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24" r:id="rId2"/>
    <p:sldId id="581" r:id="rId3"/>
    <p:sldId id="525" r:id="rId4"/>
    <p:sldId id="777" r:id="rId5"/>
    <p:sldId id="778" r:id="rId6"/>
    <p:sldId id="779" r:id="rId7"/>
    <p:sldId id="780" r:id="rId8"/>
    <p:sldId id="782" r:id="rId9"/>
    <p:sldId id="783" r:id="rId10"/>
    <p:sldId id="786" r:id="rId11"/>
    <p:sldId id="787" r:id="rId12"/>
    <p:sldId id="788" r:id="rId13"/>
    <p:sldId id="789" r:id="rId14"/>
    <p:sldId id="790" r:id="rId15"/>
    <p:sldId id="690" r:id="rId16"/>
    <p:sldId id="706" r:id="rId17"/>
    <p:sldId id="758" r:id="rId18"/>
    <p:sldId id="759" r:id="rId19"/>
    <p:sldId id="762" r:id="rId20"/>
    <p:sldId id="767" r:id="rId21"/>
    <p:sldId id="760" r:id="rId22"/>
    <p:sldId id="761" r:id="rId23"/>
    <p:sldId id="763" r:id="rId24"/>
    <p:sldId id="764" r:id="rId25"/>
    <p:sldId id="765" r:id="rId26"/>
    <p:sldId id="766" r:id="rId27"/>
    <p:sldId id="642" r:id="rId28"/>
    <p:sldId id="791" r:id="rId29"/>
    <p:sldId id="792" r:id="rId3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黑体" panose="02010609060101010101" pitchFamily="49" charset="-122"/>
      <p:regular r:id="rId34"/>
    </p:embeddedFont>
    <p:embeddedFont>
      <p:font typeface="楷体" panose="02010609060101010101" pitchFamily="49" charset="-122"/>
      <p:regular r:id="rId35"/>
    </p:embeddedFont>
    <p:embeddedFont>
      <p:font typeface="隶书" panose="02010509060101010101" pitchFamily="49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F00"/>
    <a:srgbClr val="E6A774"/>
    <a:srgbClr val="D56D00"/>
    <a:srgbClr val="00A48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7" autoAdjust="0"/>
    <p:restoredTop sz="95062" autoAdjust="0"/>
  </p:normalViewPr>
  <p:slideViewPr>
    <p:cSldViewPr showGuides="1">
      <p:cViewPr varScale="1">
        <p:scale>
          <a:sx n="109" d="100"/>
          <a:sy n="109" d="100"/>
        </p:scale>
        <p:origin x="802" y="77"/>
      </p:cViewPr>
      <p:guideLst>
        <p:guide orient="horz" pos="1536"/>
        <p:guide pos="28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539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95A52D7-8F67-41F0-A534-CB8A9A4DB92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9029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回顾反思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751492" y="167005"/>
            <a:ext cx="5116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知识点四力的作用是相互的</a:t>
            </a:r>
          </a:p>
          <a:p>
            <a:endParaRPr lang="en-US" altLang="zh-CN" sz="28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4788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113573" y="267691"/>
            <a:ext cx="1624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47700" y="786767"/>
            <a:ext cx="8496300" cy="635"/>
          </a:xfrm>
          <a:prstGeom prst="line">
            <a:avLst/>
          </a:prstGeom>
          <a:ln w="3810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笔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509" y="195581"/>
            <a:ext cx="490855" cy="694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t="17557" b="14742"/>
          <a:stretch>
            <a:fillRect/>
          </a:stretch>
        </p:blipFill>
        <p:spPr>
          <a:xfrm>
            <a:off x="475060" y="238731"/>
            <a:ext cx="8102204" cy="47505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lum contrast="-12001"/>
          </a:blip>
          <a:srcRect t="40147" b="36667"/>
          <a:stretch>
            <a:fillRect/>
          </a:stretch>
        </p:blipFill>
        <p:spPr>
          <a:xfrm>
            <a:off x="2339581" y="1001115"/>
            <a:ext cx="4373165" cy="748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3338029" y="1059583"/>
            <a:ext cx="2376264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</p:spTree>
    <p:extLst>
      <p:ext uri="{BB962C8B-B14F-4D97-AF65-F5344CB8AC3E}">
        <p14:creationId xmlns:p14="http://schemas.microsoft.com/office/powerpoint/2010/main" val="260086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</a:p>
        </p:txBody>
      </p:sp>
      <p:pic>
        <p:nvPicPr>
          <p:cNvPr id="15" name="图片 14" descr="qicai作业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5870" y="195580"/>
            <a:ext cx="1330960" cy="520065"/>
          </a:xfrm>
          <a:prstGeom prst="rect">
            <a:avLst/>
          </a:prstGeom>
        </p:spPr>
      </p:pic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17" name="菱形 16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751492" y="167005"/>
            <a:ext cx="43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知识点一 利用密度求质量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4572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 userDrawn="1"/>
        </p:nvSpPr>
        <p:spPr>
          <a:xfrm>
            <a:off x="751492" y="167005"/>
            <a:ext cx="43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知识点二 利用密度求体积</a:t>
            </a:r>
          </a:p>
        </p:txBody>
      </p:sp>
      <p:sp>
        <p:nvSpPr>
          <p:cNvPr id="23" name="菱形 2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>
            <a:off x="388620" y="648970"/>
            <a:ext cx="4572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0"/>
          <p:cNvSpPr txBox="1"/>
          <p:nvPr userDrawn="1"/>
        </p:nvSpPr>
        <p:spPr>
          <a:xfrm>
            <a:off x="751492" y="167005"/>
            <a:ext cx="5116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知识点三 利用密度鉴别物质</a:t>
            </a:r>
          </a:p>
        </p:txBody>
      </p:sp>
      <p:sp>
        <p:nvSpPr>
          <p:cNvPr id="17" name="菱形 16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388620" y="648970"/>
            <a:ext cx="4932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5" y="195580"/>
            <a:ext cx="1283909" cy="52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29.wmf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8.w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7.wmf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9.wmf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1.w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0.wmf"/><Relationship Id="rId5" Type="http://schemas.openxmlformats.org/officeDocument/2006/relationships/tags" Target="../tags/tag27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32.wmf"/><Relationship Id="rId4" Type="http://schemas.openxmlformats.org/officeDocument/2006/relationships/tags" Target="../tags/tag35.xml"/><Relationship Id="rId9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403648" y="1131590"/>
            <a:ext cx="66967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第六章 质量与密度</a:t>
            </a:r>
          </a:p>
        </p:txBody>
      </p:sp>
      <p:sp>
        <p:nvSpPr>
          <p:cNvPr id="6" name="矩形 5"/>
          <p:cNvSpPr/>
          <p:nvPr/>
        </p:nvSpPr>
        <p:spPr>
          <a:xfrm>
            <a:off x="1763688" y="2499742"/>
            <a:ext cx="525658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第4节 </a:t>
            </a: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sz="36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密度</a:t>
            </a:r>
            <a:r>
              <a:rPr 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683568" y="1055105"/>
            <a:ext cx="82073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150000"/>
              </a:lnSpc>
            </a:pPr>
            <a:r>
              <a:rPr lang="zh-CN" sz="2400" b="0" dirty="0">
                <a:ea typeface="宋体" panose="02010600030101010101" pitchFamily="2" charset="-122"/>
              </a:rPr>
              <a:t>例</a:t>
            </a:r>
            <a:r>
              <a:rPr lang="en-US" altLang="zh-CN" sz="2400" b="0" dirty="0">
                <a:ea typeface="宋体" panose="02010600030101010101" pitchFamily="2" charset="-122"/>
              </a:rPr>
              <a:t>2  </a:t>
            </a:r>
            <a:r>
              <a:rPr lang="zh-CN" sz="2400" b="0" dirty="0">
                <a:ea typeface="宋体" panose="02010600030101010101" pitchFamily="2" charset="-122"/>
              </a:rPr>
              <a:t>如图所示的是一款白钢水龙头，它的质量为</a:t>
            </a:r>
            <a:r>
              <a:rPr lang="en-US" sz="24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237g</a:t>
            </a:r>
            <a:r>
              <a:rPr lang="zh-CN" sz="2400" b="0" dirty="0">
                <a:ea typeface="宋体" panose="02010600030101010101" pitchFamily="2" charset="-122"/>
              </a:rPr>
              <a:t>，请你通过计算求出（</a:t>
            </a:r>
            <a:r>
              <a:rPr lang="en-US" sz="2400" b="0" i="1" dirty="0">
                <a:latin typeface="Times New Roman" panose="02020603050405020304" charset="0"/>
                <a:ea typeface="宋体" panose="02010600030101010101" pitchFamily="2" charset="-122"/>
              </a:rPr>
              <a:t>ρ</a:t>
            </a:r>
            <a:r>
              <a:rPr lang="zh-CN" sz="2400" b="0" baseline="-25000" dirty="0">
                <a:ea typeface="宋体" panose="02010600030101010101" pitchFamily="2" charset="-122"/>
              </a:rPr>
              <a:t>钢</a:t>
            </a:r>
            <a:r>
              <a:rPr lang="en-US" sz="24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=7.9×10</a:t>
            </a:r>
            <a:r>
              <a:rPr lang="en-US" sz="2400" b="0" baseline="3000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sz="24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kg/m</a:t>
            </a:r>
            <a:r>
              <a:rPr lang="en-US" sz="2400" b="0" baseline="3000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sz="2400" b="0" dirty="0">
                <a:ea typeface="宋体" panose="02010600030101010101" pitchFamily="2" charset="-122"/>
              </a:rPr>
              <a:t>，</a:t>
            </a:r>
            <a:r>
              <a:rPr lang="en-US" sz="2400" b="0" i="1" dirty="0">
                <a:latin typeface="Times New Roman" panose="02020603050405020304" charset="0"/>
                <a:ea typeface="宋体" panose="02010600030101010101" pitchFamily="2" charset="-122"/>
              </a:rPr>
              <a:t>ρ</a:t>
            </a:r>
            <a:r>
              <a:rPr lang="zh-CN" sz="2400" b="0" baseline="-25000" dirty="0">
                <a:ea typeface="宋体" panose="02010600030101010101" pitchFamily="2" charset="-122"/>
              </a:rPr>
              <a:t>铜</a:t>
            </a:r>
            <a:r>
              <a:rPr lang="en-US" sz="24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=8.9×10</a:t>
            </a:r>
            <a:r>
              <a:rPr lang="en-US" sz="2400" b="0" baseline="3000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sz="24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kg/m</a:t>
            </a:r>
            <a:r>
              <a:rPr lang="en-US" sz="2400" b="0" baseline="3000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sz="2400" b="0" dirty="0">
                <a:ea typeface="宋体" panose="02010600030101010101" pitchFamily="2" charset="-122"/>
              </a:rPr>
              <a:t>）</a:t>
            </a:r>
            <a:r>
              <a:rPr lang="zh-CN" sz="2400" dirty="0">
                <a:sym typeface="+mn-ea"/>
              </a:rPr>
              <a:t>：</a:t>
            </a:r>
            <a:endParaRPr lang="zh-CN" sz="2400" b="0" dirty="0"/>
          </a:p>
          <a:p>
            <a:pPr marL="0" indent="0">
              <a:lnSpc>
                <a:spcPct val="150000"/>
              </a:lnSpc>
            </a:pPr>
            <a:r>
              <a:rPr lang="zh-CN" sz="2400" b="1" dirty="0">
                <a:solidFill>
                  <a:srgbClr val="0070C0"/>
                </a:solidFill>
                <a:ea typeface="宋体" panose="02010600030101010101" pitchFamily="2" charset="-122"/>
              </a:rPr>
              <a:t>（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sz="2400" b="1" dirty="0">
                <a:solidFill>
                  <a:srgbClr val="0070C0"/>
                </a:solidFill>
                <a:ea typeface="宋体" panose="02010600030101010101" pitchFamily="2" charset="-122"/>
              </a:rPr>
              <a:t>）生产这样的水龙头需要多少立方米的钢？</a:t>
            </a:r>
            <a:endParaRPr lang="zh-CN" altLang="en-US" sz="2400" b="1" dirty="0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  <p:pic>
        <p:nvPicPr>
          <p:cNvPr id="100019" name="图片 100019" descr="@@@2e6ba8bc-6d51-412f-8bdd-6298c3ff2fe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220" y="2669540"/>
            <a:ext cx="1816100" cy="1393190"/>
          </a:xfrm>
          <a:prstGeom prst="rect">
            <a:avLst/>
          </a:prstGeom>
        </p:spPr>
      </p:pic>
      <p:graphicFrame>
        <p:nvGraphicFramePr>
          <p:cNvPr id="2" name="对象 -2147482570" descr="eqId89db0a5ca31ea5e7072c37e391b90fa0"/>
          <p:cNvGraphicFramePr>
            <a:graphicFrameLocks noChangeAspect="1"/>
          </p:cNvGraphicFramePr>
          <p:nvPr/>
        </p:nvGraphicFramePr>
        <p:xfrm>
          <a:off x="1043305" y="2931795"/>
          <a:ext cx="4326255" cy="868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73300" imgH="457200" progId="Equation.DSMT4">
                  <p:embed/>
                </p:oleObj>
              </mc:Choice>
              <mc:Fallback>
                <p:oleObj r:id="rId3" imgW="2273300" imgH="457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305" y="2931795"/>
                        <a:ext cx="4326255" cy="868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755576" y="1131570"/>
            <a:ext cx="8121015" cy="1113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150000"/>
              </a:lnSpc>
            </a:pPr>
            <a:r>
              <a:rPr lang="zh-CN" sz="24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4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4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）如果用铜制成相同规格的水龙头，质量会比钢制成的水龙头大多少千克</a:t>
            </a:r>
            <a:r>
              <a:rPr lang="en-US" sz="2400" b="1" dirty="0">
                <a:solidFill>
                  <a:srgbClr val="0070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lang="en-US" altLang="en-US" sz="2400" b="1" dirty="0">
              <a:solidFill>
                <a:srgbClr val="0070C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" name="对象 -2147482568" descr="eqId48793ec9a2ec89623a9ede6a99d7259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339938"/>
              </p:ext>
            </p:extLst>
          </p:nvPr>
        </p:nvGraphicFramePr>
        <p:xfrm>
          <a:off x="971599" y="2571750"/>
          <a:ext cx="758048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581400" imgH="241300" progId="Equation.DSMT4">
                  <p:embed/>
                </p:oleObj>
              </mc:Choice>
              <mc:Fallback>
                <p:oleObj r:id="rId2" imgW="3581400" imgH="2413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599" y="2571750"/>
                        <a:ext cx="7580489" cy="5040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67" descr="eqIdb8bc6084c38b3b5ba14a4287d9d5a8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116854"/>
              </p:ext>
            </p:extLst>
          </p:nvPr>
        </p:nvGraphicFramePr>
        <p:xfrm>
          <a:off x="971600" y="3291830"/>
          <a:ext cx="7272729" cy="62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768600" imgH="241300" progId="Equation.DSMT4">
                  <p:embed/>
                </p:oleObj>
              </mc:Choice>
              <mc:Fallback>
                <p:oleObj r:id="rId4" imgW="2768600" imgH="241300" progId="Equation.DSMT4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3291830"/>
                        <a:ext cx="7272729" cy="6237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492760" y="1059815"/>
            <a:ext cx="8319770" cy="11371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2400" b="0" dirty="0">
                <a:latin typeface="Times New Roman" pitchFamily="18" charset="0"/>
                <a:cs typeface="Times New Roman" pitchFamily="18" charset="0"/>
              </a:rPr>
              <a:t>例</a:t>
            </a:r>
            <a:r>
              <a:rPr lang="en-US" altLang="zh-CN" sz="2400" b="0" dirty="0"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zh-CN" sz="2400" b="0" dirty="0">
                <a:latin typeface="Times New Roman" pitchFamily="18" charset="0"/>
                <a:cs typeface="Times New Roman" pitchFamily="18" charset="0"/>
              </a:rPr>
              <a:t>一个铅球，它的质量是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22.6 g</a:t>
            </a:r>
            <a:r>
              <a:rPr lang="zh-CN" sz="2400" b="0" dirty="0">
                <a:latin typeface="Times New Roman" pitchFamily="18" charset="0"/>
                <a:cs typeface="Times New Roman" pitchFamily="18" charset="0"/>
              </a:rPr>
              <a:t>，体积是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14 cm</a:t>
            </a:r>
            <a:r>
              <a:rPr lang="en-US" sz="2400" b="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sz="2400" b="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这个铅球是实心的还是空心的？</a:t>
            </a:r>
            <a:r>
              <a:rPr lang="zh-CN" sz="2400" b="0" dirty="0">
                <a:latin typeface="Times New Roman" pitchFamily="18" charset="0"/>
                <a:cs typeface="Times New Roman" pitchFamily="18" charset="0"/>
              </a:rPr>
              <a:t>（已知</a:t>
            </a:r>
            <a:r>
              <a:rPr lang="en-US" sz="2400" b="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sz="2400" b="0" baseline="-25000" dirty="0">
                <a:latin typeface="Times New Roman" pitchFamily="18" charset="0"/>
                <a:cs typeface="Times New Roman" pitchFamily="18" charset="0"/>
              </a:rPr>
              <a:t>铅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=11.3 g/cm</a:t>
            </a:r>
            <a:r>
              <a:rPr lang="en-US" sz="2400" b="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sz="2400" b="0" dirty="0"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92760" y="2499360"/>
            <a:ext cx="832421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</a:pPr>
            <a:r>
              <a:rPr lang="zh-CN" sz="2800" dirty="0">
                <a:sym typeface="+mn-ea"/>
              </a:rPr>
              <a:t>解：铅球中铅的体积                         </a:t>
            </a:r>
            <a:r>
              <a:rPr lang="en-US" altLang="zh-CN" sz="2800" dirty="0">
                <a:sym typeface="+mn-ea"/>
              </a:rPr>
              <a:t>=2cm</a:t>
            </a:r>
            <a:r>
              <a:rPr lang="en-US" altLang="zh-CN" sz="2800" baseline="30000" dirty="0">
                <a:sym typeface="+mn-ea"/>
              </a:rPr>
              <a:t>3</a:t>
            </a:r>
            <a:r>
              <a:rPr lang="zh-CN" sz="2800" dirty="0">
                <a:sym typeface="+mn-ea"/>
              </a:rPr>
              <a:t>，</a:t>
            </a:r>
            <a:r>
              <a:rPr lang="zh-CN" sz="2800" b="0" dirty="0">
                <a:ea typeface="宋体" panose="02010600030101010101" pitchFamily="2" charset="-122"/>
              </a:rPr>
              <a:t>因为铅球的体积大于铅球中铅的体积，所以铅球是空心的。</a:t>
            </a:r>
            <a:endParaRPr lang="zh-CN" altLang="en-US" sz="2800" b="0" dirty="0">
              <a:ea typeface="宋体" panose="02010600030101010101" pitchFamily="2" charset="-122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72521"/>
              </p:ext>
            </p:extLst>
          </p:nvPr>
        </p:nvGraphicFramePr>
        <p:xfrm>
          <a:off x="3851920" y="2623564"/>
          <a:ext cx="24828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393700" progId="Equation.DSMT4">
                  <p:embed/>
                </p:oleObj>
              </mc:Choice>
              <mc:Fallback>
                <p:oleObj name="Equation" r:id="rId2" imgW="1193800" imgH="3937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1920" y="2623564"/>
                        <a:ext cx="248285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683568" y="1087973"/>
            <a:ext cx="839089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例</a:t>
            </a:r>
            <a:r>
              <a:rPr lang="en-US" altLang="zh-CN" sz="2400" b="1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4  10 cm</a:t>
            </a:r>
            <a:r>
              <a:rPr lang="en-US" altLang="zh-CN" sz="2400" b="1" baseline="300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3</a:t>
            </a:r>
            <a:r>
              <a:rPr lang="zh-CN" sz="2400" b="1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的冰熔化成水后，</a:t>
            </a:r>
            <a:r>
              <a:rPr lang="zh-CN" sz="24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（冰的密度为</a:t>
            </a:r>
            <a:r>
              <a:rPr lang="en-US" sz="24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0.9×10</a:t>
            </a:r>
            <a:r>
              <a:rPr lang="en-US" sz="2400" b="1" baseline="300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 </a:t>
            </a:r>
            <a:r>
              <a:rPr lang="en-US" sz="24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kg/m</a:t>
            </a:r>
            <a:r>
              <a:rPr lang="en-US" sz="2400" b="1" baseline="30000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</a:t>
            </a:r>
            <a:r>
              <a:rPr lang="zh-CN" sz="24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）</a:t>
            </a:r>
            <a:r>
              <a:rPr lang="zh-CN" sz="2400" b="1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问：</a:t>
            </a:r>
            <a:endParaRPr lang="en-US" sz="2400" b="1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</a:pPr>
            <a:r>
              <a:rPr lang="zh-CN" sz="2400" b="1" dirty="0">
                <a:solidFill>
                  <a:srgbClr val="0070C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（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）</a:t>
            </a:r>
            <a:r>
              <a:rPr lang="zh-CN" sz="2400" b="1" dirty="0">
                <a:solidFill>
                  <a:srgbClr val="0070C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水的质量是多少克？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75656" y="2931790"/>
            <a:ext cx="5766435" cy="1364615"/>
            <a:chOff x="1190" y="4181"/>
            <a:chExt cx="9081" cy="2149"/>
          </a:xfrm>
        </p:grpSpPr>
        <p:graphicFrame>
          <p:nvGraphicFramePr>
            <p:cNvPr id="2" name="对象 -2147482607" descr="eqIdf95a1788c1635478fb7dc6e7c6611c1b"/>
            <p:cNvGraphicFramePr>
              <a:graphicFrameLocks noChangeAspect="1"/>
            </p:cNvGraphicFramePr>
            <p:nvPr/>
          </p:nvGraphicFramePr>
          <p:xfrm>
            <a:off x="1190" y="4181"/>
            <a:ext cx="9081" cy="1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286000" imgH="254000" progId="Equation.DSMT4">
                    <p:embed/>
                  </p:oleObj>
                </mc:Choice>
                <mc:Fallback>
                  <p:oleObj r:id="rId2" imgW="2286000" imgH="2540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90" y="4181"/>
                          <a:ext cx="9081" cy="10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" name="文本框 112"/>
            <p:cNvSpPr txBox="1"/>
            <p:nvPr/>
          </p:nvSpPr>
          <p:spPr>
            <a:xfrm>
              <a:off x="1190" y="5411"/>
              <a:ext cx="800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indent="0"/>
              <a:r>
                <a:rPr lang="en-US" altLang="zh-CN" sz="3200" b="0" i="1"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m</a:t>
              </a:r>
              <a:r>
                <a:rPr lang="zh-CN" altLang="en-US" sz="3200" b="0" baseline="-25000"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水</a:t>
              </a:r>
              <a:r>
                <a:rPr lang="en-US" altLang="zh-CN" sz="3200" b="0"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=</a:t>
              </a:r>
              <a:r>
                <a:rPr lang="en-US" altLang="zh-CN" sz="3200" b="0" i="1"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m</a:t>
              </a:r>
              <a:r>
                <a:rPr lang="zh-CN" altLang="en-US" sz="3200" b="0" baseline="-25000"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冰</a:t>
              </a:r>
              <a:r>
                <a:rPr lang="en-US" altLang="zh-CN" sz="3200" b="0"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=9g</a:t>
              </a:r>
              <a:r>
                <a:rPr lang="zh-CN" altLang="en-US" sz="3200" b="0"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文本框 112"/>
          <p:cNvSpPr txBox="1"/>
          <p:nvPr/>
        </p:nvSpPr>
        <p:spPr>
          <a:xfrm>
            <a:off x="755576" y="1275606"/>
            <a:ext cx="81197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/>
            <a:r>
              <a:rPr lang="zh-CN" sz="3200" b="1" dirty="0">
                <a:solidFill>
                  <a:srgbClr val="0070C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（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）</a:t>
            </a:r>
            <a:r>
              <a:rPr lang="zh-CN" sz="3200" b="1" dirty="0">
                <a:solidFill>
                  <a:srgbClr val="0070C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水的体积是多少立方厘米？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graphicFrame>
        <p:nvGraphicFramePr>
          <p:cNvPr id="2" name="对象 -2147482585" descr="eqIdb6e56cc3ad601c4c06c459f524ef938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315043"/>
              </p:ext>
            </p:extLst>
          </p:nvPr>
        </p:nvGraphicFramePr>
        <p:xfrm>
          <a:off x="1979712" y="2283718"/>
          <a:ext cx="396430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51000" imgH="457200" progId="Equation.DSMT4">
                  <p:embed/>
                </p:oleObj>
              </mc:Choice>
              <mc:Fallback>
                <p:oleObj r:id="rId2" imgW="1651000" imgH="4572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9712" y="2283718"/>
                        <a:ext cx="3964305" cy="1098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/>
          <p:nvPr/>
        </p:nvSpPr>
        <p:spPr>
          <a:xfrm>
            <a:off x="753745" y="987425"/>
            <a:ext cx="7892415" cy="82423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Clr>
                <a:srgbClr val="22228B"/>
              </a:buClr>
              <a:buSzPct val="120000"/>
              <a:buNone/>
            </a:pPr>
            <a:r>
              <a:rPr lang="zh-CN" alt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体育锻炼用的一个实心铅球的质量是</a:t>
            </a:r>
            <a:r>
              <a:rPr lang="en-US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4 kg</a:t>
            </a:r>
            <a:r>
              <a:rPr lang="zh-CN" alt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，经测量知道它的体积是</a:t>
            </a:r>
            <a:r>
              <a:rPr lang="en-US" altLang="zh-CN" sz="2800" dirty="0">
                <a:latin typeface="Times New Roman" pitchFamily="18" charset="0"/>
                <a:ea typeface="+mj-ea"/>
                <a:cs typeface="Times New Roman" pitchFamily="18" charset="0"/>
              </a:rPr>
              <a:t>0.57 dm</a:t>
            </a:r>
            <a:r>
              <a:rPr lang="en-US" altLang="zh-CN" sz="2800" baseline="30000" dirty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zh-CN" alt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89352" y="2715766"/>
            <a:ext cx="57708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4400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铅球是纯铅制作的吗？</a:t>
            </a:r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660232" y="2280636"/>
            <a:ext cx="1852930" cy="228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3509010" y="1012825"/>
            <a:ext cx="5454015" cy="2315845"/>
            <a:chOff x="1060" y="2387"/>
            <a:chExt cx="4513" cy="1414"/>
          </a:xfrm>
        </p:grpSpPr>
        <p:pic>
          <p:nvPicPr>
            <p:cNvPr id="26631" name="Picture 5"/>
            <p:cNvPicPr>
              <a:picLocks noChangeAspect="1"/>
            </p:cNvPicPr>
            <p:nvPr/>
          </p:nvPicPr>
          <p:blipFill>
            <a:blip r:embed="rId2"/>
            <a:srcRect r="-1707" b="26201"/>
            <a:stretch>
              <a:fillRect/>
            </a:stretch>
          </p:blipFill>
          <p:spPr>
            <a:xfrm>
              <a:off x="1060" y="2387"/>
              <a:ext cx="4513" cy="14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2" name="Oval 6"/>
            <p:cNvSpPr/>
            <p:nvPr/>
          </p:nvSpPr>
          <p:spPr>
            <a:xfrm>
              <a:off x="1105" y="3339"/>
              <a:ext cx="1814" cy="273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buNone/>
              </a:pPr>
              <a:endParaRPr lang="zh-CN" altLang="en-US" dirty="0">
                <a:solidFill>
                  <a:srgbClr val="FF0000"/>
                </a:solidFill>
                <a:latin typeface="Times New Roman" panose="02020603050405020304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72995" y="3441700"/>
            <a:ext cx="338264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答案：不</a:t>
            </a:r>
            <a:r>
              <a:rPr lang="en-US" altLang="zh-CN" sz="4000" b="1" dirty="0">
                <a:solidFill>
                  <a:srgbClr val="FF0000"/>
                </a:solidFill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</a:rPr>
              <a:t>是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524635" y="423926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266700"/>
            <a:r>
              <a:rPr 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密度可以</a:t>
            </a:r>
            <a:r>
              <a:rPr lang="zh-CN" sz="3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用来鉴别物质。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915566"/>
                <a:ext cx="2825442" cy="2172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8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itchFamily="18" charset="0"/>
                    <a:sym typeface="+mn-ea"/>
                  </a:rPr>
                  <a:t>ρ </a:t>
                </a:r>
                <a:r>
                  <a:rPr lang="en-US" altLang="zh-CN" sz="28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itchFamily="18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𝒎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𝑽</m:t>
                        </m:r>
                      </m:den>
                    </m:f>
                  </m:oMath>
                </a14:m>
                <a:endParaRPr lang="en-US" altLang="zh-CN" sz="2800" b="1" i="1" dirty="0">
                  <a:solidFill>
                    <a:srgbClr val="0070C0"/>
                  </a:solidFill>
                  <a:latin typeface="Times New Roman" panose="02020603050405020304" pitchFamily="18" charset="0"/>
                  <a:sym typeface="+mn-ea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altLang="zh-CN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𝟒</m:t>
                        </m:r>
                        <m:r>
                          <a:rPr lang="en-US" altLang="zh-CN" sz="2800" b="1" i="1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㎏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𝟎</m:t>
                        </m:r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.</m:t>
                        </m:r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𝟓𝟕</m:t>
                        </m:r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×</m:t>
                        </m:r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𝟏𝟎</m:t>
                        </m:r>
                        <m:r>
                          <a:rPr lang="en-US" altLang="zh-CN" sz="2800" b="1" i="0" baseline="30000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﹣</m:t>
                        </m:r>
                        <m:r>
                          <a:rPr lang="en-US" altLang="zh-CN" sz="2800" b="1" i="1" baseline="30000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𝟑</m:t>
                        </m:r>
                        <m:r>
                          <a:rPr lang="en-US" altLang="zh-CN" sz="2800" b="1" i="0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𝐦</m:t>
                        </m:r>
                        <m:r>
                          <a:rPr lang="en-US" altLang="zh-CN" sz="2800" b="1" i="0" baseline="30000" smtClean="0">
                            <a:solidFill>
                              <a:srgbClr val="0070C0"/>
                            </a:solidFill>
                            <a:latin typeface="Cambria Math"/>
                            <a:sym typeface="+mn-ea"/>
                          </a:rPr>
                          <m:t>𝟑</m:t>
                        </m:r>
                      </m:den>
                    </m:f>
                  </m:oMath>
                </a14:m>
                <a:endParaRPr lang="en-US" altLang="zh-CN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altLang="zh-CN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 =7.0×10</a:t>
                </a:r>
                <a:r>
                  <a:rPr lang="en-US" altLang="zh-CN" sz="2800" b="1" baseline="30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zh-CN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kg/m</a:t>
                </a:r>
                <a:r>
                  <a:rPr lang="en-US" altLang="zh-CN" sz="2800" b="1" baseline="30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CN" altLang="en-US" sz="2800" b="1" baseline="30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15566"/>
                <a:ext cx="2825442" cy="2172454"/>
              </a:xfrm>
              <a:prstGeom prst="rect">
                <a:avLst/>
              </a:prstGeom>
              <a:blipFill rotWithShape="1">
                <a:blip r:embed="rId3"/>
                <a:stretch>
                  <a:fillRect l="-4310" r="-1509" b="-7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2" grpId="0"/>
      <p:bldP spid="102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03" y="1995805"/>
            <a:ext cx="5181600" cy="240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3915" y="1257935"/>
            <a:ext cx="69811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飞机外壳采用硬度大、密度</a:t>
            </a: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的合金。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79512" y="1131590"/>
            <a:ext cx="896448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一般的产品包装用密度较小的材料还是用密度大的材料？</a:t>
            </a: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30" y="1851660"/>
            <a:ext cx="3979545" cy="2944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7584" y="957580"/>
            <a:ext cx="7595870" cy="12840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机床底座需要十分坚固可靠，则制作它的材料要密度大的还是密度小的？</a:t>
            </a:r>
          </a:p>
        </p:txBody>
      </p:sp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5868144" y="1995686"/>
            <a:ext cx="2664460" cy="2750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>
            <p:custDataLst>
              <p:tags r:id="rId1"/>
            </p:custDataLst>
          </p:nvPr>
        </p:nvGrpSpPr>
        <p:grpSpPr>
          <a:xfrm>
            <a:off x="1880135" y="1131590"/>
            <a:ext cx="6520416" cy="751205"/>
            <a:chOff x="-342053" y="806535"/>
            <a:chExt cx="6520416" cy="751205"/>
          </a:xfrm>
        </p:grpSpPr>
        <p:sp>
          <p:nvSpPr>
            <p:cNvPr id="52" name="Title 1"/>
            <p:cNvSpPr txBox="1"/>
            <p:nvPr>
              <p:custDataLst>
                <p:tags r:id="rId9"/>
              </p:custDataLst>
            </p:nvPr>
          </p:nvSpPr>
          <p:spPr>
            <a:xfrm>
              <a:off x="-329117" y="806535"/>
              <a:ext cx="6507480" cy="751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68389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4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8389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第4节 密度</a:t>
              </a:r>
              <a:r>
                <a:rPr 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的应用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学习内容导览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6" name="Straight Connector 9"/>
            <p:cNvCxnSpPr/>
            <p:nvPr>
              <p:custDataLst>
                <p:tags r:id="rId10"/>
              </p:custDataLst>
            </p:nvPr>
          </p:nvCxnSpPr>
          <p:spPr>
            <a:xfrm>
              <a:off x="-342053" y="1534426"/>
              <a:ext cx="5364000" cy="0"/>
            </a:xfrm>
            <a:prstGeom prst="line">
              <a:avLst/>
            </a:prstGeom>
            <a:noFill/>
            <a:ln w="7239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57" name="Straight Connector 117"/>
          <p:cNvCxnSpPr/>
          <p:nvPr>
            <p:custDataLst>
              <p:tags r:id="rId2"/>
            </p:custDataLst>
          </p:nvPr>
        </p:nvCxnSpPr>
        <p:spPr>
          <a:xfrm>
            <a:off x="2150316" y="3128839"/>
            <a:ext cx="5165725" cy="0"/>
          </a:xfrm>
          <a:prstGeom prst="line">
            <a:avLst/>
          </a:prstGeom>
          <a:noFill/>
          <a:ln w="7239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58" name="Oval 118"/>
          <p:cNvSpPr/>
          <p:nvPr>
            <p:custDataLst>
              <p:tags r:id="rId3"/>
            </p:custDataLst>
          </p:nvPr>
        </p:nvSpPr>
        <p:spPr>
          <a:xfrm>
            <a:off x="1633348" y="2318907"/>
            <a:ext cx="1510233" cy="1472544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Oval 120"/>
          <p:cNvSpPr/>
          <p:nvPr>
            <p:custDataLst>
              <p:tags r:id="rId4"/>
            </p:custDataLst>
          </p:nvPr>
        </p:nvSpPr>
        <p:spPr>
          <a:xfrm>
            <a:off x="6242296" y="2300678"/>
            <a:ext cx="1510233" cy="1472544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 Placeholder 45"/>
          <p:cNvSpPr txBox="1"/>
          <p:nvPr>
            <p:custDataLst>
              <p:tags r:id="rId5"/>
            </p:custDataLst>
          </p:nvPr>
        </p:nvSpPr>
        <p:spPr>
          <a:xfrm>
            <a:off x="1603493" y="2741807"/>
            <a:ext cx="1569941" cy="810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利用密度求质量</a:t>
            </a:r>
          </a:p>
        </p:txBody>
      </p:sp>
      <p:sp>
        <p:nvSpPr>
          <p:cNvPr id="67" name="Text Placeholder 45"/>
          <p:cNvSpPr txBox="1"/>
          <p:nvPr>
            <p:custDataLst>
              <p:tags r:id="rId6"/>
            </p:custDataLst>
          </p:nvPr>
        </p:nvSpPr>
        <p:spPr>
          <a:xfrm>
            <a:off x="6140234" y="2869984"/>
            <a:ext cx="1831310" cy="7130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ru-RU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利用密度</a:t>
            </a:r>
          </a:p>
          <a:p>
            <a:pPr marL="0" marR="0" lvl="0" indent="0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ru-RU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鉴别</a:t>
            </a:r>
            <a:r>
              <a:rPr lang="zh-CN" altLang="ru-RU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物质</a:t>
            </a:r>
            <a:endParaRPr kumimoji="0" lang="zh-CN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Oval 118"/>
          <p:cNvSpPr/>
          <p:nvPr>
            <p:custDataLst>
              <p:tags r:id="rId7"/>
            </p:custDataLst>
          </p:nvPr>
        </p:nvSpPr>
        <p:spPr>
          <a:xfrm>
            <a:off x="4009518" y="2300492"/>
            <a:ext cx="1510233" cy="1472544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45"/>
          <p:cNvSpPr txBox="1"/>
          <p:nvPr>
            <p:custDataLst>
              <p:tags r:id="rId8"/>
            </p:custDataLst>
          </p:nvPr>
        </p:nvSpPr>
        <p:spPr>
          <a:xfrm>
            <a:off x="3984108" y="2772287"/>
            <a:ext cx="1569941" cy="810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利用密度求体积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/>
          <a:srcRect l="48911" b="10092"/>
          <a:stretch>
            <a:fillRect/>
          </a:stretch>
        </p:blipFill>
        <p:spPr>
          <a:xfrm>
            <a:off x="2555875" y="915670"/>
            <a:ext cx="3162300" cy="4027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4"/>
          <p:cNvSpPr txBox="1"/>
          <p:nvPr/>
        </p:nvSpPr>
        <p:spPr>
          <a:xfrm>
            <a:off x="3203574" y="1707515"/>
            <a:ext cx="2376537" cy="4616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不饱满的种子</a:t>
            </a:r>
          </a:p>
        </p:txBody>
      </p:sp>
      <p:cxnSp>
        <p:nvCxnSpPr>
          <p:cNvPr id="7" name="直接箭头连接符 6"/>
          <p:cNvCxnSpPr>
            <a:stCxn id="6" idx="2"/>
          </p:cNvCxnSpPr>
          <p:nvPr/>
        </p:nvCxnSpPr>
        <p:spPr>
          <a:xfrm flipH="1">
            <a:off x="3980817" y="2169180"/>
            <a:ext cx="411026" cy="47559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/>
          <p:nvPr/>
        </p:nvSpPr>
        <p:spPr>
          <a:xfrm>
            <a:off x="3203574" y="4452620"/>
            <a:ext cx="2029450" cy="4616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饱满的种子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83710" y="2860040"/>
            <a:ext cx="7994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600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盐水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71600" y="1203598"/>
            <a:ext cx="1332230" cy="3046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盐水选种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68" y="1085543"/>
            <a:ext cx="5400600" cy="3736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古典名著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西游记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中写道，齐天大圣孙悟空的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如意金箍棒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原是大禹治水时的一根定海神针，重一万三千五百斤，有二丈长短，碗口粗细。如果改用国际单位制，该棒的体积约为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0.2 m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 质量约为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6 750 kg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你能鉴别出“如意金箍棒”大概是什么物质做的吗？</a:t>
            </a:r>
            <a:endParaRPr lang="zh-CN" altLang="en-US" sz="2400" dirty="0"/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6588224" y="1085543"/>
            <a:ext cx="2068195" cy="3735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023462" y="1001170"/>
            <a:ext cx="7980363" cy="1014824"/>
            <a:chOff x="253" y="155"/>
            <a:chExt cx="5027" cy="494"/>
          </a:xfrm>
        </p:grpSpPr>
        <p:sp>
          <p:nvSpPr>
            <p:cNvPr id="30729" name="Line 35"/>
            <p:cNvSpPr/>
            <p:nvPr/>
          </p:nvSpPr>
          <p:spPr>
            <a:xfrm>
              <a:off x="1296" y="404"/>
              <a:ext cx="96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0730" name="Group 6"/>
            <p:cNvGrpSpPr/>
            <p:nvPr/>
          </p:nvGrpSpPr>
          <p:grpSpPr>
            <a:xfrm>
              <a:off x="253" y="155"/>
              <a:ext cx="5027" cy="494"/>
              <a:chOff x="253" y="155"/>
              <a:chExt cx="5027" cy="494"/>
            </a:xfrm>
          </p:grpSpPr>
          <p:grpSp>
            <p:nvGrpSpPr>
              <p:cNvPr id="30731" name="Group 7"/>
              <p:cNvGrpSpPr/>
              <p:nvPr/>
            </p:nvGrpSpPr>
            <p:grpSpPr>
              <a:xfrm>
                <a:off x="253" y="155"/>
                <a:ext cx="1041" cy="494"/>
                <a:chOff x="253" y="155"/>
                <a:chExt cx="1041" cy="494"/>
              </a:xfrm>
            </p:grpSpPr>
            <p:grpSp>
              <p:nvGrpSpPr>
                <p:cNvPr id="30736" name="Group 8"/>
                <p:cNvGrpSpPr/>
                <p:nvPr/>
              </p:nvGrpSpPr>
              <p:grpSpPr>
                <a:xfrm>
                  <a:off x="253" y="155"/>
                  <a:ext cx="755" cy="494"/>
                  <a:chOff x="253" y="155"/>
                  <a:chExt cx="755" cy="494"/>
                </a:xfrm>
              </p:grpSpPr>
              <p:sp>
                <p:nvSpPr>
                  <p:cNvPr id="30738" name="Line 39"/>
                  <p:cNvSpPr/>
                  <p:nvPr/>
                </p:nvSpPr>
                <p:spPr>
                  <a:xfrm>
                    <a:off x="672" y="413"/>
                    <a:ext cx="336" cy="1"/>
                  </a:xfrm>
                  <a:prstGeom prst="line">
                    <a:avLst/>
                  </a:prstGeom>
                  <a:ln w="254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30739" name="Group 10"/>
                  <p:cNvGrpSpPr/>
                  <p:nvPr/>
                </p:nvGrpSpPr>
                <p:grpSpPr>
                  <a:xfrm>
                    <a:off x="253" y="155"/>
                    <a:ext cx="705" cy="494"/>
                    <a:chOff x="253" y="155"/>
                    <a:chExt cx="705" cy="494"/>
                  </a:xfrm>
                </p:grpSpPr>
                <p:sp>
                  <p:nvSpPr>
                    <p:cNvPr id="30740" name="Rectangle 41"/>
                    <p:cNvSpPr/>
                    <p:nvPr/>
                  </p:nvSpPr>
                  <p:spPr>
                    <a:xfrm>
                      <a:off x="759" y="155"/>
                      <a:ext cx="199" cy="24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altLang="zh-CN" sz="3200" b="1" i="1" dirty="0">
                          <a:latin typeface="Times New Roman" panose="02020603050405020304" charset="0"/>
                          <a:ea typeface="宋体-方正超大字符集"/>
                        </a:rPr>
                        <a:t>m</a:t>
                      </a:r>
                    </a:p>
                  </p:txBody>
                </p:sp>
                <p:sp>
                  <p:nvSpPr>
                    <p:cNvPr id="30741" name="Rectangle 42"/>
                    <p:cNvSpPr/>
                    <p:nvPr/>
                  </p:nvSpPr>
                  <p:spPr>
                    <a:xfrm>
                      <a:off x="253" y="310"/>
                      <a:ext cx="389" cy="24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altLang="zh-CN" sz="3200" b="1" i="1" dirty="0">
                          <a:latin typeface="Times New Roman" panose="02020603050405020304" charset="0"/>
                          <a:ea typeface="宋体-方正超大字符集"/>
                        </a:rPr>
                        <a:t>ρ</a:t>
                      </a:r>
                      <a:r>
                        <a:rPr lang="zh-CN" altLang="en-US" sz="3200" b="1" dirty="0">
                          <a:latin typeface="Times New Roman" panose="02020603050405020304" charset="0"/>
                          <a:ea typeface="宋体-方正超大字符集"/>
                        </a:rPr>
                        <a:t>＝</a:t>
                      </a:r>
                    </a:p>
                  </p:txBody>
                </p:sp>
                <p:sp>
                  <p:nvSpPr>
                    <p:cNvPr id="30742" name="Rectangle 43"/>
                    <p:cNvSpPr/>
                    <p:nvPr/>
                  </p:nvSpPr>
                  <p:spPr>
                    <a:xfrm>
                      <a:off x="672" y="365"/>
                      <a:ext cx="286" cy="284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altLang="zh-CN" sz="3200" b="1" i="1" dirty="0">
                          <a:latin typeface="Times New Roman" panose="02020603050405020304" charset="0"/>
                          <a:ea typeface="宋体-方正超大字符集"/>
                        </a:rPr>
                        <a:t>V</a:t>
                      </a:r>
                    </a:p>
                  </p:txBody>
                </p:sp>
              </p:grpSp>
            </p:grpSp>
            <p:sp>
              <p:nvSpPr>
                <p:cNvPr id="30737" name="Rectangle 44"/>
                <p:cNvSpPr/>
                <p:nvPr/>
              </p:nvSpPr>
              <p:spPr>
                <a:xfrm>
                  <a:off x="1037" y="294"/>
                  <a:ext cx="257" cy="2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None/>
                  </a:pPr>
                  <a:r>
                    <a:rPr lang="zh-CN" altLang="en-US" sz="3200" b="1" dirty="0">
                      <a:latin typeface="Times New Roman" panose="02020603050405020304" charset="0"/>
                      <a:ea typeface="宋体-方正超大字符集"/>
                    </a:rPr>
                    <a:t>＝</a:t>
                  </a:r>
                </a:p>
              </p:txBody>
            </p:sp>
          </p:grpSp>
          <p:sp>
            <p:nvSpPr>
              <p:cNvPr id="30732" name="Text Box 45"/>
              <p:cNvSpPr txBox="1"/>
              <p:nvPr/>
            </p:nvSpPr>
            <p:spPr>
              <a:xfrm>
                <a:off x="1367" y="163"/>
                <a:ext cx="762" cy="2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sz="2400" b="1" dirty="0">
                    <a:latin typeface="Times New Roman" panose="02020603050405020304" charset="0"/>
                    <a:ea typeface="PMingLiU" panose="02020500000000000000" pitchFamily="18" charset="-120"/>
                    <a:cs typeface="Times New Roman" panose="02020603050405020304" charset="0"/>
                  </a:rPr>
                  <a:t>6750kg</a:t>
                </a:r>
              </a:p>
            </p:txBody>
          </p:sp>
          <p:sp>
            <p:nvSpPr>
              <p:cNvPr id="30733" name="Text Box 46"/>
              <p:cNvSpPr txBox="1"/>
              <p:nvPr/>
            </p:nvSpPr>
            <p:spPr>
              <a:xfrm>
                <a:off x="1435" y="387"/>
                <a:ext cx="626" cy="2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</a:pPr>
                <a:r>
                  <a:rPr lang="en-US" altLang="zh-CN" sz="2400" b="1" dirty="0">
                    <a:latin typeface="Times New Roman" panose="02020603050405020304" charset="0"/>
                    <a:ea typeface="PMingLiU" panose="02020500000000000000" pitchFamily="18" charset="-120"/>
                    <a:cs typeface="Times New Roman" panose="02020603050405020304" charset="0"/>
                  </a:rPr>
                  <a:t>0.2m</a:t>
                </a:r>
                <a:r>
                  <a:rPr lang="en-US" altLang="zh-CN" sz="2400" b="1" baseline="30000" dirty="0">
                    <a:latin typeface="Times New Roman" panose="02020603050405020304" charset="0"/>
                    <a:ea typeface="PMingLiU" panose="02020500000000000000" pitchFamily="18" charset="-120"/>
                    <a:cs typeface="Times New Roman" panose="02020603050405020304" charset="0"/>
                  </a:rPr>
                  <a:t>3</a:t>
                </a:r>
              </a:p>
            </p:txBody>
          </p:sp>
          <p:sp>
            <p:nvSpPr>
              <p:cNvPr id="30734" name="Rectangle 47"/>
              <p:cNvSpPr/>
              <p:nvPr/>
            </p:nvSpPr>
            <p:spPr>
              <a:xfrm>
                <a:off x="2278" y="294"/>
                <a:ext cx="257" cy="2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buNone/>
                </a:pPr>
                <a:r>
                  <a:rPr lang="zh-CN" altLang="en-US" sz="3200" b="1" dirty="0">
                    <a:latin typeface="Times New Roman" panose="02020603050405020304" charset="0"/>
                    <a:ea typeface="宋体-方正超大字符集"/>
                  </a:rPr>
                  <a:t>＝</a:t>
                </a:r>
              </a:p>
            </p:txBody>
          </p:sp>
          <p:sp>
            <p:nvSpPr>
              <p:cNvPr id="30735" name="Rectangle 48"/>
              <p:cNvSpPr/>
              <p:nvPr/>
            </p:nvSpPr>
            <p:spPr>
              <a:xfrm>
                <a:off x="2612" y="280"/>
                <a:ext cx="2668" cy="2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buNone/>
                </a:pPr>
                <a:r>
                  <a:rPr lang="en-US" altLang="zh-CN" sz="3200" b="1" dirty="0">
                    <a:latin typeface="Times New Roman" panose="02020603050405020304" charset="0"/>
                    <a:ea typeface="PMingLiU" panose="02020500000000000000" pitchFamily="18" charset="-120"/>
                    <a:cs typeface="Times New Roman" panose="02020603050405020304" charset="0"/>
                  </a:rPr>
                  <a:t>33.75×10</a:t>
                </a:r>
                <a:r>
                  <a:rPr lang="en-US" altLang="zh-CN" sz="3200" b="1" baseline="30000" dirty="0">
                    <a:latin typeface="Times New Roman" panose="02020603050405020304" charset="0"/>
                    <a:ea typeface="PMingLiU" panose="02020500000000000000" pitchFamily="18" charset="-120"/>
                    <a:cs typeface="Times New Roman" panose="02020603050405020304" charset="0"/>
                  </a:rPr>
                  <a:t>3</a:t>
                </a:r>
                <a:r>
                  <a:rPr lang="en-US" altLang="zh-CN" sz="3200" b="1" dirty="0">
                    <a:latin typeface="Times New Roman" panose="02020603050405020304" charset="0"/>
                    <a:ea typeface="PMingLiU" panose="02020500000000000000" pitchFamily="18" charset="-120"/>
                    <a:cs typeface="Times New Roman" panose="02020603050405020304" charset="0"/>
                  </a:rPr>
                  <a:t>kg/m</a:t>
                </a:r>
                <a:r>
                  <a:rPr lang="en-US" altLang="zh-CN" sz="3200" b="1" baseline="30000" dirty="0">
                    <a:latin typeface="Times New Roman" panose="02020603050405020304" charset="0"/>
                    <a:ea typeface="PMingLiU" panose="02020500000000000000" pitchFamily="18" charset="-120"/>
                    <a:cs typeface="Times New Roman" panose="02020603050405020304" charset="0"/>
                  </a:rPr>
                  <a:t>3</a:t>
                </a:r>
                <a:r>
                  <a:rPr lang="en-US" altLang="zh-CN" sz="3200" b="1" dirty="0">
                    <a:latin typeface="Times New Roman" panose="02020603050405020304" charset="0"/>
                    <a:ea typeface="PMingLiU" panose="02020500000000000000" pitchFamily="18" charset="-120"/>
                    <a:cs typeface="Times New Roman" panose="02020603050405020304" charset="0"/>
                  </a:rPr>
                  <a:t>≠</a:t>
                </a:r>
                <a:r>
                  <a:rPr lang="en-US" altLang="zh-CN" sz="3200" b="1" i="1" dirty="0">
                    <a:latin typeface="Times New Roman" panose="02020603050405020304" charset="0"/>
                    <a:ea typeface="PMingLiU" panose="02020500000000000000" pitchFamily="18" charset="-120"/>
                    <a:cs typeface="Times New Roman" panose="02020603050405020304" charset="0"/>
                  </a:rPr>
                  <a:t>ρ</a:t>
                </a:r>
                <a:r>
                  <a:rPr lang="zh-CN" altLang="en-US" sz="3200" b="1" baseline="-25000" dirty="0">
                    <a:latin typeface="Times New Roman" panose="02020603050405020304" charset="0"/>
                    <a:ea typeface="PMingLiU" panose="02020500000000000000" pitchFamily="18" charset="-120"/>
                    <a:cs typeface="Times New Roman" panose="02020603050405020304" charset="0"/>
                  </a:rPr>
                  <a:t>金</a:t>
                </a:r>
              </a:p>
            </p:txBody>
          </p:sp>
        </p:grpSp>
      </p:grpSp>
      <p:grpSp>
        <p:nvGrpSpPr>
          <p:cNvPr id="11" name="Group 7"/>
          <p:cNvGrpSpPr/>
          <p:nvPr/>
        </p:nvGrpSpPr>
        <p:grpSpPr>
          <a:xfrm>
            <a:off x="899795" y="1995805"/>
            <a:ext cx="6359525" cy="2607945"/>
            <a:chOff x="1066" y="2387"/>
            <a:chExt cx="4513" cy="1414"/>
          </a:xfrm>
        </p:grpSpPr>
        <p:pic>
          <p:nvPicPr>
            <p:cNvPr id="30727" name="Picture 5"/>
            <p:cNvPicPr>
              <a:picLocks noChangeAspect="1"/>
            </p:cNvPicPr>
            <p:nvPr/>
          </p:nvPicPr>
          <p:blipFill>
            <a:blip r:embed="rId2"/>
            <a:srcRect r="-1707" b="26201"/>
            <a:stretch>
              <a:fillRect/>
            </a:stretch>
          </p:blipFill>
          <p:spPr>
            <a:xfrm>
              <a:off x="1066" y="2387"/>
              <a:ext cx="4513" cy="14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8" name="Oval 6"/>
            <p:cNvSpPr/>
            <p:nvPr/>
          </p:nvSpPr>
          <p:spPr>
            <a:xfrm>
              <a:off x="1184" y="3108"/>
              <a:ext cx="1814" cy="273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buNone/>
              </a:pPr>
              <a:endParaRPr lang="zh-CN" altLang="en-US" dirty="0">
                <a:solidFill>
                  <a:srgbClr val="FF0000"/>
                </a:solidFill>
                <a:latin typeface="Times New Roman" panose="02020603050405020304" charset="0"/>
                <a:ea typeface="PMingLiU" panose="02020500000000000000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5315" y="1145540"/>
            <a:ext cx="828992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例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  <a:sym typeface="+mn-ea"/>
              </a:rPr>
              <a:t>5</a:t>
            </a:r>
            <a:r>
              <a:rPr lang="zh-CN" alt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    有一个体积为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  <a:sym typeface="+mn-ea"/>
              </a:rPr>
              <a:t>40 cm</a:t>
            </a:r>
            <a:r>
              <a:rPr lang="en-US" altLang="zh-CN" sz="2800" baseline="30000" dirty="0">
                <a:latin typeface="Times New Roman" pitchFamily="18" charset="0"/>
                <a:cs typeface="Times New Roman" pitchFamily="18" charset="0"/>
                <a:sym typeface="+mn-ea"/>
              </a:rPr>
              <a:t>3</a:t>
            </a:r>
            <a:r>
              <a:rPr lang="zh-CN" alt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的铜球，它的质量是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  <a:sym typeface="+mn-ea"/>
              </a:rPr>
              <a:t>316 g</a:t>
            </a:r>
            <a:r>
              <a:rPr lang="zh-CN" altLang="en-US" sz="2800" dirty="0">
                <a:latin typeface="Times New Roman" pitchFamily="18" charset="0"/>
                <a:cs typeface="Times New Roman" pitchFamily="18" charset="0"/>
                <a:sym typeface="+mn-ea"/>
              </a:rPr>
              <a:t>，这个铜球是空心的还是实心？如果是空心的，空心部分体积是多大？</a:t>
            </a:r>
            <a:r>
              <a:rPr lang="zh-CN" altLang="en-US" sz="2800" b="1" dirty="0">
                <a:solidFill>
                  <a:srgbClr val="1F497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  <a:sym typeface="Times New Roman" panose="02020603050405020304" charset="0"/>
              </a:rPr>
              <a:t>（已知</a:t>
            </a:r>
            <a:r>
              <a:rPr lang="zh-CN" altLang="en-US" sz="2800" b="1" i="1" dirty="0">
                <a:solidFill>
                  <a:srgbClr val="1F497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  <a:sym typeface="Times New Roman" panose="02020603050405020304" charset="0"/>
              </a:rPr>
              <a:t>ρ</a:t>
            </a:r>
            <a:r>
              <a:rPr lang="zh-CN" altLang="en-US" sz="2800" b="1" baseline="-25000" dirty="0">
                <a:solidFill>
                  <a:srgbClr val="1F497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  <a:sym typeface="Times New Roman" panose="02020603050405020304" charset="0"/>
              </a:rPr>
              <a:t>铜</a:t>
            </a:r>
            <a:r>
              <a:rPr lang="en-US" altLang="zh-CN" sz="2800" b="1" dirty="0">
                <a:solidFill>
                  <a:srgbClr val="1F497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  <a:sym typeface="Times New Roman" panose="02020603050405020304" charset="0"/>
              </a:rPr>
              <a:t>=8.9g/cm</a:t>
            </a:r>
            <a:r>
              <a:rPr lang="en-US" altLang="zh-CN" sz="2800" b="1" baseline="30000" dirty="0">
                <a:solidFill>
                  <a:srgbClr val="1F497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  <a:sym typeface="Times New Roman" panose="02020603050405020304" charset="0"/>
              </a:rPr>
              <a:t>3</a:t>
            </a:r>
            <a:r>
              <a:rPr lang="zh-CN" altLang="en-US" sz="2800" b="1" dirty="0">
                <a:solidFill>
                  <a:srgbClr val="1F497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  <a:sym typeface="Times New Roman" panose="02020603050405020304" charset="0"/>
              </a:rPr>
              <a:t>）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1600" y="1059582"/>
            <a:ext cx="320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CC0066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方法</a:t>
            </a:r>
            <a:r>
              <a:rPr lang="en-US" altLang="zh-CN" sz="2400" b="1" dirty="0">
                <a:solidFill>
                  <a:srgbClr val="CC0066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1</a:t>
            </a:r>
            <a:r>
              <a:rPr lang="zh-CN" altLang="en-US" sz="2400" b="1" dirty="0">
                <a:solidFill>
                  <a:srgbClr val="CC0066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：密度比较法</a:t>
            </a:r>
            <a:r>
              <a:rPr lang="zh-CN" altLang="en-US" sz="2400" dirty="0">
                <a:solidFill>
                  <a:srgbClr val="CC0066"/>
                </a:solidFill>
                <a:latin typeface="Times New Roman" panose="02020603050405020304" charset="0"/>
              </a:rPr>
              <a:t>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2032635" y="1375728"/>
            <a:ext cx="49720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 l="12129"/>
          <a:stretch>
            <a:fillRect/>
          </a:stretch>
        </p:blipFill>
        <p:spPr bwMode="auto">
          <a:xfrm>
            <a:off x="2192471" y="2336377"/>
            <a:ext cx="18637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56698" y="2355726"/>
            <a:ext cx="285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这个铜球是空心的。 </a:t>
            </a:r>
          </a:p>
        </p:txBody>
      </p:sp>
      <p:sp>
        <p:nvSpPr>
          <p:cNvPr id="28678" name="矩形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3873" y="235572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∵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/>
          <a:srcRect r="20747"/>
          <a:stretch>
            <a:fillRect/>
          </a:stretch>
        </p:blipFill>
        <p:spPr bwMode="auto">
          <a:xfrm>
            <a:off x="2084214" y="2931790"/>
            <a:ext cx="31257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矩形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63531" y="3015615"/>
            <a:ext cx="620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charset="0"/>
                <a:ea typeface="楷体_GB2312" panose="02010609030101010101" pitchFamily="49" charset="-122"/>
              </a:rPr>
              <a:t> </a:t>
            </a:r>
            <a:r>
              <a:rPr lang="en-US" altLang="zh-CN" sz="2400" dirty="0">
                <a:latin typeface="Times New Roman" panose="02020603050405020304" charset="0"/>
                <a:ea typeface="楷体_GB2312" panose="02010609030101010101" pitchFamily="49" charset="-122"/>
              </a:rPr>
              <a:t>(2)</a:t>
            </a:r>
            <a:endParaRPr lang="zh-CN" altLang="en-US" sz="2400" dirty="0"/>
          </a:p>
        </p:txBody>
      </p:sp>
      <p:sp>
        <p:nvSpPr>
          <p:cNvPr id="28681" name="矩形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34783" y="1620838"/>
            <a:ext cx="620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charset="0"/>
                <a:ea typeface="楷体_GB2312" panose="02010609030101010101" pitchFamily="49" charset="-122"/>
              </a:rPr>
              <a:t> </a:t>
            </a:r>
            <a:r>
              <a:rPr lang="en-US" altLang="zh-CN" sz="2400" dirty="0">
                <a:latin typeface="Times New Roman" panose="02020603050405020304" charset="0"/>
                <a:ea typeface="楷体_GB2312" panose="02010609030101010101" pitchFamily="49" charset="-122"/>
              </a:rPr>
              <a:t>(1)</a:t>
            </a:r>
            <a:endParaRPr lang="zh-CN" altLang="en-US" sz="2400" dirty="0"/>
          </a:p>
        </p:txBody>
      </p:sp>
      <p:sp>
        <p:nvSpPr>
          <p:cNvPr id="11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20094" y="3642237"/>
            <a:ext cx="462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Times New Roman" panose="02020603050405020304" charset="0"/>
                <a:ea typeface="楷体_GB2312" panose="02010609030101010101" pitchFamily="49" charset="-122"/>
              </a:rPr>
              <a:t>空心部分体积 </a:t>
            </a:r>
            <a:r>
              <a:rPr lang="en-US" altLang="zh-CN" sz="2400" dirty="0">
                <a:latin typeface="Times New Roman" panose="02020603050405020304" charset="0"/>
                <a:ea typeface="楷体_GB2312" panose="02010609030101010101" pitchFamily="49" charset="-122"/>
              </a:rPr>
              <a:t>= </a:t>
            </a:r>
            <a:r>
              <a:rPr lang="en-US" altLang="zh-CN" sz="2400" i="1" dirty="0">
                <a:latin typeface="Times New Roman" panose="02020603050405020304" charset="0"/>
                <a:ea typeface="楷体_GB2312" panose="02010609030101010101" pitchFamily="49" charset="-122"/>
              </a:rPr>
              <a:t>V</a:t>
            </a:r>
            <a:r>
              <a:rPr lang="zh-CN" altLang="en-US" sz="2400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球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dirty="0">
                <a:latin typeface="Times New Roman" panose="02020603050405020304" charset="0"/>
                <a:ea typeface="楷体_GB2312" panose="02010609030101010101" pitchFamily="49" charset="-122"/>
              </a:rPr>
              <a:t> </a:t>
            </a:r>
            <a:r>
              <a:rPr lang="en-US" altLang="zh-CN" sz="2400" i="1" dirty="0">
                <a:latin typeface="Times New Roman" panose="02020603050405020304" charset="0"/>
                <a:ea typeface="楷体_GB2312" panose="02010609030101010101" pitchFamily="49" charset="-122"/>
              </a:rPr>
              <a:t>V</a:t>
            </a:r>
            <a:r>
              <a:rPr lang="zh-CN" altLang="en-US" sz="2400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铜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latin typeface="Times New Roman" panose="02020603050405020304" charset="0"/>
                <a:ea typeface="楷体_GB2312" panose="02010609030101010101" pitchFamily="49" charset="-122"/>
              </a:rPr>
              <a:t>	           = 40cm</a:t>
            </a:r>
            <a:r>
              <a:rPr lang="en-US" altLang="zh-CN" sz="2400" baseline="30000" dirty="0">
                <a:latin typeface="Times New Roman" panose="02020603050405020304" charset="0"/>
                <a:ea typeface="楷体_GB2312" panose="02010609030101010101" pitchFamily="49" charset="-122"/>
              </a:rPr>
              <a:t>3</a:t>
            </a:r>
            <a:r>
              <a:rPr lang="en-US" altLang="zh-CN" sz="2400" dirty="0">
                <a:latin typeface="Times New Roman" panose="02020603050405020304" charset="0"/>
                <a:ea typeface="楷体_GB2312" panose="02010609030101010101" pitchFamily="49" charset="-122"/>
              </a:rPr>
              <a:t> -35.5 cm</a:t>
            </a:r>
            <a:r>
              <a:rPr lang="en-US" altLang="zh-CN" sz="2400" baseline="30000" dirty="0">
                <a:latin typeface="Times New Roman" panose="02020603050405020304" charset="0"/>
                <a:ea typeface="楷体_GB2312" panose="02010609030101010101" pitchFamily="49" charset="-122"/>
              </a:rPr>
              <a:t>3</a:t>
            </a:r>
          </a:p>
          <a:p>
            <a:r>
              <a:rPr lang="en-US" altLang="zh-CN" sz="2400" dirty="0">
                <a:latin typeface="Times New Roman" panose="02020603050405020304" charset="0"/>
                <a:ea typeface="楷体_GB2312" panose="02010609030101010101" pitchFamily="49" charset="-122"/>
              </a:rPr>
              <a:t>                         = 4.5 cm</a:t>
            </a:r>
            <a:r>
              <a:rPr lang="en-US" altLang="zh-CN" sz="2400" baseline="30000" dirty="0">
                <a:latin typeface="Times New Roman" panose="02020603050405020304" charset="0"/>
                <a:ea typeface="楷体_GB2312" panose="02010609030101010101" pitchFamily="49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3" grpId="0"/>
      <p:bldP spid="28678" grpId="0"/>
      <p:bldP spid="28680" grpId="0"/>
      <p:bldP spid="28681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8058" y="959168"/>
            <a:ext cx="320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方法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2</a:t>
            </a:r>
            <a:r>
              <a:rPr lang="zh-CN" altLang="en-US" sz="2400" b="1" dirty="0">
                <a:solidFill>
                  <a:srgbClr val="CC0066"/>
                </a:solidFill>
                <a:latin typeface="Times New Roman" panose="02020603050405020304" charset="0"/>
                <a:ea typeface="楷体_GB2312" panose="02010609030101010101" pitchFamily="49" charset="-122"/>
              </a:rPr>
              <a:t>：质量比较法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2336483" y="1717993"/>
            <a:ext cx="44735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 l="13312"/>
          <a:stretch>
            <a:fillRect/>
          </a:stretch>
        </p:blipFill>
        <p:spPr bwMode="auto">
          <a:xfrm>
            <a:off x="2800033" y="2770505"/>
            <a:ext cx="17335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11358" y="2773879"/>
            <a:ext cx="342900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charset="0"/>
                <a:ea typeface="楷体_GB2312" panose="02010609030101010101" pitchFamily="49" charset="-122"/>
              </a:rPr>
              <a:t>这个铜球是空心的</a:t>
            </a:r>
            <a:r>
              <a:rPr lang="zh-CN" altLang="en-US" sz="2100" dirty="0">
                <a:latin typeface="Times New Roman" panose="02020603050405020304" charset="0"/>
              </a:rPr>
              <a:t>。 </a:t>
            </a:r>
          </a:p>
        </p:txBody>
      </p:sp>
      <p:sp>
        <p:nvSpPr>
          <p:cNvPr id="4096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95133" y="1419543"/>
            <a:ext cx="3678237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 dirty="0">
                <a:latin typeface="Times New Roman" panose="02020603050405020304" charset="0"/>
                <a:ea typeface="楷体_GB2312" panose="02010609030101010101" pitchFamily="49" charset="-122"/>
              </a:rPr>
              <a:t> </a:t>
            </a:r>
            <a:r>
              <a:rPr lang="en-US" altLang="zh-CN" sz="2100" dirty="0">
                <a:latin typeface="Times New Roman" panose="02020603050405020304" charset="0"/>
                <a:ea typeface="楷体_GB2312" panose="02010609030101010101" pitchFamily="49" charset="-122"/>
              </a:rPr>
              <a:t>(1)</a:t>
            </a:r>
            <a:r>
              <a:rPr lang="zh-CN" altLang="en-US" sz="2100" dirty="0">
                <a:latin typeface="Times New Roman" panose="02020603050405020304" charset="0"/>
                <a:ea typeface="楷体_GB2312" panose="02010609030101010101" pitchFamily="49" charset="-122"/>
              </a:rPr>
              <a:t>假设这个铜球为实心，则</a:t>
            </a:r>
            <a:r>
              <a:rPr lang="en-US" altLang="zh-CN" sz="2100" dirty="0">
                <a:latin typeface="Times New Roman" panose="02020603050405020304" charset="0"/>
                <a:ea typeface="楷体_GB2312" panose="02010609030101010101" pitchFamily="49" charset="-122"/>
              </a:rPr>
              <a:t>:</a:t>
            </a:r>
          </a:p>
        </p:txBody>
      </p:sp>
      <p:sp>
        <p:nvSpPr>
          <p:cNvPr id="29703" name="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1883" y="2830036"/>
            <a:ext cx="41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</a:rPr>
              <a:t>∵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2261553" y="3364230"/>
            <a:ext cx="394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矩形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5450" y="3474720"/>
            <a:ext cx="5067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anose="02020603050405020304" charset="0"/>
                <a:ea typeface="楷体_GB2312" panose="02010609030101010101" pitchFamily="49" charset="-122"/>
              </a:rPr>
              <a:t> </a:t>
            </a:r>
            <a:r>
              <a:rPr lang="en-US" altLang="zh-CN">
                <a:latin typeface="Times New Roman" panose="02020603050405020304" charset="0"/>
                <a:ea typeface="楷体_GB2312" panose="02010609030101010101" pitchFamily="49" charset="-122"/>
              </a:rPr>
              <a:t>(2)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61870" y="4072255"/>
            <a:ext cx="46228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dirty="0">
                <a:latin typeface="Times New Roman" panose="02020603050405020304" charset="0"/>
                <a:ea typeface="楷体_GB2312" panose="02010609030101010101" pitchFamily="49" charset="-122"/>
              </a:rPr>
              <a:t>空心部分体积 </a:t>
            </a:r>
            <a:r>
              <a:rPr lang="en-US" altLang="zh-CN" sz="2100" dirty="0">
                <a:latin typeface="Times New Roman" panose="02020603050405020304" charset="0"/>
                <a:ea typeface="楷体_GB2312" panose="02010609030101010101" pitchFamily="49" charset="-122"/>
              </a:rPr>
              <a:t>= </a:t>
            </a:r>
            <a:r>
              <a:rPr lang="en-US" altLang="zh-CN" sz="2100" i="1" dirty="0">
                <a:latin typeface="Times New Roman" panose="02020603050405020304" charset="0"/>
                <a:ea typeface="楷体_GB2312" panose="02010609030101010101" pitchFamily="49" charset="-122"/>
              </a:rPr>
              <a:t>V</a:t>
            </a:r>
            <a:r>
              <a:rPr lang="zh-CN" altLang="en-US" sz="1600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球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1600" dirty="0">
                <a:latin typeface="Times New Roman" panose="02020603050405020304" charset="0"/>
                <a:ea typeface="楷体_GB2312" panose="02010609030101010101" pitchFamily="49" charset="-122"/>
              </a:rPr>
              <a:t> </a:t>
            </a:r>
            <a:r>
              <a:rPr lang="en-US" altLang="zh-CN" sz="2100" i="1" dirty="0">
                <a:latin typeface="Times New Roman" panose="02020603050405020304" charset="0"/>
                <a:ea typeface="楷体_GB2312" panose="02010609030101010101" pitchFamily="49" charset="-122"/>
              </a:rPr>
              <a:t>V</a:t>
            </a:r>
            <a:r>
              <a:rPr lang="zh-CN" altLang="en-US" sz="1600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铜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100" dirty="0">
                <a:latin typeface="Times New Roman" panose="02020603050405020304" charset="0"/>
                <a:ea typeface="楷体_GB2312" panose="02010609030101010101" pitchFamily="49" charset="-122"/>
              </a:rPr>
              <a:t>	           = 40cm</a:t>
            </a:r>
            <a:r>
              <a:rPr lang="en-US" altLang="zh-CN" sz="2100" baseline="30000" dirty="0">
                <a:latin typeface="Times New Roman" panose="02020603050405020304" charset="0"/>
                <a:ea typeface="楷体_GB2312" panose="02010609030101010101" pitchFamily="49" charset="-122"/>
              </a:rPr>
              <a:t>3</a:t>
            </a:r>
            <a:r>
              <a:rPr lang="en-US" altLang="zh-CN" sz="2100" dirty="0">
                <a:latin typeface="Times New Roman" panose="02020603050405020304" charset="0"/>
                <a:ea typeface="楷体_GB2312" panose="02010609030101010101" pitchFamily="49" charset="-122"/>
              </a:rPr>
              <a:t> -35.5 cm</a:t>
            </a:r>
            <a:r>
              <a:rPr lang="en-US" altLang="zh-CN" sz="2100" baseline="30000" dirty="0">
                <a:latin typeface="Times New Roman" panose="02020603050405020304" charset="0"/>
                <a:ea typeface="楷体_GB2312" panose="02010609030101010101" pitchFamily="49" charset="-122"/>
              </a:rPr>
              <a:t>3</a:t>
            </a:r>
          </a:p>
          <a:p>
            <a:r>
              <a:rPr lang="en-US" altLang="zh-CN" sz="2100" dirty="0">
                <a:latin typeface="Times New Roman" panose="02020603050405020304" charset="0"/>
                <a:ea typeface="楷体_GB2312" panose="02010609030101010101" pitchFamily="49" charset="-122"/>
              </a:rPr>
              <a:t>                         = 4.5 cm</a:t>
            </a:r>
            <a:r>
              <a:rPr lang="en-US" altLang="zh-CN" sz="2100" baseline="30000" dirty="0">
                <a:latin typeface="Times New Roman" panose="02020603050405020304" charset="0"/>
                <a:ea typeface="楷体_GB2312" panose="02010609030101010101" pitchFamily="49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5" grpId="0"/>
      <p:bldP spid="40966" grpId="0"/>
      <p:bldP spid="29703" grpId="0"/>
      <p:bldP spid="29705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9523" y="1131590"/>
            <a:ext cx="371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CC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方法</a:t>
            </a:r>
            <a:r>
              <a:rPr lang="en-US" altLang="zh-CN" sz="2400" b="1" dirty="0">
                <a:solidFill>
                  <a:srgbClr val="CC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zh-CN" altLang="en-US" sz="2400" b="1" dirty="0">
                <a:solidFill>
                  <a:srgbClr val="CC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：体积比较法 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346737" y="1733549"/>
            <a:ext cx="394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 l="13148"/>
          <a:stretch>
            <a:fillRect/>
          </a:stretch>
        </p:blipFill>
        <p:spPr bwMode="auto">
          <a:xfrm>
            <a:off x="2690988" y="2619078"/>
            <a:ext cx="1809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31360" y="2578503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  <a:ea typeface="+mn-ea"/>
                <a:cs typeface="Times New Roman" pitchFamily="18" charset="0"/>
              </a:rPr>
              <a:t>这个铜球是空心的。</a:t>
            </a:r>
            <a:r>
              <a:rPr lang="zh-CN" alt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0726" name="矩形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15198" y="2589213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+mn-ea"/>
                <a:cs typeface="Times New Roman" pitchFamily="18" charset="0"/>
              </a:rPr>
              <a:t>∵</a:t>
            </a:r>
            <a:endParaRPr lang="zh-CN" altLang="en-US" sz="24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49379" y="3147814"/>
            <a:ext cx="462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（</a:t>
            </a:r>
            <a:r>
              <a:rPr lang="en-US" altLang="zh-CN" sz="24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zh-CN" alt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）空心部分体积 </a:t>
            </a:r>
            <a:r>
              <a:rPr lang="en-US" altLang="zh-CN" sz="2400" dirty="0"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lang="en-US" altLang="zh-CN" sz="2400" i="1" dirty="0"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zh-CN" altLang="en-US" sz="24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球</a:t>
            </a:r>
            <a:r>
              <a:rPr lang="en-US" altLang="zh-CN" sz="2400" dirty="0"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altLang="zh-CN" sz="2400" i="1" dirty="0"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zh-CN" altLang="en-US" sz="24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铜</a:t>
            </a:r>
            <a:endParaRPr lang="zh-CN" alt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ea typeface="+mn-ea"/>
                <a:cs typeface="Times New Roman" pitchFamily="18" charset="0"/>
              </a:rPr>
              <a:t>	           = 40cm</a:t>
            </a:r>
            <a:r>
              <a:rPr lang="en-US" altLang="zh-CN" sz="2400" baseline="30000" dirty="0"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en-US" altLang="zh-CN" sz="2400" dirty="0">
                <a:latin typeface="Times New Roman" pitchFamily="18" charset="0"/>
                <a:ea typeface="+mn-ea"/>
                <a:cs typeface="Times New Roman" pitchFamily="18" charset="0"/>
              </a:rPr>
              <a:t> -35.5 cm</a:t>
            </a:r>
            <a:r>
              <a:rPr lang="en-US" altLang="zh-CN" sz="2400" baseline="30000" dirty="0"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itchFamily="18" charset="0"/>
                <a:ea typeface="+mn-ea"/>
                <a:cs typeface="Times New Roman" pitchFamily="18" charset="0"/>
              </a:rPr>
              <a:t>                         = 4.5 cm</a:t>
            </a:r>
            <a:r>
              <a:rPr lang="en-US" altLang="zh-CN" sz="2400" baseline="30000" dirty="0"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30728" name="矩形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83175" y="1846262"/>
            <a:ext cx="620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ea typeface="+mn-ea"/>
                <a:cs typeface="Times New Roman" pitchFamily="18" charset="0"/>
              </a:rPr>
              <a:t>(1)</a:t>
            </a:r>
            <a:endParaRPr lang="zh-CN" alt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/>
      <p:bldP spid="30726" grpId="0"/>
      <p:bldP spid="9" grpId="0"/>
      <p:bldP spid="307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wzsd\Desktop\QQ截图20240424162629.pngQQ截图202404241626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584" y="1347614"/>
            <a:ext cx="8071511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987824" y="1865687"/>
            <a:ext cx="4288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dirty="0">
                <a:latin typeface="+mj-ea"/>
                <a:ea typeface="+mj-ea"/>
              </a:rPr>
              <a:t>根据课堂安排适量练习</a:t>
            </a:r>
          </a:p>
        </p:txBody>
      </p:sp>
    </p:spTree>
    <p:extLst>
      <p:ext uri="{BB962C8B-B14F-4D97-AF65-F5344CB8AC3E}">
        <p14:creationId xmlns:p14="http://schemas.microsoft.com/office/powerpoint/2010/main" val="1120008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50737" y="1975214"/>
            <a:ext cx="5873592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教材课后练习题</a:t>
            </a: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48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11560" y="1347614"/>
            <a:ext cx="8383905" cy="19495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能利用密度公式求解物质的质量和体积。</a:t>
            </a:r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（重点）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正确理解密度是物质的一种特性，能运用密度鉴别物质。</a:t>
            </a:r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  <a:sym typeface="+mn-ea"/>
              </a:rPr>
              <a:t>（难点）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1259840" y="1275606"/>
            <a:ext cx="59182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 eaLnBrk="1" latinLnBrk="0" hangingPunct="1"/>
            <a:r>
              <a:rPr lang="zh-CN" sz="3200" b="1" dirty="0">
                <a:solidFill>
                  <a:srgbClr val="0070C0"/>
                </a:solidFill>
                <a:ea typeface="宋体" panose="02010600030101010101" pitchFamily="2" charset="-122"/>
              </a:rPr>
              <a:t>（1）密度的定义是什么？</a:t>
            </a:r>
          </a:p>
          <a:p>
            <a:pPr marL="0" indent="0" eaLnBrk="1" latinLnBrk="0" hangingPunct="1"/>
            <a:endParaRPr lang="zh-CN" sz="3200" b="1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marL="0" indent="0" eaLnBrk="1" latinLnBrk="0" hangingPunct="1"/>
            <a:r>
              <a:rPr lang="zh-CN" sz="3200" b="1" dirty="0">
                <a:solidFill>
                  <a:srgbClr val="0070C0"/>
                </a:solidFill>
                <a:ea typeface="宋体" panose="02010600030101010101" pitchFamily="2" charset="-122"/>
              </a:rPr>
              <a:t>（2）密度的公式是什么？</a:t>
            </a:r>
          </a:p>
          <a:p>
            <a:pPr marL="0" indent="0" eaLnBrk="1" latinLnBrk="0" hangingPunct="1"/>
            <a:endParaRPr lang="zh-CN" sz="3200" b="1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marL="0" indent="0" eaLnBrk="1" latinLnBrk="0" hangingPunct="1"/>
            <a:r>
              <a:rPr lang="zh-CN" sz="3200" b="1" dirty="0">
                <a:solidFill>
                  <a:srgbClr val="0070C0"/>
                </a:solidFill>
                <a:ea typeface="宋体" panose="02010600030101010101" pitchFamily="2" charset="-122"/>
              </a:rPr>
              <a:t>（3）密度的单位是什么？</a:t>
            </a:r>
            <a:endParaRPr lang="zh-CN" altLang="en-US" sz="3200" b="1" dirty="0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4414" y="987574"/>
            <a:ext cx="5863640" cy="33123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275606"/>
            <a:ext cx="2253615" cy="31642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63637"/>
            <a:ext cx="4290880" cy="1584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70" y="3232938"/>
            <a:ext cx="4756586" cy="12199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8918" y="1137200"/>
            <a:ext cx="86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解：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275606"/>
            <a:ext cx="2253615" cy="316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76" y="1078229"/>
            <a:ext cx="8091805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zh-CN" altLang="en-US" sz="2800" b="0" dirty="0">
                <a:latin typeface="Times New Roman" pitchFamily="18" charset="0"/>
                <a:cs typeface="Times New Roman" pitchFamily="18" charset="0"/>
              </a:rPr>
              <a:t>例</a:t>
            </a:r>
            <a:r>
              <a:rPr lang="en-US" altLang="zh-CN" sz="2800" b="0" dirty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zh-CN" sz="2800" b="0" dirty="0">
                <a:latin typeface="Times New Roman" pitchFamily="18" charset="0"/>
                <a:cs typeface="Times New Roman" pitchFamily="18" charset="0"/>
              </a:rPr>
              <a:t>从冰箱中取出一个体积是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500 cm</a:t>
            </a:r>
            <a:r>
              <a:rPr lang="en-US" sz="2800" b="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sz="2800" b="0" dirty="0">
                <a:latin typeface="Times New Roman" pitchFamily="18" charset="0"/>
                <a:cs typeface="Times New Roman" pitchFamily="18" charset="0"/>
              </a:rPr>
              <a:t>的冰块，放在室外的阳光下熔化，冰块全部熔化成水后，水的质量是多少？（已知冰的密度为</a:t>
            </a:r>
            <a:r>
              <a:rPr lang="en-US" altLang="zh-CN" sz="2800" b="0" dirty="0">
                <a:latin typeface="Times New Roman" pitchFamily="18" charset="0"/>
                <a:cs typeface="Times New Roman" pitchFamily="18" charset="0"/>
              </a:rPr>
              <a:t>0.9 g/cm</a:t>
            </a:r>
            <a:r>
              <a:rPr lang="en-US" altLang="zh-CN" sz="2800" b="0" baseline="30000" dirty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zh-CN" altLang="en-US" sz="2800" b="0" dirty="0">
                <a:latin typeface="Times New Roman" pitchFamily="18" charset="0"/>
                <a:cs typeface="Times New Roman" pitchFamily="18" charset="0"/>
              </a:rPr>
              <a:t>。）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899592" y="3219822"/>
            <a:ext cx="8091805" cy="1303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解：冰的质量</a:t>
            </a:r>
            <a:r>
              <a:rPr lang="zh-CN" sz="28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</a:t>
            </a:r>
            <a:r>
              <a:rPr lang="zh-CN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冰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zh-CN" sz="28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ρV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=0.9g/c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</a:t>
            </a:r>
            <a:r>
              <a:rPr lang="zh-CN" sz="2800" b="1" baseline="30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×500cm</a:t>
            </a:r>
            <a:r>
              <a:rPr lang="zh-CN" sz="2800" b="1" baseline="30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=450g，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eaLnBrk="1" latinLnBrk="0" hangingPunct="1"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因为冰熔化后质量不变，所以</a:t>
            </a:r>
            <a:r>
              <a:rPr lang="zh-CN" sz="28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</a:t>
            </a:r>
            <a:r>
              <a:rPr lang="zh-CN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水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zh-CN" sz="2800" b="1" i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</a:t>
            </a:r>
            <a:r>
              <a:rPr lang="zh-CN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冰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=450g。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/>
      <p:bldP spid="10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73" y="1131590"/>
            <a:ext cx="7128792" cy="15060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165" y="2715895"/>
            <a:ext cx="2857500" cy="1695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347470"/>
            <a:ext cx="6781165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35,&quot;width&quot;:820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770</Words>
  <Application>Microsoft Office PowerPoint</Application>
  <PresentationFormat>全屏显示(16:9)</PresentationFormat>
  <Paragraphs>76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微软雅黑</vt:lpstr>
      <vt:lpstr>Times New Roman</vt:lpstr>
      <vt:lpstr>Cambria Math</vt:lpstr>
      <vt:lpstr>黑体</vt:lpstr>
      <vt:lpstr>宋体</vt:lpstr>
      <vt:lpstr>隶书</vt:lpstr>
      <vt:lpstr>Arial</vt:lpstr>
      <vt:lpstr>Calibri</vt:lpstr>
      <vt:lpstr>楷体</vt:lpstr>
      <vt:lpstr>楷体_GB2312</vt:lpstr>
      <vt:lpstr>自定义设计方案</vt:lpstr>
      <vt:lpstr>Equation.DSMT4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dcterms:created xsi:type="dcterms:W3CDTF">2018-11-06T06:39:00Z</dcterms:created>
  <dcterms:modified xsi:type="dcterms:W3CDTF">2024-09-27T07:28:48Z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C763046FD2DA43D5A55DF7DA73127892</vt:lpwstr>
  </property>
</Properties>
</file>