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568" r:id="rId3"/>
    <p:sldId id="627" r:id="rId4"/>
    <p:sldId id="605" r:id="rId5"/>
    <p:sldId id="606" r:id="rId6"/>
    <p:sldId id="629" r:id="rId7"/>
    <p:sldId id="584" r:id="rId8"/>
    <p:sldId id="638" r:id="rId9"/>
    <p:sldId id="633" r:id="rId10"/>
    <p:sldId id="635" r:id="rId11"/>
    <p:sldId id="577" r:id="rId12"/>
    <p:sldId id="631" r:id="rId13"/>
    <p:sldId id="630" r:id="rId14"/>
    <p:sldId id="608" r:id="rId15"/>
    <p:sldId id="609" r:id="rId16"/>
    <p:sldId id="620" r:id="rId17"/>
    <p:sldId id="628" r:id="rId18"/>
    <p:sldId id="591" r:id="rId19"/>
    <p:sldId id="625" r:id="rId20"/>
    <p:sldId id="593" r:id="rId21"/>
    <p:sldId id="603" r:id="rId22"/>
    <p:sldId id="624" r:id="rId23"/>
    <p:sldId id="595" r:id="rId24"/>
  </p:sldIdLst>
  <p:sldSz cx="9144000" cy="6858000" type="screen4x3"/>
  <p:notesSz cx="6858000" cy="9144000"/>
  <p:defaultTextStyle>
    <a:defPPr>
      <a:defRPr lang="en-US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33CC33"/>
    <a:srgbClr val="009900"/>
    <a:srgbClr val="CC9900"/>
    <a:srgbClr val="990033"/>
    <a:srgbClr val="FF66FF"/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48"/>
    <p:restoredTop sz="94660"/>
  </p:normalViewPr>
  <p:slideViewPr>
    <p:cSldViewPr showGuides="1">
      <p:cViewPr varScale="1">
        <p:scale>
          <a:sx n="78" d="100"/>
          <a:sy n="78" d="100"/>
        </p:scale>
        <p:origin x="-1230" y="-96"/>
      </p:cViewPr>
      <p:guideLst>
        <p:guide orient="horz" pos="2115"/>
        <p:guide pos="27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156" name="Rectangle 4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1300" y="350838"/>
            <a:ext cx="2095500" cy="59737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50838"/>
            <a:ext cx="6134100" cy="59737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1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11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4.png"/><Relationship Id="rId14" Type="http://schemas.openxmlformats.org/officeDocument/2006/relationships/image" Target="../media/image3.pn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6146" name="Group 166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6153" name="Group 165"/>
            <p:cNvGrpSpPr>
              <a:grpSpLocks noChangeAspect="1"/>
            </p:cNvGrpSpPr>
            <p:nvPr/>
          </p:nvGrpSpPr>
          <p:grpSpPr>
            <a:xfrm>
              <a:off x="0" y="0"/>
              <a:ext cx="5760" cy="1224"/>
              <a:chOff x="0" y="0"/>
              <a:chExt cx="5760" cy="1224"/>
            </a:xfrm>
          </p:grpSpPr>
          <p:pic>
            <p:nvPicPr>
              <p:cNvPr id="6156" name="Picture 149" descr="4_1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0" y="0"/>
                <a:ext cx="5760" cy="12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6157" name="Picture 153" descr="6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94" y="0"/>
                <a:ext cx="666" cy="84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6158" name="Picture 158" descr="123"/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 rot="930090">
                <a:off x="48" y="96"/>
                <a:ext cx="543" cy="524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sp>
          <p:nvSpPr>
            <p:cNvPr id="1031" name="Rectangle 164"/>
            <p:cNvSpPr>
              <a:spLocks noChangeArrowheads="1"/>
            </p:cNvSpPr>
            <p:nvPr/>
          </p:nvSpPr>
          <p:spPr bwMode="auto">
            <a:xfrm>
              <a:off x="0" y="4128"/>
              <a:ext cx="5760" cy="19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6A8514"/>
                </a:gs>
              </a:gsLst>
              <a:lin ang="0" scaled="1"/>
            </a:gradFill>
            <a:ln w="9525">
              <a:noFill/>
              <a:miter lim="800000"/>
            </a:ln>
          </p:spPr>
          <p:txBody>
            <a:bodyPr wrap="none"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6155" name="Picture 163" descr="artplus_nature_naturalcity38_g"/>
            <p:cNvPicPr>
              <a:picLocks noChangeAspect="1"/>
            </p:cNvPicPr>
            <p:nvPr/>
          </p:nvPicPr>
          <p:blipFill>
            <a:blip r:embed="rId15">
              <a:lum bright="12000" contrast="12000"/>
            </a:blip>
            <a:srcRect r="31580"/>
            <a:stretch>
              <a:fillRect/>
            </a:stretch>
          </p:blipFill>
          <p:spPr>
            <a:xfrm>
              <a:off x="4752" y="3353"/>
              <a:ext cx="1008" cy="967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14800" y="6537325"/>
            <a:ext cx="21336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 b="1">
                <a:solidFill>
                  <a:schemeClr val="bg1"/>
                </a:solidFill>
                <a:latin typeface="+mn-lt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8382000" cy="51054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537325"/>
            <a:ext cx="5334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>
              <a:defRPr sz="100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1036" name="Line 135"/>
          <p:cNvSpPr>
            <a:spLocks noChangeShapeType="1"/>
          </p:cNvSpPr>
          <p:nvPr/>
        </p:nvSpPr>
        <p:spPr bwMode="auto">
          <a:xfrm>
            <a:off x="9525" y="5967413"/>
            <a:ext cx="641350" cy="0"/>
          </a:xfrm>
          <a:prstGeom prst="line">
            <a:avLst/>
          </a:prstGeom>
          <a:noFill/>
          <a:ln w="12700" cmpd="sng">
            <a:solidFill>
              <a:srgbClr val="FFFFFF"/>
            </a:solidFill>
            <a:rou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50838"/>
            <a:ext cx="7239000" cy="563563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28398" dir="1593903" algn="ctr" rotWithShape="0">
              <a:schemeClr val="bg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8" name="Rectangle 15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537325"/>
            <a:ext cx="28956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olidFill>
                  <a:schemeClr val="bg1"/>
                </a:solidFill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1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3.png"/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3.jpeg"/><Relationship Id="rId6" Type="http://schemas.openxmlformats.org/officeDocument/2006/relationships/hyperlink" Target="http://www.hengpaigx.com/webmode/2_25/index.asp?MenuId=22&amp;loginname=hengguangguangxue&amp;id=17262&amp;companyid=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17.png"/><Relationship Id="rId7" Type="http://schemas.openxmlformats.org/officeDocument/2006/relationships/oleObject" Target="../embeddings/oleObject4.bin"/><Relationship Id="rId6" Type="http://schemas.openxmlformats.org/officeDocument/2006/relationships/image" Target="../media/image16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5.png"/><Relationship Id="rId3" Type="http://schemas.openxmlformats.org/officeDocument/2006/relationships/oleObject" Target="../embeddings/oleObject2.bin"/><Relationship Id="rId2" Type="http://schemas.openxmlformats.org/officeDocument/2006/relationships/image" Target="../media/image14.png"/><Relationship Id="rId12" Type="http://schemas.openxmlformats.org/officeDocument/2006/relationships/vmlDrawing" Target="../drawings/vmlDrawing1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18.png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9.png"/><Relationship Id="rId1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0.png"/><Relationship Id="rId1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5.png"/><Relationship Id="rId3" Type="http://schemas.openxmlformats.org/officeDocument/2006/relationships/oleObject" Target="../embeddings/oleObject8.bin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2" descr="200921693241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Text Box 3"/>
          <p:cNvSpPr txBox="1"/>
          <p:nvPr/>
        </p:nvSpPr>
        <p:spPr>
          <a:xfrm>
            <a:off x="2630488" y="620713"/>
            <a:ext cx="4306887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第五章    透镜及其应用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2" name="Text Box 4"/>
          <p:cNvSpPr txBox="1"/>
          <p:nvPr/>
        </p:nvSpPr>
        <p:spPr>
          <a:xfrm>
            <a:off x="1827213" y="1989138"/>
            <a:ext cx="4856162" cy="15557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96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   透镜</a:t>
            </a:r>
            <a:endParaRPr lang="zh-CN" altLang="en-US" sz="96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239000" cy="792163"/>
          </a:xfrm>
        </p:spPr>
        <p:txBody>
          <a:bodyPr vert="horz" wrap="square" lIns="91440" tIns="45720" rIns="91440" bIns="45720" numCol="1" anchor="ctr" anchorCtr="0" compatLnSpc="1"/>
          <a:p>
            <a:r>
              <a:rPr lang="en-US" altLang="zh-CN" sz="4000">
                <a:ea typeface="宋体" panose="02010600030101010101" pitchFamily="2" charset="-122"/>
              </a:rPr>
              <a:t>2.</a:t>
            </a:r>
            <a:r>
              <a:rPr lang="zh-CN" altLang="en-US" sz="4000" dirty="0">
                <a:ea typeface="宋体" panose="02010600030101010101" pitchFamily="2" charset="-122"/>
              </a:rPr>
              <a:t>实验探究透镜对光的作用 </a:t>
            </a:r>
            <a:br>
              <a:rPr lang="zh-CN" altLang="en-US" sz="4000" dirty="0">
                <a:ea typeface="宋体" panose="02010600030101010101" pitchFamily="2" charset="-122"/>
              </a:rPr>
            </a:br>
            <a:endParaRPr lang="zh-CN" altLang="en-US" sz="4000" dirty="0">
              <a:ea typeface="宋体" panose="02010600030101010101" pitchFamily="2" charset="-122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033837"/>
          </a:xfrm>
          <a:ln/>
        </p:spPr>
        <p:txBody>
          <a:bodyPr vert="horz" wrap="square" lIns="91440" tIns="45720" rIns="91440" bIns="45720" anchor="t"/>
          <a:p>
            <a:pPr>
              <a:buNone/>
            </a:pPr>
            <a:r>
              <a:rPr lang="zh-CN" altLang="en-US" sz="4000" dirty="0">
                <a:ea typeface="宋体" panose="02010600030101010101" pitchFamily="2" charset="-122"/>
              </a:rPr>
              <a:t>探究过程：</a:t>
            </a:r>
            <a:endParaRPr lang="zh-CN" altLang="en-US" sz="4000" dirty="0"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4000" dirty="0">
                <a:ea typeface="宋体" panose="02010600030101010101" pitchFamily="2" charset="-122"/>
              </a:rPr>
              <a:t>（</a:t>
            </a:r>
            <a:r>
              <a:rPr lang="en-US" altLang="zh-CN" sz="4000">
                <a:ea typeface="宋体" panose="02010600030101010101" pitchFamily="2" charset="-122"/>
              </a:rPr>
              <a:t>1</a:t>
            </a:r>
            <a:r>
              <a:rPr lang="zh-CN" altLang="en-US" sz="4000" dirty="0">
                <a:ea typeface="宋体" panose="02010600030101010101" pitchFamily="2" charset="-122"/>
              </a:rPr>
              <a:t>）提出问题</a:t>
            </a:r>
            <a:r>
              <a:rPr lang="en-US" altLang="zh-CN" sz="4000">
                <a:ea typeface="宋体" panose="02010600030101010101" pitchFamily="2" charset="-122"/>
              </a:rPr>
              <a:t>——</a:t>
            </a:r>
            <a:r>
              <a:rPr lang="zh-CN" altLang="en-US" sz="4000" dirty="0">
                <a:ea typeface="宋体" panose="02010600030101010101" pitchFamily="2" charset="-122"/>
              </a:rPr>
              <a:t>凸透镜和凹透镜对光有什么作用？</a:t>
            </a:r>
            <a:endParaRPr lang="zh-CN" altLang="en-US" sz="4000" dirty="0"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4000" dirty="0">
                <a:ea typeface="宋体" panose="02010600030101010101" pitchFamily="2" charset="-122"/>
              </a:rPr>
              <a:t>（</a:t>
            </a:r>
            <a:r>
              <a:rPr lang="en-US" altLang="zh-CN" sz="4000">
                <a:ea typeface="宋体" panose="02010600030101010101" pitchFamily="2" charset="-122"/>
              </a:rPr>
              <a:t>2</a:t>
            </a:r>
            <a:r>
              <a:rPr lang="zh-CN" altLang="en-US" sz="4000" dirty="0">
                <a:ea typeface="宋体" panose="02010600030101010101" pitchFamily="2" charset="-122"/>
              </a:rPr>
              <a:t>）猜想</a:t>
            </a:r>
            <a:r>
              <a:rPr lang="en-US" altLang="zh-CN" sz="4000">
                <a:ea typeface="宋体" panose="02010600030101010101" pitchFamily="2" charset="-122"/>
              </a:rPr>
              <a:t>——</a:t>
            </a:r>
            <a:r>
              <a:rPr lang="zh-CN" altLang="en-US" sz="4000" dirty="0">
                <a:ea typeface="宋体" panose="02010600030101010101" pitchFamily="2" charset="-122"/>
              </a:rPr>
              <a:t>凸透镜对光有</a:t>
            </a:r>
            <a:r>
              <a:rPr lang="en-US" altLang="zh-CN" sz="4000" u="sng">
                <a:ea typeface="宋体" panose="02010600030101010101" pitchFamily="2" charset="-122"/>
              </a:rPr>
              <a:t>__</a:t>
            </a:r>
            <a:r>
              <a:rPr lang="zh-CN" altLang="en-US" sz="4000" dirty="0">
                <a:ea typeface="宋体" panose="02010600030101010101" pitchFamily="2" charset="-122"/>
              </a:rPr>
              <a:t>作用。   凹透镜对光有</a:t>
            </a:r>
            <a:r>
              <a:rPr lang="en-US" altLang="zh-CN" sz="4000" u="sng">
                <a:ea typeface="宋体" panose="02010600030101010101" pitchFamily="2" charset="-122"/>
              </a:rPr>
              <a:t>______</a:t>
            </a:r>
            <a:r>
              <a:rPr lang="zh-CN" altLang="en-US" sz="4000" dirty="0">
                <a:ea typeface="宋体" panose="02010600030101010101" pitchFamily="2" charset="-122"/>
              </a:rPr>
              <a:t>作用。 </a:t>
            </a:r>
            <a:endParaRPr lang="zh-CN" altLang="en-US" sz="4000" dirty="0">
              <a:ea typeface="宋体" panose="02010600030101010101" pitchFamily="2" charset="-122"/>
            </a:endParaRPr>
          </a:p>
          <a:p>
            <a:pPr>
              <a:buNone/>
            </a:pPr>
            <a:endParaRPr lang="zh-CN" altLang="en-US" sz="40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6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charRg st="6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charRg st="6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3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charRg st="3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charRg st="3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714" name="标题 115713"/>
          <p:cNvSpPr/>
          <p:nvPr>
            <p:ph type="title"/>
          </p:nvPr>
        </p:nvSpPr>
        <p:spPr>
          <a:xfrm>
            <a:off x="755650" y="404813"/>
            <a:ext cx="7981950" cy="563562"/>
          </a:xfrm>
          <a:ln/>
          <a:effectLst>
            <a:outerShdw dist="28398" dir="1593903" algn="ctr" rotWithShape="0">
              <a:schemeClr val="bg1">
                <a:alpha val="50000"/>
              </a:schemeClr>
            </a:outerShdw>
          </a:effectLst>
        </p:spPr>
        <p:txBody>
          <a:bodyPr/>
          <a:p>
            <a:r>
              <a:rPr lang="zh-CN" altLang="en-US" sz="4000" dirty="0">
                <a:ea typeface="宋体" panose="02010600030101010101" pitchFamily="2" charset="-122"/>
              </a:rPr>
              <a:t>（</a:t>
            </a:r>
            <a:r>
              <a:rPr lang="en-US" altLang="zh-CN" sz="4000">
                <a:ea typeface="宋体" panose="02010600030101010101" pitchFamily="2" charset="-122"/>
              </a:rPr>
              <a:t>3</a:t>
            </a:r>
            <a:r>
              <a:rPr lang="zh-CN" altLang="en-US" sz="4000" dirty="0">
                <a:ea typeface="宋体" panose="02010600030101010101" pitchFamily="2" charset="-122"/>
              </a:rPr>
              <a:t>）设计实验</a:t>
            </a:r>
            <a:r>
              <a:rPr lang="en-US" altLang="zh-CN" sz="4000">
                <a:ea typeface="宋体" panose="02010600030101010101" pitchFamily="2" charset="-122"/>
              </a:rPr>
              <a:t>——</a:t>
            </a:r>
            <a:r>
              <a:rPr lang="zh-CN" altLang="en-US" sz="4000" dirty="0">
                <a:ea typeface="宋体" panose="02010600030101010101" pitchFamily="2" charset="-122"/>
              </a:rPr>
              <a:t>小组讨论合作</a:t>
            </a:r>
            <a:br>
              <a:rPr lang="zh-CN" altLang="en-US" sz="4000" dirty="0">
                <a:ea typeface="宋体" panose="02010600030101010101" pitchFamily="2" charset="-122"/>
              </a:rPr>
            </a:br>
            <a:endParaRPr lang="zh-CN" altLang="en-US" sz="4000" dirty="0">
              <a:ea typeface="宋体" panose="02010600030101010101" pitchFamily="2" charset="-122"/>
            </a:endParaRPr>
          </a:p>
        </p:txBody>
      </p:sp>
      <p:sp>
        <p:nvSpPr>
          <p:cNvPr id="115715" name="文本占位符 115714"/>
          <p:cNvSpPr>
            <a:spLocks noGrp="1"/>
          </p:cNvSpPr>
          <p:nvPr>
            <p:ph type="body" idx="1"/>
          </p:nvPr>
        </p:nvSpPr>
        <p:spPr>
          <a:xfrm>
            <a:off x="304800" y="1700213"/>
            <a:ext cx="8382000" cy="4624387"/>
          </a:xfrm>
          <a:ln/>
        </p:spPr>
        <p:txBody>
          <a:bodyPr/>
          <a:p>
            <a:r>
              <a:rPr lang="zh-CN" altLang="en-US" sz="3600" dirty="0">
                <a:ea typeface="宋体" panose="02010600030101010101" pitchFamily="2" charset="-122"/>
              </a:rPr>
              <a:t>问题</a:t>
            </a:r>
            <a:r>
              <a:rPr lang="en-US" altLang="zh-CN" sz="3600">
                <a:ea typeface="宋体" panose="02010600030101010101" pitchFamily="2" charset="-122"/>
              </a:rPr>
              <a:t>:</a:t>
            </a:r>
            <a:endParaRPr lang="en-US" altLang="zh-CN" sz="3600">
              <a:ea typeface="宋体" panose="02010600030101010101" pitchFamily="2" charset="-122"/>
            </a:endParaRPr>
          </a:p>
          <a:p>
            <a:r>
              <a:rPr lang="en-US" altLang="zh-CN" sz="3600">
                <a:ea typeface="宋体" panose="02010600030101010101" pitchFamily="2" charset="-122"/>
              </a:rPr>
              <a:t>1.</a:t>
            </a:r>
            <a:r>
              <a:rPr lang="zh-CN" altLang="en-US" sz="3600" dirty="0">
                <a:ea typeface="宋体" panose="02010600030101010101" pitchFamily="2" charset="-122"/>
              </a:rPr>
              <a:t>用什么做光源</a:t>
            </a:r>
            <a:r>
              <a:rPr lang="en-US" altLang="zh-CN" sz="3600">
                <a:ea typeface="宋体" panose="02010600030101010101" pitchFamily="2" charset="-122"/>
              </a:rPr>
              <a:t>?</a:t>
            </a:r>
            <a:endParaRPr lang="en-US" altLang="zh-CN" sz="3600">
              <a:ea typeface="宋体" panose="02010600030101010101" pitchFamily="2" charset="-122"/>
            </a:endParaRPr>
          </a:p>
          <a:p>
            <a:endParaRPr lang="en-US" altLang="zh-CN" sz="3600">
              <a:ea typeface="宋体" panose="02010600030101010101" pitchFamily="2" charset="-122"/>
            </a:endParaRPr>
          </a:p>
          <a:p>
            <a:r>
              <a:rPr lang="en-US" altLang="zh-CN" sz="3600">
                <a:ea typeface="宋体" panose="02010600030101010101" pitchFamily="2" charset="-122"/>
              </a:rPr>
              <a:t>2.</a:t>
            </a:r>
            <a:r>
              <a:rPr lang="zh-CN" altLang="en-US" sz="3600" dirty="0">
                <a:ea typeface="宋体" panose="02010600030101010101" pitchFamily="2" charset="-122"/>
              </a:rPr>
              <a:t>观察什么来反映透镜对光的作用？</a:t>
            </a:r>
            <a:endParaRPr lang="zh-CN" altLang="en-US" sz="3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4691" name="文本占位符 114690"/>
          <p:cNvSpPr>
            <a:spLocks noGrp="1"/>
          </p:cNvSpPr>
          <p:nvPr>
            <p:ph type="body" idx="1"/>
          </p:nvPr>
        </p:nvSpPr>
        <p:spPr>
          <a:xfrm>
            <a:off x="395288" y="620713"/>
            <a:ext cx="8382000" cy="5105400"/>
          </a:xfrm>
          <a:ln/>
        </p:spPr>
        <p:txBody>
          <a:bodyPr/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endParaRPr lang="zh-CN" altLang="en-US" sz="3600" dirty="0">
              <a:ea typeface="宋体" panose="02010600030101010101" pitchFamily="2" charset="-122"/>
            </a:endParaRPr>
          </a:p>
        </p:txBody>
      </p:sp>
      <p:sp>
        <p:nvSpPr>
          <p:cNvPr id="114692" name="矩形 114691"/>
          <p:cNvSpPr/>
          <p:nvPr/>
        </p:nvSpPr>
        <p:spPr>
          <a:xfrm>
            <a:off x="539750" y="692150"/>
            <a:ext cx="8137525" cy="374967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p>
            <a:pPr algn="l"/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）设计实验</a:t>
            </a:r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小组讨论合作</a:t>
            </a:r>
            <a:b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</a:b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）进行实验</a:t>
            </a:r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利用自制教具和桌面上的仪器，进行探究。  </a:t>
            </a: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）总结归纳</a:t>
            </a:r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得出结论</a:t>
            </a: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Line 8"/>
          <p:cNvSpPr/>
          <p:nvPr/>
        </p:nvSpPr>
        <p:spPr>
          <a:xfrm>
            <a:off x="457200" y="3276600"/>
            <a:ext cx="8229600" cy="0"/>
          </a:xfrm>
          <a:prstGeom prst="line">
            <a:avLst/>
          </a:prstGeom>
          <a:ln w="28575" cap="flat" cmpd="sng">
            <a:solidFill>
              <a:srgbClr val="66CCFF"/>
            </a:solidFill>
            <a:prstDash val="lgDashDot"/>
            <a:headEnd type="none" w="med" len="med"/>
            <a:tailEnd type="none" w="med" len="med"/>
          </a:ln>
        </p:spPr>
      </p:sp>
      <p:sp>
        <p:nvSpPr>
          <p:cNvPr id="63493" name="Line 5"/>
          <p:cNvSpPr/>
          <p:nvPr/>
        </p:nvSpPr>
        <p:spPr>
          <a:xfrm>
            <a:off x="4648200" y="3276600"/>
            <a:ext cx="2286000" cy="0"/>
          </a:xfrm>
          <a:prstGeom prst="line">
            <a:avLst/>
          </a:prstGeom>
          <a:ln w="38100" cap="flat" cmpd="sng">
            <a:solidFill>
              <a:srgbClr val="99FF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3502" name="Line 14"/>
          <p:cNvSpPr/>
          <p:nvPr/>
        </p:nvSpPr>
        <p:spPr>
          <a:xfrm>
            <a:off x="2114550" y="3276600"/>
            <a:ext cx="2362200" cy="0"/>
          </a:xfrm>
          <a:prstGeom prst="line">
            <a:avLst/>
          </a:prstGeom>
          <a:ln w="38100" cap="flat" cmpd="sng">
            <a:solidFill>
              <a:srgbClr val="99FF33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2" name="Group 37"/>
          <p:cNvGrpSpPr/>
          <p:nvPr/>
        </p:nvGrpSpPr>
        <p:grpSpPr>
          <a:xfrm>
            <a:off x="1676400" y="3087688"/>
            <a:ext cx="3017838" cy="342900"/>
            <a:chOff x="1056" y="1945"/>
            <a:chExt cx="1901" cy="216"/>
          </a:xfrm>
        </p:grpSpPr>
        <p:sp>
          <p:nvSpPr>
            <p:cNvPr id="87046" name="Line 23"/>
            <p:cNvSpPr/>
            <p:nvPr/>
          </p:nvSpPr>
          <p:spPr>
            <a:xfrm flipH="1">
              <a:off x="1056" y="2064"/>
              <a:ext cx="1824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stealth" w="lg" len="lg"/>
            </a:ln>
          </p:spPr>
        </p:sp>
        <p:sp>
          <p:nvSpPr>
            <p:cNvPr id="87047" name="Line 22"/>
            <p:cNvSpPr/>
            <p:nvPr/>
          </p:nvSpPr>
          <p:spPr>
            <a:xfrm rot="1839492" flipH="1">
              <a:off x="1110" y="2160"/>
              <a:ext cx="1824" cy="1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stealth" w="lg" len="lg"/>
            </a:ln>
          </p:spPr>
        </p:sp>
        <p:sp>
          <p:nvSpPr>
            <p:cNvPr id="87048" name="Line 20"/>
            <p:cNvSpPr/>
            <p:nvPr/>
          </p:nvSpPr>
          <p:spPr>
            <a:xfrm rot="-1890774" flipH="1">
              <a:off x="1133" y="1945"/>
              <a:ext cx="1824" cy="1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stealth" w="lg" len="lg"/>
            </a:ln>
          </p:spPr>
        </p:sp>
      </p:grpSp>
      <p:sp>
        <p:nvSpPr>
          <p:cNvPr id="63491" name="Line 3"/>
          <p:cNvSpPr/>
          <p:nvPr/>
        </p:nvSpPr>
        <p:spPr>
          <a:xfrm rot="-30457">
            <a:off x="4495800" y="2266950"/>
            <a:ext cx="2438400" cy="1447800"/>
          </a:xfrm>
          <a:prstGeom prst="line">
            <a:avLst/>
          </a:prstGeom>
          <a:ln w="38100" cap="flat" cmpd="sng">
            <a:solidFill>
              <a:srgbClr val="99FF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3492" name="Line 4"/>
          <p:cNvSpPr/>
          <p:nvPr/>
        </p:nvSpPr>
        <p:spPr>
          <a:xfrm rot="28619" flipV="1">
            <a:off x="4495800" y="2798763"/>
            <a:ext cx="2438400" cy="1524000"/>
          </a:xfrm>
          <a:prstGeom prst="line">
            <a:avLst/>
          </a:prstGeom>
          <a:ln w="38100" cap="flat" cmpd="sng">
            <a:solidFill>
              <a:srgbClr val="99FF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349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260350"/>
            <a:ext cx="4278313" cy="1116013"/>
          </a:xfrm>
        </p:spPr>
        <p:txBody>
          <a:bodyPr wrap="square" lIns="91440" tIns="45720" rIns="91440" bIns="45720" numCol="1" anchor="ctr" anchorCtr="0" compatLnSpc="1"/>
          <a:p>
            <a:pPr eaLnBrk="1" hangingPunct="1"/>
            <a:r>
              <a:rPr lang="zh-CN" altLang="en-US" dirty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凸透镜的焦点</a:t>
            </a:r>
            <a:endParaRPr lang="zh-CN" altLang="en-US" dirty="0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7052" name="Oval 9"/>
          <p:cNvSpPr/>
          <p:nvPr/>
        </p:nvSpPr>
        <p:spPr>
          <a:xfrm>
            <a:off x="4419600" y="2057400"/>
            <a:ext cx="304800" cy="243840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l"/>
            <a:endParaRPr lang="zh-CN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3498" name="Line 10"/>
          <p:cNvSpPr/>
          <p:nvPr/>
        </p:nvSpPr>
        <p:spPr>
          <a:xfrm>
            <a:off x="2209800" y="2286000"/>
            <a:ext cx="2286000" cy="0"/>
          </a:xfrm>
          <a:prstGeom prst="line">
            <a:avLst/>
          </a:prstGeom>
          <a:ln w="38100" cap="flat" cmpd="sng">
            <a:solidFill>
              <a:srgbClr val="99FF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3499" name="Line 11"/>
          <p:cNvSpPr/>
          <p:nvPr/>
        </p:nvSpPr>
        <p:spPr>
          <a:xfrm>
            <a:off x="2286000" y="4267200"/>
            <a:ext cx="2209800" cy="0"/>
          </a:xfrm>
          <a:prstGeom prst="line">
            <a:avLst/>
          </a:prstGeom>
          <a:ln w="38100" cap="flat" cmpd="sng">
            <a:solidFill>
              <a:srgbClr val="99FF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7055" name="Text Box 12"/>
          <p:cNvSpPr txBox="1"/>
          <p:nvPr/>
        </p:nvSpPr>
        <p:spPr>
          <a:xfrm>
            <a:off x="4648200" y="28194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endParaRPr lang="en-US" altLang="zh-CN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3501" name="Text Box 13"/>
          <p:cNvSpPr txBox="1"/>
          <p:nvPr/>
        </p:nvSpPr>
        <p:spPr>
          <a:xfrm>
            <a:off x="6096000" y="33528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zh-CN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3" name="Group 36"/>
          <p:cNvGrpSpPr/>
          <p:nvPr/>
        </p:nvGrpSpPr>
        <p:grpSpPr>
          <a:xfrm>
            <a:off x="4648200" y="2286000"/>
            <a:ext cx="2954338" cy="1981200"/>
            <a:chOff x="2928" y="1440"/>
            <a:chExt cx="1861" cy="1248"/>
          </a:xfrm>
        </p:grpSpPr>
        <p:sp>
          <p:nvSpPr>
            <p:cNvPr id="87058" name="Line 25"/>
            <p:cNvSpPr/>
            <p:nvPr/>
          </p:nvSpPr>
          <p:spPr>
            <a:xfrm flipH="1">
              <a:off x="2965" y="2064"/>
              <a:ext cx="1824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stealth" w="lg" len="lg"/>
            </a:ln>
          </p:spPr>
        </p:sp>
        <p:sp>
          <p:nvSpPr>
            <p:cNvPr id="87059" name="Line 17"/>
            <p:cNvSpPr/>
            <p:nvPr/>
          </p:nvSpPr>
          <p:spPr>
            <a:xfrm flipH="1">
              <a:off x="2928" y="1440"/>
              <a:ext cx="1824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stealth" w="lg" len="lg"/>
            </a:ln>
          </p:spPr>
        </p:sp>
        <p:sp>
          <p:nvSpPr>
            <p:cNvPr id="87060" name="Line 21"/>
            <p:cNvSpPr/>
            <p:nvPr/>
          </p:nvSpPr>
          <p:spPr>
            <a:xfrm flipH="1">
              <a:off x="2928" y="2688"/>
              <a:ext cx="1824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stealth" w="lg" len="lg"/>
            </a:ln>
          </p:spPr>
        </p:sp>
      </p:grpSp>
      <p:sp>
        <p:nvSpPr>
          <p:cNvPr id="63514" name="Rectangle 26"/>
          <p:cNvSpPr/>
          <p:nvPr/>
        </p:nvSpPr>
        <p:spPr>
          <a:xfrm>
            <a:off x="2819400" y="3352800"/>
            <a:ext cx="3698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/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zh-CN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3517" name="Rectangle 29"/>
          <p:cNvSpPr/>
          <p:nvPr/>
        </p:nvSpPr>
        <p:spPr>
          <a:xfrm>
            <a:off x="755650" y="5949950"/>
            <a:ext cx="43656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凸透镜有两个</a:t>
            </a: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实焦点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3520" name="Oval 32"/>
          <p:cNvSpPr/>
          <p:nvPr/>
        </p:nvSpPr>
        <p:spPr>
          <a:xfrm>
            <a:off x="2916238" y="3213100"/>
            <a:ext cx="107950" cy="10795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  <a:tileRect/>
          </a:gradFill>
          <a:ln w="12700" cap="flat" cmpd="sng">
            <a:solidFill>
              <a:srgbClr val="66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l"/>
            <a:endParaRPr lang="zh-CN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7064" name="Oval 33"/>
          <p:cNvSpPr/>
          <p:nvPr/>
        </p:nvSpPr>
        <p:spPr>
          <a:xfrm>
            <a:off x="4519613" y="3201988"/>
            <a:ext cx="107950" cy="10795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  <a:tileRect/>
          </a:gradFill>
          <a:ln w="12700" cap="flat" cmpd="sng">
            <a:solidFill>
              <a:srgbClr val="66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l"/>
            <a:endParaRPr lang="zh-CN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3522" name="Oval 34"/>
          <p:cNvSpPr/>
          <p:nvPr/>
        </p:nvSpPr>
        <p:spPr>
          <a:xfrm>
            <a:off x="6140450" y="3205163"/>
            <a:ext cx="107950" cy="10795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  <a:tileRect/>
          </a:gradFill>
          <a:ln w="12700" cap="flat" cmpd="sng">
            <a:solidFill>
              <a:srgbClr val="66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l"/>
            <a:endParaRPr lang="zh-CN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7066" name="Text Box 35"/>
          <p:cNvSpPr txBox="1"/>
          <p:nvPr/>
        </p:nvSpPr>
        <p:spPr>
          <a:xfrm>
            <a:off x="539750" y="4581525"/>
            <a:ext cx="8280400" cy="1371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endParaRPr lang="en-US" altLang="zh-CN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平行于主光轴的光线通过凸透镜后会聚于主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光轴上的一点，这个点叫做凸透镜的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焦点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）。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7067" name="直接连接符 87066"/>
          <p:cNvSpPr/>
          <p:nvPr/>
        </p:nvSpPr>
        <p:spPr>
          <a:xfrm>
            <a:off x="2987675" y="3933825"/>
            <a:ext cx="0" cy="1223963"/>
          </a:xfrm>
          <a:prstGeom prst="line">
            <a:avLst/>
          </a:prstGeom>
          <a:ln w="222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>
            <a:prstShdw prst="shdw17" dist="17961" dir="2699999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</p:sp>
      <p:sp>
        <p:nvSpPr>
          <p:cNvPr id="87069" name="直接连接符 87068"/>
          <p:cNvSpPr/>
          <p:nvPr/>
        </p:nvSpPr>
        <p:spPr>
          <a:xfrm>
            <a:off x="4572000" y="4581525"/>
            <a:ext cx="0" cy="576263"/>
          </a:xfrm>
          <a:prstGeom prst="line">
            <a:avLst/>
          </a:prstGeom>
          <a:ln w="222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>
            <a:prstShdw prst="shdw17" dist="17961" dir="2699999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</p:sp>
      <p:sp>
        <p:nvSpPr>
          <p:cNvPr id="87070" name="左右箭头 87069"/>
          <p:cNvSpPr/>
          <p:nvPr/>
        </p:nvSpPr>
        <p:spPr>
          <a:xfrm>
            <a:off x="3059113" y="4797425"/>
            <a:ext cx="1441450" cy="144463"/>
          </a:xfrm>
          <a:prstGeom prst="leftRightArrow">
            <a:avLst>
              <a:gd name="adj1" fmla="val 50000"/>
              <a:gd name="adj2" fmla="val 199559"/>
            </a:avLst>
          </a:prstGeom>
          <a:solidFill>
            <a:schemeClr val="accent1"/>
          </a:solidFill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/>
          <a:p>
            <a:endParaRPr lang="zh-CN" altLang="en-US"/>
          </a:p>
        </p:txBody>
      </p:sp>
      <p:sp>
        <p:nvSpPr>
          <p:cNvPr id="87071" name="文本框 87070"/>
          <p:cNvSpPr txBox="1"/>
          <p:nvPr/>
        </p:nvSpPr>
        <p:spPr>
          <a:xfrm>
            <a:off x="3348038" y="4365625"/>
            <a:ext cx="863600" cy="579438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3300"/>
                </a:solidFill>
                <a:latin typeface="Arial" panose="020B0604020202020204" pitchFamily="34" charset="0"/>
              </a:rPr>
              <a:t>f</a:t>
            </a:r>
            <a:endParaRPr lang="en-US" altLang="zh-CN" sz="32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7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7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7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7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7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7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7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7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1" grpId="0"/>
      <p:bldP spid="63514" grpId="0"/>
      <p:bldP spid="63517" grpId="0"/>
      <p:bldP spid="63520" grpId="0" animBg="1"/>
      <p:bldP spid="63522" grpId="0" animBg="1"/>
      <p:bldP spid="87066" grpId="0"/>
      <p:bldP spid="870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8066" name="Object 5"/>
          <p:cNvGraphicFramePr>
            <a:graphicFrameLocks noChangeAspect="1"/>
          </p:cNvGraphicFramePr>
          <p:nvPr/>
        </p:nvGraphicFramePr>
        <p:xfrm>
          <a:off x="3635375" y="2060575"/>
          <a:ext cx="1204913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" imgW="657225" imgH="1276350" progId="Paint.Picture">
                  <p:embed/>
                </p:oleObj>
              </mc:Choice>
              <mc:Fallback>
                <p:oleObj name="" r:id="rId1" imgW="657225" imgH="1276350" progId="Paint.Picture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35375" y="2060575"/>
                        <a:ext cx="1204913" cy="2667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67" name="Line 6"/>
          <p:cNvSpPr/>
          <p:nvPr/>
        </p:nvSpPr>
        <p:spPr>
          <a:xfrm>
            <a:off x="900113" y="3352800"/>
            <a:ext cx="7010400" cy="0"/>
          </a:xfrm>
          <a:prstGeom prst="line">
            <a:avLst/>
          </a:prstGeom>
          <a:ln w="12700" cap="flat" cmpd="sng">
            <a:solidFill>
              <a:srgbClr val="99FFCC"/>
            </a:solidFill>
            <a:prstDash val="lgDashDot"/>
            <a:miter/>
            <a:headEnd type="none" w="med" len="med"/>
            <a:tailEnd type="none" w="med" len="med"/>
          </a:ln>
        </p:spPr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539750" y="479425"/>
            <a:ext cx="4802188" cy="708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凹透镜对光线的作用</a:t>
            </a:r>
            <a:endParaRPr kumimoji="1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88069" name="Oval 20"/>
          <p:cNvSpPr/>
          <p:nvPr/>
        </p:nvSpPr>
        <p:spPr>
          <a:xfrm>
            <a:off x="4221163" y="3309938"/>
            <a:ext cx="107950" cy="10795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  <a:tileRect/>
          </a:gradFill>
          <a:ln w="12700" cap="flat" cmpd="sng">
            <a:solidFill>
              <a:srgbClr val="66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l"/>
            <a:endParaRPr lang="zh-CN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918" name="Line 22"/>
          <p:cNvSpPr/>
          <p:nvPr/>
        </p:nvSpPr>
        <p:spPr>
          <a:xfrm rot="-1260000" flipV="1">
            <a:off x="2133600" y="2892425"/>
            <a:ext cx="2517775" cy="1588"/>
          </a:xfrm>
          <a:prstGeom prst="line">
            <a:avLst/>
          </a:prstGeom>
          <a:ln w="31750" cap="flat" cmpd="sng">
            <a:solidFill>
              <a:srgbClr val="99CC00"/>
            </a:solidFill>
            <a:prstDash val="sysDot"/>
            <a:miter/>
            <a:headEnd type="none" w="med" len="med"/>
            <a:tailEnd type="none" w="med" len="med"/>
          </a:ln>
        </p:spPr>
      </p:sp>
      <p:sp>
        <p:nvSpPr>
          <p:cNvPr id="80919" name="Line 23"/>
          <p:cNvSpPr/>
          <p:nvPr/>
        </p:nvSpPr>
        <p:spPr>
          <a:xfrm rot="1298440">
            <a:off x="2133600" y="3829050"/>
            <a:ext cx="2519363" cy="1588"/>
          </a:xfrm>
          <a:prstGeom prst="line">
            <a:avLst/>
          </a:prstGeom>
          <a:ln w="31750" cap="flat" cmpd="sng">
            <a:solidFill>
              <a:srgbClr val="99CC00"/>
            </a:solidFill>
            <a:prstDash val="sysDot"/>
            <a:miter/>
            <a:headEnd type="none" w="med" len="med"/>
            <a:tailEnd type="none" w="med" len="med"/>
          </a:ln>
        </p:spPr>
      </p:sp>
      <p:sp>
        <p:nvSpPr>
          <p:cNvPr id="88072" name="Text Box 24"/>
          <p:cNvSpPr txBox="1"/>
          <p:nvPr/>
        </p:nvSpPr>
        <p:spPr>
          <a:xfrm>
            <a:off x="838200" y="4927600"/>
            <a:ext cx="7845425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平行于主光轴的光线通过凹透镜后发散，发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散光线的反向延长线相交于主光轴上，它不是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实际光线的会聚点，叫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(F)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922" name="Rectangle 26"/>
          <p:cNvSpPr/>
          <p:nvPr/>
        </p:nvSpPr>
        <p:spPr>
          <a:xfrm>
            <a:off x="1981200" y="3459163"/>
            <a:ext cx="40957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/>
            <a:r>
              <a:rPr lang="en-US" altLang="zh-CN" sz="3200">
                <a:solidFill>
                  <a:srgbClr val="FF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zh-CN" sz="3200">
              <a:solidFill>
                <a:srgbClr val="FF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8074" name="Rectangle 27"/>
          <p:cNvSpPr/>
          <p:nvPr/>
        </p:nvSpPr>
        <p:spPr>
          <a:xfrm>
            <a:off x="4349750" y="5789613"/>
            <a:ext cx="15049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虚焦点</a:t>
            </a:r>
            <a:endParaRPr lang="zh-CN" altLang="en-US" sz="28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925" name="Oval 29"/>
          <p:cNvSpPr/>
          <p:nvPr/>
        </p:nvSpPr>
        <p:spPr>
          <a:xfrm>
            <a:off x="6292850" y="3309938"/>
            <a:ext cx="107950" cy="10795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  <a:tileRect/>
          </a:gradFill>
          <a:ln w="12700" cap="flat" cmpd="sng">
            <a:solidFill>
              <a:srgbClr val="66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l"/>
            <a:endParaRPr lang="zh-CN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926" name="Rectangle 30"/>
          <p:cNvSpPr/>
          <p:nvPr/>
        </p:nvSpPr>
        <p:spPr>
          <a:xfrm>
            <a:off x="6067425" y="3505200"/>
            <a:ext cx="40957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/>
            <a:r>
              <a:rPr lang="en-US" altLang="zh-CN" sz="3200">
                <a:solidFill>
                  <a:srgbClr val="FF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zh-CN" sz="3200">
              <a:solidFill>
                <a:srgbClr val="FF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" name="Group 50"/>
          <p:cNvGrpSpPr/>
          <p:nvPr/>
        </p:nvGrpSpPr>
        <p:grpSpPr>
          <a:xfrm>
            <a:off x="838200" y="2590800"/>
            <a:ext cx="3352800" cy="1524000"/>
            <a:chOff x="528" y="1632"/>
            <a:chExt cx="2112" cy="960"/>
          </a:xfrm>
        </p:grpSpPr>
        <p:grpSp>
          <p:nvGrpSpPr>
            <p:cNvPr id="88078" name="Group 7"/>
            <p:cNvGrpSpPr/>
            <p:nvPr/>
          </p:nvGrpSpPr>
          <p:grpSpPr>
            <a:xfrm>
              <a:off x="612" y="1632"/>
              <a:ext cx="1920" cy="0"/>
              <a:chOff x="768" y="432"/>
              <a:chExt cx="1920" cy="0"/>
            </a:xfrm>
          </p:grpSpPr>
          <p:sp>
            <p:nvSpPr>
              <p:cNvPr id="88079" name="Line 8"/>
              <p:cNvSpPr/>
              <p:nvPr/>
            </p:nvSpPr>
            <p:spPr>
              <a:xfrm>
                <a:off x="768" y="432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stealth" w="lg" len="lg"/>
              </a:ln>
            </p:spPr>
          </p:sp>
          <p:sp>
            <p:nvSpPr>
              <p:cNvPr id="88080" name="Line 9"/>
              <p:cNvSpPr/>
              <p:nvPr/>
            </p:nvSpPr>
            <p:spPr>
              <a:xfrm>
                <a:off x="1776" y="432"/>
                <a:ext cx="912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88081" name="Group 10"/>
            <p:cNvGrpSpPr/>
            <p:nvPr/>
          </p:nvGrpSpPr>
          <p:grpSpPr>
            <a:xfrm>
              <a:off x="641" y="2592"/>
              <a:ext cx="1920" cy="0"/>
              <a:chOff x="768" y="432"/>
              <a:chExt cx="1920" cy="0"/>
            </a:xfrm>
          </p:grpSpPr>
          <p:sp>
            <p:nvSpPr>
              <p:cNvPr id="88082" name="Line 11"/>
              <p:cNvSpPr/>
              <p:nvPr/>
            </p:nvSpPr>
            <p:spPr>
              <a:xfrm>
                <a:off x="768" y="432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stealth" w="lg" len="lg"/>
              </a:ln>
            </p:spPr>
          </p:sp>
          <p:sp>
            <p:nvSpPr>
              <p:cNvPr id="88083" name="Line 12"/>
              <p:cNvSpPr/>
              <p:nvPr/>
            </p:nvSpPr>
            <p:spPr>
              <a:xfrm>
                <a:off x="1776" y="432"/>
                <a:ext cx="912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88084" name="Group 47"/>
            <p:cNvGrpSpPr/>
            <p:nvPr/>
          </p:nvGrpSpPr>
          <p:grpSpPr>
            <a:xfrm>
              <a:off x="528" y="2112"/>
              <a:ext cx="2112" cy="1"/>
              <a:chOff x="3024" y="1680"/>
              <a:chExt cx="2112" cy="0"/>
            </a:xfrm>
          </p:grpSpPr>
          <p:sp>
            <p:nvSpPr>
              <p:cNvPr id="88085" name="Line 48"/>
              <p:cNvSpPr/>
              <p:nvPr/>
            </p:nvSpPr>
            <p:spPr>
              <a:xfrm>
                <a:off x="3024" y="1680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stealth" w="lg" len="lg"/>
              </a:ln>
            </p:spPr>
          </p:sp>
          <p:sp>
            <p:nvSpPr>
              <p:cNvPr id="88086" name="Line 49"/>
              <p:cNvSpPr/>
              <p:nvPr/>
            </p:nvSpPr>
            <p:spPr>
              <a:xfrm>
                <a:off x="4032" y="1680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</p:grpSp>
      <p:sp>
        <p:nvSpPr>
          <p:cNvPr id="80915" name="Oval 19"/>
          <p:cNvSpPr/>
          <p:nvPr/>
        </p:nvSpPr>
        <p:spPr>
          <a:xfrm>
            <a:off x="2133600" y="3309938"/>
            <a:ext cx="107950" cy="10795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  <a:tileRect/>
          </a:gradFill>
          <a:ln w="12700" cap="flat" cmpd="sng">
            <a:solidFill>
              <a:srgbClr val="66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l"/>
            <a:endParaRPr lang="zh-CN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6" name="Group 51"/>
          <p:cNvGrpSpPr/>
          <p:nvPr/>
        </p:nvGrpSpPr>
        <p:grpSpPr>
          <a:xfrm>
            <a:off x="4349750" y="1905000"/>
            <a:ext cx="3352800" cy="2940050"/>
            <a:chOff x="2740" y="1200"/>
            <a:chExt cx="2112" cy="1852"/>
          </a:xfrm>
        </p:grpSpPr>
        <p:grpSp>
          <p:nvGrpSpPr>
            <p:cNvPr id="88089" name="Group 13"/>
            <p:cNvGrpSpPr/>
            <p:nvPr/>
          </p:nvGrpSpPr>
          <p:grpSpPr>
            <a:xfrm rot="-1279237">
              <a:off x="2784" y="1200"/>
              <a:ext cx="1920" cy="1"/>
              <a:chOff x="768" y="432"/>
              <a:chExt cx="1920" cy="0"/>
            </a:xfrm>
          </p:grpSpPr>
          <p:sp>
            <p:nvSpPr>
              <p:cNvPr id="88090" name="Line 14"/>
              <p:cNvSpPr/>
              <p:nvPr/>
            </p:nvSpPr>
            <p:spPr>
              <a:xfrm>
                <a:off x="768" y="432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stealth" w="lg" len="lg"/>
              </a:ln>
            </p:spPr>
          </p:sp>
          <p:sp>
            <p:nvSpPr>
              <p:cNvPr id="88091" name="Line 15"/>
              <p:cNvSpPr/>
              <p:nvPr/>
            </p:nvSpPr>
            <p:spPr>
              <a:xfrm>
                <a:off x="1776" y="432"/>
                <a:ext cx="912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88092" name="Group 16"/>
            <p:cNvGrpSpPr/>
            <p:nvPr/>
          </p:nvGrpSpPr>
          <p:grpSpPr>
            <a:xfrm rot="1292108">
              <a:off x="2784" y="3051"/>
              <a:ext cx="1920" cy="1"/>
              <a:chOff x="768" y="432"/>
              <a:chExt cx="1920" cy="0"/>
            </a:xfrm>
          </p:grpSpPr>
          <p:sp>
            <p:nvSpPr>
              <p:cNvPr id="88093" name="Line 17"/>
              <p:cNvSpPr/>
              <p:nvPr/>
            </p:nvSpPr>
            <p:spPr>
              <a:xfrm>
                <a:off x="768" y="432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stealth" w="lg" len="lg"/>
              </a:ln>
            </p:spPr>
          </p:sp>
          <p:sp>
            <p:nvSpPr>
              <p:cNvPr id="88094" name="Line 18"/>
              <p:cNvSpPr/>
              <p:nvPr/>
            </p:nvSpPr>
            <p:spPr>
              <a:xfrm>
                <a:off x="1776" y="432"/>
                <a:ext cx="912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88095" name="Group 37"/>
            <p:cNvGrpSpPr/>
            <p:nvPr/>
          </p:nvGrpSpPr>
          <p:grpSpPr>
            <a:xfrm>
              <a:off x="2740" y="2112"/>
              <a:ext cx="2112" cy="0"/>
              <a:chOff x="3024" y="1680"/>
              <a:chExt cx="2112" cy="0"/>
            </a:xfrm>
          </p:grpSpPr>
          <p:sp>
            <p:nvSpPr>
              <p:cNvPr id="88096" name="Line 35"/>
              <p:cNvSpPr/>
              <p:nvPr/>
            </p:nvSpPr>
            <p:spPr>
              <a:xfrm>
                <a:off x="3024" y="1680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stealth" w="lg" len="lg"/>
              </a:ln>
            </p:spPr>
          </p:sp>
          <p:sp>
            <p:nvSpPr>
              <p:cNvPr id="88097" name="Line 36"/>
              <p:cNvSpPr/>
              <p:nvPr/>
            </p:nvSpPr>
            <p:spPr>
              <a:xfrm>
                <a:off x="4032" y="1680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22" grpId="0"/>
      <p:bldP spid="80925" grpId="0" animBg="1"/>
      <p:bldP spid="80926" grpId="0"/>
      <p:bldP spid="809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02" name="Picture 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14675" y="3154363"/>
            <a:ext cx="152400" cy="136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03" name="Picture 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3475" y="5676900"/>
            <a:ext cx="152400" cy="136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13" name="Picture 5"/>
          <p:cNvPicPr>
            <a:picLocks noChangeAspect="1"/>
          </p:cNvPicPr>
          <p:nvPr/>
        </p:nvPicPr>
        <p:blipFill>
          <a:blip r:embed="rId2"/>
          <a:srcRect b="18533"/>
          <a:stretch>
            <a:fillRect/>
          </a:stretch>
        </p:blipFill>
        <p:spPr>
          <a:xfrm>
            <a:off x="1895475" y="4914900"/>
            <a:ext cx="533400" cy="1800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14" name="Line 9"/>
          <p:cNvSpPr/>
          <p:nvPr/>
        </p:nvSpPr>
        <p:spPr>
          <a:xfrm>
            <a:off x="752475" y="5753100"/>
            <a:ext cx="3048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17" name="Text Box 19"/>
          <p:cNvSpPr txBox="1"/>
          <p:nvPr/>
        </p:nvSpPr>
        <p:spPr>
          <a:xfrm>
            <a:off x="981075" y="58293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F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22" name="Text Box 33"/>
          <p:cNvSpPr txBox="1"/>
          <p:nvPr/>
        </p:nvSpPr>
        <p:spPr>
          <a:xfrm>
            <a:off x="7686675" y="58293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23" name="Text Box 35"/>
          <p:cNvSpPr txBox="1"/>
          <p:nvPr/>
        </p:nvSpPr>
        <p:spPr>
          <a:xfrm>
            <a:off x="676275" y="876300"/>
            <a:ext cx="70104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endParaRPr lang="zh-CN" altLang="zh-CN" sz="40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0242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13" y="2420938"/>
            <a:ext cx="457200" cy="2209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25" name="Line 2"/>
          <p:cNvSpPr/>
          <p:nvPr/>
        </p:nvSpPr>
        <p:spPr>
          <a:xfrm>
            <a:off x="904875" y="3238500"/>
            <a:ext cx="3048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28" name="Text Box 13"/>
          <p:cNvSpPr txBox="1"/>
          <p:nvPr/>
        </p:nvSpPr>
        <p:spPr>
          <a:xfrm>
            <a:off x="3114675" y="32385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35" name="Rectangle 53"/>
          <p:cNvSpPr>
            <a:spLocks noGrp="1"/>
          </p:cNvSpPr>
          <p:nvPr>
            <p:ph type="title"/>
          </p:nvPr>
        </p:nvSpPr>
        <p:spPr>
          <a:xfrm>
            <a:off x="142875" y="571500"/>
            <a:ext cx="6553200" cy="1143000"/>
          </a:xfrm>
          <a:ln/>
          <a:effectLst>
            <a:outerShdw dist="28398" dir="1593903" algn="ctr" rotWithShape="0">
              <a:schemeClr val="bg1">
                <a:alpha val="50000"/>
              </a:schemeClr>
            </a:outerShdw>
          </a:effectLst>
        </p:spPr>
        <p:txBody>
          <a:bodyPr wrap="square" lIns="0" tIns="45720" rIns="0" bIns="0" anchor="b"/>
          <a:p>
            <a:pPr eaLnBrk="1" hangingPunct="1"/>
            <a:r>
              <a:rPr lang="zh-CN" altLang="en-US" sz="4200" dirty="0">
                <a:solidFill>
                  <a:srgbClr val="FF3300"/>
                </a:solidFill>
                <a:ea typeface="华文行楷" panose="02010800040101010101" pitchFamily="2" charset="-122"/>
              </a:rPr>
              <a:t>完成下列光路图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grpSp>
        <p:nvGrpSpPr>
          <p:cNvPr id="102436" name="Group 61"/>
          <p:cNvGrpSpPr/>
          <p:nvPr/>
        </p:nvGrpSpPr>
        <p:grpSpPr>
          <a:xfrm>
            <a:off x="1133475" y="3162300"/>
            <a:ext cx="354013" cy="609600"/>
            <a:chOff x="624" y="1632"/>
            <a:chExt cx="223" cy="384"/>
          </a:xfrm>
        </p:grpSpPr>
        <p:pic>
          <p:nvPicPr>
            <p:cNvPr id="102437" name="Picture 5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0" y="1632"/>
              <a:ext cx="68" cy="9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38" name="Text Box 60"/>
            <p:cNvSpPr txBox="1"/>
            <p:nvPr/>
          </p:nvSpPr>
          <p:spPr>
            <a:xfrm>
              <a:off x="624" y="1728"/>
              <a:ext cx="22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algn="l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2442" name="Group 65"/>
          <p:cNvGrpSpPr/>
          <p:nvPr/>
        </p:nvGrpSpPr>
        <p:grpSpPr>
          <a:xfrm>
            <a:off x="2962275" y="5676900"/>
            <a:ext cx="354013" cy="609600"/>
            <a:chOff x="624" y="1632"/>
            <a:chExt cx="223" cy="384"/>
          </a:xfrm>
        </p:grpSpPr>
        <p:pic>
          <p:nvPicPr>
            <p:cNvPr id="102443" name="Picture 6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0" y="1632"/>
              <a:ext cx="68" cy="9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44" name="Text Box 67"/>
            <p:cNvSpPr txBox="1"/>
            <p:nvPr/>
          </p:nvSpPr>
          <p:spPr>
            <a:xfrm>
              <a:off x="624" y="1728"/>
              <a:ext cx="22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algn="l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2453" name="组合 102452"/>
          <p:cNvGrpSpPr/>
          <p:nvPr/>
        </p:nvGrpSpPr>
        <p:grpSpPr>
          <a:xfrm>
            <a:off x="395288" y="2708275"/>
            <a:ext cx="1728787" cy="0"/>
            <a:chOff x="431" y="1480"/>
            <a:chExt cx="1089" cy="0"/>
          </a:xfrm>
        </p:grpSpPr>
        <p:sp>
          <p:nvSpPr>
            <p:cNvPr id="102449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452" name="直接连接符 102451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02454" name="组合 102453"/>
          <p:cNvGrpSpPr/>
          <p:nvPr/>
        </p:nvGrpSpPr>
        <p:grpSpPr>
          <a:xfrm>
            <a:off x="323850" y="3644900"/>
            <a:ext cx="1728788" cy="0"/>
            <a:chOff x="431" y="1480"/>
            <a:chExt cx="1089" cy="0"/>
          </a:xfrm>
        </p:grpSpPr>
        <p:sp>
          <p:nvSpPr>
            <p:cNvPr id="102455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456" name="直接连接符 102455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02457" name="组合 102456"/>
          <p:cNvGrpSpPr/>
          <p:nvPr/>
        </p:nvGrpSpPr>
        <p:grpSpPr>
          <a:xfrm rot="-1378428">
            <a:off x="2051050" y="3213100"/>
            <a:ext cx="2374900" cy="71438"/>
            <a:chOff x="431" y="1480"/>
            <a:chExt cx="1089" cy="0"/>
          </a:xfrm>
        </p:grpSpPr>
        <p:sp>
          <p:nvSpPr>
            <p:cNvPr id="102458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459" name="直接连接符 102458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02460" name="组合 102459"/>
          <p:cNvGrpSpPr/>
          <p:nvPr/>
        </p:nvGrpSpPr>
        <p:grpSpPr>
          <a:xfrm rot="1553654">
            <a:off x="1979613" y="3213100"/>
            <a:ext cx="2376487" cy="142875"/>
            <a:chOff x="431" y="1480"/>
            <a:chExt cx="1089" cy="0"/>
          </a:xfrm>
        </p:grpSpPr>
        <p:sp>
          <p:nvSpPr>
            <p:cNvPr id="102461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462" name="直接连接符 102461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02463" name="组合 102462"/>
          <p:cNvGrpSpPr/>
          <p:nvPr/>
        </p:nvGrpSpPr>
        <p:grpSpPr>
          <a:xfrm>
            <a:off x="2051050" y="5373688"/>
            <a:ext cx="1728788" cy="0"/>
            <a:chOff x="431" y="1480"/>
            <a:chExt cx="1089" cy="0"/>
          </a:xfrm>
        </p:grpSpPr>
        <p:sp>
          <p:nvSpPr>
            <p:cNvPr id="102464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465" name="直接连接符 102464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02466" name="组合 102465"/>
          <p:cNvGrpSpPr/>
          <p:nvPr/>
        </p:nvGrpSpPr>
        <p:grpSpPr>
          <a:xfrm>
            <a:off x="2051050" y="6237288"/>
            <a:ext cx="1728788" cy="0"/>
            <a:chOff x="431" y="1480"/>
            <a:chExt cx="1089" cy="0"/>
          </a:xfrm>
        </p:grpSpPr>
        <p:sp>
          <p:nvSpPr>
            <p:cNvPr id="102467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468" name="直接连接符 102467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02469" name="组合 102468"/>
          <p:cNvGrpSpPr/>
          <p:nvPr/>
        </p:nvGrpSpPr>
        <p:grpSpPr>
          <a:xfrm rot="-1317264">
            <a:off x="1192213" y="5543550"/>
            <a:ext cx="863600" cy="73025"/>
            <a:chOff x="431" y="1480"/>
            <a:chExt cx="1089" cy="0"/>
          </a:xfrm>
        </p:grpSpPr>
        <p:sp>
          <p:nvSpPr>
            <p:cNvPr id="102470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471" name="直接连接符 102470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02472" name="组合 102471"/>
          <p:cNvGrpSpPr/>
          <p:nvPr/>
        </p:nvGrpSpPr>
        <p:grpSpPr>
          <a:xfrm rot="1828620">
            <a:off x="1031875" y="5986463"/>
            <a:ext cx="1081088" cy="142875"/>
            <a:chOff x="431" y="1480"/>
            <a:chExt cx="1089" cy="0"/>
          </a:xfrm>
        </p:grpSpPr>
        <p:sp>
          <p:nvSpPr>
            <p:cNvPr id="102473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02474" name="直接连接符 102473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1706" name="图片 1117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32138" y="2636838"/>
            <a:ext cx="798512" cy="2057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1640" name="Line 16"/>
          <p:cNvSpPr/>
          <p:nvPr/>
        </p:nvSpPr>
        <p:spPr>
          <a:xfrm>
            <a:off x="2138363" y="3767138"/>
            <a:ext cx="34290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1642" name="Rectangle 3"/>
          <p:cNvSpPr>
            <a:spLocks noGrp="1"/>
          </p:cNvSpPr>
          <p:nvPr>
            <p:ph type="title"/>
          </p:nvPr>
        </p:nvSpPr>
        <p:spPr>
          <a:xfrm>
            <a:off x="1692275" y="620713"/>
            <a:ext cx="6096000" cy="1143000"/>
          </a:xfrm>
          <a:ln/>
          <a:effectLst>
            <a:outerShdw dist="28398" dir="1593903" algn="ctr" rotWithShape="0">
              <a:schemeClr val="bg1">
                <a:alpha val="50000"/>
              </a:schemeClr>
            </a:outerShdw>
          </a:effectLst>
        </p:spPr>
        <p:txBody>
          <a:bodyPr wrap="square" lIns="0" tIns="45720" rIns="0" bIns="0" anchor="b"/>
          <a:p>
            <a:pPr eaLnBrk="1" hangingPunct="1"/>
            <a:r>
              <a:rPr lang="zh-CN" altLang="en-US" sz="3800" dirty="0">
                <a:solidFill>
                  <a:srgbClr val="0000CC"/>
                </a:solidFill>
                <a:ea typeface="华文行楷" panose="02010800040101010101" pitchFamily="2" charset="-122"/>
              </a:rPr>
              <a:t>完成下列光路图</a:t>
            </a:r>
            <a:endParaRPr lang="zh-CN" altLang="en-US" sz="3800" dirty="0">
              <a:solidFill>
                <a:srgbClr val="0000CC"/>
              </a:solidFill>
              <a:ea typeface="华文行楷" panose="02010800040101010101" pitchFamily="2" charset="-122"/>
            </a:endParaRPr>
          </a:p>
        </p:txBody>
      </p:sp>
      <p:grpSp>
        <p:nvGrpSpPr>
          <p:cNvPr id="111659" name="组合 111658"/>
          <p:cNvGrpSpPr/>
          <p:nvPr/>
        </p:nvGrpSpPr>
        <p:grpSpPr>
          <a:xfrm rot="-1070896" flipV="1">
            <a:off x="3419475" y="2997200"/>
            <a:ext cx="1871663" cy="73025"/>
            <a:chOff x="431" y="1480"/>
            <a:chExt cx="1089" cy="0"/>
          </a:xfrm>
        </p:grpSpPr>
        <p:sp>
          <p:nvSpPr>
            <p:cNvPr id="111660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11661" name="直接连接符 111660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11662" name="组合 111661"/>
          <p:cNvGrpSpPr/>
          <p:nvPr/>
        </p:nvGrpSpPr>
        <p:grpSpPr>
          <a:xfrm rot="1032710" flipV="1">
            <a:off x="3348038" y="4508500"/>
            <a:ext cx="1871662" cy="73025"/>
            <a:chOff x="431" y="1480"/>
            <a:chExt cx="1089" cy="0"/>
          </a:xfrm>
        </p:grpSpPr>
        <p:sp>
          <p:nvSpPr>
            <p:cNvPr id="111663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11664" name="直接连接符 111663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11698" name="组合 111697"/>
          <p:cNvGrpSpPr/>
          <p:nvPr/>
        </p:nvGrpSpPr>
        <p:grpSpPr>
          <a:xfrm>
            <a:off x="3563938" y="3789363"/>
            <a:ext cx="1728787" cy="0"/>
            <a:chOff x="431" y="1480"/>
            <a:chExt cx="1089" cy="0"/>
          </a:xfrm>
        </p:grpSpPr>
        <p:sp>
          <p:nvSpPr>
            <p:cNvPr id="111699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11700" name="直接连接符 111699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11701" name="组合 111700"/>
          <p:cNvGrpSpPr/>
          <p:nvPr/>
        </p:nvGrpSpPr>
        <p:grpSpPr>
          <a:xfrm>
            <a:off x="1692275" y="4221163"/>
            <a:ext cx="1728788" cy="0"/>
            <a:chOff x="431" y="1480"/>
            <a:chExt cx="1089" cy="0"/>
          </a:xfrm>
        </p:grpSpPr>
        <p:sp>
          <p:nvSpPr>
            <p:cNvPr id="111702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11703" name="直接连接符 111702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11710" name="组合 111709"/>
          <p:cNvGrpSpPr/>
          <p:nvPr/>
        </p:nvGrpSpPr>
        <p:grpSpPr>
          <a:xfrm>
            <a:off x="1692275" y="3284538"/>
            <a:ext cx="1728788" cy="0"/>
            <a:chOff x="431" y="1480"/>
            <a:chExt cx="1089" cy="0"/>
          </a:xfrm>
        </p:grpSpPr>
        <p:sp>
          <p:nvSpPr>
            <p:cNvPr id="111711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11712" name="直接连接符 111711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grpSp>
        <p:nvGrpSpPr>
          <p:cNvPr id="111713" name="组合 111712"/>
          <p:cNvGrpSpPr/>
          <p:nvPr/>
        </p:nvGrpSpPr>
        <p:grpSpPr>
          <a:xfrm>
            <a:off x="1763713" y="3789363"/>
            <a:ext cx="1728787" cy="0"/>
            <a:chOff x="431" y="1480"/>
            <a:chExt cx="1089" cy="0"/>
          </a:xfrm>
        </p:grpSpPr>
        <p:sp>
          <p:nvSpPr>
            <p:cNvPr id="111714" name="Line 10"/>
            <p:cNvSpPr/>
            <p:nvPr/>
          </p:nvSpPr>
          <p:spPr>
            <a:xfrm>
              <a:off x="431" y="1480"/>
              <a:ext cx="672" cy="0"/>
            </a:xfrm>
            <a:prstGeom prst="line">
              <a:avLst/>
            </a:prstGeom>
            <a:ln w="38100" cap="flat" cmpd="sng">
              <a:solidFill>
                <a:srgbClr val="3333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11715" name="直接连接符 111714"/>
            <p:cNvSpPr/>
            <p:nvPr/>
          </p:nvSpPr>
          <p:spPr>
            <a:xfrm>
              <a:off x="567" y="1480"/>
              <a:ext cx="953" cy="0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0000FF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  <p:sp>
        <p:nvSpPr>
          <p:cNvPr id="111716" name="Line 31"/>
          <p:cNvSpPr/>
          <p:nvPr/>
        </p:nvSpPr>
        <p:spPr>
          <a:xfrm rot="9749869" flipH="1" flipV="1">
            <a:off x="2195513" y="3644900"/>
            <a:ext cx="1008062" cy="719138"/>
          </a:xfrm>
          <a:prstGeom prst="line">
            <a:avLst/>
          </a:prstGeom>
          <a:ln w="25400" cap="flat" cmpd="sng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11717" name="Line 31"/>
          <p:cNvSpPr/>
          <p:nvPr/>
        </p:nvSpPr>
        <p:spPr>
          <a:xfrm rot="7307290" flipH="1" flipV="1">
            <a:off x="2230438" y="3105150"/>
            <a:ext cx="1081087" cy="863600"/>
          </a:xfrm>
          <a:prstGeom prst="line">
            <a:avLst/>
          </a:prstGeom>
          <a:ln w="25400" cap="flat" cmpd="sng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11718" name="文本框 111717"/>
          <p:cNvSpPr txBox="1"/>
          <p:nvPr/>
        </p:nvSpPr>
        <p:spPr>
          <a:xfrm>
            <a:off x="1763713" y="3789363"/>
            <a:ext cx="504825" cy="457200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latin typeface="Arial" panose="020B0604020202020204" pitchFamily="34" charset="0"/>
                <a:ea typeface="宋体" panose="02010600030101010101" pitchFamily="2" charset="-122"/>
              </a:rPr>
              <a:t>F</a:t>
            </a:r>
            <a:endParaRPr lang="en-US" altLang="zh-CN" sz="2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1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1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1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395288" y="908050"/>
            <a:ext cx="8229600" cy="4968875"/>
          </a:xfrm>
          <a:ln/>
        </p:spPr>
        <p:txBody>
          <a:bodyPr vert="horz" wrap="square" lIns="91440" tIns="45720" rIns="91440" bIns="45720" anchor="t"/>
          <a:p>
            <a:pPr>
              <a:buNone/>
            </a:pPr>
            <a:r>
              <a:rPr lang="zh-CN" altLang="en-US" sz="3600" dirty="0">
                <a:ea typeface="宋体" panose="02010600030101010101" pitchFamily="2" charset="-122"/>
              </a:rPr>
              <a:t>巩固练习</a:t>
            </a:r>
            <a:endParaRPr lang="zh-CN" altLang="en-US" sz="3600" dirty="0">
              <a:ea typeface="宋体" panose="02010600030101010101" pitchFamily="2" charset="-122"/>
            </a:endParaRPr>
          </a:p>
          <a:p>
            <a:pPr>
              <a:buNone/>
            </a:pPr>
            <a:endParaRPr lang="zh-CN" altLang="en-US" sz="3600" dirty="0"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sz="3200">
                <a:ea typeface="宋体" panose="02010600030101010101" pitchFamily="2" charset="-122"/>
              </a:rPr>
              <a:t> </a:t>
            </a:r>
            <a:r>
              <a:rPr lang="en-US" altLang="zh-CN" sz="3200" b="0">
                <a:ea typeface="宋体" panose="02010600030101010101" pitchFamily="2" charset="-122"/>
              </a:rPr>
              <a:t>(</a:t>
            </a:r>
            <a:r>
              <a:rPr lang="en-US" altLang="zh-CN" sz="3200">
                <a:ea typeface="宋体" panose="02010600030101010101" pitchFamily="2" charset="-122"/>
              </a:rPr>
              <a:t>1</a:t>
            </a:r>
            <a:r>
              <a:rPr lang="en-US" altLang="zh-CN" sz="3200" b="0">
                <a:ea typeface="宋体" panose="02010600030101010101" pitchFamily="2" charset="-122"/>
              </a:rPr>
              <a:t>)</a:t>
            </a:r>
            <a:r>
              <a:rPr lang="zh-CN" altLang="en-US" sz="3200" dirty="0">
                <a:ea typeface="宋体" panose="02010600030101010101" pitchFamily="2" charset="-122"/>
              </a:rPr>
              <a:t>在方框内填入合适的透镜</a:t>
            </a:r>
            <a:endParaRPr lang="zh-CN" altLang="en-US" sz="3200" dirty="0">
              <a:ea typeface="宋体" panose="02010600030101010101" pitchFamily="2" charset="-122"/>
            </a:endParaRPr>
          </a:p>
        </p:txBody>
      </p:sp>
      <p:pic>
        <p:nvPicPr>
          <p:cNvPr id="26628" name="图片 2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8888" y="3284538"/>
            <a:ext cx="2519362" cy="26527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9" name="图片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963" y="2997200"/>
            <a:ext cx="4491037" cy="2620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35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25" y="2852738"/>
            <a:ext cx="407988" cy="3240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36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4075" y="3357563"/>
            <a:ext cx="447675" cy="2062162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8002" name="Rectangle 2"/>
          <p:cNvSpPr>
            <a:spLocks noGrp="1"/>
          </p:cNvSpPr>
          <p:nvPr>
            <p:ph type="body"/>
          </p:nvPr>
        </p:nvSpPr>
        <p:spPr>
          <a:xfrm>
            <a:off x="611188" y="2205038"/>
            <a:ext cx="8161337" cy="3529012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50000"/>
              </a:lnSpc>
              <a:buNone/>
            </a:pPr>
            <a:r>
              <a:rPr lang="en-US" altLang="zh-CN" sz="3200">
                <a:ea typeface="宋体" panose="02010600030101010101" pitchFamily="2" charset="-122"/>
              </a:rPr>
              <a:t>3</a:t>
            </a:r>
            <a:r>
              <a:rPr lang="zh-CN" altLang="en-US" sz="3200" dirty="0">
                <a:ea typeface="宋体" panose="02010600030101010101" pitchFamily="2" charset="-122"/>
              </a:rPr>
              <a:t>．为了防止森林火灾，在森林里不允许随地丢弃透明装液饮料瓶，这是为什么？</a:t>
            </a:r>
            <a:endParaRPr lang="zh-CN" altLang="en-US" sz="3200" dirty="0">
              <a:ea typeface="宋体" panose="02010600030101010101" pitchFamily="2" charset="-122"/>
            </a:endParaRPr>
          </a:p>
        </p:txBody>
      </p:sp>
      <p:sp>
        <p:nvSpPr>
          <p:cNvPr id="107524" name="文本框 107523"/>
          <p:cNvSpPr txBox="1"/>
          <p:nvPr/>
        </p:nvSpPr>
        <p:spPr>
          <a:xfrm>
            <a:off x="395288" y="476250"/>
            <a:ext cx="7416800" cy="131127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</a:pP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2 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．凸透镜三条特殊光线作图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5" name="Rectangle 3"/>
          <p:cNvSpPr>
            <a:spLocks noGrp="1"/>
          </p:cNvSpPr>
          <p:nvPr>
            <p:ph type="body"/>
          </p:nvPr>
        </p:nvSpPr>
        <p:spPr>
          <a:xfrm>
            <a:off x="684213" y="549275"/>
            <a:ext cx="7905750" cy="5067300"/>
          </a:xfrm>
          <a:ln/>
        </p:spPr>
        <p:txBody>
          <a:bodyPr vert="horz" wrap="square" lIns="91440" tIns="45720" rIns="91440" bIns="45720" anchor="t"/>
          <a:p>
            <a:pPr>
              <a:lnSpc>
                <a:spcPct val="90000"/>
              </a:lnSpc>
              <a:buClrTx/>
              <a:buFont typeface="Arial" panose="020B0604020202020204" pitchFamily="34" charset="0"/>
              <a:buNone/>
            </a:pPr>
            <a:endParaRPr lang="zh-CN" altLang="en-US" sz="24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None/>
            </a:pPr>
            <a:r>
              <a:rPr lang="zh-CN" altLang="en-US" sz="3200" dirty="0">
                <a:ea typeface="宋体" panose="02010600030101010101" pitchFamily="2" charset="-122"/>
              </a:rPr>
              <a:t>课下作业</a:t>
            </a:r>
            <a:endParaRPr lang="zh-CN" altLang="en-US" sz="32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None/>
            </a:pPr>
            <a:endParaRPr lang="zh-CN" altLang="en-US" sz="32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None/>
            </a:pPr>
            <a:r>
              <a:rPr lang="en-US" altLang="zh-CN" sz="2400">
                <a:ea typeface="宋体" panose="02010600030101010101" pitchFamily="2" charset="-122"/>
              </a:rPr>
              <a:t>1.</a:t>
            </a:r>
            <a:r>
              <a:rPr lang="zh-CN" altLang="en-US" sz="2400" dirty="0">
                <a:ea typeface="宋体" panose="02010600030101010101" pitchFamily="2" charset="-122"/>
              </a:rPr>
              <a:t>上学科网，自学透镜的知识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None/>
            </a:pPr>
            <a:endParaRPr lang="zh-CN" altLang="en-US" sz="24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400">
                <a:ea typeface="宋体" panose="02010600030101010101" pitchFamily="2" charset="-122"/>
              </a:rPr>
              <a:t>2.</a:t>
            </a:r>
            <a:r>
              <a:rPr lang="zh-CN" altLang="en-US" sz="2400" dirty="0">
                <a:ea typeface="宋体" panose="02010600030101010101" pitchFamily="2" charset="-122"/>
              </a:rPr>
              <a:t>想想议议：你有几种简易的方法，辨别某一透镜是凸透镜，还是凹透镜？如何测量凸透镜的焦距？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None/>
            </a:pPr>
            <a:endParaRPr lang="zh-CN" altLang="en-US" sz="24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None/>
            </a:pPr>
            <a:r>
              <a:rPr lang="en-US" altLang="zh-CN" sz="2400">
                <a:ea typeface="宋体" panose="02010600030101010101" pitchFamily="2" charset="-122"/>
              </a:rPr>
              <a:t>3.</a:t>
            </a:r>
            <a:r>
              <a:rPr lang="zh-CN" altLang="en-US" sz="2400" dirty="0">
                <a:ea typeface="宋体" panose="02010600030101010101" pitchFamily="2" charset="-122"/>
              </a:rPr>
              <a:t>想想做做：早在古时人们就会用冰制作凸透镜取火</a:t>
            </a:r>
            <a:r>
              <a:rPr lang="en-US" altLang="zh-CN" sz="2400">
                <a:ea typeface="宋体" panose="02010600030101010101" pitchFamily="2" charset="-122"/>
              </a:rPr>
              <a:t>.</a:t>
            </a:r>
            <a:endParaRPr lang="en-US" altLang="zh-CN" sz="2400">
              <a:ea typeface="宋体" panose="02010600030101010101" pitchFamily="2" charset="-122"/>
            </a:endParaRPr>
          </a:p>
          <a:p>
            <a:pPr algn="just">
              <a:lnSpc>
                <a:spcPct val="90000"/>
              </a:lnSpc>
              <a:buClrTx/>
              <a:buFont typeface="Arial" panose="020B0604020202020204" pitchFamily="34" charset="0"/>
              <a:buNone/>
            </a:pPr>
            <a:r>
              <a:rPr lang="zh-CN" altLang="en-US" sz="2400" dirty="0">
                <a:ea typeface="宋体" panose="02010600030101010101" pitchFamily="2" charset="-122"/>
              </a:rPr>
              <a:t>   做法</a:t>
            </a:r>
            <a:r>
              <a:rPr lang="en-US" altLang="zh-CN" sz="2400"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ea typeface="宋体" panose="02010600030101010101" pitchFamily="2" charset="-122"/>
              </a:rPr>
              <a:t>取一块厚两厘米左右的冰，把冰周围磨薄，使中间突出，做成了凸透镜。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2836" name="Rectangle 4"/>
          <p:cNvSpPr/>
          <p:nvPr/>
        </p:nvSpPr>
        <p:spPr>
          <a:xfrm>
            <a:off x="684213" y="1268413"/>
            <a:ext cx="8162925" cy="6413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l"/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变一个神奇的魔术。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32837" name="Text Box 5"/>
          <p:cNvSpPr txBox="1"/>
          <p:nvPr/>
        </p:nvSpPr>
        <p:spPr>
          <a:xfrm>
            <a:off x="10198100" y="1854200"/>
            <a:ext cx="22510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10596" name="图片 19" descr="075704etv9eirtwxk6ezot"/>
          <p:cNvPicPr>
            <a:picLocks noChangeAspect="1"/>
          </p:cNvPicPr>
          <p:nvPr/>
        </p:nvPicPr>
        <p:blipFill>
          <a:blip r:embed="rId1"/>
          <a:srcRect t="4964"/>
          <a:stretch>
            <a:fillRect/>
          </a:stretch>
        </p:blipFill>
        <p:spPr>
          <a:xfrm>
            <a:off x="1908175" y="1916113"/>
            <a:ext cx="2971800" cy="34655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0597" name="图片 21" descr="075704wt0d67943v0007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800" y="2060575"/>
            <a:ext cx="3240088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4" name="Rectangle 3"/>
          <p:cNvSpPr>
            <a:spLocks noGrp="1"/>
          </p:cNvSpPr>
          <p:nvPr>
            <p:ph type="body"/>
          </p:nvPr>
        </p:nvSpPr>
        <p:spPr>
          <a:xfrm>
            <a:off x="468313" y="2420938"/>
            <a:ext cx="7978775" cy="2232025"/>
          </a:xfrm>
          <a:ln/>
        </p:spPr>
        <p:txBody>
          <a:bodyPr vert="horz" wrap="square" lIns="91440" tIns="45720" rIns="91440" bIns="45720" anchor="t"/>
          <a:p>
            <a:pPr>
              <a:buClrTx/>
              <a:buFont typeface="Arial" panose="020B0604020202020204" pitchFamily="34" charset="0"/>
              <a:buNone/>
            </a:pPr>
            <a:r>
              <a:rPr lang="zh-CN" altLang="en-US" sz="3600" dirty="0">
                <a:ea typeface="宋体" panose="02010600030101010101" pitchFamily="2" charset="-122"/>
              </a:rPr>
              <a:t>课堂小结、畅谈收获 </a:t>
            </a:r>
            <a:r>
              <a:rPr lang="en-US" altLang="zh-CN" sz="3600">
                <a:ea typeface="宋体" panose="02010600030101010101" pitchFamily="2" charset="-122"/>
              </a:rPr>
              <a:t>:</a:t>
            </a:r>
            <a:endParaRPr lang="en-US" altLang="zh-CN" sz="3600">
              <a:ea typeface="宋体" panose="02010600030101010101" pitchFamily="2" charset="-122"/>
            </a:endParaRPr>
          </a:p>
          <a:p>
            <a:pPr>
              <a:buClrTx/>
              <a:buFont typeface="Arial" panose="020B0604020202020204" pitchFamily="34" charset="0"/>
              <a:buNone/>
            </a:pPr>
            <a:r>
              <a:rPr lang="zh-CN" altLang="en-US" sz="3600" dirty="0">
                <a:ea typeface="宋体" panose="02010600030101010101" pitchFamily="2" charset="-122"/>
              </a:rPr>
              <a:t>      自己总结，学到了什么，还有什么困惑？</a:t>
            </a:r>
            <a:endParaRPr lang="zh-CN" altLang="en-US" sz="3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75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41313" y="0"/>
            <a:ext cx="8802688" cy="6597650"/>
          </a:xfrm>
        </p:spPr>
        <p:txBody>
          <a:bodyPr wrap="square" lIns="91440" tIns="45720" rIns="91440" bIns="45720" numCol="1" anchor="ctr" anchorCtr="0" compatLnSpc="1"/>
          <a:p>
            <a:pPr marL="723900" indent="-723900"/>
            <a:r>
              <a:rPr lang="zh-CN" altLang="en-US" dirty="0">
                <a:ea typeface="宋体" panose="02010600030101010101" pitchFamily="2" charset="-122"/>
              </a:rPr>
              <a:t>板书设计        透镜     </a:t>
            </a:r>
            <a:br>
              <a:rPr lang="zh-CN" altLang="en-US" dirty="0">
                <a:ea typeface="宋体" panose="02010600030101010101" pitchFamily="2" charset="-122"/>
              </a:rPr>
            </a:br>
            <a:br>
              <a:rPr lang="zh-CN" altLang="en-US" dirty="0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1.</a:t>
            </a:r>
            <a:r>
              <a:rPr lang="zh-CN" altLang="en-US" dirty="0">
                <a:ea typeface="宋体" panose="02010600030101010101" pitchFamily="2" charset="-122"/>
              </a:rPr>
              <a:t>透镜的类型：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      凸透镜</a:t>
            </a:r>
            <a:r>
              <a:rPr lang="en-US" altLang="zh-CN">
                <a:ea typeface="宋体" panose="02010600030101010101" pitchFamily="2" charset="-122"/>
              </a:rPr>
              <a:t>—</a:t>
            </a:r>
            <a:r>
              <a:rPr lang="zh-CN" altLang="en-US" dirty="0">
                <a:ea typeface="宋体" panose="02010600030101010101" pitchFamily="2" charset="-122"/>
              </a:rPr>
              <a:t>中间厚，边缘薄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      凹透镜</a:t>
            </a:r>
            <a:r>
              <a:rPr lang="en-US" altLang="zh-CN">
                <a:ea typeface="宋体" panose="02010600030101010101" pitchFamily="2" charset="-122"/>
              </a:rPr>
              <a:t>—</a:t>
            </a:r>
            <a:r>
              <a:rPr lang="zh-CN" altLang="en-US" dirty="0">
                <a:ea typeface="宋体" panose="02010600030101010101" pitchFamily="2" charset="-122"/>
              </a:rPr>
              <a:t>中间薄，边缘厚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2.</a:t>
            </a:r>
            <a:r>
              <a:rPr lang="zh-CN" altLang="en-US" dirty="0">
                <a:ea typeface="宋体" panose="02010600030101010101" pitchFamily="2" charset="-122"/>
              </a:rPr>
              <a:t>透镜对光线的作用： 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        凸透镜对光线有会聚作用，         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        凹透镜对光线有发散作用 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3.</a:t>
            </a:r>
            <a:r>
              <a:rPr lang="zh-CN" altLang="en-US" dirty="0">
                <a:ea typeface="宋体" panose="02010600030101010101" pitchFamily="2" charset="-122"/>
              </a:rPr>
              <a:t>三条特殊光线作图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WordArt 2"/>
          <p:cNvSpPr/>
          <p:nvPr/>
        </p:nvSpPr>
        <p:spPr>
          <a:xfrm>
            <a:off x="1692275" y="1854200"/>
            <a:ext cx="6032500" cy="2249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8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感谢您的倾听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6" name="Rectangle 2"/>
          <p:cNvSpPr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  <a:ln/>
          <a:effectLst>
            <a:outerShdw dist="28398" dir="1593903" algn="ctr" rotWithShape="0">
              <a:schemeClr val="bg1">
                <a:alpha val="50000"/>
              </a:schemeClr>
            </a:outerShdw>
          </a:effectLst>
        </p:spPr>
        <p:txBody>
          <a:bodyPr wrap="square" lIns="91440" tIns="45720" rIns="91440" bIns="45720" anchor="ctr"/>
          <a:p>
            <a:pPr eaLnBrk="1" hangingPunct="1"/>
            <a:r>
              <a:rPr lang="zh-CN" altLang="en-US" dirty="0">
                <a:solidFill>
                  <a:schemeClr val="tx1"/>
                </a:solidFill>
                <a:ea typeface="宋体" panose="02010600030101010101" pitchFamily="2" charset="-122"/>
              </a:rPr>
              <a:t>生活中的透镜</a:t>
            </a:r>
            <a:endParaRPr lang="zh-CN" altLang="en-US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pic>
        <p:nvPicPr>
          <p:cNvPr id="154627" name="Picture 3" descr="021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69913" y="4103688"/>
            <a:ext cx="2447925" cy="21859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  <a:headEnd/>
            <a:tailEnd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4628" name="Picture 4" descr="显微镜"/>
          <p:cNvPicPr>
            <a:picLocks noChangeAspect="1" noChangeArrowheads="1"/>
          </p:cNvPicPr>
          <p:nvPr/>
        </p:nvPicPr>
        <p:blipFill>
          <a:blip r:embed="rId2"/>
          <a:srcRect t="3119" r="17586"/>
          <a:stretch>
            <a:fillRect/>
          </a:stretch>
        </p:blipFill>
        <p:spPr bwMode="auto">
          <a:xfrm>
            <a:off x="6586538" y="1543050"/>
            <a:ext cx="2016125" cy="22193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  <a:headEnd/>
            <a:tailEnd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4629" name="Picture 5" descr="放大镜"/>
          <p:cNvPicPr>
            <a:picLocks noChangeAspect="1" noChangeArrowheads="1"/>
          </p:cNvPicPr>
          <p:nvPr/>
        </p:nvPicPr>
        <p:blipFill>
          <a:blip r:embed="rId3"/>
          <a:srcRect l="6281" t="16873" b="17561"/>
          <a:stretch>
            <a:fillRect/>
          </a:stretch>
        </p:blipFill>
        <p:spPr bwMode="auto">
          <a:xfrm>
            <a:off x="6080125" y="3992562"/>
            <a:ext cx="2700338" cy="15113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  <a:headEnd/>
            <a:tailEnd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4630" name="Picture 6" descr="望远镜"/>
          <p:cNvPicPr>
            <a:picLocks noChangeAspect="1" noChangeArrowheads="1"/>
          </p:cNvPicPr>
          <p:nvPr/>
        </p:nvPicPr>
        <p:blipFill>
          <a:blip r:embed="rId4"/>
          <a:srcRect r="1155"/>
          <a:stretch>
            <a:fillRect/>
          </a:stretch>
        </p:blipFill>
        <p:spPr bwMode="auto">
          <a:xfrm>
            <a:off x="531813" y="1254125"/>
            <a:ext cx="2989263" cy="22796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  <a:headEnd/>
            <a:tailEnd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4631" name="Picture 7" descr="16_2"/>
          <p:cNvPicPr>
            <a:picLocks noChangeAspect="1" noChangeArrowheads="1"/>
          </p:cNvPicPr>
          <p:nvPr/>
        </p:nvPicPr>
        <p:blipFill>
          <a:blip r:embed="rId5"/>
          <a:srcRect r="19412"/>
          <a:stretch>
            <a:fillRect/>
          </a:stretch>
        </p:blipFill>
        <p:spPr bwMode="auto">
          <a:xfrm>
            <a:off x="3635375" y="4292600"/>
            <a:ext cx="2089150" cy="199866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  <a:headEnd/>
            <a:tailEnd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104" name="Picture 9" descr="200595102226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 t="28452" b="27197"/>
          <a:stretch>
            <a:fillRect/>
          </a:stretch>
        </p:blipFill>
        <p:spPr bwMode="auto">
          <a:xfrm>
            <a:off x="3987998" y="1541462"/>
            <a:ext cx="2286000" cy="10096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  <a:headEnd/>
            <a:tailEnd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14" name="Text Box 22"/>
          <p:cNvSpPr txBox="1"/>
          <p:nvPr/>
        </p:nvSpPr>
        <p:spPr>
          <a:xfrm>
            <a:off x="684213" y="4221163"/>
            <a:ext cx="7162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属于凸透镜的是</a:t>
            </a:r>
            <a:r>
              <a:rPr lang="zh-CN" altLang="en-US" sz="2800" b="1" dirty="0">
                <a:solidFill>
                  <a:srgbClr val="3366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r>
              <a:rPr lang="zh-CN" altLang="en-US" sz="2400" u="sng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           </a:t>
            </a:r>
            <a:endParaRPr lang="zh-CN" altLang="en-US" sz="2400" u="sng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15" name="Line 23"/>
          <p:cNvSpPr/>
          <p:nvPr/>
        </p:nvSpPr>
        <p:spPr>
          <a:xfrm>
            <a:off x="3733800" y="4648200"/>
            <a:ext cx="2362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216" name="Text Box 24"/>
          <p:cNvSpPr txBox="1"/>
          <p:nvPr/>
        </p:nvSpPr>
        <p:spPr>
          <a:xfrm>
            <a:off x="827088" y="5013325"/>
            <a:ext cx="3048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属于凹透镜的是：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17" name="Line 25"/>
          <p:cNvSpPr/>
          <p:nvPr/>
        </p:nvSpPr>
        <p:spPr>
          <a:xfrm>
            <a:off x="3657600" y="5410200"/>
            <a:ext cx="2438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2" name="Group 34"/>
          <p:cNvGrpSpPr/>
          <p:nvPr/>
        </p:nvGrpSpPr>
        <p:grpSpPr>
          <a:xfrm>
            <a:off x="1042988" y="1125538"/>
            <a:ext cx="7467600" cy="2743200"/>
            <a:chOff x="672" y="720"/>
            <a:chExt cx="4704" cy="1728"/>
          </a:xfrm>
        </p:grpSpPr>
        <p:graphicFrame>
          <p:nvGraphicFramePr>
            <p:cNvPr id="83975" name="Object 7"/>
            <p:cNvGraphicFramePr>
              <a:graphicFrameLocks noChangeAspect="1"/>
            </p:cNvGraphicFramePr>
            <p:nvPr/>
          </p:nvGraphicFramePr>
          <p:xfrm>
            <a:off x="768" y="816"/>
            <a:ext cx="384" cy="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1" imgW="190500" imgH="771525" progId="Paint.Picture">
                    <p:embed/>
                  </p:oleObj>
                </mc:Choice>
                <mc:Fallback>
                  <p:oleObj name="" r:id="rId1" imgW="190500" imgH="771525" progId="Paint.Picture">
                    <p:embed/>
                    <p:pic>
                      <p:nvPicPr>
                        <p:cNvPr id="0" name="图片 3078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768" y="816"/>
                          <a:ext cx="384" cy="1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976" name="Object 9"/>
            <p:cNvGraphicFramePr>
              <a:graphicFrameLocks noChangeAspect="1"/>
            </p:cNvGraphicFramePr>
            <p:nvPr/>
          </p:nvGraphicFramePr>
          <p:xfrm>
            <a:off x="3264" y="720"/>
            <a:ext cx="432" cy="1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3" imgW="276225" imgH="781050" progId="Paint.Picture">
                    <p:embed/>
                  </p:oleObj>
                </mc:Choice>
                <mc:Fallback>
                  <p:oleObj name="" r:id="rId3" imgW="276225" imgH="781050" progId="Paint.Picture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264" y="720"/>
                          <a:ext cx="432" cy="13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977" name="AutoShape 10"/>
            <p:cNvSpPr/>
            <p:nvPr/>
          </p:nvSpPr>
          <p:spPr>
            <a:xfrm>
              <a:off x="2496" y="912"/>
              <a:ext cx="432" cy="1056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l"/>
              <a:endParaRPr lang="zh-CN" altLang="zh-CN" sz="32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83978" name="Object 17"/>
            <p:cNvGraphicFramePr>
              <a:graphicFrameLocks noChangeAspect="1"/>
            </p:cNvGraphicFramePr>
            <p:nvPr/>
          </p:nvGraphicFramePr>
          <p:xfrm>
            <a:off x="1584" y="816"/>
            <a:ext cx="540" cy="1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5" imgW="400050" imgH="885825" progId="Paint.Picture">
                    <p:embed/>
                  </p:oleObj>
                </mc:Choice>
                <mc:Fallback>
                  <p:oleObj name="" r:id="rId5" imgW="400050" imgH="885825" progId="Paint.Picture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584" y="816"/>
                          <a:ext cx="540" cy="11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979" name="Object 18"/>
            <p:cNvGraphicFramePr>
              <a:graphicFrameLocks noChangeAspect="1"/>
            </p:cNvGraphicFramePr>
            <p:nvPr/>
          </p:nvGraphicFramePr>
          <p:xfrm>
            <a:off x="4032" y="816"/>
            <a:ext cx="432" cy="1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7" imgW="352425" imgH="1133475" progId="Paint.Picture">
                    <p:embed/>
                  </p:oleObj>
                </mc:Choice>
                <mc:Fallback>
                  <p:oleObj name="" r:id="rId7" imgW="352425" imgH="1133475" progId="Paint.Picture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032" y="816"/>
                          <a:ext cx="432" cy="15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980" name="Object 19"/>
            <p:cNvGraphicFramePr>
              <a:graphicFrameLocks noChangeAspect="1"/>
            </p:cNvGraphicFramePr>
            <p:nvPr/>
          </p:nvGraphicFramePr>
          <p:xfrm>
            <a:off x="4848" y="816"/>
            <a:ext cx="528" cy="1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9" imgW="361950" imgH="790575" progId="Paint.Picture">
                    <p:embed/>
                  </p:oleObj>
                </mc:Choice>
                <mc:Fallback>
                  <p:oleObj name="" r:id="rId9" imgW="361950" imgH="790575" progId="Paint.Picture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848" y="816"/>
                          <a:ext cx="528" cy="16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981" name="Text Box 26"/>
            <p:cNvSpPr txBox="1"/>
            <p:nvPr/>
          </p:nvSpPr>
          <p:spPr>
            <a:xfrm>
              <a:off x="672" y="2064"/>
              <a:ext cx="43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 A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3982" name="Text Box 27"/>
            <p:cNvSpPr txBox="1"/>
            <p:nvPr/>
          </p:nvSpPr>
          <p:spPr>
            <a:xfrm>
              <a:off x="1632" y="2064"/>
              <a:ext cx="38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3983" name="Text Box 28"/>
            <p:cNvSpPr txBox="1"/>
            <p:nvPr/>
          </p:nvSpPr>
          <p:spPr>
            <a:xfrm>
              <a:off x="2544" y="2064"/>
              <a:ext cx="52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3984" name="Text Box 29"/>
            <p:cNvSpPr txBox="1"/>
            <p:nvPr/>
          </p:nvSpPr>
          <p:spPr>
            <a:xfrm>
              <a:off x="3360" y="2064"/>
              <a:ext cx="43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D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3985" name="Text Box 30"/>
            <p:cNvSpPr txBox="1"/>
            <p:nvPr/>
          </p:nvSpPr>
          <p:spPr>
            <a:xfrm>
              <a:off x="4080" y="2064"/>
              <a:ext cx="43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3986" name="Text Box 31"/>
            <p:cNvSpPr txBox="1"/>
            <p:nvPr/>
          </p:nvSpPr>
          <p:spPr>
            <a:xfrm>
              <a:off x="4752" y="2064"/>
              <a:ext cx="52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   F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8224" name="Text Box 32"/>
          <p:cNvSpPr txBox="1"/>
          <p:nvPr/>
        </p:nvSpPr>
        <p:spPr>
          <a:xfrm>
            <a:off x="3810000" y="4191000"/>
            <a:ext cx="2971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25" name="Text Box 33"/>
          <p:cNvSpPr txBox="1"/>
          <p:nvPr/>
        </p:nvSpPr>
        <p:spPr>
          <a:xfrm>
            <a:off x="3886200" y="4906963"/>
            <a:ext cx="2209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3993" name="文本框 83992"/>
          <p:cNvSpPr txBox="1"/>
          <p:nvPr/>
        </p:nvSpPr>
        <p:spPr>
          <a:xfrm>
            <a:off x="827088" y="188913"/>
            <a:ext cx="5257800" cy="641350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识别下列透镜，归类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3" dur="75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4" grpId="0"/>
      <p:bldP spid="8216" grpId="0"/>
      <p:bldP spid="8224" grpId="0"/>
      <p:bldP spid="82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12642" name="Object 90"/>
          <p:cNvGraphicFramePr/>
          <p:nvPr/>
        </p:nvGraphicFramePr>
        <p:xfrm>
          <a:off x="4140200" y="2924175"/>
          <a:ext cx="4032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219075" imgH="695325" progId="Paint.Picture">
                  <p:embed/>
                </p:oleObj>
              </mc:Choice>
              <mc:Fallback>
                <p:oleObj name="" r:id="rId1" imgW="219075" imgH="695325" progId="Paint.Picture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40200" y="2924175"/>
                        <a:ext cx="403225" cy="1219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3" name="Text Box 63"/>
          <p:cNvSpPr txBox="1"/>
          <p:nvPr/>
        </p:nvSpPr>
        <p:spPr>
          <a:xfrm>
            <a:off x="2133600" y="381000"/>
            <a:ext cx="4953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zh-CN" sz="20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92228" name="Rectangle 76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404813"/>
            <a:ext cx="7488238" cy="685800"/>
          </a:xfrm>
        </p:spPr>
        <p:txBody>
          <a:bodyPr wrap="square" lIns="91440" tIns="45720" rIns="91440" bIns="45720" numCol="1" anchor="ctr" anchorCtr="0" compatLnSpc="1"/>
          <a:p>
            <a:r>
              <a:rPr lang="zh-CN" altLang="en-US" sz="4600" dirty="0">
                <a:solidFill>
                  <a:srgbClr val="CC0000"/>
                </a:solidFill>
                <a:ea typeface="华文新魏" panose="02010800040101010101" pitchFamily="2" charset="-122"/>
              </a:rPr>
              <a:t>凸透镜的构造特点</a:t>
            </a:r>
            <a:endParaRPr lang="en-US" altLang="zh-CN" sz="4600">
              <a:solidFill>
                <a:srgbClr val="CC0000"/>
              </a:solidFill>
              <a:ea typeface="华文新魏" panose="02010800040101010101" pitchFamily="2" charset="-122"/>
            </a:endParaRPr>
          </a:p>
        </p:txBody>
      </p:sp>
      <p:sp>
        <p:nvSpPr>
          <p:cNvPr id="4179" name="Oval 83"/>
          <p:cNvSpPr/>
          <p:nvPr/>
        </p:nvSpPr>
        <p:spPr>
          <a:xfrm>
            <a:off x="2700338" y="2565400"/>
            <a:ext cx="1828800" cy="1828800"/>
          </a:xfrm>
          <a:prstGeom prst="ellipse">
            <a:avLst/>
          </a:prstGeom>
          <a:noFill/>
          <a:ln w="28575" cap="flat" cmpd="sng">
            <a:solidFill>
              <a:srgbClr val="CC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85" name="Line 89"/>
          <p:cNvSpPr/>
          <p:nvPr/>
        </p:nvSpPr>
        <p:spPr>
          <a:xfrm>
            <a:off x="1979613" y="3500438"/>
            <a:ext cx="5348287" cy="1587"/>
          </a:xfrm>
          <a:prstGeom prst="line">
            <a:avLst/>
          </a:prstGeom>
          <a:ln w="19050" cap="flat" cmpd="sng">
            <a:solidFill>
              <a:srgbClr val="0000FF"/>
            </a:solidFill>
            <a:prstDash val="lgDashDot"/>
            <a:headEnd type="none" w="med" len="med"/>
            <a:tailEnd type="none" w="med" len="med"/>
          </a:ln>
        </p:spPr>
      </p:sp>
      <p:sp>
        <p:nvSpPr>
          <p:cNvPr id="4189" name="Text Box 93"/>
          <p:cNvSpPr txBox="1"/>
          <p:nvPr/>
        </p:nvSpPr>
        <p:spPr>
          <a:xfrm>
            <a:off x="3124200" y="3505200"/>
            <a:ext cx="9572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   C</a:t>
            </a:r>
            <a:r>
              <a:rPr lang="en-US" altLang="zh-CN" sz="10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90" name="Text Box 94"/>
          <p:cNvSpPr txBox="1"/>
          <p:nvPr/>
        </p:nvSpPr>
        <p:spPr>
          <a:xfrm>
            <a:off x="4800600" y="3505200"/>
            <a:ext cx="558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C</a:t>
            </a:r>
            <a:r>
              <a:rPr lang="en-US" altLang="zh-CN" sz="1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649" name="AutoShape 95"/>
          <p:cNvSpPr/>
          <p:nvPr/>
        </p:nvSpPr>
        <p:spPr>
          <a:xfrm>
            <a:off x="6732588" y="2565400"/>
            <a:ext cx="2160587" cy="457200"/>
          </a:xfrm>
          <a:prstGeom prst="wedgeRoundRectCallout">
            <a:avLst>
              <a:gd name="adj1" fmla="val -30384"/>
              <a:gd name="adj2" fmla="val 153472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zh-CN" altLang="zh-CN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主光</a:t>
            </a:r>
            <a:r>
              <a: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zh-CN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轴</a:t>
            </a:r>
            <a:endParaRPr lang="zh-CN" altLang="en-US" sz="24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94" name="Oval 98"/>
          <p:cNvSpPr/>
          <p:nvPr/>
        </p:nvSpPr>
        <p:spPr>
          <a:xfrm>
            <a:off x="4114800" y="2590800"/>
            <a:ext cx="1828800" cy="1828800"/>
          </a:xfrm>
          <a:prstGeom prst="ellipse">
            <a:avLst/>
          </a:prstGeom>
          <a:noFill/>
          <a:ln w="28575" cap="flat" cmpd="sng">
            <a:solidFill>
              <a:srgbClr val="CC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92" name="AutoShape 96"/>
          <p:cNvSpPr/>
          <p:nvPr/>
        </p:nvSpPr>
        <p:spPr>
          <a:xfrm>
            <a:off x="4859338" y="2349500"/>
            <a:ext cx="1423987" cy="381000"/>
          </a:xfrm>
          <a:prstGeom prst="wedgeRoundRectCallout">
            <a:avLst>
              <a:gd name="adj1" fmla="val -85454"/>
              <a:gd name="adj2" fmla="val 234167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zh-CN" altLang="zh-CN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光心</a:t>
            </a:r>
            <a:r>
              <a:rPr lang="en-US" altLang="zh-CN" sz="2000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(O)</a:t>
            </a:r>
            <a:endParaRPr lang="en-US" altLang="zh-CN" sz="2000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200" name="Oval 104"/>
          <p:cNvSpPr/>
          <p:nvPr/>
        </p:nvSpPr>
        <p:spPr>
          <a:xfrm>
            <a:off x="4211638" y="3429000"/>
            <a:ext cx="107950" cy="10795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  <a:tileRect/>
          </a:gradFill>
          <a:ln w="0" cap="flat" cmpd="sng">
            <a:solidFill>
              <a:srgbClr val="CCFF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205" name="Oval 109"/>
          <p:cNvSpPr/>
          <p:nvPr/>
        </p:nvSpPr>
        <p:spPr>
          <a:xfrm>
            <a:off x="5003800" y="3429000"/>
            <a:ext cx="107950" cy="10795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  <a:tileRect/>
          </a:gradFill>
          <a:ln w="0" cap="flat" cmpd="sng">
            <a:solidFill>
              <a:srgbClr val="CCFF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206" name="Oval 110"/>
          <p:cNvSpPr/>
          <p:nvPr/>
        </p:nvSpPr>
        <p:spPr>
          <a:xfrm>
            <a:off x="3505200" y="3440113"/>
            <a:ext cx="107950" cy="10795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  <a:tileRect/>
          </a:gradFill>
          <a:ln w="0" cap="flat" cmpd="sng">
            <a:solidFill>
              <a:srgbClr val="CCFF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92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92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9" grpId="0" animBg="1"/>
      <p:bldP spid="4189" grpId="0"/>
      <p:bldP spid="112649" grpId="0" animBg="1"/>
      <p:bldP spid="4194" grpId="0" animBg="1"/>
      <p:bldP spid="4192" grpId="0" animBg="1" build="allAtOnce"/>
      <p:bldP spid="4200" grpId="0" animBg="1"/>
      <p:bldP spid="4205" grpId="0" animBg="1"/>
      <p:bldP spid="42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42" name="Oval 42"/>
          <p:cNvSpPr/>
          <p:nvPr/>
        </p:nvSpPr>
        <p:spPr>
          <a:xfrm>
            <a:off x="900113" y="2205038"/>
            <a:ext cx="3276600" cy="32766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641" name="Oval 41"/>
          <p:cNvSpPr/>
          <p:nvPr/>
        </p:nvSpPr>
        <p:spPr>
          <a:xfrm>
            <a:off x="4356100" y="2205038"/>
            <a:ext cx="3276600" cy="3276600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25627" name="Object 27"/>
          <p:cNvGraphicFramePr/>
          <p:nvPr/>
        </p:nvGraphicFramePr>
        <p:xfrm>
          <a:off x="3851275" y="2852738"/>
          <a:ext cx="79851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" imgW="685800" imgH="1343025" progId="Paint.Picture">
                  <p:embed/>
                </p:oleObj>
              </mc:Choice>
              <mc:Fallback>
                <p:oleObj name="" r:id="rId1" imgW="685800" imgH="1343025" progId="Paint.Picture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2">
                        <a:lum bright="6000"/>
                      </a:blip>
                      <a:stretch>
                        <a:fillRect/>
                      </a:stretch>
                    </p:blipFill>
                    <p:spPr>
                      <a:xfrm>
                        <a:off x="3851275" y="2852738"/>
                        <a:ext cx="798513" cy="2057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6" name="Line 36"/>
          <p:cNvSpPr/>
          <p:nvPr/>
        </p:nvSpPr>
        <p:spPr>
          <a:xfrm>
            <a:off x="609600" y="3922713"/>
            <a:ext cx="7467600" cy="1587"/>
          </a:xfrm>
          <a:prstGeom prst="line">
            <a:avLst/>
          </a:prstGeom>
          <a:ln w="28575" cap="flat" cmpd="sng">
            <a:solidFill>
              <a:schemeClr val="tx1"/>
            </a:solidFill>
            <a:prstDash val="lgDashDot"/>
            <a:miter/>
            <a:headEnd type="none" w="med" len="med"/>
            <a:tailEnd type="none" w="med" len="med"/>
          </a:ln>
        </p:spPr>
      </p:sp>
      <p:sp>
        <p:nvSpPr>
          <p:cNvPr id="6932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533400"/>
            <a:ext cx="7772400" cy="1143000"/>
          </a:xfrm>
        </p:spPr>
        <p:txBody>
          <a:bodyPr wrap="square" lIns="91440" tIns="45720" rIns="91440" bIns="45720" numCol="1" anchor="ctr" anchorCtr="0" compatLnSpc="1"/>
          <a:p>
            <a:r>
              <a:rPr lang="zh-CN" altLang="en-US" sz="4600" dirty="0">
                <a:solidFill>
                  <a:srgbClr val="CC0000"/>
                </a:solidFill>
                <a:ea typeface="华文行楷" panose="02010800040101010101" pitchFamily="2" charset="-122"/>
              </a:rPr>
              <a:t>凹透镜的构造特点</a:t>
            </a:r>
            <a:endParaRPr lang="zh-CN" altLang="en-US" sz="4600" dirty="0">
              <a:solidFill>
                <a:srgbClr val="CC0000"/>
              </a:solidFill>
              <a:ea typeface="华文行楷" panose="02010800040101010101" pitchFamily="2" charset="-122"/>
            </a:endParaRPr>
          </a:p>
        </p:txBody>
      </p:sp>
      <p:sp>
        <p:nvSpPr>
          <p:cNvPr id="25628" name="Arc 28"/>
          <p:cNvSpPr/>
          <p:nvPr/>
        </p:nvSpPr>
        <p:spPr>
          <a:xfrm rot="10746585">
            <a:off x="4359275" y="3048000"/>
            <a:ext cx="334963" cy="1717675"/>
          </a:xfrm>
          <a:custGeom>
            <a:avLst/>
            <a:gdLst>
              <a:gd name="txL" fmla="*/ 0 w 21600"/>
              <a:gd name="txT" fmla="*/ 0 h 41962"/>
              <a:gd name="txR" fmla="*/ 21600 w 21600"/>
              <a:gd name="txB" fmla="*/ 41962 h 41962"/>
            </a:gdLst>
            <a:ahLst/>
            <a:cxnLst>
              <a:cxn ang="0">
                <a:pos x="326755172" y="0"/>
              </a:cxn>
              <a:cxn ang="0">
                <a:pos x="263427834" y="2147483647"/>
              </a:cxn>
              <a:cxn ang="0">
                <a:pos x="0" y="2147483647"/>
              </a:cxn>
            </a:cxnLst>
            <a:rect l="txL" t="txT" r="txR" b="txB"/>
            <a:pathLst>
              <a:path w="21600" h="41962" fill="none">
                <a:moveTo>
                  <a:pt x="5649" y="0"/>
                </a:moveTo>
                <a:cubicBezTo>
                  <a:pt x="15063" y="2551"/>
                  <a:pt x="21600" y="11094"/>
                  <a:pt x="21600" y="20848"/>
                </a:cubicBezTo>
                <a:cubicBezTo>
                  <a:pt x="21600" y="31022"/>
                  <a:pt x="14500" y="39816"/>
                  <a:pt x="4555" y="41962"/>
                </a:cubicBezTo>
              </a:path>
              <a:path w="21600" h="41962" stroke="0">
                <a:moveTo>
                  <a:pt x="5649" y="0"/>
                </a:moveTo>
                <a:cubicBezTo>
                  <a:pt x="15063" y="2551"/>
                  <a:pt x="21600" y="11094"/>
                  <a:pt x="21600" y="20848"/>
                </a:cubicBezTo>
                <a:cubicBezTo>
                  <a:pt x="21600" y="31022"/>
                  <a:pt x="14500" y="39816"/>
                  <a:pt x="4555" y="41962"/>
                </a:cubicBezTo>
                <a:lnTo>
                  <a:pt x="0" y="20848"/>
                </a:lnTo>
                <a:close/>
              </a:path>
            </a:pathLst>
          </a:custGeom>
          <a:noFill/>
          <a:ln w="25400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29" name="Arc 29"/>
          <p:cNvSpPr/>
          <p:nvPr/>
        </p:nvSpPr>
        <p:spPr>
          <a:xfrm>
            <a:off x="3857625" y="3048000"/>
            <a:ext cx="334963" cy="1717675"/>
          </a:xfrm>
          <a:custGeom>
            <a:avLst/>
            <a:gdLst>
              <a:gd name="txL" fmla="*/ 0 w 21600"/>
              <a:gd name="txT" fmla="*/ 0 h 41962"/>
              <a:gd name="txR" fmla="*/ 21600 w 21600"/>
              <a:gd name="txB" fmla="*/ 41962 h 41962"/>
            </a:gdLst>
            <a:ahLst/>
            <a:cxnLst>
              <a:cxn ang="0">
                <a:pos x="326755172" y="0"/>
              </a:cxn>
              <a:cxn ang="0">
                <a:pos x="263427834" y="2147483647"/>
              </a:cxn>
              <a:cxn ang="0">
                <a:pos x="0" y="2147483647"/>
              </a:cxn>
            </a:cxnLst>
            <a:rect l="txL" t="txT" r="txR" b="txB"/>
            <a:pathLst>
              <a:path w="21600" h="41962" fill="none">
                <a:moveTo>
                  <a:pt x="5649" y="0"/>
                </a:moveTo>
                <a:cubicBezTo>
                  <a:pt x="15063" y="2551"/>
                  <a:pt x="21600" y="11094"/>
                  <a:pt x="21600" y="20848"/>
                </a:cubicBezTo>
                <a:cubicBezTo>
                  <a:pt x="21600" y="31022"/>
                  <a:pt x="14500" y="39816"/>
                  <a:pt x="4555" y="41962"/>
                </a:cubicBezTo>
              </a:path>
              <a:path w="21600" h="41962" stroke="0">
                <a:moveTo>
                  <a:pt x="5649" y="0"/>
                </a:moveTo>
                <a:cubicBezTo>
                  <a:pt x="15063" y="2551"/>
                  <a:pt x="21600" y="11094"/>
                  <a:pt x="21600" y="20848"/>
                </a:cubicBezTo>
                <a:cubicBezTo>
                  <a:pt x="21600" y="31022"/>
                  <a:pt x="14500" y="39816"/>
                  <a:pt x="4555" y="41962"/>
                </a:cubicBezTo>
                <a:lnTo>
                  <a:pt x="0" y="20848"/>
                </a:lnTo>
                <a:close/>
              </a:path>
            </a:pathLst>
          </a:custGeom>
          <a:noFill/>
          <a:ln w="2857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31" name="Line 31"/>
          <p:cNvSpPr/>
          <p:nvPr/>
        </p:nvSpPr>
        <p:spPr>
          <a:xfrm>
            <a:off x="3857625" y="4762500"/>
            <a:ext cx="752475" cy="158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5632" name="Text Box 32"/>
          <p:cNvSpPr txBox="1"/>
          <p:nvPr/>
        </p:nvSpPr>
        <p:spPr>
          <a:xfrm>
            <a:off x="5795963" y="3933825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C</a:t>
            </a:r>
            <a:r>
              <a:rPr lang="en-US" altLang="zh-CN" sz="1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633" name="Text Box 33"/>
          <p:cNvSpPr txBox="1"/>
          <p:nvPr/>
        </p:nvSpPr>
        <p:spPr>
          <a:xfrm>
            <a:off x="2133600" y="3983038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C</a:t>
            </a:r>
            <a:r>
              <a:rPr lang="en-US" altLang="zh-CN" sz="10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4" name="AutoShape 34"/>
          <p:cNvSpPr/>
          <p:nvPr/>
        </p:nvSpPr>
        <p:spPr>
          <a:xfrm>
            <a:off x="6659563" y="2492375"/>
            <a:ext cx="2233612" cy="685800"/>
          </a:xfrm>
          <a:prstGeom prst="wedgeRoundRectCallout">
            <a:avLst>
              <a:gd name="adj1" fmla="val -50995"/>
              <a:gd name="adj2" fmla="val 153472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zh-CN" altLang="zh-CN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主光轴</a:t>
            </a:r>
            <a:endParaRPr lang="zh-CN" altLang="en-US" sz="24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635" name="AutoShape 35"/>
          <p:cNvSpPr/>
          <p:nvPr/>
        </p:nvSpPr>
        <p:spPr>
          <a:xfrm>
            <a:off x="5003800" y="2636838"/>
            <a:ext cx="1273175" cy="571500"/>
          </a:xfrm>
          <a:prstGeom prst="wedgeRoundRectCallout">
            <a:avLst>
              <a:gd name="adj1" fmla="val -106606"/>
              <a:gd name="adj2" fmla="val 174167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zh-CN" altLang="zh-CN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光心</a:t>
            </a:r>
            <a:r>
              <a:rPr lang="en-US" altLang="zh-CN" sz="2000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(O)</a:t>
            </a:r>
            <a:endParaRPr lang="en-US" altLang="zh-CN" sz="2000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643" name="Oval 43"/>
          <p:cNvSpPr/>
          <p:nvPr/>
        </p:nvSpPr>
        <p:spPr>
          <a:xfrm>
            <a:off x="4227513" y="3824288"/>
            <a:ext cx="107950" cy="107950"/>
          </a:xfrm>
          <a:prstGeom prst="ellipse">
            <a:avLst/>
          </a:prstGeom>
          <a:gradFill rotWithShape="0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  <a:tileRect/>
          </a:gradFill>
          <a:ln w="635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644" name="Oval 44"/>
          <p:cNvSpPr/>
          <p:nvPr/>
        </p:nvSpPr>
        <p:spPr>
          <a:xfrm>
            <a:off x="5940425" y="3832225"/>
            <a:ext cx="107950" cy="107950"/>
          </a:xfrm>
          <a:prstGeom prst="ellipse">
            <a:avLst/>
          </a:prstGeom>
          <a:gradFill rotWithShape="0">
            <a:gsLst>
              <a:gs pos="0">
                <a:srgbClr val="80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  <a:tileRect/>
          </a:gradFill>
          <a:ln w="635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645" name="Oval 45"/>
          <p:cNvSpPr/>
          <p:nvPr/>
        </p:nvSpPr>
        <p:spPr>
          <a:xfrm>
            <a:off x="2482850" y="3810000"/>
            <a:ext cx="107950" cy="107950"/>
          </a:xfrm>
          <a:prstGeom prst="ellipse">
            <a:avLst/>
          </a:prstGeom>
          <a:gradFill rotWithShape="0">
            <a:gsLst>
              <a:gs pos="0">
                <a:srgbClr val="99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  <a:tileRect/>
          </a:gradFill>
          <a:ln w="635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1202" name="AutoShape 2"/>
          <p:cNvSpPr/>
          <p:nvPr/>
        </p:nvSpPr>
        <p:spPr>
          <a:xfrm>
            <a:off x="2843213" y="1484313"/>
            <a:ext cx="2449512" cy="3914775"/>
          </a:xfrm>
          <a:prstGeom prst="triangle">
            <a:avLst>
              <a:gd name="adj" fmla="val 50000"/>
            </a:avLst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91209" name="Text Box 9"/>
          <p:cNvSpPr txBox="1"/>
          <p:nvPr/>
        </p:nvSpPr>
        <p:spPr>
          <a:xfrm>
            <a:off x="685800" y="5734050"/>
            <a:ext cx="7772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3366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通过三棱镜的光线经三棱镜两次折射后向三棱镜</a:t>
            </a: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较厚的</a:t>
            </a:r>
            <a:r>
              <a:rPr lang="zh-CN" altLang="en-US" sz="2000" b="1" dirty="0">
                <a:solidFill>
                  <a:srgbClr val="3366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一端偏折。</a:t>
            </a:r>
            <a:endParaRPr lang="zh-CN" altLang="en-US" sz="2000" b="1" dirty="0">
              <a:solidFill>
                <a:srgbClr val="3366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3908" name="矩形 123907"/>
          <p:cNvSpPr/>
          <p:nvPr/>
        </p:nvSpPr>
        <p:spPr>
          <a:xfrm>
            <a:off x="539750" y="260350"/>
            <a:ext cx="8064500" cy="641350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画出光经三棱镜 的大致光路图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23909" name="组合 123908"/>
          <p:cNvGrpSpPr/>
          <p:nvPr/>
        </p:nvGrpSpPr>
        <p:grpSpPr>
          <a:xfrm>
            <a:off x="1619250" y="3284538"/>
            <a:ext cx="1873250" cy="0"/>
            <a:chOff x="1066" y="2115"/>
            <a:chExt cx="1180" cy="0"/>
          </a:xfrm>
        </p:grpSpPr>
        <p:sp>
          <p:nvSpPr>
            <p:cNvPr id="691203" name="Line 3"/>
            <p:cNvSpPr/>
            <p:nvPr/>
          </p:nvSpPr>
          <p:spPr>
            <a:xfrm>
              <a:off x="1066" y="2115"/>
              <a:ext cx="771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23911" name="直接连接符 123910"/>
            <p:cNvSpPr/>
            <p:nvPr/>
          </p:nvSpPr>
          <p:spPr>
            <a:xfrm>
              <a:off x="1474" y="2115"/>
              <a:ext cx="772" cy="0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  <a:effectLst>
              <a:prstShdw prst="shdw17" dist="17961" dir="2699999">
                <a:srgbClr val="FF0000">
                  <a:gamma/>
                  <a:shade val="60000"/>
                  <a:invGamma/>
                  <a:alpha val="50000"/>
                </a:srgbClr>
              </a:prstShdw>
            </a:effectLst>
          </p:spPr>
        </p:sp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7762" name="Text Box 2"/>
          <p:cNvSpPr txBox="1"/>
          <p:nvPr/>
        </p:nvSpPr>
        <p:spPr>
          <a:xfrm>
            <a:off x="657225" y="773113"/>
            <a:ext cx="75596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zh-CN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696328" name="Picture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988" y="3933825"/>
            <a:ext cx="2835275" cy="1943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9632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088" y="1628775"/>
            <a:ext cx="2924175" cy="173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96323" name="Line 32"/>
          <p:cNvSpPr/>
          <p:nvPr/>
        </p:nvSpPr>
        <p:spPr>
          <a:xfrm>
            <a:off x="3708400" y="3716338"/>
            <a:ext cx="5791200" cy="0"/>
          </a:xfrm>
          <a:prstGeom prst="line">
            <a:avLst/>
          </a:prstGeom>
          <a:ln w="25400" cap="flat" cmpd="sng">
            <a:solidFill>
              <a:srgbClr val="00FF00"/>
            </a:solidFill>
            <a:prstDash val="lgDashDot"/>
            <a:headEnd type="none" w="med" len="med"/>
            <a:tailEnd type="none" w="med" len="med"/>
          </a:ln>
        </p:spPr>
      </p:sp>
      <p:grpSp>
        <p:nvGrpSpPr>
          <p:cNvPr id="2" name="Group 5"/>
          <p:cNvGrpSpPr/>
          <p:nvPr/>
        </p:nvGrpSpPr>
        <p:grpSpPr>
          <a:xfrm>
            <a:off x="4211638" y="2708275"/>
            <a:ext cx="2300287" cy="1990725"/>
            <a:chOff x="2961" y="1844"/>
            <a:chExt cx="1449" cy="1254"/>
          </a:xfrm>
        </p:grpSpPr>
        <p:sp>
          <p:nvSpPr>
            <p:cNvPr id="117787" name="Line 34"/>
            <p:cNvSpPr/>
            <p:nvPr/>
          </p:nvSpPr>
          <p:spPr>
            <a:xfrm>
              <a:off x="2961" y="1844"/>
              <a:ext cx="1440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17788" name="Line 35"/>
            <p:cNvSpPr/>
            <p:nvPr/>
          </p:nvSpPr>
          <p:spPr>
            <a:xfrm>
              <a:off x="3018" y="3098"/>
              <a:ext cx="1392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696324" name="Oval 33"/>
          <p:cNvSpPr/>
          <p:nvPr/>
        </p:nvSpPr>
        <p:spPr>
          <a:xfrm>
            <a:off x="6443663" y="2492375"/>
            <a:ext cx="304800" cy="243840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AAAA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rgbClr val="00FF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97347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6000" y="3303588"/>
            <a:ext cx="2386013" cy="1474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9734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854200"/>
            <a:ext cx="2386013" cy="1474788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19832" name="Object 39"/>
          <p:cNvGraphicFramePr/>
          <p:nvPr/>
        </p:nvGraphicFramePr>
        <p:xfrm>
          <a:off x="6227763" y="1844675"/>
          <a:ext cx="120491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3" imgW="657225" imgH="1276350" progId="Paint.Picture">
                  <p:embed/>
                </p:oleObj>
              </mc:Choice>
              <mc:Fallback>
                <p:oleObj name="" r:id="rId3" imgW="657225" imgH="1276350" progId="Paint.Picture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27763" y="1844675"/>
                        <a:ext cx="1204912" cy="2667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7350" name="Line 40"/>
          <p:cNvSpPr/>
          <p:nvPr/>
        </p:nvSpPr>
        <p:spPr>
          <a:xfrm>
            <a:off x="3249613" y="3141663"/>
            <a:ext cx="7010400" cy="0"/>
          </a:xfrm>
          <a:prstGeom prst="line">
            <a:avLst/>
          </a:prstGeom>
          <a:ln w="12700" cap="flat" cmpd="sng">
            <a:solidFill>
              <a:srgbClr val="99FF33"/>
            </a:solidFill>
            <a:prstDash val="lgDashDot"/>
            <a:miter/>
            <a:headEnd type="none" w="med" len="med"/>
            <a:tailEnd type="none" w="med" len="med"/>
          </a:ln>
        </p:spPr>
      </p:sp>
      <p:grpSp>
        <p:nvGrpSpPr>
          <p:cNvPr id="2" name="Group 7"/>
          <p:cNvGrpSpPr/>
          <p:nvPr/>
        </p:nvGrpSpPr>
        <p:grpSpPr>
          <a:xfrm>
            <a:off x="3492500" y="2349500"/>
            <a:ext cx="3111500" cy="1612900"/>
            <a:chOff x="2443" y="1569"/>
            <a:chExt cx="1960" cy="1016"/>
          </a:xfrm>
        </p:grpSpPr>
        <p:grpSp>
          <p:nvGrpSpPr>
            <p:cNvPr id="119826" name="Group 42"/>
            <p:cNvGrpSpPr/>
            <p:nvPr/>
          </p:nvGrpSpPr>
          <p:grpSpPr>
            <a:xfrm>
              <a:off x="2443" y="1569"/>
              <a:ext cx="1920" cy="0"/>
              <a:chOff x="768" y="432"/>
              <a:chExt cx="1920" cy="0"/>
            </a:xfrm>
          </p:grpSpPr>
          <p:sp>
            <p:nvSpPr>
              <p:cNvPr id="119827" name="Line 43"/>
              <p:cNvSpPr/>
              <p:nvPr/>
            </p:nvSpPr>
            <p:spPr>
              <a:xfrm>
                <a:off x="768" y="432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stealth" w="lg" len="lg"/>
              </a:ln>
            </p:spPr>
          </p:sp>
          <p:sp>
            <p:nvSpPr>
              <p:cNvPr id="119828" name="Line 44"/>
              <p:cNvSpPr/>
              <p:nvPr/>
            </p:nvSpPr>
            <p:spPr>
              <a:xfrm>
                <a:off x="1776" y="432"/>
                <a:ext cx="912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  <p:grpSp>
          <p:nvGrpSpPr>
            <p:cNvPr id="119829" name="Group 45"/>
            <p:cNvGrpSpPr/>
            <p:nvPr/>
          </p:nvGrpSpPr>
          <p:grpSpPr>
            <a:xfrm>
              <a:off x="2483" y="2585"/>
              <a:ext cx="1920" cy="0"/>
              <a:chOff x="768" y="432"/>
              <a:chExt cx="1920" cy="0"/>
            </a:xfrm>
          </p:grpSpPr>
          <p:sp>
            <p:nvSpPr>
              <p:cNvPr id="119830" name="Line 46"/>
              <p:cNvSpPr/>
              <p:nvPr/>
            </p:nvSpPr>
            <p:spPr>
              <a:xfrm>
                <a:off x="768" y="432"/>
                <a:ext cx="1104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stealth" w="lg" len="lg"/>
              </a:ln>
            </p:spPr>
          </p:sp>
          <p:sp>
            <p:nvSpPr>
              <p:cNvPr id="119831" name="Line 47"/>
              <p:cNvSpPr/>
              <p:nvPr/>
            </p:nvSpPr>
            <p:spPr>
              <a:xfrm>
                <a:off x="1776" y="432"/>
                <a:ext cx="912" cy="0"/>
              </a:xfrm>
              <a:prstGeom prst="line">
                <a:avLst/>
              </a:prstGeom>
              <a:ln w="31750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78TGp_CleanCity_light">
  <a:themeElements>
    <a:clrScheme name="578TGp_CleanCity_light 1">
      <a:dk1>
        <a:srgbClr val="000000"/>
      </a:dk1>
      <a:lt1>
        <a:srgbClr val="FFFFFF"/>
      </a:lt1>
      <a:dk2>
        <a:srgbClr val="51944E"/>
      </a:dk2>
      <a:lt2>
        <a:srgbClr val="DDDDDD"/>
      </a:lt2>
      <a:accent1>
        <a:srgbClr val="646ADE"/>
      </a:accent1>
      <a:accent2>
        <a:srgbClr val="1BAFC3"/>
      </a:accent2>
      <a:accent3>
        <a:srgbClr val="FFFFFF"/>
      </a:accent3>
      <a:accent4>
        <a:srgbClr val="000000"/>
      </a:accent4>
      <a:accent5>
        <a:srgbClr val="B8B9EC"/>
      </a:accent5>
      <a:accent6>
        <a:srgbClr val="179EB0"/>
      </a:accent6>
      <a:hlink>
        <a:srgbClr val="98BF1D"/>
      </a:hlink>
      <a:folHlink>
        <a:srgbClr val="90A8B0"/>
      </a:folHlink>
    </a:clrScheme>
    <a:fontScheme name="578TGp_CleanCity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accent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accent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578TGp_CleanCity_light 1">
        <a:dk1>
          <a:srgbClr val="000000"/>
        </a:dk1>
        <a:lt1>
          <a:srgbClr val="FFFFFF"/>
        </a:lt1>
        <a:dk2>
          <a:srgbClr val="51944E"/>
        </a:dk2>
        <a:lt2>
          <a:srgbClr val="DDDDDD"/>
        </a:lt2>
        <a:accent1>
          <a:srgbClr val="646ADE"/>
        </a:accent1>
        <a:accent2>
          <a:srgbClr val="1BAFC3"/>
        </a:accent2>
        <a:accent3>
          <a:srgbClr val="FFFFFF"/>
        </a:accent3>
        <a:accent4>
          <a:srgbClr val="000000"/>
        </a:accent4>
        <a:accent5>
          <a:srgbClr val="B8B9EC"/>
        </a:accent5>
        <a:accent6>
          <a:srgbClr val="179EB0"/>
        </a:accent6>
        <a:hlink>
          <a:srgbClr val="98BF1D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78TGp_CleanCity_light 2">
        <a:dk1>
          <a:srgbClr val="4D4D4D"/>
        </a:dk1>
        <a:lt1>
          <a:srgbClr val="FFFFFF"/>
        </a:lt1>
        <a:dk2>
          <a:srgbClr val="347436"/>
        </a:dk2>
        <a:lt2>
          <a:srgbClr val="DDDDDD"/>
        </a:lt2>
        <a:accent1>
          <a:srgbClr val="F28C1C"/>
        </a:accent1>
        <a:accent2>
          <a:srgbClr val="77AE26"/>
        </a:accent2>
        <a:accent3>
          <a:srgbClr val="FFFFFF"/>
        </a:accent3>
        <a:accent4>
          <a:srgbClr val="404040"/>
        </a:accent4>
        <a:accent5>
          <a:srgbClr val="F7C5AB"/>
        </a:accent5>
        <a:accent6>
          <a:srgbClr val="6B9D21"/>
        </a:accent6>
        <a:hlink>
          <a:srgbClr val="449878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78TGp_CleanCity_light 3">
        <a:dk1>
          <a:srgbClr val="000000"/>
        </a:dk1>
        <a:lt1>
          <a:srgbClr val="FFFFFF"/>
        </a:lt1>
        <a:dk2>
          <a:srgbClr val="1A578E"/>
        </a:dk2>
        <a:lt2>
          <a:srgbClr val="C0C0C0"/>
        </a:lt2>
        <a:accent1>
          <a:srgbClr val="5EB52D"/>
        </a:accent1>
        <a:accent2>
          <a:srgbClr val="F26D00"/>
        </a:accent2>
        <a:accent3>
          <a:srgbClr val="FFFFFF"/>
        </a:accent3>
        <a:accent4>
          <a:srgbClr val="000000"/>
        </a:accent4>
        <a:accent5>
          <a:srgbClr val="B6D7AD"/>
        </a:accent5>
        <a:accent6>
          <a:srgbClr val="DB6200"/>
        </a:accent6>
        <a:hlink>
          <a:srgbClr val="5983D7"/>
        </a:hlink>
        <a:folHlink>
          <a:srgbClr val="AAAD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971</Words>
  <Application>WPS 演示</Application>
  <PresentationFormat>在屏幕上显示</PresentationFormat>
  <Paragraphs>140</Paragraphs>
  <Slides>22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9</vt:i4>
      </vt:variant>
      <vt:variant>
        <vt:lpstr>幻灯片标题</vt:lpstr>
      </vt:variant>
      <vt:variant>
        <vt:i4>22</vt:i4>
      </vt:variant>
    </vt:vector>
  </HeadingPairs>
  <TitlesOfParts>
    <vt:vector size="44" baseType="lpstr">
      <vt:lpstr>Arial</vt:lpstr>
      <vt:lpstr>宋体</vt:lpstr>
      <vt:lpstr>Wingdings</vt:lpstr>
      <vt:lpstr>Verdana</vt:lpstr>
      <vt:lpstr>华文楷体</vt:lpstr>
      <vt:lpstr>华文新魏</vt:lpstr>
      <vt:lpstr>Times New Roman</vt:lpstr>
      <vt:lpstr>华文行楷</vt:lpstr>
      <vt:lpstr>楷体_GB2312</vt:lpstr>
      <vt:lpstr>新宋体</vt:lpstr>
      <vt:lpstr>微软雅黑</vt:lpstr>
      <vt:lpstr>Arial Unicode MS</vt:lpstr>
      <vt:lpstr>578TGp_CleanCity_light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非你莫属</cp:lastModifiedBy>
  <cp:revision>86</cp:revision>
  <dcterms:created xsi:type="dcterms:W3CDTF">2018-06-26T02:52:16Z</dcterms:created>
  <dcterms:modified xsi:type="dcterms:W3CDTF">2018-06-26T02:52:41Z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