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3" d="100"/>
          <a:sy n="63" d="100"/>
        </p:scale>
        <p:origin x="-88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B69149B-A5EB-46C8-870D-045A94F5B4B6}" type="datetimeFigureOut">
              <a:rPr lang="zh-CN" altLang="en-US" smtClean="0"/>
              <a:pPr/>
              <a:t>2018/9/2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7EEB2B7-D0C2-4DF8-AA51-1812634C0A8D}"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B69149B-A5EB-46C8-870D-045A94F5B4B6}" type="datetimeFigureOut">
              <a:rPr lang="zh-CN" altLang="en-US" smtClean="0"/>
              <a:pPr/>
              <a:t>2018/9/2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7EEB2B7-D0C2-4DF8-AA51-1812634C0A8D}"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B69149B-A5EB-46C8-870D-045A94F5B4B6}" type="datetimeFigureOut">
              <a:rPr lang="zh-CN" altLang="en-US" smtClean="0"/>
              <a:pPr/>
              <a:t>2018/9/2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7EEB2B7-D0C2-4DF8-AA51-1812634C0A8D}"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B69149B-A5EB-46C8-870D-045A94F5B4B6}" type="datetimeFigureOut">
              <a:rPr lang="zh-CN" altLang="en-US" smtClean="0"/>
              <a:pPr/>
              <a:t>2018/9/2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7EEB2B7-D0C2-4DF8-AA51-1812634C0A8D}"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B69149B-A5EB-46C8-870D-045A94F5B4B6}" type="datetimeFigureOut">
              <a:rPr lang="zh-CN" altLang="en-US" smtClean="0"/>
              <a:pPr/>
              <a:t>2018/9/2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7EEB2B7-D0C2-4DF8-AA51-1812634C0A8D}"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B69149B-A5EB-46C8-870D-045A94F5B4B6}" type="datetimeFigureOut">
              <a:rPr lang="zh-CN" altLang="en-US" smtClean="0"/>
              <a:pPr/>
              <a:t>2018/9/2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7EEB2B7-D0C2-4DF8-AA51-1812634C0A8D}"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B69149B-A5EB-46C8-870D-045A94F5B4B6}" type="datetimeFigureOut">
              <a:rPr lang="zh-CN" altLang="en-US" smtClean="0"/>
              <a:pPr/>
              <a:t>2018/9/2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7EEB2B7-D0C2-4DF8-AA51-1812634C0A8D}"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B69149B-A5EB-46C8-870D-045A94F5B4B6}" type="datetimeFigureOut">
              <a:rPr lang="zh-CN" altLang="en-US" smtClean="0"/>
              <a:pPr/>
              <a:t>2018/9/2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7EEB2B7-D0C2-4DF8-AA51-1812634C0A8D}"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B69149B-A5EB-46C8-870D-045A94F5B4B6}" type="datetimeFigureOut">
              <a:rPr lang="zh-CN" altLang="en-US" smtClean="0"/>
              <a:pPr/>
              <a:t>2018/9/2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7EEB2B7-D0C2-4DF8-AA51-1812634C0A8D}"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B69149B-A5EB-46C8-870D-045A94F5B4B6}" type="datetimeFigureOut">
              <a:rPr lang="zh-CN" altLang="en-US" smtClean="0"/>
              <a:pPr/>
              <a:t>2018/9/2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7EEB2B7-D0C2-4DF8-AA51-1812634C0A8D}"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B69149B-A5EB-46C8-870D-045A94F5B4B6}" type="datetimeFigureOut">
              <a:rPr lang="zh-CN" altLang="en-US" smtClean="0"/>
              <a:pPr/>
              <a:t>2018/9/2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7EEB2B7-D0C2-4DF8-AA51-1812634C0A8D}"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69149B-A5EB-46C8-870D-045A94F5B4B6}" type="datetimeFigureOut">
              <a:rPr lang="zh-CN" altLang="en-US" smtClean="0"/>
              <a:pPr/>
              <a:t>2018/9/2</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EEB2B7-D0C2-4DF8-AA51-1812634C0A8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TextBox 16"/>
          <p:cNvSpPr txBox="1">
            <a:spLocks noChangeArrowheads="1"/>
          </p:cNvSpPr>
          <p:nvPr/>
        </p:nvSpPr>
        <p:spPr bwMode="auto">
          <a:xfrm>
            <a:off x="683568" y="692696"/>
            <a:ext cx="4257675" cy="461665"/>
          </a:xfrm>
          <a:prstGeom prst="rect">
            <a:avLst/>
          </a:prstGeom>
          <a:noFill/>
          <a:ln w="9525">
            <a:noFill/>
            <a:miter lim="800000"/>
            <a:headEnd/>
            <a:tailEnd/>
          </a:ln>
        </p:spPr>
        <p:txBody>
          <a:bodyPr>
            <a:spAutoFit/>
          </a:bodyPr>
          <a:lstStyle/>
          <a:p>
            <a:pPr eaLnBrk="1" hangingPunct="1"/>
            <a:r>
              <a:rPr lang="zh-CN" altLang="en-US" sz="2400" dirty="0">
                <a:solidFill>
                  <a:schemeClr val="accent1"/>
                </a:solidFill>
                <a:latin typeface="Calibri" pitchFamily="34" charset="0"/>
                <a:ea typeface="黑体" pitchFamily="49" charset="-122"/>
              </a:rPr>
              <a:t>第十四章    热能的利用</a:t>
            </a:r>
          </a:p>
        </p:txBody>
      </p:sp>
      <p:sp>
        <p:nvSpPr>
          <p:cNvPr id="4099" name="Rectangle 11"/>
          <p:cNvSpPr>
            <a:spLocks noChangeArrowheads="1"/>
          </p:cNvSpPr>
          <p:nvPr/>
        </p:nvSpPr>
        <p:spPr bwMode="auto">
          <a:xfrm>
            <a:off x="1547664" y="2492896"/>
            <a:ext cx="1347788" cy="646113"/>
          </a:xfrm>
          <a:prstGeom prst="rect">
            <a:avLst/>
          </a:prstGeom>
          <a:noFill/>
          <a:ln w="9525">
            <a:noFill/>
            <a:miter lim="800000"/>
            <a:headEnd/>
            <a:tailEnd/>
          </a:ln>
        </p:spPr>
        <p:txBody>
          <a:bodyPr>
            <a:spAutoFit/>
          </a:bodyPr>
          <a:lstStyle/>
          <a:p>
            <a:pPr eaLnBrk="1" hangingPunct="1"/>
            <a:r>
              <a:rPr lang="zh-CN" altLang="en-US" sz="3600" dirty="0">
                <a:latin typeface="Times New Roman" pitchFamily="18" charset="0"/>
                <a:ea typeface="黑体" pitchFamily="49" charset="-122"/>
                <a:cs typeface="Times New Roman" pitchFamily="18" charset="0"/>
              </a:rPr>
              <a:t>第</a:t>
            </a:r>
            <a:r>
              <a:rPr lang="en-US" altLang="zh-CN" sz="3600" dirty="0">
                <a:latin typeface="Times New Roman" pitchFamily="18" charset="0"/>
                <a:ea typeface="黑体" pitchFamily="49" charset="-122"/>
                <a:cs typeface="Times New Roman" pitchFamily="18" charset="0"/>
              </a:rPr>
              <a:t>3</a:t>
            </a:r>
            <a:r>
              <a:rPr lang="zh-CN" altLang="en-US" sz="3600" dirty="0">
                <a:latin typeface="Times New Roman" pitchFamily="18" charset="0"/>
                <a:ea typeface="黑体" pitchFamily="49" charset="-122"/>
                <a:cs typeface="Times New Roman" pitchFamily="18" charset="0"/>
              </a:rPr>
              <a:t>节  </a:t>
            </a:r>
          </a:p>
        </p:txBody>
      </p:sp>
      <p:sp>
        <p:nvSpPr>
          <p:cNvPr id="4100" name="矩形 12"/>
          <p:cNvSpPr>
            <a:spLocks noChangeArrowheads="1"/>
          </p:cNvSpPr>
          <p:nvPr/>
        </p:nvSpPr>
        <p:spPr bwMode="auto">
          <a:xfrm>
            <a:off x="2987824" y="2852936"/>
            <a:ext cx="3878262" cy="646113"/>
          </a:xfrm>
          <a:prstGeom prst="rect">
            <a:avLst/>
          </a:prstGeom>
          <a:noFill/>
          <a:ln w="9525">
            <a:noFill/>
            <a:miter lim="800000"/>
            <a:headEnd/>
            <a:tailEnd/>
          </a:ln>
        </p:spPr>
        <p:txBody>
          <a:bodyPr wrap="none">
            <a:spAutoFit/>
          </a:bodyPr>
          <a:lstStyle/>
          <a:p>
            <a:pPr eaLnBrk="1" hangingPunct="1"/>
            <a:r>
              <a:rPr lang="zh-CN" altLang="en-US" sz="3600" dirty="0">
                <a:solidFill>
                  <a:srgbClr val="FF0000"/>
                </a:solidFill>
                <a:latin typeface="黑体" pitchFamily="49" charset="-122"/>
                <a:ea typeface="黑体" pitchFamily="49" charset="-122"/>
              </a:rPr>
              <a:t>能量的转化和守恒</a:t>
            </a:r>
            <a:endParaRPr lang="zh-CN" altLang="en-US" sz="3600" dirty="0">
              <a:solidFill>
                <a:srgbClr val="FF0000"/>
              </a:solidFill>
              <a:ea typeface="黑体" pitchFamily="49" charset="-122"/>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2"/>
          <p:cNvSpPr>
            <a:spLocks noChangeShapeType="1"/>
          </p:cNvSpPr>
          <p:nvPr/>
        </p:nvSpPr>
        <p:spPr bwMode="auto">
          <a:xfrm flipH="1">
            <a:off x="4114800" y="1219200"/>
            <a:ext cx="1371600" cy="0"/>
          </a:xfrm>
          <a:prstGeom prst="line">
            <a:avLst/>
          </a:prstGeom>
          <a:noFill/>
          <a:ln w="76200">
            <a:solidFill>
              <a:schemeClr val="tx1"/>
            </a:solidFill>
            <a:round/>
            <a:headEnd/>
            <a:tailEnd type="triangle" w="med" len="med"/>
          </a:ln>
        </p:spPr>
        <p:txBody>
          <a:bodyPr/>
          <a:lstStyle/>
          <a:p>
            <a:endParaRPr lang="zh-CN" altLang="en-US"/>
          </a:p>
        </p:txBody>
      </p:sp>
      <p:sp>
        <p:nvSpPr>
          <p:cNvPr id="13315" name="Text Box 3"/>
          <p:cNvSpPr txBox="1">
            <a:spLocks noChangeArrowheads="1"/>
          </p:cNvSpPr>
          <p:nvPr/>
        </p:nvSpPr>
        <p:spPr bwMode="auto">
          <a:xfrm>
            <a:off x="5499100" y="973138"/>
            <a:ext cx="2881313" cy="492125"/>
          </a:xfrm>
          <a:prstGeom prst="rect">
            <a:avLst/>
          </a:prstGeom>
          <a:gradFill rotWithShape="1">
            <a:gsLst>
              <a:gs pos="0">
                <a:srgbClr val="FF0000"/>
              </a:gs>
              <a:gs pos="50000">
                <a:schemeClr val="bg1"/>
              </a:gs>
              <a:gs pos="100000">
                <a:srgbClr val="FF0000"/>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defRPr/>
            </a:pPr>
            <a:r>
              <a:rPr lang="zh-CN" altLang="zh-CN" sz="2600" dirty="0">
                <a:latin typeface="Arial" panose="020B0604020202020204" pitchFamily="34" charset="0"/>
                <a:ea typeface="黑体" panose="02010609060101010101" pitchFamily="49" charset="-122"/>
              </a:rPr>
              <a:t>光能转化为机械能</a:t>
            </a:r>
          </a:p>
        </p:txBody>
      </p:sp>
      <p:pic>
        <p:nvPicPr>
          <p:cNvPr id="13316" name="Picture 4" descr="p4-2tezhongjiagong012jiguang"/>
          <p:cNvPicPr>
            <a:picLocks noChangeAspect="1" noChangeArrowheads="1"/>
          </p:cNvPicPr>
          <p:nvPr/>
        </p:nvPicPr>
        <p:blipFill>
          <a:blip r:embed="rId2" cstate="print"/>
          <a:srcRect/>
          <a:stretch>
            <a:fillRect/>
          </a:stretch>
        </p:blipFill>
        <p:spPr bwMode="auto">
          <a:xfrm>
            <a:off x="4284663" y="2565400"/>
            <a:ext cx="4432300" cy="3024188"/>
          </a:xfrm>
          <a:prstGeom prst="rect">
            <a:avLst/>
          </a:prstGeom>
          <a:noFill/>
          <a:ln w="9525">
            <a:noFill/>
            <a:miter lim="800000"/>
            <a:headEnd/>
            <a:tailEnd/>
          </a:ln>
        </p:spPr>
      </p:pic>
      <p:sp>
        <p:nvSpPr>
          <p:cNvPr id="13318" name="Text Box 6"/>
          <p:cNvSpPr txBox="1">
            <a:spLocks noChangeArrowheads="1"/>
          </p:cNvSpPr>
          <p:nvPr/>
        </p:nvSpPr>
        <p:spPr bwMode="auto">
          <a:xfrm>
            <a:off x="384175" y="4710113"/>
            <a:ext cx="2830513" cy="492125"/>
          </a:xfrm>
          <a:prstGeom prst="rect">
            <a:avLst/>
          </a:prstGeom>
          <a:gradFill rotWithShape="1">
            <a:gsLst>
              <a:gs pos="0">
                <a:srgbClr val="FF0000"/>
              </a:gs>
              <a:gs pos="50000">
                <a:schemeClr val="bg1"/>
              </a:gs>
              <a:gs pos="100000">
                <a:srgbClr val="FF0000"/>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defRPr/>
            </a:pPr>
            <a:r>
              <a:rPr lang="zh-CN" altLang="zh-CN" sz="2600" dirty="0">
                <a:latin typeface="Arial" panose="020B0604020202020204" pitchFamily="34" charset="0"/>
                <a:ea typeface="黑体" panose="02010609060101010101" pitchFamily="49" charset="-122"/>
              </a:rPr>
              <a:t>机械能转化为光能</a:t>
            </a:r>
          </a:p>
        </p:txBody>
      </p:sp>
      <p:sp>
        <p:nvSpPr>
          <p:cNvPr id="13319" name="Line 7"/>
          <p:cNvSpPr>
            <a:spLocks noChangeShapeType="1"/>
          </p:cNvSpPr>
          <p:nvPr/>
        </p:nvSpPr>
        <p:spPr bwMode="auto">
          <a:xfrm>
            <a:off x="3200400" y="4956175"/>
            <a:ext cx="1066800" cy="0"/>
          </a:xfrm>
          <a:prstGeom prst="line">
            <a:avLst/>
          </a:prstGeom>
          <a:noFill/>
          <a:ln w="76200">
            <a:solidFill>
              <a:schemeClr val="tx1"/>
            </a:solidFill>
            <a:round/>
            <a:headEnd/>
            <a:tailEnd type="triangle" w="med" len="med"/>
          </a:ln>
        </p:spPr>
        <p:txBody>
          <a:bodyPr/>
          <a:lstStyle/>
          <a:p>
            <a:endParaRPr lang="zh-CN" altLang="en-US"/>
          </a:p>
        </p:txBody>
      </p:sp>
      <p:pic>
        <p:nvPicPr>
          <p:cNvPr id="13320" name="Picture 8" descr="nbgc425"/>
          <p:cNvPicPr>
            <a:picLocks noChangeAspect="1" noChangeArrowheads="1"/>
          </p:cNvPicPr>
          <p:nvPr/>
        </p:nvPicPr>
        <p:blipFill>
          <a:blip r:embed="rId3" cstate="print"/>
          <a:srcRect/>
          <a:stretch>
            <a:fillRect/>
          </a:stretch>
        </p:blipFill>
        <p:spPr bwMode="auto">
          <a:xfrm>
            <a:off x="698500" y="693738"/>
            <a:ext cx="3416300" cy="3036887"/>
          </a:xfrm>
          <a:prstGeom prst="rect">
            <a:avLst/>
          </a:prstGeom>
          <a:noFill/>
          <a:ln w="9525">
            <a:noFill/>
            <a:miter lim="800000"/>
            <a:headEnd/>
            <a:tailEnd/>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320"/>
                                        </p:tgtEl>
                                        <p:attrNameLst>
                                          <p:attrName>style.visibility</p:attrName>
                                        </p:attrNameLst>
                                      </p:cBhvr>
                                      <p:to>
                                        <p:strVal val="visible"/>
                                      </p:to>
                                    </p:set>
                                    <p:animEffect transition="in" filter="checkerboard(across)">
                                      <p:cBhvr>
                                        <p:cTn id="7" dur="500"/>
                                        <p:tgtEl>
                                          <p:spTgt spid="133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314"/>
                                        </p:tgtEl>
                                        <p:attrNameLst>
                                          <p:attrName>style.visibility</p:attrName>
                                        </p:attrNameLst>
                                      </p:cBhvr>
                                      <p:to>
                                        <p:strVal val="visible"/>
                                      </p:to>
                                    </p:set>
                                    <p:anim calcmode="lin" valueType="num">
                                      <p:cBhvr>
                                        <p:cTn id="12" dur="500" fill="hold"/>
                                        <p:tgtEl>
                                          <p:spTgt spid="13314"/>
                                        </p:tgtEl>
                                        <p:attrNameLst>
                                          <p:attrName>ppt_x</p:attrName>
                                        </p:attrNameLst>
                                      </p:cBhvr>
                                      <p:tavLst>
                                        <p:tav tm="0">
                                          <p:val>
                                            <p:strVal val="#ppt_x"/>
                                          </p:val>
                                        </p:tav>
                                        <p:tav tm="100000">
                                          <p:val>
                                            <p:strVal val="#ppt_x"/>
                                          </p:val>
                                        </p:tav>
                                      </p:tavLst>
                                    </p:anim>
                                    <p:anim calcmode="lin" valueType="num">
                                      <p:cBhvr>
                                        <p:cTn id="13"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3315"/>
                                        </p:tgtEl>
                                        <p:attrNameLst>
                                          <p:attrName>style.visibility</p:attrName>
                                        </p:attrNameLst>
                                      </p:cBhvr>
                                      <p:to>
                                        <p:strVal val="visible"/>
                                      </p:to>
                                    </p:set>
                                    <p:animEffect transition="in" filter="diamond(in)">
                                      <p:cBhvr>
                                        <p:cTn id="18" dur="2000"/>
                                        <p:tgtEl>
                                          <p:spTgt spid="1331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13316"/>
                                        </p:tgtEl>
                                        <p:attrNameLst>
                                          <p:attrName>style.visibility</p:attrName>
                                        </p:attrNameLst>
                                      </p:cBhvr>
                                      <p:to>
                                        <p:strVal val="visible"/>
                                      </p:to>
                                    </p:set>
                                    <p:animEffect transition="in" filter="checkerboard(across)">
                                      <p:cBhvr>
                                        <p:cTn id="23" dur="500"/>
                                        <p:tgtEl>
                                          <p:spTgt spid="1331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3319"/>
                                        </p:tgtEl>
                                        <p:attrNameLst>
                                          <p:attrName>style.visibility</p:attrName>
                                        </p:attrNameLst>
                                      </p:cBhvr>
                                      <p:to>
                                        <p:strVal val="visible"/>
                                      </p:to>
                                    </p:set>
                                    <p:animEffect transition="in" filter="diamond(in)">
                                      <p:cBhvr>
                                        <p:cTn id="28" dur="2000"/>
                                        <p:tgtEl>
                                          <p:spTgt spid="1331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3318"/>
                                        </p:tgtEl>
                                        <p:attrNameLst>
                                          <p:attrName>style.visibility</p:attrName>
                                        </p:attrNameLst>
                                      </p:cBhvr>
                                      <p:to>
                                        <p:strVal val="visible"/>
                                      </p:to>
                                    </p:set>
                                    <p:animEffect transition="in" filter="box(in)">
                                      <p:cBhvr>
                                        <p:cTn id="33"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3315" grpId="0" animBg="1"/>
      <p:bldP spid="13318" grpId="0" animBg="1"/>
      <p:bldP spid="133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5551488" y="1238250"/>
            <a:ext cx="2495550" cy="492125"/>
          </a:xfrm>
          <a:prstGeom prst="rect">
            <a:avLst/>
          </a:prstGeom>
          <a:gradFill rotWithShape="1">
            <a:gsLst>
              <a:gs pos="0">
                <a:srgbClr val="009900"/>
              </a:gs>
              <a:gs pos="50000">
                <a:srgbClr val="FFFFFF"/>
              </a:gs>
              <a:gs pos="100000">
                <a:srgbClr val="009900"/>
              </a:gs>
            </a:gsLst>
            <a:lin ang="5400000" scaled="1"/>
          </a:gradFill>
          <a:ln w="9525">
            <a:noFill/>
            <a:miter lim="800000"/>
            <a:headEnd/>
            <a:tailEnd/>
          </a:ln>
        </p:spPr>
        <p:txBody>
          <a:bodyPr>
            <a:spAutoFit/>
          </a:bodyPr>
          <a:lstStyle/>
          <a:p>
            <a:pPr algn="ctr" eaLnBrk="1" hangingPunct="1">
              <a:spcBef>
                <a:spcPct val="50000"/>
              </a:spcBef>
            </a:pPr>
            <a:r>
              <a:rPr lang="zh-CN" altLang="en-US" sz="2600">
                <a:solidFill>
                  <a:schemeClr val="accent2"/>
                </a:solidFill>
                <a:ea typeface="黑体" pitchFamily="49" charset="-122"/>
              </a:rPr>
              <a:t>光能转化为内能</a:t>
            </a:r>
          </a:p>
        </p:txBody>
      </p:sp>
      <p:sp>
        <p:nvSpPr>
          <p:cNvPr id="14339" name="Line 3"/>
          <p:cNvSpPr>
            <a:spLocks noChangeShapeType="1"/>
          </p:cNvSpPr>
          <p:nvPr/>
        </p:nvSpPr>
        <p:spPr bwMode="auto">
          <a:xfrm flipH="1">
            <a:off x="4419600" y="1484313"/>
            <a:ext cx="1066800" cy="0"/>
          </a:xfrm>
          <a:prstGeom prst="line">
            <a:avLst/>
          </a:prstGeom>
          <a:noFill/>
          <a:ln w="76200">
            <a:solidFill>
              <a:schemeClr val="tx1"/>
            </a:solidFill>
            <a:round/>
            <a:headEnd/>
            <a:tailEnd type="triangle" w="med" len="med"/>
          </a:ln>
        </p:spPr>
        <p:txBody>
          <a:bodyPr/>
          <a:lstStyle/>
          <a:p>
            <a:endParaRPr lang="zh-CN" altLang="en-US"/>
          </a:p>
        </p:txBody>
      </p:sp>
      <p:grpSp>
        <p:nvGrpSpPr>
          <p:cNvPr id="2" name="Group 4"/>
          <p:cNvGrpSpPr>
            <a:grpSpLocks/>
          </p:cNvGrpSpPr>
          <p:nvPr/>
        </p:nvGrpSpPr>
        <p:grpSpPr bwMode="auto">
          <a:xfrm>
            <a:off x="4429125" y="2786063"/>
            <a:ext cx="4495800" cy="3117850"/>
            <a:chOff x="0" y="0"/>
            <a:chExt cx="2832" cy="2400"/>
          </a:xfrm>
        </p:grpSpPr>
        <p:pic>
          <p:nvPicPr>
            <p:cNvPr id="4" name="Picture 5" descr="ad8fd65520be87023a29350b"/>
            <p:cNvPicPr>
              <a:picLocks noChangeAspect="1" noChangeArrowheads="1"/>
            </p:cNvPicPr>
            <p:nvPr/>
          </p:nvPicPr>
          <p:blipFill>
            <a:blip r:embed="rId2" cstate="print"/>
            <a:srcRect/>
            <a:stretch>
              <a:fillRect/>
            </a:stretch>
          </p:blipFill>
          <p:spPr bwMode="auto">
            <a:xfrm>
              <a:off x="0" y="0"/>
              <a:ext cx="2832" cy="2400"/>
            </a:xfrm>
            <a:prstGeom prst="rect">
              <a:avLst/>
            </a:prstGeom>
            <a:noFill/>
            <a:ln w="9525">
              <a:noFill/>
              <a:miter lim="800000"/>
              <a:headEnd/>
              <a:tailEnd/>
            </a:ln>
          </p:spPr>
        </p:pic>
        <p:sp>
          <p:nvSpPr>
            <p:cNvPr id="5" name="Rectangle 6"/>
            <p:cNvSpPr>
              <a:spLocks noChangeArrowheads="1"/>
            </p:cNvSpPr>
            <p:nvPr/>
          </p:nvSpPr>
          <p:spPr bwMode="auto">
            <a:xfrm>
              <a:off x="0" y="190"/>
              <a:ext cx="1034" cy="379"/>
            </a:xfrm>
            <a:prstGeom prst="rect">
              <a:avLst/>
            </a:prstGeom>
            <a:noFill/>
            <a:ln w="9525">
              <a:noFill/>
              <a:miter lim="800000"/>
              <a:headEnd/>
              <a:tailEnd/>
            </a:ln>
          </p:spPr>
          <p:txBody>
            <a:bodyPr>
              <a:spAutoFit/>
            </a:bodyPr>
            <a:lstStyle/>
            <a:p>
              <a:pPr algn="ctr" eaLnBrk="1" hangingPunct="1"/>
              <a:r>
                <a:rPr lang="zh-CN" altLang="en-US" sz="2600">
                  <a:solidFill>
                    <a:srgbClr val="FFFFFF"/>
                  </a:solidFill>
                  <a:latin typeface="Times New Roman" pitchFamily="18" charset="0"/>
                  <a:ea typeface="黑体" pitchFamily="49" charset="-122"/>
                </a:rPr>
                <a:t>内燃机车</a:t>
              </a:r>
            </a:p>
          </p:txBody>
        </p:sp>
      </p:grpSp>
      <p:grpSp>
        <p:nvGrpSpPr>
          <p:cNvPr id="3" name="Group 7"/>
          <p:cNvGrpSpPr>
            <a:grpSpLocks/>
          </p:cNvGrpSpPr>
          <p:nvPr/>
        </p:nvGrpSpPr>
        <p:grpSpPr bwMode="auto">
          <a:xfrm>
            <a:off x="0" y="908050"/>
            <a:ext cx="4360863" cy="2978150"/>
            <a:chOff x="0" y="0"/>
            <a:chExt cx="2928" cy="2448"/>
          </a:xfrm>
        </p:grpSpPr>
        <p:pic>
          <p:nvPicPr>
            <p:cNvPr id="14344" name="Picture 8" descr="太阳能热水器"/>
            <p:cNvPicPr>
              <a:picLocks noChangeAspect="1" noChangeArrowheads="1"/>
            </p:cNvPicPr>
            <p:nvPr/>
          </p:nvPicPr>
          <p:blipFill>
            <a:blip r:embed="rId3" cstate="print"/>
            <a:srcRect/>
            <a:stretch>
              <a:fillRect/>
            </a:stretch>
          </p:blipFill>
          <p:spPr bwMode="auto">
            <a:xfrm>
              <a:off x="0" y="0"/>
              <a:ext cx="2928" cy="2448"/>
            </a:xfrm>
            <a:prstGeom prst="rect">
              <a:avLst/>
            </a:prstGeom>
            <a:noFill/>
            <a:ln w="9525">
              <a:noFill/>
              <a:miter lim="800000"/>
              <a:headEnd/>
              <a:tailEnd/>
            </a:ln>
          </p:spPr>
        </p:pic>
        <p:sp>
          <p:nvSpPr>
            <p:cNvPr id="14345" name="Text Box 9"/>
            <p:cNvSpPr txBox="1">
              <a:spLocks noChangeArrowheads="1"/>
            </p:cNvSpPr>
            <p:nvPr/>
          </p:nvSpPr>
          <p:spPr bwMode="auto">
            <a:xfrm>
              <a:off x="1824" y="0"/>
              <a:ext cx="1104" cy="734"/>
            </a:xfrm>
            <a:prstGeom prst="rect">
              <a:avLst/>
            </a:prstGeom>
            <a:noFill/>
            <a:ln w="9525">
              <a:noFill/>
              <a:miter lim="800000"/>
              <a:headEnd/>
              <a:tailEnd/>
            </a:ln>
          </p:spPr>
          <p:txBody>
            <a:bodyPr>
              <a:spAutoFit/>
            </a:bodyPr>
            <a:lstStyle/>
            <a:p>
              <a:pPr algn="ctr" eaLnBrk="1" hangingPunct="1">
                <a:spcBef>
                  <a:spcPct val="50000"/>
                </a:spcBef>
              </a:pPr>
              <a:r>
                <a:rPr lang="zh-CN" altLang="en-US" sz="2600">
                  <a:solidFill>
                    <a:srgbClr val="FFFFFF"/>
                  </a:solidFill>
                  <a:ea typeface="黑体" pitchFamily="49" charset="-122"/>
                </a:rPr>
                <a:t>太阳能热水器</a:t>
              </a:r>
            </a:p>
          </p:txBody>
        </p:sp>
      </p:grpSp>
      <p:sp>
        <p:nvSpPr>
          <p:cNvPr id="14346" name="Text Box 10"/>
          <p:cNvSpPr txBox="1">
            <a:spLocks noChangeArrowheads="1"/>
          </p:cNvSpPr>
          <p:nvPr/>
        </p:nvSpPr>
        <p:spPr bwMode="auto">
          <a:xfrm>
            <a:off x="666750" y="5011738"/>
            <a:ext cx="2505075" cy="492125"/>
          </a:xfrm>
          <a:prstGeom prst="rect">
            <a:avLst/>
          </a:prstGeom>
          <a:gradFill rotWithShape="1">
            <a:gsLst>
              <a:gs pos="0">
                <a:srgbClr val="009900"/>
              </a:gs>
              <a:gs pos="50000">
                <a:srgbClr val="FFFFFF"/>
              </a:gs>
              <a:gs pos="100000">
                <a:srgbClr val="009900"/>
              </a:gs>
            </a:gsLst>
            <a:lin ang="5400000" scaled="1"/>
          </a:gradFill>
          <a:ln w="9525">
            <a:noFill/>
            <a:miter lim="800000"/>
            <a:headEnd/>
            <a:tailEnd/>
          </a:ln>
        </p:spPr>
        <p:txBody>
          <a:bodyPr>
            <a:spAutoFit/>
          </a:bodyPr>
          <a:lstStyle/>
          <a:p>
            <a:pPr algn="ctr" eaLnBrk="1" hangingPunct="1">
              <a:spcBef>
                <a:spcPct val="50000"/>
              </a:spcBef>
            </a:pPr>
            <a:r>
              <a:rPr lang="zh-CN" altLang="en-US" sz="2600">
                <a:solidFill>
                  <a:schemeClr val="accent2"/>
                </a:solidFill>
                <a:ea typeface="黑体" pitchFamily="49" charset="-122"/>
              </a:rPr>
              <a:t>内能转化机械能</a:t>
            </a:r>
          </a:p>
        </p:txBody>
      </p:sp>
      <p:sp>
        <p:nvSpPr>
          <p:cNvPr id="14347" name="Line 11"/>
          <p:cNvSpPr>
            <a:spLocks noChangeShapeType="1"/>
          </p:cNvSpPr>
          <p:nvPr/>
        </p:nvSpPr>
        <p:spPr bwMode="auto">
          <a:xfrm>
            <a:off x="3200400" y="5257800"/>
            <a:ext cx="1219200" cy="0"/>
          </a:xfrm>
          <a:prstGeom prst="line">
            <a:avLst/>
          </a:prstGeom>
          <a:noFill/>
          <a:ln w="76200">
            <a:solidFill>
              <a:schemeClr val="tx1"/>
            </a:solidFill>
            <a:round/>
            <a:headEnd/>
            <a:tailEnd type="triangle" w="med" len="med"/>
          </a:ln>
        </p:spPr>
        <p:txBody>
          <a:bodyPr/>
          <a:lstStyle/>
          <a:p>
            <a:endParaRPr lang="zh-CN" altLang="en-US"/>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339"/>
                                        </p:tgtEl>
                                        <p:attrNameLst>
                                          <p:attrName>style.visibility</p:attrName>
                                        </p:attrNameLst>
                                      </p:cBhvr>
                                      <p:to>
                                        <p:strVal val="visible"/>
                                      </p:to>
                                    </p:set>
                                    <p:anim calcmode="lin" valueType="num">
                                      <p:cBhvr>
                                        <p:cTn id="12" dur="500" fill="hold"/>
                                        <p:tgtEl>
                                          <p:spTgt spid="14339"/>
                                        </p:tgtEl>
                                        <p:attrNameLst>
                                          <p:attrName>ppt_x</p:attrName>
                                        </p:attrNameLst>
                                      </p:cBhvr>
                                      <p:tavLst>
                                        <p:tav tm="0">
                                          <p:val>
                                            <p:strVal val="#ppt_x"/>
                                          </p:val>
                                        </p:tav>
                                        <p:tav tm="100000">
                                          <p:val>
                                            <p:strVal val="#ppt_x"/>
                                          </p:val>
                                        </p:tav>
                                      </p:tavLst>
                                    </p:anim>
                                    <p:anim calcmode="lin" valueType="num">
                                      <p:cBhvr>
                                        <p:cTn id="13"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4338"/>
                                        </p:tgtEl>
                                        <p:attrNameLst>
                                          <p:attrName>style.visibility</p:attrName>
                                        </p:attrNameLst>
                                      </p:cBhvr>
                                      <p:to>
                                        <p:strVal val="visible"/>
                                      </p:to>
                                    </p:set>
                                    <p:animEffect transition="in" filter="diamond(in)">
                                      <p:cBhvr>
                                        <p:cTn id="18" dur="2000"/>
                                        <p:tgtEl>
                                          <p:spTgt spid="1433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heckerboard(across)">
                                      <p:cBhvr>
                                        <p:cTn id="23" dur="500"/>
                                        <p:tgtEl>
                                          <p:spTgt spid="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4347"/>
                                        </p:tgtEl>
                                        <p:attrNameLst>
                                          <p:attrName>style.visibility</p:attrName>
                                        </p:attrNameLst>
                                      </p:cBhvr>
                                      <p:to>
                                        <p:strVal val="visible"/>
                                      </p:to>
                                    </p:set>
                                    <p:anim calcmode="lin" valueType="num">
                                      <p:cBhvr>
                                        <p:cTn id="28" dur="500" fill="hold"/>
                                        <p:tgtEl>
                                          <p:spTgt spid="14347"/>
                                        </p:tgtEl>
                                        <p:attrNameLst>
                                          <p:attrName>ppt_x</p:attrName>
                                        </p:attrNameLst>
                                      </p:cBhvr>
                                      <p:tavLst>
                                        <p:tav tm="0">
                                          <p:val>
                                            <p:strVal val="#ppt_x"/>
                                          </p:val>
                                        </p:tav>
                                        <p:tav tm="100000">
                                          <p:val>
                                            <p:strVal val="#ppt_x"/>
                                          </p:val>
                                        </p:tav>
                                      </p:tavLst>
                                    </p:anim>
                                    <p:anim calcmode="lin" valueType="num">
                                      <p:cBhvr>
                                        <p:cTn id="29" dur="500" fill="hold"/>
                                        <p:tgtEl>
                                          <p:spTgt spid="14347"/>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4346"/>
                                        </p:tgtEl>
                                        <p:attrNameLst>
                                          <p:attrName>style.visibility</p:attrName>
                                        </p:attrNameLst>
                                      </p:cBhvr>
                                      <p:to>
                                        <p:strVal val="visible"/>
                                      </p:to>
                                    </p:set>
                                    <p:animEffect transition="in" filter="blinds(horizontal)">
                                      <p:cBhvr>
                                        <p:cTn id="34" dur="5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p:bldP spid="14339" grpId="0" animBg="1"/>
      <p:bldP spid="14346" grpId="0" animBg="1"/>
      <p:bldP spid="1434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2497138" y="241300"/>
            <a:ext cx="4197350" cy="492125"/>
          </a:xfrm>
          <a:prstGeom prst="rect">
            <a:avLst/>
          </a:prstGeom>
          <a:noFill/>
          <a:ln w="9525">
            <a:noFill/>
            <a:miter lim="800000"/>
            <a:headEnd/>
            <a:tailEnd/>
          </a:ln>
        </p:spPr>
        <p:txBody>
          <a:bodyPr>
            <a:spAutoFit/>
          </a:bodyPr>
          <a:lstStyle/>
          <a:p>
            <a:pPr algn="ctr" eaLnBrk="1" hangingPunct="1">
              <a:spcBef>
                <a:spcPct val="50000"/>
              </a:spcBef>
            </a:pPr>
            <a:r>
              <a:rPr lang="zh-CN" altLang="en-US" sz="2600">
                <a:solidFill>
                  <a:srgbClr val="FF0000"/>
                </a:solidFill>
                <a:ea typeface="黑体" pitchFamily="49" charset="-122"/>
              </a:rPr>
              <a:t>各种形式的能可以相互转化</a:t>
            </a:r>
          </a:p>
        </p:txBody>
      </p:sp>
      <p:grpSp>
        <p:nvGrpSpPr>
          <p:cNvPr id="2" name="Group 5"/>
          <p:cNvGrpSpPr>
            <a:grpSpLocks/>
          </p:cNvGrpSpPr>
          <p:nvPr/>
        </p:nvGrpSpPr>
        <p:grpSpPr bwMode="auto">
          <a:xfrm>
            <a:off x="1336675" y="908050"/>
            <a:ext cx="6470650" cy="5318125"/>
            <a:chOff x="0" y="0"/>
            <a:chExt cx="4464" cy="3696"/>
          </a:xfrm>
        </p:grpSpPr>
        <p:grpSp>
          <p:nvGrpSpPr>
            <p:cNvPr id="3" name="Group 6"/>
            <p:cNvGrpSpPr>
              <a:grpSpLocks/>
            </p:cNvGrpSpPr>
            <p:nvPr/>
          </p:nvGrpSpPr>
          <p:grpSpPr bwMode="auto">
            <a:xfrm>
              <a:off x="3456" y="1296"/>
              <a:ext cx="1008" cy="720"/>
              <a:chOff x="0" y="0"/>
              <a:chExt cx="864" cy="624"/>
            </a:xfrm>
          </p:grpSpPr>
          <p:sp>
            <p:nvSpPr>
              <p:cNvPr id="15397" name="Oval 7"/>
              <p:cNvSpPr>
                <a:spLocks noChangeArrowheads="1"/>
              </p:cNvSpPr>
              <p:nvPr/>
            </p:nvSpPr>
            <p:spPr bwMode="auto">
              <a:xfrm>
                <a:off x="48" y="0"/>
                <a:ext cx="720" cy="624"/>
              </a:xfrm>
              <a:prstGeom prst="ellipse">
                <a:avLst/>
              </a:prstGeom>
              <a:solidFill>
                <a:srgbClr val="FFFF99"/>
              </a:solidFill>
              <a:ln w="19050">
                <a:solidFill>
                  <a:schemeClr val="tx1"/>
                </a:solidFill>
                <a:round/>
                <a:headEnd/>
                <a:tailEnd/>
              </a:ln>
            </p:spPr>
            <p:txBody>
              <a:bodyPr wrap="none" anchor="ctr"/>
              <a:lstStyle/>
              <a:p>
                <a:pPr eaLnBrk="1" hangingPunct="1"/>
                <a:endParaRPr lang="zh-CN" altLang="en-US" sz="2600">
                  <a:ea typeface="黑体" pitchFamily="49" charset="-122"/>
                </a:endParaRPr>
              </a:p>
            </p:txBody>
          </p:sp>
          <p:sp>
            <p:nvSpPr>
              <p:cNvPr id="15398" name="Rectangle 8"/>
              <p:cNvSpPr>
                <a:spLocks noChangeArrowheads="1"/>
              </p:cNvSpPr>
              <p:nvPr/>
            </p:nvSpPr>
            <p:spPr bwMode="auto">
              <a:xfrm>
                <a:off x="0" y="96"/>
                <a:ext cx="864" cy="297"/>
              </a:xfrm>
              <a:prstGeom prst="rect">
                <a:avLst/>
              </a:prstGeom>
              <a:noFill/>
              <a:ln w="9525">
                <a:noFill/>
                <a:miter lim="800000"/>
                <a:headEnd/>
                <a:tailEnd/>
              </a:ln>
            </p:spPr>
            <p:txBody>
              <a:bodyPr>
                <a:spAutoFit/>
              </a:bodyPr>
              <a:lstStyle/>
              <a:p>
                <a:pPr algn="ctr" eaLnBrk="1" hangingPunct="1"/>
                <a:r>
                  <a:rPr lang="zh-CN" altLang="en-US" sz="2600">
                    <a:latin typeface="黑体" pitchFamily="49" charset="-122"/>
                    <a:ea typeface="黑体" pitchFamily="49" charset="-122"/>
                  </a:rPr>
                  <a:t>光能 </a:t>
                </a:r>
              </a:p>
            </p:txBody>
          </p:sp>
        </p:grpSp>
        <p:grpSp>
          <p:nvGrpSpPr>
            <p:cNvPr id="4" name="Group 9"/>
            <p:cNvGrpSpPr>
              <a:grpSpLocks/>
            </p:cNvGrpSpPr>
            <p:nvPr/>
          </p:nvGrpSpPr>
          <p:grpSpPr bwMode="auto">
            <a:xfrm>
              <a:off x="1824" y="0"/>
              <a:ext cx="1008" cy="672"/>
              <a:chOff x="0" y="0"/>
              <a:chExt cx="912" cy="624"/>
            </a:xfrm>
          </p:grpSpPr>
          <p:sp>
            <p:nvSpPr>
              <p:cNvPr id="15395" name="Oval 10"/>
              <p:cNvSpPr>
                <a:spLocks noChangeArrowheads="1"/>
              </p:cNvSpPr>
              <p:nvPr/>
            </p:nvSpPr>
            <p:spPr bwMode="auto">
              <a:xfrm>
                <a:off x="96" y="0"/>
                <a:ext cx="720" cy="624"/>
              </a:xfrm>
              <a:prstGeom prst="ellipse">
                <a:avLst/>
              </a:prstGeom>
              <a:solidFill>
                <a:srgbClr val="FF99CC"/>
              </a:solidFill>
              <a:ln w="19050">
                <a:solidFill>
                  <a:schemeClr val="tx1"/>
                </a:solidFill>
                <a:round/>
                <a:headEnd/>
                <a:tailEnd/>
              </a:ln>
            </p:spPr>
            <p:txBody>
              <a:bodyPr wrap="none" anchor="ctr"/>
              <a:lstStyle/>
              <a:p>
                <a:pPr eaLnBrk="1" hangingPunct="1"/>
                <a:endParaRPr lang="zh-CN" altLang="en-US" sz="2600">
                  <a:ea typeface="黑体" pitchFamily="49" charset="-122"/>
                </a:endParaRPr>
              </a:p>
            </p:txBody>
          </p:sp>
          <p:sp>
            <p:nvSpPr>
              <p:cNvPr id="15396" name="Rectangle 11"/>
              <p:cNvSpPr>
                <a:spLocks noChangeArrowheads="1"/>
              </p:cNvSpPr>
              <p:nvPr/>
            </p:nvSpPr>
            <p:spPr bwMode="auto">
              <a:xfrm>
                <a:off x="0" y="96"/>
                <a:ext cx="912" cy="318"/>
              </a:xfrm>
              <a:prstGeom prst="rect">
                <a:avLst/>
              </a:prstGeom>
              <a:noFill/>
              <a:ln w="9525">
                <a:noFill/>
                <a:miter lim="800000"/>
                <a:headEnd/>
                <a:tailEnd/>
              </a:ln>
            </p:spPr>
            <p:txBody>
              <a:bodyPr>
                <a:spAutoFit/>
              </a:bodyPr>
              <a:lstStyle/>
              <a:p>
                <a:pPr algn="ctr" eaLnBrk="1" hangingPunct="1"/>
                <a:r>
                  <a:rPr lang="zh-CN" altLang="en-US" sz="2600">
                    <a:solidFill>
                      <a:schemeClr val="bg1"/>
                    </a:solidFill>
                    <a:latin typeface="黑体" pitchFamily="49" charset="-122"/>
                    <a:ea typeface="黑体" pitchFamily="49" charset="-122"/>
                  </a:rPr>
                  <a:t>内能</a:t>
                </a:r>
              </a:p>
            </p:txBody>
          </p:sp>
        </p:grpSp>
        <p:grpSp>
          <p:nvGrpSpPr>
            <p:cNvPr id="5" name="Group 12"/>
            <p:cNvGrpSpPr>
              <a:grpSpLocks/>
            </p:cNvGrpSpPr>
            <p:nvPr/>
          </p:nvGrpSpPr>
          <p:grpSpPr bwMode="auto">
            <a:xfrm>
              <a:off x="768" y="3024"/>
              <a:ext cx="912" cy="672"/>
              <a:chOff x="0" y="0"/>
              <a:chExt cx="864" cy="624"/>
            </a:xfrm>
          </p:grpSpPr>
          <p:sp>
            <p:nvSpPr>
              <p:cNvPr id="15393" name="Oval 13"/>
              <p:cNvSpPr>
                <a:spLocks noChangeArrowheads="1"/>
              </p:cNvSpPr>
              <p:nvPr/>
            </p:nvSpPr>
            <p:spPr bwMode="auto">
              <a:xfrm>
                <a:off x="96" y="0"/>
                <a:ext cx="720" cy="624"/>
              </a:xfrm>
              <a:prstGeom prst="ellipse">
                <a:avLst/>
              </a:prstGeom>
              <a:solidFill>
                <a:srgbClr val="FFCC00"/>
              </a:solidFill>
              <a:ln w="19050">
                <a:solidFill>
                  <a:schemeClr val="tx1"/>
                </a:solidFill>
                <a:round/>
                <a:headEnd/>
                <a:tailEnd/>
              </a:ln>
            </p:spPr>
            <p:txBody>
              <a:bodyPr wrap="none" anchor="ctr"/>
              <a:lstStyle/>
              <a:p>
                <a:pPr eaLnBrk="1" hangingPunct="1"/>
                <a:endParaRPr lang="zh-CN" altLang="en-US" sz="2600">
                  <a:ea typeface="黑体" pitchFamily="49" charset="-122"/>
                </a:endParaRPr>
              </a:p>
            </p:txBody>
          </p:sp>
          <p:sp>
            <p:nvSpPr>
              <p:cNvPr id="15394" name="Rectangle 14"/>
              <p:cNvSpPr>
                <a:spLocks noChangeArrowheads="1"/>
              </p:cNvSpPr>
              <p:nvPr/>
            </p:nvSpPr>
            <p:spPr bwMode="auto">
              <a:xfrm>
                <a:off x="0" y="96"/>
                <a:ext cx="864" cy="318"/>
              </a:xfrm>
              <a:prstGeom prst="rect">
                <a:avLst/>
              </a:prstGeom>
              <a:noFill/>
              <a:ln w="9525">
                <a:noFill/>
                <a:miter lim="800000"/>
                <a:headEnd/>
                <a:tailEnd/>
              </a:ln>
            </p:spPr>
            <p:txBody>
              <a:bodyPr>
                <a:spAutoFit/>
              </a:bodyPr>
              <a:lstStyle/>
              <a:p>
                <a:pPr algn="ctr" eaLnBrk="1" hangingPunct="1"/>
                <a:r>
                  <a:rPr lang="zh-CN" altLang="en-US" sz="2600">
                    <a:solidFill>
                      <a:srgbClr val="7030A0"/>
                    </a:solidFill>
                    <a:latin typeface="黑体" pitchFamily="49" charset="-122"/>
                    <a:ea typeface="黑体" pitchFamily="49" charset="-122"/>
                  </a:rPr>
                  <a:t>电能</a:t>
                </a:r>
                <a:r>
                  <a:rPr lang="zh-CN" altLang="en-US" sz="2600">
                    <a:latin typeface="黑体" pitchFamily="49" charset="-122"/>
                    <a:ea typeface="黑体" pitchFamily="49" charset="-122"/>
                  </a:rPr>
                  <a:t> </a:t>
                </a:r>
              </a:p>
            </p:txBody>
          </p:sp>
        </p:grpSp>
        <p:grpSp>
          <p:nvGrpSpPr>
            <p:cNvPr id="6" name="Group 15"/>
            <p:cNvGrpSpPr>
              <a:grpSpLocks/>
            </p:cNvGrpSpPr>
            <p:nvPr/>
          </p:nvGrpSpPr>
          <p:grpSpPr bwMode="auto">
            <a:xfrm>
              <a:off x="0" y="1296"/>
              <a:ext cx="1248" cy="749"/>
              <a:chOff x="0" y="0"/>
              <a:chExt cx="1248" cy="749"/>
            </a:xfrm>
          </p:grpSpPr>
          <p:sp>
            <p:nvSpPr>
              <p:cNvPr id="15391" name="Oval 16"/>
              <p:cNvSpPr>
                <a:spLocks noChangeArrowheads="1"/>
              </p:cNvSpPr>
              <p:nvPr/>
            </p:nvSpPr>
            <p:spPr bwMode="auto">
              <a:xfrm>
                <a:off x="192" y="0"/>
                <a:ext cx="864" cy="749"/>
              </a:xfrm>
              <a:prstGeom prst="ellipse">
                <a:avLst/>
              </a:prstGeom>
              <a:solidFill>
                <a:srgbClr val="00FFFF"/>
              </a:solidFill>
              <a:ln w="19050">
                <a:solidFill>
                  <a:schemeClr val="tx1"/>
                </a:solidFill>
                <a:round/>
                <a:headEnd/>
                <a:tailEnd/>
              </a:ln>
            </p:spPr>
            <p:txBody>
              <a:bodyPr wrap="none" anchor="ctr"/>
              <a:lstStyle/>
              <a:p>
                <a:pPr eaLnBrk="1" hangingPunct="1"/>
                <a:endParaRPr lang="zh-CN" altLang="en-US" sz="2600">
                  <a:ea typeface="黑体" pitchFamily="49" charset="-122"/>
                </a:endParaRPr>
              </a:p>
            </p:txBody>
          </p:sp>
          <p:sp>
            <p:nvSpPr>
              <p:cNvPr id="15392" name="Rectangle 17"/>
              <p:cNvSpPr>
                <a:spLocks noChangeArrowheads="1"/>
              </p:cNvSpPr>
              <p:nvPr/>
            </p:nvSpPr>
            <p:spPr bwMode="auto">
              <a:xfrm>
                <a:off x="0" y="192"/>
                <a:ext cx="1248" cy="342"/>
              </a:xfrm>
              <a:prstGeom prst="rect">
                <a:avLst/>
              </a:prstGeom>
              <a:noFill/>
              <a:ln w="9525">
                <a:noFill/>
                <a:miter lim="800000"/>
                <a:headEnd/>
                <a:tailEnd/>
              </a:ln>
            </p:spPr>
            <p:txBody>
              <a:bodyPr>
                <a:spAutoFit/>
              </a:bodyPr>
              <a:lstStyle/>
              <a:p>
                <a:pPr algn="ctr" eaLnBrk="1" hangingPunct="1"/>
                <a:r>
                  <a:rPr lang="zh-CN" altLang="en-US" sz="2600">
                    <a:solidFill>
                      <a:srgbClr val="FFC000"/>
                    </a:solidFill>
                    <a:latin typeface="黑体" pitchFamily="49" charset="-122"/>
                    <a:ea typeface="黑体" pitchFamily="49" charset="-122"/>
                  </a:rPr>
                  <a:t>机械能</a:t>
                </a:r>
                <a:r>
                  <a:rPr lang="zh-CN" altLang="en-US" sz="2600">
                    <a:latin typeface="黑体" pitchFamily="49" charset="-122"/>
                    <a:ea typeface="黑体" pitchFamily="49" charset="-122"/>
                  </a:rPr>
                  <a:t> </a:t>
                </a:r>
              </a:p>
            </p:txBody>
          </p:sp>
        </p:grpSp>
        <p:grpSp>
          <p:nvGrpSpPr>
            <p:cNvPr id="7" name="Group 18"/>
            <p:cNvGrpSpPr>
              <a:grpSpLocks/>
            </p:cNvGrpSpPr>
            <p:nvPr/>
          </p:nvGrpSpPr>
          <p:grpSpPr bwMode="auto">
            <a:xfrm>
              <a:off x="2784" y="2928"/>
              <a:ext cx="1296" cy="707"/>
              <a:chOff x="0" y="0"/>
              <a:chExt cx="1296" cy="707"/>
            </a:xfrm>
          </p:grpSpPr>
          <p:sp>
            <p:nvSpPr>
              <p:cNvPr id="15389" name="Oval 19"/>
              <p:cNvSpPr>
                <a:spLocks noChangeArrowheads="1"/>
              </p:cNvSpPr>
              <p:nvPr/>
            </p:nvSpPr>
            <p:spPr bwMode="auto">
              <a:xfrm>
                <a:off x="240" y="0"/>
                <a:ext cx="816" cy="707"/>
              </a:xfrm>
              <a:prstGeom prst="ellipse">
                <a:avLst/>
              </a:prstGeom>
              <a:solidFill>
                <a:srgbClr val="CCFFCC"/>
              </a:solidFill>
              <a:ln w="19050">
                <a:solidFill>
                  <a:schemeClr val="tx1"/>
                </a:solidFill>
                <a:round/>
                <a:headEnd/>
                <a:tailEnd/>
              </a:ln>
            </p:spPr>
            <p:txBody>
              <a:bodyPr wrap="none" anchor="ctr"/>
              <a:lstStyle/>
              <a:p>
                <a:pPr eaLnBrk="1" hangingPunct="1"/>
                <a:endParaRPr lang="zh-CN" altLang="en-US" sz="2600">
                  <a:ea typeface="黑体" pitchFamily="49" charset="-122"/>
                </a:endParaRPr>
              </a:p>
            </p:txBody>
          </p:sp>
          <p:sp>
            <p:nvSpPr>
              <p:cNvPr id="15390" name="Rectangle 20"/>
              <p:cNvSpPr>
                <a:spLocks noChangeArrowheads="1"/>
              </p:cNvSpPr>
              <p:nvPr/>
            </p:nvSpPr>
            <p:spPr bwMode="auto">
              <a:xfrm>
                <a:off x="0" y="192"/>
                <a:ext cx="1296" cy="342"/>
              </a:xfrm>
              <a:prstGeom prst="rect">
                <a:avLst/>
              </a:prstGeom>
              <a:noFill/>
              <a:ln w="9525">
                <a:noFill/>
                <a:miter lim="800000"/>
                <a:headEnd/>
                <a:tailEnd/>
              </a:ln>
            </p:spPr>
            <p:txBody>
              <a:bodyPr>
                <a:spAutoFit/>
              </a:bodyPr>
              <a:lstStyle/>
              <a:p>
                <a:pPr algn="ctr" eaLnBrk="1" hangingPunct="1"/>
                <a:r>
                  <a:rPr lang="zh-CN" altLang="en-US" sz="2600">
                    <a:solidFill>
                      <a:srgbClr val="FF0000"/>
                    </a:solidFill>
                    <a:latin typeface="黑体" pitchFamily="49" charset="-122"/>
                    <a:ea typeface="黑体" pitchFamily="49" charset="-122"/>
                  </a:rPr>
                  <a:t>化学能</a:t>
                </a:r>
                <a:r>
                  <a:rPr lang="zh-CN" altLang="en-US" sz="2600">
                    <a:latin typeface="黑体" pitchFamily="49" charset="-122"/>
                    <a:ea typeface="黑体" pitchFamily="49" charset="-122"/>
                  </a:rPr>
                  <a:t> </a:t>
                </a:r>
              </a:p>
            </p:txBody>
          </p:sp>
        </p:grpSp>
        <p:sp>
          <p:nvSpPr>
            <p:cNvPr id="15369" name="Line 21"/>
            <p:cNvSpPr>
              <a:spLocks noChangeShapeType="1"/>
            </p:cNvSpPr>
            <p:nvPr/>
          </p:nvSpPr>
          <p:spPr bwMode="auto">
            <a:xfrm>
              <a:off x="1200" y="1536"/>
              <a:ext cx="2208" cy="0"/>
            </a:xfrm>
            <a:prstGeom prst="line">
              <a:avLst/>
            </a:prstGeom>
            <a:noFill/>
            <a:ln w="12700">
              <a:solidFill>
                <a:schemeClr val="tx1"/>
              </a:solidFill>
              <a:round/>
              <a:headEnd/>
              <a:tailEnd type="triangle" w="med" len="med"/>
            </a:ln>
          </p:spPr>
          <p:txBody>
            <a:bodyPr/>
            <a:lstStyle/>
            <a:p>
              <a:endParaRPr lang="zh-CN" altLang="en-US"/>
            </a:p>
          </p:txBody>
        </p:sp>
        <p:sp>
          <p:nvSpPr>
            <p:cNvPr id="15370" name="Line 22"/>
            <p:cNvSpPr>
              <a:spLocks noChangeShapeType="1"/>
            </p:cNvSpPr>
            <p:nvPr/>
          </p:nvSpPr>
          <p:spPr bwMode="auto">
            <a:xfrm flipH="1">
              <a:off x="1200" y="1776"/>
              <a:ext cx="2256" cy="0"/>
            </a:xfrm>
            <a:prstGeom prst="line">
              <a:avLst/>
            </a:prstGeom>
            <a:noFill/>
            <a:ln w="9525">
              <a:solidFill>
                <a:schemeClr val="tx1"/>
              </a:solidFill>
              <a:round/>
              <a:headEnd/>
              <a:tailEnd type="triangle" w="med" len="med"/>
            </a:ln>
          </p:spPr>
          <p:txBody>
            <a:bodyPr/>
            <a:lstStyle/>
            <a:p>
              <a:endParaRPr lang="zh-CN" altLang="en-US"/>
            </a:p>
          </p:txBody>
        </p:sp>
        <p:sp>
          <p:nvSpPr>
            <p:cNvPr id="15371" name="Line 23"/>
            <p:cNvSpPr>
              <a:spLocks noChangeShapeType="1"/>
            </p:cNvSpPr>
            <p:nvPr/>
          </p:nvSpPr>
          <p:spPr bwMode="auto">
            <a:xfrm flipH="1" flipV="1">
              <a:off x="1248" y="1872"/>
              <a:ext cx="1776" cy="1152"/>
            </a:xfrm>
            <a:prstGeom prst="line">
              <a:avLst/>
            </a:prstGeom>
            <a:noFill/>
            <a:ln w="9525">
              <a:solidFill>
                <a:schemeClr val="tx1"/>
              </a:solidFill>
              <a:round/>
              <a:headEnd/>
              <a:tailEnd type="triangle" w="med" len="med"/>
            </a:ln>
          </p:spPr>
          <p:txBody>
            <a:bodyPr/>
            <a:lstStyle/>
            <a:p>
              <a:endParaRPr lang="zh-CN" altLang="en-US"/>
            </a:p>
          </p:txBody>
        </p:sp>
        <p:sp>
          <p:nvSpPr>
            <p:cNvPr id="15372" name="Line 24"/>
            <p:cNvSpPr>
              <a:spLocks noChangeShapeType="1"/>
            </p:cNvSpPr>
            <p:nvPr/>
          </p:nvSpPr>
          <p:spPr bwMode="auto">
            <a:xfrm>
              <a:off x="1104" y="1968"/>
              <a:ext cx="1872" cy="1200"/>
            </a:xfrm>
            <a:prstGeom prst="line">
              <a:avLst/>
            </a:prstGeom>
            <a:noFill/>
            <a:ln w="9525">
              <a:solidFill>
                <a:schemeClr val="tx1"/>
              </a:solidFill>
              <a:round/>
              <a:headEnd/>
              <a:tailEnd type="triangle" w="med" len="med"/>
            </a:ln>
          </p:spPr>
          <p:txBody>
            <a:bodyPr/>
            <a:lstStyle/>
            <a:p>
              <a:endParaRPr lang="zh-CN" altLang="en-US"/>
            </a:p>
          </p:txBody>
        </p:sp>
        <p:sp>
          <p:nvSpPr>
            <p:cNvPr id="15373" name="Line 25"/>
            <p:cNvSpPr>
              <a:spLocks noChangeShapeType="1"/>
            </p:cNvSpPr>
            <p:nvPr/>
          </p:nvSpPr>
          <p:spPr bwMode="auto">
            <a:xfrm flipH="1">
              <a:off x="1584" y="1872"/>
              <a:ext cx="1920" cy="1200"/>
            </a:xfrm>
            <a:prstGeom prst="line">
              <a:avLst/>
            </a:prstGeom>
            <a:noFill/>
            <a:ln w="9525">
              <a:solidFill>
                <a:schemeClr val="tx1"/>
              </a:solidFill>
              <a:round/>
              <a:headEnd/>
              <a:tailEnd type="triangle" w="med" len="med"/>
            </a:ln>
          </p:spPr>
          <p:txBody>
            <a:bodyPr/>
            <a:lstStyle/>
            <a:p>
              <a:endParaRPr lang="zh-CN" altLang="en-US"/>
            </a:p>
          </p:txBody>
        </p:sp>
        <p:sp>
          <p:nvSpPr>
            <p:cNvPr id="15374" name="Line 26"/>
            <p:cNvSpPr>
              <a:spLocks noChangeShapeType="1"/>
            </p:cNvSpPr>
            <p:nvPr/>
          </p:nvSpPr>
          <p:spPr bwMode="auto">
            <a:xfrm flipV="1">
              <a:off x="1680" y="2064"/>
              <a:ext cx="1920" cy="1200"/>
            </a:xfrm>
            <a:prstGeom prst="line">
              <a:avLst/>
            </a:prstGeom>
            <a:noFill/>
            <a:ln w="9525">
              <a:solidFill>
                <a:schemeClr val="tx1"/>
              </a:solidFill>
              <a:round/>
              <a:headEnd/>
              <a:tailEnd type="triangle" w="med" len="med"/>
            </a:ln>
          </p:spPr>
          <p:txBody>
            <a:bodyPr/>
            <a:lstStyle/>
            <a:p>
              <a:endParaRPr lang="zh-CN" altLang="en-US"/>
            </a:p>
          </p:txBody>
        </p:sp>
        <p:sp>
          <p:nvSpPr>
            <p:cNvPr id="15375" name="Line 27"/>
            <p:cNvSpPr>
              <a:spLocks noChangeShapeType="1"/>
            </p:cNvSpPr>
            <p:nvPr/>
          </p:nvSpPr>
          <p:spPr bwMode="auto">
            <a:xfrm flipV="1">
              <a:off x="1296" y="720"/>
              <a:ext cx="816" cy="2160"/>
            </a:xfrm>
            <a:prstGeom prst="line">
              <a:avLst/>
            </a:prstGeom>
            <a:noFill/>
            <a:ln w="9525">
              <a:solidFill>
                <a:schemeClr val="tx1"/>
              </a:solidFill>
              <a:round/>
              <a:headEnd/>
              <a:tailEnd type="triangle" w="med" len="med"/>
            </a:ln>
          </p:spPr>
          <p:txBody>
            <a:bodyPr/>
            <a:lstStyle/>
            <a:p>
              <a:endParaRPr lang="zh-CN" altLang="en-US"/>
            </a:p>
          </p:txBody>
        </p:sp>
        <p:sp>
          <p:nvSpPr>
            <p:cNvPr id="15376" name="Line 28"/>
            <p:cNvSpPr>
              <a:spLocks noChangeShapeType="1"/>
            </p:cNvSpPr>
            <p:nvPr/>
          </p:nvSpPr>
          <p:spPr bwMode="auto">
            <a:xfrm flipH="1">
              <a:off x="1488" y="768"/>
              <a:ext cx="816" cy="2208"/>
            </a:xfrm>
            <a:prstGeom prst="line">
              <a:avLst/>
            </a:prstGeom>
            <a:noFill/>
            <a:ln w="9525">
              <a:solidFill>
                <a:schemeClr val="tx1"/>
              </a:solidFill>
              <a:round/>
              <a:headEnd/>
              <a:tailEnd type="triangle" w="med" len="med"/>
            </a:ln>
          </p:spPr>
          <p:txBody>
            <a:bodyPr/>
            <a:lstStyle/>
            <a:p>
              <a:endParaRPr lang="zh-CN" altLang="en-US"/>
            </a:p>
          </p:txBody>
        </p:sp>
        <p:sp>
          <p:nvSpPr>
            <p:cNvPr id="15377" name="Line 29"/>
            <p:cNvSpPr>
              <a:spLocks noChangeShapeType="1"/>
            </p:cNvSpPr>
            <p:nvPr/>
          </p:nvSpPr>
          <p:spPr bwMode="auto">
            <a:xfrm>
              <a:off x="2592" y="720"/>
              <a:ext cx="864" cy="2112"/>
            </a:xfrm>
            <a:prstGeom prst="line">
              <a:avLst/>
            </a:prstGeom>
            <a:noFill/>
            <a:ln w="9525">
              <a:solidFill>
                <a:schemeClr val="tx1"/>
              </a:solidFill>
              <a:round/>
              <a:headEnd/>
              <a:tailEnd type="triangle" w="med" len="med"/>
            </a:ln>
          </p:spPr>
          <p:txBody>
            <a:bodyPr/>
            <a:lstStyle/>
            <a:p>
              <a:endParaRPr lang="zh-CN" altLang="en-US"/>
            </a:p>
          </p:txBody>
        </p:sp>
        <p:sp>
          <p:nvSpPr>
            <p:cNvPr id="15378" name="Line 30"/>
            <p:cNvSpPr>
              <a:spLocks noChangeShapeType="1"/>
            </p:cNvSpPr>
            <p:nvPr/>
          </p:nvSpPr>
          <p:spPr bwMode="auto">
            <a:xfrm flipH="1" flipV="1">
              <a:off x="2400" y="768"/>
              <a:ext cx="864" cy="2112"/>
            </a:xfrm>
            <a:prstGeom prst="line">
              <a:avLst/>
            </a:prstGeom>
            <a:noFill/>
            <a:ln w="9525">
              <a:solidFill>
                <a:schemeClr val="tx1"/>
              </a:solidFill>
              <a:round/>
              <a:headEnd/>
              <a:tailEnd type="triangle" w="med" len="med"/>
            </a:ln>
          </p:spPr>
          <p:txBody>
            <a:bodyPr/>
            <a:lstStyle/>
            <a:p>
              <a:endParaRPr lang="zh-CN" altLang="en-US"/>
            </a:p>
          </p:txBody>
        </p:sp>
        <p:sp>
          <p:nvSpPr>
            <p:cNvPr id="15379" name="Line 31"/>
            <p:cNvSpPr>
              <a:spLocks noChangeShapeType="1"/>
            </p:cNvSpPr>
            <p:nvPr/>
          </p:nvSpPr>
          <p:spPr bwMode="auto">
            <a:xfrm flipV="1">
              <a:off x="816" y="432"/>
              <a:ext cx="1008" cy="816"/>
            </a:xfrm>
            <a:prstGeom prst="line">
              <a:avLst/>
            </a:prstGeom>
            <a:noFill/>
            <a:ln w="9525">
              <a:solidFill>
                <a:schemeClr val="tx1"/>
              </a:solidFill>
              <a:round/>
              <a:headEnd/>
              <a:tailEnd type="triangle" w="med" len="med"/>
            </a:ln>
          </p:spPr>
          <p:txBody>
            <a:bodyPr/>
            <a:lstStyle/>
            <a:p>
              <a:endParaRPr lang="zh-CN" altLang="en-US"/>
            </a:p>
          </p:txBody>
        </p:sp>
        <p:sp>
          <p:nvSpPr>
            <p:cNvPr id="15380" name="Line 32"/>
            <p:cNvSpPr>
              <a:spLocks noChangeShapeType="1"/>
            </p:cNvSpPr>
            <p:nvPr/>
          </p:nvSpPr>
          <p:spPr bwMode="auto">
            <a:xfrm flipH="1">
              <a:off x="960" y="576"/>
              <a:ext cx="960" cy="768"/>
            </a:xfrm>
            <a:prstGeom prst="line">
              <a:avLst/>
            </a:prstGeom>
            <a:noFill/>
            <a:ln w="9525">
              <a:solidFill>
                <a:schemeClr val="tx1"/>
              </a:solidFill>
              <a:round/>
              <a:headEnd/>
              <a:tailEnd type="triangle" w="med" len="med"/>
            </a:ln>
          </p:spPr>
          <p:txBody>
            <a:bodyPr/>
            <a:lstStyle/>
            <a:p>
              <a:endParaRPr lang="zh-CN" altLang="en-US"/>
            </a:p>
          </p:txBody>
        </p:sp>
        <p:sp>
          <p:nvSpPr>
            <p:cNvPr id="15381" name="Line 33"/>
            <p:cNvSpPr>
              <a:spLocks noChangeShapeType="1"/>
            </p:cNvSpPr>
            <p:nvPr/>
          </p:nvSpPr>
          <p:spPr bwMode="auto">
            <a:xfrm>
              <a:off x="2880" y="336"/>
              <a:ext cx="1008" cy="864"/>
            </a:xfrm>
            <a:prstGeom prst="line">
              <a:avLst/>
            </a:prstGeom>
            <a:noFill/>
            <a:ln w="9525">
              <a:solidFill>
                <a:schemeClr val="tx1"/>
              </a:solidFill>
              <a:round/>
              <a:headEnd/>
              <a:tailEnd type="triangle" w="med" len="med"/>
            </a:ln>
          </p:spPr>
          <p:txBody>
            <a:bodyPr/>
            <a:lstStyle/>
            <a:p>
              <a:endParaRPr lang="zh-CN" altLang="en-US"/>
            </a:p>
          </p:txBody>
        </p:sp>
        <p:sp>
          <p:nvSpPr>
            <p:cNvPr id="15382" name="Line 34"/>
            <p:cNvSpPr>
              <a:spLocks noChangeShapeType="1"/>
            </p:cNvSpPr>
            <p:nvPr/>
          </p:nvSpPr>
          <p:spPr bwMode="auto">
            <a:xfrm flipH="1" flipV="1">
              <a:off x="2784" y="528"/>
              <a:ext cx="864" cy="768"/>
            </a:xfrm>
            <a:prstGeom prst="line">
              <a:avLst/>
            </a:prstGeom>
            <a:noFill/>
            <a:ln w="9525">
              <a:solidFill>
                <a:schemeClr val="tx1"/>
              </a:solidFill>
              <a:round/>
              <a:headEnd/>
              <a:tailEnd type="triangle" w="med" len="med"/>
            </a:ln>
          </p:spPr>
          <p:txBody>
            <a:bodyPr/>
            <a:lstStyle/>
            <a:p>
              <a:endParaRPr lang="zh-CN" altLang="en-US"/>
            </a:p>
          </p:txBody>
        </p:sp>
        <p:sp>
          <p:nvSpPr>
            <p:cNvPr id="15383" name="Line 35"/>
            <p:cNvSpPr>
              <a:spLocks noChangeShapeType="1"/>
            </p:cNvSpPr>
            <p:nvPr/>
          </p:nvSpPr>
          <p:spPr bwMode="auto">
            <a:xfrm flipH="1">
              <a:off x="3744" y="2112"/>
              <a:ext cx="480" cy="864"/>
            </a:xfrm>
            <a:prstGeom prst="line">
              <a:avLst/>
            </a:prstGeom>
            <a:noFill/>
            <a:ln w="9525">
              <a:solidFill>
                <a:schemeClr val="tx1"/>
              </a:solidFill>
              <a:round/>
              <a:headEnd/>
              <a:tailEnd type="triangle" w="med" len="med"/>
            </a:ln>
          </p:spPr>
          <p:txBody>
            <a:bodyPr/>
            <a:lstStyle/>
            <a:p>
              <a:endParaRPr lang="zh-CN" altLang="en-US"/>
            </a:p>
          </p:txBody>
        </p:sp>
        <p:sp>
          <p:nvSpPr>
            <p:cNvPr id="15384" name="Line 36"/>
            <p:cNvSpPr>
              <a:spLocks noChangeShapeType="1"/>
            </p:cNvSpPr>
            <p:nvPr/>
          </p:nvSpPr>
          <p:spPr bwMode="auto">
            <a:xfrm flipV="1">
              <a:off x="3552" y="2016"/>
              <a:ext cx="480" cy="864"/>
            </a:xfrm>
            <a:prstGeom prst="line">
              <a:avLst/>
            </a:prstGeom>
            <a:noFill/>
            <a:ln w="9525">
              <a:solidFill>
                <a:schemeClr val="tx1"/>
              </a:solidFill>
              <a:round/>
              <a:headEnd/>
              <a:tailEnd type="triangle" w="med" len="med"/>
            </a:ln>
          </p:spPr>
          <p:txBody>
            <a:bodyPr/>
            <a:lstStyle/>
            <a:p>
              <a:endParaRPr lang="zh-CN" altLang="en-US"/>
            </a:p>
          </p:txBody>
        </p:sp>
        <p:sp>
          <p:nvSpPr>
            <p:cNvPr id="15385" name="Line 37"/>
            <p:cNvSpPr>
              <a:spLocks noChangeShapeType="1"/>
            </p:cNvSpPr>
            <p:nvPr/>
          </p:nvSpPr>
          <p:spPr bwMode="auto">
            <a:xfrm flipH="1" flipV="1">
              <a:off x="624" y="2112"/>
              <a:ext cx="336" cy="912"/>
            </a:xfrm>
            <a:prstGeom prst="line">
              <a:avLst/>
            </a:prstGeom>
            <a:noFill/>
            <a:ln w="9525">
              <a:solidFill>
                <a:schemeClr val="tx1"/>
              </a:solidFill>
              <a:round/>
              <a:headEnd/>
              <a:tailEnd type="triangle" w="med" len="med"/>
            </a:ln>
          </p:spPr>
          <p:txBody>
            <a:bodyPr/>
            <a:lstStyle/>
            <a:p>
              <a:endParaRPr lang="zh-CN" altLang="en-US"/>
            </a:p>
          </p:txBody>
        </p:sp>
        <p:sp>
          <p:nvSpPr>
            <p:cNvPr id="15386" name="Line 38"/>
            <p:cNvSpPr>
              <a:spLocks noChangeShapeType="1"/>
            </p:cNvSpPr>
            <p:nvPr/>
          </p:nvSpPr>
          <p:spPr bwMode="auto">
            <a:xfrm>
              <a:off x="816" y="2112"/>
              <a:ext cx="336" cy="864"/>
            </a:xfrm>
            <a:prstGeom prst="line">
              <a:avLst/>
            </a:prstGeom>
            <a:noFill/>
            <a:ln w="9525">
              <a:solidFill>
                <a:schemeClr val="tx1"/>
              </a:solidFill>
              <a:round/>
              <a:headEnd/>
              <a:tailEnd type="triangle" w="med" len="med"/>
            </a:ln>
          </p:spPr>
          <p:txBody>
            <a:bodyPr/>
            <a:lstStyle/>
            <a:p>
              <a:endParaRPr lang="zh-CN" altLang="en-US"/>
            </a:p>
          </p:txBody>
        </p:sp>
        <p:sp>
          <p:nvSpPr>
            <p:cNvPr id="15387" name="Line 39"/>
            <p:cNvSpPr>
              <a:spLocks noChangeShapeType="1"/>
            </p:cNvSpPr>
            <p:nvPr/>
          </p:nvSpPr>
          <p:spPr bwMode="auto">
            <a:xfrm flipH="1">
              <a:off x="1680" y="3504"/>
              <a:ext cx="1296" cy="0"/>
            </a:xfrm>
            <a:prstGeom prst="line">
              <a:avLst/>
            </a:prstGeom>
            <a:noFill/>
            <a:ln w="12700">
              <a:solidFill>
                <a:schemeClr val="tx1"/>
              </a:solidFill>
              <a:round/>
              <a:headEnd/>
              <a:tailEnd type="triangle" w="med" len="med"/>
            </a:ln>
          </p:spPr>
          <p:txBody>
            <a:bodyPr/>
            <a:lstStyle/>
            <a:p>
              <a:endParaRPr lang="zh-CN" altLang="en-US"/>
            </a:p>
          </p:txBody>
        </p:sp>
        <p:sp>
          <p:nvSpPr>
            <p:cNvPr id="15388" name="Line 40"/>
            <p:cNvSpPr>
              <a:spLocks noChangeShapeType="1"/>
            </p:cNvSpPr>
            <p:nvPr/>
          </p:nvSpPr>
          <p:spPr bwMode="auto">
            <a:xfrm>
              <a:off x="1680" y="3312"/>
              <a:ext cx="1200" cy="0"/>
            </a:xfrm>
            <a:prstGeom prst="line">
              <a:avLst/>
            </a:prstGeom>
            <a:noFill/>
            <a:ln w="12700">
              <a:solidFill>
                <a:schemeClr val="tx1"/>
              </a:solidFill>
              <a:round/>
              <a:headEnd/>
              <a:tailEnd type="triangle" w="med" len="med"/>
            </a:ln>
          </p:spPr>
          <p:txBody>
            <a:bodyPr/>
            <a:lstStyle/>
            <a:p>
              <a:endParaRPr lang="zh-CN" altLang="en-US"/>
            </a:p>
          </p:txBody>
        </p:sp>
      </p:gr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539552" y="1700808"/>
            <a:ext cx="7706493" cy="3785652"/>
          </a:xfrm>
          <a:prstGeom prst="rect">
            <a:avLst/>
          </a:prstGeom>
          <a:solidFill>
            <a:schemeClr val="accent6">
              <a:lumMod val="20000"/>
              <a:lumOff val="80000"/>
            </a:schemeClr>
          </a:solidFill>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1" hangingPunct="1">
              <a:lnSpc>
                <a:spcPct val="150000"/>
              </a:lnSpc>
            </a:pPr>
            <a:r>
              <a:rPr lang="zh-CN" altLang="en-US" sz="3200" noProof="1">
                <a:solidFill>
                  <a:srgbClr val="FF0000"/>
                </a:solidFill>
                <a:latin typeface="Times New Roman" pitchFamily="18" charset="0"/>
                <a:ea typeface="黑体" pitchFamily="49" charset="-122"/>
                <a:cs typeface="Times New Roman" pitchFamily="18" charset="0"/>
              </a:rPr>
              <a:t>1、内容：</a:t>
            </a:r>
            <a:r>
              <a:rPr lang="zh-CN" altLang="en-US" sz="3200" noProof="1">
                <a:latin typeface="Times New Roman" pitchFamily="18" charset="0"/>
                <a:ea typeface="黑体" pitchFamily="49" charset="-122"/>
                <a:cs typeface="Times New Roman" pitchFamily="18" charset="0"/>
              </a:rPr>
              <a:t>能量既不会凭空消灭</a:t>
            </a:r>
            <a:r>
              <a:rPr lang="zh-CN" altLang="zh-CN" sz="3200" noProof="1">
                <a:latin typeface="Times New Roman" pitchFamily="18" charset="0"/>
                <a:ea typeface="黑体" pitchFamily="49" charset="-122"/>
                <a:cs typeface="Times New Roman" pitchFamily="18" charset="0"/>
              </a:rPr>
              <a:t>，</a:t>
            </a:r>
            <a:r>
              <a:rPr lang="zh-CN" altLang="en-US" sz="3200" noProof="1">
                <a:latin typeface="Times New Roman" pitchFamily="18" charset="0"/>
                <a:ea typeface="黑体" pitchFamily="49" charset="-122"/>
                <a:cs typeface="Times New Roman" pitchFamily="18" charset="0"/>
              </a:rPr>
              <a:t>也不会凭空产生，它只会从一种形式转化为其他形式。或者从一个物体转移到另外一个物体，而在转化和转移的过程中，能量的总量保持不变。</a:t>
            </a:r>
            <a:endParaRPr lang="zh-CN" altLang="en-US" sz="3200" noProof="1">
              <a:solidFill>
                <a:schemeClr val="bg2"/>
              </a:solidFill>
              <a:latin typeface="Times New Roman" pitchFamily="18" charset="0"/>
              <a:ea typeface="黑体" pitchFamily="49" charset="-122"/>
              <a:cs typeface="Times New Roman" pitchFamily="18" charset="0"/>
            </a:endParaRPr>
          </a:p>
        </p:txBody>
      </p:sp>
      <p:sp>
        <p:nvSpPr>
          <p:cNvPr id="16387" name="Text Box 9"/>
          <p:cNvSpPr txBox="1">
            <a:spLocks noChangeArrowheads="1"/>
          </p:cNvSpPr>
          <p:nvPr/>
        </p:nvSpPr>
        <p:spPr bwMode="auto">
          <a:xfrm>
            <a:off x="1187624" y="548680"/>
            <a:ext cx="5002212" cy="522288"/>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a:spAutoFit/>
          </a:bodyPr>
          <a:lstStyle/>
          <a:p>
            <a:r>
              <a:rPr lang="zh-CN" altLang="en-US" sz="2800" dirty="0">
                <a:solidFill>
                  <a:schemeClr val="bg1"/>
                </a:solidFill>
                <a:latin typeface="黑体" pitchFamily="49" charset="-122"/>
                <a:ea typeface="黑体" pitchFamily="49" charset="-122"/>
              </a:rPr>
              <a:t>问题</a:t>
            </a:r>
            <a:r>
              <a:rPr lang="en-US" altLang="zh-CN" sz="2800" dirty="0">
                <a:solidFill>
                  <a:schemeClr val="bg1"/>
                </a:solidFill>
                <a:latin typeface="Times New Roman" pitchFamily="18" charset="0"/>
                <a:ea typeface="黑体" pitchFamily="49" charset="-122"/>
                <a:cs typeface="Times New Roman" pitchFamily="18" charset="0"/>
              </a:rPr>
              <a:t>2</a:t>
            </a:r>
            <a:r>
              <a:rPr lang="zh-CN" altLang="en-US" sz="2800" dirty="0">
                <a:solidFill>
                  <a:schemeClr val="bg1"/>
                </a:solidFill>
                <a:latin typeface="黑体" pitchFamily="49" charset="-122"/>
                <a:ea typeface="黑体" pitchFamily="49" charset="-122"/>
              </a:rPr>
              <a:t>：什么是能量守恒定律？</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additive="base">
                                        <p:cTn id="7" dur="500" fill="hold"/>
                                        <p:tgtEl>
                                          <p:spTgt spid="18436"/>
                                        </p:tgtEl>
                                        <p:attrNameLst>
                                          <p:attrName>ppt_x</p:attrName>
                                        </p:attrNameLst>
                                      </p:cBhvr>
                                      <p:tavLst>
                                        <p:tav tm="0">
                                          <p:val>
                                            <p:strVal val="#ppt_x"/>
                                          </p:val>
                                        </p:tav>
                                        <p:tav tm="100000">
                                          <p:val>
                                            <p:strVal val="#ppt_x"/>
                                          </p:val>
                                        </p:tav>
                                      </p:tavLst>
                                    </p:anim>
                                    <p:anim calcmode="lin" valueType="num">
                                      <p:cBhvr additive="base">
                                        <p:cTn id="8" dur="500" fill="hold"/>
                                        <p:tgtEl>
                                          <p:spTgt spid="184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539552" y="2060848"/>
            <a:ext cx="8136904" cy="3453253"/>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ctr">
            <a:spAutoFit/>
          </a:bodyPr>
          <a:lstStyle/>
          <a:p>
            <a:pPr eaLnBrk="1" hangingPunct="1">
              <a:lnSpc>
                <a:spcPct val="130000"/>
              </a:lnSpc>
            </a:pPr>
            <a:r>
              <a:rPr lang="zh-CN" altLang="en-US" sz="2400" dirty="0">
                <a:solidFill>
                  <a:srgbClr val="000000"/>
                </a:solidFill>
                <a:latin typeface="Times New Roman" pitchFamily="18" charset="0"/>
                <a:ea typeface="黑体" pitchFamily="49" charset="-122"/>
                <a:cs typeface="Times New Roman" pitchFamily="18" charset="0"/>
              </a:rPr>
              <a:t>        </a:t>
            </a:r>
            <a:r>
              <a:rPr lang="zh-CN" altLang="en-US" sz="2400" dirty="0">
                <a:latin typeface="Times New Roman" pitchFamily="18" charset="0"/>
                <a:ea typeface="黑体" pitchFamily="49" charset="-122"/>
                <a:cs typeface="Times New Roman" pitchFamily="18" charset="0"/>
              </a:rPr>
              <a:t>能量守恒定律的建立过程，是人类认识自然的一次重大的飞跃，是哲学和自然科学长期发展和进步的结果。它是最普遍、最重要、最可靠的自然规律之一，而且是大自然普遍和谐性的一种表现形式。</a:t>
            </a:r>
            <a:r>
              <a:rPr lang="en-US" altLang="zh-CN" sz="2400" dirty="0">
                <a:solidFill>
                  <a:schemeClr val="tx2"/>
                </a:solidFill>
                <a:latin typeface="Times New Roman" pitchFamily="18" charset="0"/>
                <a:ea typeface="黑体" pitchFamily="49" charset="-122"/>
                <a:cs typeface="Times New Roman" pitchFamily="18" charset="0"/>
              </a:rPr>
              <a:t> </a:t>
            </a:r>
            <a:r>
              <a:rPr lang="zh-CN" altLang="en-US" sz="2400" dirty="0">
                <a:latin typeface="Times New Roman" pitchFamily="18" charset="0"/>
                <a:ea typeface="黑体" pitchFamily="49" charset="-122"/>
                <a:cs typeface="Times New Roman" pitchFamily="18" charset="0"/>
              </a:rPr>
              <a:t>和谐美是科学的魅力所在。</a:t>
            </a:r>
          </a:p>
          <a:p>
            <a:pPr eaLnBrk="1" hangingPunct="1">
              <a:lnSpc>
                <a:spcPct val="130000"/>
              </a:lnSpc>
            </a:pPr>
            <a:r>
              <a:rPr lang="zh-CN" altLang="en-US" sz="2400" dirty="0">
                <a:latin typeface="Times New Roman" pitchFamily="18" charset="0"/>
                <a:ea typeface="黑体" pitchFamily="49" charset="-122"/>
                <a:cs typeface="Times New Roman" pitchFamily="18" charset="0"/>
              </a:rPr>
              <a:t>        恩格斯曾经把能量转化和守恒定律称为“伟大的运动基本规律”，认为它的发现是19世纪自然科学的三大发现之一 (另两个发现是细胞学说，达尔文的生物进化论) 。</a:t>
            </a:r>
          </a:p>
        </p:txBody>
      </p:sp>
      <p:sp>
        <p:nvSpPr>
          <p:cNvPr id="17411" name="WordArt 3"/>
          <p:cNvSpPr>
            <a:spLocks noChangeArrowheads="1" noChangeShapeType="1" noTextEdit="1"/>
          </p:cNvSpPr>
          <p:nvPr/>
        </p:nvSpPr>
        <p:spPr bwMode="auto">
          <a:xfrm>
            <a:off x="1043608" y="1124744"/>
            <a:ext cx="5080000" cy="579437"/>
          </a:xfrm>
          <a:prstGeom prst="rect">
            <a:avLst/>
          </a:prstGeom>
        </p:spPr>
        <p:txBody>
          <a:bodyPr wrap="none" fromWordArt="1">
            <a:prstTxWarp prst="textSlantUp">
              <a:avLst>
                <a:gd name="adj" fmla="val 0"/>
              </a:avLst>
            </a:prstTxWarp>
          </a:bodyPr>
          <a:lstStyle/>
          <a:p>
            <a:pPr algn="ctr"/>
            <a:r>
              <a:rPr lang="zh-CN" altLang="en-US" sz="4000" kern="10" dirty="0">
                <a:ln w="9525">
                  <a:solidFill>
                    <a:srgbClr val="CC99FF"/>
                  </a:solidFill>
                  <a:round/>
                  <a:headEnd/>
                  <a:tailEnd/>
                </a:ln>
                <a:solidFill>
                  <a:schemeClr val="accent6">
                    <a:lumMod val="40000"/>
                    <a:lumOff val="60000"/>
                  </a:schemeClr>
                </a:solidFill>
                <a:effectLst>
                  <a:outerShdw dist="53882" dir="2700000" algn="ctr" rotWithShape="0">
                    <a:srgbClr val="9999FF">
                      <a:alpha val="75000"/>
                    </a:srgbClr>
                  </a:outerShdw>
                </a:effectLst>
                <a:latin typeface="黑体"/>
                <a:ea typeface="黑体"/>
              </a:rPr>
              <a:t>最普遍 最重要 最可靠</a:t>
            </a:r>
          </a:p>
        </p:txBody>
      </p:sp>
      <p:sp>
        <p:nvSpPr>
          <p:cNvPr id="17412" name="Text Box 4"/>
          <p:cNvSpPr txBox="1">
            <a:spLocks noChangeArrowheads="1"/>
          </p:cNvSpPr>
          <p:nvPr/>
        </p:nvSpPr>
        <p:spPr bwMode="auto">
          <a:xfrm>
            <a:off x="6196013" y="1008063"/>
            <a:ext cx="2408237" cy="522287"/>
          </a:xfrm>
          <a:prstGeom prst="rect">
            <a:avLst/>
          </a:prstGeom>
          <a:noFill/>
          <a:ln w="9525">
            <a:noFill/>
            <a:miter lim="800000"/>
            <a:headEnd/>
            <a:tailEnd/>
          </a:ln>
        </p:spPr>
        <p:txBody>
          <a:bodyPr>
            <a:spAutoFit/>
          </a:bodyPr>
          <a:lstStyle/>
          <a:p>
            <a:pPr eaLnBrk="1" hangingPunct="1">
              <a:spcBef>
                <a:spcPct val="50000"/>
              </a:spcBef>
            </a:pPr>
            <a:r>
              <a:rPr lang="zh-CN" altLang="en-US" sz="2800" dirty="0">
                <a:solidFill>
                  <a:srgbClr val="FF0000"/>
                </a:solidFill>
                <a:ea typeface="黑体" pitchFamily="49" charset="-122"/>
              </a:rPr>
              <a:t>自然规律之一</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500" fill="hold"/>
                                        <p:tgtEl>
                                          <p:spTgt spid="19458"/>
                                        </p:tgtEl>
                                        <p:attrNameLst>
                                          <p:attrName>ppt_w</p:attrName>
                                        </p:attrNameLst>
                                      </p:cBhvr>
                                      <p:tavLst>
                                        <p:tav tm="0">
                                          <p:val>
                                            <p:fltVal val="0"/>
                                          </p:val>
                                        </p:tav>
                                        <p:tav tm="100000">
                                          <p:val>
                                            <p:strVal val="#ppt_w"/>
                                          </p:val>
                                        </p:tav>
                                      </p:tavLst>
                                    </p:anim>
                                    <p:anim calcmode="lin" valueType="num">
                                      <p:cBhvr>
                                        <p:cTn id="8" dur="500" fill="hold"/>
                                        <p:tgtEl>
                                          <p:spTgt spid="19458"/>
                                        </p:tgtEl>
                                        <p:attrNameLst>
                                          <p:attrName>ppt_h</p:attrName>
                                        </p:attrNameLst>
                                      </p:cBhvr>
                                      <p:tavLst>
                                        <p:tav tm="0">
                                          <p:val>
                                            <p:fltVal val="0"/>
                                          </p:val>
                                        </p:tav>
                                        <p:tav tm="100000">
                                          <p:val>
                                            <p:strVal val="#ppt_h"/>
                                          </p:val>
                                        </p:tav>
                                      </p:tavLst>
                                    </p:anim>
                                    <p:animEffect transition="in" filter="fade">
                                      <p:cBhvr>
                                        <p:cTn id="9"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11560" y="548680"/>
            <a:ext cx="7775575" cy="693738"/>
          </a:xfrm>
          <a:prstGeom prst="rect">
            <a:avLst/>
          </a:prstGeom>
          <a:noFill/>
          <a:ln w="9525">
            <a:noFill/>
            <a:miter lim="800000"/>
            <a:headEnd/>
            <a:tailEnd/>
          </a:ln>
        </p:spPr>
        <p:txBody>
          <a:bodyPr anchor="ctr">
            <a:spAutoFit/>
          </a:bodyPr>
          <a:lstStyle/>
          <a:p>
            <a:pPr eaLnBrk="1" hangingPunct="1">
              <a:lnSpc>
                <a:spcPct val="150000"/>
              </a:lnSpc>
            </a:pPr>
            <a:r>
              <a:rPr lang="zh-CN" altLang="en-US" sz="2600" dirty="0">
                <a:latin typeface="黑体" pitchFamily="49" charset="-122"/>
                <a:ea typeface="黑体" pitchFamily="49" charset="-122"/>
              </a:rPr>
              <a:t>导致能量守恒定律最后确立的两类重要事实是什么</a:t>
            </a:r>
            <a:r>
              <a:rPr lang="zh-CN" altLang="zh-CN" sz="2600" dirty="0">
                <a:latin typeface="黑体" pitchFamily="49" charset="-122"/>
                <a:ea typeface="黑体" pitchFamily="49" charset="-122"/>
              </a:rPr>
              <a:t>? </a:t>
            </a:r>
          </a:p>
        </p:txBody>
      </p:sp>
      <p:sp>
        <p:nvSpPr>
          <p:cNvPr id="20483" name="Rectangle 3"/>
          <p:cNvSpPr>
            <a:spLocks noChangeArrowheads="1"/>
          </p:cNvSpPr>
          <p:nvPr/>
        </p:nvSpPr>
        <p:spPr bwMode="auto">
          <a:xfrm>
            <a:off x="755576" y="1556792"/>
            <a:ext cx="7704137" cy="1214438"/>
          </a:xfrm>
          <a:prstGeom prst="rect">
            <a:avLst/>
          </a:prstGeom>
          <a:noFill/>
          <a:ln w="9525">
            <a:noFill/>
            <a:miter lim="800000"/>
            <a:headEnd/>
            <a:tailEnd/>
          </a:ln>
        </p:spPr>
        <p:txBody>
          <a:bodyPr anchor="ctr">
            <a:spAutoFit/>
          </a:bodyPr>
          <a:lstStyle/>
          <a:p>
            <a:pPr eaLnBrk="1" hangingPunct="1">
              <a:lnSpc>
                <a:spcPct val="150000"/>
              </a:lnSpc>
            </a:pPr>
            <a:r>
              <a:rPr lang="zh-CN" altLang="en-US" sz="2600" dirty="0">
                <a:solidFill>
                  <a:srgbClr val="FF0000"/>
                </a:solidFill>
                <a:ea typeface="黑体" pitchFamily="49" charset="-122"/>
              </a:rPr>
              <a:t>       确立了永动机的不可能性和发现了各种自然现象之间的相互联系与转化。</a:t>
            </a:r>
            <a:r>
              <a:rPr lang="en-US" altLang="zh-CN" sz="2600" dirty="0">
                <a:solidFill>
                  <a:srgbClr val="FF0000"/>
                </a:solidFill>
                <a:ea typeface="黑体" pitchFamily="49" charset="-122"/>
              </a:rPr>
              <a:t> </a:t>
            </a:r>
          </a:p>
        </p:txBody>
      </p:sp>
      <p:pic>
        <p:nvPicPr>
          <p:cNvPr id="18437" name="Picture 7" descr="图片1"/>
          <p:cNvPicPr>
            <a:picLocks noChangeAspect="1" noChangeArrowheads="1"/>
          </p:cNvPicPr>
          <p:nvPr/>
        </p:nvPicPr>
        <p:blipFill>
          <a:blip r:embed="rId2" cstate="print"/>
          <a:srcRect/>
          <a:stretch>
            <a:fillRect/>
          </a:stretch>
        </p:blipFill>
        <p:spPr bwMode="auto">
          <a:xfrm>
            <a:off x="2483768" y="3068961"/>
            <a:ext cx="4010323" cy="3528496"/>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wipe(down)">
                                      <p:cBhvr>
                                        <p:cTn id="7"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971550" y="1011238"/>
            <a:ext cx="7200900" cy="2238375"/>
          </a:xfrm>
          <a:prstGeom prst="rect">
            <a:avLst/>
          </a:prstGeom>
          <a:noFill/>
          <a:ln w="9525">
            <a:noFill/>
            <a:miter lim="800000"/>
            <a:headEnd/>
            <a:tailEnd/>
          </a:ln>
        </p:spPr>
        <p:txBody>
          <a:bodyPr>
            <a:spAutoFit/>
          </a:bodyPr>
          <a:lstStyle/>
          <a:p>
            <a:pPr eaLnBrk="1" hangingPunct="1">
              <a:lnSpc>
                <a:spcPct val="150000"/>
              </a:lnSpc>
            </a:pPr>
            <a:r>
              <a:rPr lang="zh-CN" altLang="en-US" sz="2400">
                <a:latin typeface="Times New Roman" pitchFamily="18" charset="0"/>
                <a:ea typeface="黑体" pitchFamily="49" charset="-122"/>
                <a:cs typeface="Times New Roman" pitchFamily="18" charset="0"/>
              </a:rPr>
              <a:t>        历史上有很多人不相信能量守恒定律，挖空心思想发明一种不消耗能量，却能不断对外做功的机器</a:t>
            </a:r>
            <a:r>
              <a:rPr lang="en-US" altLang="zh-CN" sz="2400">
                <a:latin typeface="Times New Roman" pitchFamily="18" charset="0"/>
                <a:ea typeface="黑体" pitchFamily="49" charset="-122"/>
                <a:cs typeface="Times New Roman" pitchFamily="18" charset="0"/>
              </a:rPr>
              <a:t>—</a:t>
            </a:r>
            <a:r>
              <a:rPr lang="zh-CN" altLang="en-US" sz="2400">
                <a:latin typeface="Times New Roman" pitchFamily="18" charset="0"/>
                <a:ea typeface="黑体" pitchFamily="49" charset="-122"/>
                <a:cs typeface="Times New Roman" pitchFamily="18" charset="0"/>
              </a:rPr>
              <a:t>永动机。你认为它一旦转动起来就能永远转动下去吗？</a:t>
            </a:r>
          </a:p>
        </p:txBody>
      </p:sp>
      <p:sp>
        <p:nvSpPr>
          <p:cNvPr id="20485" name="Text Box 5"/>
          <p:cNvSpPr txBox="1">
            <a:spLocks noChangeArrowheads="1"/>
          </p:cNvSpPr>
          <p:nvPr/>
        </p:nvSpPr>
        <p:spPr bwMode="auto">
          <a:xfrm>
            <a:off x="3376613" y="3451225"/>
            <a:ext cx="4795837" cy="2308225"/>
          </a:xfrm>
          <a:prstGeom prst="rect">
            <a:avLst/>
          </a:prstGeom>
          <a:noFill/>
          <a:ln w="9525">
            <a:noFill/>
            <a:miter lim="800000"/>
            <a:headEnd/>
            <a:tailEnd/>
          </a:ln>
        </p:spPr>
        <p:txBody>
          <a:bodyPr>
            <a:spAutoFit/>
          </a:bodyPr>
          <a:lstStyle/>
          <a:p>
            <a:pPr eaLnBrk="1" hangingPunct="1">
              <a:lnSpc>
                <a:spcPct val="150000"/>
              </a:lnSpc>
            </a:pPr>
            <a:r>
              <a:rPr lang="en-US" altLang="zh-CN" sz="2400">
                <a:solidFill>
                  <a:srgbClr val="FF0000"/>
                </a:solidFill>
                <a:latin typeface="Times New Roman" pitchFamily="18" charset="0"/>
                <a:ea typeface="黑体" pitchFamily="49" charset="-122"/>
                <a:cs typeface="Times New Roman" pitchFamily="18" charset="0"/>
              </a:rPr>
              <a:t>        17</a:t>
            </a:r>
            <a:r>
              <a:rPr lang="zh-CN" altLang="en-US" sz="2400">
                <a:solidFill>
                  <a:srgbClr val="FF0000"/>
                </a:solidFill>
                <a:latin typeface="Times New Roman" pitchFamily="18" charset="0"/>
                <a:ea typeface="黑体" pitchFamily="49" charset="-122"/>
                <a:cs typeface="Times New Roman" pitchFamily="18" charset="0"/>
              </a:rPr>
              <a:t>～</a:t>
            </a:r>
            <a:r>
              <a:rPr lang="en-US" altLang="zh-CN" sz="2400">
                <a:solidFill>
                  <a:srgbClr val="FF0000"/>
                </a:solidFill>
                <a:latin typeface="Times New Roman" pitchFamily="18" charset="0"/>
                <a:ea typeface="黑体" pitchFamily="49" charset="-122"/>
                <a:cs typeface="Times New Roman" pitchFamily="18" charset="0"/>
              </a:rPr>
              <a:t>18</a:t>
            </a:r>
            <a:r>
              <a:rPr lang="zh-CN" altLang="en-US" sz="2400">
                <a:solidFill>
                  <a:srgbClr val="FF0000"/>
                </a:solidFill>
                <a:latin typeface="Times New Roman" pitchFamily="18" charset="0"/>
                <a:ea typeface="黑体" pitchFamily="49" charset="-122"/>
                <a:cs typeface="Times New Roman" pitchFamily="18" charset="0"/>
              </a:rPr>
              <a:t>世纪许多机械专家就已经论证了永动机是不可能的。</a:t>
            </a:r>
          </a:p>
          <a:p>
            <a:pPr eaLnBrk="1" hangingPunct="1">
              <a:lnSpc>
                <a:spcPct val="150000"/>
              </a:lnSpc>
            </a:pPr>
            <a:r>
              <a:rPr lang="zh-CN" altLang="en-US" sz="2400">
                <a:solidFill>
                  <a:srgbClr val="FF0000"/>
                </a:solidFill>
                <a:latin typeface="Times New Roman" pitchFamily="18" charset="0"/>
                <a:ea typeface="黑体" pitchFamily="49" charset="-122"/>
                <a:cs typeface="Times New Roman" pitchFamily="18" charset="0"/>
              </a:rPr>
              <a:t>        法国科学院在</a:t>
            </a:r>
            <a:r>
              <a:rPr lang="en-US" altLang="zh-CN" sz="2400">
                <a:solidFill>
                  <a:srgbClr val="FF0000"/>
                </a:solidFill>
                <a:latin typeface="Times New Roman" pitchFamily="18" charset="0"/>
                <a:ea typeface="黑体" pitchFamily="49" charset="-122"/>
                <a:cs typeface="Times New Roman" pitchFamily="18" charset="0"/>
              </a:rPr>
              <a:t>1775</a:t>
            </a:r>
            <a:r>
              <a:rPr lang="zh-CN" altLang="en-US" sz="2400">
                <a:solidFill>
                  <a:srgbClr val="FF0000"/>
                </a:solidFill>
                <a:latin typeface="Times New Roman" pitchFamily="18" charset="0"/>
                <a:ea typeface="黑体" pitchFamily="49" charset="-122"/>
                <a:cs typeface="Times New Roman" pitchFamily="18" charset="0"/>
              </a:rPr>
              <a:t>年就正式决定，不再研究和试验任何永动机。</a:t>
            </a:r>
          </a:p>
        </p:txBody>
      </p:sp>
      <p:sp>
        <p:nvSpPr>
          <p:cNvPr id="19460" name="WordArt 6"/>
          <p:cNvSpPr>
            <a:spLocks noChangeArrowheads="1" noChangeShapeType="1" noTextEdit="1"/>
          </p:cNvSpPr>
          <p:nvPr/>
        </p:nvSpPr>
        <p:spPr bwMode="auto">
          <a:xfrm rot="-1050267">
            <a:off x="3155950" y="206375"/>
            <a:ext cx="3167063" cy="647700"/>
          </a:xfrm>
          <a:prstGeom prst="rect">
            <a:avLst/>
          </a:prstGeom>
        </p:spPr>
        <p:txBody>
          <a:bodyPr wrap="none" fromWordArt="1">
            <a:prstTxWarp prst="textDeflateBottom">
              <a:avLst>
                <a:gd name="adj" fmla="val 76472"/>
              </a:avLst>
            </a:prstTxWarp>
            <a:scene3d>
              <a:camera prst="legacyPerspectiveFront">
                <a:rot lat="19799985" lon="19439992" rev="0"/>
              </a:camera>
              <a:lightRig rig="legacyNormal2" dir="t"/>
            </a:scene3d>
            <a:sp3d extrusionH="354000" prstMaterial="legacyMatte">
              <a:extrusionClr>
                <a:srgbClr val="939676"/>
              </a:extrusionClr>
            </a:sp3d>
          </a:bodyPr>
          <a:lstStyle/>
          <a:p>
            <a:pPr algn="ctr"/>
            <a:r>
              <a:rPr lang="zh-CN" altLang="en-US" sz="3600" kern="10">
                <a:ln w="9525">
                  <a:round/>
                  <a:headEnd/>
                  <a:tailEnd/>
                </a:ln>
                <a:gradFill rotWithShape="1">
                  <a:gsLst>
                    <a:gs pos="0">
                      <a:srgbClr val="707070"/>
                    </a:gs>
                    <a:gs pos="50000">
                      <a:srgbClr val="FFFFFF"/>
                    </a:gs>
                    <a:gs pos="100000">
                      <a:srgbClr val="707070"/>
                    </a:gs>
                  </a:gsLst>
                  <a:lin ang="2640000" scaled="1"/>
                </a:gradFill>
                <a:latin typeface="黑体"/>
                <a:ea typeface="黑体"/>
              </a:rPr>
              <a:t>你知道吗？</a:t>
            </a:r>
          </a:p>
        </p:txBody>
      </p:sp>
      <p:pic>
        <p:nvPicPr>
          <p:cNvPr id="19461" name="Picture 7" descr="图片1"/>
          <p:cNvPicPr>
            <a:picLocks noChangeAspect="1" noChangeArrowheads="1"/>
          </p:cNvPicPr>
          <p:nvPr/>
        </p:nvPicPr>
        <p:blipFill>
          <a:blip r:embed="rId2" cstate="print"/>
          <a:srcRect/>
          <a:stretch>
            <a:fillRect/>
          </a:stretch>
        </p:blipFill>
        <p:spPr bwMode="auto">
          <a:xfrm>
            <a:off x="350838" y="3336925"/>
            <a:ext cx="3025775" cy="2662238"/>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500" fill="hold"/>
                                        <p:tgtEl>
                                          <p:spTgt spid="20484"/>
                                        </p:tgtEl>
                                        <p:attrNameLst>
                                          <p:attrName>ppt_w</p:attrName>
                                        </p:attrNameLst>
                                      </p:cBhvr>
                                      <p:tavLst>
                                        <p:tav tm="0">
                                          <p:val>
                                            <p:fltVal val="0"/>
                                          </p:val>
                                        </p:tav>
                                        <p:tav tm="100000">
                                          <p:val>
                                            <p:strVal val="#ppt_w"/>
                                          </p:val>
                                        </p:tav>
                                      </p:tavLst>
                                    </p:anim>
                                    <p:anim calcmode="lin" valueType="num">
                                      <p:cBhvr>
                                        <p:cTn id="8" dur="500" fill="hold"/>
                                        <p:tgtEl>
                                          <p:spTgt spid="20484"/>
                                        </p:tgtEl>
                                        <p:attrNameLst>
                                          <p:attrName>ppt_h</p:attrName>
                                        </p:attrNameLst>
                                      </p:cBhvr>
                                      <p:tavLst>
                                        <p:tav tm="0">
                                          <p:val>
                                            <p:fltVal val="0"/>
                                          </p:val>
                                        </p:tav>
                                        <p:tav tm="100000">
                                          <p:val>
                                            <p:strVal val="#ppt_h"/>
                                          </p:val>
                                        </p:tav>
                                      </p:tavLst>
                                    </p:anim>
                                    <p:animEffect transition="in" filter="fade">
                                      <p:cBhvr>
                                        <p:cTn id="9" dur="500"/>
                                        <p:tgtEl>
                                          <p:spTgt spid="2048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0485"/>
                                        </p:tgtEl>
                                        <p:attrNameLst>
                                          <p:attrName>style.visibility</p:attrName>
                                        </p:attrNameLst>
                                      </p:cBhvr>
                                      <p:to>
                                        <p:strVal val="visible"/>
                                      </p:to>
                                    </p:set>
                                    <p:anim calcmode="lin" valueType="num">
                                      <p:cBhvr>
                                        <p:cTn id="14" dur="500" fill="hold"/>
                                        <p:tgtEl>
                                          <p:spTgt spid="20485"/>
                                        </p:tgtEl>
                                        <p:attrNameLst>
                                          <p:attrName>ppt_x</p:attrName>
                                        </p:attrNameLst>
                                      </p:cBhvr>
                                      <p:tavLst>
                                        <p:tav tm="0">
                                          <p:val>
                                            <p:strVal val="#ppt_x"/>
                                          </p:val>
                                        </p:tav>
                                        <p:tav tm="100000">
                                          <p:val>
                                            <p:strVal val="#ppt_x"/>
                                          </p:val>
                                        </p:tav>
                                      </p:tavLst>
                                    </p:anim>
                                    <p:anim calcmode="lin" valueType="num">
                                      <p:cBhvr>
                                        <p:cTn id="15" dur="500" fill="hold"/>
                                        <p:tgtEl>
                                          <p:spTgt spid="204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048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23850" y="1668463"/>
            <a:ext cx="8355013" cy="2263775"/>
            <a:chOff x="0" y="174"/>
            <a:chExt cx="13157" cy="3567"/>
          </a:xfrm>
        </p:grpSpPr>
        <p:sp>
          <p:nvSpPr>
            <p:cNvPr id="20484" name="AutoShape 3"/>
            <p:cNvSpPr>
              <a:spLocks noChangeArrowheads="1"/>
            </p:cNvSpPr>
            <p:nvPr/>
          </p:nvSpPr>
          <p:spPr bwMode="auto">
            <a:xfrm>
              <a:off x="0" y="1127"/>
              <a:ext cx="4680" cy="858"/>
            </a:xfrm>
            <a:prstGeom prst="flowChartAlternateProcess">
              <a:avLst/>
            </a:prstGeom>
            <a:solidFill>
              <a:srgbClr val="006600"/>
            </a:solidFill>
            <a:ln w="9525">
              <a:noFill/>
              <a:miter lim="800000"/>
              <a:headEnd/>
              <a:tailEnd/>
            </a:ln>
          </p:spPr>
          <p:txBody>
            <a:bodyPr anchor="ctr">
              <a:spAutoFit/>
            </a:bodyPr>
            <a:lstStyle/>
            <a:p>
              <a:pPr eaLnBrk="1" hangingPunct="1"/>
              <a:endParaRPr lang="zh-CN" altLang="en-US" sz="2600">
                <a:ea typeface="黑体" pitchFamily="49" charset="-122"/>
              </a:endParaRPr>
            </a:p>
          </p:txBody>
        </p:sp>
        <p:sp>
          <p:nvSpPr>
            <p:cNvPr id="20485" name="Text Box 4"/>
            <p:cNvSpPr txBox="1">
              <a:spLocks noChangeArrowheads="1"/>
            </p:cNvSpPr>
            <p:nvPr/>
          </p:nvSpPr>
          <p:spPr bwMode="auto">
            <a:xfrm>
              <a:off x="115" y="174"/>
              <a:ext cx="3060" cy="776"/>
            </a:xfrm>
            <a:prstGeom prst="rect">
              <a:avLst/>
            </a:prstGeom>
            <a:noFill/>
            <a:ln w="9525">
              <a:noFill/>
              <a:miter lim="800000"/>
              <a:headEnd/>
              <a:tailEnd/>
            </a:ln>
          </p:spPr>
          <p:txBody>
            <a:bodyPr>
              <a:spAutoFit/>
            </a:bodyPr>
            <a:lstStyle/>
            <a:p>
              <a:pPr eaLnBrk="1" hangingPunct="1">
                <a:spcBef>
                  <a:spcPct val="50000"/>
                </a:spcBef>
              </a:pPr>
              <a:r>
                <a:rPr lang="zh-CN" altLang="zh-CN" sz="2600" noProof="1">
                  <a:solidFill>
                    <a:srgbClr val="FF0000"/>
                  </a:solidFill>
                  <a:latin typeface="Times New Roman" pitchFamily="18" charset="0"/>
                  <a:ea typeface="黑体" pitchFamily="49" charset="-122"/>
                </a:rPr>
                <a:t>思考与讨论</a:t>
              </a:r>
            </a:p>
          </p:txBody>
        </p:sp>
        <p:sp>
          <p:nvSpPr>
            <p:cNvPr id="20486" name="Rectangle 5"/>
            <p:cNvSpPr>
              <a:spLocks noChangeArrowheads="1"/>
            </p:cNvSpPr>
            <p:nvPr/>
          </p:nvSpPr>
          <p:spPr bwMode="auto">
            <a:xfrm>
              <a:off x="115" y="1020"/>
              <a:ext cx="13042" cy="2721"/>
            </a:xfrm>
            <a:prstGeom prst="rect">
              <a:avLst/>
            </a:prstGeom>
            <a:gradFill rotWithShape="1">
              <a:gsLst>
                <a:gs pos="0">
                  <a:srgbClr val="94DC94"/>
                </a:gs>
                <a:gs pos="100000">
                  <a:schemeClr val="bg1"/>
                </a:gs>
              </a:gsLst>
              <a:lin ang="5400000" scaled="1"/>
            </a:gradFill>
            <a:ln w="9525">
              <a:noFill/>
              <a:miter lim="800000"/>
              <a:headEnd/>
              <a:tailEnd/>
            </a:ln>
            <a:effectLst>
              <a:outerShdw dist="71842" dir="2700000" algn="ctr" rotWithShape="0">
                <a:srgbClr val="929292"/>
              </a:outerShdw>
            </a:effectLst>
          </p:spPr>
          <p:txBody>
            <a:bodyPr wrap="none" anchor="ctr"/>
            <a:lstStyle/>
            <a:p>
              <a:pPr eaLnBrk="1" hangingPunct="1"/>
              <a:endParaRPr lang="zh-CN" altLang="en-US" sz="2600">
                <a:ea typeface="黑体" pitchFamily="49" charset="-122"/>
              </a:endParaRPr>
            </a:p>
          </p:txBody>
        </p:sp>
      </p:grpSp>
      <p:sp>
        <p:nvSpPr>
          <p:cNvPr id="20483" name="Text Box 6"/>
          <p:cNvSpPr txBox="1">
            <a:spLocks noChangeArrowheads="1"/>
          </p:cNvSpPr>
          <p:nvPr/>
        </p:nvSpPr>
        <p:spPr bwMode="auto">
          <a:xfrm>
            <a:off x="971550" y="2293938"/>
            <a:ext cx="7200900" cy="1292225"/>
          </a:xfrm>
          <a:prstGeom prst="rect">
            <a:avLst/>
          </a:prstGeom>
          <a:noFill/>
          <a:ln w="9525">
            <a:noFill/>
            <a:miter lim="800000"/>
            <a:headEnd/>
            <a:tailEnd/>
          </a:ln>
        </p:spPr>
        <p:txBody>
          <a:bodyPr>
            <a:spAutoFit/>
          </a:bodyPr>
          <a:lstStyle/>
          <a:p>
            <a:pPr eaLnBrk="1" hangingPunct="1">
              <a:lnSpc>
                <a:spcPct val="150000"/>
              </a:lnSpc>
            </a:pPr>
            <a:r>
              <a:rPr lang="zh-CN" altLang="en-US" sz="2600" dirty="0">
                <a:solidFill>
                  <a:srgbClr val="000000"/>
                </a:solidFill>
                <a:ea typeface="黑体" pitchFamily="49" charset="-122"/>
              </a:rPr>
              <a:t>       既然能量是守恒的，不可能消灭，为什么我们还要节约能源？</a:t>
            </a:r>
          </a:p>
        </p:txBody>
      </p:sp>
    </p:spTree>
  </p:cSld>
  <p:clrMapOvr>
    <a:masterClrMapping/>
  </p:clrMapOvr>
  <p:transition>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descr="请勿"/>
          <p:cNvPicPr>
            <a:picLocks noChangeAspect="1" noChangeArrowheads="1"/>
          </p:cNvPicPr>
          <p:nvPr/>
        </p:nvPicPr>
        <p:blipFill>
          <a:blip r:embed="rId2" cstate="print"/>
          <a:srcRect/>
          <a:stretch>
            <a:fillRect/>
          </a:stretch>
        </p:blipFill>
        <p:spPr bwMode="auto">
          <a:xfrm>
            <a:off x="4602163" y="1773238"/>
            <a:ext cx="3744912" cy="3302000"/>
          </a:xfrm>
          <a:prstGeom prst="rect">
            <a:avLst/>
          </a:prstGeom>
          <a:noFill/>
          <a:ln w="9525">
            <a:noFill/>
            <a:miter lim="800000"/>
            <a:headEnd/>
            <a:tailEnd/>
          </a:ln>
        </p:spPr>
      </p:pic>
      <p:sp>
        <p:nvSpPr>
          <p:cNvPr id="22532" name="Text Box 4"/>
          <p:cNvSpPr txBox="1">
            <a:spLocks noChangeArrowheads="1"/>
          </p:cNvSpPr>
          <p:nvPr/>
        </p:nvSpPr>
        <p:spPr bwMode="auto">
          <a:xfrm>
            <a:off x="539552" y="1916832"/>
            <a:ext cx="3888432" cy="2493962"/>
          </a:xfrm>
          <a:prstGeom prst="rect">
            <a:avLst/>
          </a:prstGeom>
          <a:noFill/>
          <a:ln w="9525">
            <a:noFill/>
            <a:miter lim="800000"/>
            <a:headEnd/>
            <a:tailEnd/>
          </a:ln>
        </p:spPr>
        <p:txBody>
          <a:bodyPr wrap="square">
            <a:spAutoFit/>
          </a:bodyPr>
          <a:lstStyle/>
          <a:p>
            <a:pPr eaLnBrk="1" hangingPunct="1">
              <a:lnSpc>
                <a:spcPct val="150000"/>
              </a:lnSpc>
            </a:pPr>
            <a:r>
              <a:rPr lang="zh-CN" altLang="en-US" sz="2600" dirty="0">
                <a:ea typeface="黑体" pitchFamily="49" charset="-122"/>
              </a:rPr>
              <a:t>       内能总是自发地从高温物体向低温物体转移，而不会自发地由低温物体向高温物体转移</a:t>
            </a:r>
          </a:p>
        </p:txBody>
      </p:sp>
      <p:sp>
        <p:nvSpPr>
          <p:cNvPr id="21508" name="Text Box 9"/>
          <p:cNvSpPr txBox="1">
            <a:spLocks noChangeArrowheads="1"/>
          </p:cNvSpPr>
          <p:nvPr/>
        </p:nvSpPr>
        <p:spPr bwMode="auto">
          <a:xfrm>
            <a:off x="683568" y="548680"/>
            <a:ext cx="7161213" cy="523875"/>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a:spAutoFit/>
          </a:bodyPr>
          <a:lstStyle/>
          <a:p>
            <a:r>
              <a:rPr lang="zh-CN" altLang="en-US" sz="2800" dirty="0">
                <a:solidFill>
                  <a:schemeClr val="bg1"/>
                </a:solidFill>
                <a:latin typeface="黑体" pitchFamily="49" charset="-122"/>
                <a:ea typeface="黑体" pitchFamily="49" charset="-122"/>
              </a:rPr>
              <a:t>问题</a:t>
            </a:r>
            <a:r>
              <a:rPr lang="en-US" altLang="zh-CN" sz="2800" dirty="0">
                <a:solidFill>
                  <a:schemeClr val="bg1"/>
                </a:solidFill>
                <a:latin typeface="Times New Roman" pitchFamily="18" charset="0"/>
                <a:ea typeface="黑体" pitchFamily="49" charset="-122"/>
                <a:cs typeface="Times New Roman" pitchFamily="18" charset="0"/>
              </a:rPr>
              <a:t>3</a:t>
            </a:r>
            <a:r>
              <a:rPr lang="zh-CN" altLang="en-US" sz="2800" dirty="0" smtClean="0">
                <a:solidFill>
                  <a:schemeClr val="bg1"/>
                </a:solidFill>
                <a:latin typeface="黑体" pitchFamily="49" charset="-122"/>
                <a:ea typeface="黑体" pitchFamily="49" charset="-122"/>
              </a:rPr>
              <a:t>：能</a:t>
            </a:r>
            <a:r>
              <a:rPr lang="zh-CN" altLang="en-US" sz="2800" dirty="0">
                <a:solidFill>
                  <a:schemeClr val="bg1"/>
                </a:solidFill>
                <a:latin typeface="黑体" pitchFamily="49" charset="-122"/>
                <a:ea typeface="黑体" pitchFamily="49" charset="-122"/>
              </a:rPr>
              <a:t>量转化与转移的方向性？</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p:cTn id="7" dur="500" fill="hold"/>
                                        <p:tgtEl>
                                          <p:spTgt spid="22531"/>
                                        </p:tgtEl>
                                        <p:attrNameLst>
                                          <p:attrName>ppt_x</p:attrName>
                                        </p:attrNameLst>
                                      </p:cBhvr>
                                      <p:tavLst>
                                        <p:tav tm="0">
                                          <p:val>
                                            <p:strVal val="#ppt_x"/>
                                          </p:val>
                                        </p:tav>
                                        <p:tav tm="100000">
                                          <p:val>
                                            <p:strVal val="#ppt_x"/>
                                          </p:val>
                                        </p:tav>
                                      </p:tavLst>
                                    </p:anim>
                                    <p:anim calcmode="lin" valueType="num">
                                      <p:cBhvr>
                                        <p:cTn id="8" dur="500" fill="hold"/>
                                        <p:tgtEl>
                                          <p:spTgt spid="2253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2"/>
                                        </p:tgtEl>
                                        <p:attrNameLst>
                                          <p:attrName>style.visibility</p:attrName>
                                        </p:attrNameLst>
                                      </p:cBhvr>
                                      <p:to>
                                        <p:strVal val="visible"/>
                                      </p:to>
                                    </p:set>
                                    <p:anim calcmode="lin" valueType="num">
                                      <p:cBhvr>
                                        <p:cTn id="13" dur="500" fill="hold"/>
                                        <p:tgtEl>
                                          <p:spTgt spid="22532"/>
                                        </p:tgtEl>
                                        <p:attrNameLst>
                                          <p:attrName>ppt_x</p:attrName>
                                        </p:attrNameLst>
                                      </p:cBhvr>
                                      <p:tavLst>
                                        <p:tav tm="0">
                                          <p:val>
                                            <p:strVal val="#ppt_x"/>
                                          </p:val>
                                        </p:tav>
                                        <p:tav tm="100000">
                                          <p:val>
                                            <p:strVal val="#ppt_x"/>
                                          </p:val>
                                        </p:tav>
                                      </p:tavLst>
                                    </p:anim>
                                    <p:anim calcmode="lin" valueType="num">
                                      <p:cBhvr>
                                        <p:cTn id="14"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2" cstate="print"/>
          <a:srcRect/>
          <a:stretch>
            <a:fillRect/>
          </a:stretch>
        </p:blipFill>
        <p:spPr bwMode="auto">
          <a:xfrm>
            <a:off x="580385" y="1670177"/>
            <a:ext cx="3991615" cy="3034457"/>
          </a:xfrm>
          <a:prstGeom prst="rect">
            <a:avLst/>
          </a:prstGeom>
          <a:noFill/>
          <a:ln w="9525">
            <a:noFill/>
            <a:miter lim="800000"/>
            <a:headEnd/>
            <a:tailEnd/>
          </a:ln>
          <a:effectLst>
            <a:softEdge rad="317500"/>
          </a:effectLst>
        </p:spPr>
      </p:pic>
      <p:sp>
        <p:nvSpPr>
          <p:cNvPr id="23556" name="Text Box 4"/>
          <p:cNvSpPr txBox="1">
            <a:spLocks noChangeArrowheads="1"/>
          </p:cNvSpPr>
          <p:nvPr/>
        </p:nvSpPr>
        <p:spPr bwMode="auto">
          <a:xfrm>
            <a:off x="4499992" y="1844824"/>
            <a:ext cx="4165351" cy="249299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1" hangingPunct="1">
              <a:lnSpc>
                <a:spcPct val="150000"/>
              </a:lnSpc>
            </a:pPr>
            <a:r>
              <a:rPr lang="zh-CN" altLang="en-US" sz="2600" dirty="0">
                <a:latin typeface="Times New Roman" pitchFamily="18" charset="0"/>
                <a:ea typeface="黑体" pitchFamily="49" charset="-122"/>
                <a:cs typeface="Times New Roman" pitchFamily="18" charset="0"/>
              </a:rPr>
              <a:t>        机械能可以全部转化为内能而内能不可能全部转化为机械能而不引起其他变化。热机的效率不可能是</a:t>
            </a:r>
            <a:r>
              <a:rPr lang="en-US" altLang="zh-CN" sz="2600" dirty="0">
                <a:latin typeface="Times New Roman" pitchFamily="18" charset="0"/>
                <a:ea typeface="黑体" pitchFamily="49" charset="-122"/>
                <a:cs typeface="Times New Roman" pitchFamily="18" charset="0"/>
              </a:rPr>
              <a:t>100</a:t>
            </a:r>
            <a:r>
              <a:rPr lang="en-US" altLang="zh-CN" sz="2600" baseline="30000" dirty="0">
                <a:latin typeface="Times New Roman" pitchFamily="18" charset="0"/>
                <a:ea typeface="黑体" pitchFamily="49" charset="-122"/>
                <a:cs typeface="Times New Roman" pitchFamily="18" charset="0"/>
              </a:rPr>
              <a:t>0</a:t>
            </a:r>
            <a:r>
              <a:rPr lang="en-US" altLang="zh-CN" sz="2600" dirty="0">
                <a:latin typeface="Times New Roman" pitchFamily="18" charset="0"/>
                <a:ea typeface="黑体" pitchFamily="49" charset="-122"/>
                <a:cs typeface="Times New Roman" pitchFamily="18" charset="0"/>
              </a:rPr>
              <a:t>/</a:t>
            </a:r>
            <a:r>
              <a:rPr lang="en-US" altLang="zh-CN" sz="2600" baseline="-10000" dirty="0">
                <a:latin typeface="Times New Roman" pitchFamily="18" charset="0"/>
                <a:ea typeface="黑体" pitchFamily="49" charset="-122"/>
                <a:cs typeface="Times New Roman" pitchFamily="18" charset="0"/>
              </a:rPr>
              <a:t>0</a:t>
            </a:r>
            <a:r>
              <a:rPr lang="zh-CN" altLang="en-US" sz="2600" baseline="-10000" dirty="0">
                <a:latin typeface="Times New Roman" pitchFamily="18" charset="0"/>
                <a:ea typeface="黑体" pitchFamily="49" charset="-122"/>
                <a:cs typeface="Times New Roman" pitchFamily="18" charset="0"/>
              </a:rPr>
              <a:t>。</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3555"/>
                                        </p:tgtEl>
                                        <p:attrNameLst>
                                          <p:attrName>style.visibility</p:attrName>
                                        </p:attrNameLst>
                                      </p:cBhvr>
                                      <p:to>
                                        <p:strVal val="visible"/>
                                      </p:to>
                                    </p:set>
                                    <p:anim calcmode="lin" valueType="num">
                                      <p:cBhvr>
                                        <p:cTn id="7" dur="1000" fill="hold"/>
                                        <p:tgtEl>
                                          <p:spTgt spid="23555"/>
                                        </p:tgtEl>
                                        <p:attrNameLst>
                                          <p:attrName>ppt_w</p:attrName>
                                        </p:attrNameLst>
                                      </p:cBhvr>
                                      <p:tavLst>
                                        <p:tav tm="0">
                                          <p:val>
                                            <p:fltVal val="0"/>
                                          </p:val>
                                        </p:tav>
                                        <p:tav tm="100000">
                                          <p:val>
                                            <p:strVal val="#ppt_w"/>
                                          </p:val>
                                        </p:tav>
                                      </p:tavLst>
                                    </p:anim>
                                    <p:anim calcmode="lin" valueType="num">
                                      <p:cBhvr>
                                        <p:cTn id="8" dur="1000" fill="hold"/>
                                        <p:tgtEl>
                                          <p:spTgt spid="23555"/>
                                        </p:tgtEl>
                                        <p:attrNameLst>
                                          <p:attrName>ppt_h</p:attrName>
                                        </p:attrNameLst>
                                      </p:cBhvr>
                                      <p:tavLst>
                                        <p:tav tm="0">
                                          <p:val>
                                            <p:fltVal val="0"/>
                                          </p:val>
                                        </p:tav>
                                        <p:tav tm="100000">
                                          <p:val>
                                            <p:strVal val="#ppt_h"/>
                                          </p:val>
                                        </p:tav>
                                      </p:tavLst>
                                    </p:anim>
                                    <p:anim calcmode="lin" valueType="num">
                                      <p:cBhvr>
                                        <p:cTn id="9" dur="1000" fill="hold"/>
                                        <p:tgtEl>
                                          <p:spTgt spid="23555"/>
                                        </p:tgtEl>
                                        <p:attrNameLst>
                                          <p:attrName>style.rotation</p:attrName>
                                        </p:attrNameLst>
                                      </p:cBhvr>
                                      <p:tavLst>
                                        <p:tav tm="0">
                                          <p:val>
                                            <p:fltVal val="90"/>
                                          </p:val>
                                        </p:tav>
                                        <p:tav tm="100000">
                                          <p:val>
                                            <p:fltVal val="0"/>
                                          </p:val>
                                        </p:tav>
                                      </p:tavLst>
                                    </p:anim>
                                    <p:animEffect transition="in" filter="fade">
                                      <p:cBhvr>
                                        <p:cTn id="10" dur="1000"/>
                                        <p:tgtEl>
                                          <p:spTgt spid="2355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3556"/>
                                        </p:tgtEl>
                                        <p:attrNameLst>
                                          <p:attrName>style.visibility</p:attrName>
                                        </p:attrNameLst>
                                      </p:cBhvr>
                                      <p:to>
                                        <p:strVal val="visible"/>
                                      </p:to>
                                    </p:set>
                                    <p:anim calcmode="lin" valueType="num">
                                      <p:cBhvr>
                                        <p:cTn id="15" dur="500" fill="hold"/>
                                        <p:tgtEl>
                                          <p:spTgt spid="23556"/>
                                        </p:tgtEl>
                                        <p:attrNameLst>
                                          <p:attrName>ppt_w</p:attrName>
                                        </p:attrNameLst>
                                      </p:cBhvr>
                                      <p:tavLst>
                                        <p:tav tm="0">
                                          <p:val>
                                            <p:fltVal val="0"/>
                                          </p:val>
                                        </p:tav>
                                        <p:tav tm="100000">
                                          <p:val>
                                            <p:strVal val="#ppt_w"/>
                                          </p:val>
                                        </p:tav>
                                      </p:tavLst>
                                    </p:anim>
                                    <p:anim calcmode="lin" valueType="num">
                                      <p:cBhvr>
                                        <p:cTn id="16" dur="500" fill="hold"/>
                                        <p:tgtEl>
                                          <p:spTgt spid="23556"/>
                                        </p:tgtEl>
                                        <p:attrNameLst>
                                          <p:attrName>ppt_h</p:attrName>
                                        </p:attrNameLst>
                                      </p:cBhvr>
                                      <p:tavLst>
                                        <p:tav tm="0">
                                          <p:val>
                                            <p:fltVal val="0"/>
                                          </p:val>
                                        </p:tav>
                                        <p:tav tm="100000">
                                          <p:val>
                                            <p:strVal val="#ppt_h"/>
                                          </p:val>
                                        </p:tav>
                                      </p:tavLst>
                                    </p:anim>
                                    <p:animEffect transition="in" filter="fade">
                                      <p:cBhvr>
                                        <p:cTn id="17"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3816350" y="333375"/>
            <a:ext cx="1511300" cy="492125"/>
          </a:xfrm>
          <a:prstGeom prst="rect">
            <a:avLst/>
          </a:prstGeom>
          <a:noFill/>
          <a:ln w="9525">
            <a:noFill/>
            <a:miter lim="800000"/>
            <a:headEnd/>
            <a:tailEnd/>
          </a:ln>
        </p:spPr>
        <p:txBody>
          <a:bodyPr>
            <a:spAutoFit/>
          </a:bodyPr>
          <a:lstStyle/>
          <a:p>
            <a:pPr eaLnBrk="1" hangingPunct="1"/>
            <a:r>
              <a:rPr lang="zh-CN" altLang="en-US" sz="2600">
                <a:solidFill>
                  <a:srgbClr val="0000FF"/>
                </a:solidFill>
                <a:latin typeface="黑体" pitchFamily="49" charset="-122"/>
                <a:ea typeface="黑体" pitchFamily="49" charset="-122"/>
              </a:rPr>
              <a:t>问题思考</a:t>
            </a:r>
          </a:p>
        </p:txBody>
      </p:sp>
      <p:sp>
        <p:nvSpPr>
          <p:cNvPr id="3" name="TextBox 2"/>
          <p:cNvSpPr txBox="1"/>
          <p:nvPr/>
        </p:nvSpPr>
        <p:spPr>
          <a:xfrm>
            <a:off x="971700" y="908790"/>
            <a:ext cx="7200600" cy="1892826"/>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eaLnBrk="1" hangingPunct="1">
              <a:lnSpc>
                <a:spcPct val="150000"/>
              </a:lnSpc>
              <a:defRPr/>
            </a:pPr>
            <a:r>
              <a:rPr lang="en-US" altLang="zh-CN" sz="2600" noProof="1">
                <a:latin typeface="Times New Roman" panose="02020603050405020304" pitchFamily="18" charset="0"/>
                <a:ea typeface="黑体" panose="02010609060101010101" pitchFamily="49" charset="-122"/>
                <a:cs typeface="Times New Roman" panose="02020603050405020304" pitchFamily="18" charset="0"/>
              </a:rPr>
              <a:t>1.</a:t>
            </a:r>
            <a:r>
              <a:rPr lang="zh-CN" altLang="en-US" sz="2600" noProof="1">
                <a:latin typeface="Times New Roman" panose="02020603050405020304" pitchFamily="18" charset="0"/>
                <a:ea typeface="黑体" panose="02010609060101010101" pitchFamily="49" charset="-122"/>
                <a:cs typeface="Times New Roman" panose="02020603050405020304" pitchFamily="18" charset="0"/>
              </a:rPr>
              <a:t>金属零件在砂轮上打磨时，为什么会发热发光？</a:t>
            </a:r>
            <a:endParaRPr lang="en-US" altLang="zh-CN" sz="2600" noProof="1">
              <a:latin typeface="Times New Roman" panose="02020603050405020304" pitchFamily="18" charset="0"/>
              <a:ea typeface="黑体" panose="02010609060101010101" pitchFamily="49" charset="-122"/>
              <a:cs typeface="Times New Roman" panose="02020603050405020304" pitchFamily="18" charset="0"/>
            </a:endParaRPr>
          </a:p>
          <a:p>
            <a:pPr eaLnBrk="1" hangingPunct="1">
              <a:lnSpc>
                <a:spcPct val="150000"/>
              </a:lnSpc>
              <a:defRPr/>
            </a:pPr>
            <a:r>
              <a:rPr lang="en-US" altLang="zh-CN" sz="2600" noProof="1">
                <a:latin typeface="Times New Roman" panose="02020603050405020304" pitchFamily="18" charset="0"/>
                <a:ea typeface="黑体" panose="02010609060101010101" pitchFamily="49" charset="-122"/>
                <a:cs typeface="Times New Roman" panose="02020603050405020304" pitchFamily="18" charset="0"/>
              </a:rPr>
              <a:t>2.</a:t>
            </a:r>
            <a:r>
              <a:rPr lang="zh-CN" altLang="en-US" sz="2600" noProof="1">
                <a:latin typeface="Times New Roman" panose="02020603050405020304" pitchFamily="18" charset="0"/>
                <a:ea typeface="黑体" panose="02010609060101010101" pitchFamily="49" charset="-122"/>
                <a:cs typeface="Times New Roman" panose="02020603050405020304" pitchFamily="18" charset="0"/>
              </a:rPr>
              <a:t>在煤气灶上放一锅冷水，过一段时间后水会发热，这是什么原因？</a:t>
            </a:r>
          </a:p>
        </p:txBody>
      </p:sp>
      <p:pic>
        <p:nvPicPr>
          <p:cNvPr id="5126" name="Picture 2" descr="c:\users\administrator\appdata\roaming\360se6\User Data\temp\t01412af73ef3610bb4.jpg"/>
          <p:cNvPicPr>
            <a:picLocks noChangeAspect="1" noChangeArrowheads="1"/>
          </p:cNvPicPr>
          <p:nvPr/>
        </p:nvPicPr>
        <p:blipFill>
          <a:blip r:embed="rId3" cstate="print"/>
          <a:srcRect/>
          <a:stretch>
            <a:fillRect/>
          </a:stretch>
        </p:blipFill>
        <p:spPr bwMode="auto">
          <a:xfrm>
            <a:off x="671816" y="3070225"/>
            <a:ext cx="3822397" cy="3023071"/>
          </a:xfrm>
          <a:prstGeom prst="rect">
            <a:avLst/>
          </a:prstGeom>
          <a:noFill/>
          <a:ln w="9525">
            <a:noFill/>
            <a:miter lim="800000"/>
            <a:headEnd/>
            <a:tailEnd/>
          </a:ln>
        </p:spPr>
      </p:pic>
      <p:pic>
        <p:nvPicPr>
          <p:cNvPr id="5127" name="Picture 4" descr="c:\users\administrator\appdata\roaming\360se6\User Data\temp\t01edea8021524e1962.jpg"/>
          <p:cNvPicPr>
            <a:picLocks noChangeAspect="1" noChangeArrowheads="1"/>
          </p:cNvPicPr>
          <p:nvPr/>
        </p:nvPicPr>
        <p:blipFill>
          <a:blip r:embed="rId4" cstate="print"/>
          <a:srcRect/>
          <a:stretch>
            <a:fillRect/>
          </a:stretch>
        </p:blipFill>
        <p:spPr bwMode="auto">
          <a:xfrm>
            <a:off x="4571999" y="2852936"/>
            <a:ext cx="4320481" cy="31683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
                                          </p:val>
                                        </p:tav>
                                        <p:tav tm="100000">
                                          <p:val>
                                            <p:strVal val="#ppt_x"/>
                                          </p:val>
                                        </p:tav>
                                      </p:tavLst>
                                    </p:anim>
                                    <p:anim calcmode="lin" valueType="num">
                                      <p:cBhvr>
                                        <p:cTn id="12"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par>
                                <p:cTn id="13" presetID="2" presetClass="entr" presetSubtype="4" fill="hold" nodeType="withEffect">
                                  <p:stCondLst>
                                    <p:cond delay="0"/>
                                  </p:stCondLst>
                                  <p:childTnLst>
                                    <p:set>
                                      <p:cBhvr>
                                        <p:cTn id="14" dur="1" fill="hold">
                                          <p:stCondLst>
                                            <p:cond delay="0"/>
                                          </p:stCondLst>
                                        </p:cTn>
                                        <p:tgtEl>
                                          <p:spTgt spid="5126"/>
                                        </p:tgtEl>
                                        <p:attrNameLst>
                                          <p:attrName>style.visibility</p:attrName>
                                        </p:attrNameLst>
                                      </p:cBhvr>
                                      <p:to>
                                        <p:strVal val="visible"/>
                                      </p:to>
                                    </p:set>
                                    <p:anim calcmode="lin" valueType="num">
                                      <p:cBhvr>
                                        <p:cTn id="15" dur="500" fill="hold"/>
                                        <p:tgtEl>
                                          <p:spTgt spid="5126"/>
                                        </p:tgtEl>
                                        <p:attrNameLst>
                                          <p:attrName>ppt_x</p:attrName>
                                        </p:attrNameLst>
                                      </p:cBhvr>
                                      <p:tavLst>
                                        <p:tav tm="0">
                                          <p:val>
                                            <p:strVal val="#ppt_x"/>
                                          </p:val>
                                        </p:tav>
                                        <p:tav tm="100000">
                                          <p:val>
                                            <p:strVal val="#ppt_x"/>
                                          </p:val>
                                        </p:tav>
                                      </p:tavLst>
                                    </p:anim>
                                    <p:anim calcmode="lin" valueType="num">
                                      <p:cBhvr>
                                        <p:cTn id="16" dur="500" fill="hold"/>
                                        <p:tgtEl>
                                          <p:spTgt spid="51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par>
                                <p:cTn id="17" presetID="2" presetClass="entr" presetSubtype="4" fill="hold" nodeType="withEffect">
                                  <p:stCondLst>
                                    <p:cond delay="0"/>
                                  </p:stCondLst>
                                  <p:childTnLst>
                                    <p:set>
                                      <p:cBhvr>
                                        <p:cTn id="18" dur="1" fill="hold">
                                          <p:stCondLst>
                                            <p:cond delay="0"/>
                                          </p:stCondLst>
                                        </p:cTn>
                                        <p:tgtEl>
                                          <p:spTgt spid="5127"/>
                                        </p:tgtEl>
                                        <p:attrNameLst>
                                          <p:attrName>style.visibility</p:attrName>
                                        </p:attrNameLst>
                                      </p:cBhvr>
                                      <p:to>
                                        <p:strVal val="visible"/>
                                      </p:to>
                                    </p:set>
                                    <p:anim calcmode="lin" valueType="num">
                                      <p:cBhvr>
                                        <p:cTn id="19" dur="500" fill="hold"/>
                                        <p:tgtEl>
                                          <p:spTgt spid="5127"/>
                                        </p:tgtEl>
                                        <p:attrNameLst>
                                          <p:attrName>ppt_x</p:attrName>
                                        </p:attrNameLst>
                                      </p:cBhvr>
                                      <p:tavLst>
                                        <p:tav tm="0">
                                          <p:val>
                                            <p:strVal val="#ppt_x"/>
                                          </p:val>
                                        </p:tav>
                                        <p:tav tm="100000">
                                          <p:val>
                                            <p:strVal val="#ppt_x"/>
                                          </p:val>
                                        </p:tav>
                                      </p:tavLst>
                                    </p:anim>
                                    <p:anim calcmode="lin" valueType="num">
                                      <p:cBhvr>
                                        <p:cTn id="20" dur="500" fill="hold"/>
                                        <p:tgtEl>
                                          <p:spTgt spid="51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89013" y="908050"/>
            <a:ext cx="7183437" cy="189388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eaLnBrk="1" hangingPunct="1">
              <a:lnSpc>
                <a:spcPct val="150000"/>
              </a:lnSpc>
              <a:defRPr/>
            </a:pPr>
            <a:r>
              <a:rPr lang="zh-CN" altLang="en-US" sz="2600" noProof="1">
                <a:solidFill>
                  <a:srgbClr val="FF0000"/>
                </a:solidFill>
                <a:ea typeface="黑体" panose="02010609060101010101" pitchFamily="49" charset="-122"/>
              </a:rPr>
              <a:t>例如：</a:t>
            </a:r>
            <a:r>
              <a:rPr lang="zh-CN" altLang="en-US" sz="2600" noProof="1">
                <a:ea typeface="黑体" panose="02010609060101010101" pitchFamily="49" charset="-122"/>
              </a:rPr>
              <a:t>电能可以使电灯发光，同时产生内能散失在空气中，但这些内能却无法自动转化为电能。该现象说明能量的转化具有方向性。</a:t>
            </a:r>
          </a:p>
        </p:txBody>
      </p:sp>
      <p:sp>
        <p:nvSpPr>
          <p:cNvPr id="7" name="矩形 6"/>
          <p:cNvSpPr/>
          <p:nvPr/>
        </p:nvSpPr>
        <p:spPr>
          <a:xfrm>
            <a:off x="985838" y="2997200"/>
            <a:ext cx="7186612" cy="2492375"/>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eaLnBrk="1" hangingPunct="1">
              <a:lnSpc>
                <a:spcPct val="150000"/>
              </a:lnSpc>
              <a:defRPr/>
            </a:pPr>
            <a:r>
              <a:rPr lang="zh-CN" altLang="en-US" sz="2600" noProof="1">
                <a:solidFill>
                  <a:srgbClr val="FF0000"/>
                </a:solidFill>
                <a:ea typeface="黑体" panose="02010609060101010101" pitchFamily="49" charset="-122"/>
              </a:rPr>
              <a:t>例如：</a:t>
            </a:r>
            <a:r>
              <a:rPr lang="zh-CN" altLang="en-US" sz="2600" noProof="1">
                <a:ea typeface="黑体" panose="02010609060101010101" pitchFamily="49" charset="-122"/>
              </a:rPr>
              <a:t>把炽热的铁放到水中，是水吸收了铁放出的热量，一会儿后铁的温度与水的温度相等，但此时水的热能不会再转化为铁的热能，使铁恢复原来的温度。这说明能量转化具有方向性。 </a:t>
            </a:r>
          </a:p>
        </p:txBody>
      </p:sp>
    </p:spTree>
  </p:cSld>
  <p:clrMapOvr>
    <a:masterClrMapping/>
  </p:clrMapOvr>
  <p:transition>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971550" y="1341438"/>
            <a:ext cx="7200900" cy="4292600"/>
          </a:xfrm>
          <a:prstGeom prst="rect">
            <a:avLst/>
          </a:prstGeom>
          <a:noFill/>
          <a:ln w="9525">
            <a:noFill/>
            <a:miter lim="800000"/>
            <a:headEnd/>
            <a:tailEnd/>
          </a:ln>
        </p:spPr>
        <p:txBody>
          <a:bodyPr anchor="ctr">
            <a:spAutoFit/>
          </a:bodyPr>
          <a:lstStyle/>
          <a:p>
            <a:pPr eaLnBrk="1" hangingPunct="1">
              <a:lnSpc>
                <a:spcPct val="150000"/>
              </a:lnSpc>
            </a:pPr>
            <a:r>
              <a:rPr lang="zh-CN" altLang="zh-CN" sz="2600">
                <a:solidFill>
                  <a:srgbClr val="000000"/>
                </a:solidFill>
                <a:latin typeface="黑体" pitchFamily="49" charset="-122"/>
                <a:ea typeface="黑体" pitchFamily="49" charset="-122"/>
              </a:rPr>
              <a:t>    </a:t>
            </a:r>
            <a:r>
              <a:rPr lang="zh-CN" altLang="en-US" sz="2600">
                <a:latin typeface="黑体" pitchFamily="49" charset="-122"/>
                <a:ea typeface="黑体" pitchFamily="49" charset="-122"/>
              </a:rPr>
              <a:t>由于我们是在能量的转化或转移过程中利用能量的，而在这个过程中，总会有一部分能量转化成内能散失在周围环境中，这些能量虽然还在自然界中，但却无法自动转化为其他形式的能量，因而很难或无法再利用。也就是说，经转化后，可利用的能量只会减少，而不会增加，因此节能和如何有效地利用能源是当前重要的课题。 </a:t>
            </a:r>
          </a:p>
        </p:txBody>
      </p:sp>
      <p:sp>
        <p:nvSpPr>
          <p:cNvPr id="24579" name="Text Box 3"/>
          <p:cNvSpPr txBox="1">
            <a:spLocks noChangeArrowheads="1"/>
          </p:cNvSpPr>
          <p:nvPr/>
        </p:nvSpPr>
        <p:spPr bwMode="auto">
          <a:xfrm>
            <a:off x="971550" y="692150"/>
            <a:ext cx="4176713" cy="693738"/>
          </a:xfrm>
          <a:prstGeom prst="rect">
            <a:avLst/>
          </a:prstGeom>
          <a:noFill/>
          <a:ln w="9525">
            <a:noFill/>
            <a:miter lim="800000"/>
            <a:headEnd/>
            <a:tailEnd/>
          </a:ln>
        </p:spPr>
        <p:txBody>
          <a:bodyPr>
            <a:spAutoFit/>
          </a:bodyPr>
          <a:lstStyle/>
          <a:p>
            <a:pPr eaLnBrk="1" hangingPunct="1">
              <a:lnSpc>
                <a:spcPct val="150000"/>
              </a:lnSpc>
            </a:pPr>
            <a:r>
              <a:rPr lang="zh-CN" altLang="en-US" sz="2600">
                <a:solidFill>
                  <a:srgbClr val="FF0000"/>
                </a:solidFill>
                <a:ea typeface="黑体" pitchFamily="49" charset="-122"/>
              </a:rPr>
              <a:t>通过以上分析我们知道了：</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5000" fill="hold"/>
                                        <p:tgtEl>
                                          <p:spTgt spid="25602"/>
                                        </p:tgtEl>
                                        <p:attrNameLst>
                                          <p:attrName>ppt_x</p:attrName>
                                        </p:attrNameLst>
                                      </p:cBhvr>
                                      <p:tavLst>
                                        <p:tav tm="0">
                                          <p:val>
                                            <p:strVal val="#ppt_x"/>
                                          </p:val>
                                        </p:tav>
                                        <p:tav tm="100000">
                                          <p:val>
                                            <p:strVal val="#ppt_x"/>
                                          </p:val>
                                        </p:tav>
                                      </p:tavLst>
                                    </p:anim>
                                    <p:anim calcmode="lin" valueType="num">
                                      <p:cBhvr>
                                        <p:cTn id="8" dur="5000" fill="hold"/>
                                        <p:tgtEl>
                                          <p:spTgt spid="256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2" descr="本课小结"/>
          <p:cNvPicPr>
            <a:picLocks noChangeAspect="1" noChangeArrowheads="1"/>
          </p:cNvPicPr>
          <p:nvPr/>
        </p:nvPicPr>
        <p:blipFill>
          <a:blip r:embed="rId2" cstate="print"/>
          <a:srcRect/>
          <a:stretch>
            <a:fillRect/>
          </a:stretch>
        </p:blipFill>
        <p:spPr bwMode="auto">
          <a:xfrm>
            <a:off x="2555875" y="284163"/>
            <a:ext cx="4032250" cy="1109662"/>
          </a:xfrm>
          <a:prstGeom prst="rect">
            <a:avLst/>
          </a:prstGeom>
          <a:noFill/>
          <a:ln w="9525">
            <a:noFill/>
            <a:miter lim="800000"/>
            <a:headEnd/>
            <a:tailEnd/>
          </a:ln>
        </p:spPr>
      </p:pic>
      <p:sp>
        <p:nvSpPr>
          <p:cNvPr id="4" name="矩形 3"/>
          <p:cNvSpPr>
            <a:spLocks noChangeArrowheads="1"/>
          </p:cNvSpPr>
          <p:nvPr/>
        </p:nvSpPr>
        <p:spPr bwMode="auto">
          <a:xfrm>
            <a:off x="976313" y="2852738"/>
            <a:ext cx="7196137" cy="2493962"/>
          </a:xfrm>
          <a:prstGeom prst="rect">
            <a:avLst/>
          </a:prstGeom>
          <a:noFill/>
          <a:ln w="9525">
            <a:noFill/>
            <a:miter lim="800000"/>
            <a:headEnd/>
            <a:tailEnd/>
          </a:ln>
        </p:spPr>
        <p:txBody>
          <a:bodyPr>
            <a:spAutoFit/>
          </a:bodyPr>
          <a:lstStyle/>
          <a:p>
            <a:pPr eaLnBrk="1" hangingPunct="1">
              <a:lnSpc>
                <a:spcPct val="150000"/>
              </a:lnSpc>
            </a:pPr>
            <a:r>
              <a:rPr lang="en-US" altLang="zh-CN" sz="2600">
                <a:solidFill>
                  <a:srgbClr val="FF0000"/>
                </a:solidFill>
                <a:latin typeface="Times New Roman" pitchFamily="18" charset="0"/>
                <a:ea typeface="黑体" pitchFamily="49" charset="-122"/>
                <a:cs typeface="Times New Roman" pitchFamily="18" charset="0"/>
              </a:rPr>
              <a:t>2</a:t>
            </a:r>
            <a:r>
              <a:rPr lang="en-US" altLang="zh-CN" sz="2600" i="1">
                <a:solidFill>
                  <a:srgbClr val="FF0000"/>
                </a:solidFill>
                <a:latin typeface="Times New Roman" pitchFamily="18" charset="0"/>
                <a:ea typeface="黑体" pitchFamily="49" charset="-122"/>
                <a:cs typeface="Times New Roman" pitchFamily="18" charset="0"/>
              </a:rPr>
              <a:t>.</a:t>
            </a:r>
            <a:r>
              <a:rPr lang="zh-CN" altLang="zh-CN" sz="2600">
                <a:solidFill>
                  <a:srgbClr val="FF0000"/>
                </a:solidFill>
                <a:latin typeface="Times New Roman" pitchFamily="18" charset="0"/>
                <a:ea typeface="黑体" pitchFamily="49" charset="-122"/>
                <a:cs typeface="Times New Roman" pitchFamily="18" charset="0"/>
              </a:rPr>
              <a:t>能量守恒定律内容</a:t>
            </a:r>
            <a:r>
              <a:rPr lang="zh-CN" altLang="en-US" sz="2600">
                <a:solidFill>
                  <a:srgbClr val="FF0000"/>
                </a:solidFill>
                <a:latin typeface="Times New Roman" pitchFamily="18" charset="0"/>
                <a:ea typeface="黑体" pitchFamily="49" charset="-122"/>
                <a:cs typeface="Times New Roman" pitchFamily="18" charset="0"/>
              </a:rPr>
              <a:t>：</a:t>
            </a:r>
            <a:r>
              <a:rPr lang="zh-CN" altLang="zh-CN" sz="2600">
                <a:latin typeface="Times New Roman" pitchFamily="18" charset="0"/>
                <a:ea typeface="黑体" pitchFamily="49" charset="-122"/>
                <a:cs typeface="Times New Roman" pitchFamily="18" charset="0"/>
              </a:rPr>
              <a:t>能量既不会凭空消灭</a:t>
            </a:r>
            <a:r>
              <a:rPr lang="en-US" altLang="zh-CN" sz="2600">
                <a:latin typeface="Times New Roman" pitchFamily="18" charset="0"/>
                <a:ea typeface="黑体" pitchFamily="49" charset="-122"/>
                <a:cs typeface="Times New Roman" pitchFamily="18" charset="0"/>
              </a:rPr>
              <a:t>,</a:t>
            </a:r>
            <a:r>
              <a:rPr lang="zh-CN" altLang="zh-CN" sz="2600">
                <a:latin typeface="Times New Roman" pitchFamily="18" charset="0"/>
                <a:ea typeface="黑体" pitchFamily="49" charset="-122"/>
                <a:cs typeface="Times New Roman" pitchFamily="18" charset="0"/>
              </a:rPr>
              <a:t>也不会凭空产生</a:t>
            </a:r>
            <a:r>
              <a:rPr lang="en-US" altLang="zh-CN" sz="2600">
                <a:latin typeface="Times New Roman" pitchFamily="18" charset="0"/>
                <a:ea typeface="黑体" pitchFamily="49" charset="-122"/>
                <a:cs typeface="Times New Roman" pitchFamily="18" charset="0"/>
              </a:rPr>
              <a:t>,</a:t>
            </a:r>
            <a:r>
              <a:rPr lang="zh-CN" altLang="zh-CN" sz="2600">
                <a:latin typeface="Times New Roman" pitchFamily="18" charset="0"/>
                <a:ea typeface="黑体" pitchFamily="49" charset="-122"/>
                <a:cs typeface="Times New Roman" pitchFamily="18" charset="0"/>
              </a:rPr>
              <a:t>它只会从一种形式转化为其他形式</a:t>
            </a:r>
            <a:r>
              <a:rPr lang="en-US" altLang="zh-CN" sz="2600">
                <a:latin typeface="Times New Roman" pitchFamily="18" charset="0"/>
                <a:ea typeface="黑体" pitchFamily="49" charset="-122"/>
                <a:cs typeface="Times New Roman" pitchFamily="18" charset="0"/>
              </a:rPr>
              <a:t>,</a:t>
            </a:r>
            <a:r>
              <a:rPr lang="zh-CN" altLang="zh-CN" sz="2600">
                <a:latin typeface="Times New Roman" pitchFamily="18" charset="0"/>
                <a:ea typeface="黑体" pitchFamily="49" charset="-122"/>
                <a:cs typeface="Times New Roman" pitchFamily="18" charset="0"/>
              </a:rPr>
              <a:t>或者从一个物体转移到其他物体</a:t>
            </a:r>
            <a:r>
              <a:rPr lang="en-US" altLang="zh-CN" sz="2600">
                <a:latin typeface="Times New Roman" pitchFamily="18" charset="0"/>
                <a:ea typeface="黑体" pitchFamily="49" charset="-122"/>
                <a:cs typeface="Times New Roman" pitchFamily="18" charset="0"/>
              </a:rPr>
              <a:t>,</a:t>
            </a:r>
            <a:r>
              <a:rPr lang="zh-CN" altLang="zh-CN" sz="2600">
                <a:latin typeface="Times New Roman" pitchFamily="18" charset="0"/>
                <a:ea typeface="黑体" pitchFamily="49" charset="-122"/>
                <a:cs typeface="Times New Roman" pitchFamily="18" charset="0"/>
              </a:rPr>
              <a:t>而在转化和转移的过程中</a:t>
            </a:r>
            <a:r>
              <a:rPr lang="en-US" altLang="zh-CN" sz="2600">
                <a:latin typeface="Times New Roman" pitchFamily="18" charset="0"/>
                <a:ea typeface="黑体" pitchFamily="49" charset="-122"/>
                <a:cs typeface="Times New Roman" pitchFamily="18" charset="0"/>
              </a:rPr>
              <a:t>,</a:t>
            </a:r>
            <a:r>
              <a:rPr lang="zh-CN" altLang="zh-CN" sz="2600">
                <a:latin typeface="Times New Roman" pitchFamily="18" charset="0"/>
                <a:ea typeface="黑体" pitchFamily="49" charset="-122"/>
                <a:cs typeface="Times New Roman" pitchFamily="18" charset="0"/>
              </a:rPr>
              <a:t>能量的总量保持不变</a:t>
            </a:r>
            <a:r>
              <a:rPr lang="en-US" altLang="zh-CN" sz="2600" i="1">
                <a:latin typeface="Times New Roman" pitchFamily="18" charset="0"/>
                <a:ea typeface="黑体" pitchFamily="49" charset="-122"/>
                <a:cs typeface="Times New Roman" pitchFamily="18" charset="0"/>
              </a:rPr>
              <a:t>.</a:t>
            </a:r>
            <a:endParaRPr lang="zh-CN" altLang="zh-CN" sz="2600">
              <a:latin typeface="Times New Roman" pitchFamily="18" charset="0"/>
              <a:ea typeface="黑体" pitchFamily="49" charset="-122"/>
              <a:cs typeface="Times New Roman" pitchFamily="18" charset="0"/>
            </a:endParaRPr>
          </a:p>
        </p:txBody>
      </p:sp>
      <p:sp>
        <p:nvSpPr>
          <p:cNvPr id="5" name="矩形 4"/>
          <p:cNvSpPr>
            <a:spLocks noChangeArrowheads="1"/>
          </p:cNvSpPr>
          <p:nvPr/>
        </p:nvSpPr>
        <p:spPr bwMode="auto">
          <a:xfrm>
            <a:off x="971550" y="1393825"/>
            <a:ext cx="7200900" cy="1293813"/>
          </a:xfrm>
          <a:prstGeom prst="rect">
            <a:avLst/>
          </a:prstGeom>
          <a:noFill/>
          <a:ln w="9525">
            <a:noFill/>
            <a:miter lim="800000"/>
            <a:headEnd/>
            <a:tailEnd/>
          </a:ln>
        </p:spPr>
        <p:txBody>
          <a:bodyPr>
            <a:spAutoFit/>
          </a:bodyPr>
          <a:lstStyle/>
          <a:p>
            <a:pPr eaLnBrk="1" hangingPunct="1">
              <a:lnSpc>
                <a:spcPct val="150000"/>
              </a:lnSpc>
            </a:pPr>
            <a:r>
              <a:rPr lang="en-US" altLang="zh-CN" sz="2600">
                <a:latin typeface="Times New Roman" pitchFamily="18" charset="0"/>
                <a:ea typeface="黑体" pitchFamily="49" charset="-122"/>
                <a:cs typeface="Times New Roman" pitchFamily="18" charset="0"/>
              </a:rPr>
              <a:t>1</a:t>
            </a:r>
            <a:r>
              <a:rPr lang="en-US" altLang="zh-CN" sz="2600" i="1">
                <a:latin typeface="Times New Roman" pitchFamily="18" charset="0"/>
                <a:ea typeface="黑体" pitchFamily="49" charset="-122"/>
                <a:cs typeface="Times New Roman" pitchFamily="18" charset="0"/>
              </a:rPr>
              <a:t>.</a:t>
            </a:r>
            <a:r>
              <a:rPr lang="zh-CN" altLang="zh-CN" sz="2600">
                <a:latin typeface="Times New Roman" pitchFamily="18" charset="0"/>
                <a:ea typeface="黑体" pitchFamily="49" charset="-122"/>
                <a:cs typeface="Times New Roman" pitchFamily="18" charset="0"/>
              </a:rPr>
              <a:t>在一定条件下</a:t>
            </a:r>
            <a:r>
              <a:rPr lang="en-US" altLang="zh-CN" sz="2600">
                <a:latin typeface="Times New Roman" pitchFamily="18" charset="0"/>
                <a:ea typeface="黑体" pitchFamily="49" charset="-122"/>
                <a:cs typeface="Times New Roman" pitchFamily="18" charset="0"/>
              </a:rPr>
              <a:t>,</a:t>
            </a:r>
            <a:r>
              <a:rPr lang="zh-CN" altLang="zh-CN" sz="2600">
                <a:latin typeface="Times New Roman" pitchFamily="18" charset="0"/>
                <a:ea typeface="黑体" pitchFamily="49" charset="-122"/>
                <a:cs typeface="Times New Roman" pitchFamily="18" charset="0"/>
              </a:rPr>
              <a:t>各种形式的能量可以相互转化</a:t>
            </a:r>
            <a:r>
              <a:rPr lang="en-US" altLang="zh-CN" sz="2600" i="1">
                <a:latin typeface="Times New Roman" pitchFamily="18" charset="0"/>
                <a:ea typeface="黑体" pitchFamily="49" charset="-122"/>
                <a:cs typeface="Times New Roman" pitchFamily="18" charset="0"/>
              </a:rPr>
              <a:t>.</a:t>
            </a:r>
            <a:r>
              <a:rPr lang="zh-CN" altLang="zh-CN" sz="2600">
                <a:latin typeface="Times New Roman" pitchFamily="18" charset="0"/>
                <a:ea typeface="黑体" pitchFamily="49" charset="-122"/>
                <a:cs typeface="Times New Roman" pitchFamily="18" charset="0"/>
              </a:rPr>
              <a:t>能量可以从一个物体转移到其他物体</a:t>
            </a:r>
            <a:r>
              <a:rPr lang="en-US" altLang="zh-CN" sz="2600" i="1">
                <a:latin typeface="Times New Roman" pitchFamily="18" charset="0"/>
                <a:ea typeface="黑体" pitchFamily="49" charset="-122"/>
                <a:cs typeface="Times New Roman" pitchFamily="18" charset="0"/>
              </a:rPr>
              <a:t>.</a:t>
            </a:r>
            <a:endParaRPr lang="zh-CN" altLang="zh-CN" sz="2600">
              <a:latin typeface="Times New Roman" pitchFamily="18" charset="0"/>
              <a:ea typeface="黑体" pitchFamily="49"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5"/>
          <p:cNvSpPr txBox="1">
            <a:spLocks noChangeArrowheads="1"/>
          </p:cNvSpPr>
          <p:nvPr/>
        </p:nvSpPr>
        <p:spPr bwMode="auto">
          <a:xfrm>
            <a:off x="3657600" y="609600"/>
            <a:ext cx="1828800" cy="579438"/>
          </a:xfrm>
          <a:prstGeom prst="rect">
            <a:avLst/>
          </a:prstGeom>
          <a:noFill/>
          <a:ln w="31750">
            <a:noFill/>
            <a:miter lim="800000"/>
            <a:headEnd/>
            <a:tailEnd/>
          </a:ln>
        </p:spPr>
        <p:txBody>
          <a:bodyPr>
            <a:spAutoFit/>
          </a:bodyPr>
          <a:lstStyle/>
          <a:p>
            <a:pPr eaLnBrk="1" hangingPunct="1">
              <a:spcBef>
                <a:spcPct val="50000"/>
              </a:spcBef>
            </a:pPr>
            <a:r>
              <a:rPr lang="zh-CN" altLang="en-US" sz="3200">
                <a:solidFill>
                  <a:srgbClr val="FF0000"/>
                </a:solidFill>
                <a:latin typeface="Times New Roman" pitchFamily="18" charset="0"/>
                <a:ea typeface="黑体" pitchFamily="49" charset="-122"/>
                <a:cs typeface="Times New Roman" pitchFamily="18" charset="0"/>
              </a:rPr>
              <a:t>检测反馈</a:t>
            </a:r>
          </a:p>
        </p:txBody>
      </p:sp>
      <p:sp>
        <p:nvSpPr>
          <p:cNvPr id="26627" name="Text Box 5"/>
          <p:cNvSpPr txBox="1">
            <a:spLocks noChangeArrowheads="1"/>
          </p:cNvSpPr>
          <p:nvPr/>
        </p:nvSpPr>
        <p:spPr bwMode="auto">
          <a:xfrm>
            <a:off x="1143000" y="1262063"/>
            <a:ext cx="6858000" cy="830997"/>
          </a:xfrm>
          <a:prstGeom prst="rect">
            <a:avLst/>
          </a:prstGeom>
          <a:noFill/>
          <a:ln w="31750">
            <a:noFill/>
            <a:miter lim="800000"/>
            <a:headEnd/>
            <a:tailEnd/>
          </a:ln>
        </p:spPr>
        <p:txBody>
          <a:bodyPr>
            <a:spAutoFit/>
          </a:bodyPr>
          <a:lstStyle/>
          <a:p>
            <a:pPr eaLnBrk="1" hangingPunct="1">
              <a:lnSpc>
                <a:spcPct val="150000"/>
              </a:lnSpc>
            </a:pPr>
            <a:r>
              <a:rPr lang="zh-CN" altLang="en-US" sz="3200" dirty="0">
                <a:solidFill>
                  <a:srgbClr val="000000"/>
                </a:solidFill>
                <a:latin typeface="Times New Roman" pitchFamily="18" charset="0"/>
                <a:ea typeface="黑体" pitchFamily="49" charset="-122"/>
                <a:cs typeface="Times New Roman" pitchFamily="18" charset="0"/>
              </a:rPr>
              <a:t>        互动答题时间</a:t>
            </a:r>
            <a:r>
              <a:rPr lang="zh-CN" altLang="en-US" sz="3200" dirty="0" smtClean="0">
                <a:solidFill>
                  <a:srgbClr val="000000"/>
                </a:solidFill>
                <a:latin typeface="Times New Roman" pitchFamily="18" charset="0"/>
                <a:ea typeface="黑体" pitchFamily="49" charset="-122"/>
                <a:cs typeface="Times New Roman" pitchFamily="18" charset="0"/>
              </a:rPr>
              <a:t>，开始</a:t>
            </a:r>
            <a:r>
              <a:rPr lang="zh-CN" altLang="en-US" sz="3200" dirty="0">
                <a:solidFill>
                  <a:srgbClr val="000000"/>
                </a:solidFill>
                <a:latin typeface="Times New Roman" pitchFamily="18" charset="0"/>
                <a:ea typeface="黑体" pitchFamily="49" charset="-122"/>
                <a:cs typeface="Times New Roman" pitchFamily="18" charset="0"/>
              </a:rPr>
              <a:t>答题吧！</a:t>
            </a:r>
          </a:p>
        </p:txBody>
      </p:sp>
      <p:sp>
        <p:nvSpPr>
          <p:cNvPr id="26631" name="文本框 6"/>
          <p:cNvSpPr txBox="1">
            <a:spLocks noChangeArrowheads="1"/>
          </p:cNvSpPr>
          <p:nvPr/>
        </p:nvSpPr>
        <p:spPr bwMode="auto">
          <a:xfrm>
            <a:off x="2500298" y="2928934"/>
            <a:ext cx="4339650" cy="369332"/>
          </a:xfrm>
          <a:prstGeom prst="rect">
            <a:avLst/>
          </a:prstGeom>
          <a:noFill/>
          <a:ln w="9525">
            <a:noFill/>
            <a:miter lim="800000"/>
            <a:headEnd/>
            <a:tailEnd/>
          </a:ln>
        </p:spPr>
        <p:txBody>
          <a:bodyPr wrap="none">
            <a:spAutoFit/>
          </a:bodyPr>
          <a:lstStyle/>
          <a:p>
            <a:pPr eaLnBrk="1" hangingPunct="1"/>
            <a:r>
              <a:rPr lang="zh-CN" altLang="en-US" dirty="0" smtClean="0">
                <a:solidFill>
                  <a:srgbClr val="00B0F0"/>
                </a:solidFill>
                <a:latin typeface="黑体" pitchFamily="49" charset="-122"/>
                <a:ea typeface="黑体" pitchFamily="49" charset="-122"/>
              </a:rPr>
              <a:t>“</a:t>
            </a:r>
            <a:r>
              <a:rPr lang="zh-CN" altLang="en-US" dirty="0">
                <a:solidFill>
                  <a:srgbClr val="00B0F0"/>
                </a:solidFill>
                <a:latin typeface="黑体" pitchFamily="49" charset="-122"/>
                <a:ea typeface="黑体" pitchFamily="49" charset="-122"/>
              </a:rPr>
              <a:t>互动训练</a:t>
            </a:r>
            <a:r>
              <a:rPr lang="en-US" altLang="zh-CN" dirty="0">
                <a:solidFill>
                  <a:srgbClr val="00B0F0"/>
                </a:solidFill>
                <a:latin typeface="黑体" pitchFamily="49" charset="-122"/>
                <a:ea typeface="黑体" pitchFamily="49" charset="-122"/>
              </a:rPr>
              <a:t>A/B-《</a:t>
            </a:r>
            <a:r>
              <a:rPr lang="zh-CN" altLang="en-US" dirty="0">
                <a:solidFill>
                  <a:srgbClr val="00B0F0"/>
                </a:solidFill>
                <a:latin typeface="黑体" pitchFamily="49" charset="-122"/>
                <a:ea typeface="黑体" pitchFamily="49" charset="-122"/>
              </a:rPr>
              <a:t>能量的转化和守恒</a:t>
            </a:r>
            <a:r>
              <a:rPr lang="en-US" altLang="zh-CN" dirty="0">
                <a:solidFill>
                  <a:srgbClr val="00B0F0"/>
                </a:solidFill>
                <a:latin typeface="黑体" pitchFamily="49" charset="-122"/>
                <a:ea typeface="黑体" pitchFamily="49" charset="-122"/>
              </a:rPr>
              <a:t>》</a:t>
            </a:r>
            <a:r>
              <a:rPr lang="zh-CN" altLang="en-US" dirty="0">
                <a:solidFill>
                  <a:srgbClr val="00B0F0"/>
                </a:solidFill>
                <a:latin typeface="黑体" pitchFamily="49" charset="-122"/>
                <a:ea typeface="黑体" pitchFamily="49" charset="-122"/>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1547664" y="2276872"/>
            <a:ext cx="4403725" cy="523875"/>
          </a:xfrm>
          <a:prstGeom prst="rect">
            <a:avLst/>
          </a:prstGeom>
          <a:noFill/>
          <a:ln w="9525">
            <a:noFill/>
            <a:miter lim="800000"/>
            <a:headEnd/>
            <a:tailEnd/>
          </a:ln>
          <a:effectLst/>
        </p:spPr>
        <p:txBody>
          <a:bodyPr wrap="none">
            <a:spAutoFit/>
          </a:bodyPr>
          <a:lstStyle/>
          <a:p>
            <a:r>
              <a:rPr lang="zh-CN" altLang="en-US" sz="2800" dirty="0">
                <a:solidFill>
                  <a:srgbClr val="00B0F0"/>
                </a:solidFill>
                <a:latin typeface="Times New Roman" pitchFamily="18" charset="0"/>
                <a:ea typeface="黑体" pitchFamily="49" charset="-122"/>
                <a:cs typeface="Times New Roman" pitchFamily="18" charset="0"/>
              </a:rPr>
              <a:t>1.</a:t>
            </a:r>
            <a:r>
              <a:rPr lang="zh-CN" altLang="en-US" sz="2800" dirty="0">
                <a:solidFill>
                  <a:srgbClr val="00B0F0"/>
                </a:solidFill>
                <a:latin typeface="黑体" pitchFamily="49" charset="-122"/>
                <a:ea typeface="黑体" pitchFamily="49" charset="-122"/>
                <a:cs typeface="Times New Roman" pitchFamily="18" charset="0"/>
              </a:rPr>
              <a:t>能量转化的实例有哪些？</a:t>
            </a:r>
          </a:p>
        </p:txBody>
      </p:sp>
      <p:sp>
        <p:nvSpPr>
          <p:cNvPr id="6147" name="Text Box 5"/>
          <p:cNvSpPr txBox="1">
            <a:spLocks noChangeArrowheads="1"/>
          </p:cNvSpPr>
          <p:nvPr/>
        </p:nvSpPr>
        <p:spPr bwMode="auto">
          <a:xfrm>
            <a:off x="1547664" y="2852936"/>
            <a:ext cx="4044950" cy="523875"/>
          </a:xfrm>
          <a:prstGeom prst="rect">
            <a:avLst/>
          </a:prstGeom>
          <a:noFill/>
          <a:ln w="9525" algn="ctr">
            <a:noFill/>
            <a:miter lim="800000"/>
            <a:headEnd/>
            <a:tailEnd/>
          </a:ln>
          <a:effectLst/>
        </p:spPr>
        <p:txBody>
          <a:bodyPr wrap="none">
            <a:spAutoFit/>
          </a:bodyPr>
          <a:lstStyle/>
          <a:p>
            <a:r>
              <a:rPr lang="zh-CN" altLang="en-US" sz="2800" dirty="0">
                <a:solidFill>
                  <a:srgbClr val="00B0F0"/>
                </a:solidFill>
                <a:latin typeface="Times New Roman" pitchFamily="18" charset="0"/>
                <a:ea typeface="黑体" pitchFamily="49" charset="-122"/>
                <a:cs typeface="Times New Roman" pitchFamily="18" charset="0"/>
              </a:rPr>
              <a:t>2</a:t>
            </a:r>
            <a:r>
              <a:rPr lang="en-US" altLang="zh-CN" sz="2800" dirty="0">
                <a:solidFill>
                  <a:srgbClr val="00B0F0"/>
                </a:solidFill>
                <a:latin typeface="Times New Roman" pitchFamily="18" charset="0"/>
                <a:ea typeface="黑体" pitchFamily="49" charset="-122"/>
                <a:cs typeface="Times New Roman" pitchFamily="18" charset="0"/>
              </a:rPr>
              <a:t>.</a:t>
            </a:r>
            <a:r>
              <a:rPr lang="zh-CN" altLang="en-US" sz="2800" dirty="0">
                <a:solidFill>
                  <a:srgbClr val="00B0F0"/>
                </a:solidFill>
                <a:latin typeface="黑体" pitchFamily="49" charset="-122"/>
                <a:ea typeface="黑体" pitchFamily="49" charset="-122"/>
                <a:cs typeface="Times New Roman" pitchFamily="18" charset="0"/>
              </a:rPr>
              <a:t>什么是能量守恒定律？</a:t>
            </a:r>
          </a:p>
        </p:txBody>
      </p:sp>
      <p:sp>
        <p:nvSpPr>
          <p:cNvPr id="6148" name="Text Box 6"/>
          <p:cNvSpPr txBox="1">
            <a:spLocks noChangeArrowheads="1"/>
          </p:cNvSpPr>
          <p:nvPr/>
        </p:nvSpPr>
        <p:spPr bwMode="auto">
          <a:xfrm>
            <a:off x="1475656" y="3717032"/>
            <a:ext cx="6199187" cy="523875"/>
          </a:xfrm>
          <a:prstGeom prst="rect">
            <a:avLst/>
          </a:prstGeom>
          <a:noFill/>
          <a:ln w="9525" algn="ctr">
            <a:noFill/>
            <a:miter lim="800000"/>
            <a:headEnd/>
            <a:tailEnd/>
          </a:ln>
          <a:effectLst/>
        </p:spPr>
        <p:txBody>
          <a:bodyPr wrap="none">
            <a:spAutoFit/>
          </a:bodyPr>
          <a:lstStyle/>
          <a:p>
            <a:r>
              <a:rPr lang="zh-CN" altLang="en-US" sz="2800" dirty="0">
                <a:solidFill>
                  <a:srgbClr val="00B0F0"/>
                </a:solidFill>
                <a:latin typeface="Times New Roman" pitchFamily="18" charset="0"/>
                <a:cs typeface="Times New Roman" pitchFamily="18" charset="0"/>
              </a:rPr>
              <a:t>3</a:t>
            </a:r>
            <a:r>
              <a:rPr lang="en-US" altLang="zh-CN" sz="2800" dirty="0">
                <a:solidFill>
                  <a:srgbClr val="00B0F0"/>
                </a:solidFill>
                <a:latin typeface="Times New Roman" pitchFamily="18" charset="0"/>
                <a:ea typeface="黑体" pitchFamily="49" charset="-122"/>
                <a:cs typeface="Times New Roman" pitchFamily="18" charset="0"/>
              </a:rPr>
              <a:t>.</a:t>
            </a:r>
            <a:r>
              <a:rPr lang="zh-CN" altLang="en-US" sz="2800" dirty="0">
                <a:solidFill>
                  <a:srgbClr val="00B0F0"/>
                </a:solidFill>
                <a:latin typeface="黑体" pitchFamily="49" charset="-122"/>
                <a:ea typeface="黑体" pitchFamily="49" charset="-122"/>
              </a:rPr>
              <a:t>如何理解能量转化与转移的方向性？</a:t>
            </a:r>
          </a:p>
        </p:txBody>
      </p:sp>
      <p:sp>
        <p:nvSpPr>
          <p:cNvPr id="6149" name="Text Box 7"/>
          <p:cNvSpPr txBox="1">
            <a:spLocks noChangeArrowheads="1"/>
          </p:cNvSpPr>
          <p:nvPr/>
        </p:nvSpPr>
        <p:spPr bwMode="auto">
          <a:xfrm>
            <a:off x="3635896" y="1556792"/>
            <a:ext cx="2232025" cy="523875"/>
          </a:xfrm>
          <a:prstGeom prst="rect">
            <a:avLst/>
          </a:prstGeom>
          <a:solidFill>
            <a:schemeClr val="bg1"/>
          </a:solidFill>
          <a:ln w="9525">
            <a:noFill/>
            <a:miter lim="800000"/>
            <a:headEnd/>
            <a:tailEnd/>
          </a:ln>
        </p:spPr>
        <p:txBody>
          <a:bodyPr>
            <a:spAutoFit/>
          </a:bodyPr>
          <a:lstStyle/>
          <a:p>
            <a:r>
              <a:rPr lang="zh-CN" altLang="en-US" sz="2800" dirty="0">
                <a:solidFill>
                  <a:srgbClr val="FF0000"/>
                </a:solidFill>
                <a:latin typeface="Times New Roman" pitchFamily="18" charset="0"/>
                <a:ea typeface="黑体" pitchFamily="49" charset="-122"/>
                <a:cs typeface="Times New Roman" pitchFamily="18" charset="0"/>
              </a:rPr>
              <a:t>问题思</a:t>
            </a:r>
            <a:r>
              <a:rPr lang="zh-CN" altLang="en-US" sz="2800" dirty="0" smtClean="0">
                <a:solidFill>
                  <a:srgbClr val="FF0000"/>
                </a:solidFill>
                <a:latin typeface="Times New Roman" pitchFamily="18" charset="0"/>
                <a:ea typeface="黑体" pitchFamily="49" charset="-122"/>
                <a:cs typeface="Times New Roman" pitchFamily="18" charset="0"/>
              </a:rPr>
              <a:t>考</a:t>
            </a:r>
            <a:endParaRPr lang="zh-CN" altLang="zh-CN" sz="2800" dirty="0">
              <a:solidFill>
                <a:srgbClr val="FF0000"/>
              </a:solidFill>
              <a:latin typeface="Times New Roman" pitchFamily="18" charset="0"/>
              <a:ea typeface="黑体" pitchFamily="49" charset="-122"/>
              <a:cs typeface="Times New Roman" pitchFamily="18" charset="0"/>
            </a:endParaRPr>
          </a:p>
        </p:txBody>
      </p:sp>
      <p:sp>
        <p:nvSpPr>
          <p:cNvPr id="6" name="对角圆角矩形 5"/>
          <p:cNvSpPr/>
          <p:nvPr/>
        </p:nvSpPr>
        <p:spPr>
          <a:xfrm>
            <a:off x="539552" y="1844824"/>
            <a:ext cx="7992888" cy="3384376"/>
          </a:xfrm>
          <a:prstGeom prst="round2DiagRect">
            <a:avLst/>
          </a:prstGeom>
          <a:noFill/>
          <a:ln cmpd="tri">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67544" y="476673"/>
            <a:ext cx="6408712" cy="1902059"/>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1" hangingPunct="1">
              <a:lnSpc>
                <a:spcPct val="140000"/>
              </a:lnSpc>
            </a:pPr>
            <a:r>
              <a:rPr lang="zh-CN" altLang="zh-CN" sz="2800" dirty="0">
                <a:solidFill>
                  <a:srgbClr val="003300"/>
                </a:solidFill>
                <a:latin typeface="黑体" pitchFamily="49" charset="-122"/>
                <a:ea typeface="黑体" pitchFamily="49" charset="-122"/>
              </a:rPr>
              <a:t> </a:t>
            </a:r>
            <a:r>
              <a:rPr lang="en-US" altLang="zh-CN" sz="2800" dirty="0">
                <a:solidFill>
                  <a:srgbClr val="003300"/>
                </a:solidFill>
                <a:latin typeface="黑体" pitchFamily="49" charset="-122"/>
                <a:ea typeface="黑体" pitchFamily="49" charset="-122"/>
              </a:rPr>
              <a:t>   </a:t>
            </a:r>
            <a:r>
              <a:rPr lang="zh-CN" altLang="en-US" sz="2800" dirty="0">
                <a:latin typeface="黑体" pitchFamily="49" charset="-122"/>
                <a:ea typeface="黑体" pitchFamily="49" charset="-122"/>
              </a:rPr>
              <a:t>自然界中，能量不仅可以从一个物体转移到另一个物体，形式多样的能量之间还可以相互</a:t>
            </a:r>
            <a:r>
              <a:rPr lang="zh-CN" altLang="en-US" sz="2800" dirty="0">
                <a:solidFill>
                  <a:srgbClr val="FF0000"/>
                </a:solidFill>
                <a:latin typeface="黑体" pitchFamily="49" charset="-122"/>
                <a:ea typeface="黑体" pitchFamily="49" charset="-122"/>
              </a:rPr>
              <a:t>转化</a:t>
            </a:r>
            <a:r>
              <a:rPr lang="zh-CN" altLang="en-US" sz="2800" dirty="0">
                <a:solidFill>
                  <a:srgbClr val="003300"/>
                </a:solidFill>
                <a:latin typeface="黑体" pitchFamily="49" charset="-122"/>
                <a:ea typeface="黑体" pitchFamily="49" charset="-122"/>
              </a:rPr>
              <a:t>。</a:t>
            </a:r>
          </a:p>
        </p:txBody>
      </p:sp>
      <p:pic>
        <p:nvPicPr>
          <p:cNvPr id="1026" name="Picture 2" descr="C:\Users\Administrator\Desktop\fa53b9d2f260b58611feb5222a4a4ad3.jpg"/>
          <p:cNvPicPr>
            <a:picLocks noChangeAspect="1" noChangeArrowheads="1"/>
          </p:cNvPicPr>
          <p:nvPr/>
        </p:nvPicPr>
        <p:blipFill>
          <a:blip r:embed="rId3" cstate="print"/>
          <a:srcRect/>
          <a:stretch>
            <a:fillRect/>
          </a:stretch>
        </p:blipFill>
        <p:spPr bwMode="auto">
          <a:xfrm>
            <a:off x="3347864" y="2420888"/>
            <a:ext cx="5343181" cy="3340168"/>
          </a:xfrm>
          <a:prstGeom prst="rect">
            <a:avLst/>
          </a:prstGeom>
          <a:no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ppt_x</p:attrName>
                                        </p:attrNameLst>
                                      </p:cBhvr>
                                      <p:tavLst>
                                        <p:tav tm="0">
                                          <p:val>
                                            <p:strVal val="#ppt_x"/>
                                          </p:val>
                                        </p:tav>
                                        <p:tav tm="100000">
                                          <p:val>
                                            <p:strVal val="#ppt_x"/>
                                          </p:val>
                                        </p:tav>
                                      </p:tavLst>
                                    </p:anim>
                                    <p:anim calcmode="lin" valueType="num">
                                      <p:cBhvr>
                                        <p:cTn id="8" dur="500" fill="hold"/>
                                        <p:tgtEl>
                                          <p:spTgt spid="614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5724128" y="1484784"/>
            <a:ext cx="2616200" cy="119856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eaLnBrk="1" hangingPunct="1">
              <a:lnSpc>
                <a:spcPct val="150000"/>
              </a:lnSpc>
            </a:pPr>
            <a:r>
              <a:rPr lang="zh-CN" altLang="en-US" sz="2600" noProof="1">
                <a:solidFill>
                  <a:srgbClr val="000000"/>
                </a:solidFill>
                <a:latin typeface="黑体" pitchFamily="49" charset="-122"/>
                <a:ea typeface="黑体" pitchFamily="49" charset="-122"/>
              </a:rPr>
              <a:t>由于摩擦而使机械能转化为内能</a:t>
            </a:r>
            <a:endParaRPr lang="zh-CN" altLang="zh-CN" sz="2600" noProof="1">
              <a:latin typeface="黑体" pitchFamily="49" charset="-122"/>
              <a:ea typeface="黑体" pitchFamily="49" charset="-122"/>
            </a:endParaRPr>
          </a:p>
        </p:txBody>
      </p:sp>
      <p:sp>
        <p:nvSpPr>
          <p:cNvPr id="7174" name="Text Box 6"/>
          <p:cNvSpPr txBox="1">
            <a:spLocks noChangeArrowheads="1"/>
          </p:cNvSpPr>
          <p:nvPr/>
        </p:nvSpPr>
        <p:spPr bwMode="auto">
          <a:xfrm>
            <a:off x="1619672" y="4725144"/>
            <a:ext cx="2865438" cy="49212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eaLnBrk="1" hangingPunct="1">
              <a:spcBef>
                <a:spcPct val="50000"/>
              </a:spcBef>
            </a:pPr>
            <a:r>
              <a:rPr lang="zh-CN" altLang="en-US" sz="2600" noProof="1">
                <a:ea typeface="黑体" pitchFamily="49" charset="-122"/>
              </a:rPr>
              <a:t>内能转化为机械能</a:t>
            </a:r>
          </a:p>
        </p:txBody>
      </p:sp>
      <p:sp>
        <p:nvSpPr>
          <p:cNvPr id="7175" name="Line 7"/>
          <p:cNvSpPr>
            <a:spLocks noChangeShapeType="1"/>
          </p:cNvSpPr>
          <p:nvPr/>
        </p:nvSpPr>
        <p:spPr bwMode="auto">
          <a:xfrm>
            <a:off x="5148064" y="2132856"/>
            <a:ext cx="431800" cy="0"/>
          </a:xfrm>
          <a:prstGeom prst="line">
            <a:avLst/>
          </a:prstGeom>
          <a:noFill/>
          <a:ln w="76200">
            <a:solidFill>
              <a:schemeClr val="hlink"/>
            </a:solidFill>
            <a:round/>
            <a:headEnd/>
            <a:tailEnd type="triangle" w="med" len="med"/>
          </a:ln>
        </p:spPr>
        <p:txBody>
          <a:bodyPr/>
          <a:lstStyle/>
          <a:p>
            <a:endParaRPr lang="zh-CN" altLang="en-US"/>
          </a:p>
        </p:txBody>
      </p:sp>
      <p:sp>
        <p:nvSpPr>
          <p:cNvPr id="7176" name="Line 8"/>
          <p:cNvSpPr>
            <a:spLocks noChangeShapeType="1"/>
          </p:cNvSpPr>
          <p:nvPr/>
        </p:nvSpPr>
        <p:spPr bwMode="auto">
          <a:xfrm flipH="1">
            <a:off x="4499992" y="4941168"/>
            <a:ext cx="503237" cy="39688"/>
          </a:xfrm>
          <a:prstGeom prst="line">
            <a:avLst/>
          </a:prstGeom>
          <a:noFill/>
          <a:ln w="76200">
            <a:solidFill>
              <a:schemeClr val="hlink"/>
            </a:solidFill>
            <a:round/>
            <a:headEnd/>
            <a:tailEnd type="triangle" w="med" len="med"/>
          </a:ln>
        </p:spPr>
        <p:txBody>
          <a:bodyPr/>
          <a:lstStyle/>
          <a:p>
            <a:endParaRPr lang="zh-CN" altLang="en-US"/>
          </a:p>
        </p:txBody>
      </p:sp>
      <p:pic>
        <p:nvPicPr>
          <p:cNvPr id="8204" name="Picture 12" descr="c:\users\administrator\appdata\roaming\360se6\User Data\temp\t015bc78734639d03eb.png"/>
          <p:cNvPicPr>
            <a:picLocks noChangeAspect="1" noChangeArrowheads="1"/>
          </p:cNvPicPr>
          <p:nvPr/>
        </p:nvPicPr>
        <p:blipFill>
          <a:blip r:embed="rId3" cstate="print"/>
          <a:srcRect/>
          <a:stretch>
            <a:fillRect/>
          </a:stretch>
        </p:blipFill>
        <p:spPr bwMode="auto">
          <a:xfrm>
            <a:off x="5365749" y="3141662"/>
            <a:ext cx="3477529" cy="3239665"/>
          </a:xfrm>
          <a:prstGeom prst="rect">
            <a:avLst/>
          </a:prstGeom>
          <a:noFill/>
          <a:ln w="9525">
            <a:noFill/>
            <a:miter lim="800000"/>
            <a:headEnd/>
            <a:tailEnd/>
          </a:ln>
        </p:spPr>
      </p:pic>
      <p:sp>
        <p:nvSpPr>
          <p:cNvPr id="8200" name="Text Box 9"/>
          <p:cNvSpPr txBox="1">
            <a:spLocks noChangeArrowheads="1"/>
          </p:cNvSpPr>
          <p:nvPr/>
        </p:nvSpPr>
        <p:spPr bwMode="auto">
          <a:xfrm>
            <a:off x="323529" y="332656"/>
            <a:ext cx="4248472" cy="523875"/>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square">
            <a:spAutoFit/>
          </a:bodyPr>
          <a:lstStyle/>
          <a:p>
            <a:r>
              <a:rPr lang="zh-CN" altLang="en-US" sz="2800" dirty="0">
                <a:solidFill>
                  <a:schemeClr val="bg1"/>
                </a:solidFill>
                <a:latin typeface="黑体" pitchFamily="49" charset="-122"/>
                <a:ea typeface="黑体" pitchFamily="49" charset="-122"/>
              </a:rPr>
              <a:t>问题</a:t>
            </a:r>
            <a:r>
              <a:rPr lang="en-US" altLang="zh-CN" sz="2800" dirty="0">
                <a:solidFill>
                  <a:schemeClr val="bg1"/>
                </a:solidFill>
                <a:latin typeface="Times New Roman" pitchFamily="18" charset="0"/>
                <a:ea typeface="黑体" pitchFamily="49" charset="-122"/>
                <a:cs typeface="Times New Roman" pitchFamily="18" charset="0"/>
              </a:rPr>
              <a:t>1</a:t>
            </a:r>
            <a:r>
              <a:rPr lang="zh-CN" altLang="en-US" sz="2800" dirty="0">
                <a:solidFill>
                  <a:schemeClr val="bg1"/>
                </a:solidFill>
                <a:latin typeface="黑体" pitchFamily="49" charset="-122"/>
                <a:ea typeface="黑体" pitchFamily="49" charset="-122"/>
              </a:rPr>
              <a:t>：能量转</a:t>
            </a:r>
            <a:r>
              <a:rPr lang="zh-CN" altLang="en-US" sz="2800" dirty="0" smtClean="0">
                <a:solidFill>
                  <a:schemeClr val="bg1"/>
                </a:solidFill>
                <a:latin typeface="黑体" pitchFamily="49" charset="-122"/>
                <a:ea typeface="黑体" pitchFamily="49" charset="-122"/>
              </a:rPr>
              <a:t>化？</a:t>
            </a:r>
            <a:endParaRPr lang="zh-CN" altLang="en-US" sz="2800" dirty="0">
              <a:solidFill>
                <a:schemeClr val="bg1"/>
              </a:solidFill>
              <a:latin typeface="黑体" pitchFamily="49" charset="-122"/>
              <a:ea typeface="黑体" pitchFamily="49" charset="-122"/>
            </a:endParaRPr>
          </a:p>
        </p:txBody>
      </p:sp>
      <p:pic>
        <p:nvPicPr>
          <p:cNvPr id="2050" name="Picture 2" descr="C:\Users\Administrator\Desktop\003XyuTYzy6JNck5VLAc2&amp;690.jpg"/>
          <p:cNvPicPr>
            <a:picLocks noChangeAspect="1" noChangeArrowheads="1"/>
          </p:cNvPicPr>
          <p:nvPr/>
        </p:nvPicPr>
        <p:blipFill>
          <a:blip r:embed="rId4" cstate="print"/>
          <a:srcRect/>
          <a:stretch>
            <a:fillRect/>
          </a:stretch>
        </p:blipFill>
        <p:spPr bwMode="auto">
          <a:xfrm>
            <a:off x="395536" y="1196752"/>
            <a:ext cx="4824536" cy="3096344"/>
          </a:xfrm>
          <a:prstGeom prst="rect">
            <a:avLst/>
          </a:prstGeom>
          <a:noFill/>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anim calcmode="lin" valueType="num">
                                      <p:cBhvr>
                                        <p:cTn id="7" dur="500" fill="hold"/>
                                        <p:tgtEl>
                                          <p:spTgt spid="7175"/>
                                        </p:tgtEl>
                                        <p:attrNameLst>
                                          <p:attrName>ppt_x</p:attrName>
                                        </p:attrNameLst>
                                      </p:cBhvr>
                                      <p:tavLst>
                                        <p:tav tm="0">
                                          <p:val>
                                            <p:strVal val="#ppt_x"/>
                                          </p:val>
                                        </p:tav>
                                        <p:tav tm="100000">
                                          <p:val>
                                            <p:strVal val="#ppt_x"/>
                                          </p:val>
                                        </p:tav>
                                      </p:tavLst>
                                    </p:anim>
                                    <p:anim calcmode="lin" valueType="num">
                                      <p:cBhvr>
                                        <p:cTn id="8" dur="500" fill="hold"/>
                                        <p:tgtEl>
                                          <p:spTgt spid="717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gtEl>
                                        <p:attrNameLst>
                                          <p:attrName>style.visibility</p:attrName>
                                        </p:attrNameLst>
                                      </p:cBhvr>
                                      <p:to>
                                        <p:strVal val="visible"/>
                                      </p:to>
                                    </p:set>
                                    <p:anim calcmode="lin" valueType="num">
                                      <p:cBhvr>
                                        <p:cTn id="13" dur="500" fill="hold"/>
                                        <p:tgtEl>
                                          <p:spTgt spid="7171"/>
                                        </p:tgtEl>
                                        <p:attrNameLst>
                                          <p:attrName>ppt_x</p:attrName>
                                        </p:attrNameLst>
                                      </p:cBhvr>
                                      <p:tavLst>
                                        <p:tav tm="0">
                                          <p:val>
                                            <p:strVal val="#ppt_x"/>
                                          </p:val>
                                        </p:tav>
                                        <p:tav tm="100000">
                                          <p:val>
                                            <p:strVal val="#ppt_x"/>
                                          </p:val>
                                        </p:tav>
                                      </p:tavLst>
                                    </p:anim>
                                    <p:anim calcmode="lin" valueType="num">
                                      <p:cBhvr>
                                        <p:cTn id="14" dur="500" fill="hold"/>
                                        <p:tgtEl>
                                          <p:spTgt spid="717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204"/>
                                        </p:tgtEl>
                                        <p:attrNameLst>
                                          <p:attrName>style.visibility</p:attrName>
                                        </p:attrNameLst>
                                      </p:cBhvr>
                                      <p:to>
                                        <p:strVal val="visible"/>
                                      </p:to>
                                    </p:set>
                                    <p:anim calcmode="lin" valueType="num">
                                      <p:cBhvr>
                                        <p:cTn id="19" dur="500" fill="hold"/>
                                        <p:tgtEl>
                                          <p:spTgt spid="8204"/>
                                        </p:tgtEl>
                                        <p:attrNameLst>
                                          <p:attrName>ppt_x</p:attrName>
                                        </p:attrNameLst>
                                      </p:cBhvr>
                                      <p:tavLst>
                                        <p:tav tm="0">
                                          <p:val>
                                            <p:strVal val="#ppt_x"/>
                                          </p:val>
                                        </p:tav>
                                        <p:tav tm="100000">
                                          <p:val>
                                            <p:strVal val="#ppt_x"/>
                                          </p:val>
                                        </p:tav>
                                      </p:tavLst>
                                    </p:anim>
                                    <p:anim calcmode="lin" valueType="num">
                                      <p:cBhvr>
                                        <p:cTn id="20" dur="500" fill="hold"/>
                                        <p:tgtEl>
                                          <p:spTgt spid="820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6"/>
                                        </p:tgtEl>
                                        <p:attrNameLst>
                                          <p:attrName>style.visibility</p:attrName>
                                        </p:attrNameLst>
                                      </p:cBhvr>
                                      <p:to>
                                        <p:strVal val="visible"/>
                                      </p:to>
                                    </p:set>
                                    <p:anim calcmode="lin" valueType="num">
                                      <p:cBhvr>
                                        <p:cTn id="25" dur="500" fill="hold"/>
                                        <p:tgtEl>
                                          <p:spTgt spid="7176"/>
                                        </p:tgtEl>
                                        <p:attrNameLst>
                                          <p:attrName>ppt_x</p:attrName>
                                        </p:attrNameLst>
                                      </p:cBhvr>
                                      <p:tavLst>
                                        <p:tav tm="0">
                                          <p:val>
                                            <p:strVal val="#ppt_x"/>
                                          </p:val>
                                        </p:tav>
                                        <p:tav tm="100000">
                                          <p:val>
                                            <p:strVal val="#ppt_x"/>
                                          </p:val>
                                        </p:tav>
                                      </p:tavLst>
                                    </p:anim>
                                    <p:anim calcmode="lin" valueType="num">
                                      <p:cBhvr>
                                        <p:cTn id="26" dur="500" fill="hold"/>
                                        <p:tgtEl>
                                          <p:spTgt spid="717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4"/>
                                        </p:tgtEl>
                                        <p:attrNameLst>
                                          <p:attrName>style.visibility</p:attrName>
                                        </p:attrNameLst>
                                      </p:cBhvr>
                                      <p:to>
                                        <p:strVal val="visible"/>
                                      </p:to>
                                    </p:set>
                                    <p:anim calcmode="lin" valueType="num">
                                      <p:cBhvr>
                                        <p:cTn id="31" dur="500" fill="hold"/>
                                        <p:tgtEl>
                                          <p:spTgt spid="7174"/>
                                        </p:tgtEl>
                                        <p:attrNameLst>
                                          <p:attrName>ppt_x</p:attrName>
                                        </p:attrNameLst>
                                      </p:cBhvr>
                                      <p:tavLst>
                                        <p:tav tm="0">
                                          <p:val>
                                            <p:strVal val="#ppt_x"/>
                                          </p:val>
                                        </p:tav>
                                        <p:tav tm="100000">
                                          <p:val>
                                            <p:strVal val="#ppt_x"/>
                                          </p:val>
                                        </p:tav>
                                      </p:tavLst>
                                    </p:anim>
                                    <p:anim calcmode="lin" valueType="num">
                                      <p:cBhvr>
                                        <p:cTn id="32" dur="500" fill="hold"/>
                                        <p:tgtEl>
                                          <p:spTgt spid="717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P spid="7174" grpId="0" animBg="1"/>
      <p:bldP spid="7175" grpId="0" animBg="1"/>
      <p:bldP spid="717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5940152" y="1700808"/>
            <a:ext cx="2905125" cy="49212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eaLnBrk="1" hangingPunct="1">
              <a:spcBef>
                <a:spcPct val="50000"/>
              </a:spcBef>
            </a:pPr>
            <a:r>
              <a:rPr lang="zh-CN" altLang="en-US" sz="2600" noProof="1">
                <a:ea typeface="黑体" pitchFamily="49" charset="-122"/>
              </a:rPr>
              <a:t>机械能转化为电能</a:t>
            </a:r>
          </a:p>
        </p:txBody>
      </p:sp>
      <p:sp>
        <p:nvSpPr>
          <p:cNvPr id="8198" name="Text Box 6"/>
          <p:cNvSpPr txBox="1">
            <a:spLocks noChangeArrowheads="1"/>
          </p:cNvSpPr>
          <p:nvPr/>
        </p:nvSpPr>
        <p:spPr bwMode="auto">
          <a:xfrm>
            <a:off x="971550" y="4414838"/>
            <a:ext cx="2838450" cy="49212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eaLnBrk="1" hangingPunct="1">
              <a:spcBef>
                <a:spcPct val="50000"/>
              </a:spcBef>
            </a:pPr>
            <a:r>
              <a:rPr lang="zh-CN" altLang="zh-CN" sz="2600" noProof="1">
                <a:ea typeface="黑体" pitchFamily="49" charset="-122"/>
              </a:rPr>
              <a:t>电能转化为机械能</a:t>
            </a:r>
          </a:p>
        </p:txBody>
      </p:sp>
      <p:sp>
        <p:nvSpPr>
          <p:cNvPr id="8199" name="Line 7"/>
          <p:cNvSpPr>
            <a:spLocks noChangeShapeType="1"/>
          </p:cNvSpPr>
          <p:nvPr/>
        </p:nvSpPr>
        <p:spPr bwMode="auto">
          <a:xfrm>
            <a:off x="5148064" y="1988840"/>
            <a:ext cx="431800" cy="1588"/>
          </a:xfrm>
          <a:prstGeom prst="line">
            <a:avLst/>
          </a:prstGeom>
          <a:noFill/>
          <a:ln w="76200">
            <a:solidFill>
              <a:schemeClr val="hlink"/>
            </a:solidFill>
            <a:round/>
            <a:headEnd/>
            <a:tailEnd type="triangle" w="med" len="med"/>
          </a:ln>
        </p:spPr>
        <p:txBody>
          <a:bodyPr/>
          <a:lstStyle/>
          <a:p>
            <a:endParaRPr lang="zh-CN" altLang="en-US"/>
          </a:p>
        </p:txBody>
      </p:sp>
      <p:pic>
        <p:nvPicPr>
          <p:cNvPr id="9" name="Picture 10" descr="c:\users\administrator\appdata\roaming\360se6\User Data\temp\t01fbdef63695a780be.jpg"/>
          <p:cNvPicPr>
            <a:picLocks noChangeAspect="1" noChangeArrowheads="1"/>
          </p:cNvPicPr>
          <p:nvPr/>
        </p:nvPicPr>
        <p:blipFill>
          <a:blip r:embed="rId3" cstate="print"/>
          <a:srcRect/>
          <a:stretch>
            <a:fillRect/>
          </a:stretch>
        </p:blipFill>
        <p:spPr bwMode="auto">
          <a:xfrm>
            <a:off x="4367212" y="3213100"/>
            <a:ext cx="4453259" cy="3096220"/>
          </a:xfrm>
          <a:prstGeom prst="rect">
            <a:avLst/>
          </a:prstGeom>
          <a:noFill/>
          <a:ln w="9525">
            <a:noFill/>
            <a:miter lim="800000"/>
            <a:headEnd/>
            <a:tailEnd/>
          </a:ln>
        </p:spPr>
      </p:pic>
      <p:sp>
        <p:nvSpPr>
          <p:cNvPr id="10" name="Line 7"/>
          <p:cNvSpPr>
            <a:spLocks noChangeShapeType="1"/>
          </p:cNvSpPr>
          <p:nvPr/>
        </p:nvSpPr>
        <p:spPr bwMode="auto">
          <a:xfrm flipH="1">
            <a:off x="3887788" y="4645025"/>
            <a:ext cx="431800" cy="1588"/>
          </a:xfrm>
          <a:prstGeom prst="line">
            <a:avLst/>
          </a:prstGeom>
          <a:noFill/>
          <a:ln w="76200">
            <a:solidFill>
              <a:schemeClr val="hlink"/>
            </a:solidFill>
            <a:round/>
            <a:headEnd/>
            <a:tailEnd type="triangle" w="med" len="med"/>
          </a:ln>
        </p:spPr>
        <p:txBody>
          <a:bodyPr/>
          <a:lstStyle/>
          <a:p>
            <a:endParaRPr lang="zh-CN" altLang="en-US"/>
          </a:p>
        </p:txBody>
      </p:sp>
      <p:pic>
        <p:nvPicPr>
          <p:cNvPr id="3074" name="Picture 2" descr="C:\Users\Administrator\Desktop\00e93901213fb80e75de32fb3cd12f2eb938948a.jpg"/>
          <p:cNvPicPr>
            <a:picLocks noChangeAspect="1" noChangeArrowheads="1"/>
          </p:cNvPicPr>
          <p:nvPr/>
        </p:nvPicPr>
        <p:blipFill>
          <a:blip r:embed="rId4" cstate="print"/>
          <a:srcRect/>
          <a:stretch>
            <a:fillRect/>
          </a:stretch>
        </p:blipFill>
        <p:spPr bwMode="auto">
          <a:xfrm>
            <a:off x="323528" y="404664"/>
            <a:ext cx="4824536" cy="2819467"/>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 calcmode="lin" valueType="num">
                                      <p:cBhvr>
                                        <p:cTn id="7" dur="500" fill="hold"/>
                                        <p:tgtEl>
                                          <p:spTgt spid="8199"/>
                                        </p:tgtEl>
                                        <p:attrNameLst>
                                          <p:attrName>ppt_x</p:attrName>
                                        </p:attrNameLst>
                                      </p:cBhvr>
                                      <p:tavLst>
                                        <p:tav tm="0">
                                          <p:val>
                                            <p:strVal val="#ppt_x"/>
                                          </p:val>
                                        </p:tav>
                                        <p:tav tm="100000">
                                          <p:val>
                                            <p:strVal val="#ppt_x"/>
                                          </p:val>
                                        </p:tav>
                                      </p:tavLst>
                                    </p:anim>
                                    <p:anim calcmode="lin" valueType="num">
                                      <p:cBhvr>
                                        <p:cTn id="8" dur="500" fill="hold"/>
                                        <p:tgtEl>
                                          <p:spTgt spid="819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8196"/>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ppt_x</p:attrName>
                                        </p:attrNameLst>
                                      </p:cBhvr>
                                      <p:tavLst>
                                        <p:tav tm="0">
                                          <p:val>
                                            <p:strVal val="#ppt_x"/>
                                          </p:val>
                                        </p:tav>
                                        <p:tav tm="100000">
                                          <p:val>
                                            <p:strVal val="#ppt_x"/>
                                          </p:val>
                                        </p:tav>
                                      </p:tavLst>
                                    </p:anim>
                                    <p:anim calcmode="lin" valueType="num">
                                      <p:cBhvr>
                                        <p:cTn id="18"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198"/>
                                        </p:tgtEl>
                                        <p:attrNameLst>
                                          <p:attrName>style.visibility</p:attrName>
                                        </p:attrNameLst>
                                      </p:cBhvr>
                                      <p:to>
                                        <p:strVal val="visible"/>
                                      </p:to>
                                    </p:set>
                                    <p:anim calcmode="lin" valueType="num">
                                      <p:cBhvr>
                                        <p:cTn id="23" dur="500" fill="hold"/>
                                        <p:tgtEl>
                                          <p:spTgt spid="8198"/>
                                        </p:tgtEl>
                                        <p:attrNameLst>
                                          <p:attrName>ppt_x</p:attrName>
                                        </p:attrNameLst>
                                      </p:cBhvr>
                                      <p:tavLst>
                                        <p:tav tm="0">
                                          <p:val>
                                            <p:strVal val="#ppt_x"/>
                                          </p:val>
                                        </p:tav>
                                        <p:tav tm="100000">
                                          <p:val>
                                            <p:strVal val="#ppt_x"/>
                                          </p:val>
                                        </p:tav>
                                      </p:tavLst>
                                    </p:anim>
                                    <p:anim calcmode="lin" valueType="num">
                                      <p:cBhvr>
                                        <p:cTn id="24" dur="500" fill="hold"/>
                                        <p:tgtEl>
                                          <p:spTgt spid="81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ppt_x</p:attrName>
                                        </p:attrNameLst>
                                      </p:cBhvr>
                                      <p:tavLst>
                                        <p:tav tm="0">
                                          <p:val>
                                            <p:strVal val="#ppt_x"/>
                                          </p:val>
                                        </p:tav>
                                        <p:tav tm="100000">
                                          <p:val>
                                            <p:strVal val="#ppt_x"/>
                                          </p:val>
                                        </p:tav>
                                      </p:tavLst>
                                    </p:anim>
                                    <p:anim calcmode="lin" valueType="num">
                                      <p:cBhvr>
                                        <p:cTn id="30"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P spid="8198" grpId="0" animBg="1"/>
      <p:bldP spid="819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2"/>
          <p:cNvSpPr>
            <a:spLocks noChangeShapeType="1"/>
          </p:cNvSpPr>
          <p:nvPr/>
        </p:nvSpPr>
        <p:spPr bwMode="auto">
          <a:xfrm>
            <a:off x="5292725" y="2252663"/>
            <a:ext cx="576263" cy="1587"/>
          </a:xfrm>
          <a:prstGeom prst="line">
            <a:avLst/>
          </a:prstGeom>
          <a:noFill/>
          <a:ln w="76200">
            <a:solidFill>
              <a:schemeClr val="hlink"/>
            </a:solidFill>
            <a:round/>
            <a:headEnd/>
            <a:tailEnd type="triangle" w="med" len="med"/>
          </a:ln>
        </p:spPr>
        <p:txBody>
          <a:bodyPr/>
          <a:lstStyle/>
          <a:p>
            <a:endParaRPr lang="zh-CN" altLang="en-US"/>
          </a:p>
        </p:txBody>
      </p:sp>
      <p:pic>
        <p:nvPicPr>
          <p:cNvPr id="9220" name="Picture 4" descr="202005121165521"/>
          <p:cNvPicPr>
            <a:picLocks noChangeAspect="1" noChangeArrowheads="1"/>
          </p:cNvPicPr>
          <p:nvPr/>
        </p:nvPicPr>
        <p:blipFill>
          <a:blip r:embed="rId3" cstate="print"/>
          <a:srcRect t="20996" b="20996"/>
          <a:stretch>
            <a:fillRect/>
          </a:stretch>
        </p:blipFill>
        <p:spPr bwMode="auto">
          <a:xfrm>
            <a:off x="395536" y="476672"/>
            <a:ext cx="4896544" cy="3274144"/>
          </a:xfrm>
          <a:prstGeom prst="rect">
            <a:avLst/>
          </a:prstGeom>
          <a:noFill/>
          <a:ln w="9525">
            <a:noFill/>
            <a:miter lim="800000"/>
            <a:headEnd/>
            <a:tailEnd/>
          </a:ln>
        </p:spPr>
      </p:pic>
      <p:sp>
        <p:nvSpPr>
          <p:cNvPr id="9221" name="Text Box 5"/>
          <p:cNvSpPr txBox="1">
            <a:spLocks noChangeArrowheads="1"/>
          </p:cNvSpPr>
          <p:nvPr/>
        </p:nvSpPr>
        <p:spPr bwMode="auto">
          <a:xfrm>
            <a:off x="6011863" y="2006600"/>
            <a:ext cx="2570162" cy="492125"/>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a:spAutoFit/>
          </a:bodyPr>
          <a:lstStyle/>
          <a:p>
            <a:pPr eaLnBrk="1" hangingPunct="1">
              <a:spcBef>
                <a:spcPct val="50000"/>
              </a:spcBef>
            </a:pPr>
            <a:r>
              <a:rPr lang="zh-CN" altLang="en-US" sz="2600" dirty="0">
                <a:ea typeface="黑体" pitchFamily="49" charset="-122"/>
              </a:rPr>
              <a:t>电能转化为内能</a:t>
            </a:r>
          </a:p>
        </p:txBody>
      </p:sp>
      <p:sp>
        <p:nvSpPr>
          <p:cNvPr id="9223" name="Text Box 7"/>
          <p:cNvSpPr txBox="1">
            <a:spLocks noChangeArrowheads="1"/>
          </p:cNvSpPr>
          <p:nvPr/>
        </p:nvSpPr>
        <p:spPr bwMode="auto">
          <a:xfrm>
            <a:off x="971600" y="4725144"/>
            <a:ext cx="2881313" cy="49212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eaLnBrk="1" hangingPunct="1">
              <a:spcBef>
                <a:spcPct val="50000"/>
              </a:spcBef>
            </a:pPr>
            <a:r>
              <a:rPr lang="zh-CN" altLang="en-US" sz="2600" dirty="0">
                <a:ea typeface="黑体" pitchFamily="49" charset="-122"/>
              </a:rPr>
              <a:t>太阳能转化为电能</a:t>
            </a:r>
          </a:p>
        </p:txBody>
      </p:sp>
      <p:pic>
        <p:nvPicPr>
          <p:cNvPr id="22530" name="Picture 2" descr="http://img4.imgtn.bdimg.com/it/u=1363152222,2663849188&amp;fm=21&amp;gp=0.jpg"/>
          <p:cNvPicPr>
            <a:picLocks noChangeAspect="1" noChangeArrowheads="1"/>
          </p:cNvPicPr>
          <p:nvPr/>
        </p:nvPicPr>
        <p:blipFill>
          <a:blip r:embed="rId4" cstate="print"/>
          <a:srcRect/>
          <a:stretch>
            <a:fillRect/>
          </a:stretch>
        </p:blipFill>
        <p:spPr bwMode="auto">
          <a:xfrm>
            <a:off x="4814888" y="3598862"/>
            <a:ext cx="3861568" cy="2782465"/>
          </a:xfrm>
          <a:prstGeom prst="rect">
            <a:avLst/>
          </a:prstGeom>
          <a:noFill/>
          <a:ln w="9525">
            <a:noFill/>
            <a:miter lim="800000"/>
            <a:headEnd/>
            <a:tailEnd/>
          </a:ln>
        </p:spPr>
      </p:pic>
      <p:sp>
        <p:nvSpPr>
          <p:cNvPr id="9" name="Line 2"/>
          <p:cNvSpPr>
            <a:spLocks noChangeShapeType="1"/>
          </p:cNvSpPr>
          <p:nvPr/>
        </p:nvSpPr>
        <p:spPr bwMode="auto">
          <a:xfrm flipH="1">
            <a:off x="4170363" y="4983163"/>
            <a:ext cx="576262" cy="1587"/>
          </a:xfrm>
          <a:prstGeom prst="line">
            <a:avLst/>
          </a:prstGeom>
          <a:noFill/>
          <a:ln w="76200">
            <a:solidFill>
              <a:schemeClr val="hlink"/>
            </a:solidFill>
            <a:round/>
            <a:headEnd/>
            <a:tailEnd type="triangle" w="med" len="med"/>
          </a:ln>
        </p:spPr>
        <p:txBody>
          <a:bodyPr/>
          <a:lstStyle/>
          <a:p>
            <a:endParaRPr lang="zh-CN" altLang="en-US"/>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500" fill="hold"/>
                                        <p:tgtEl>
                                          <p:spTgt spid="9220"/>
                                        </p:tgtEl>
                                        <p:attrNameLst>
                                          <p:attrName>ppt_x</p:attrName>
                                        </p:attrNameLst>
                                      </p:cBhvr>
                                      <p:tavLst>
                                        <p:tav tm="0">
                                          <p:val>
                                            <p:strVal val="0-#ppt_w/2"/>
                                          </p:val>
                                        </p:tav>
                                        <p:tav tm="100000">
                                          <p:val>
                                            <p:strVal val="#ppt_x"/>
                                          </p:val>
                                        </p:tav>
                                      </p:tavLst>
                                    </p:anim>
                                    <p:anim calcmode="lin" valueType="num">
                                      <p:cBhvr>
                                        <p:cTn id="8" dur="500" fill="hold"/>
                                        <p:tgtEl>
                                          <p:spTgt spid="92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8"/>
                                        </p:tgtEl>
                                        <p:attrNameLst>
                                          <p:attrName>style.visibility</p:attrName>
                                        </p:attrNameLst>
                                      </p:cBhvr>
                                      <p:to>
                                        <p:strVal val="visible"/>
                                      </p:to>
                                    </p:set>
                                    <p:anim calcmode="lin" valueType="num">
                                      <p:cBhvr>
                                        <p:cTn id="13" dur="500" fill="hold"/>
                                        <p:tgtEl>
                                          <p:spTgt spid="9218"/>
                                        </p:tgtEl>
                                        <p:attrNameLst>
                                          <p:attrName>ppt_x</p:attrName>
                                        </p:attrNameLst>
                                      </p:cBhvr>
                                      <p:tavLst>
                                        <p:tav tm="0">
                                          <p:val>
                                            <p:strVal val="#ppt_x"/>
                                          </p:val>
                                        </p:tav>
                                        <p:tav tm="100000">
                                          <p:val>
                                            <p:strVal val="#ppt_x"/>
                                          </p:val>
                                        </p:tav>
                                      </p:tavLst>
                                    </p:anim>
                                    <p:anim calcmode="lin" valueType="num">
                                      <p:cBhvr>
                                        <p:cTn id="14" dur="500" fill="hold"/>
                                        <p:tgtEl>
                                          <p:spTgt spid="92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21"/>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childTnLst>
                                    <p:set>
                                      <p:cBhvr>
                                        <p:cTn id="22" dur="1" fill="hold">
                                          <p:stCondLst>
                                            <p:cond delay="0"/>
                                          </p:stCondLst>
                                        </p:cTn>
                                        <p:tgtEl>
                                          <p:spTgt spid="22530"/>
                                        </p:tgtEl>
                                        <p:attrNameLst>
                                          <p:attrName>style.visibility</p:attrName>
                                        </p:attrNameLst>
                                      </p:cBhvr>
                                      <p:to>
                                        <p:strVal val="visible"/>
                                      </p:to>
                                    </p:set>
                                    <p:anim calcmode="lin" valueType="num">
                                      <p:cBhvr>
                                        <p:cTn id="23" dur="500" fill="hold"/>
                                        <p:tgtEl>
                                          <p:spTgt spid="22530"/>
                                        </p:tgtEl>
                                        <p:attrNameLst>
                                          <p:attrName>ppt_x</p:attrName>
                                        </p:attrNameLst>
                                      </p:cBhvr>
                                      <p:tavLst>
                                        <p:tav tm="0">
                                          <p:val>
                                            <p:strVal val="1+#ppt_w/2"/>
                                          </p:val>
                                        </p:tav>
                                        <p:tav tm="100000">
                                          <p:val>
                                            <p:strVal val="#ppt_x"/>
                                          </p:val>
                                        </p:tav>
                                      </p:tavLst>
                                    </p:anim>
                                    <p:anim calcmode="lin" valueType="num">
                                      <p:cBhvr>
                                        <p:cTn id="24" dur="500" fill="hold"/>
                                        <p:tgtEl>
                                          <p:spTgt spid="22530"/>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223"/>
                                        </p:tgtEl>
                                        <p:attrNameLst>
                                          <p:attrName>style.visibility</p:attrName>
                                        </p:attrNameLst>
                                      </p:cBhvr>
                                      <p:to>
                                        <p:strVal val="visible"/>
                                      </p:to>
                                    </p:set>
                                    <p:anim calcmode="lin" valueType="num">
                                      <p:cBhvr>
                                        <p:cTn id="29" dur="500" fill="hold"/>
                                        <p:tgtEl>
                                          <p:spTgt spid="9223"/>
                                        </p:tgtEl>
                                        <p:attrNameLst>
                                          <p:attrName>ppt_x</p:attrName>
                                        </p:attrNameLst>
                                      </p:cBhvr>
                                      <p:tavLst>
                                        <p:tav tm="0">
                                          <p:val>
                                            <p:strVal val="#ppt_x"/>
                                          </p:val>
                                        </p:tav>
                                        <p:tav tm="100000">
                                          <p:val>
                                            <p:strVal val="#ppt_x"/>
                                          </p:val>
                                        </p:tav>
                                      </p:tavLst>
                                    </p:anim>
                                    <p:anim calcmode="lin" valueType="num">
                                      <p:cBhvr>
                                        <p:cTn id="30" dur="500" fill="hold"/>
                                        <p:tgtEl>
                                          <p:spTgt spid="92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chimes.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ppt_x</p:attrName>
                                        </p:attrNameLst>
                                      </p:cBhvr>
                                      <p:tavLst>
                                        <p:tav tm="0">
                                          <p:val>
                                            <p:strVal val="#ppt_x"/>
                                          </p:val>
                                        </p:tav>
                                        <p:tav tm="100000">
                                          <p:val>
                                            <p:strVal val="#ppt_x"/>
                                          </p:val>
                                        </p:tav>
                                      </p:tavLst>
                                    </p:anim>
                                    <p:anim calcmode="lin" valueType="num">
                                      <p:cBhvr>
                                        <p:cTn id="36"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21" grpId="0" animBg="1"/>
      <p:bldP spid="9223"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p:cNvSpPr>
            <a:spLocks noChangeShapeType="1"/>
          </p:cNvSpPr>
          <p:nvPr/>
        </p:nvSpPr>
        <p:spPr bwMode="auto">
          <a:xfrm>
            <a:off x="4586288" y="1876425"/>
            <a:ext cx="576262" cy="1588"/>
          </a:xfrm>
          <a:prstGeom prst="line">
            <a:avLst/>
          </a:prstGeom>
          <a:noFill/>
          <a:ln w="76200">
            <a:solidFill>
              <a:schemeClr val="hlink"/>
            </a:solidFill>
            <a:round/>
            <a:headEnd/>
            <a:tailEnd type="triangle" w="med" len="med"/>
          </a:ln>
        </p:spPr>
        <p:txBody>
          <a:bodyPr/>
          <a:lstStyle/>
          <a:p>
            <a:endParaRPr lang="zh-CN" altLang="en-US"/>
          </a:p>
        </p:txBody>
      </p:sp>
      <p:pic>
        <p:nvPicPr>
          <p:cNvPr id="10244" name="Picture 4" descr="irrigation-photosynthesis"/>
          <p:cNvPicPr>
            <a:picLocks noChangeAspect="1" noChangeArrowheads="1"/>
          </p:cNvPicPr>
          <p:nvPr/>
        </p:nvPicPr>
        <p:blipFill>
          <a:blip r:embed="rId2" cstate="print"/>
          <a:srcRect/>
          <a:stretch>
            <a:fillRect/>
          </a:stretch>
        </p:blipFill>
        <p:spPr bwMode="auto">
          <a:xfrm>
            <a:off x="409575" y="868363"/>
            <a:ext cx="4176713" cy="3455987"/>
          </a:xfrm>
          <a:prstGeom prst="rect">
            <a:avLst/>
          </a:prstGeom>
          <a:noFill/>
          <a:ln w="9525">
            <a:noFill/>
            <a:miter lim="800000"/>
            <a:headEnd/>
            <a:tailEnd/>
          </a:ln>
        </p:spPr>
      </p:pic>
      <p:grpSp>
        <p:nvGrpSpPr>
          <p:cNvPr id="2" name="Group 5"/>
          <p:cNvGrpSpPr>
            <a:grpSpLocks/>
          </p:cNvGrpSpPr>
          <p:nvPr/>
        </p:nvGrpSpPr>
        <p:grpSpPr bwMode="auto">
          <a:xfrm>
            <a:off x="4586288" y="2646363"/>
            <a:ext cx="4175125" cy="3605212"/>
            <a:chOff x="0" y="0"/>
            <a:chExt cx="6577" cy="6045"/>
          </a:xfrm>
        </p:grpSpPr>
        <p:pic>
          <p:nvPicPr>
            <p:cNvPr id="11273" name="Picture 6" descr="水果电池"/>
            <p:cNvPicPr>
              <a:picLocks noChangeAspect="1" noChangeArrowheads="1"/>
            </p:cNvPicPr>
            <p:nvPr/>
          </p:nvPicPr>
          <p:blipFill>
            <a:blip r:embed="rId3" cstate="print"/>
            <a:srcRect/>
            <a:stretch>
              <a:fillRect/>
            </a:stretch>
          </p:blipFill>
          <p:spPr bwMode="auto">
            <a:xfrm>
              <a:off x="0" y="0"/>
              <a:ext cx="6577" cy="5783"/>
            </a:xfrm>
            <a:prstGeom prst="rect">
              <a:avLst/>
            </a:prstGeom>
            <a:noFill/>
            <a:ln w="9525">
              <a:noFill/>
              <a:miter lim="800000"/>
              <a:headEnd/>
              <a:tailEnd/>
            </a:ln>
          </p:spPr>
        </p:pic>
        <p:sp>
          <p:nvSpPr>
            <p:cNvPr id="11274" name="Text Box 7"/>
            <p:cNvSpPr txBox="1">
              <a:spLocks noChangeArrowheads="1"/>
            </p:cNvSpPr>
            <p:nvPr/>
          </p:nvSpPr>
          <p:spPr bwMode="auto">
            <a:xfrm>
              <a:off x="2496" y="5219"/>
              <a:ext cx="2392" cy="826"/>
            </a:xfrm>
            <a:prstGeom prst="rect">
              <a:avLst/>
            </a:prstGeom>
            <a:solidFill>
              <a:schemeClr val="bg1">
                <a:alpha val="79999"/>
              </a:schemeClr>
            </a:solidFill>
            <a:ln w="9525">
              <a:noFill/>
              <a:miter lim="800000"/>
              <a:headEnd/>
              <a:tailEnd/>
            </a:ln>
          </p:spPr>
          <p:txBody>
            <a:bodyPr wrap="none">
              <a:spAutoFit/>
            </a:bodyPr>
            <a:lstStyle/>
            <a:p>
              <a:pPr eaLnBrk="1" hangingPunct="1"/>
              <a:r>
                <a:rPr lang="zh-CN" altLang="en-US" sz="2600">
                  <a:solidFill>
                    <a:srgbClr val="FF0000"/>
                  </a:solidFill>
                  <a:ea typeface="黑体" pitchFamily="49" charset="-122"/>
                </a:rPr>
                <a:t>水果电池</a:t>
              </a:r>
            </a:p>
          </p:txBody>
        </p:sp>
      </p:grpSp>
      <p:sp>
        <p:nvSpPr>
          <p:cNvPr id="10248" name="Text Box 8"/>
          <p:cNvSpPr txBox="1">
            <a:spLocks noChangeArrowheads="1"/>
          </p:cNvSpPr>
          <p:nvPr/>
        </p:nvSpPr>
        <p:spPr bwMode="auto">
          <a:xfrm>
            <a:off x="1214438" y="4940300"/>
            <a:ext cx="2852737" cy="492125"/>
          </a:xfrm>
          <a:prstGeom prst="rect">
            <a:avLst/>
          </a:prstGeom>
          <a:noFill/>
          <a:ln w="9525">
            <a:noFill/>
            <a:miter lim="800000"/>
            <a:headEnd/>
            <a:tailEnd/>
          </a:ln>
        </p:spPr>
        <p:txBody>
          <a:bodyPr wrap="none">
            <a:spAutoFit/>
          </a:bodyPr>
          <a:lstStyle/>
          <a:p>
            <a:pPr eaLnBrk="1" hangingPunct="1"/>
            <a:r>
              <a:rPr lang="zh-CN" altLang="en-US" sz="2600">
                <a:ea typeface="黑体" pitchFamily="49" charset="-122"/>
              </a:rPr>
              <a:t>化学能转化为电能</a:t>
            </a:r>
          </a:p>
        </p:txBody>
      </p:sp>
      <p:sp>
        <p:nvSpPr>
          <p:cNvPr id="10249" name="Text Box 9"/>
          <p:cNvSpPr txBox="1">
            <a:spLocks noChangeArrowheads="1"/>
          </p:cNvSpPr>
          <p:nvPr/>
        </p:nvSpPr>
        <p:spPr bwMode="auto">
          <a:xfrm>
            <a:off x="5233988" y="1587500"/>
            <a:ext cx="2851150" cy="492125"/>
          </a:xfrm>
          <a:prstGeom prst="rect">
            <a:avLst/>
          </a:prstGeom>
          <a:noFill/>
          <a:ln w="9525">
            <a:noFill/>
            <a:miter lim="800000"/>
            <a:headEnd/>
            <a:tailEnd/>
          </a:ln>
        </p:spPr>
        <p:txBody>
          <a:bodyPr wrap="none">
            <a:spAutoFit/>
          </a:bodyPr>
          <a:lstStyle/>
          <a:p>
            <a:pPr eaLnBrk="1" hangingPunct="1"/>
            <a:r>
              <a:rPr lang="zh-CN" altLang="en-US" sz="2600">
                <a:ea typeface="黑体" pitchFamily="49" charset="-122"/>
              </a:rPr>
              <a:t>光能转化为化学能</a:t>
            </a:r>
          </a:p>
        </p:txBody>
      </p:sp>
      <p:sp>
        <p:nvSpPr>
          <p:cNvPr id="11271" name="Text Box 10"/>
          <p:cNvSpPr txBox="1">
            <a:spLocks noChangeArrowheads="1"/>
          </p:cNvSpPr>
          <p:nvPr/>
        </p:nvSpPr>
        <p:spPr bwMode="auto">
          <a:xfrm>
            <a:off x="2160588" y="303213"/>
            <a:ext cx="4822825" cy="492125"/>
          </a:xfrm>
          <a:prstGeom prst="rect">
            <a:avLst/>
          </a:prstGeom>
          <a:noFill/>
          <a:ln w="9525">
            <a:noFill/>
            <a:miter lim="800000"/>
            <a:headEnd/>
            <a:tailEnd/>
          </a:ln>
        </p:spPr>
        <p:txBody>
          <a:bodyPr>
            <a:spAutoFit/>
          </a:bodyPr>
          <a:lstStyle/>
          <a:p>
            <a:pPr eaLnBrk="1" hangingPunct="1">
              <a:spcBef>
                <a:spcPct val="50000"/>
              </a:spcBef>
            </a:pPr>
            <a:r>
              <a:rPr lang="zh-CN" altLang="en-US" sz="2600">
                <a:solidFill>
                  <a:srgbClr val="FF0000"/>
                </a:solidFill>
                <a:ea typeface="黑体" pitchFamily="49" charset="-122"/>
              </a:rPr>
              <a:t>各种形式的能是可以相互转化的</a:t>
            </a:r>
          </a:p>
        </p:txBody>
      </p:sp>
      <p:sp>
        <p:nvSpPr>
          <p:cNvPr id="11" name="Line 2"/>
          <p:cNvSpPr>
            <a:spLocks noChangeShapeType="1"/>
          </p:cNvSpPr>
          <p:nvPr/>
        </p:nvSpPr>
        <p:spPr bwMode="auto">
          <a:xfrm flipH="1">
            <a:off x="4010025" y="5186363"/>
            <a:ext cx="576263" cy="1587"/>
          </a:xfrm>
          <a:prstGeom prst="line">
            <a:avLst/>
          </a:prstGeom>
          <a:noFill/>
          <a:ln w="76200">
            <a:solidFill>
              <a:schemeClr val="hlink"/>
            </a:solidFill>
            <a:round/>
            <a:headEnd/>
            <a:tailEnd type="triangle" w="med" len="med"/>
          </a:ln>
        </p:spPr>
        <p:txBody>
          <a:bodyPr/>
          <a:lstStyle/>
          <a:p>
            <a:endParaRPr lang="zh-CN" altLang="en-US"/>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box(in)">
                                      <p:cBhvr>
                                        <p:cTn id="7" dur="500"/>
                                        <p:tgtEl>
                                          <p:spTgt spid="102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242"/>
                                        </p:tgtEl>
                                        <p:attrNameLst>
                                          <p:attrName>style.visibility</p:attrName>
                                        </p:attrNameLst>
                                      </p:cBhvr>
                                      <p:to>
                                        <p:strVal val="visible"/>
                                      </p:to>
                                    </p:set>
                                    <p:anim calcmode="lin" valueType="num">
                                      <p:cBhvr>
                                        <p:cTn id="12" dur="500" fill="hold"/>
                                        <p:tgtEl>
                                          <p:spTgt spid="10242"/>
                                        </p:tgtEl>
                                        <p:attrNameLst>
                                          <p:attrName>ppt_x</p:attrName>
                                        </p:attrNameLst>
                                      </p:cBhvr>
                                      <p:tavLst>
                                        <p:tav tm="0">
                                          <p:val>
                                            <p:strVal val="#ppt_x"/>
                                          </p:val>
                                        </p:tav>
                                        <p:tav tm="100000">
                                          <p:val>
                                            <p:strVal val="#ppt_x"/>
                                          </p:val>
                                        </p:tav>
                                      </p:tavLst>
                                    </p:anim>
                                    <p:anim calcmode="lin" valueType="num">
                                      <p:cBhvr>
                                        <p:cTn id="13"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249"/>
                                        </p:tgtEl>
                                        <p:attrNameLst>
                                          <p:attrName>style.visibility</p:attrName>
                                        </p:attrNameLst>
                                      </p:cBhvr>
                                      <p:to>
                                        <p:strVal val="visible"/>
                                      </p:to>
                                    </p:set>
                                    <p:anim calcmode="lin" valueType="num">
                                      <p:cBhvr>
                                        <p:cTn id="18" dur="500" fill="hold"/>
                                        <p:tgtEl>
                                          <p:spTgt spid="10249"/>
                                        </p:tgtEl>
                                        <p:attrNameLst>
                                          <p:attrName>ppt_x</p:attrName>
                                        </p:attrNameLst>
                                      </p:cBhvr>
                                      <p:tavLst>
                                        <p:tav tm="0">
                                          <p:val>
                                            <p:strVal val="#ppt_x"/>
                                          </p:val>
                                        </p:tav>
                                        <p:tav tm="100000">
                                          <p:val>
                                            <p:strVal val="#ppt_x"/>
                                          </p:val>
                                        </p:tav>
                                      </p:tavLst>
                                    </p:anim>
                                    <p:anim calcmode="lin" valueType="num">
                                      <p:cBhvr>
                                        <p:cTn id="19" dur="500" fill="hold"/>
                                        <p:tgtEl>
                                          <p:spTgt spid="10249"/>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ppt_x</p:attrName>
                                        </p:attrNameLst>
                                      </p:cBhvr>
                                      <p:tavLst>
                                        <p:tav tm="0">
                                          <p:val>
                                            <p:strVal val="#ppt_x"/>
                                          </p:val>
                                        </p:tav>
                                        <p:tav tm="100000">
                                          <p:val>
                                            <p:strVal val="#ppt_x"/>
                                          </p:val>
                                        </p:tav>
                                      </p:tavLst>
                                    </p:anim>
                                    <p:anim calcmode="lin" valueType="num">
                                      <p:cBhvr>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248"/>
                                        </p:tgtEl>
                                        <p:attrNameLst>
                                          <p:attrName>style.visibility</p:attrName>
                                        </p:attrNameLst>
                                      </p:cBhvr>
                                      <p:to>
                                        <p:strVal val="visible"/>
                                      </p:to>
                                    </p:set>
                                    <p:anim calcmode="lin" valueType="num">
                                      <p:cBhvr>
                                        <p:cTn id="30" dur="500" fill="hold"/>
                                        <p:tgtEl>
                                          <p:spTgt spid="10248"/>
                                        </p:tgtEl>
                                        <p:attrNameLst>
                                          <p:attrName>ppt_x</p:attrName>
                                        </p:attrNameLst>
                                      </p:cBhvr>
                                      <p:tavLst>
                                        <p:tav tm="0">
                                          <p:val>
                                            <p:strVal val="#ppt_x"/>
                                          </p:val>
                                        </p:tav>
                                        <p:tav tm="100000">
                                          <p:val>
                                            <p:strVal val="#ppt_x"/>
                                          </p:val>
                                        </p:tav>
                                      </p:tavLst>
                                    </p:anim>
                                    <p:anim calcmode="lin" valueType="num">
                                      <p:cBhvr>
                                        <p:cTn id="31" dur="500" fill="hold"/>
                                        <p:tgtEl>
                                          <p:spTgt spid="10248"/>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ppt_x</p:attrName>
                                        </p:attrNameLst>
                                      </p:cBhvr>
                                      <p:tavLst>
                                        <p:tav tm="0">
                                          <p:val>
                                            <p:strVal val="#ppt_x"/>
                                          </p:val>
                                        </p:tav>
                                        <p:tav tm="100000">
                                          <p:val>
                                            <p:strVal val="#ppt_x"/>
                                          </p:val>
                                        </p:tav>
                                      </p:tavLst>
                                    </p:anim>
                                    <p:anim calcmode="lin" valueType="num">
                                      <p:cBhvr>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P spid="10248" grpId="0" bldLvl="0"/>
      <p:bldP spid="10249" grpId="0" bldLvl="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5584825" y="735013"/>
            <a:ext cx="2514600" cy="492125"/>
          </a:xfrm>
          <a:prstGeom prst="rect">
            <a:avLst/>
          </a:prstGeom>
          <a:gradFill rotWithShape="1">
            <a:gsLst>
              <a:gs pos="0">
                <a:srgbClr val="FF0000"/>
              </a:gs>
              <a:gs pos="50000">
                <a:schemeClr val="bg1"/>
              </a:gs>
              <a:gs pos="100000">
                <a:srgbClr val="FF0000"/>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defRPr/>
            </a:pPr>
            <a:r>
              <a:rPr lang="zh-CN" altLang="zh-CN" sz="2600" dirty="0">
                <a:latin typeface="Arial" panose="020B0604020202020204" pitchFamily="34" charset="0"/>
                <a:ea typeface="黑体" panose="02010609060101010101" pitchFamily="49" charset="-122"/>
              </a:rPr>
              <a:t>电能转化为光能</a:t>
            </a:r>
          </a:p>
        </p:txBody>
      </p:sp>
      <p:sp>
        <p:nvSpPr>
          <p:cNvPr id="12291" name="Line 3"/>
          <p:cNvSpPr>
            <a:spLocks noChangeShapeType="1"/>
          </p:cNvSpPr>
          <p:nvPr/>
        </p:nvSpPr>
        <p:spPr bwMode="auto">
          <a:xfrm flipH="1">
            <a:off x="4211638" y="981075"/>
            <a:ext cx="1295400" cy="0"/>
          </a:xfrm>
          <a:prstGeom prst="line">
            <a:avLst/>
          </a:prstGeom>
          <a:noFill/>
          <a:ln w="76200">
            <a:solidFill>
              <a:schemeClr val="tx1"/>
            </a:solidFill>
            <a:round/>
            <a:headEnd/>
            <a:tailEnd type="triangle" w="med" len="med"/>
          </a:ln>
        </p:spPr>
        <p:txBody>
          <a:bodyPr/>
          <a:lstStyle/>
          <a:p>
            <a:endParaRPr lang="zh-CN" altLang="en-US"/>
          </a:p>
        </p:txBody>
      </p:sp>
      <p:grpSp>
        <p:nvGrpSpPr>
          <p:cNvPr id="2" name="Group 4"/>
          <p:cNvGrpSpPr>
            <a:grpSpLocks/>
          </p:cNvGrpSpPr>
          <p:nvPr/>
        </p:nvGrpSpPr>
        <p:grpSpPr bwMode="auto">
          <a:xfrm>
            <a:off x="4449763" y="1484313"/>
            <a:ext cx="4479925" cy="4229100"/>
            <a:chOff x="0" y="0"/>
            <a:chExt cx="2976" cy="2856"/>
          </a:xfrm>
        </p:grpSpPr>
        <p:pic>
          <p:nvPicPr>
            <p:cNvPr id="12298" name="Picture 5" descr="094519079"/>
            <p:cNvPicPr>
              <a:picLocks noChangeAspect="1" noChangeArrowheads="1"/>
            </p:cNvPicPr>
            <p:nvPr/>
          </p:nvPicPr>
          <p:blipFill>
            <a:blip r:embed="rId2" cstate="print"/>
            <a:srcRect/>
            <a:stretch>
              <a:fillRect/>
            </a:stretch>
          </p:blipFill>
          <p:spPr bwMode="auto">
            <a:xfrm>
              <a:off x="0" y="0"/>
              <a:ext cx="2976" cy="2856"/>
            </a:xfrm>
            <a:prstGeom prst="rect">
              <a:avLst/>
            </a:prstGeom>
            <a:noFill/>
            <a:ln w="9525">
              <a:noFill/>
              <a:miter lim="800000"/>
              <a:headEnd/>
              <a:tailEnd/>
            </a:ln>
          </p:spPr>
        </p:pic>
        <p:sp>
          <p:nvSpPr>
            <p:cNvPr id="12299" name="Text Box 6"/>
            <p:cNvSpPr txBox="1">
              <a:spLocks noChangeArrowheads="1"/>
            </p:cNvSpPr>
            <p:nvPr/>
          </p:nvSpPr>
          <p:spPr bwMode="auto">
            <a:xfrm>
              <a:off x="208" y="1704"/>
              <a:ext cx="388" cy="1008"/>
            </a:xfrm>
            <a:prstGeom prst="rect">
              <a:avLst/>
            </a:prstGeom>
            <a:solidFill>
              <a:srgbClr val="FFFFFF"/>
            </a:solidFill>
            <a:ln w="9525">
              <a:noFill/>
              <a:miter lim="800000"/>
              <a:headEnd/>
              <a:tailEnd/>
            </a:ln>
          </p:spPr>
          <p:txBody>
            <a:bodyPr vert="eaVert">
              <a:spAutoFit/>
            </a:bodyPr>
            <a:lstStyle/>
            <a:p>
              <a:pPr eaLnBrk="1" hangingPunct="1">
                <a:spcBef>
                  <a:spcPct val="50000"/>
                </a:spcBef>
              </a:pPr>
              <a:r>
                <a:rPr lang="zh-CN" altLang="en-US" sz="2600">
                  <a:solidFill>
                    <a:schemeClr val="accent2"/>
                  </a:solidFill>
                  <a:ea typeface="黑体" pitchFamily="49" charset="-122"/>
                </a:rPr>
                <a:t>电解池</a:t>
              </a:r>
            </a:p>
          </p:txBody>
        </p:sp>
      </p:grpSp>
      <p:sp>
        <p:nvSpPr>
          <p:cNvPr id="12295" name="Line 7"/>
          <p:cNvSpPr>
            <a:spLocks noChangeShapeType="1"/>
          </p:cNvSpPr>
          <p:nvPr/>
        </p:nvSpPr>
        <p:spPr bwMode="auto">
          <a:xfrm>
            <a:off x="3505200" y="5300663"/>
            <a:ext cx="1066800" cy="0"/>
          </a:xfrm>
          <a:prstGeom prst="line">
            <a:avLst/>
          </a:prstGeom>
          <a:noFill/>
          <a:ln w="76200">
            <a:solidFill>
              <a:schemeClr val="tx1"/>
            </a:solidFill>
            <a:round/>
            <a:headEnd/>
            <a:tailEnd type="triangle" w="med" len="med"/>
          </a:ln>
        </p:spPr>
        <p:txBody>
          <a:bodyPr/>
          <a:lstStyle/>
          <a:p>
            <a:endParaRPr lang="zh-CN" altLang="en-US"/>
          </a:p>
        </p:txBody>
      </p:sp>
      <p:sp>
        <p:nvSpPr>
          <p:cNvPr id="12296" name="Text Box 8"/>
          <p:cNvSpPr txBox="1">
            <a:spLocks noChangeArrowheads="1"/>
          </p:cNvSpPr>
          <p:nvPr/>
        </p:nvSpPr>
        <p:spPr bwMode="auto">
          <a:xfrm>
            <a:off x="514350" y="5054600"/>
            <a:ext cx="2895600" cy="493713"/>
          </a:xfrm>
          <a:prstGeom prst="rect">
            <a:avLst/>
          </a:prstGeom>
          <a:gradFill rotWithShape="1">
            <a:gsLst>
              <a:gs pos="0">
                <a:srgbClr val="FF0000"/>
              </a:gs>
              <a:gs pos="50000">
                <a:schemeClr val="bg1"/>
              </a:gs>
              <a:gs pos="100000">
                <a:srgbClr val="FF0000"/>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defRPr/>
            </a:pPr>
            <a:r>
              <a:rPr lang="zh-CN" altLang="zh-CN" sz="2600">
                <a:latin typeface="Arial" panose="020B0604020202020204" pitchFamily="34" charset="0"/>
                <a:ea typeface="黑体" panose="02010609060101010101" pitchFamily="49" charset="-122"/>
              </a:rPr>
              <a:t>电能转化为化学能</a:t>
            </a:r>
          </a:p>
        </p:txBody>
      </p:sp>
      <p:grpSp>
        <p:nvGrpSpPr>
          <p:cNvPr id="3" name="Group 9"/>
          <p:cNvGrpSpPr>
            <a:grpSpLocks/>
          </p:cNvGrpSpPr>
          <p:nvPr/>
        </p:nvGrpSpPr>
        <p:grpSpPr bwMode="auto">
          <a:xfrm>
            <a:off x="323850" y="692150"/>
            <a:ext cx="3887788" cy="3741738"/>
            <a:chOff x="0" y="0"/>
            <a:chExt cx="2736" cy="2448"/>
          </a:xfrm>
        </p:grpSpPr>
        <p:pic>
          <p:nvPicPr>
            <p:cNvPr id="4" name="Picture 10" descr="QQ截图20111214110757"/>
            <p:cNvPicPr>
              <a:picLocks noChangeAspect="1" noChangeArrowheads="1"/>
            </p:cNvPicPr>
            <p:nvPr/>
          </p:nvPicPr>
          <p:blipFill>
            <a:blip r:embed="rId3" cstate="print"/>
            <a:srcRect/>
            <a:stretch>
              <a:fillRect/>
            </a:stretch>
          </p:blipFill>
          <p:spPr bwMode="auto">
            <a:xfrm>
              <a:off x="0" y="0"/>
              <a:ext cx="2736" cy="2448"/>
            </a:xfrm>
            <a:prstGeom prst="rect">
              <a:avLst/>
            </a:prstGeom>
            <a:noFill/>
            <a:ln w="9525">
              <a:noFill/>
              <a:miter lim="800000"/>
              <a:headEnd/>
              <a:tailEnd/>
            </a:ln>
          </p:spPr>
        </p:pic>
        <p:sp>
          <p:nvSpPr>
            <p:cNvPr id="12297" name="Text Box 11"/>
            <p:cNvSpPr txBox="1">
              <a:spLocks noChangeArrowheads="1"/>
            </p:cNvSpPr>
            <p:nvPr/>
          </p:nvSpPr>
          <p:spPr bwMode="auto">
            <a:xfrm>
              <a:off x="1115" y="1296"/>
              <a:ext cx="412" cy="1104"/>
            </a:xfrm>
            <a:prstGeom prst="rect">
              <a:avLst/>
            </a:prstGeom>
            <a:noFill/>
            <a:ln w="9525">
              <a:noFill/>
              <a:miter lim="800000"/>
              <a:headEnd/>
              <a:tailEnd/>
            </a:ln>
          </p:spPr>
          <p:txBody>
            <a:bodyPr vert="eaVert">
              <a:spAutoFit/>
            </a:bodyPr>
            <a:lstStyle/>
            <a:p>
              <a:pPr eaLnBrk="1" hangingPunct="1">
                <a:spcBef>
                  <a:spcPct val="50000"/>
                </a:spcBef>
              </a:pPr>
              <a:r>
                <a:rPr lang="zh-CN" altLang="en-US" sz="2600">
                  <a:solidFill>
                    <a:srgbClr val="FFFFFF"/>
                  </a:solidFill>
                  <a:ea typeface="黑体" pitchFamily="49" charset="-122"/>
                </a:rPr>
                <a:t>灯泡发光</a:t>
              </a:r>
            </a:p>
          </p:txBody>
        </p:sp>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291"/>
                                        </p:tgtEl>
                                        <p:attrNameLst>
                                          <p:attrName>style.visibility</p:attrName>
                                        </p:attrNameLst>
                                      </p:cBhvr>
                                      <p:to>
                                        <p:strVal val="visible"/>
                                      </p:to>
                                    </p:set>
                                    <p:anim calcmode="lin" valueType="num">
                                      <p:cBhvr>
                                        <p:cTn id="12" dur="500" fill="hold"/>
                                        <p:tgtEl>
                                          <p:spTgt spid="12291"/>
                                        </p:tgtEl>
                                        <p:attrNameLst>
                                          <p:attrName>ppt_x</p:attrName>
                                        </p:attrNameLst>
                                      </p:cBhvr>
                                      <p:tavLst>
                                        <p:tav tm="0">
                                          <p:val>
                                            <p:strVal val="#ppt_x"/>
                                          </p:val>
                                        </p:tav>
                                        <p:tav tm="100000">
                                          <p:val>
                                            <p:strVal val="#ppt_x"/>
                                          </p:val>
                                        </p:tav>
                                      </p:tavLst>
                                    </p:anim>
                                    <p:anim calcmode="lin" valueType="num">
                                      <p:cBhvr>
                                        <p:cTn id="13"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2290"/>
                                        </p:tgtEl>
                                        <p:attrNameLst>
                                          <p:attrName>style.visibility</p:attrName>
                                        </p:attrNameLst>
                                      </p:cBhvr>
                                      <p:to>
                                        <p:strVal val="visible"/>
                                      </p:to>
                                    </p:set>
                                    <p:animEffect transition="in" filter="checkerboard(across)">
                                      <p:cBhvr>
                                        <p:cTn id="18" dur="500"/>
                                        <p:tgtEl>
                                          <p:spTgt spid="1229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heckerboard(across)">
                                      <p:cBhvr>
                                        <p:cTn id="23" dur="500"/>
                                        <p:tgtEl>
                                          <p:spTgt spid="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2295"/>
                                        </p:tgtEl>
                                        <p:attrNameLst>
                                          <p:attrName>style.visibility</p:attrName>
                                        </p:attrNameLst>
                                      </p:cBhvr>
                                      <p:to>
                                        <p:strVal val="visible"/>
                                      </p:to>
                                    </p:set>
                                    <p:anim calcmode="lin" valueType="num">
                                      <p:cBhvr>
                                        <p:cTn id="28" dur="500" fill="hold"/>
                                        <p:tgtEl>
                                          <p:spTgt spid="12295"/>
                                        </p:tgtEl>
                                        <p:attrNameLst>
                                          <p:attrName>ppt_x</p:attrName>
                                        </p:attrNameLst>
                                      </p:cBhvr>
                                      <p:tavLst>
                                        <p:tav tm="0">
                                          <p:val>
                                            <p:strVal val="#ppt_x"/>
                                          </p:val>
                                        </p:tav>
                                        <p:tav tm="100000">
                                          <p:val>
                                            <p:strVal val="#ppt_x"/>
                                          </p:val>
                                        </p:tav>
                                      </p:tavLst>
                                    </p:anim>
                                    <p:anim calcmode="lin" valueType="num">
                                      <p:cBhvr>
                                        <p:cTn id="29" dur="500" fill="hold"/>
                                        <p:tgtEl>
                                          <p:spTgt spid="12295"/>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2296"/>
                                        </p:tgtEl>
                                        <p:attrNameLst>
                                          <p:attrName>style.visibility</p:attrName>
                                        </p:attrNameLst>
                                      </p:cBhvr>
                                      <p:to>
                                        <p:strVal val="visible"/>
                                      </p:to>
                                    </p:set>
                                    <p:animEffect transition="in" filter="box(in)">
                                      <p:cBhvr>
                                        <p:cTn id="34" dur="5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P spid="12291" grpId="0" animBg="1"/>
      <p:bldP spid="12295" grpId="0" animBg="1"/>
      <p:bldP spid="12296"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1404</Words>
  <Application>Microsoft Office PowerPoint</Application>
  <PresentationFormat>全屏显示(4:3)</PresentationFormat>
  <Paragraphs>64</Paragraphs>
  <Slides>23</Slides>
  <Notes>0</Notes>
  <HiddenSlides>0</HiddenSlides>
  <MMClips>0</MMClips>
  <ScaleCrop>false</ScaleCrop>
  <HeadingPairs>
    <vt:vector size="4" baseType="variant">
      <vt:variant>
        <vt:lpstr>主题</vt:lpstr>
      </vt:variant>
      <vt:variant>
        <vt:i4>1</vt:i4>
      </vt:variant>
      <vt:variant>
        <vt:lpstr>幻灯片标题</vt:lpstr>
      </vt:variant>
      <vt:variant>
        <vt:i4>23</vt:i4>
      </vt:variant>
    </vt:vector>
  </HeadingPairs>
  <TitlesOfParts>
    <vt:vector size="24"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vector>
  </TitlesOfParts>
  <Company>china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3</cp:revision>
  <dcterms:created xsi:type="dcterms:W3CDTF">2018-09-01T22:37:59Z</dcterms:created>
  <dcterms:modified xsi:type="dcterms:W3CDTF">2018-09-02T07:44:41Z</dcterms:modified>
</cp:coreProperties>
</file>