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gif" ContentType="image/gif"/>
  <Default Extension="mp4" ContentType="video/mp4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2"/>
    <p:sldMasterId id="2147483652" r:id="rId3"/>
  </p:sldMasterIdLst>
  <p:notesMasterIdLst>
    <p:notesMasterId r:id="rId4"/>
  </p:notesMasterIdLst>
  <p:handoutMasterIdLst>
    <p:handoutMasterId r:id="rId5"/>
  </p:handoutMasterIdLst>
  <p:sldIdLst>
    <p:sldId id="960" r:id="rId6"/>
    <p:sldId id="961" r:id="rId7"/>
    <p:sldId id="962" r:id="rId8"/>
    <p:sldId id="963" r:id="rId9"/>
    <p:sldId id="964" r:id="rId10"/>
    <p:sldId id="965" r:id="rId11"/>
    <p:sldId id="966" r:id="rId12"/>
    <p:sldId id="967" r:id="rId13"/>
    <p:sldId id="968" r:id="rId14"/>
    <p:sldId id="969" r:id="rId15"/>
    <p:sldId id="970" r:id="rId16"/>
    <p:sldId id="971" r:id="rId17"/>
    <p:sldId id="972" r:id="rId18"/>
    <p:sldId id="973" r:id="rId19"/>
    <p:sldId id="974" r:id="rId20"/>
    <p:sldId id="975" r:id="rId21"/>
    <p:sldId id="976" r:id="rId22"/>
    <p:sldId id="977" r:id="rId23"/>
    <p:sldId id="978" r:id="rId24"/>
    <p:sldId id="979" r:id="rId25"/>
    <p:sldId id="980" r:id="rId26"/>
    <p:sldId id="981" r:id="rId27"/>
    <p:sldId id="982" r:id="rId28"/>
    <p:sldId id="983" r:id="rId29"/>
    <p:sldId id="984" r:id="rId30"/>
    <p:sldId id="985" r:id="rId31"/>
    <p:sldId id="986" r:id="rId32"/>
    <p:sldId id="987" r:id="rId33"/>
    <p:sldId id="988" r:id="rId34"/>
    <p:sldId id="989" r:id="rId35"/>
    <p:sldId id="990" r:id="rId36"/>
  </p:sldIdLst>
  <p:sldSz cx="12192000" cy="6858000"/>
  <p:notesSz cx="6858000" cy="9144000"/>
  <p:embeddedFontLst>
    <p:embeddedFont>
      <p:font typeface="方正大标宋简体" panose="02000000000000000000" charset="-122"/>
      <p:regular r:id="rId38"/>
    </p:embeddedFont>
    <p:embeddedFont>
      <p:font typeface="黑体" panose="02010609060101010101" charset="-122"/>
      <p:regular r:id="rId39"/>
    </p:embeddedFont>
    <p:embeddedFont>
      <p:font typeface="楷体" panose="02010609060101010101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  <p:embeddedFont>
      <p:font typeface="汉仪超粗圆简" panose="02010600000101010101" charset="-122"/>
      <p:regular r:id="rId45"/>
    </p:embeddedFont>
  </p:embeddedFontLst>
  <p:custDataLst>
    <p:tags r:id="rId3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2" userDrawn="1">
          <p15:clr>
            <a:srgbClr val="A4A3A4"/>
          </p15:clr>
        </p15:guide>
        <p15:guide id="2" pos="392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作者" initials="作" lastIdx="0" clrIdx="1"/>
  <p:cmAuthor id="2" name="xjj" initials="x" lastIdx="0" clrIdx="1"/>
  <p:cmAuthor id="3" name="lenovo" initials="l" lastIdx="0" clrIdx="2"/>
  <p:cmAuthor id="4" name="admin" initials="a" lastIdx="0" clrIdx="3"/>
  <p:cmAuthor id="5" name="Administrator" initials="A" lastIdx="0" clrIdx="4"/>
  <p:cmAuthor id="6" name="夏风sunny" initials="夏" lastIdx="0" clrIdx="5"/>
  <p:cmAuthor id="0" name="Sky123.Org" initials="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3832"/>
        <p:guide pos="39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0" cy="720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tags" Target="tags/tag124.xml" /><Relationship Id="rId38" Type="http://schemas.openxmlformats.org/officeDocument/2006/relationships/font" Target="fonts/font1.fntdata" /><Relationship Id="rId39" Type="http://schemas.openxmlformats.org/officeDocument/2006/relationships/font" Target="fonts/font2.fntdata" /><Relationship Id="rId4" Type="http://schemas.openxmlformats.org/officeDocument/2006/relationships/notesMaster" Target="notesMasters/notesMaster1.xml" /><Relationship Id="rId40" Type="http://schemas.openxmlformats.org/officeDocument/2006/relationships/font" Target="fonts/font3.fntdata" /><Relationship Id="rId41" Type="http://schemas.openxmlformats.org/officeDocument/2006/relationships/font" Target="fonts/font4.fntdata" /><Relationship Id="rId42" Type="http://schemas.openxmlformats.org/officeDocument/2006/relationships/font" Target="fonts/font5.fntdata" /><Relationship Id="rId43" Type="http://schemas.openxmlformats.org/officeDocument/2006/relationships/font" Target="fonts/font6.fntdata" /><Relationship Id="rId44" Type="http://schemas.openxmlformats.org/officeDocument/2006/relationships/font" Target="fonts/font7.fntdata" /><Relationship Id="rId45" Type="http://schemas.openxmlformats.org/officeDocument/2006/relationships/font" Target="fonts/font8.fntdata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/>
            </a:fld>
            <a:endParaRPr lang="zh-CN" altLang="en-US" strike="noStrike" noProof="1"/>
          </a:p>
        </p:txBody>
      </p:sp>
      <p:sp>
        <p:nvSpPr>
          <p:cNvPr id="13316" name="幻灯片图像占位符 3"/>
          <p:cNvSpPr>
            <a:spLocks noGrp="1" noRot="1" noChangeAspect="1"/>
          </p:cNvSpPr>
          <p:nvPr>
            <p:ph type="sldImg" idx="6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17" name="备注占位符 4"/>
          <p:cNvSpPr>
            <a:spLocks noGrp="1"/>
          </p:cNvSpPr>
          <p:nvPr>
            <p:ph type="body" sz="quarter" idx="7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/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 txBox="1"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 txBox="1"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 txBox="1"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image" Target="../media/image1.png" /><Relationship Id="rId4" Type="http://schemas.openxmlformats.org/officeDocument/2006/relationships/tags" Target="../tags/tag3.xml" /><Relationship Id="rId5" Type="http://schemas.openxmlformats.org/officeDocument/2006/relationships/tags" Target="../tags/tag4.xml" /><Relationship Id="rId6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image" Target="../media/image2.png" /><Relationship Id="rId3" Type="http://schemas.openxmlformats.org/officeDocument/2006/relationships/tags" Target="../tags/tag6.xml" /><Relationship Id="rId4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image" Target="../media/image1.png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image" Target="../media/image2.png" /><Relationship Id="rId3" Type="http://schemas.openxmlformats.org/officeDocument/2006/relationships/tags" Target="../tags/tag12.xml" /><Relationship Id="rId4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140335" y="460375"/>
            <a:ext cx="11932285" cy="6188075"/>
          </a:xfrm>
          <a:prstGeom prst="rect">
            <a:avLst/>
          </a:prstGeom>
          <a:solidFill>
            <a:schemeClr val="bg1">
              <a:alpha val="87000"/>
            </a:schemeClr>
          </a:solidFill>
          <a:ln w="22225">
            <a:noFill/>
          </a:ln>
          <a:effectLst>
            <a:outerShdw blurRad="203200" dist="1016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140335" y="61595"/>
            <a:ext cx="4320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base"/>
            <a:r>
              <a:rPr sz="2400" b="1">
                <a:solidFill>
                  <a:schemeClr val="tx1"/>
                </a:solidFill>
                <a:ea typeface="方正大标宋简体" panose="02000000000000000000" charset="-122"/>
                <a:sym typeface="+mn-ea"/>
              </a:rPr>
              <a:t>第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+mn-ea"/>
              </a:rPr>
              <a:t>四</a:t>
            </a:r>
            <a:r>
              <a:rPr sz="2400" b="1">
                <a:solidFill>
                  <a:schemeClr val="tx1"/>
                </a:solidFill>
                <a:ea typeface="方正大标宋简体" panose="02000000000000000000" charset="-122"/>
                <a:sym typeface="+mn-ea"/>
              </a:rPr>
              <a:t>节  </a:t>
            </a:r>
            <a:r>
              <a:rPr lang="zh-CN" sz="2400" b="1">
                <a:solidFill>
                  <a:schemeClr val="tx1"/>
                </a:solidFill>
                <a:ea typeface="方正大标宋简体" panose="02000000000000000000" charset="-122"/>
                <a:sym typeface="+mn-ea"/>
              </a:rPr>
              <a:t>机械能转化及其应用</a:t>
            </a:r>
            <a:endParaRPr lang="zh-CN" sz="2400" b="1">
              <a:solidFill>
                <a:schemeClr val="tx1"/>
              </a:solidFill>
              <a:ea typeface="方正大标宋简体" panose="020000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/>
          <a:stretch>
            <a:fillRect/>
          </a:stretch>
        </p:blipFill>
        <p:spPr>
          <a:xfrm>
            <a:off x="9129395" y="0"/>
            <a:ext cx="715645" cy="52197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>
            <p:custDataLst>
              <p:tags r:id="rId5"/>
            </p:custDataLst>
          </p:nvPr>
        </p:nvSpPr>
        <p:spPr>
          <a:xfrm>
            <a:off x="9596755" y="-5080"/>
            <a:ext cx="2595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情境题</a:t>
            </a:r>
            <a:r>
              <a:rPr lang="zh-CN" altLang="en-US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与中考新考法</a:t>
            </a:r>
            <a:endParaRPr lang="zh-CN" altLang="en-US" b="1">
              <a:solidFill>
                <a:srgbClr val="DA251D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537210" y="527050"/>
            <a:ext cx="10990580" cy="5844540"/>
            <a:chOff x="1040" y="973"/>
            <a:chExt cx="17308" cy="9204"/>
          </a:xfrm>
        </p:grpSpPr>
        <p:sp>
          <p:nvSpPr>
            <p:cNvPr id="6" name="矩形 5"/>
            <p:cNvSpPr/>
            <p:nvPr>
              <p:custDataLst>
                <p:tags r:id="rId1"/>
              </p:custDataLst>
            </p:nvPr>
          </p:nvSpPr>
          <p:spPr>
            <a:xfrm>
              <a:off x="1040" y="973"/>
              <a:ext cx="17309" cy="920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22225">
              <a:noFill/>
            </a:ln>
            <a:effectLst>
              <a:outerShdw blurRad="203200" dist="1016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" y="1729"/>
              <a:ext cx="14505" cy="748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140335" y="460375"/>
            <a:ext cx="11932285" cy="6188075"/>
          </a:xfrm>
          <a:prstGeom prst="rect">
            <a:avLst/>
          </a:prstGeom>
          <a:solidFill>
            <a:schemeClr val="bg1">
              <a:alpha val="87000"/>
            </a:schemeClr>
          </a:solidFill>
          <a:ln w="22225">
            <a:noFill/>
          </a:ln>
          <a:effectLst>
            <a:outerShdw blurRad="203200" dist="1016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140335" y="61595"/>
            <a:ext cx="4320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base"/>
            <a:r>
              <a:rPr sz="2400" b="1">
                <a:solidFill>
                  <a:schemeClr val="tx1"/>
                </a:solidFill>
                <a:ea typeface="方正大标宋简体" panose="02000000000000000000" charset="-122"/>
                <a:sym typeface="+mn-ea"/>
              </a:rPr>
              <a:t>第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+mn-ea"/>
              </a:rPr>
              <a:t>四</a:t>
            </a:r>
            <a:r>
              <a:rPr sz="2400" b="1">
                <a:solidFill>
                  <a:schemeClr val="tx1"/>
                </a:solidFill>
                <a:ea typeface="方正大标宋简体" panose="02000000000000000000" charset="-122"/>
                <a:sym typeface="+mn-ea"/>
              </a:rPr>
              <a:t>节  </a:t>
            </a:r>
            <a:r>
              <a:rPr lang="zh-CN" sz="2400" b="1">
                <a:solidFill>
                  <a:schemeClr val="tx1"/>
                </a:solidFill>
                <a:ea typeface="方正大标宋简体" panose="02000000000000000000" charset="-122"/>
                <a:sym typeface="+mn-ea"/>
              </a:rPr>
              <a:t>机械能转化及其应用</a:t>
            </a:r>
            <a:endParaRPr lang="zh-CN" sz="2400" b="1">
              <a:solidFill>
                <a:schemeClr val="tx1"/>
              </a:solidFill>
              <a:ea typeface="方正大标宋简体" panose="020000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/>
          <a:stretch>
            <a:fillRect/>
          </a:stretch>
        </p:blipFill>
        <p:spPr>
          <a:xfrm>
            <a:off x="9129395" y="0"/>
            <a:ext cx="715645" cy="52197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>
            <p:custDataLst>
              <p:tags r:id="rId5"/>
            </p:custDataLst>
          </p:nvPr>
        </p:nvSpPr>
        <p:spPr>
          <a:xfrm>
            <a:off x="9596755" y="-5080"/>
            <a:ext cx="2595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情境题</a:t>
            </a:r>
            <a:r>
              <a:rPr lang="zh-CN" altLang="en-US" sz="1800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与中考新考法</a:t>
            </a:r>
            <a:endParaRPr lang="zh-CN" altLang="en-US" sz="1800" b="1">
              <a:solidFill>
                <a:srgbClr val="DA251D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537210" y="527050"/>
            <a:ext cx="10990580" cy="5844540"/>
            <a:chOff x="1040" y="973"/>
            <a:chExt cx="17308" cy="9204"/>
          </a:xfrm>
        </p:grpSpPr>
        <p:sp>
          <p:nvSpPr>
            <p:cNvPr id="6" name="矩形 5"/>
            <p:cNvSpPr/>
            <p:nvPr>
              <p:custDataLst>
                <p:tags r:id="rId1"/>
              </p:custDataLst>
            </p:nvPr>
          </p:nvSpPr>
          <p:spPr>
            <a:xfrm>
              <a:off x="1040" y="973"/>
              <a:ext cx="17309" cy="920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22225">
              <a:noFill/>
            </a:ln>
            <a:effectLst>
              <a:outerShdw blurRad="203200" dist="1016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" y="1729"/>
              <a:ext cx="14505" cy="748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image" Target="file:///D:\qq&#25991;&#20214;\712321467\Image\C2C\Image2\%7b75232B38-A165-1FB7-499C-2E1C792CACB5%7d.png" TargetMode="External" /><Relationship Id="rId5" Type="http://schemas.openxmlformats.org/officeDocument/2006/relationships/image" Target="../media/image3.png" /><Relationship Id="rId6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slideLayout" Target="../slideLayouts/slideLayout5.xml" /><Relationship Id="rId3" Type="http://schemas.openxmlformats.org/officeDocument/2006/relationships/slideLayout" Target="../slideLayouts/slideLayout6.xml" /><Relationship Id="rId4" Type="http://schemas.openxmlformats.org/officeDocument/2006/relationships/image" Target="file:///D:\qq&#25991;&#20214;\712321467\Image\C2C\Image2\%7b75232B38-A165-1FB7-499C-2E1C792CACB5%7d.png" TargetMode="External" /><Relationship Id="rId5" Type="http://schemas.openxmlformats.org/officeDocument/2006/relationships/image" Target="../media/image3.png" /><Relationship Id="rId6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5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iming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565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565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0965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165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696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5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ransition/>
  <p:timing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565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565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0965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165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696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tags" Target="../tags/tag1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4.gif" /><Relationship Id="rId3" Type="http://schemas.openxmlformats.org/officeDocument/2006/relationships/image" Target="../media/image15.gif" /><Relationship Id="rId4" Type="http://schemas.openxmlformats.org/officeDocument/2006/relationships/tags" Target="../tags/tag67.xml" /><Relationship Id="rId5" Type="http://schemas.openxmlformats.org/officeDocument/2006/relationships/image" Target="../media/image1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75.xml" /><Relationship Id="rId11" Type="http://schemas.openxmlformats.org/officeDocument/2006/relationships/image" Target="../media/image16.png" /><Relationship Id="rId12" Type="http://schemas.openxmlformats.org/officeDocument/2006/relationships/tags" Target="../tags/tag76.xml" /><Relationship Id="rId13" Type="http://schemas.openxmlformats.org/officeDocument/2006/relationships/video" Target="../media/media3.wmv" /><Relationship Id="rId14" Type="http://schemas.microsoft.com/office/2007/relationships/media" Target="../media/media3.wmv" /><Relationship Id="rId15" Type="http://schemas.openxmlformats.org/officeDocument/2006/relationships/image" Target="../media/image11.png" /><Relationship Id="rId16" Type="http://schemas.openxmlformats.org/officeDocument/2006/relationships/tags" Target="../tags/tag77.xml" /><Relationship Id="rId17" Type="http://schemas.openxmlformats.org/officeDocument/2006/relationships/tags" Target="../tags/tag78.xml" /><Relationship Id="rId18" Type="http://schemas.openxmlformats.org/officeDocument/2006/relationships/tags" Target="../tags/tag79.xml" /><Relationship Id="rId19" Type="http://schemas.openxmlformats.org/officeDocument/2006/relationships/tags" Target="../tags/tag80.xml" /><Relationship Id="rId2" Type="http://schemas.openxmlformats.org/officeDocument/2006/relationships/tags" Target="../tags/tag68.xml" /><Relationship Id="rId20" Type="http://schemas.openxmlformats.org/officeDocument/2006/relationships/tags" Target="../tags/tag81.xml" /><Relationship Id="rId3" Type="http://schemas.openxmlformats.org/officeDocument/2006/relationships/tags" Target="../tags/tag69.xml" /><Relationship Id="rId4" Type="http://schemas.openxmlformats.org/officeDocument/2006/relationships/image" Target="../media/image12.png" /><Relationship Id="rId5" Type="http://schemas.openxmlformats.org/officeDocument/2006/relationships/tags" Target="../tags/tag70.xml" /><Relationship Id="rId6" Type="http://schemas.openxmlformats.org/officeDocument/2006/relationships/tags" Target="../tags/tag71.xml" /><Relationship Id="rId7" Type="http://schemas.openxmlformats.org/officeDocument/2006/relationships/tags" Target="../tags/tag72.xml" /><Relationship Id="rId8" Type="http://schemas.openxmlformats.org/officeDocument/2006/relationships/tags" Target="../tags/tag73.xml" /><Relationship Id="rId9" Type="http://schemas.openxmlformats.org/officeDocument/2006/relationships/tags" Target="../tags/tag7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88.xml" /><Relationship Id="rId11" Type="http://schemas.openxmlformats.org/officeDocument/2006/relationships/tags" Target="../tags/tag89.xml" /><Relationship Id="rId12" Type="http://schemas.openxmlformats.org/officeDocument/2006/relationships/tags" Target="../tags/tag90.xml" /><Relationship Id="rId13" Type="http://schemas.openxmlformats.org/officeDocument/2006/relationships/tags" Target="../tags/tag91.xml" /><Relationship Id="rId14" Type="http://schemas.openxmlformats.org/officeDocument/2006/relationships/tags" Target="../tags/tag92.xml" /><Relationship Id="rId2" Type="http://schemas.openxmlformats.org/officeDocument/2006/relationships/tags" Target="../tags/tag82.xml" /><Relationship Id="rId3" Type="http://schemas.openxmlformats.org/officeDocument/2006/relationships/image" Target="../media/image17.png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image" Target="../media/image18.png" /><Relationship Id="rId7" Type="http://schemas.openxmlformats.org/officeDocument/2006/relationships/tags" Target="../tags/tag85.xml" /><Relationship Id="rId8" Type="http://schemas.openxmlformats.org/officeDocument/2006/relationships/tags" Target="../tags/tag86.xml" /><Relationship Id="rId9" Type="http://schemas.openxmlformats.org/officeDocument/2006/relationships/tags" Target="../tags/tag8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9.png" /><Relationship Id="rId3" Type="http://schemas.openxmlformats.org/officeDocument/2006/relationships/tags" Target="../tags/tag93.xml" /><Relationship Id="rId4" Type="http://schemas.openxmlformats.org/officeDocument/2006/relationships/video" Target="../media/media4.wmv" /><Relationship Id="rId5" Type="http://schemas.microsoft.com/office/2007/relationships/media" Target="../media/media4.wmv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image" Target="../media/image12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0.png" /><Relationship Id="rId3" Type="http://schemas.openxmlformats.org/officeDocument/2006/relationships/image" Target="../media/image6.gif" /><Relationship Id="rId4" Type="http://schemas.openxmlformats.org/officeDocument/2006/relationships/tags" Target="../tags/tag9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3.xml" /><Relationship Id="rId2" Type="http://schemas.openxmlformats.org/officeDocument/2006/relationships/image" Target="../media/image21.png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image" Target="../media/image22.png" /><Relationship Id="rId9" Type="http://schemas.openxmlformats.org/officeDocument/2006/relationships/tags" Target="../tags/tag102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3.png" /><Relationship Id="rId3" Type="http://schemas.openxmlformats.org/officeDocument/2006/relationships/image" Target="../media/image24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5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04.xml" /><Relationship Id="rId3" Type="http://schemas.openxmlformats.org/officeDocument/2006/relationships/image" Target="../media/image8.jpeg" /><Relationship Id="rId4" Type="http://schemas.openxmlformats.org/officeDocument/2006/relationships/tags" Target="../tags/tag105.xml" /><Relationship Id="rId5" Type="http://schemas.openxmlformats.org/officeDocument/2006/relationships/image" Target="../media/image9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24.xml" /><Relationship Id="rId11" Type="http://schemas.openxmlformats.org/officeDocument/2006/relationships/tags" Target="../tags/tag25.xml" /><Relationship Id="rId12" Type="http://schemas.openxmlformats.org/officeDocument/2006/relationships/tags" Target="../tags/tag26.xml" /><Relationship Id="rId13" Type="http://schemas.openxmlformats.org/officeDocument/2006/relationships/tags" Target="../tags/tag27.xml" /><Relationship Id="rId14" Type="http://schemas.openxmlformats.org/officeDocument/2006/relationships/tags" Target="../tags/tag28.xml" /><Relationship Id="rId15" Type="http://schemas.openxmlformats.org/officeDocument/2006/relationships/tags" Target="../tags/tag29.xml" /><Relationship Id="rId16" Type="http://schemas.openxmlformats.org/officeDocument/2006/relationships/tags" Target="../tags/tag30.xml" /><Relationship Id="rId17" Type="http://schemas.openxmlformats.org/officeDocument/2006/relationships/tags" Target="../tags/tag31.xml" /><Relationship Id="rId18" Type="http://schemas.openxmlformats.org/officeDocument/2006/relationships/tags" Target="../tags/tag32.xml" /><Relationship Id="rId19" Type="http://schemas.openxmlformats.org/officeDocument/2006/relationships/tags" Target="../tags/tag33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34.xml" /><Relationship Id="rId21" Type="http://schemas.openxmlformats.org/officeDocument/2006/relationships/tags" Target="../tags/tag35.xml" /><Relationship Id="rId22" Type="http://schemas.openxmlformats.org/officeDocument/2006/relationships/tags" Target="../tags/tag36.xml" /><Relationship Id="rId23" Type="http://schemas.openxmlformats.org/officeDocument/2006/relationships/tags" Target="../tags/tag37.xml" /><Relationship Id="rId24" Type="http://schemas.openxmlformats.org/officeDocument/2006/relationships/tags" Target="../tags/tag38.xml" /><Relationship Id="rId25" Type="http://schemas.openxmlformats.org/officeDocument/2006/relationships/tags" Target="../tags/tag39.xml" /><Relationship Id="rId26" Type="http://schemas.openxmlformats.org/officeDocument/2006/relationships/tags" Target="../tags/tag40.xml" /><Relationship Id="rId27" Type="http://schemas.openxmlformats.org/officeDocument/2006/relationships/tags" Target="../tags/tag41.xml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tags" Target="../tags/tag19.xml" /><Relationship Id="rId6" Type="http://schemas.openxmlformats.org/officeDocument/2006/relationships/tags" Target="../tags/tag20.xml" /><Relationship Id="rId7" Type="http://schemas.openxmlformats.org/officeDocument/2006/relationships/tags" Target="../tags/tag21.xml" /><Relationship Id="rId8" Type="http://schemas.openxmlformats.org/officeDocument/2006/relationships/tags" Target="../tags/tag22.xml" /><Relationship Id="rId9" Type="http://schemas.openxmlformats.org/officeDocument/2006/relationships/tags" Target="../tags/tag2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6.gif" /><Relationship Id="rId3" Type="http://schemas.openxmlformats.org/officeDocument/2006/relationships/image" Target="../media/image27.gif" /><Relationship Id="rId4" Type="http://schemas.openxmlformats.org/officeDocument/2006/relationships/image" Target="../media/image28.gif" /><Relationship Id="rId5" Type="http://schemas.openxmlformats.org/officeDocument/2006/relationships/image" Target="../media/image29.gif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30.jpeg" /><Relationship Id="rId4" Type="http://schemas.openxmlformats.org/officeDocument/2006/relationships/image" Target="../media/image31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32.gif" /><Relationship Id="rId4" Type="http://schemas.openxmlformats.org/officeDocument/2006/relationships/tags" Target="../tags/tag106.xml" /><Relationship Id="rId5" Type="http://schemas.openxmlformats.org/officeDocument/2006/relationships/image" Target="../media/image33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4.jpeg" /><Relationship Id="rId3" Type="http://schemas.openxmlformats.org/officeDocument/2006/relationships/image" Target="../media/image35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6.jpeg" /><Relationship Id="rId3" Type="http://schemas.openxmlformats.org/officeDocument/2006/relationships/image" Target="../media/image37.gif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14.xml" /><Relationship Id="rId11" Type="http://schemas.openxmlformats.org/officeDocument/2006/relationships/tags" Target="../tags/tag115.xml" /><Relationship Id="rId12" Type="http://schemas.openxmlformats.org/officeDocument/2006/relationships/tags" Target="../tags/tag116.xml" /><Relationship Id="rId13" Type="http://schemas.openxmlformats.org/officeDocument/2006/relationships/tags" Target="../tags/tag117.xml" /><Relationship Id="rId14" Type="http://schemas.openxmlformats.org/officeDocument/2006/relationships/tags" Target="../tags/tag118.xml" /><Relationship Id="rId15" Type="http://schemas.openxmlformats.org/officeDocument/2006/relationships/tags" Target="../tags/tag119.xml" /><Relationship Id="rId16" Type="http://schemas.openxmlformats.org/officeDocument/2006/relationships/tags" Target="../tags/tag120.xml" /><Relationship Id="rId2" Type="http://schemas.openxmlformats.org/officeDocument/2006/relationships/tags" Target="../tags/tag107.xml" /><Relationship Id="rId3" Type="http://schemas.openxmlformats.org/officeDocument/2006/relationships/image" Target="../media/image4.png" /><Relationship Id="rId4" Type="http://schemas.openxmlformats.org/officeDocument/2006/relationships/tags" Target="../tags/tag108.xml" /><Relationship Id="rId5" Type="http://schemas.openxmlformats.org/officeDocument/2006/relationships/tags" Target="../tags/tag109.xml" /><Relationship Id="rId6" Type="http://schemas.openxmlformats.org/officeDocument/2006/relationships/tags" Target="../tags/tag110.xml" /><Relationship Id="rId7" Type="http://schemas.openxmlformats.org/officeDocument/2006/relationships/tags" Target="../tags/tag111.xml" /><Relationship Id="rId8" Type="http://schemas.openxmlformats.org/officeDocument/2006/relationships/tags" Target="../tags/tag112.xml" /><Relationship Id="rId9" Type="http://schemas.openxmlformats.org/officeDocument/2006/relationships/tags" Target="../tags/tag113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.png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image" Target="../media/image38.jpeg" /><Relationship Id="rId7" Type="http://schemas.openxmlformats.org/officeDocument/2006/relationships/image" Target="../media/image3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0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1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.png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image" Target="../media/image5.png" /><Relationship Id="rId7" Type="http://schemas.openxmlformats.org/officeDocument/2006/relationships/tags" Target="../tags/tag45.xml" /><Relationship Id="rId8" Type="http://schemas.openxmlformats.org/officeDocument/2006/relationships/tags" Target="../tags/tag46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3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.pn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image" Target="../media/image6.gif" /><Relationship Id="rId7" Type="http://schemas.openxmlformats.org/officeDocument/2006/relationships/tags" Target="../tags/tag50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1.xml" /><Relationship Id="rId3" Type="http://schemas.openxmlformats.org/officeDocument/2006/relationships/image" Target="../media/image4.png" /><Relationship Id="rId4" Type="http://schemas.openxmlformats.org/officeDocument/2006/relationships/tags" Target="../tags/tag52.xml" /><Relationship Id="rId5" Type="http://schemas.openxmlformats.org/officeDocument/2006/relationships/tags" Target="../tags/tag53.xml" /><Relationship Id="rId6" Type="http://schemas.openxmlformats.org/officeDocument/2006/relationships/tags" Target="../tags/tag54.xml" /><Relationship Id="rId7" Type="http://schemas.openxmlformats.org/officeDocument/2006/relationships/image" Target="../media/image7.gif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5.xml" /><Relationship Id="rId3" Type="http://schemas.openxmlformats.org/officeDocument/2006/relationships/image" Target="../media/image8.jpeg" /><Relationship Id="rId4" Type="http://schemas.openxmlformats.org/officeDocument/2006/relationships/tags" Target="../tags/tag56.xml" /><Relationship Id="rId5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1.xml" /><Relationship Id="rId11" Type="http://schemas.openxmlformats.org/officeDocument/2006/relationships/tags" Target="../tags/tag62.xml" /><Relationship Id="rId2" Type="http://schemas.openxmlformats.org/officeDocument/2006/relationships/tags" Target="../tags/tag57.xml" /><Relationship Id="rId3" Type="http://schemas.openxmlformats.org/officeDocument/2006/relationships/tags" Target="../tags/tag58.xml" /><Relationship Id="rId4" Type="http://schemas.openxmlformats.org/officeDocument/2006/relationships/image" Target="../media/image10.png" /><Relationship Id="rId5" Type="http://schemas.openxmlformats.org/officeDocument/2006/relationships/tags" Target="../tags/tag59.xml" /><Relationship Id="rId6" Type="http://schemas.openxmlformats.org/officeDocument/2006/relationships/video" Target="../media/media1.mp4" /><Relationship Id="rId7" Type="http://schemas.microsoft.com/office/2007/relationships/media" Target="../media/media1.mp4" /><Relationship Id="rId8" Type="http://schemas.openxmlformats.org/officeDocument/2006/relationships/image" Target="../media/image11.png" /><Relationship Id="rId9" Type="http://schemas.openxmlformats.org/officeDocument/2006/relationships/tags" Target="../tags/tag6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2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3.png" /><Relationship Id="rId3" Type="http://schemas.openxmlformats.org/officeDocument/2006/relationships/tags" Target="../tags/tag63.xml" /><Relationship Id="rId4" Type="http://schemas.openxmlformats.org/officeDocument/2006/relationships/video" Target="../media/media2.wmv" /><Relationship Id="rId5" Type="http://schemas.microsoft.com/office/2007/relationships/media" Target="../media/media2.wmv" /><Relationship Id="rId6" Type="http://schemas.openxmlformats.org/officeDocument/2006/relationships/image" Target="../media/image11.png" /><Relationship Id="rId7" Type="http://schemas.openxmlformats.org/officeDocument/2006/relationships/tags" Target="../tags/tag64.xml" /><Relationship Id="rId8" Type="http://schemas.openxmlformats.org/officeDocument/2006/relationships/tags" Target="../tags/tag65.xml" /><Relationship Id="rId9" Type="http://schemas.openxmlformats.org/officeDocument/2006/relationships/tags" Target="../tags/tag6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矩形 3" title=""/>
          <p:cNvSpPr/>
          <p:nvPr userDrawn="1">
            <p:custDataLst>
              <p:tags r:id="rId3"/>
            </p:custDataLst>
          </p:nvPr>
        </p:nvSpPr>
        <p:spPr>
          <a:xfrm>
            <a:off x="-12700" y="1801495"/>
            <a:ext cx="12218035" cy="2260600"/>
          </a:xfrm>
          <a:prstGeom prst="rect">
            <a:avLst/>
          </a:prstGeom>
          <a:solidFill>
            <a:schemeClr val="bg1">
              <a:alpha val="70000"/>
            </a:schemeClr>
          </a:solidFill>
          <a:ln w="22225">
            <a:noFill/>
          </a:ln>
          <a:effectLst>
            <a:outerShdw blurRad="203200" dist="1016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22" title=""/>
          <p:cNvSpPr txBox="1"/>
          <p:nvPr>
            <p:custDataLst>
              <p:tags r:id="rId4"/>
            </p:custDataLst>
          </p:nvPr>
        </p:nvSpPr>
        <p:spPr>
          <a:xfrm>
            <a:off x="0" y="2541905"/>
            <a:ext cx="12205335" cy="110680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+mn-ea"/>
              </a:rPr>
              <a:t>第</a:t>
            </a:r>
            <a:r>
              <a:rPr lang="zh-CN" altLang="en-US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+mn-ea"/>
              </a:rPr>
              <a:t>四节</a:t>
            </a:r>
            <a:r>
              <a:rPr lang="zh-CN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+mn-ea"/>
              </a:rPr>
              <a:t>  机械能转化及其应用</a:t>
            </a:r>
            <a:endParaRPr lang="zh-CN" sz="6600" b="1"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  <a:latin typeface="Times New Roman" panose="02020603050405020304" charset="0"/>
              <a:ea typeface="方正大标宋简体" panose="02000000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3" name="组合 22" title=""/>
          <p:cNvGrpSpPr/>
          <p:nvPr/>
        </p:nvGrpSpPr>
        <p:grpSpPr>
          <a:xfrm>
            <a:off x="9573260" y="6089015"/>
            <a:ext cx="2603500" cy="577850"/>
            <a:chOff x="14966" y="9320"/>
            <a:chExt cx="4100" cy="910"/>
          </a:xfrm>
        </p:grpSpPr>
        <p:sp>
          <p:nvSpPr>
            <p:cNvPr id="24" name="文本框 21" descr="7b0a20202020227461726765744964223a202270726f636573734f6e6c696e6542756c6c6574220a7d0a"/>
            <p:cNvSpPr txBox="1"/>
            <p:nvPr>
              <p:custDataLst>
                <p:tags r:id="rId5"/>
              </p:custDataLst>
            </p:nvPr>
          </p:nvSpPr>
          <p:spPr>
            <a:xfrm>
              <a:off x="14966" y="9320"/>
              <a:ext cx="4101" cy="9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3600" b="1">
                  <a:solidFill>
                    <a:srgbClr val="DA251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八</a:t>
              </a:r>
              <a:r>
                <a:rPr lang="zh-CN" altLang="en-US" sz="2800" b="1">
                  <a:solidFill>
                    <a:srgbClr val="DA251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年级下</a:t>
              </a:r>
              <a:r>
                <a:rPr lang="en-US" altLang="zh-CN" sz="2800" b="1">
                  <a:solidFill>
                    <a:srgbClr val="0093D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 </a:t>
              </a:r>
              <a:r>
                <a:rPr lang="en-US" altLang="zh-CN" sz="2800" b="1">
                  <a:solidFill>
                    <a:srgbClr val="DA251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HK</a:t>
              </a:r>
              <a:r>
                <a:rPr lang="en-US" altLang="zh-CN" sz="2800" b="1">
                  <a:solidFill>
                    <a:srgbClr val="0093D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   </a:t>
              </a:r>
              <a:endParaRPr lang="en-US" altLang="zh-CN" sz="2800" b="1">
                <a:solidFill>
                  <a:srgbClr val="0093DD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宋体" panose="02010600030101010101" pitchFamily="2" charset="-122"/>
              </a:endParaRPr>
            </a:p>
          </p:txBody>
        </p:sp>
        <p:cxnSp>
          <p:nvCxnSpPr>
            <p:cNvPr id="25" name="直接连接符 24"/>
            <p:cNvCxnSpPr/>
            <p:nvPr>
              <p:custDataLst>
                <p:tags r:id="rId6"/>
              </p:custDataLst>
            </p:nvPr>
          </p:nvCxnSpPr>
          <p:spPr>
            <a:xfrm flipH="1">
              <a:off x="17808" y="9528"/>
              <a:ext cx="0" cy="680"/>
            </a:xfrm>
            <a:prstGeom prst="line">
              <a:avLst/>
            </a:prstGeom>
            <a:ln w="28575">
              <a:solidFill>
                <a:srgbClr val="DA251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文本框 1" title=""/>
          <p:cNvSpPr txBox="1"/>
          <p:nvPr/>
        </p:nvSpPr>
        <p:spPr>
          <a:xfrm>
            <a:off x="1929765" y="255270"/>
            <a:ext cx="8888095" cy="110680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perspectiveFront" fov="5400000"/>
              <a:lightRig rig="threePt" dir="t">
                <a:rot lat="0" lon="0" rev="5400000"/>
              </a:lightRig>
            </a:scene3d>
            <a:sp3d prstMaterial="softEdge">
              <a:contourClr>
                <a:srgbClr val="0F79FA"/>
              </a:contourClr>
            </a:sp3d>
          </a:bodyPr>
          <a:lstStyle/>
          <a:p>
            <a:pPr lvl="0" algn="ctr">
              <a:buClrTx/>
              <a:buSzTx/>
              <a:buFontTx/>
            </a:pPr>
            <a:r>
              <a:rPr lang="zh-CN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第</a:t>
            </a:r>
            <a:r>
              <a:rPr lang="zh-CN" altLang="en-US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十章</a:t>
            </a:r>
            <a:r>
              <a:rPr lang="zh-CN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  功</a:t>
            </a:r>
            <a:r>
              <a:rPr lang="zh-CN" altLang="en-US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与</a:t>
            </a:r>
            <a:r>
              <a:rPr lang="zh-CN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机械能</a:t>
            </a:r>
            <a:endParaRPr lang="zh-CN" altLang="en-US" sz="6600">
              <a:ln w="18123" cap="rnd" cmpd="sng">
                <a:solidFill>
                  <a:srgbClr val="FF922B"/>
                </a:solidFill>
                <a:round/>
              </a:ln>
              <a:solidFill>
                <a:srgbClr val="FFD700"/>
              </a:solidFill>
              <a:effectLst>
                <a:reflection blurRad="18123" stA="36000" endA="900" endPos="60000" dist="63500" dir="5400000" sy="-100000" algn="bl" rotWithShape="0"/>
              </a:effectLst>
              <a:latin typeface="汉仪超粗圆简" panose="02010600000101010101" charset="-122"/>
              <a:ea typeface="汉仪超粗圆简" panose="02010600000101010101" charset="-122"/>
              <a:cs typeface="汉仪超粗圆简" panose="0201060000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2112645" y="1431290"/>
            <a:ext cx="826452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滚摆每次上升的高度都比前一次要低一些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吗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？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7" name="组合 36" title=""/>
          <p:cNvGrpSpPr/>
          <p:nvPr/>
        </p:nvGrpSpPr>
        <p:grpSpPr>
          <a:xfrm>
            <a:off x="670560" y="1443990"/>
            <a:ext cx="1543050" cy="623570"/>
            <a:chOff x="546" y="5246"/>
            <a:chExt cx="2430" cy="982"/>
          </a:xfrm>
        </p:grpSpPr>
        <p:sp>
          <p:nvSpPr>
            <p:cNvPr id="60" name="文本框 59"/>
            <p:cNvSpPr txBox="1"/>
            <p:nvPr/>
          </p:nvSpPr>
          <p:spPr>
            <a:xfrm>
              <a:off x="1482" y="5358"/>
              <a:ext cx="1494" cy="87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3000" b="1">
                  <a:solidFill>
                    <a:srgbClr val="00923F"/>
                  </a:solidFill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思考</a:t>
              </a:r>
              <a:endParaRPr lang="zh-CN" altLang="en-US" sz="3000" b="1">
                <a:solidFill>
                  <a:srgbClr val="00923F"/>
                </a:solidFill>
                <a:latin typeface="Times New Roman" panose="02020603050405020304" charset="0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61" name="图片 60" descr="303b32303233353030363bb5c6c5d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" y="5246"/>
              <a:ext cx="1181" cy="982"/>
            </a:xfrm>
            <a:prstGeom prst="rect">
              <a:avLst/>
            </a:prstGeom>
          </p:spPr>
        </p:pic>
      </p:grpSp>
      <p:sp>
        <p:nvSpPr>
          <p:cNvPr id="3" name="文本框 2" title=""/>
          <p:cNvSpPr txBox="1"/>
          <p:nvPr/>
        </p:nvSpPr>
        <p:spPr>
          <a:xfrm>
            <a:off x="981710" y="2479040"/>
            <a:ext cx="10742295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滚摆在摆动过程中，滚摆和空气之间存在摩擦，滚摆的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一部分机械能转化为内能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，使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机械能总量减少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，故滚摆每次上升的高度都比前一次要低些.</a:t>
            </a:r>
            <a:endParaRPr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1" name="图片 100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6580" y="1517015"/>
            <a:ext cx="5322570" cy="2352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/>
        </p:nvSpPr>
        <p:spPr>
          <a:xfrm>
            <a:off x="2375535" y="3774440"/>
            <a:ext cx="172402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弯弓射箭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9" name="文本框 38" title=""/>
          <p:cNvSpPr txBox="1"/>
          <p:nvPr/>
        </p:nvSpPr>
        <p:spPr>
          <a:xfrm>
            <a:off x="541655" y="5576570"/>
            <a:ext cx="2453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弓的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弹性势能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0" name="右箭头 39" title=""/>
          <p:cNvSpPr/>
          <p:nvPr/>
        </p:nvSpPr>
        <p:spPr>
          <a:xfrm>
            <a:off x="2862580" y="5419090"/>
            <a:ext cx="1518285" cy="83693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转化为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 title=""/>
          <p:cNvSpPr txBox="1"/>
          <p:nvPr/>
        </p:nvSpPr>
        <p:spPr>
          <a:xfrm>
            <a:off x="4380865" y="5576570"/>
            <a:ext cx="1778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箭的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2" name="图片 101" titl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391910" y="1517015"/>
            <a:ext cx="5200015" cy="2445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 title=""/>
          <p:cNvSpPr txBox="1"/>
          <p:nvPr/>
        </p:nvSpPr>
        <p:spPr>
          <a:xfrm>
            <a:off x="8129905" y="3895725"/>
            <a:ext cx="172402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蹦床运动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51230" y="4596765"/>
            <a:ext cx="457390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弓发生弹性形变，箭被射出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6998970" y="4526280"/>
            <a:ext cx="398589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运动员下落与蹦床接触后，蹦床发生弹性形变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 title=""/>
          <p:cNvSpPr txBox="1"/>
          <p:nvPr/>
        </p:nvSpPr>
        <p:spPr>
          <a:xfrm>
            <a:off x="6318885" y="5911215"/>
            <a:ext cx="2453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运动员的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右箭头 6" title=""/>
          <p:cNvSpPr/>
          <p:nvPr/>
        </p:nvSpPr>
        <p:spPr>
          <a:xfrm>
            <a:off x="8639810" y="5753735"/>
            <a:ext cx="1518285" cy="83693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转化为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 title=""/>
          <p:cNvSpPr txBox="1"/>
          <p:nvPr/>
        </p:nvSpPr>
        <p:spPr>
          <a:xfrm>
            <a:off x="10269855" y="5713730"/>
            <a:ext cx="16567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蹦床的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弹性势能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29" name="矩形 3" title=""/>
          <p:cNvSpPr/>
          <p:nvPr>
            <p:custDataLst>
              <p:tags r:id="rId4"/>
            </p:custDataLst>
          </p:nvPr>
        </p:nvSpPr>
        <p:spPr>
          <a:xfrm>
            <a:off x="1827530" y="595630"/>
            <a:ext cx="9317990" cy="732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ts val="5000"/>
              </a:lnSpc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动能和弹性势能是怎样转化的？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7" name="组合 36" title=""/>
          <p:cNvGrpSpPr/>
          <p:nvPr/>
        </p:nvGrpSpPr>
        <p:grpSpPr>
          <a:xfrm>
            <a:off x="349250" y="680085"/>
            <a:ext cx="1543050" cy="623570"/>
            <a:chOff x="546" y="5246"/>
            <a:chExt cx="2430" cy="982"/>
          </a:xfrm>
        </p:grpSpPr>
        <p:sp>
          <p:nvSpPr>
            <p:cNvPr id="60" name="文本框 59"/>
            <p:cNvSpPr txBox="1"/>
            <p:nvPr/>
          </p:nvSpPr>
          <p:spPr>
            <a:xfrm>
              <a:off x="1482" y="5358"/>
              <a:ext cx="1494" cy="87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3000" b="1">
                  <a:solidFill>
                    <a:srgbClr val="00923F"/>
                  </a:solidFill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思考</a:t>
              </a:r>
              <a:endParaRPr lang="zh-CN" altLang="en-US" sz="3000" b="1">
                <a:solidFill>
                  <a:srgbClr val="00923F"/>
                </a:solidFill>
                <a:latin typeface="Times New Roman" panose="02020603050405020304" charset="0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61" name="图片 60" descr="303b32303233353030363bb5c6c5d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" y="5246"/>
              <a:ext cx="1181" cy="98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40" grpId="0" animBg="1"/>
      <p:bldP spid="41" grpId="0"/>
      <p:bldP spid="2" grpId="0"/>
      <p:bldP spid="5" grpId="0"/>
      <p:bldP spid="6" grpId="0"/>
      <p:bldP spid="7" grpId="0" animBg="1"/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椭圆 12" title=""/>
          <p:cNvSpPr/>
          <p:nvPr>
            <p:custDataLst>
              <p:tags r:id="rId2"/>
            </p:custDataLst>
          </p:nvPr>
        </p:nvSpPr>
        <p:spPr>
          <a:xfrm>
            <a:off x="9853295" y="3235325"/>
            <a:ext cx="1644015" cy="934085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029" name="矩形 3" title=""/>
          <p:cNvSpPr/>
          <p:nvPr>
            <p:custDataLst>
              <p:tags r:id="rId3"/>
            </p:custDataLst>
          </p:nvPr>
        </p:nvSpPr>
        <p:spPr>
          <a:xfrm>
            <a:off x="2054860" y="986155"/>
            <a:ext cx="9317990" cy="1373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ts val="5000"/>
              </a:lnSpc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地球的同步卫星在运动的过程中动能和势能是怎样相互转化的？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7" name="组合 36" title=""/>
          <p:cNvGrpSpPr/>
          <p:nvPr/>
        </p:nvGrpSpPr>
        <p:grpSpPr>
          <a:xfrm>
            <a:off x="576580" y="1070610"/>
            <a:ext cx="1543050" cy="623570"/>
            <a:chOff x="546" y="5246"/>
            <a:chExt cx="2430" cy="982"/>
          </a:xfrm>
        </p:grpSpPr>
        <p:sp>
          <p:nvSpPr>
            <p:cNvPr id="60" name="文本框 59"/>
            <p:cNvSpPr txBox="1"/>
            <p:nvPr/>
          </p:nvSpPr>
          <p:spPr>
            <a:xfrm>
              <a:off x="1482" y="5358"/>
              <a:ext cx="1494" cy="87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3000" b="1">
                  <a:solidFill>
                    <a:srgbClr val="00923F"/>
                  </a:solidFill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思考</a:t>
              </a:r>
              <a:endParaRPr lang="zh-CN" altLang="en-US" sz="3000" b="1">
                <a:solidFill>
                  <a:srgbClr val="00923F"/>
                </a:solidFill>
                <a:latin typeface="Times New Roman" panose="02020603050405020304" charset="0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61" name="图片 60" descr="303b32303233353030363bb5c6c5d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" y="5246"/>
              <a:ext cx="1181" cy="982"/>
            </a:xfrm>
            <a:prstGeom prst="rect">
              <a:avLst/>
            </a:prstGeom>
          </p:spPr>
        </p:pic>
      </p:grpSp>
      <p:sp>
        <p:nvSpPr>
          <p:cNvPr id="12" name="文本框 11" title=""/>
          <p:cNvSpPr txBox="1"/>
          <p:nvPr>
            <p:custDataLst>
              <p:tags r:id="rId5"/>
            </p:custDataLst>
          </p:nvPr>
        </p:nvSpPr>
        <p:spPr>
          <a:xfrm>
            <a:off x="9658350" y="3449320"/>
            <a:ext cx="2059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</a:rPr>
              <a:t>近地点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14" name="椭圆 13" title=""/>
          <p:cNvSpPr/>
          <p:nvPr>
            <p:custDataLst>
              <p:tags r:id="rId6"/>
            </p:custDataLst>
          </p:nvPr>
        </p:nvSpPr>
        <p:spPr>
          <a:xfrm>
            <a:off x="4041775" y="3211830"/>
            <a:ext cx="1666240" cy="1018540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7"/>
            </p:custDataLst>
          </p:nvPr>
        </p:nvSpPr>
        <p:spPr>
          <a:xfrm>
            <a:off x="6495415" y="2940050"/>
            <a:ext cx="102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</a:rPr>
              <a:t>势能</a:t>
            </a:r>
            <a:endParaRPr lang="zh-CN" altLang="en-US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8"/>
            </p:custDataLst>
          </p:nvPr>
        </p:nvSpPr>
        <p:spPr>
          <a:xfrm>
            <a:off x="8232044" y="2938043"/>
            <a:ext cx="12718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</a:rPr>
              <a:t>动能</a:t>
            </a:r>
            <a:endParaRPr lang="zh-CN" altLang="en-US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6495415" y="3935730"/>
            <a:ext cx="927735" cy="522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</a:rPr>
              <a:t>势能</a:t>
            </a:r>
            <a:endParaRPr lang="zh-CN" altLang="en-US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10"/>
            </p:custDataLst>
          </p:nvPr>
        </p:nvSpPr>
        <p:spPr>
          <a:xfrm>
            <a:off x="8286750" y="3934460"/>
            <a:ext cx="973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</a:rPr>
              <a:t>动能</a:t>
            </a:r>
            <a:endParaRPr lang="zh-CN" altLang="en-US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19" name="MyVideo_85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9435" y="2978150"/>
            <a:ext cx="3088640" cy="1950720"/>
          </a:xfrm>
          <a:prstGeom prst="rect">
            <a:avLst/>
          </a:prstGeom>
        </p:spPr>
      </p:pic>
      <p:grpSp>
        <p:nvGrpSpPr>
          <p:cNvPr id="20" name="组合 19" title=""/>
          <p:cNvGrpSpPr/>
          <p:nvPr/>
        </p:nvGrpSpPr>
        <p:grpSpPr>
          <a:xfrm>
            <a:off x="1135698" y="4972073"/>
            <a:ext cx="2071370" cy="431773"/>
            <a:chOff x="2437" y="9841"/>
            <a:chExt cx="3262" cy="680"/>
          </a:xfrm>
        </p:grpSpPr>
        <p:pic>
          <p:nvPicPr>
            <p:cNvPr id="21" name="图片 20" descr="665f4aef13eb0e3e789783293ed0c02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37" y="9841"/>
              <a:ext cx="680" cy="68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2991" y="9891"/>
              <a:ext cx="270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spcBef>
                  <a:spcPct val="0"/>
                </a:spcBef>
                <a:spcAft>
                  <a:spcPct val="0"/>
                </a:spcAft>
                <a:buSzTx/>
              </a:pPr>
              <a:r>
                <a:rPr lang="zh-CN" sz="1800" b="1" spc="150">
                  <a:latin typeface="楷体" panose="02010609060101010101" charset="-122"/>
                  <a:ea typeface="楷体" panose="02010609060101010101" charset="-122"/>
                  <a:sym typeface="+mn-ea"/>
                </a:rPr>
                <a:t>点击播放视频</a:t>
              </a:r>
              <a:endParaRPr lang="zh-CN" sz="1800" b="1" spc="150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11" name="文本框 10" title=""/>
          <p:cNvSpPr txBox="1"/>
          <p:nvPr>
            <p:custDataLst>
              <p:tags r:id="rId18"/>
            </p:custDataLst>
          </p:nvPr>
        </p:nvSpPr>
        <p:spPr>
          <a:xfrm>
            <a:off x="3895090" y="3465830"/>
            <a:ext cx="1978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</a:rPr>
              <a:t>远地点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51" name="右箭头 51" title=""/>
          <p:cNvSpPr/>
          <p:nvPr/>
        </p:nvSpPr>
        <p:spPr>
          <a:xfrm>
            <a:off x="5770880" y="3427730"/>
            <a:ext cx="3924935" cy="279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右箭头 51" title=""/>
          <p:cNvSpPr/>
          <p:nvPr/>
        </p:nvSpPr>
        <p:spPr>
          <a:xfrm rot="10800000">
            <a:off x="5770880" y="3707765"/>
            <a:ext cx="3924935" cy="2419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8" name="下箭头 7" title=""/>
          <p:cNvSpPr/>
          <p:nvPr/>
        </p:nvSpPr>
        <p:spPr>
          <a:xfrm>
            <a:off x="4652645" y="4407535"/>
            <a:ext cx="444500" cy="34290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下箭头 14" title=""/>
          <p:cNvSpPr/>
          <p:nvPr/>
        </p:nvSpPr>
        <p:spPr>
          <a:xfrm>
            <a:off x="10545445" y="4405630"/>
            <a:ext cx="444500" cy="34290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文本框 15" title=""/>
          <p:cNvSpPr txBox="1"/>
          <p:nvPr>
            <p:custDataLst>
              <p:tags r:id="rId19"/>
            </p:custDataLst>
          </p:nvPr>
        </p:nvSpPr>
        <p:spPr>
          <a:xfrm>
            <a:off x="4070985" y="4805680"/>
            <a:ext cx="1700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</a:rPr>
              <a:t>势能最大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20"/>
            </p:custDataLst>
          </p:nvPr>
        </p:nvSpPr>
        <p:spPr>
          <a:xfrm>
            <a:off x="9853295" y="4754880"/>
            <a:ext cx="1700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</a:rPr>
              <a:t>动能最大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9" name="上箭头 28" title=""/>
          <p:cNvSpPr/>
          <p:nvPr/>
        </p:nvSpPr>
        <p:spPr>
          <a:xfrm>
            <a:off x="7381875" y="3950335"/>
            <a:ext cx="139700" cy="4318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0" name="上箭头 29" title=""/>
          <p:cNvSpPr/>
          <p:nvPr/>
        </p:nvSpPr>
        <p:spPr>
          <a:xfrm>
            <a:off x="9120505" y="2969895"/>
            <a:ext cx="139700" cy="4318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1" name="上箭头 30" title=""/>
          <p:cNvSpPr/>
          <p:nvPr/>
        </p:nvSpPr>
        <p:spPr>
          <a:xfrm rot="10800000">
            <a:off x="7344410" y="2995930"/>
            <a:ext cx="139700" cy="431800"/>
          </a:xfrm>
          <a:prstGeom prst="upArrow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5" name="上箭头 34" title=""/>
          <p:cNvSpPr/>
          <p:nvPr/>
        </p:nvSpPr>
        <p:spPr>
          <a:xfrm rot="10800000">
            <a:off x="9122410" y="3973830"/>
            <a:ext cx="139700" cy="431800"/>
          </a:xfrm>
          <a:prstGeom prst="upArrow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6" name="右箭头 51" title=""/>
          <p:cNvSpPr/>
          <p:nvPr/>
        </p:nvSpPr>
        <p:spPr>
          <a:xfrm>
            <a:off x="7627620" y="3118485"/>
            <a:ext cx="604520" cy="1860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38" name="右箭头 51" title=""/>
          <p:cNvSpPr/>
          <p:nvPr/>
        </p:nvSpPr>
        <p:spPr>
          <a:xfrm rot="10800000">
            <a:off x="7682230" y="4140200"/>
            <a:ext cx="604520" cy="1860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9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2" grpId="0"/>
      <p:bldP spid="13" grpId="0" animBg="1"/>
      <p:bldP spid="24" grpId="0"/>
      <p:bldP spid="27" grpId="0"/>
      <p:bldP spid="5" grpId="0"/>
      <p:bldP spid="32" grpId="0"/>
      <p:bldP spid="16" grpId="0"/>
      <p:bldP spid="18" grpId="0"/>
      <p:bldP spid="8" grpId="0" animBg="1"/>
      <p:bldP spid="15" grpId="0" animBg="1"/>
      <p:bldP spid="31" grpId="0" animBg="1"/>
      <p:bldP spid="35" grpId="0" animBg="1"/>
      <p:bldP spid="30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62" title=""/>
          <p:cNvSpPr/>
          <p:nvPr>
            <p:custDataLst>
              <p:tags r:id="rId2"/>
            </p:custDataLst>
          </p:nvPr>
        </p:nvSpPr>
        <p:spPr>
          <a:xfrm>
            <a:off x="316865" y="611505"/>
            <a:ext cx="11597640" cy="5903595"/>
          </a:xfrm>
          <a:custGeom>
            <a:rect l="l" t="t" r="r" b="b"/>
            <a:pathLst>
              <a:path w="15902609" h="8229600">
                <a:moveTo>
                  <a:pt x="0" y="0"/>
                </a:moveTo>
                <a:lnTo>
                  <a:pt x="15902608" y="0"/>
                </a:lnTo>
                <a:lnTo>
                  <a:pt x="159026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2297430" y="975360"/>
            <a:ext cx="1819910" cy="63690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黑体" panose="02010609060101010101" charset="-122"/>
                <a:sym typeface="+mn-ea"/>
              </a:rPr>
              <a:t>归纳</a:t>
            </a:r>
            <a:endParaRPr lang="zh-CN" altLang="en-US" sz="32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Freeform 41" title=""/>
          <p:cNvSpPr/>
          <p:nvPr>
            <p:custDataLst>
              <p:tags r:id="rId5"/>
            </p:custDataLst>
          </p:nvPr>
        </p:nvSpPr>
        <p:spPr>
          <a:xfrm>
            <a:off x="648970" y="840105"/>
            <a:ext cx="1453515" cy="805815"/>
          </a:xfrm>
          <a:custGeom>
            <a:rect l="l" t="t" r="r" b="b"/>
            <a:pathLst>
              <a:path w="11637013" h="8229600">
                <a:moveTo>
                  <a:pt x="0" y="0"/>
                </a:moveTo>
                <a:lnTo>
                  <a:pt x="11637013" y="0"/>
                </a:lnTo>
                <a:lnTo>
                  <a:pt x="116370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文本框 4" title=""/>
          <p:cNvSpPr txBox="1"/>
          <p:nvPr/>
        </p:nvSpPr>
        <p:spPr>
          <a:xfrm>
            <a:off x="821690" y="1861820"/>
            <a:ext cx="10792460" cy="22205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60000"/>
              </a:lnSpc>
              <a:buClrTx/>
              <a:buSzTx/>
              <a:buFontTx/>
            </a:pPr>
            <a:r>
              <a:rPr lang="zh-CN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大量研究结果表明：</a:t>
            </a:r>
            <a:endParaRPr lang="zh-CN" sz="28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 lvl="0" algn="l">
              <a:lnSpc>
                <a:spcPct val="16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物体的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动能和势能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是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可以相互转化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的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lang="zh-CN" sz="2800" b="1">
                <a:solidFill>
                  <a:srgbClr val="FFC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如果只有动能和势能相互转化</a:t>
            </a:r>
            <a:r>
              <a:rPr lang="zh-CN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，则</a:t>
            </a:r>
            <a:r>
              <a:rPr lang="zh-CN" sz="2800" b="1">
                <a:solidFill>
                  <a:srgbClr val="FFC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机械能的总和不变，</a:t>
            </a:r>
            <a:r>
              <a:rPr lang="zh-CN" sz="28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即</a:t>
            </a:r>
            <a:r>
              <a:rPr lang="zh-CN" sz="2800" b="1">
                <a:solidFill>
                  <a:srgbClr val="FFC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机械能是守恒的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solidFill>
                <a:srgbClr val="FFFF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42" name="矩形 1041" title=""/>
          <p:cNvSpPr/>
          <p:nvPr>
            <p:custDataLst>
              <p:tags r:id="rId7"/>
            </p:custDataLst>
          </p:nvPr>
        </p:nvSpPr>
        <p:spPr>
          <a:xfrm>
            <a:off x="5951220" y="4324350"/>
            <a:ext cx="3897630" cy="6819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rPr>
              <a:t>机械能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rPr>
              <a:t>= 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rPr>
              <a:t>动能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rPr>
              <a:t>+ 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rPr>
              <a:t>势能</a:t>
            </a:r>
            <a:endParaRPr lang="zh-CN" altLang="en-US" sz="3200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grpSp>
        <p:nvGrpSpPr>
          <p:cNvPr id="1051" name="组合 1050" title=""/>
          <p:cNvGrpSpPr/>
          <p:nvPr/>
        </p:nvGrpSpPr>
        <p:grpSpPr>
          <a:xfrm>
            <a:off x="7682230" y="4981575"/>
            <a:ext cx="995363" cy="944563"/>
            <a:chOff x="2282" y="2273"/>
            <a:chExt cx="627" cy="595"/>
          </a:xfrm>
        </p:grpSpPr>
        <p:sp>
          <p:nvSpPr>
            <p:cNvPr id="1043" name="直接连接符 1042"/>
            <p:cNvSpPr/>
            <p:nvPr>
              <p:custDataLst>
                <p:tags r:id="rId8"/>
              </p:custDataLst>
            </p:nvPr>
          </p:nvSpPr>
          <p:spPr>
            <a:xfrm flipH="1">
              <a:off x="2581" y="2273"/>
              <a:ext cx="0" cy="227"/>
            </a:xfrm>
            <a:prstGeom prst="line">
              <a:avLst/>
            </a:prstGeom>
            <a:ln w="38100" cap="flat" cmpd="sng">
              <a:solidFill>
                <a:srgbClr val="FFC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044" name="矩形 1043"/>
            <p:cNvSpPr/>
            <p:nvPr>
              <p:custDataLst>
                <p:tags r:id="rId9"/>
              </p:custDataLst>
            </p:nvPr>
          </p:nvSpPr>
          <p:spPr>
            <a:xfrm>
              <a:off x="2282" y="2500"/>
              <a:ext cx="627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Times New Roman" panose="02020603050405020304" charset="0"/>
                  <a:ea typeface="黑体" panose="02010609060101010101" charset="-122"/>
                </a:rPr>
                <a:t>势能</a:t>
              </a:r>
              <a:endPara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endParaRPr>
            </a:p>
          </p:txBody>
        </p:sp>
      </p:grpSp>
      <p:grpSp>
        <p:nvGrpSpPr>
          <p:cNvPr id="1052" name="组合 1051" title=""/>
          <p:cNvGrpSpPr/>
          <p:nvPr/>
        </p:nvGrpSpPr>
        <p:grpSpPr>
          <a:xfrm>
            <a:off x="8784908" y="4981575"/>
            <a:ext cx="1096963" cy="944563"/>
            <a:chOff x="2987" y="2273"/>
            <a:chExt cx="691" cy="595"/>
          </a:xfrm>
        </p:grpSpPr>
        <p:sp>
          <p:nvSpPr>
            <p:cNvPr id="1045" name="矩形 1044"/>
            <p:cNvSpPr/>
            <p:nvPr>
              <p:custDataLst>
                <p:tags r:id="rId10"/>
              </p:custDataLst>
            </p:nvPr>
          </p:nvSpPr>
          <p:spPr>
            <a:xfrm>
              <a:off x="2987" y="2500"/>
              <a:ext cx="691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Times New Roman" panose="02020603050405020304" charset="0"/>
                  <a:ea typeface="黑体" panose="02010609060101010101" charset="-122"/>
                </a:rPr>
                <a:t> </a:t>
              </a:r>
              <a:r>
                <a:rPr lang="zh-CN" altLang="en-US" sz="3200" b="1">
                  <a:solidFill>
                    <a:schemeClr val="bg1"/>
                  </a:solidFill>
                  <a:latin typeface="Times New Roman" panose="02020603050405020304" charset="0"/>
                  <a:ea typeface="黑体" panose="02010609060101010101" charset="-122"/>
                </a:rPr>
                <a:t>动能</a:t>
              </a:r>
              <a:endPara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endParaRPr>
            </a:p>
          </p:txBody>
        </p:sp>
        <p:sp>
          <p:nvSpPr>
            <p:cNvPr id="1047" name="直接连接符 1046"/>
            <p:cNvSpPr/>
            <p:nvPr>
              <p:custDataLst>
                <p:tags r:id="rId11"/>
              </p:custDataLst>
            </p:nvPr>
          </p:nvSpPr>
          <p:spPr>
            <a:xfrm flipH="1">
              <a:off x="3316" y="2273"/>
              <a:ext cx="0" cy="227"/>
            </a:xfrm>
            <a:prstGeom prst="line">
              <a:avLst/>
            </a:prstGeom>
            <a:ln w="38100" cap="flat" cmpd="sng">
              <a:solidFill>
                <a:srgbClr val="FFC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1050" name="组合 1049" title=""/>
          <p:cNvGrpSpPr/>
          <p:nvPr/>
        </p:nvGrpSpPr>
        <p:grpSpPr>
          <a:xfrm>
            <a:off x="6383020" y="4935538"/>
            <a:ext cx="2571751" cy="1003299"/>
            <a:chOff x="1474" y="2296"/>
            <a:chExt cx="1620" cy="632"/>
          </a:xfrm>
        </p:grpSpPr>
        <p:sp>
          <p:nvSpPr>
            <p:cNvPr id="1046" name="矩形 1045"/>
            <p:cNvSpPr/>
            <p:nvPr>
              <p:custDataLst>
                <p:tags r:id="rId12"/>
              </p:custDataLst>
            </p:nvPr>
          </p:nvSpPr>
          <p:spPr>
            <a:xfrm>
              <a:off x="2833" y="2560"/>
              <a:ext cx="261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Times New Roman" panose="02020603050405020304" charset="0"/>
                  <a:ea typeface="黑体" panose="02010609060101010101" charset="-122"/>
                </a:rPr>
                <a:t>+</a:t>
              </a:r>
              <a:endParaRPr lang="en-US" altLang="zh-CN" sz="3200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endParaRPr>
            </a:p>
          </p:txBody>
        </p:sp>
        <p:sp>
          <p:nvSpPr>
            <p:cNvPr id="1049" name="任意多边形 1048"/>
            <p:cNvSpPr/>
            <p:nvPr>
              <p:custDataLst>
                <p:tags r:id="rId13"/>
              </p:custDataLst>
            </p:nvPr>
          </p:nvSpPr>
          <p:spPr>
            <a:xfrm flipH="1">
              <a:off x="1474" y="2296"/>
              <a:ext cx="635" cy="431"/>
            </a:xfrm>
            <a:custGeom>
              <a:gdLst>
                <a:gd name="txL" fmla="*/ 0 w 21600"/>
                <a:gd name="txT" fmla="*/ 19852 h 21600"/>
                <a:gd name="txR" fmla="*/ 20392 w 21600"/>
                <a:gd name="txB" fmla="*/ 21600 h 21600"/>
              </a:gdLst>
              <a:cxnLst>
                <a:cxn ang="270">
                  <a:pos x="19567" y="0"/>
                </a:cxn>
                <a:cxn ang="180">
                  <a:pos x="17534" y="9032"/>
                </a:cxn>
                <a:cxn ang="180">
                  <a:pos x="0" y="20726"/>
                </a:cxn>
                <a:cxn ang="90">
                  <a:pos x="10196" y="21600"/>
                </a:cxn>
                <a:cxn ang="0">
                  <a:pos x="20392" y="15583"/>
                </a:cxn>
                <a:cxn ang="0">
                  <a:pos x="21600" y="9032"/>
                </a:cxn>
              </a:cxnLst>
              <a:rect l="txL" t="txT" r="txR" b="txB"/>
              <a:pathLst>
                <a:path w="21600" h="21600">
                  <a:moveTo>
                    <a:pt x="19567" y="0"/>
                  </a:moveTo>
                  <a:lnTo>
                    <a:pt x="17534" y="9032"/>
                  </a:lnTo>
                  <a:lnTo>
                    <a:pt x="18742" y="9032"/>
                  </a:lnTo>
                  <a:lnTo>
                    <a:pt x="18742" y="19852"/>
                  </a:lnTo>
                  <a:lnTo>
                    <a:pt x="0" y="19852"/>
                  </a:lnTo>
                  <a:lnTo>
                    <a:pt x="0" y="21600"/>
                  </a:lnTo>
                  <a:lnTo>
                    <a:pt x="20392" y="21600"/>
                  </a:lnTo>
                  <a:lnTo>
                    <a:pt x="20392" y="9032"/>
                  </a:lnTo>
                  <a:lnTo>
                    <a:pt x="21600" y="9032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>
              <a:solidFill>
                <a:srgbClr val="FFC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3200">
                <a:ea typeface="黑体" panose="02010609060101010101" charset="-122"/>
              </a:endParaRPr>
            </a:p>
          </p:txBody>
        </p:sp>
      </p:grpSp>
      <p:sp>
        <p:nvSpPr>
          <p:cNvPr id="1055" name="圆角矩形标注 1054" title=""/>
          <p:cNvSpPr/>
          <p:nvPr>
            <p:custDataLst>
              <p:tags r:id="rId14"/>
            </p:custDataLst>
          </p:nvPr>
        </p:nvSpPr>
        <p:spPr>
          <a:xfrm>
            <a:off x="3535045" y="5195253"/>
            <a:ext cx="1908175" cy="647700"/>
          </a:xfrm>
          <a:prstGeom prst="wedgeRoundRectCallout">
            <a:avLst>
              <a:gd name="adj1" fmla="val 74658"/>
              <a:gd name="adj2" fmla="val -108088"/>
              <a:gd name="adj3" fmla="val 16667"/>
            </a:avLst>
          </a:prstGeom>
          <a:solidFill>
            <a:srgbClr val="FFCC66"/>
          </a:solidFill>
          <a:ln w="28575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3200" b="1">
                <a:solidFill>
                  <a:srgbClr val="CC0000"/>
                </a:solidFill>
                <a:latin typeface="Arial" panose="020b0604020202020204" pitchFamily="34" charset="0"/>
                <a:ea typeface="黑体" panose="02010609060101010101" charset="-122"/>
              </a:rPr>
              <a:t>保持不变</a:t>
            </a:r>
            <a:endParaRPr lang="zh-CN" altLang="en-US" sz="3200" b="1">
              <a:solidFill>
                <a:srgbClr val="CC00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" grpId="0"/>
      <p:bldP spid="10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文本框 26" title=""/>
          <p:cNvSpPr txBox="1"/>
          <p:nvPr/>
        </p:nvSpPr>
        <p:spPr>
          <a:xfrm>
            <a:off x="1861820" y="1015365"/>
            <a:ext cx="991997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把一个铁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球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用绳子悬挂起来，将铁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球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拉到鼻子附近，稳定后松手，铁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球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向前摆去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铁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球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摆回时会打到鼻子吗?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为什么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?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3" name="MyVideo_141" title="">
            <a:hlinkClick action="ppaction://media"/>
          </p:cNvPr>
          <p:cNvPicPr/>
          <p:nvPr>
            <a:videoFile r:link="rId4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756920" y="2729865"/>
            <a:ext cx="4132580" cy="2727325"/>
          </a:xfrm>
          <a:prstGeom prst="rect">
            <a:avLst/>
          </a:prstGeom>
        </p:spPr>
      </p:pic>
      <p:grpSp>
        <p:nvGrpSpPr>
          <p:cNvPr id="4" name="组合 3" title=""/>
          <p:cNvGrpSpPr/>
          <p:nvPr/>
        </p:nvGrpSpPr>
        <p:grpSpPr>
          <a:xfrm>
            <a:off x="1759268" y="5575958"/>
            <a:ext cx="2071370" cy="431773"/>
            <a:chOff x="2437" y="9841"/>
            <a:chExt cx="3262" cy="680"/>
          </a:xfrm>
        </p:grpSpPr>
        <p:pic>
          <p:nvPicPr>
            <p:cNvPr id="7" name="图片 6" descr="665f4aef13eb0e3e789783293ed0c02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37" y="9841"/>
              <a:ext cx="680" cy="68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2991" y="9891"/>
              <a:ext cx="270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spcBef>
                  <a:spcPct val="0"/>
                </a:spcBef>
                <a:spcAft>
                  <a:spcPct val="0"/>
                </a:spcAft>
                <a:buSzTx/>
              </a:pPr>
              <a:r>
                <a:rPr lang="zh-CN" sz="1800" b="1" spc="150">
                  <a:latin typeface="楷体" panose="02010609060101010101" charset="-122"/>
                  <a:ea typeface="楷体" panose="02010609060101010101" charset="-122"/>
                  <a:sym typeface="+mn-ea"/>
                </a:rPr>
                <a:t>点击播放视频</a:t>
              </a:r>
              <a:endParaRPr lang="zh-CN" sz="1800" b="1" spc="150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2" name="文本框 1" title=""/>
          <p:cNvSpPr txBox="1"/>
          <p:nvPr/>
        </p:nvSpPr>
        <p:spPr>
          <a:xfrm>
            <a:off x="5029835" y="2552700"/>
            <a:ext cx="679513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不会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在运动过程中铁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球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的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动能和重力势能相互转化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，但它们的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总和不变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在运动过程中，存在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空气阻力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所以铁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球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在摆回时，不会打到鼻子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7" name="组合 36" title=""/>
          <p:cNvGrpSpPr/>
          <p:nvPr/>
        </p:nvGrpSpPr>
        <p:grpSpPr>
          <a:xfrm>
            <a:off x="318770" y="1059180"/>
            <a:ext cx="1543050" cy="623570"/>
            <a:chOff x="546" y="5246"/>
            <a:chExt cx="2430" cy="982"/>
          </a:xfrm>
        </p:grpSpPr>
        <p:sp>
          <p:nvSpPr>
            <p:cNvPr id="60" name="文本框 59"/>
            <p:cNvSpPr txBox="1"/>
            <p:nvPr/>
          </p:nvSpPr>
          <p:spPr>
            <a:xfrm>
              <a:off x="1482" y="5358"/>
              <a:ext cx="1494" cy="87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3000" b="1">
                  <a:solidFill>
                    <a:srgbClr val="00923F"/>
                  </a:solidFill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思考</a:t>
              </a:r>
              <a:endParaRPr lang="zh-CN" altLang="en-US" sz="3000" b="1">
                <a:solidFill>
                  <a:srgbClr val="00923F"/>
                </a:solidFill>
                <a:latin typeface="Times New Roman" panose="02020603050405020304" charset="0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61" name="图片 60" descr="303b32303233353030363bb5c6c5d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6" y="5246"/>
              <a:ext cx="1181" cy="98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1" name="组合 30" title=""/>
          <p:cNvGrpSpPr/>
          <p:nvPr/>
        </p:nvGrpSpPr>
        <p:grpSpPr>
          <a:xfrm>
            <a:off x="422275" y="675005"/>
            <a:ext cx="1164590" cy="601980"/>
            <a:chOff x="3501" y="1236"/>
            <a:chExt cx="1834" cy="948"/>
          </a:xfrm>
        </p:grpSpPr>
        <p:pic>
          <p:nvPicPr>
            <p:cNvPr id="32" name="图片 31" descr="b-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1" y="1236"/>
              <a:ext cx="1834" cy="948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3626" y="1338"/>
              <a:ext cx="1697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2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释</a:t>
              </a:r>
              <a:r>
                <a:rPr lang="en-US" altLang="zh-CN" sz="2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zh-CN" altLang="en-US" sz="2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疑</a:t>
              </a:r>
              <a:endPara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sp>
        <p:nvSpPr>
          <p:cNvPr id="7" name="文本框 6" title=""/>
          <p:cNvSpPr txBox="1"/>
          <p:nvPr/>
        </p:nvSpPr>
        <p:spPr>
          <a:xfrm>
            <a:off x="382905" y="1176020"/>
            <a:ext cx="1139761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荡秋千时，秋千从最高点荡到最低点，然后从最低点向上荡，此过程中，动能和势能是如何转化的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?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104" name="图片 10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1215" y="3108325"/>
            <a:ext cx="3706495" cy="2780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38" title=""/>
          <p:cNvSpPr txBox="1"/>
          <p:nvPr/>
        </p:nvSpPr>
        <p:spPr>
          <a:xfrm>
            <a:off x="4846320" y="3807460"/>
            <a:ext cx="1856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重力势能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10380345" y="3807460"/>
            <a:ext cx="1021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1" name="右箭头 51" title=""/>
          <p:cNvSpPr/>
          <p:nvPr/>
        </p:nvSpPr>
        <p:spPr>
          <a:xfrm>
            <a:off x="6446520" y="3807460"/>
            <a:ext cx="3924935" cy="279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1" name="右箭头 51" title=""/>
          <p:cNvSpPr/>
          <p:nvPr/>
        </p:nvSpPr>
        <p:spPr>
          <a:xfrm rot="10800000">
            <a:off x="6446520" y="4087495"/>
            <a:ext cx="3924935" cy="2419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5" name="文本框 14" title=""/>
          <p:cNvSpPr txBox="1"/>
          <p:nvPr/>
        </p:nvSpPr>
        <p:spPr>
          <a:xfrm>
            <a:off x="6686550" y="3318510"/>
            <a:ext cx="3424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高度下降，速度增大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6686550" y="4428490"/>
            <a:ext cx="3424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高度升高，速度减小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6228080" y="2709545"/>
            <a:ext cx="21170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左侧最高点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 title=""/>
          <p:cNvSpPr txBox="1"/>
          <p:nvPr/>
        </p:nvSpPr>
        <p:spPr>
          <a:xfrm>
            <a:off x="9112885" y="5185410"/>
            <a:ext cx="12674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最低点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右箭头 51" title=""/>
          <p:cNvSpPr/>
          <p:nvPr/>
        </p:nvSpPr>
        <p:spPr>
          <a:xfrm>
            <a:off x="8410575" y="2885440"/>
            <a:ext cx="604520" cy="1860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3" name="文本框 22" title=""/>
          <p:cNvSpPr txBox="1"/>
          <p:nvPr/>
        </p:nvSpPr>
        <p:spPr>
          <a:xfrm>
            <a:off x="9080500" y="2709545"/>
            <a:ext cx="12896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最低点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 title=""/>
          <p:cNvSpPr txBox="1"/>
          <p:nvPr/>
        </p:nvSpPr>
        <p:spPr>
          <a:xfrm>
            <a:off x="6312535" y="5185410"/>
            <a:ext cx="2006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右侧最高点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右箭头 51" title=""/>
          <p:cNvSpPr/>
          <p:nvPr/>
        </p:nvSpPr>
        <p:spPr>
          <a:xfrm rot="10800000">
            <a:off x="8413750" y="5345430"/>
            <a:ext cx="604520" cy="1860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9" grpId="0"/>
      <p:bldP spid="15" grpId="0"/>
      <p:bldP spid="17" grpId="0"/>
      <p:bldP spid="20" grpId="0"/>
      <p:bldP spid="21" grpId="0"/>
      <p:bldP spid="24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/>
        </p:nvGrpSpPr>
        <p:grpSpPr>
          <a:xfrm>
            <a:off x="331470" y="552450"/>
            <a:ext cx="2730500" cy="556260"/>
            <a:chOff x="5145" y="7528"/>
            <a:chExt cx="4300" cy="876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74598"/>
            <a:stretch>
              <a:fillRect/>
            </a:stretch>
          </p:blipFill>
          <p:spPr>
            <a:xfrm>
              <a:off x="8556" y="7528"/>
              <a:ext cx="869" cy="877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5145" y="7528"/>
              <a:ext cx="4300" cy="877"/>
              <a:chOff x="2545" y="9404"/>
              <a:chExt cx="4300" cy="877"/>
            </a:xfrm>
          </p:grpSpPr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565" y="9404"/>
                <a:ext cx="3421" cy="877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545" y="9404"/>
                <a:ext cx="4300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迷</a:t>
                </a:r>
                <a:r>
                  <a:rPr lang="en-US" alt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你</a:t>
                </a:r>
                <a:r>
                  <a:rPr lang="en-US" alt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实</a:t>
                </a:r>
                <a:r>
                  <a:rPr lang="en-US" alt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验</a:t>
                </a:r>
                <a:r>
                  <a:rPr lang="en-US" alt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室</a:t>
                </a:r>
                <a:r>
                  <a:rPr lang="en-US" alt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endParaRPr lang="zh-CN" sz="2800" b="1"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  <p:sp>
        <p:nvSpPr>
          <p:cNvPr id="100" name="文本框 99" title=""/>
          <p:cNvSpPr txBox="1"/>
          <p:nvPr>
            <p:custDataLst>
              <p:tags r:id="rId6"/>
            </p:custDataLst>
          </p:nvPr>
        </p:nvSpPr>
        <p:spPr>
          <a:xfrm>
            <a:off x="4635500" y="690245"/>
            <a:ext cx="381254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小制作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——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抛掷装置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252730" y="1329690"/>
            <a:ext cx="8728075" cy="2889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参照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图示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，利用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橡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皮筋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薄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木板及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瓶盖，制作一个抛掷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小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球的装置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把橡皮筋拉得紧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一点，手指松开后，看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看球会不会被抛得更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远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实验过程中，请注意安全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你能用所学的知识解释这一现象吗?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9170670" y="1558290"/>
            <a:ext cx="2052955" cy="1449705"/>
            <a:chOff x="14143" y="2690"/>
            <a:chExt cx="3233" cy="228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>
              <a:lum bright="-6000" contrast="12000"/>
            </a:blip>
            <a:srcRect b="64328"/>
            <a:stretch>
              <a:fillRect/>
            </a:stretch>
          </p:blipFill>
          <p:spPr>
            <a:xfrm>
              <a:off x="14143" y="2690"/>
              <a:ext cx="3060" cy="163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5563" y="4151"/>
              <a:ext cx="1813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(a)</a:t>
              </a:r>
              <a:endPara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3" name="组合 12" title=""/>
          <p:cNvGrpSpPr/>
          <p:nvPr/>
        </p:nvGrpSpPr>
        <p:grpSpPr>
          <a:xfrm>
            <a:off x="9170670" y="3079750"/>
            <a:ext cx="1943100" cy="2355215"/>
            <a:chOff x="14000" y="5267"/>
            <a:chExt cx="3060" cy="370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>
              <a:lum bright="-6000" contrast="12000"/>
            </a:blip>
            <a:srcRect t="34317"/>
            <a:stretch>
              <a:fillRect/>
            </a:stretch>
          </p:blipFill>
          <p:spPr>
            <a:xfrm>
              <a:off x="14000" y="5267"/>
              <a:ext cx="3060" cy="300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5420" y="8154"/>
              <a:ext cx="127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(b)</a:t>
              </a:r>
              <a:endPara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4" name="文本框 13" title=""/>
          <p:cNvSpPr txBox="1"/>
          <p:nvPr/>
        </p:nvSpPr>
        <p:spPr>
          <a:xfrm>
            <a:off x="9627235" y="5473065"/>
            <a:ext cx="17538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抛掷装置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 title=""/>
          <p:cNvSpPr txBox="1"/>
          <p:nvPr/>
        </p:nvSpPr>
        <p:spPr>
          <a:xfrm>
            <a:off x="1571625" y="4211320"/>
            <a:ext cx="703135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抛掷小球时，橡皮筋的拉伸程度越大，小球运动的水平距离越远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319" name="矩形 13318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27050" y="4345940"/>
            <a:ext cx="1044575" cy="478155"/>
          </a:xfrm>
          <a:prstGeom prst="rect">
            <a:avLst/>
          </a:prstGeom>
          <a:solidFill>
            <a:srgbClr val="19994B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zh-CN" altLang="en-US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现象</a:t>
            </a:r>
            <a:r>
              <a:rPr lang="en-US" altLang="zh-CN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</a:t>
            </a:r>
            <a:endParaRPr lang="en-US" altLang="zh-CN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6" name="矩形 1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7050" y="5441950"/>
            <a:ext cx="1044575" cy="478155"/>
          </a:xfrm>
          <a:prstGeom prst="rect">
            <a:avLst/>
          </a:prstGeom>
          <a:solidFill>
            <a:srgbClr val="19994B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lang="zh-CN" altLang="en-US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解释</a:t>
            </a:r>
            <a:r>
              <a:rPr lang="en-US" altLang="zh-CN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:</a:t>
            </a:r>
            <a:endParaRPr lang="en-US" altLang="zh-CN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1571625" y="5351145"/>
            <a:ext cx="760920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橡皮筋的拉伸程度越大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弹性势能越大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转化给小球的动能越大，小球就被抛得越远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6" grpId="0" animBg="1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1" name="组合 20" title=""/>
          <p:cNvGrpSpPr/>
          <p:nvPr/>
        </p:nvGrpSpPr>
        <p:grpSpPr>
          <a:xfrm>
            <a:off x="401955" y="660400"/>
            <a:ext cx="1997710" cy="617220"/>
            <a:chOff x="2081" y="8600"/>
            <a:chExt cx="3146" cy="972"/>
          </a:xfrm>
        </p:grpSpPr>
        <p:sp>
          <p:nvSpPr>
            <p:cNvPr id="19" name="椭圆 18"/>
            <p:cNvSpPr/>
            <p:nvPr/>
          </p:nvSpPr>
          <p:spPr>
            <a:xfrm>
              <a:off x="2081" y="8729"/>
              <a:ext cx="680" cy="685"/>
            </a:xfrm>
            <a:prstGeom prst="ellipse">
              <a:avLst/>
            </a:prstGeom>
            <a:solidFill>
              <a:srgbClr val="00923F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0" name="椭圆 19"/>
            <p:cNvSpPr/>
            <p:nvPr/>
          </p:nvSpPr>
          <p:spPr>
            <a:xfrm>
              <a:off x="2454" y="8600"/>
              <a:ext cx="557" cy="557"/>
            </a:xfrm>
            <a:prstGeom prst="ellipse">
              <a:avLst/>
            </a:prstGeom>
            <a:solidFill>
              <a:srgbClr val="0092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677" y="8750"/>
              <a:ext cx="255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ea"/>
                </a:rPr>
                <a:t>学科综合</a:t>
              </a:r>
              <a:endPara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endParaRPr>
            </a:p>
          </p:txBody>
        </p:sp>
      </p:grpSp>
      <p:sp>
        <p:nvSpPr>
          <p:cNvPr id="4" name="文本框 3" title=""/>
          <p:cNvSpPr txBox="1"/>
          <p:nvPr/>
        </p:nvSpPr>
        <p:spPr>
          <a:xfrm>
            <a:off x="4032250" y="1153795"/>
            <a:ext cx="4973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杜绝高空抛物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倡导文明生活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" name="文本框 1" title=""/>
          <p:cNvSpPr txBox="1"/>
          <p:nvPr/>
        </p:nvSpPr>
        <p:spPr>
          <a:xfrm>
            <a:off x="460375" y="1685925"/>
            <a:ext cx="11271885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从2021年3月1日起最新刑法修正案生效，规定了高空抛物罪及量刑条款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 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根据重力势能等相关物理知识，结合人体结构等医学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知识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和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相关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法律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法规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，请设计关于“杜绝高空抛物，倡导文明生活”的科普宣传方案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，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并完成相关的活动报告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3" name="图片 2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797675" y="4337685"/>
            <a:ext cx="3046095" cy="2087880"/>
          </a:xfrm>
          <a:prstGeom prst="rect">
            <a:avLst/>
          </a:prstGeom>
        </p:spPr>
      </p:pic>
      <p:pic>
        <p:nvPicPr>
          <p:cNvPr id="5" name="图片 4" titl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44065" y="4371340"/>
            <a:ext cx="3464560" cy="2054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文本框 26" title=""/>
          <p:cNvSpPr txBox="1"/>
          <p:nvPr/>
        </p:nvSpPr>
        <p:spPr>
          <a:xfrm>
            <a:off x="349250" y="786765"/>
            <a:ext cx="11492230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例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某城市的铁路车站的设计方案如图所示，进站和出站的轨道都与站台构成一个缓坡，从能量利用的角度看，进站时，车辆驶上站台，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____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能转化为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_______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能，不考虑摩擦，则机械能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_____(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选填“增大”“减小”“不变”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). 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63" name="图片 71" title="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4620" y="3633470"/>
            <a:ext cx="7267575" cy="1823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 title=""/>
          <p:cNvSpPr txBox="1"/>
          <p:nvPr/>
        </p:nvSpPr>
        <p:spPr>
          <a:xfrm>
            <a:off x="10540365" y="1428750"/>
            <a:ext cx="6394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1508760" y="2000250"/>
            <a:ext cx="13042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重力势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7077075" y="2000250"/>
            <a:ext cx="1149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不变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圆角矩形标注 5" title=""/>
          <p:cNvSpPr/>
          <p:nvPr/>
        </p:nvSpPr>
        <p:spPr>
          <a:xfrm>
            <a:off x="3350895" y="3942715"/>
            <a:ext cx="1897380" cy="151447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圆角矩形标注 6" title=""/>
          <p:cNvSpPr/>
          <p:nvPr/>
        </p:nvSpPr>
        <p:spPr>
          <a:xfrm>
            <a:off x="2205990" y="5784215"/>
            <a:ext cx="2472055" cy="720090"/>
          </a:xfrm>
          <a:prstGeom prst="wedgeRoundRectCallout">
            <a:avLst>
              <a:gd name="adj1" fmla="val 18764"/>
              <a:gd name="adj2" fmla="val -77425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进站时，速度减小，高度增加</a:t>
            </a:r>
            <a:endParaRPr lang="zh-CN" altLang="en-US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圆角矩形标注 9" title=""/>
          <p:cNvSpPr/>
          <p:nvPr/>
        </p:nvSpPr>
        <p:spPr>
          <a:xfrm>
            <a:off x="5599430" y="2879090"/>
            <a:ext cx="3684905" cy="856615"/>
          </a:xfrm>
          <a:prstGeom prst="wedgeRoundRectCallout">
            <a:avLst>
              <a:gd name="adj1" fmla="val -28804"/>
              <a:gd name="adj2" fmla="val -84692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则只有动能和势能之间的相互转化，故机械能守恒</a:t>
            </a:r>
            <a:endParaRPr lang="zh-CN" altLang="en-US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圆角矩形标注 10" title=""/>
          <p:cNvSpPr/>
          <p:nvPr/>
        </p:nvSpPr>
        <p:spPr>
          <a:xfrm>
            <a:off x="3411220" y="2000250"/>
            <a:ext cx="3665855" cy="504190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 animBg="1"/>
      <p:bldP spid="7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3048000" y="2828925"/>
            <a:ext cx="758761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你知道机械能在生产生活中有哪些应用吗？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2328545"/>
            <a:ext cx="1981200" cy="1980565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415" y="3126105"/>
            <a:ext cx="2257425" cy="25146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5" name="组合 4" title=""/>
          <p:cNvGrpSpPr/>
          <p:nvPr/>
        </p:nvGrpSpPr>
        <p:grpSpPr>
          <a:xfrm>
            <a:off x="302260" y="986790"/>
            <a:ext cx="11625580" cy="4924425"/>
            <a:chOff x="446" y="1554"/>
            <a:chExt cx="18308" cy="7755"/>
          </a:xfrm>
        </p:grpSpPr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446" y="1572"/>
              <a:ext cx="18308" cy="773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" name="半闭框 8"/>
            <p:cNvSpPr/>
            <p:nvPr>
              <p:custDataLst>
                <p:tags r:id="rId4"/>
              </p:custDataLst>
            </p:nvPr>
          </p:nvSpPr>
          <p:spPr>
            <a:xfrm>
              <a:off x="446" y="1554"/>
              <a:ext cx="808" cy="898"/>
            </a:xfrm>
            <a:prstGeom prst="halfFram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4" name="半闭框 33"/>
            <p:cNvSpPr/>
            <p:nvPr>
              <p:custDataLst>
                <p:tags r:id="rId5"/>
              </p:custDataLst>
            </p:nvPr>
          </p:nvSpPr>
          <p:spPr>
            <a:xfrm flipH="1" flipV="1">
              <a:off x="17946" y="8411"/>
              <a:ext cx="808" cy="898"/>
            </a:xfrm>
            <a:prstGeom prst="halfFram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6"/>
              </p:custDataLst>
            </p:nvPr>
          </p:nvSpPr>
          <p:spPr>
            <a:xfrm>
              <a:off x="2822" y="3287"/>
              <a:ext cx="2032" cy="40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目</a:t>
              </a:r>
              <a:r>
                <a:rPr lang="en-US" altLang="zh-CN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</a:t>
              </a:r>
              <a:r>
                <a:rPr lang="zh-CN" alt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录</a:t>
              </a:r>
              <a:endParaRPr lang="zh-CN" altLang="en-US" sz="7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cxnSp>
          <p:nvCxnSpPr>
            <p:cNvPr id="36" name="直接连接符 35"/>
            <p:cNvCxnSpPr/>
            <p:nvPr>
              <p:custDataLst>
                <p:tags r:id="rId7"/>
              </p:custDataLst>
            </p:nvPr>
          </p:nvCxnSpPr>
          <p:spPr>
            <a:xfrm flipH="1">
              <a:off x="5288" y="1572"/>
              <a:ext cx="0" cy="6860"/>
            </a:xfrm>
            <a:prstGeom prst="line">
              <a:avLst/>
            </a:prstGeom>
            <a:ln>
              <a:solidFill>
                <a:srgbClr val="546C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 title=""/>
          <p:cNvGrpSpPr/>
          <p:nvPr>
            <p:custDataLst>
              <p:tags r:id="rId8"/>
            </p:custDataLst>
          </p:nvPr>
        </p:nvGrpSpPr>
        <p:grpSpPr>
          <a:xfrm>
            <a:off x="5243830" y="2206625"/>
            <a:ext cx="3616960" cy="647700"/>
            <a:chOff x="6238" y="3582"/>
            <a:chExt cx="5696" cy="1020"/>
          </a:xfrm>
        </p:grpSpPr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7674" y="3584"/>
              <a:ext cx="4260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3600" b="1"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新课引入</a:t>
              </a:r>
              <a:endParaRPr lang="zh-CN" altLang="en-US" sz="3600" b="1">
                <a:latin typeface="Times New Roman" panose="02020603050405020304" charset="0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6238" y="3582"/>
              <a:ext cx="1020" cy="1020"/>
              <a:chOff x="6238" y="2056"/>
              <a:chExt cx="1020" cy="1020"/>
            </a:xfrm>
          </p:grpSpPr>
          <p:sp>
            <p:nvSpPr>
              <p:cNvPr id="40" name="椭圆 39"/>
              <p:cNvSpPr/>
              <p:nvPr>
                <p:custDataLst>
                  <p:tags r:id="rId10"/>
                </p:custDataLst>
              </p:nvPr>
            </p:nvSpPr>
            <p:spPr>
              <a:xfrm>
                <a:off x="6238" y="2056"/>
                <a:ext cx="1020" cy="10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A550">
                    <a:alpha val="50000"/>
                  </a:srgb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367" y="2058"/>
                <a:ext cx="763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2</a:t>
                </a:r>
                <a:endParaRPr lang="en-US" altLang="zh-CN" sz="3600" b="1">
                  <a:solidFill>
                    <a:srgbClr val="00923F">
                      <a:alpha val="60000"/>
                    </a:srgb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42" name="组合 41" title=""/>
          <p:cNvGrpSpPr/>
          <p:nvPr>
            <p:custDataLst>
              <p:tags r:id="rId12"/>
            </p:custDataLst>
          </p:nvPr>
        </p:nvGrpSpPr>
        <p:grpSpPr>
          <a:xfrm>
            <a:off x="5243830" y="3110865"/>
            <a:ext cx="3616960" cy="647700"/>
            <a:chOff x="6238" y="5233"/>
            <a:chExt cx="5696" cy="1020"/>
          </a:xfrm>
        </p:grpSpPr>
        <p:sp>
          <p:nvSpPr>
            <p:cNvPr id="43" name="文本框 42"/>
            <p:cNvSpPr txBox="1"/>
            <p:nvPr>
              <p:custDataLst>
                <p:tags r:id="rId13"/>
              </p:custDataLst>
            </p:nvPr>
          </p:nvSpPr>
          <p:spPr>
            <a:xfrm>
              <a:off x="7674" y="5235"/>
              <a:ext cx="4260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sz="3600" b="1"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新知学习</a:t>
              </a:r>
              <a:endParaRPr lang="zh-CN" altLang="en-US" sz="3600" b="1">
                <a:latin typeface="Times New Roman" panose="02020603050405020304" charset="0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6238" y="5233"/>
              <a:ext cx="1020" cy="1020"/>
              <a:chOff x="6238" y="2056"/>
              <a:chExt cx="1020" cy="1020"/>
            </a:xfrm>
          </p:grpSpPr>
          <p:sp>
            <p:nvSpPr>
              <p:cNvPr id="45" name="椭圆 44"/>
              <p:cNvSpPr/>
              <p:nvPr>
                <p:custDataLst>
                  <p:tags r:id="rId14"/>
                </p:custDataLst>
              </p:nvPr>
            </p:nvSpPr>
            <p:spPr>
              <a:xfrm>
                <a:off x="6238" y="2056"/>
                <a:ext cx="1020" cy="10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A550">
                    <a:alpha val="50000"/>
                  </a:srgb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46" name="文本框 45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367" y="2058"/>
                <a:ext cx="763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3</a:t>
                </a:r>
                <a:endParaRPr lang="en-US" altLang="zh-CN" sz="3600" b="1">
                  <a:solidFill>
                    <a:srgbClr val="00923F">
                      <a:alpha val="60000"/>
                    </a:srgb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47" name="组合 46" title=""/>
          <p:cNvGrpSpPr/>
          <p:nvPr>
            <p:custDataLst>
              <p:tags r:id="rId16"/>
            </p:custDataLst>
          </p:nvPr>
        </p:nvGrpSpPr>
        <p:grpSpPr>
          <a:xfrm>
            <a:off x="5243830" y="4015105"/>
            <a:ext cx="3616960" cy="647700"/>
            <a:chOff x="6238" y="6907"/>
            <a:chExt cx="5696" cy="1020"/>
          </a:xfrm>
        </p:grpSpPr>
        <p:sp>
          <p:nvSpPr>
            <p:cNvPr id="48" name="文本框 47"/>
            <p:cNvSpPr txBox="1"/>
            <p:nvPr>
              <p:custDataLst>
                <p:tags r:id="rId17"/>
              </p:custDataLst>
            </p:nvPr>
          </p:nvSpPr>
          <p:spPr>
            <a:xfrm>
              <a:off x="7674" y="6909"/>
              <a:ext cx="4260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sz="3600" b="1"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课堂小结</a:t>
              </a:r>
              <a:endParaRPr lang="zh-CN" altLang="en-US" sz="3600" b="1">
                <a:latin typeface="Times New Roman" panose="02020603050405020304" charset="0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6238" y="6907"/>
              <a:ext cx="1020" cy="1020"/>
              <a:chOff x="6238" y="2056"/>
              <a:chExt cx="1020" cy="1020"/>
            </a:xfrm>
          </p:grpSpPr>
          <p:sp>
            <p:nvSpPr>
              <p:cNvPr id="50" name="椭圆 49"/>
              <p:cNvSpPr/>
              <p:nvPr>
                <p:custDataLst>
                  <p:tags r:id="rId18"/>
                </p:custDataLst>
              </p:nvPr>
            </p:nvSpPr>
            <p:spPr>
              <a:xfrm>
                <a:off x="6238" y="2056"/>
                <a:ext cx="1020" cy="10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A55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lt1">
                      <a:alpha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367" y="2058"/>
                <a:ext cx="763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4</a:t>
                </a:r>
                <a:endParaRPr lang="en-US" altLang="zh-CN" sz="3600" b="1">
                  <a:solidFill>
                    <a:srgbClr val="00923F">
                      <a:alpha val="60000"/>
                    </a:srgb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53" name="组合 52" title=""/>
          <p:cNvGrpSpPr/>
          <p:nvPr>
            <p:custDataLst>
              <p:tags r:id="rId20"/>
            </p:custDataLst>
          </p:nvPr>
        </p:nvGrpSpPr>
        <p:grpSpPr>
          <a:xfrm>
            <a:off x="5243830" y="1282700"/>
            <a:ext cx="3616960" cy="667385"/>
            <a:chOff x="6238" y="1929"/>
            <a:chExt cx="5696" cy="1051"/>
          </a:xfrm>
        </p:grpSpPr>
        <p:sp>
          <p:nvSpPr>
            <p:cNvPr id="54" name="文本框 53"/>
            <p:cNvSpPr txBox="1"/>
            <p:nvPr>
              <p:custDataLst>
                <p:tags r:id="rId21"/>
              </p:custDataLst>
            </p:nvPr>
          </p:nvSpPr>
          <p:spPr>
            <a:xfrm>
              <a:off x="7674" y="1964"/>
              <a:ext cx="4260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sz="3600" b="1"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学习目标</a:t>
              </a:r>
              <a:endParaRPr lang="zh-CN" altLang="en-US" sz="3600" b="1">
                <a:latin typeface="Times New Roman" panose="02020603050405020304" charset="0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6238" y="1929"/>
              <a:ext cx="1020" cy="1020"/>
              <a:chOff x="6238" y="2056"/>
              <a:chExt cx="1020" cy="1020"/>
            </a:xfrm>
          </p:grpSpPr>
          <p:sp>
            <p:nvSpPr>
              <p:cNvPr id="56" name="椭圆 55"/>
              <p:cNvSpPr/>
              <p:nvPr>
                <p:custDataLst>
                  <p:tags r:id="rId22"/>
                </p:custDataLst>
              </p:nvPr>
            </p:nvSpPr>
            <p:spPr>
              <a:xfrm>
                <a:off x="6238" y="2056"/>
                <a:ext cx="1020" cy="10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A550">
                    <a:alpha val="50000"/>
                  </a:srgb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57" name="文本框 56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6367" y="2058"/>
                <a:ext cx="763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1</a:t>
                </a:r>
                <a:endParaRPr lang="en-US" altLang="zh-CN" sz="3600" b="1">
                  <a:solidFill>
                    <a:srgbClr val="00923F">
                      <a:alpha val="60000"/>
                    </a:srgb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59" name="组合 58" title=""/>
          <p:cNvGrpSpPr/>
          <p:nvPr>
            <p:custDataLst>
              <p:tags r:id="rId24"/>
            </p:custDataLst>
          </p:nvPr>
        </p:nvGrpSpPr>
        <p:grpSpPr>
          <a:xfrm>
            <a:off x="5243830" y="4919345"/>
            <a:ext cx="3616960" cy="647700"/>
            <a:chOff x="6238" y="8291"/>
            <a:chExt cx="5696" cy="1020"/>
          </a:xfrm>
        </p:grpSpPr>
        <p:sp>
          <p:nvSpPr>
            <p:cNvPr id="60" name="文本框 59"/>
            <p:cNvSpPr txBox="1"/>
            <p:nvPr>
              <p:custDataLst>
                <p:tags r:id="rId25"/>
              </p:custDataLst>
            </p:nvPr>
          </p:nvSpPr>
          <p:spPr>
            <a:xfrm>
              <a:off x="7674" y="8293"/>
              <a:ext cx="4260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3600" b="1">
                  <a:latin typeface="Times New Roman" panose="02020603050405020304" charset="0"/>
                  <a:ea typeface="黑体" panose="02010609060101010101" charset="-122"/>
                  <a:cs typeface="黑体" panose="02010609060101010101" charset="-122"/>
                  <a:sym typeface="+mn-ea"/>
                </a:rPr>
                <a:t>随堂练习</a:t>
              </a:r>
              <a:endParaRPr lang="zh-CN" altLang="en-US" sz="3600" b="1">
                <a:latin typeface="Times New Roman" panose="02020603050405020304" charset="0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6238" y="8291"/>
              <a:ext cx="1020" cy="1020"/>
              <a:chOff x="6238" y="2056"/>
              <a:chExt cx="1020" cy="1020"/>
            </a:xfrm>
          </p:grpSpPr>
          <p:sp>
            <p:nvSpPr>
              <p:cNvPr id="62" name="椭圆 61"/>
              <p:cNvSpPr/>
              <p:nvPr>
                <p:custDataLst>
                  <p:tags r:id="rId26"/>
                </p:custDataLst>
              </p:nvPr>
            </p:nvSpPr>
            <p:spPr>
              <a:xfrm>
                <a:off x="6238" y="2056"/>
                <a:ext cx="1020" cy="10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A55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chemeClr val="lt1">
                      <a:alpha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3" name="文本框 62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6367" y="2058"/>
                <a:ext cx="763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5</a:t>
                </a:r>
                <a:endParaRPr lang="en-US" altLang="zh-CN" sz="3600" b="1">
                  <a:solidFill>
                    <a:srgbClr val="00923F">
                      <a:alpha val="60000"/>
                    </a:srgb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p:grpSp>
      </p:grp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文本框 26" title=""/>
          <p:cNvSpPr txBox="1"/>
          <p:nvPr/>
        </p:nvSpPr>
        <p:spPr>
          <a:xfrm>
            <a:off x="3125470" y="4020185"/>
            <a:ext cx="2606040" cy="584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海水潮起潮落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4" name="图片 103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325495" y="2005330"/>
            <a:ext cx="2299970" cy="1906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 title=""/>
          <p:cNvPicPr/>
          <p:nvPr/>
        </p:nvPicPr>
        <p:blipFill>
          <a:blip r:embed="rId3"/>
          <a:stretch>
            <a:fillRect/>
          </a:stretch>
        </p:blipFill>
        <p:spPr>
          <a:xfrm>
            <a:off x="8830310" y="2091055"/>
            <a:ext cx="2964180" cy="1899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 title=""/>
          <p:cNvSpPr txBox="1"/>
          <p:nvPr/>
        </p:nvSpPr>
        <p:spPr>
          <a:xfrm>
            <a:off x="424815" y="3990975"/>
            <a:ext cx="262763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江河奔流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不息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3" name="文本框 2" title=""/>
          <p:cNvSpPr txBox="1"/>
          <p:nvPr/>
        </p:nvSpPr>
        <p:spPr>
          <a:xfrm>
            <a:off x="6414770" y="3962400"/>
            <a:ext cx="185229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微风拂面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511665" y="3937635"/>
            <a:ext cx="185229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狂风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呼啸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105" name="图片 104" title=""/>
          <p:cNvPicPr/>
          <p:nvPr/>
        </p:nvPicPr>
        <p:blipFill>
          <a:blip r:embed="rId4"/>
          <a:stretch>
            <a:fillRect/>
          </a:stretch>
        </p:blipFill>
        <p:spPr>
          <a:xfrm>
            <a:off x="424815" y="2005330"/>
            <a:ext cx="2627630" cy="1907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 title=""/>
          <p:cNvPicPr/>
          <p:nvPr/>
        </p:nvPicPr>
        <p:blipFill>
          <a:blip r:embed="rId5"/>
          <a:stretch>
            <a:fillRect/>
          </a:stretch>
        </p:blipFill>
        <p:spPr>
          <a:xfrm>
            <a:off x="5954395" y="2083435"/>
            <a:ext cx="2699385" cy="1907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 title=""/>
          <p:cNvSpPr txBox="1"/>
          <p:nvPr/>
        </p:nvSpPr>
        <p:spPr>
          <a:xfrm>
            <a:off x="1501140" y="5728335"/>
            <a:ext cx="760158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能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和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风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能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是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自然界中丰富的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机械能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资源.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3" name="组合 12" title=""/>
          <p:cNvGrpSpPr/>
          <p:nvPr/>
        </p:nvGrpSpPr>
        <p:grpSpPr>
          <a:xfrm>
            <a:off x="284480" y="939165"/>
            <a:ext cx="3223895" cy="650875"/>
            <a:chOff x="3186" y="7638"/>
            <a:chExt cx="5077" cy="1025"/>
          </a:xfrm>
        </p:grpSpPr>
        <p:sp>
          <p:nvSpPr>
            <p:cNvPr id="17" name="圆角矩形 16"/>
            <p:cNvSpPr/>
            <p:nvPr/>
          </p:nvSpPr>
          <p:spPr>
            <a:xfrm>
              <a:off x="3186" y="7638"/>
              <a:ext cx="5077" cy="1025"/>
            </a:xfrm>
            <a:prstGeom prst="roundRect">
              <a:avLst/>
            </a:prstGeom>
            <a:gradFill>
              <a:gsLst>
                <a:gs pos="0">
                  <a:srgbClr val="6ABC91">
                    <a:lumMod val="84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3460" y="7776"/>
              <a:ext cx="4294" cy="750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460" y="7840"/>
              <a:ext cx="4803" cy="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80000"/>
                </a:lnSpc>
                <a:spcBef>
                  <a:spcPct val="50000"/>
                </a:spcBef>
                <a:buFont typeface="Wingdings" panose="05000000000000000000" charset="0"/>
                <a:buNone/>
              </a:pP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+mn-ea"/>
                  <a:sym typeface="+mn-ea"/>
                </a:rPr>
                <a:t>二、机械能的应用</a:t>
              </a:r>
              <a:endParaRPr lang="en-US" altLang="zh-CN" sz="2800" b="1"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endParaRPr>
            </a:p>
          </p:txBody>
        </p:sp>
      </p:grpSp>
      <p:grpSp>
        <p:nvGrpSpPr>
          <p:cNvPr id="28" name="组合 27" title=""/>
          <p:cNvGrpSpPr/>
          <p:nvPr/>
        </p:nvGrpSpPr>
        <p:grpSpPr>
          <a:xfrm>
            <a:off x="1360170" y="4596130"/>
            <a:ext cx="9321800" cy="1074420"/>
            <a:chOff x="3215" y="2069"/>
            <a:chExt cx="14680" cy="1692"/>
          </a:xfrm>
        </p:grpSpPr>
        <p:sp>
          <p:nvSpPr>
            <p:cNvPr id="26" name="左大括号 25"/>
            <p:cNvSpPr/>
            <p:nvPr/>
          </p:nvSpPr>
          <p:spPr>
            <a:xfrm rot="5400000" flipH="1">
              <a:off x="10202" y="-4918"/>
              <a:ext cx="706" cy="14680"/>
            </a:xfrm>
            <a:prstGeom prst="leftBrace">
              <a:avLst>
                <a:gd name="adj1" fmla="val 8333"/>
                <a:gd name="adj2" fmla="val 49894"/>
              </a:avLst>
            </a:prstGeom>
            <a:ln w="2540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099" y="2939"/>
              <a:ext cx="314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sz="2800" b="1" kern="100">
                  <a:latin typeface="楷体" panose="02010609060101010101" charset="-122"/>
                  <a:ea typeface="楷体" panose="02010609060101010101" charset="-122"/>
                  <a:cs typeface="Times New Roman" panose="02020603050405020304" charset="0"/>
                  <a:sym typeface="+mn-ea"/>
                </a:rPr>
                <a:t>都具有能量</a:t>
              </a:r>
              <a:endParaRPr lang="zh-CN" sz="2800" b="1" kern="1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文本框 26" title=""/>
          <p:cNvSpPr txBox="1"/>
          <p:nvPr/>
        </p:nvSpPr>
        <p:spPr>
          <a:xfrm>
            <a:off x="438150" y="537210"/>
            <a:ext cx="1131506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古人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很早就开始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利用水能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，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通过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水流冲击水轮转动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来汲水、磨粉、碾压谷物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69" name="图片 77" title=""/>
          <p:cNvPicPr>
            <a:picLocks noChangeAspect="1"/>
          </p:cNvPicPr>
          <p:nvPr/>
        </p:nvPicPr>
        <p:blipFill>
          <a:blip r:embed="rId3"/>
          <a:srcRect b="5104"/>
          <a:stretch>
            <a:fillRect/>
          </a:stretch>
        </p:blipFill>
        <p:spPr>
          <a:xfrm>
            <a:off x="5921375" y="1724025"/>
            <a:ext cx="2705100" cy="3905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" name="图片 78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270" y="1724660"/>
            <a:ext cx="2509520" cy="3904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 title=""/>
          <p:cNvSpPr txBox="1"/>
          <p:nvPr/>
        </p:nvSpPr>
        <p:spPr>
          <a:xfrm>
            <a:off x="3987165" y="5760085"/>
            <a:ext cx="38690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《天工开物》中的水磨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5960110" y="481330"/>
            <a:ext cx="546036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修筑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拦河大坝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来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提高上游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的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水位，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水的重力势能增大</a:t>
            </a:r>
            <a:endParaRPr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1525" y="1318895"/>
            <a:ext cx="3542665" cy="1990725"/>
          </a:xfrm>
          <a:prstGeom prst="rect">
            <a:avLst/>
          </a:prstGeom>
        </p:spPr>
      </p:pic>
      <p:sp>
        <p:nvSpPr>
          <p:cNvPr id="51" name="右箭头 51" title=""/>
          <p:cNvSpPr/>
          <p:nvPr/>
        </p:nvSpPr>
        <p:spPr>
          <a:xfrm rot="5400000">
            <a:off x="8312150" y="1681480"/>
            <a:ext cx="392430" cy="4152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5" name="文本框 4" title=""/>
          <p:cNvSpPr txBox="1"/>
          <p:nvPr/>
        </p:nvSpPr>
        <p:spPr>
          <a:xfrm>
            <a:off x="5512435" y="1988820"/>
            <a:ext cx="626427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放水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过程中，</a:t>
            </a:r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水的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重力势能转化为动能</a:t>
            </a:r>
            <a:endParaRPr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右箭头 51" title=""/>
          <p:cNvSpPr/>
          <p:nvPr/>
        </p:nvSpPr>
        <p:spPr>
          <a:xfrm rot="5400000">
            <a:off x="8308975" y="2679700"/>
            <a:ext cx="398780" cy="4152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7" name="文本框 6" title=""/>
          <p:cNvSpPr txBox="1"/>
          <p:nvPr/>
        </p:nvSpPr>
        <p:spPr>
          <a:xfrm>
            <a:off x="5765800" y="2992755"/>
            <a:ext cx="548513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水带动坝底水轮机转动，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水能转化为水轮机的动能</a:t>
            </a:r>
            <a:endParaRPr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右箭头 51" title=""/>
          <p:cNvSpPr/>
          <p:nvPr/>
        </p:nvSpPr>
        <p:spPr>
          <a:xfrm rot="5400000">
            <a:off x="8303260" y="4136390"/>
            <a:ext cx="410210" cy="4152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0" name="文本框 9" title=""/>
          <p:cNvSpPr txBox="1"/>
          <p:nvPr/>
        </p:nvSpPr>
        <p:spPr>
          <a:xfrm>
            <a:off x="5001895" y="4498975"/>
            <a:ext cx="701294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水轮机带动发电机工作，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机械能转化为电能</a:t>
            </a:r>
            <a:endParaRPr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 title=""/>
          <p:cNvPicPr/>
          <p:nvPr/>
        </p:nvPicPr>
        <p:blipFill>
          <a:blip r:embed="rId5"/>
          <a:srcRect b="6230"/>
          <a:stretch>
            <a:fillRect/>
          </a:stretch>
        </p:blipFill>
        <p:spPr>
          <a:xfrm>
            <a:off x="771525" y="3460115"/>
            <a:ext cx="3542665" cy="2365375"/>
          </a:xfrm>
          <a:prstGeom prst="rect">
            <a:avLst/>
          </a:prstGeom>
        </p:spPr>
      </p:pic>
      <p:sp>
        <p:nvSpPr>
          <p:cNvPr id="12" name="文本框 11" title=""/>
          <p:cNvSpPr txBox="1"/>
          <p:nvPr/>
        </p:nvSpPr>
        <p:spPr>
          <a:xfrm>
            <a:off x="5001895" y="5288280"/>
            <a:ext cx="692594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储水越多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，上、下水位差越大，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水能就越大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，能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发出的电就越多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 title=""/>
          <p:cNvSpPr txBox="1"/>
          <p:nvPr/>
        </p:nvSpPr>
        <p:spPr>
          <a:xfrm>
            <a:off x="1276350" y="5772150"/>
            <a:ext cx="276733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水电站的剖面图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矩形 2" title=""/>
          <p:cNvSpPr/>
          <p:nvPr/>
        </p:nvSpPr>
        <p:spPr bwMode="auto">
          <a:xfrm>
            <a:off x="405765" y="685800"/>
            <a:ext cx="2369185" cy="497205"/>
          </a:xfrm>
          <a:prstGeom prst="rect">
            <a:avLst/>
          </a:prstGeom>
          <a:solidFill>
            <a:srgbClr val="19994B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微软雅黑" panose="020b0503020204020204" charset="-122"/>
              </a:defRPr>
            </a:lvl9pPr>
          </a:lstStyle>
          <a:p>
            <a:pPr lvl="0" algn="l">
              <a:buClr>
                <a:srgbClr val="FF00FF"/>
              </a:buClr>
              <a:buSzTx/>
              <a:buFont typeface="Wingdings" panose="05000000000000000000" pitchFamily="2" charset="2"/>
              <a:buNone/>
            </a:pPr>
            <a:r>
              <a:rPr lang="zh-CN" altLang="en-US" b="1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利用水能发电</a:t>
            </a:r>
            <a:endParaRPr lang="zh-CN" altLang="en-US" b="1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文本框 26" title=""/>
          <p:cNvSpPr txBox="1"/>
          <p:nvPr/>
        </p:nvSpPr>
        <p:spPr>
          <a:xfrm>
            <a:off x="438150" y="753110"/>
            <a:ext cx="11315065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我国早在2000多年前就开始利用风能驱动帆船，后来沿海及长江流域地区还出现了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利用风能来推动风车做功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，带动“龙骨水车”等提取海水制盐或提水灌溉农田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 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66" name="图片 74" title=""/>
          <p:cNvPicPr>
            <a:picLocks noChangeAspect="1"/>
          </p:cNvPicPr>
          <p:nvPr/>
        </p:nvPicPr>
        <p:blipFill>
          <a:blip r:embed="rId2"/>
          <a:srcRect l="13993" r="17193"/>
          <a:stretch>
            <a:fillRect/>
          </a:stretch>
        </p:blipFill>
        <p:spPr>
          <a:xfrm>
            <a:off x="1914208" y="2951480"/>
            <a:ext cx="2811145" cy="2280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/>
        </p:nvSpPr>
        <p:spPr>
          <a:xfrm>
            <a:off x="1081405" y="5363845"/>
            <a:ext cx="4476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靠风力鼓起帆来推动船航行</a:t>
            </a:r>
            <a:endParaRPr sz="2800" b="1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8079105" y="5363845"/>
            <a:ext cx="18738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龙骨水车</a:t>
            </a:r>
            <a:endParaRPr lang="zh-CN" sz="2800" b="1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96" name="图片 84" title=""/>
          <p:cNvPicPr>
            <a:picLocks noChangeAspect="1"/>
          </p:cNvPicPr>
          <p:nvPr/>
        </p:nvPicPr>
        <p:blipFill>
          <a:blip r:embed="rId3"/>
          <a:srcRect l="16560" t="4080" r="18107" b="2208"/>
          <a:stretch>
            <a:fillRect/>
          </a:stretch>
        </p:blipFill>
        <p:spPr>
          <a:xfrm>
            <a:off x="6859270" y="2875280"/>
            <a:ext cx="3952240" cy="2356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文本框 26" title=""/>
          <p:cNvSpPr txBox="1"/>
          <p:nvPr/>
        </p:nvSpPr>
        <p:spPr>
          <a:xfrm>
            <a:off x="438150" y="1136015"/>
            <a:ext cx="11215370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风能也可用来发电，风吹动风车，可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带动发电机发电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在风力资源丰富的地区，可同时安装多台风力发电机，组成“风车田”，联在一起供电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5227320" y="5655945"/>
            <a:ext cx="18738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风力发电</a:t>
            </a:r>
            <a:endParaRPr lang="zh-CN" sz="2800" b="1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6" name="图片 26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745" y="2976880"/>
            <a:ext cx="3794125" cy="2276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titl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297930" y="2976880"/>
            <a:ext cx="3914140" cy="227711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" name="左大括号 18" title=""/>
          <p:cNvSpPr/>
          <p:nvPr>
            <p:custDataLst>
              <p:tags r:id="rId2"/>
            </p:custDataLst>
          </p:nvPr>
        </p:nvSpPr>
        <p:spPr>
          <a:xfrm>
            <a:off x="2194560" y="2100580"/>
            <a:ext cx="82550" cy="33515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grpSp>
        <p:nvGrpSpPr>
          <p:cNvPr id="102" name="组合 101" title=""/>
          <p:cNvGrpSpPr/>
          <p:nvPr/>
        </p:nvGrpSpPr>
        <p:grpSpPr>
          <a:xfrm>
            <a:off x="286385" y="710565"/>
            <a:ext cx="2406650" cy="583565"/>
            <a:chOff x="4830" y="1406"/>
            <a:chExt cx="3790" cy="919"/>
          </a:xfrm>
        </p:grpSpPr>
        <p:grpSp>
          <p:nvGrpSpPr>
            <p:cNvPr id="103" name="组合 102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104" name="图片 10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3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05" name="直接连接符 104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5525" y="1406"/>
              <a:ext cx="3095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sz="32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宋体" panose="02010600030101010101" pitchFamily="2" charset="-122"/>
                </a:rPr>
                <a:t>课堂小结</a:t>
              </a:r>
              <a:endParaRPr lang="zh-CN" sz="32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12" name="文本框 11" title=""/>
          <p:cNvSpPr txBox="1"/>
          <p:nvPr>
            <p:custDataLst>
              <p:tags r:id="rId7"/>
            </p:custDataLst>
          </p:nvPr>
        </p:nvSpPr>
        <p:spPr>
          <a:xfrm>
            <a:off x="3873500" y="1674495"/>
            <a:ext cx="8466455" cy="10502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algn="l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机械能：</a:t>
            </a: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动能和</a:t>
            </a:r>
            <a:r>
              <a:rPr lang="en-US" altLang="zh-CN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_____(</a:t>
            </a: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包括</a:t>
            </a:r>
            <a:r>
              <a:rPr lang="en-US" altLang="zh-CN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_________</a:t>
            </a: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和</a:t>
            </a:r>
            <a:r>
              <a:rPr lang="en-US" altLang="zh-CN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__________)</a:t>
            </a: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统称为</a:t>
            </a:r>
            <a:endParaRPr lang="en-US" altLang="zh-CN" sz="24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pPr marR="0" algn="l" defTabSz="914400" eaLnBrk="1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               </a:t>
            </a: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机械能.</a:t>
            </a:r>
            <a:endParaRPr kumimoji="0" lang="zh-CN" altLang="en-US" sz="2400" b="1" kern="1200" cap="none" spc="0" normalizeH="0" baseline="0" noProof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3" name="文本框 2" title=""/>
          <p:cNvSpPr txBox="1"/>
          <p:nvPr/>
        </p:nvSpPr>
        <p:spPr>
          <a:xfrm>
            <a:off x="7556500" y="1772920"/>
            <a:ext cx="14954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重力势能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340850" y="1767205"/>
            <a:ext cx="14890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弹性势能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3844925" y="3187065"/>
            <a:ext cx="2445385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algn="l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机械能守恒：</a:t>
            </a:r>
            <a:endParaRPr kumimoji="0" lang="zh-CN" altLang="en-US" sz="2400" b="1" kern="1200" cap="none" spc="0" normalizeH="0" baseline="0" noProof="1">
              <a:latin typeface="楷体" panose="02010609060101010101" charset="-122"/>
              <a:ea typeface="楷体" panose="02010609060101010101" charset="-122"/>
              <a:cs typeface="+mn-ea"/>
            </a:endParaRPr>
          </a:p>
        </p:txBody>
      </p:sp>
      <p:sp>
        <p:nvSpPr>
          <p:cNvPr id="6" name="文本框 5" title=""/>
          <p:cNvSpPr txBox="1"/>
          <p:nvPr/>
        </p:nvSpPr>
        <p:spPr>
          <a:xfrm>
            <a:off x="5662930" y="3157855"/>
            <a:ext cx="6402705" cy="9772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  <a:defRPr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如果只有动能和势能相互转化，则机械能的总和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_____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，即机械能是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_____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的.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7" name="文本框 6" title=""/>
          <p:cNvSpPr txBox="1"/>
          <p:nvPr/>
        </p:nvSpPr>
        <p:spPr>
          <a:xfrm>
            <a:off x="5996305" y="3641090"/>
            <a:ext cx="10439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不变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8" name="文本框 7" title=""/>
          <p:cNvSpPr txBox="1"/>
          <p:nvPr/>
        </p:nvSpPr>
        <p:spPr>
          <a:xfrm>
            <a:off x="8629650" y="3639820"/>
            <a:ext cx="9436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守恒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9"/>
            </p:custDataLst>
          </p:nvPr>
        </p:nvSpPr>
        <p:spPr>
          <a:xfrm>
            <a:off x="2381885" y="4596765"/>
            <a:ext cx="1289685" cy="760730"/>
          </a:xfrm>
          <a:prstGeom prst="rect">
            <a:avLst/>
          </a:prstGeom>
          <a:solidFill>
            <a:srgbClr val="CBEAC0"/>
          </a:solidFill>
          <a:ln w="19050" cap="flat">
            <a:noFill/>
            <a:round/>
          </a:ln>
        </p:spPr>
        <p:txBody>
          <a:bodyPr wrap="none" lIns="0" tIns="0" rIns="0" bIns="2250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机械能的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应用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3837305" y="4493895"/>
            <a:ext cx="7635875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algn="l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水能发电：</a:t>
            </a:r>
            <a:r>
              <a:rPr kumimoji="0" 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将水的机械能转化成</a:t>
            </a:r>
            <a:r>
              <a:rPr kumimoji="0" lang="en-US" alt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____</a:t>
            </a:r>
            <a:r>
              <a:rPr kumimoji="0" 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能</a:t>
            </a:r>
            <a:r>
              <a:rPr kumimoji="0" lang="en-US" alt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.</a:t>
            </a:r>
            <a:r>
              <a:rPr kumimoji="0" lang="zh-CN" altLang="en-US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实例：水电站</a:t>
            </a:r>
            <a:r>
              <a:rPr kumimoji="0" lang="en-US" alt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.</a:t>
            </a:r>
            <a:endParaRPr kumimoji="0" lang="en-US" altLang="zh-CN" sz="2400" b="1" kern="1200" cap="none" spc="0" normalizeH="0" baseline="0" noProof="1">
              <a:latin typeface="楷体" panose="02010609060101010101" charset="-122"/>
              <a:ea typeface="楷体" panose="02010609060101010101" charset="-122"/>
              <a:cs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3837305" y="4991100"/>
            <a:ext cx="8234680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algn="l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风能发电：</a:t>
            </a:r>
            <a:r>
              <a:rPr kumimoji="0" 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将风的机械能转化成</a:t>
            </a:r>
            <a:r>
              <a:rPr kumimoji="0" lang="en-US" alt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____</a:t>
            </a:r>
            <a:r>
              <a:rPr kumimoji="0" 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能</a:t>
            </a:r>
            <a:r>
              <a:rPr kumimoji="0" lang="en-US" alt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.</a:t>
            </a:r>
            <a:r>
              <a:rPr kumimoji="0" lang="zh-CN" altLang="en-US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实例：风力发电机</a:t>
            </a:r>
            <a:r>
              <a:rPr kumimoji="0" lang="en-US" altLang="zh-CN" sz="2400" b="1" kern="1200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.</a:t>
            </a:r>
            <a:endParaRPr kumimoji="0" lang="en-US" altLang="zh-CN" sz="2400" b="1" kern="1200" cap="none" spc="0" normalizeH="0" baseline="0" noProof="1">
              <a:latin typeface="楷体" panose="02010609060101010101" charset="-122"/>
              <a:ea typeface="楷体" panose="02010609060101010101" charset="-122"/>
              <a:cs typeface="+mn-ea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8284210" y="4493895"/>
            <a:ext cx="6108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电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15" name="文本框 14" title=""/>
          <p:cNvSpPr txBox="1"/>
          <p:nvPr/>
        </p:nvSpPr>
        <p:spPr>
          <a:xfrm>
            <a:off x="8292465" y="4974590"/>
            <a:ext cx="6108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电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3853815" y="2673350"/>
            <a:ext cx="8187055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algn="l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cap="none" spc="0" normalizeH="0" baseline="0" noProof="1">
                <a:latin typeface="楷体" panose="02010609060101010101" charset="-122"/>
                <a:ea typeface="楷体" panose="02010609060101010101" charset="-122"/>
                <a:cs typeface="+mn-ea"/>
              </a:rPr>
              <a:t>机械能转化：物体的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_____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和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_____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是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可以相互转化的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.</a:t>
            </a:r>
            <a:endParaRPr kumimoji="0" lang="en-US" altLang="zh-CN" sz="2400" b="1" kern="1200" cap="none" spc="0" normalizeH="0" baseline="0" noProof="1"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16" name="文本框 15" title=""/>
          <p:cNvSpPr txBox="1"/>
          <p:nvPr/>
        </p:nvSpPr>
        <p:spPr>
          <a:xfrm>
            <a:off x="7772400" y="2646680"/>
            <a:ext cx="8572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势能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18" name="文本框 17" title=""/>
          <p:cNvSpPr txBox="1"/>
          <p:nvPr/>
        </p:nvSpPr>
        <p:spPr>
          <a:xfrm>
            <a:off x="6100445" y="1764665"/>
            <a:ext cx="842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势能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6731000" y="2649220"/>
            <a:ext cx="842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动能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  <p:sp>
        <p:nvSpPr>
          <p:cNvPr id="17" name="左大括号 16" title=""/>
          <p:cNvSpPr/>
          <p:nvPr>
            <p:custDataLst>
              <p:tags r:id="rId13"/>
            </p:custDataLst>
          </p:nvPr>
        </p:nvSpPr>
        <p:spPr>
          <a:xfrm>
            <a:off x="3794760" y="4493895"/>
            <a:ext cx="76200" cy="89852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0" name="矩形 19" title=""/>
          <p:cNvSpPr/>
          <p:nvPr>
            <p:custDataLst>
              <p:tags r:id="rId14"/>
            </p:custDataLst>
          </p:nvPr>
        </p:nvSpPr>
        <p:spPr>
          <a:xfrm>
            <a:off x="2313940" y="2319655"/>
            <a:ext cx="1435735" cy="760730"/>
          </a:xfrm>
          <a:prstGeom prst="rect">
            <a:avLst/>
          </a:prstGeom>
          <a:solidFill>
            <a:srgbClr val="CBEAC0"/>
          </a:solidFill>
          <a:ln w="19050" cap="flat">
            <a:noFill/>
            <a:round/>
          </a:ln>
        </p:spPr>
        <p:txBody>
          <a:bodyPr wrap="none" lIns="0" tIns="0" rIns="0" bIns="2250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机械能的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相互转化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1" name="左大括号 20" title=""/>
          <p:cNvSpPr/>
          <p:nvPr>
            <p:custDataLst>
              <p:tags r:id="rId15"/>
            </p:custDataLst>
          </p:nvPr>
        </p:nvSpPr>
        <p:spPr>
          <a:xfrm>
            <a:off x="3848735" y="1865630"/>
            <a:ext cx="76200" cy="173355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2" name="文本框 1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13715" y="3157855"/>
            <a:ext cx="1482090" cy="1360170"/>
          </a:xfrm>
          <a:prstGeom prst="roundRect">
            <a:avLst/>
          </a:prstGeom>
          <a:solidFill>
            <a:srgbClr val="22AF49"/>
          </a:solidFill>
          <a:ln w="19050">
            <a:noFill/>
            <a:miter lim="800000"/>
          </a:ln>
        </p:spPr>
        <p:txBody>
          <a:bodyPr wrap="square">
            <a:noAutofit/>
          </a:bodyPr>
          <a:lstStyle/>
          <a:p>
            <a:pPr marR="0" algn="ctr" defTabSz="914400">
              <a:lnSpc>
                <a:spcPct val="9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机械能转化及其应用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3" grpId="0"/>
      <p:bldP spid="4" grpId="0"/>
      <p:bldP spid="5" grpId="0"/>
      <p:bldP spid="7" grpId="0"/>
      <p:bldP spid="8" grpId="0"/>
      <p:bldP spid="10" grpId="0" animBg="1"/>
      <p:bldP spid="17" grpId="0" animBg="1"/>
      <p:bldP spid="11" grpId="0"/>
      <p:bldP spid="13" grpId="0"/>
      <p:bldP spid="14" grpId="0"/>
      <p:bldP spid="15" grpId="0"/>
      <p:bldP spid="6" grpId="0"/>
      <p:bldP spid="2" grpId="0"/>
      <p:bldP spid="16" grpId="0"/>
      <p:bldP spid="18" grpId="0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02" name="组合 101" title=""/>
          <p:cNvGrpSpPr/>
          <p:nvPr/>
        </p:nvGrpSpPr>
        <p:grpSpPr>
          <a:xfrm>
            <a:off x="506730" y="668020"/>
            <a:ext cx="2291080" cy="583565"/>
            <a:chOff x="4830" y="1406"/>
            <a:chExt cx="3608" cy="919"/>
          </a:xfrm>
        </p:grpSpPr>
        <p:grpSp>
          <p:nvGrpSpPr>
            <p:cNvPr id="103" name="组合 102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104" name="图片 10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05" name="直接连接符 104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343" y="1406"/>
              <a:ext cx="3095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宋体" panose="02010600030101010101" pitchFamily="2" charset="-122"/>
                </a:rPr>
                <a:t>随堂练习</a:t>
              </a:r>
              <a:endParaRPr lang="zh-CN" altLang="en-US" sz="32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2" name="文本框 1" title=""/>
          <p:cNvSpPr txBox="1"/>
          <p:nvPr/>
        </p:nvSpPr>
        <p:spPr>
          <a:xfrm>
            <a:off x="566420" y="1343660"/>
            <a:ext cx="11355070" cy="4009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1. (2024安徽)如图所示为某次蹦极运动的精彩瞬间，若一游客绑上安全绳之后从平台上由静止开始下落，则从开始下落至第一次到达最低点的过程中，游客的(      )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A. 动能一直增大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B. 重力势能一直减小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C. 机械能保持不变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D. 机械能一直增大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1" name="图片 100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8688705" y="2817495"/>
            <a:ext cx="2982595" cy="2700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标注 5" title=""/>
          <p:cNvSpPr/>
          <p:nvPr/>
        </p:nvSpPr>
        <p:spPr>
          <a:xfrm>
            <a:off x="3168650" y="2012315"/>
            <a:ext cx="2510790" cy="47434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圆角矩形标注 3" title=""/>
          <p:cNvSpPr/>
          <p:nvPr/>
        </p:nvSpPr>
        <p:spPr>
          <a:xfrm>
            <a:off x="6738620" y="2023110"/>
            <a:ext cx="5077460" cy="47434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3361055" y="2588895"/>
            <a:ext cx="574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B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标注 6" title=""/>
          <p:cNvSpPr/>
          <p:nvPr/>
        </p:nvSpPr>
        <p:spPr>
          <a:xfrm>
            <a:off x="6848475" y="668655"/>
            <a:ext cx="3169920" cy="763270"/>
          </a:xfrm>
          <a:prstGeom prst="wedgeRoundRectCallout">
            <a:avLst>
              <a:gd name="adj1" fmla="val 29963"/>
              <a:gd name="adj2" fmla="val 121880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高度一直在降低，重力势能一直在减小</a:t>
            </a:r>
            <a:endParaRPr lang="en-US" altLang="zh-CN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圆角矩形标注 7" title=""/>
          <p:cNvSpPr/>
          <p:nvPr/>
        </p:nvSpPr>
        <p:spPr>
          <a:xfrm>
            <a:off x="1073150" y="4241800"/>
            <a:ext cx="1104265" cy="47434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圆角矩形标注 8" title=""/>
          <p:cNvSpPr/>
          <p:nvPr/>
        </p:nvSpPr>
        <p:spPr>
          <a:xfrm>
            <a:off x="4330700" y="4716145"/>
            <a:ext cx="2894330" cy="1097915"/>
          </a:xfrm>
          <a:prstGeom prst="wedgeRoundRectCallout">
            <a:avLst>
              <a:gd name="adj1" fmla="val -59916"/>
              <a:gd name="adj2" fmla="val -35598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在运动过程中要克服空气阻力，机械能减小</a:t>
            </a:r>
            <a:endParaRPr lang="en-US" altLang="zh-CN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圆角矩形标注 10" title=""/>
          <p:cNvSpPr/>
          <p:nvPr/>
        </p:nvSpPr>
        <p:spPr>
          <a:xfrm>
            <a:off x="642620" y="2564130"/>
            <a:ext cx="1113155" cy="47434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圆角矩形标注 2" title=""/>
          <p:cNvSpPr/>
          <p:nvPr/>
        </p:nvSpPr>
        <p:spPr>
          <a:xfrm>
            <a:off x="4803140" y="3088640"/>
            <a:ext cx="2881630" cy="720090"/>
          </a:xfrm>
          <a:prstGeom prst="wedgeRoundRectCallout">
            <a:avLst>
              <a:gd name="adj1" fmla="val -74349"/>
              <a:gd name="adj2" fmla="val -13492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速度先变大后变小，动能先变大后变小</a:t>
            </a:r>
            <a:endParaRPr lang="en-US" altLang="zh-CN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圆角矩形标注 9" title=""/>
          <p:cNvSpPr/>
          <p:nvPr/>
        </p:nvSpPr>
        <p:spPr>
          <a:xfrm>
            <a:off x="1071245" y="3143885"/>
            <a:ext cx="760730" cy="47434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3159760" y="2978785"/>
            <a:ext cx="7969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×</a:t>
            </a:r>
            <a:endParaRPr lang="zh-CN" altLang="en-US" sz="44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3904615" y="3514725"/>
            <a:ext cx="7969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√</a:t>
            </a:r>
            <a:endParaRPr lang="en-US" altLang="zh-CN" sz="4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 title=""/>
          <p:cNvSpPr txBox="1"/>
          <p:nvPr/>
        </p:nvSpPr>
        <p:spPr>
          <a:xfrm>
            <a:off x="3498215" y="4064000"/>
            <a:ext cx="7969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×</a:t>
            </a:r>
            <a:endParaRPr lang="zh-CN" altLang="en-US" sz="4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 title=""/>
          <p:cNvSpPr txBox="1"/>
          <p:nvPr/>
        </p:nvSpPr>
        <p:spPr>
          <a:xfrm>
            <a:off x="3412490" y="4639310"/>
            <a:ext cx="7969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×</a:t>
            </a:r>
            <a:endParaRPr lang="zh-CN" altLang="en-US" sz="4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圆角矩形标注 14" title=""/>
          <p:cNvSpPr/>
          <p:nvPr/>
        </p:nvSpPr>
        <p:spPr>
          <a:xfrm>
            <a:off x="1071245" y="4817110"/>
            <a:ext cx="1124585" cy="445770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2623800" y="11823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9" grpId="0" animBg="1"/>
      <p:bldP spid="5" grpId="0"/>
      <p:bldP spid="11" grpId="0" animBg="1"/>
      <p:bldP spid="3" grpId="0" animBg="1"/>
      <p:bldP spid="10" grpId="0" animBg="1"/>
      <p:bldP spid="14" grpId="0"/>
      <p:bldP spid="17" grpId="0"/>
      <p:bldP spid="12" grpId="0"/>
      <p:bldP spid="13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/>
        </p:nvSpPr>
        <p:spPr>
          <a:xfrm>
            <a:off x="480060" y="694690"/>
            <a:ext cx="11116310" cy="4009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2. (2024成都)2023年7月28日，第31届世界大学生夏季运动会在成都隆重开幕. 如图是我国运动健儿在跳高比赛中的场景. 关于跳高运动员的能量，下列结论正确的是(      )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A. 助跑过程中，动能保持不变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B. 助跑过程中，机械能总量保持不变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C. 起跳后的上升过程中，重力势能增大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D. 越过横杆后的下降过程中，动能保持不变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2" name="图片 101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966075" y="2019300"/>
            <a:ext cx="3476625" cy="2559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 title=""/>
          <p:cNvSpPr txBox="1"/>
          <p:nvPr/>
        </p:nvSpPr>
        <p:spPr>
          <a:xfrm>
            <a:off x="4663440" y="1962150"/>
            <a:ext cx="574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标注 6" title=""/>
          <p:cNvSpPr/>
          <p:nvPr/>
        </p:nvSpPr>
        <p:spPr>
          <a:xfrm>
            <a:off x="972185" y="2484120"/>
            <a:ext cx="1835785" cy="47434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圆角矩形标注 7" title=""/>
          <p:cNvSpPr/>
          <p:nvPr/>
        </p:nvSpPr>
        <p:spPr>
          <a:xfrm>
            <a:off x="943610" y="3597275"/>
            <a:ext cx="3302000" cy="47434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圆角矩形标注 8" title=""/>
          <p:cNvSpPr/>
          <p:nvPr/>
        </p:nvSpPr>
        <p:spPr>
          <a:xfrm>
            <a:off x="954405" y="4147185"/>
            <a:ext cx="3973830" cy="47434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511810" y="5254625"/>
            <a:ext cx="89236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起跳后的上升过程中，质量不变，高度升高，重力势能变大；</a:t>
            </a:r>
            <a:endParaRPr lang="zh-CN" altLang="en-US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 title=""/>
          <p:cNvSpPr txBox="1"/>
          <p:nvPr/>
        </p:nvSpPr>
        <p:spPr>
          <a:xfrm>
            <a:off x="511810" y="4759960"/>
            <a:ext cx="109505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助跑过程中，人体的质量不变，速度增大，动能变大，势能不变，机械能变大；</a:t>
            </a:r>
            <a:endParaRPr lang="zh-CN" altLang="en-US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 title=""/>
          <p:cNvSpPr txBox="1"/>
          <p:nvPr/>
        </p:nvSpPr>
        <p:spPr>
          <a:xfrm>
            <a:off x="511810" y="5715000"/>
            <a:ext cx="108642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越过横杆后的下降过程中，人体的质量不变，速度增大，动能变大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5237480" y="2286000"/>
            <a:ext cx="7969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×</a:t>
            </a:r>
            <a:endParaRPr lang="zh-CN" altLang="en-US" sz="4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 title=""/>
          <p:cNvSpPr txBox="1"/>
          <p:nvPr/>
        </p:nvSpPr>
        <p:spPr>
          <a:xfrm>
            <a:off x="6264275" y="2842895"/>
            <a:ext cx="7969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×</a:t>
            </a:r>
            <a:endParaRPr lang="zh-CN" altLang="en-US" sz="4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 title=""/>
          <p:cNvSpPr txBox="1"/>
          <p:nvPr/>
        </p:nvSpPr>
        <p:spPr>
          <a:xfrm>
            <a:off x="7333615" y="3956050"/>
            <a:ext cx="7969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×</a:t>
            </a:r>
            <a:endParaRPr lang="zh-CN" altLang="en-US" sz="4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6727190" y="3402965"/>
            <a:ext cx="7969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8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√</a:t>
            </a:r>
            <a:endParaRPr lang="en-US" altLang="zh-CN" sz="4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/>
      <p:bldP spid="11" grpId="0"/>
      <p:bldP spid="13" grpId="0"/>
      <p:bldP spid="14" grpId="0"/>
      <p:bldP spid="15" grpId="0"/>
      <p:bldP spid="17" grpId="0"/>
      <p:bldP spid="16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/>
        </p:nvSpPr>
        <p:spPr>
          <a:xfrm>
            <a:off x="501650" y="1102360"/>
            <a:ext cx="1118933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3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如图所示，是海浪发电装置，海浪带动浮子上下运动时，绳索带动发电机转动，将海浪具有的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______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能转化成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____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能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81" name="图片 85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980" y="2460625"/>
            <a:ext cx="3876675" cy="3995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3" title=""/>
          <p:cNvSpPr txBox="1"/>
          <p:nvPr/>
        </p:nvSpPr>
        <p:spPr>
          <a:xfrm>
            <a:off x="4933950" y="1741805"/>
            <a:ext cx="10350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机械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7506970" y="1741805"/>
            <a:ext cx="8483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电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标注 26" title=""/>
          <p:cNvSpPr/>
          <p:nvPr/>
        </p:nvSpPr>
        <p:spPr>
          <a:xfrm>
            <a:off x="3096260" y="1203960"/>
            <a:ext cx="1463040" cy="52133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圆角矩形标注 1" title=""/>
          <p:cNvSpPr/>
          <p:nvPr/>
        </p:nvSpPr>
        <p:spPr>
          <a:xfrm>
            <a:off x="5563870" y="1220470"/>
            <a:ext cx="3623945" cy="52133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圆角矩形标注 2" title=""/>
          <p:cNvSpPr/>
          <p:nvPr/>
        </p:nvSpPr>
        <p:spPr>
          <a:xfrm>
            <a:off x="614045" y="1764030"/>
            <a:ext cx="1787525" cy="52133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/>
      <p:bldP spid="27" grpId="0" animBg="1"/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614680" y="732790"/>
            <a:ext cx="11189335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4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如图所示，我国最先进的运20空中加油机正在以大小不变的速度给匀速水平飞行的战斗机加油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在加油的过程中，战斗机的动能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_______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，重力势能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______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，加油机的机械能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_______.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（均选填“增大”“减小”或“不变”）</a:t>
            </a:r>
            <a:endParaRPr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83" name="图片 87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045" y="3429000"/>
            <a:ext cx="4578350" cy="257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 title=""/>
          <p:cNvSpPr txBox="1"/>
          <p:nvPr/>
        </p:nvSpPr>
        <p:spPr>
          <a:xfrm>
            <a:off x="10373995" y="1390650"/>
            <a:ext cx="10350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增大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2155190" y="1912620"/>
            <a:ext cx="10350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增大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 title=""/>
          <p:cNvSpPr txBox="1"/>
          <p:nvPr/>
        </p:nvSpPr>
        <p:spPr>
          <a:xfrm>
            <a:off x="6179185" y="1912620"/>
            <a:ext cx="10350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减小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圆角矩形标注 19" title=""/>
          <p:cNvSpPr/>
          <p:nvPr/>
        </p:nvSpPr>
        <p:spPr>
          <a:xfrm>
            <a:off x="8067040" y="2861310"/>
            <a:ext cx="3342005" cy="1624330"/>
          </a:xfrm>
          <a:prstGeom prst="wedgeRoundRectCallout">
            <a:avLst>
              <a:gd name="adj1" fmla="val -102764"/>
              <a:gd name="adj2" fmla="val -65598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加油机质量减小，速度不变，高度不变，动能减小，重力势能减小，机械能减小</a:t>
            </a:r>
            <a:endParaRPr lang="zh-CN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圆角矩形标注 21" title=""/>
          <p:cNvSpPr/>
          <p:nvPr/>
        </p:nvSpPr>
        <p:spPr>
          <a:xfrm>
            <a:off x="3509010" y="1962150"/>
            <a:ext cx="2568575" cy="52133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圆角矩形标注 22" title=""/>
          <p:cNvSpPr/>
          <p:nvPr/>
        </p:nvSpPr>
        <p:spPr>
          <a:xfrm>
            <a:off x="421640" y="3309620"/>
            <a:ext cx="2396490" cy="1480185"/>
          </a:xfrm>
          <a:prstGeom prst="wedgeRoundRectCallout">
            <a:avLst>
              <a:gd name="adj1" fmla="val -11577"/>
              <a:gd name="adj2" fmla="val -13867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战斗机速度不变，质量增大，动能增大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，重力势能增大</a:t>
            </a:r>
            <a:endParaRPr lang="zh-CN" altLang="en-US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标注 2" title=""/>
          <p:cNvSpPr/>
          <p:nvPr/>
        </p:nvSpPr>
        <p:spPr>
          <a:xfrm>
            <a:off x="8207375" y="823595"/>
            <a:ext cx="2851785" cy="52133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圆角矩形标注 3" title=""/>
          <p:cNvSpPr/>
          <p:nvPr/>
        </p:nvSpPr>
        <p:spPr>
          <a:xfrm>
            <a:off x="739775" y="1390650"/>
            <a:ext cx="4266565" cy="47561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圆角矩形标注 4" title=""/>
          <p:cNvSpPr/>
          <p:nvPr/>
        </p:nvSpPr>
        <p:spPr>
          <a:xfrm>
            <a:off x="5525770" y="1438275"/>
            <a:ext cx="2170430" cy="408940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20" grpId="0" animBg="1"/>
      <p:bldP spid="22" grpId="0" animBg="1"/>
      <p:bldP spid="23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170" name="文本框 1" title=""/>
          <p:cNvSpPr txBox="1"/>
          <p:nvPr/>
        </p:nvSpPr>
        <p:spPr>
          <a:xfrm>
            <a:off x="692785" y="1602740"/>
            <a:ext cx="10928350" cy="37522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1. </a:t>
            </a:r>
            <a:r>
              <a:rPr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知道机械能及其守恒的条件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>
              <a:lnSpc>
                <a:spcPct val="17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2. </a:t>
            </a:r>
            <a:r>
              <a:rPr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能举例说明动能和势能的相互转化，并能解释与机械能转化有关</a:t>
            </a:r>
            <a:r>
              <a:rPr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的</a:t>
            </a:r>
            <a:endParaRPr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>
              <a:lnSpc>
                <a:spcPct val="170000"/>
              </a:lnSpc>
            </a:pPr>
            <a:r>
              <a:rPr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</a:t>
            </a:r>
            <a:r>
              <a:rPr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现象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>
              <a:lnSpc>
                <a:spcPct val="17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3. </a:t>
            </a:r>
            <a:r>
              <a:rPr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知道水能和风能的利用，具有保护环境、节约资源、促进可持续发</a:t>
            </a:r>
            <a:endParaRPr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>
              <a:lnSpc>
                <a:spcPct val="170000"/>
              </a:lnSpc>
            </a:pPr>
            <a:r>
              <a:rPr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</a:t>
            </a:r>
            <a:r>
              <a:rPr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展的责任感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grpSp>
        <p:nvGrpSpPr>
          <p:cNvPr id="20" name="组合 19" title=""/>
          <p:cNvGrpSpPr/>
          <p:nvPr/>
        </p:nvGrpSpPr>
        <p:grpSpPr>
          <a:xfrm>
            <a:off x="697230" y="1005205"/>
            <a:ext cx="2347595" cy="583565"/>
            <a:chOff x="4830" y="1445"/>
            <a:chExt cx="3697" cy="919"/>
          </a:xfrm>
        </p:grpSpPr>
        <p:grpSp>
          <p:nvGrpSpPr>
            <p:cNvPr id="21" name="组合 20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23" name="直接连接符 22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文本框 23"/>
            <p:cNvSpPr txBox="1"/>
            <p:nvPr>
              <p:custDataLst>
                <p:tags r:id="rId5"/>
              </p:custDataLst>
            </p:nvPr>
          </p:nvSpPr>
          <p:spPr>
            <a:xfrm>
              <a:off x="5213" y="1445"/>
              <a:ext cx="3314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学习目标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" name="组合 3" title=""/>
          <p:cNvGrpSpPr/>
          <p:nvPr/>
        </p:nvGrpSpPr>
        <p:grpSpPr>
          <a:xfrm>
            <a:off x="2009140" y="3185795"/>
            <a:ext cx="1075055" cy="655955"/>
            <a:chOff x="7698" y="1754"/>
            <a:chExt cx="1693" cy="1033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rcRect t="6926" r="21904" b="18543"/>
            <a:stretch>
              <a:fillRect/>
            </a:stretch>
          </p:blipFill>
          <p:spPr>
            <a:xfrm>
              <a:off x="7698" y="1754"/>
              <a:ext cx="1592" cy="103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751" y="1915"/>
              <a:ext cx="164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b="1">
                  <a:ln>
                    <a:noFill/>
                  </a:ln>
                  <a:solidFill>
                    <a:schemeClr val="bg1"/>
                  </a:solidFill>
                  <a:latin typeface="方正大标宋简体" panose="02000000000000000000" charset="-122"/>
                  <a:ea typeface="方正大标宋简体" panose="02000000000000000000" charset="-122"/>
                </a:rPr>
                <a:t>重点</a:t>
              </a:r>
              <a:endParaRPr lang="zh-CN" sz="2800" b="1">
                <a:ln>
                  <a:noFill/>
                </a:ln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/>
        </p:nvSpPr>
        <p:spPr>
          <a:xfrm>
            <a:off x="614680" y="732790"/>
            <a:ext cx="11189335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5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如图所示，体育课上小明把排球朝斜上方抛出，排球的运动轨迹如图所示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r>
              <a:rPr lang="en-US"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a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b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d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为排球运动轨迹上的点，其中</a:t>
            </a:r>
            <a:r>
              <a:rPr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a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两点高度相同，若不计空气阻力，则排球在</a:t>
            </a:r>
            <a:r>
              <a:rPr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a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点的机械能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______(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选填“大于”“小于”或“等于”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)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在</a:t>
            </a:r>
            <a:r>
              <a:rPr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点的机械能，排球在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_____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点处动能最大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 title=""/>
          <p:cNvSpPr txBox="1"/>
          <p:nvPr/>
        </p:nvSpPr>
        <p:spPr>
          <a:xfrm>
            <a:off x="7014845" y="1912620"/>
            <a:ext cx="10350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等于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文本框 24" title=""/>
          <p:cNvSpPr txBox="1"/>
          <p:nvPr/>
        </p:nvSpPr>
        <p:spPr>
          <a:xfrm>
            <a:off x="5842635" y="2484120"/>
            <a:ext cx="558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d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 title=""/>
          <p:cNvSpPr txBox="1"/>
          <p:nvPr/>
        </p:nvSpPr>
        <p:spPr>
          <a:xfrm>
            <a:off x="8544560" y="4145280"/>
            <a:ext cx="33928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两点高度相同</a:t>
            </a:r>
            <a:endParaRPr lang="en-US" altLang="zh-CN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→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点的机械能相等</a:t>
            </a:r>
            <a:endParaRPr lang="en-US" altLang="zh-CN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标注 26" title=""/>
          <p:cNvSpPr/>
          <p:nvPr/>
        </p:nvSpPr>
        <p:spPr>
          <a:xfrm>
            <a:off x="1038860" y="1962150"/>
            <a:ext cx="2195830" cy="47180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圆角矩形标注 27" title=""/>
          <p:cNvSpPr/>
          <p:nvPr/>
        </p:nvSpPr>
        <p:spPr>
          <a:xfrm>
            <a:off x="803275" y="3181350"/>
            <a:ext cx="3709035" cy="812800"/>
          </a:xfrm>
          <a:prstGeom prst="wedgeRoundRectCallout">
            <a:avLst>
              <a:gd name="adj1" fmla="val -11559"/>
              <a:gd name="adj2" fmla="val -122968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→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d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，只有的动能和势能转化，机械能总和不变</a:t>
            </a:r>
            <a:endParaRPr lang="zh-CN" altLang="en-US" sz="2400" b="1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圆角矩形标注 28" title=""/>
          <p:cNvSpPr/>
          <p:nvPr/>
        </p:nvSpPr>
        <p:spPr>
          <a:xfrm>
            <a:off x="803275" y="4741545"/>
            <a:ext cx="3648710" cy="812800"/>
          </a:xfrm>
          <a:prstGeom prst="wedgeRoundRectCallout">
            <a:avLst>
              <a:gd name="adj1" fmla="val 61364"/>
              <a:gd name="adj2" fmla="val -4148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sz="2400" b="1" i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</a:t>
            </a:r>
            <a:r>
              <a:rPr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点的高度最低，重力势能最小，动能最大</a:t>
            </a:r>
            <a:endParaRPr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圆角矩形标注 1" title=""/>
          <p:cNvSpPr/>
          <p:nvPr/>
        </p:nvSpPr>
        <p:spPr>
          <a:xfrm>
            <a:off x="8355965" y="1391285"/>
            <a:ext cx="2877185" cy="52133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" name="图片 3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58" y="3946843"/>
            <a:ext cx="3815715" cy="1810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 animBg="1"/>
      <p:bldP spid="28" grpId="0" animBg="1"/>
      <p:bldP spid="29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428625" y="1431925"/>
            <a:ext cx="11315065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6. (HK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八年级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P249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页第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7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题改编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)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如图是小明玩蹦蹦杆的情境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蹦蹦杆由地面弹起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在空中升高的过程中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小明的动能______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重力势能______. 在下落后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从杆尖触地到弹簧压缩至最短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弹簧的________能增大.(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前两空均选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填“增大”“减小”或“不变”)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圆角矩形标注 26" title=""/>
          <p:cNvSpPr/>
          <p:nvPr/>
        </p:nvSpPr>
        <p:spPr>
          <a:xfrm>
            <a:off x="9996170" y="1562100"/>
            <a:ext cx="1605915" cy="47180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圆角矩形标注 4" title=""/>
          <p:cNvSpPr/>
          <p:nvPr/>
        </p:nvSpPr>
        <p:spPr>
          <a:xfrm>
            <a:off x="518795" y="2114550"/>
            <a:ext cx="5024755" cy="47180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圆角矩形标注 28" title=""/>
          <p:cNvSpPr/>
          <p:nvPr/>
        </p:nvSpPr>
        <p:spPr>
          <a:xfrm>
            <a:off x="428625" y="885825"/>
            <a:ext cx="6362700" cy="488950"/>
          </a:xfrm>
          <a:prstGeom prst="wedgeRoundRectCallout">
            <a:avLst>
              <a:gd name="adj1" fmla="val -15648"/>
              <a:gd name="adj2" fmla="val 184545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上升过程中：质量不变，高度增大，速度减小</a:t>
            </a:r>
            <a:endParaRPr lang="zh-CN" altLang="en-US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圆角矩形标注 5" title=""/>
          <p:cNvSpPr/>
          <p:nvPr/>
        </p:nvSpPr>
        <p:spPr>
          <a:xfrm>
            <a:off x="7658100" y="885825"/>
            <a:ext cx="2705735" cy="488950"/>
          </a:xfrm>
          <a:prstGeom prst="wedgeRoundRectCallout">
            <a:avLst>
              <a:gd name="adj1" fmla="val -48380"/>
              <a:gd name="adj2" fmla="val 203896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与质量和速度有关</a:t>
            </a:r>
            <a:endParaRPr lang="zh-CN" altLang="en-US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 title=""/>
          <p:cNvSpPr txBox="1"/>
          <p:nvPr/>
        </p:nvSpPr>
        <p:spPr>
          <a:xfrm>
            <a:off x="7795895" y="2081530"/>
            <a:ext cx="10350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减小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圆角矩形标注 6" title=""/>
          <p:cNvSpPr/>
          <p:nvPr/>
        </p:nvSpPr>
        <p:spPr>
          <a:xfrm>
            <a:off x="9115425" y="3273425"/>
            <a:ext cx="2705735" cy="488950"/>
          </a:xfrm>
          <a:prstGeom prst="wedgeRoundRectCallout">
            <a:avLst>
              <a:gd name="adj1" fmla="val 20969"/>
              <a:gd name="adj2" fmla="val -177792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与质量和高度有关</a:t>
            </a:r>
            <a:endParaRPr lang="zh-CN" altLang="en-US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 title=""/>
          <p:cNvSpPr txBox="1"/>
          <p:nvPr/>
        </p:nvSpPr>
        <p:spPr>
          <a:xfrm>
            <a:off x="10624185" y="2085975"/>
            <a:ext cx="10350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增大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圆角矩形标注 8" title=""/>
          <p:cNvSpPr/>
          <p:nvPr/>
        </p:nvSpPr>
        <p:spPr>
          <a:xfrm>
            <a:off x="2280920" y="2667000"/>
            <a:ext cx="4691380" cy="471805"/>
          </a:xfrm>
          <a:prstGeom prst="wedgeRoundRectCallout">
            <a:avLst>
              <a:gd name="adj1" fmla="val -11453"/>
              <a:gd name="adj2" fmla="val 49844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圆角矩形标注 9" title=""/>
          <p:cNvSpPr/>
          <p:nvPr/>
        </p:nvSpPr>
        <p:spPr>
          <a:xfrm>
            <a:off x="828675" y="3819525"/>
            <a:ext cx="3094355" cy="488950"/>
          </a:xfrm>
          <a:prstGeom prst="wedgeRoundRectCallout">
            <a:avLst>
              <a:gd name="adj1" fmla="val 20969"/>
              <a:gd name="adj2" fmla="val -177792"/>
              <a:gd name="adj3" fmla="val 16667"/>
            </a:avLst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弹簧的弹性形变变大</a:t>
            </a:r>
            <a:endParaRPr lang="zh-CN" altLang="en-US" sz="2400" b="1">
              <a:solidFill>
                <a:srgbClr val="0000FF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8521700" y="2628900"/>
            <a:ext cx="13868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弹性势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/>
        </p:nvPicPr>
        <p:blipFill>
          <a:blip r:embed="rId2">
            <a:lum bright="30000" contrast="60000"/>
          </a:blip>
          <a:stretch>
            <a:fillRect/>
          </a:stretch>
        </p:blipFill>
        <p:spPr>
          <a:xfrm>
            <a:off x="4677410" y="3969385"/>
            <a:ext cx="3118485" cy="22339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9" grpId="0" animBg="1"/>
      <p:bldP spid="6" grpId="0" animBg="1"/>
      <p:bldP spid="24" grpId="0"/>
      <p:bldP spid="7" grpId="0" animBg="1"/>
      <p:bldP spid="8" grpId="0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/>
        </p:nvSpPr>
        <p:spPr>
          <a:xfrm>
            <a:off x="382905" y="1529715"/>
            <a:ext cx="11397615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你喜欢荡秋千吗?当秋千荡到最高点时，即使你坐在秋千上不动，秋千也会从最高点荡到最低点，然后从最低点向上荡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 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荡秋千过程中，动能和势能是如何转化的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?动能和势能在生产生活中有哪些应用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?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grpSp>
        <p:nvGrpSpPr>
          <p:cNvPr id="6" name="组合 5" title=""/>
          <p:cNvGrpSpPr/>
          <p:nvPr/>
        </p:nvGrpSpPr>
        <p:grpSpPr>
          <a:xfrm>
            <a:off x="382905" y="829310"/>
            <a:ext cx="2413000" cy="583565"/>
            <a:chOff x="4830" y="1406"/>
            <a:chExt cx="3800" cy="919"/>
          </a:xfrm>
        </p:grpSpPr>
        <p:grpSp>
          <p:nvGrpSpPr>
            <p:cNvPr id="11" name="组合 10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3" name="直接连接符 12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343" y="1406"/>
              <a:ext cx="3287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新课引入</a:t>
              </a:r>
              <a:endParaRPr lang="en-US" altLang="zh-CN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04" name="图片 10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74515" y="3545840"/>
            <a:ext cx="3706495" cy="27800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 title=""/>
          <p:cNvGrpSpPr/>
          <p:nvPr>
            <p:custDataLst>
              <p:tags r:id="rId2"/>
            </p:custDataLst>
          </p:nvPr>
        </p:nvGrpSpPr>
        <p:grpSpPr>
          <a:xfrm>
            <a:off x="400050" y="543560"/>
            <a:ext cx="2407920" cy="583565"/>
            <a:chOff x="4830" y="1445"/>
            <a:chExt cx="3792" cy="919"/>
          </a:xfrm>
        </p:grpSpPr>
        <p:grpSp>
          <p:nvGrpSpPr>
            <p:cNvPr id="8" name="组合 7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3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1" name="直接连接符 10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5239" y="1445"/>
              <a:ext cx="3383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新知学习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3" name="组合 12" title=""/>
          <p:cNvGrpSpPr/>
          <p:nvPr/>
        </p:nvGrpSpPr>
        <p:grpSpPr>
          <a:xfrm>
            <a:off x="400050" y="1332230"/>
            <a:ext cx="4175125" cy="650875"/>
            <a:chOff x="3186" y="7638"/>
            <a:chExt cx="6575" cy="1025"/>
          </a:xfrm>
        </p:grpSpPr>
        <p:sp>
          <p:nvSpPr>
            <p:cNvPr id="17" name="圆角矩形 16"/>
            <p:cNvSpPr/>
            <p:nvPr/>
          </p:nvSpPr>
          <p:spPr>
            <a:xfrm>
              <a:off x="3186" y="7638"/>
              <a:ext cx="6286" cy="1025"/>
            </a:xfrm>
            <a:prstGeom prst="roundRect">
              <a:avLst/>
            </a:prstGeom>
            <a:gradFill>
              <a:gsLst>
                <a:gs pos="0">
                  <a:srgbClr val="6ABC91">
                    <a:lumMod val="84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3460" y="7776"/>
              <a:ext cx="6012" cy="750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460" y="7840"/>
              <a:ext cx="6301" cy="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80000"/>
                </a:lnSpc>
                <a:spcBef>
                  <a:spcPct val="50000"/>
                </a:spcBef>
                <a:buFont typeface="Wingdings" panose="05000000000000000000" charset="0"/>
                <a:buNone/>
              </a:pP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  <a:cs typeface="+mn-ea"/>
                  <a:sym typeface="+mn-ea"/>
                </a:rPr>
                <a:t>一、机械能的相互转化</a:t>
              </a:r>
              <a:endParaRPr lang="en-US" altLang="zh-CN" sz="2800" b="1"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endParaRPr>
            </a:p>
          </p:txBody>
        </p:sp>
      </p:grpSp>
      <p:sp>
        <p:nvSpPr>
          <p:cNvPr id="2" name="文本框 1" title=""/>
          <p:cNvSpPr txBox="1"/>
          <p:nvPr/>
        </p:nvSpPr>
        <p:spPr>
          <a:xfrm>
            <a:off x="1562100" y="5572760"/>
            <a:ext cx="844423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和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势能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(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包括重力势能和弹性势能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)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统称为机械能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0" name="图片 99" title=""/>
          <p:cNvPicPr/>
          <p:nvPr/>
        </p:nvPicPr>
        <p:blipFill>
          <a:blip r:embed="rId7">
            <a:lum bright="12000" contrast="-12000"/>
          </a:blip>
          <a:stretch>
            <a:fillRect/>
          </a:stretch>
        </p:blipFill>
        <p:spPr>
          <a:xfrm>
            <a:off x="765175" y="2843848"/>
            <a:ext cx="3810000" cy="2143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 title=""/>
          <p:cNvSpPr txBox="1"/>
          <p:nvPr/>
        </p:nvSpPr>
        <p:spPr>
          <a:xfrm>
            <a:off x="4785360" y="2139950"/>
            <a:ext cx="1997075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飞机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飞行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：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 title=""/>
          <p:cNvSpPr txBox="1"/>
          <p:nvPr/>
        </p:nvSpPr>
        <p:spPr>
          <a:xfrm>
            <a:off x="5962650" y="2823845"/>
            <a:ext cx="1810385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飞机运动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下箭头 9" title=""/>
          <p:cNvSpPr/>
          <p:nvPr/>
        </p:nvSpPr>
        <p:spPr>
          <a:xfrm>
            <a:off x="6750050" y="3538220"/>
            <a:ext cx="238760" cy="37528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文本框 11" title=""/>
          <p:cNvSpPr txBox="1"/>
          <p:nvPr/>
        </p:nvSpPr>
        <p:spPr>
          <a:xfrm>
            <a:off x="6354445" y="3933825"/>
            <a:ext cx="102616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8540750" y="2844165"/>
            <a:ext cx="261112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具有一定高度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下箭头 14" title=""/>
          <p:cNvSpPr/>
          <p:nvPr/>
        </p:nvSpPr>
        <p:spPr>
          <a:xfrm>
            <a:off x="9648825" y="3558540"/>
            <a:ext cx="238760" cy="37528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文本框 15" title=""/>
          <p:cNvSpPr txBox="1"/>
          <p:nvPr/>
        </p:nvSpPr>
        <p:spPr>
          <a:xfrm>
            <a:off x="8935720" y="3954145"/>
            <a:ext cx="1821815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重力势能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左大括号 17" title=""/>
          <p:cNvSpPr/>
          <p:nvPr/>
        </p:nvSpPr>
        <p:spPr>
          <a:xfrm rot="16200000">
            <a:off x="8246110" y="3282950"/>
            <a:ext cx="160655" cy="3105785"/>
          </a:xfrm>
          <a:prstGeom prst="leftBrace">
            <a:avLst/>
          </a:prstGeom>
          <a:ln w="285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文本框 18" title=""/>
          <p:cNvSpPr txBox="1"/>
          <p:nvPr/>
        </p:nvSpPr>
        <p:spPr>
          <a:xfrm>
            <a:off x="7558405" y="4878705"/>
            <a:ext cx="172466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buClrTx/>
              <a:buSzTx/>
              <a:buFontTx/>
            </a:pP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总机械能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2" grpId="0"/>
      <p:bldP spid="14" grpId="0"/>
      <p:bldP spid="16" grpId="0"/>
      <p:bldP spid="19" grpId="0"/>
      <p:bldP spid="10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0" name="文本框 99" title=""/>
          <p:cNvSpPr txBox="1"/>
          <p:nvPr>
            <p:custDataLst>
              <p:tags r:id="rId2"/>
            </p:custDataLst>
          </p:nvPr>
        </p:nvSpPr>
        <p:spPr>
          <a:xfrm>
            <a:off x="3282950" y="2828925"/>
            <a:ext cx="64890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物体的动能和势能有时会相互转化，那么动能和势能是怎样转化的？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0" name="图片 29" title="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2328545"/>
            <a:ext cx="1981200" cy="1980565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415" y="3126105"/>
            <a:ext cx="2257425" cy="25146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0" name="文本框 99" title=""/>
          <p:cNvSpPr txBox="1"/>
          <p:nvPr>
            <p:custDataLst>
              <p:tags r:id="rId2"/>
            </p:custDataLst>
          </p:nvPr>
        </p:nvSpPr>
        <p:spPr>
          <a:xfrm>
            <a:off x="4635500" y="970915"/>
            <a:ext cx="381254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动能和势能的相互转化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401320" y="1610360"/>
            <a:ext cx="1147889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将偏离了一定角度的摆球由静止释放，观察摆球速度随高度的变化情况，你可得出什么结论?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10.1 单摆实验" title="">
            <a:hlinkClick action="ppaction://media"/>
          </p:cNvPr>
          <p:cNvPicPr/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3129915"/>
            <a:ext cx="2970530" cy="2452370"/>
          </a:xfrm>
          <a:prstGeom prst="rect">
            <a:avLst/>
          </a:prstGeom>
        </p:spPr>
      </p:pic>
      <p:grpSp>
        <p:nvGrpSpPr>
          <p:cNvPr id="29" name="组合 28" title=""/>
          <p:cNvGrpSpPr/>
          <p:nvPr/>
        </p:nvGrpSpPr>
        <p:grpSpPr>
          <a:xfrm>
            <a:off x="1694498" y="5652158"/>
            <a:ext cx="2071370" cy="431773"/>
            <a:chOff x="2437" y="9841"/>
            <a:chExt cx="3262" cy="680"/>
          </a:xfrm>
        </p:grpSpPr>
        <p:pic>
          <p:nvPicPr>
            <p:cNvPr id="30" name="图片 29" descr="665f4aef13eb0e3e789783293ed0c02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37" y="9841"/>
              <a:ext cx="680" cy="68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0"/>
              </p:custDataLst>
            </p:nvPr>
          </p:nvSpPr>
          <p:spPr>
            <a:xfrm>
              <a:off x="2991" y="9891"/>
              <a:ext cx="270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spcBef>
                  <a:spcPct val="0"/>
                </a:spcBef>
                <a:spcAft>
                  <a:spcPct val="0"/>
                </a:spcAft>
                <a:buSzTx/>
              </a:pPr>
              <a:r>
                <a:rPr lang="zh-CN" sz="1800" b="1" spc="150">
                  <a:latin typeface="楷体" panose="02010609060101010101" charset="-122"/>
                  <a:ea typeface="楷体" panose="02010609060101010101" charset="-122"/>
                  <a:sym typeface="+mn-ea"/>
                </a:rPr>
                <a:t>点击播放视频</a:t>
              </a:r>
              <a:endParaRPr lang="zh-CN" sz="1800" b="1" spc="150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39" name="文本框 38" title=""/>
          <p:cNvSpPr txBox="1"/>
          <p:nvPr/>
        </p:nvSpPr>
        <p:spPr>
          <a:xfrm>
            <a:off x="4846320" y="3923030"/>
            <a:ext cx="1856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重力势能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10380345" y="3923030"/>
            <a:ext cx="1021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1" name="右箭头 51" title=""/>
          <p:cNvSpPr/>
          <p:nvPr/>
        </p:nvSpPr>
        <p:spPr>
          <a:xfrm>
            <a:off x="6446520" y="3923030"/>
            <a:ext cx="3924935" cy="279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1" name="右箭头 51" title=""/>
          <p:cNvSpPr/>
          <p:nvPr/>
        </p:nvSpPr>
        <p:spPr>
          <a:xfrm rot="10800000">
            <a:off x="6446520" y="4203065"/>
            <a:ext cx="3924935" cy="2419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5" name="文本框 14" title=""/>
          <p:cNvSpPr txBox="1"/>
          <p:nvPr/>
        </p:nvSpPr>
        <p:spPr>
          <a:xfrm>
            <a:off x="6686550" y="3434080"/>
            <a:ext cx="3424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高度下降，速度增大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6686550" y="4544060"/>
            <a:ext cx="3424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高度升高，速度减小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7512685" y="2825115"/>
            <a:ext cx="5181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A</a:t>
            </a:r>
            <a:endParaRPr lang="en-US" altLang="zh-CN" sz="2800" b="1" i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 title=""/>
          <p:cNvSpPr txBox="1"/>
          <p:nvPr/>
        </p:nvSpPr>
        <p:spPr>
          <a:xfrm>
            <a:off x="8855710" y="5300980"/>
            <a:ext cx="5340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O</a:t>
            </a:r>
            <a:endParaRPr lang="en-US" altLang="zh-CN" sz="2800" b="1" i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右箭头 51" title=""/>
          <p:cNvSpPr/>
          <p:nvPr/>
        </p:nvSpPr>
        <p:spPr>
          <a:xfrm>
            <a:off x="8096250" y="3001010"/>
            <a:ext cx="604520" cy="1860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3" name="文本框 22" title=""/>
          <p:cNvSpPr txBox="1"/>
          <p:nvPr/>
        </p:nvSpPr>
        <p:spPr>
          <a:xfrm>
            <a:off x="8766175" y="2825115"/>
            <a:ext cx="6235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O</a:t>
            </a:r>
            <a:endParaRPr lang="en-US" altLang="zh-CN" sz="2800" b="1" i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 title=""/>
          <p:cNvSpPr txBox="1"/>
          <p:nvPr/>
        </p:nvSpPr>
        <p:spPr>
          <a:xfrm>
            <a:off x="7512685" y="5300980"/>
            <a:ext cx="549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i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B</a:t>
            </a:r>
            <a:endParaRPr lang="en-US" altLang="zh-CN" sz="2800" b="1" i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右箭头 51" title=""/>
          <p:cNvSpPr/>
          <p:nvPr/>
        </p:nvSpPr>
        <p:spPr>
          <a:xfrm rot="10800000">
            <a:off x="8156575" y="5461000"/>
            <a:ext cx="604520" cy="1860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grpSp>
        <p:nvGrpSpPr>
          <p:cNvPr id="3" name="组合 2" title=""/>
          <p:cNvGrpSpPr/>
          <p:nvPr/>
        </p:nvGrpSpPr>
        <p:grpSpPr>
          <a:xfrm>
            <a:off x="271780" y="703580"/>
            <a:ext cx="11666220" cy="5597525"/>
            <a:chOff x="428" y="1108"/>
            <a:chExt cx="18372" cy="8815"/>
          </a:xfrm>
        </p:grpSpPr>
        <p:sp>
          <p:nvSpPr>
            <p:cNvPr id="4" name="矩形 3"/>
            <p:cNvSpPr/>
            <p:nvPr/>
          </p:nvSpPr>
          <p:spPr>
            <a:xfrm>
              <a:off x="428" y="1529"/>
              <a:ext cx="18372" cy="8395"/>
            </a:xfrm>
            <a:prstGeom prst="rect">
              <a:avLst/>
            </a:prstGeom>
            <a:noFill/>
            <a:ln w="22225">
              <a:solidFill>
                <a:srgbClr val="01A16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677" y="1108"/>
              <a:ext cx="3325" cy="853"/>
              <a:chOff x="13726" y="9120"/>
              <a:chExt cx="3325" cy="853"/>
            </a:xfrm>
          </p:grpSpPr>
          <p:sp>
            <p:nvSpPr>
              <p:cNvPr id="26" name="六边形 25"/>
              <p:cNvSpPr/>
              <p:nvPr/>
            </p:nvSpPr>
            <p:spPr>
              <a:xfrm>
                <a:off x="14019" y="9135"/>
                <a:ext cx="908" cy="838"/>
              </a:xfrm>
              <a:prstGeom prst="hexag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rgbClr val="019542">
                    <a:alpha val="65000"/>
                  </a:srgbClr>
                </a:solidFill>
              </a:ln>
              <a:effectLst>
                <a:glow>
                  <a:schemeClr val="accent1">
                    <a:satMod val="175000"/>
                    <a:alpha val="21000"/>
                  </a:schemeClr>
                </a:glow>
                <a:innerShdw blurRad="279400" dir="1200000">
                  <a:srgbClr val="63CB55">
                    <a:alpha val="28000"/>
                  </a:srgbClr>
                </a:innerShdw>
              </a:effectLst>
              <a:scene3d>
                <a:camera prst="orthographicFront"/>
                <a:lightRig rig="threePt" dir="t"/>
              </a:scene3d>
              <a:sp3d extrusionH="44450">
                <a:extrusionClr>
                  <a:srgbClr val="92D050"/>
                </a:extrusionClr>
              </a:sp3d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0" name="六边形 9"/>
              <p:cNvSpPr/>
              <p:nvPr/>
            </p:nvSpPr>
            <p:spPr>
              <a:xfrm>
                <a:off x="15527" y="9120"/>
                <a:ext cx="908" cy="838"/>
              </a:xfrm>
              <a:prstGeom prst="hexag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rgbClr val="019542">
                    <a:alpha val="65000"/>
                  </a:srgbClr>
                </a:solidFill>
              </a:ln>
              <a:effectLst>
                <a:glow>
                  <a:schemeClr val="accent1">
                    <a:satMod val="175000"/>
                    <a:alpha val="21000"/>
                  </a:schemeClr>
                </a:glow>
                <a:innerShdw blurRad="279400" dir="1200000">
                  <a:srgbClr val="63CB55">
                    <a:alpha val="28000"/>
                  </a:srgbClr>
                </a:innerShdw>
              </a:effectLst>
              <a:scene3d>
                <a:camera prst="orthographicFront"/>
                <a:lightRig rig="threePt" dir="t"/>
              </a:scene3d>
              <a:sp3d extrusionH="44450">
                <a:extrusionClr>
                  <a:srgbClr val="92D050"/>
                </a:extrusionClr>
              </a:sp3d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2" name="六边形 11"/>
              <p:cNvSpPr/>
              <p:nvPr/>
            </p:nvSpPr>
            <p:spPr>
              <a:xfrm>
                <a:off x="14769" y="9120"/>
                <a:ext cx="908" cy="838"/>
              </a:xfrm>
              <a:prstGeom prst="hexag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rgbClr val="019542">
                    <a:alpha val="65000"/>
                  </a:srgbClr>
                </a:solidFill>
              </a:ln>
              <a:effectLst>
                <a:glow>
                  <a:schemeClr val="accent1">
                    <a:satMod val="175000"/>
                    <a:alpha val="21000"/>
                  </a:schemeClr>
                </a:glow>
                <a:innerShdw blurRad="279400" dir="1200000">
                  <a:srgbClr val="63CB55">
                    <a:alpha val="28000"/>
                  </a:srgbClr>
                </a:innerShdw>
              </a:effectLst>
              <a:scene3d>
                <a:camera prst="orthographicFront"/>
                <a:lightRig rig="threePt" dir="t"/>
              </a:scene3d>
              <a:sp3d extrusionH="44450">
                <a:extrusionClr>
                  <a:srgbClr val="92D050"/>
                </a:extrusionClr>
              </a:sp3d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3726" y="9239"/>
                <a:ext cx="3325" cy="68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做</a:t>
                </a:r>
                <a:r>
                  <a:rPr lang="en-US" altLang="zh-CN" sz="24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中</a:t>
                </a:r>
                <a:r>
                  <a:rPr lang="en-US" altLang="zh-CN" sz="1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学</a:t>
                </a:r>
                <a:endParaRPr lang="zh-CN" sz="2800" b="1"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9" grpId="0"/>
      <p:bldP spid="9" grpId="0"/>
      <p:bldP spid="15" grpId="0"/>
      <p:bldP spid="17" grpId="0"/>
      <p:bldP spid="20" grpId="0"/>
      <p:bldP spid="21" grpId="0"/>
      <p:bldP spid="24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2119630" y="1595755"/>
            <a:ext cx="826452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为什么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摆球每次上升的高度都比前一次要低一些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？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7" name="组合 36" title=""/>
          <p:cNvGrpSpPr/>
          <p:nvPr/>
        </p:nvGrpSpPr>
        <p:grpSpPr>
          <a:xfrm>
            <a:off x="677545" y="1575435"/>
            <a:ext cx="1543050" cy="623570"/>
            <a:chOff x="546" y="5246"/>
            <a:chExt cx="2430" cy="982"/>
          </a:xfrm>
        </p:grpSpPr>
        <p:sp>
          <p:nvSpPr>
            <p:cNvPr id="60" name="文本框 59"/>
            <p:cNvSpPr txBox="1"/>
            <p:nvPr/>
          </p:nvSpPr>
          <p:spPr>
            <a:xfrm>
              <a:off x="1482" y="5358"/>
              <a:ext cx="1494" cy="87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3000" b="1">
                  <a:solidFill>
                    <a:srgbClr val="00923F"/>
                  </a:solidFill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思考</a:t>
              </a:r>
              <a:endParaRPr lang="zh-CN" altLang="en-US" sz="3000" b="1">
                <a:solidFill>
                  <a:srgbClr val="00923F"/>
                </a:solidFill>
                <a:latin typeface="Times New Roman" panose="02020603050405020304" charset="0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61" name="图片 60" descr="303b32303233353030363bb5c6c5d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" y="5246"/>
              <a:ext cx="1181" cy="982"/>
            </a:xfrm>
            <a:prstGeom prst="rect">
              <a:avLst/>
            </a:prstGeom>
          </p:spPr>
        </p:pic>
      </p:grpSp>
      <p:sp>
        <p:nvSpPr>
          <p:cNvPr id="3" name="文本框 2" title=""/>
          <p:cNvSpPr txBox="1"/>
          <p:nvPr/>
        </p:nvSpPr>
        <p:spPr>
          <a:xfrm>
            <a:off x="1343025" y="2774950"/>
            <a:ext cx="958278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由于</a:t>
            </a:r>
            <a:r>
              <a:rPr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受到空气阻力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，摆球的部分机械能转化为其他形式的能量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摆球的机械能减少了一些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，所以每次上升的高度都比前一次低一些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460375" y="1464945"/>
            <a:ext cx="1144397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1.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观察滚摆的运动，讨论滚摆在运动过程中动能和势能是如何转化的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MyVideo_117.wmv" title="">
            <a:hlinkClick action="ppaction://media"/>
          </p:cNvPr>
          <p:cNvPicPr/>
          <p:nvPr>
            <a:videoFile r:link="rId4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782320" y="2647950"/>
            <a:ext cx="3896360" cy="2733040"/>
          </a:xfrm>
          <a:prstGeom prst="rect">
            <a:avLst/>
          </a:prstGeom>
        </p:spPr>
      </p:pic>
      <p:grpSp>
        <p:nvGrpSpPr>
          <p:cNvPr id="29" name="组合 28" title=""/>
          <p:cNvGrpSpPr/>
          <p:nvPr/>
        </p:nvGrpSpPr>
        <p:grpSpPr>
          <a:xfrm>
            <a:off x="1694498" y="5458483"/>
            <a:ext cx="2071370" cy="431773"/>
            <a:chOff x="2437" y="9841"/>
            <a:chExt cx="3262" cy="680"/>
          </a:xfrm>
        </p:grpSpPr>
        <p:pic>
          <p:nvPicPr>
            <p:cNvPr id="30" name="图片 29" descr="665f4aef13eb0e3e789783293ed0c02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37" y="9841"/>
              <a:ext cx="680" cy="68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8"/>
              </p:custDataLst>
            </p:nvPr>
          </p:nvSpPr>
          <p:spPr>
            <a:xfrm>
              <a:off x="2991" y="9891"/>
              <a:ext cx="270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spcBef>
                  <a:spcPct val="0"/>
                </a:spcBef>
                <a:spcAft>
                  <a:spcPct val="0"/>
                </a:spcAft>
                <a:buSzTx/>
              </a:pPr>
              <a:r>
                <a:rPr lang="zh-CN" sz="1800" b="1" spc="150">
                  <a:latin typeface="楷体" panose="02010609060101010101" charset="-122"/>
                  <a:ea typeface="楷体" panose="02010609060101010101" charset="-122"/>
                  <a:sym typeface="+mn-ea"/>
                </a:rPr>
                <a:t>点击播放视频</a:t>
              </a:r>
              <a:endParaRPr lang="zh-CN" sz="1800" b="1" spc="150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39" name="文本框 38" title=""/>
          <p:cNvSpPr txBox="1"/>
          <p:nvPr/>
        </p:nvSpPr>
        <p:spPr>
          <a:xfrm>
            <a:off x="5086350" y="3873500"/>
            <a:ext cx="1856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重力势能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10620375" y="3873500"/>
            <a:ext cx="1021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1" name="右箭头 51" title=""/>
          <p:cNvSpPr/>
          <p:nvPr/>
        </p:nvSpPr>
        <p:spPr>
          <a:xfrm>
            <a:off x="6686550" y="3873500"/>
            <a:ext cx="3924935" cy="279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6" name="右箭头 51" title=""/>
          <p:cNvSpPr/>
          <p:nvPr/>
        </p:nvSpPr>
        <p:spPr>
          <a:xfrm rot="10800000">
            <a:off x="6686550" y="4153535"/>
            <a:ext cx="3924935" cy="2419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7" name="文本框 6" title=""/>
          <p:cNvSpPr txBox="1"/>
          <p:nvPr/>
        </p:nvSpPr>
        <p:spPr>
          <a:xfrm>
            <a:off x="6926580" y="3384550"/>
            <a:ext cx="3424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高度下降，速度增大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 title=""/>
          <p:cNvSpPr txBox="1"/>
          <p:nvPr/>
        </p:nvSpPr>
        <p:spPr>
          <a:xfrm>
            <a:off x="6926580" y="4494530"/>
            <a:ext cx="3424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高度升高，速度减小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7150100" y="2670175"/>
            <a:ext cx="13423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最高点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 title=""/>
          <p:cNvSpPr txBox="1"/>
          <p:nvPr/>
        </p:nvSpPr>
        <p:spPr>
          <a:xfrm>
            <a:off x="9261475" y="5280025"/>
            <a:ext cx="13423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最低点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9149715" y="2671445"/>
            <a:ext cx="14617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最低点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右箭头 51" title=""/>
          <p:cNvSpPr/>
          <p:nvPr/>
        </p:nvSpPr>
        <p:spPr>
          <a:xfrm>
            <a:off x="8518525" y="2855595"/>
            <a:ext cx="604520" cy="1860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2" name="文本框 11" title=""/>
          <p:cNvSpPr txBox="1"/>
          <p:nvPr/>
        </p:nvSpPr>
        <p:spPr>
          <a:xfrm>
            <a:off x="7158355" y="5278120"/>
            <a:ext cx="12941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最高点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右箭头 51" title=""/>
          <p:cNvSpPr/>
          <p:nvPr/>
        </p:nvSpPr>
        <p:spPr>
          <a:xfrm rot="10800000">
            <a:off x="8518525" y="5461635"/>
            <a:ext cx="604520" cy="1860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grpSp>
        <p:nvGrpSpPr>
          <p:cNvPr id="14" name="组合 13" title=""/>
          <p:cNvGrpSpPr/>
          <p:nvPr/>
        </p:nvGrpSpPr>
        <p:grpSpPr>
          <a:xfrm>
            <a:off x="271780" y="703580"/>
            <a:ext cx="11666220" cy="5597525"/>
            <a:chOff x="428" y="1108"/>
            <a:chExt cx="18372" cy="8815"/>
          </a:xfrm>
        </p:grpSpPr>
        <p:sp>
          <p:nvSpPr>
            <p:cNvPr id="18" name="矩形 17"/>
            <p:cNvSpPr/>
            <p:nvPr/>
          </p:nvSpPr>
          <p:spPr>
            <a:xfrm>
              <a:off x="428" y="1529"/>
              <a:ext cx="18372" cy="8395"/>
            </a:xfrm>
            <a:prstGeom prst="rect">
              <a:avLst/>
            </a:prstGeom>
            <a:noFill/>
            <a:ln w="22225">
              <a:solidFill>
                <a:srgbClr val="01A16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77" y="1108"/>
              <a:ext cx="3325" cy="853"/>
              <a:chOff x="13726" y="9120"/>
              <a:chExt cx="3325" cy="853"/>
            </a:xfrm>
          </p:grpSpPr>
          <p:sp>
            <p:nvSpPr>
              <p:cNvPr id="26" name="六边形 25"/>
              <p:cNvSpPr/>
              <p:nvPr/>
            </p:nvSpPr>
            <p:spPr>
              <a:xfrm>
                <a:off x="14019" y="9135"/>
                <a:ext cx="908" cy="838"/>
              </a:xfrm>
              <a:prstGeom prst="hexag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rgbClr val="019542">
                    <a:alpha val="65000"/>
                  </a:srgbClr>
                </a:solidFill>
              </a:ln>
              <a:effectLst>
                <a:glow>
                  <a:schemeClr val="accent1">
                    <a:satMod val="175000"/>
                    <a:alpha val="21000"/>
                  </a:schemeClr>
                </a:glow>
                <a:innerShdw blurRad="279400" dir="1200000">
                  <a:srgbClr val="63CB55">
                    <a:alpha val="28000"/>
                  </a:srgbClr>
                </a:innerShdw>
              </a:effectLst>
              <a:scene3d>
                <a:camera prst="orthographicFront"/>
                <a:lightRig rig="threePt" dir="t"/>
              </a:scene3d>
              <a:sp3d extrusionH="44450">
                <a:extrusionClr>
                  <a:srgbClr val="92D050"/>
                </a:extrusionClr>
              </a:sp3d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0" name="六边形 19"/>
              <p:cNvSpPr/>
              <p:nvPr/>
            </p:nvSpPr>
            <p:spPr>
              <a:xfrm>
                <a:off x="15527" y="9120"/>
                <a:ext cx="908" cy="838"/>
              </a:xfrm>
              <a:prstGeom prst="hexag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rgbClr val="019542">
                    <a:alpha val="65000"/>
                  </a:srgbClr>
                </a:solidFill>
              </a:ln>
              <a:effectLst>
                <a:glow>
                  <a:schemeClr val="accent1">
                    <a:satMod val="175000"/>
                    <a:alpha val="21000"/>
                  </a:schemeClr>
                </a:glow>
                <a:innerShdw blurRad="279400" dir="1200000">
                  <a:srgbClr val="63CB55">
                    <a:alpha val="28000"/>
                  </a:srgbClr>
                </a:innerShdw>
              </a:effectLst>
              <a:scene3d>
                <a:camera prst="orthographicFront"/>
                <a:lightRig rig="threePt" dir="t"/>
              </a:scene3d>
              <a:sp3d extrusionH="44450">
                <a:extrusionClr>
                  <a:srgbClr val="92D050"/>
                </a:extrusionClr>
              </a:sp3d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1" name="六边形 20"/>
              <p:cNvSpPr/>
              <p:nvPr/>
            </p:nvSpPr>
            <p:spPr>
              <a:xfrm>
                <a:off x="14769" y="9120"/>
                <a:ext cx="908" cy="838"/>
              </a:xfrm>
              <a:prstGeom prst="hexag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rgbClr val="019542">
                    <a:alpha val="65000"/>
                  </a:srgbClr>
                </a:solidFill>
              </a:ln>
              <a:effectLst>
                <a:glow>
                  <a:schemeClr val="accent1">
                    <a:satMod val="175000"/>
                    <a:alpha val="21000"/>
                  </a:schemeClr>
                </a:glow>
                <a:innerShdw blurRad="279400" dir="1200000">
                  <a:srgbClr val="63CB55">
                    <a:alpha val="28000"/>
                  </a:srgbClr>
                </a:innerShdw>
              </a:effectLst>
              <a:scene3d>
                <a:camera prst="orthographicFront"/>
                <a:lightRig rig="threePt" dir="t"/>
              </a:scene3d>
              <a:sp3d extrusionH="44450">
                <a:extrusionClr>
                  <a:srgbClr val="92D050"/>
                </a:extrusionClr>
              </a:sp3d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3726" y="9239"/>
                <a:ext cx="3325" cy="68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lnSpc>
                    <a:spcPct val="80000"/>
                  </a:lnSpc>
                </a:pPr>
                <a:r>
                  <a:rPr lang="en-US" alt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做</a:t>
                </a:r>
                <a:r>
                  <a:rPr lang="en-US" altLang="zh-CN" sz="24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中</a:t>
                </a:r>
                <a:r>
                  <a:rPr lang="en-US" altLang="zh-CN" sz="1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 </a:t>
                </a:r>
                <a:r>
                  <a:rPr lang="zh-CN" sz="2800" b="1"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学</a:t>
                </a:r>
                <a:endParaRPr lang="zh-CN" sz="2800" b="1"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0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9" grpId="0"/>
      <p:bldP spid="4" grpId="0"/>
      <p:bldP spid="7" grpId="0"/>
      <p:bldP spid="8" grpId="0"/>
      <p:bldP spid="9" grpId="0"/>
      <p:bldP spid="10" grpId="0"/>
      <p:bldP spid="5" grpId="0"/>
      <p:bldP spid="12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2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3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4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2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3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4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5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6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7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8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9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.xml><?xml version="1.0" encoding="utf-8"?>
<p:tagLst xmlns:p="http://schemas.openxmlformats.org/presentationml/2006/main">
  <p:tag name="KSO_WM_BEAUTIFY_FLAG" val=""/>
  <p:tag name="KSO_WM_UNIT_PLACING_PICTURE_USER_VIEWPORT" val="{&quot;height&quot;:7482,&quot;width&quot;:14505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DgyMjk3ZjcyOWFkNmUyYTViMWE1NTMyZDdmM2IyM2MifQ=="/>
  <p:tag name="KSO_WPP_MARK_KEY" val="657aa098-c08d-4490-82a1-950189a5b620"/>
  <p:tag name="RESOURCE_RECORD_KEY" val="{&quot;71&quot;:[76235680033]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DIAGRAM_VIRTUALLY_FRAME" val="{&quot;height&quot;:349.35,&quot;left&quot;:330.1,&quot;top&quot;:96.5,&quot;width&quot;:392.8}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26.xml><?xml version="1.0" encoding="utf-8"?>
<p:tagLst xmlns:p="http://schemas.openxmlformats.org/presentationml/2006/main">
  <p:tag name="KSO_WM_DIAGRAM_VIRTUALLY_FRAME" val="{&quot;height&quot;:349.35,&quot;left&quot;:330.1,&quot;top&quot;:96.5,&quot;width&quot;:392.8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49.35,&quot;left&quot;:330.1,&quot;top&quot;:96.5,&quot;width&quot;:392.8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34.xml><?xml version="1.0" encoding="utf-8"?>
<p:tagLst xmlns:p="http://schemas.openxmlformats.org/presentationml/2006/main">
  <p:tag name="KSO_WM_DIAGRAM_VIRTUALLY_FRAME" val="{&quot;height&quot;:349.35,&quot;left&quot;:330.1,&quot;top&quot;:96.5,&quot;width&quot;:392.8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38.xml><?xml version="1.0" encoding="utf-8"?>
<p:tagLst xmlns:p="http://schemas.openxmlformats.org/presentationml/2006/main">
  <p:tag name="KSO_WM_DIAGRAM_VIRTUALLY_FRAME" val="{&quot;height&quot;:349.35,&quot;left&quot;:330.1,&quot;top&quot;:96.5,&quot;width&quot;:392.8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49.35,&quot;left&quot;:330.1,&quot;top&quot;:96.5,&quot;width&quot;:392.8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345.9,&quot;left&quot;:70.65,&quot;top&quot;:127.1,&quot;width&quot;:792.2}"/>
</p:tagLst>
</file>

<file path=ppt/tags/tag51.xml><?xml version="1.0" encoding="utf-8"?>
<p:tagLst xmlns:p="http://schemas.openxmlformats.org/presentationml/2006/main">
  <p:tag name="KSO_WM_DIAGRAM_VIRTUALLY_FRAME" val="{&quot;height&quot;:477.45,&quot;left&quot;:31.5,&quot;top&quot;:40.25,&quot;width&quot;:858.35}"/>
</p:tagLst>
</file>

<file path=ppt/tags/tag52.xml><?xml version="1.0" encoding="utf-8"?>
<p:tagLst xmlns:p="http://schemas.openxmlformats.org/presentationml/2006/main">
  <p:tag name="KSO_WM_BEAUTIFY_FLAG" val=""/>
  <p:tag name="KSO_WM_DIAGRAM_VIRTUALLY_FRAME" val="{&quot;height&quot;:477.45,&quot;left&quot;:31.5,&quot;top&quot;:40.25,&quot;width&quot;:858.35}"/>
</p:tagLst>
</file>

<file path=ppt/tags/tag53.xml><?xml version="1.0" encoding="utf-8"?>
<p:tagLst xmlns:p="http://schemas.openxmlformats.org/presentationml/2006/main">
  <p:tag name="KSO_WM_BEAUTIFY_FLAG" val=""/>
  <p:tag name="KSO_WM_DIAGRAM_VIRTUALLY_FRAME" val="{&quot;height&quot;:477.45,&quot;left&quot;:31.5,&quot;top&quot;:40.25,&quot;width&quot;:858.35}"/>
</p:tagLst>
</file>

<file path=ppt/tags/tag54.xml><?xml version="1.0" encoding="utf-8"?>
<p:tagLst xmlns:p="http://schemas.openxmlformats.org/presentationml/2006/main">
  <p:tag name="KSO_WM_BEAUTIFY_FLAG" val=""/>
  <p:tag name="KSO_WM_DIAGRAM_VIRTUALLY_FRAME" val="{&quot;height&quot;:477.45,&quot;left&quot;:31.5,&quot;top&quot;:40.25,&quot;width&quot;:858.35}"/>
</p:tagLst>
</file>

<file path=ppt/tags/tag55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8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9.xml><?xml version="1.0" encoding="utf-8"?>
<p:tagLst xmlns:p="http://schemas.openxmlformats.org/presentationml/2006/main">
  <p:tag name="KSO_WM_DIAGRAM_VIRTUALLY_FRAME" val="{&quot;height&quot;:345.9,&quot;left&quot;:70.65,&quot;top&quot;:127.1,&quot;width&quot;:792.2}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2339*1931*0*0"/>
  <p:tag name="KSO_WM_UNIT_MEDIACOVER_RGB" val="D2D2D2"/>
  <p:tag name="KSO_WM_UNIT_MEDIACOVER_STYLEID" val="1"/>
  <p:tag name="KSO_WM_UNIT_MEDIACOVER_TEXTSTATE" val="0"/>
  <p:tag name="KSO_WM_UNIT_MEDIACOVER_TRANSPARENCY" val="0.2"/>
</p:tagLst>
</file>

<file path=ppt/tags/tag6.xml><?xml version="1.0" encoding="utf-8"?>
<p:tagLst xmlns:p="http://schemas.openxmlformats.org/presentationml/2006/main">
  <p:tag name="KSO_WM_BEAUTIFY_FLAG" val=""/>
  <p:tag name="KSO_WM_UNIT_PLACING_PICTURE_USER_VIEWPORT" val="{&quot;height&quot;:7482,&quot;width&quot;:14505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BTNRECT" val="3068*2152*0*0"/>
  <p:tag name="KSO_WM_UNIT_MEDIACOVER_RGB" val=""/>
  <p:tag name="KSO_WM_UNIT_MEDIACOVER_STYLEID" val="1"/>
  <p:tag name="KSO_WM_UNIT_MEDIACOVER_TEXTSTATE" val="0"/>
  <p:tag name="KSO_WM_UNIT_MEDIACOVER_TRANSPARENCY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  <p:tag name="KSO_WM_DIAGRAM_VIRTUALLY_FRAME" val="{&quot;height&quot;:233.3397637795275,&quot;left&quot;:293.95,&quot;top&quot;:213.65,&quot;width&quot;:651.1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  <p:tag name="KSO_WM_DIAGRAM_VIRTUALLY_FRAME" val="{&quot;height&quot;:233.3397637795275,&quot;left&quot;:293.95,&quot;top&quot;:213.65,&quot;width&quot;:651.1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217.4,&quot;left&quot;:293.95,&quot;top&quot;:213.65,&quot;width&quot;:644.85}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233.3397637795275,&quot;left&quot;:293.95,&quot;top&quot;:213.65,&quot;width&quot;:651.1}"/>
</p:tagLst>
</file>

<file path=ppt/tags/tag73.xml><?xml version="1.0" encoding="utf-8"?>
<p:tagLst xmlns:p="http://schemas.openxmlformats.org/presentationml/2006/main">
  <p:tag name="KSO_WM_BEAUTIFY_FLAG" val=""/>
  <p:tag name="KSO_WM_DIAGRAM_VIRTUALLY_FRAME" val="{&quot;height&quot;:233.3397637795275,&quot;left&quot;:293.95,&quot;top&quot;:213.65,&quot;width&quot;:651.1}"/>
</p:tagLst>
</file>

<file path=ppt/tags/tag74.xml><?xml version="1.0" encoding="utf-8"?>
<p:tagLst xmlns:p="http://schemas.openxmlformats.org/presentationml/2006/main">
  <p:tag name="KSO_WM_BEAUTIFY_FLAG" val=""/>
  <p:tag name="KSO_WM_DIAGRAM_VIRTUALLY_FRAME" val="{&quot;height&quot;:233.3397637795275,&quot;left&quot;:293.95,&quot;top&quot;:213.65,&quot;width&quot;:651.1}"/>
</p:tagLst>
</file>

<file path=ppt/tags/tag75.xml><?xml version="1.0" encoding="utf-8"?>
<p:tagLst xmlns:p="http://schemas.openxmlformats.org/presentationml/2006/main">
  <p:tag name="KSO_WM_BEAUTIFY_FLAG" val=""/>
  <p:tag name="KSO_WM_DIAGRAM_VIRTUALLY_FRAME" val="{&quot;height&quot;:233.3397637795275,&quot;left&quot;:293.95,&quot;top&quot;:213.65,&quot;width&quot;:651.1}"/>
</p:tagLst>
</file>

<file path=ppt/tags/tag76.xml><?xml version="1.0" encoding="utf-8"?>
<p:tagLst xmlns:p="http://schemas.openxmlformats.org/presentationml/2006/main">
  <p:tag name="KSO_WM_DIAGRAM_VIRTUALLY_FRAME" val="{&quot;height&quot;:346.6,&quot;left&quot;:104.05,&quot;top&quot;:156.35,&quot;width&quot;:856.25}"/>
  <p:tag name="KSO_WM_UNIT_MEDIACOVER_BTN_POS" val="c"/>
  <p:tag name="KSO_WM_UNIT_MEDIACOVER_BTN_STATE" val="1"/>
  <p:tag name="KSO_WM_UNIT_MEDIACOVER_BTN_STYLE" val="ee0bc779c1f3d7f3e90c96344320e69a"/>
  <p:tag name="KSO_WM_UNIT_MEDIACOVER_BTNRECT" val="2432*1536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  <p:tag name="KSO_WM_DIAGRAM_VIRTUALLY_FRAME" val="{&quot;height&quot;:217.4,&quot;left&quot;:293.95,&quot;top&quot;:213.65,&quot;width&quot;:644.85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  <p:tag name="KSO_WM_DIAGRAM_VIRTUALLY_FRAME" val="{&quot;height&quot;:233.3397637795275,&quot;left&quot;:293.95,&quot;top&quot;:213.65,&quot;width&quot;:651.1}"/>
</p:tagLst>
</file>

<file path=ppt/tags/tag81.xml><?xml version="1.0" encoding="utf-8"?>
<p:tagLst xmlns:p="http://schemas.openxmlformats.org/presentationml/2006/main">
  <p:tag name="KSO_WM_BEAUTIFY_FLAG" val=""/>
  <p:tag name="KSO_WM_DIAGRAM_VIRTUALLY_FRAME" val="{&quot;height&quot;:233.3397637795275,&quot;left&quot;:293.95,&quot;top&quot;:213.65,&quot;width&quot;:651.1}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BTNRECT" val="3254*2147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DIAGRAM_VIRTUALLY_FRAME" val="{&quot;height&quot;:345.9,&quot;left&quot;:70.65,&quot;top&quot;:127.1,&quot;width&quot;:792.2}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1_物理课件咨询：18092199615（微信）   1045472853（QQ）">
  <a:themeElements>
    <a:clrScheme name="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00"/>
      </a:hlink>
      <a:folHlink>
        <a:srgbClr val="02A54F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物理课件咨询：18092199615（微信）   1045472853（QQ）">
  <a:themeElements>
    <a:clrScheme name="">
      <a:dk1>
        <a:srgbClr val="000000"/>
      </a:dk1>
      <a:lt1>
        <a:srgbClr val="FFFFFF"/>
      </a:lt1>
      <a:dk2>
        <a:srgbClr val="250635"/>
      </a:dk2>
      <a:lt2>
        <a:srgbClr val="FEFAFF"/>
      </a:lt2>
      <a:accent1>
        <a:srgbClr val="D780F4"/>
      </a:accent1>
      <a:accent2>
        <a:srgbClr val="F77780"/>
      </a:accent2>
      <a:accent3>
        <a:srgbClr val="EB7BBD"/>
      </a:accent3>
      <a:accent4>
        <a:srgbClr val="F78A77"/>
      </a:accent4>
      <a:accent5>
        <a:srgbClr val="EB7C8F"/>
      </a:accent5>
      <a:accent6>
        <a:srgbClr val="F7AB77"/>
      </a:accent6>
      <a:hlink>
        <a:srgbClr val="92D050"/>
      </a:hlink>
      <a:folHlink>
        <a:srgbClr val="EB7BBD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226</Paragraphs>
  <Slides>31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宋体</vt:lpstr>
      <vt:lpstr>方正大标宋简体</vt:lpstr>
      <vt:lpstr>Times New Roman</vt:lpstr>
      <vt:lpstr>Calibri Light</vt:lpstr>
      <vt:lpstr>Calibri</vt:lpstr>
      <vt:lpstr>汉仪超粗圆简</vt:lpstr>
      <vt:lpstr>黑体</vt:lpstr>
      <vt:lpstr>Wingdings</vt:lpstr>
      <vt:lpstr>楷体</vt:lpstr>
      <vt:lpstr>微软雅黑</vt:lpstr>
      <vt:lpstr>1_物理课件咨询：18092199615（微信）   1045472853（QQ）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2025-02-24T20:09:25Z</cp:lastPrinted>
  <dcterms:created xsi:type="dcterms:W3CDTF">2025-02-24T20:09:25Z</dcterms:created>
  <dcterms:modified xsi:type="dcterms:W3CDTF">2025-02-24T12:09:25Z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