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image" Target="../media/image5.tiff"/><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9.xml"/><Relationship Id="rId7" Type="http://schemas.openxmlformats.org/officeDocument/2006/relationships/image" Target="file:///C:\Documents and Settings\Administrator\&#26700;&#38754;\&#27743;&#35199;&#29289;&#29702;(JK)\A30.TIF" TargetMode="External"/><Relationship Id="rId6" Type="http://schemas.openxmlformats.org/officeDocument/2006/relationships/image" Target="../media/image14.png"/><Relationship Id="rId5" Type="http://schemas.openxmlformats.org/officeDocument/2006/relationships/image" Target="file:///C:\Documents and Settings\Administrator\&#26700;&#38754;\&#27743;&#35199;&#29289;&#29702;(JK)\A29.TIF" TargetMode="External"/><Relationship Id="rId4" Type="http://schemas.openxmlformats.org/officeDocument/2006/relationships/image" Target="../media/image13.png"/><Relationship Id="rId3" Type="http://schemas.openxmlformats.org/officeDocument/2006/relationships/image" Target="file:///C:\Documents and Settings\Administrator\&#26700;&#38754;\&#27743;&#35199;&#29289;&#29702;(JK)\A1.TIF" TargetMode="External"/><Relationship Id="rId2" Type="http://schemas.openxmlformats.org/officeDocument/2006/relationships/image" Target="../media/image12.png"/><Relationship Id="rId10" Type="http://schemas.openxmlformats.org/officeDocument/2006/relationships/notesSlide" Target="../notesSlides/notesSlide9.xml"/><Relationship Id="rId1" Type="http://schemas.openxmlformats.org/officeDocument/2006/relationships/image" Target="../media/image4.tiff"/></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image" Target="file:///C:\Documents and Settings\Administrator\&#26700;&#38754;\&#27743;&#35199;&#29289;&#29702;(JK)\A31.TIF" TargetMode="Externa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tags" Target="../tags/tag21.xml"/><Relationship Id="rId2" Type="http://schemas.openxmlformats.org/officeDocument/2006/relationships/image" Target="../media/image6.tiff"/><Relationship Id="rId1" Type="http://schemas.openxmlformats.org/officeDocument/2006/relationships/image" Target="../media/image5.tif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tags" Target="../tags/tag23.xml"/><Relationship Id="rId3" Type="http://schemas.openxmlformats.org/officeDocument/2006/relationships/image" Target="file:///C:\Documents and Settings\Administrator\&#26700;&#38754;\&#27743;&#35199;&#29289;&#29702;(JK)\A32.TIF" TargetMode="External"/><Relationship Id="rId2" Type="http://schemas.openxmlformats.org/officeDocument/2006/relationships/image" Target="../media/image16.png"/><Relationship Id="rId1" Type="http://schemas.openxmlformats.org/officeDocument/2006/relationships/image" Target="../media/image4.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7.xml"/><Relationship Id="rId4" Type="http://schemas.openxmlformats.org/officeDocument/2006/relationships/tags" Target="../tags/tag27.xml"/><Relationship Id="rId3" Type="http://schemas.openxmlformats.org/officeDocument/2006/relationships/image" Target="../media/image18.png"/><Relationship Id="rId2" Type="http://schemas.openxmlformats.org/officeDocument/2006/relationships/image" Target="../media/image4.tiff"/><Relationship Id="rId1" Type="http://schemas.openxmlformats.org/officeDocument/2006/relationships/image" Target="../media/image5.tiff"/></Relationships>
</file>

<file path=ppt/slides/_rels/slide2.xml.rels><?xml version="1.0" encoding="UTF-8" standalone="yes"?>
<Relationships xmlns="http://schemas.openxmlformats.org/package/2006/relationships"><Relationship Id="rId9" Type="http://schemas.openxmlformats.org/officeDocument/2006/relationships/slide" Target="slide49.xml"/><Relationship Id="rId8" Type="http://schemas.openxmlformats.org/officeDocument/2006/relationships/slide" Target="slide35.xml"/><Relationship Id="rId7" Type="http://schemas.openxmlformats.org/officeDocument/2006/relationships/tags" Target="../tags/tag4.xml"/><Relationship Id="rId6" Type="http://schemas.openxmlformats.org/officeDocument/2006/relationships/slide" Target="slide31.xml"/><Relationship Id="rId5" Type="http://schemas.openxmlformats.org/officeDocument/2006/relationships/tags" Target="../tags/tag3.xml"/><Relationship Id="rId4" Type="http://schemas.openxmlformats.org/officeDocument/2006/relationships/slide" Target="slide10.xml"/><Relationship Id="rId3" Type="http://schemas.openxmlformats.org/officeDocument/2006/relationships/image" Target="../media/image1.png"/><Relationship Id="rId2" Type="http://schemas.openxmlformats.org/officeDocument/2006/relationships/tags" Target="../tags/tag2.xml"/><Relationship Id="rId11" Type="http://schemas.openxmlformats.org/officeDocument/2006/relationships/slideLayout" Target="../slideLayouts/slideLayout7.xml"/><Relationship Id="rId10" Type="http://schemas.openxmlformats.org/officeDocument/2006/relationships/tags" Target="../tags/tag5.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7.xml"/><Relationship Id="rId5" Type="http://schemas.openxmlformats.org/officeDocument/2006/relationships/tags" Target="../tags/tag28.xml"/><Relationship Id="rId4" Type="http://schemas.openxmlformats.org/officeDocument/2006/relationships/image" Target="file:///C:\Documents and Settings\Administrator\&#26700;&#38754;\&#27743;&#35199;&#29289;&#29702;(JK)\A40.TIF" TargetMode="External"/><Relationship Id="rId3" Type="http://schemas.openxmlformats.org/officeDocument/2006/relationships/image" Target="../media/image20.png"/><Relationship Id="rId2" Type="http://schemas.openxmlformats.org/officeDocument/2006/relationships/image" Target="file:///C:\Documents and Settings\Administrator\&#26700;&#38754;\&#27743;&#35199;&#29289;&#29702;(JK)\A35.TIF" TargetMode="Externa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tags" Target="../tags/tag29.xml"/><Relationship Id="rId4" Type="http://schemas.openxmlformats.org/officeDocument/2006/relationships/image" Target="file:///C:\Documents and Settings\Administrator\&#26700;&#38754;\&#27743;&#35199;&#29289;&#29702;(JK)\A165.TIF" TargetMode="External"/><Relationship Id="rId3" Type="http://schemas.openxmlformats.org/officeDocument/2006/relationships/image" Target="../media/image22.png"/><Relationship Id="rId2" Type="http://schemas.openxmlformats.org/officeDocument/2006/relationships/image" Target="file:///C:\Documents and Settings\Administrator\&#26700;&#38754;\&#27743;&#35199;&#29289;&#29702;(JK)\A36.TIF" TargetMode="Externa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tags" Target="../tags/tag30.xml"/><Relationship Id="rId3" Type="http://schemas.openxmlformats.org/officeDocument/2006/relationships/image" Target="../media/image23.png"/><Relationship Id="rId2" Type="http://schemas.openxmlformats.org/officeDocument/2006/relationships/image" Target="../media/image4.tiff"/><Relationship Id="rId1" Type="http://schemas.openxmlformats.org/officeDocument/2006/relationships/image" Target="../media/image5.tiff"/></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tags" Target="../tags/tag31.xml"/><Relationship Id="rId2" Type="http://schemas.openxmlformats.org/officeDocument/2006/relationships/image" Target="file:///C:\Documents and Settings\Administrator\&#26700;&#38754;\&#27743;&#35199;&#29289;&#29702;(JK)\A38.TIF" TargetMode="Externa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image" Target="file:///C:\Documents and Settings\Administrator\&#26700;&#38754;\&#27743;&#35199;&#29289;&#29702;(JK)\A40.TIF" TargetMode="External"/><Relationship Id="rId7" Type="http://schemas.openxmlformats.org/officeDocument/2006/relationships/image" Target="../media/image20.png"/><Relationship Id="rId6" Type="http://schemas.openxmlformats.org/officeDocument/2006/relationships/image" Target="file:///C:\Documents and Settings\Administrator\&#26700;&#38754;\&#27743;&#35199;&#29289;&#29702;(JK)\A2.TIF" TargetMode="External"/><Relationship Id="rId5" Type="http://schemas.openxmlformats.org/officeDocument/2006/relationships/image" Target="../media/image26.png"/><Relationship Id="rId4" Type="http://schemas.openxmlformats.org/officeDocument/2006/relationships/image" Target="file:///C:\Documents and Settings\Administrator\&#26700;&#38754;\&#27743;&#35199;&#29289;&#29702;(JK)\A1.TIF" TargetMode="External"/><Relationship Id="rId3" Type="http://schemas.openxmlformats.org/officeDocument/2006/relationships/image" Target="../media/image12.png"/><Relationship Id="rId2" Type="http://schemas.openxmlformats.org/officeDocument/2006/relationships/image" Target="../media/image4.tiff"/><Relationship Id="rId11" Type="http://schemas.openxmlformats.org/officeDocument/2006/relationships/notesSlide" Target="../notesSlides/notesSlide23.xml"/><Relationship Id="rId10" Type="http://schemas.openxmlformats.org/officeDocument/2006/relationships/slideLayout" Target="../slideLayouts/slideLayout7.xml"/><Relationship Id="rId1" Type="http://schemas.openxmlformats.org/officeDocument/2006/relationships/image" Target="../media/image5.tiff"/></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7.xml"/><Relationship Id="rId7" Type="http://schemas.openxmlformats.org/officeDocument/2006/relationships/tags" Target="../tags/tag34.xml"/><Relationship Id="rId6" Type="http://schemas.openxmlformats.org/officeDocument/2006/relationships/image" Target="file:///C:\Documents and Settings\Administrator\&#26700;&#38754;\&#27743;&#35199;&#29289;&#29702;(JK)\A41.TIF" TargetMode="External"/><Relationship Id="rId5" Type="http://schemas.openxmlformats.org/officeDocument/2006/relationships/image" Target="../media/image29.png"/><Relationship Id="rId4" Type="http://schemas.openxmlformats.org/officeDocument/2006/relationships/image" Target="file:///C:\Documents and Settings\Administrator\&#26700;&#38754;\&#27743;&#35199;&#29289;&#29702;(JK)\V.TIF" TargetMode="External"/><Relationship Id="rId3" Type="http://schemas.openxmlformats.org/officeDocument/2006/relationships/image" Target="../media/image28.png"/><Relationship Id="rId2" Type="http://schemas.openxmlformats.org/officeDocument/2006/relationships/image" Target="file:///C:\Documents and Settings\Administrator\&#26700;&#38754;\&#27743;&#35199;&#29289;&#29702;(JK)\V1.TIF" TargetMode="External"/><Relationship Id="rId1" Type="http://schemas.openxmlformats.org/officeDocument/2006/relationships/image" Target="../media/image27.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7.xml"/><Relationship Id="rId4" Type="http://schemas.openxmlformats.org/officeDocument/2006/relationships/tags" Target="../tags/tag35.xml"/><Relationship Id="rId3" Type="http://schemas.openxmlformats.org/officeDocument/2006/relationships/image" Target="file:///C:\Documents and Settings\Administrator\&#26700;&#38754;\&#27743;&#35199;&#29289;&#29702;(JK)\A42.TIF" TargetMode="External"/><Relationship Id="rId2" Type="http://schemas.openxmlformats.org/officeDocument/2006/relationships/image" Target="../media/image30.png"/><Relationship Id="rId1" Type="http://schemas.openxmlformats.org/officeDocument/2006/relationships/image" Target="../media/image5.tiff"/></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tags" Target="../tags/tag37.xml"/><Relationship Id="rId1" Type="http://schemas.openxmlformats.org/officeDocument/2006/relationships/tags" Target="../tags/tag36.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6.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7.xml"/><Relationship Id="rId3" Type="http://schemas.openxmlformats.org/officeDocument/2006/relationships/tags" Target="../tags/tag41.xml"/><Relationship Id="rId2" Type="http://schemas.openxmlformats.org/officeDocument/2006/relationships/image" Target="../media/image7.tiff"/><Relationship Id="rId1" Type="http://schemas.openxmlformats.org/officeDocument/2006/relationships/image" Target="../media/image1.tiff"/></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image" Target="../media/image7.tiff"/></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image" Target="../media/image7.tiff"/></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tags" Target="../tags/tag44.xml"/><Relationship Id="rId1" Type="http://schemas.openxmlformats.org/officeDocument/2006/relationships/image" Target="../media/image7.tiff"/></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tags" Target="../tags/tag45.xml"/><Relationship Id="rId1" Type="http://schemas.openxmlformats.org/officeDocument/2006/relationships/image" Target="../media/image5.tif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43.TIF" TargetMode="External"/><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7.xml"/><Relationship Id="rId4" Type="http://schemas.openxmlformats.org/officeDocument/2006/relationships/tags" Target="../tags/tag46.xml"/><Relationship Id="rId3" Type="http://schemas.openxmlformats.org/officeDocument/2006/relationships/image" Target="file:///C:\Documents and Settings\Administrator\&#26700;&#38754;\&#27743;&#35199;&#29289;&#29702;(JK)\A44.TIF" TargetMode="External"/><Relationship Id="rId2" Type="http://schemas.openxmlformats.org/officeDocument/2006/relationships/image" Target="../media/image33.png"/><Relationship Id="rId1" Type="http://schemas.openxmlformats.org/officeDocument/2006/relationships/image" Target="../media/image32.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7.xml"/><Relationship Id="rId3" Type="http://schemas.openxmlformats.org/officeDocument/2006/relationships/tags" Target="../tags/tag47.xml"/><Relationship Id="rId2" Type="http://schemas.openxmlformats.org/officeDocument/2006/relationships/image" Target="file:///C:\Documents and Settings\Administrator\&#26700;&#38754;\&#27743;&#35199;&#29289;&#29702;(JK)\A44.TIF" TargetMode="External"/><Relationship Id="rId1" Type="http://schemas.openxmlformats.org/officeDocument/2006/relationships/image" Target="../media/image33.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8.xml"/><Relationship Id="rId3" Type="http://schemas.openxmlformats.org/officeDocument/2006/relationships/image" Target="file:///C:\Documents and Settings\Administrator\&#26700;&#38754;\&#27743;&#35199;&#29289;&#29702;(JK)\A23.TIF" TargetMode="External"/><Relationship Id="rId2" Type="http://schemas.openxmlformats.org/officeDocument/2006/relationships/image" Target="../media/image2.png"/><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tags" Target="../tags/tag50.xml"/><Relationship Id="rId1" Type="http://schemas.openxmlformats.org/officeDocument/2006/relationships/image" Target="../media/image4.tif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51.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tags" Target="../tags/tag53.xml"/><Relationship Id="rId1" Type="http://schemas.openxmlformats.org/officeDocument/2006/relationships/tags" Target="../tags/tag52.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7.xml"/><Relationship Id="rId3" Type="http://schemas.openxmlformats.org/officeDocument/2006/relationships/tags" Target="../tags/tag54.xml"/><Relationship Id="rId2" Type="http://schemas.openxmlformats.org/officeDocument/2006/relationships/image" Target="../media/image34.png"/><Relationship Id="rId1" Type="http://schemas.openxmlformats.org/officeDocument/2006/relationships/image" Target="../media/image32.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7.xml"/><Relationship Id="rId3" Type="http://schemas.openxmlformats.org/officeDocument/2006/relationships/tags" Target="../tags/tag56.xml"/><Relationship Id="rId2" Type="http://schemas.openxmlformats.org/officeDocument/2006/relationships/image" Target="../media/image34.png"/><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57.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7.xml"/><Relationship Id="rId4" Type="http://schemas.openxmlformats.org/officeDocument/2006/relationships/tags" Target="../tags/tag58.xml"/><Relationship Id="rId3" Type="http://schemas.openxmlformats.org/officeDocument/2006/relationships/image" Target="file:///C:\Documents and Settings\Administrator\&#26700;&#38754;\&#27743;&#35199;&#29289;&#29702;(JK)\A46.TIF" TargetMode="External"/><Relationship Id="rId2" Type="http://schemas.openxmlformats.org/officeDocument/2006/relationships/image" Target="../media/image35.png"/><Relationship Id="rId1" Type="http://schemas.openxmlformats.org/officeDocument/2006/relationships/image" Target="../media/image4.tiff"/></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7.xml"/><Relationship Id="rId3" Type="http://schemas.openxmlformats.org/officeDocument/2006/relationships/tags" Target="../tags/tag59.xml"/><Relationship Id="rId2" Type="http://schemas.openxmlformats.org/officeDocument/2006/relationships/image" Target="file:///C:\Documents and Settings\Administrator\&#26700;&#38754;\&#27743;&#35199;&#29289;&#29702;(JK)\A46.TIF" TargetMode="External"/><Relationship Id="rId1" Type="http://schemas.openxmlformats.org/officeDocument/2006/relationships/image" Target="../media/image35.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7.xml"/><Relationship Id="rId3" Type="http://schemas.openxmlformats.org/officeDocument/2006/relationships/tags" Target="../tags/tag60.xml"/><Relationship Id="rId2" Type="http://schemas.openxmlformats.org/officeDocument/2006/relationships/image" Target="file:///C:\Documents and Settings\Administrator\&#26700;&#38754;\&#27743;&#35199;&#29289;&#29702;(JK)\A169.TIF" TargetMode="External"/><Relationship Id="rId1" Type="http://schemas.openxmlformats.org/officeDocument/2006/relationships/image" Target="../media/image36.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image" Target="../media/image5.tiff"/></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0.xml"/><Relationship Id="rId7" Type="http://schemas.openxmlformats.org/officeDocument/2006/relationships/image" Target="file:///C:\Documents and Settings\Administrator\&#26700;&#38754;\&#27743;&#35199;&#29289;&#29702;(JK)\A26.TIF" TargetMode="External"/><Relationship Id="rId6" Type="http://schemas.openxmlformats.org/officeDocument/2006/relationships/image" Target="../media/image5.png"/><Relationship Id="rId5" Type="http://schemas.openxmlformats.org/officeDocument/2006/relationships/image" Target="file:///C:\Documents and Settings\Administrator\&#26700;&#38754;\&#27743;&#35199;&#29289;&#29702;(JK)\A25.TIF" TargetMode="External"/><Relationship Id="rId4" Type="http://schemas.openxmlformats.org/officeDocument/2006/relationships/image" Target="../media/image4.png"/><Relationship Id="rId3" Type="http://schemas.openxmlformats.org/officeDocument/2006/relationships/image" Target="file:///C:\Documents and Settings\Administrator\&#26700;&#38754;\&#27743;&#35199;&#29289;&#29702;(JK)\A24.TIF" TargetMode="External"/><Relationship Id="rId2" Type="http://schemas.openxmlformats.org/officeDocument/2006/relationships/image" Target="../media/image3.png"/><Relationship Id="rId10" Type="http://schemas.openxmlformats.org/officeDocument/2006/relationships/notesSlide" Target="../notesSlides/notesSlide3.xml"/><Relationship Id="rId1" Type="http://schemas.openxmlformats.org/officeDocument/2006/relationships/tags" Target="../tags/tag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6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7.xml"/><Relationship Id="rId4" Type="http://schemas.openxmlformats.org/officeDocument/2006/relationships/tags" Target="../tags/tag64.xml"/><Relationship Id="rId3" Type="http://schemas.openxmlformats.org/officeDocument/2006/relationships/image" Target="file:///C:\Documents and Settings\Administrator\&#26700;&#38754;\&#27743;&#35199;&#29289;&#29702;(JK)\A47.TIF" TargetMode="External"/><Relationship Id="rId2" Type="http://schemas.openxmlformats.org/officeDocument/2006/relationships/image" Target="../media/image37.png"/><Relationship Id="rId1" Type="http://schemas.openxmlformats.org/officeDocument/2006/relationships/image" Target="../media/image32.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7.xml"/><Relationship Id="rId2" Type="http://schemas.openxmlformats.org/officeDocument/2006/relationships/tags" Target="../tags/tag66.xml"/><Relationship Id="rId1" Type="http://schemas.openxmlformats.org/officeDocument/2006/relationships/tags" Target="../tags/tag65.xml"/></Relationships>
</file>

<file path=ppt/slides/_rels/slide54.xml.rels><?xml version="1.0" encoding="UTF-8" standalone="yes"?>
<Relationships xmlns="http://schemas.openxmlformats.org/package/2006/relationships"><Relationship Id="rId8" Type="http://schemas.openxmlformats.org/officeDocument/2006/relationships/notesSlide" Target="../notesSlides/notesSlide51.xml"/><Relationship Id="rId7" Type="http://schemas.openxmlformats.org/officeDocument/2006/relationships/slideLayout" Target="../slideLayouts/slideLayout7.xml"/><Relationship Id="rId6" Type="http://schemas.openxmlformats.org/officeDocument/2006/relationships/tags" Target="../tags/tag67.xml"/><Relationship Id="rId5" Type="http://schemas.openxmlformats.org/officeDocument/2006/relationships/image" Target="file:///C:\Documents and Settings\Administrator\&#26700;&#38754;\&#27743;&#35199;&#29289;&#29702;(JK)\A48.TIF" TargetMode="External"/><Relationship Id="rId4" Type="http://schemas.openxmlformats.org/officeDocument/2006/relationships/image" Target="../media/image38.png"/><Relationship Id="rId3" Type="http://schemas.openxmlformats.org/officeDocument/2006/relationships/image" Target="file:///C:\Documents and Settings\Administrator\&#26700;&#38754;\&#27743;&#35199;&#29289;&#29702;(JK)\V1.TIF" TargetMode="External"/><Relationship Id="rId2" Type="http://schemas.openxmlformats.org/officeDocument/2006/relationships/image" Target="../media/image27.png"/><Relationship Id="rId1" Type="http://schemas.openxmlformats.org/officeDocument/2006/relationships/image" Target="../media/image4.tiff"/></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7.xml"/><Relationship Id="rId4" Type="http://schemas.openxmlformats.org/officeDocument/2006/relationships/tags" Target="../tags/tag68.xml"/><Relationship Id="rId3" Type="http://schemas.openxmlformats.org/officeDocument/2006/relationships/image" Target="file:///C:\Documents and Settings\Administrator\&#26700;&#38754;\&#27743;&#35199;&#29289;&#29702;(JK)\A49.TIF" TargetMode="External"/><Relationship Id="rId2" Type="http://schemas.openxmlformats.org/officeDocument/2006/relationships/image" Target="../media/image39.png"/><Relationship Id="rId1" Type="http://schemas.openxmlformats.org/officeDocument/2006/relationships/image" Target="../media/image32.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7.xml"/><Relationship Id="rId2" Type="http://schemas.openxmlformats.org/officeDocument/2006/relationships/tags" Target="../tags/tag70.xml"/><Relationship Id="rId1" Type="http://schemas.openxmlformats.org/officeDocument/2006/relationships/tags" Target="../tags/tag6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tags" Target="../tags/tag12.xml"/><Relationship Id="rId5" Type="http://schemas.openxmlformats.org/officeDocument/2006/relationships/image" Target="file:///C:\Documents and Settings\Administrator\&#26700;&#38754;\&#27743;&#35199;&#29289;&#29702;(JK)\A28.TIF" TargetMode="External"/><Relationship Id="rId4" Type="http://schemas.openxmlformats.org/officeDocument/2006/relationships/image" Target="../media/image7.png"/><Relationship Id="rId3" Type="http://schemas.openxmlformats.org/officeDocument/2006/relationships/image" Target="file:///C:\Documents and Settings\Administrator\&#26700;&#38754;\&#27743;&#35199;&#29289;&#29702;(JK)\A27.TIF" TargetMode="External"/><Relationship Id="rId2" Type="http://schemas.openxmlformats.org/officeDocument/2006/relationships/image" Target="../media/image6.png"/><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image" Target="../media/image9.png"/><Relationship Id="rId3" Type="http://schemas.openxmlformats.org/officeDocument/2006/relationships/image" Target="file:///C:\Documents and Settings\Administrator\&#26700;&#38754;\&#27743;&#35199;&#29289;&#29702;(JK)\A27A.TIF" TargetMode="External"/><Relationship Id="rId2" Type="http://schemas.openxmlformats.org/officeDocument/2006/relationships/image" Target="../media/image8.png"/><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7.xml"/><Relationship Id="rId6" Type="http://schemas.openxmlformats.org/officeDocument/2006/relationships/tags" Target="../tags/tag17.xml"/><Relationship Id="rId5" Type="http://schemas.openxmlformats.org/officeDocument/2006/relationships/image" Target="file:///C:\Documents and Settings\Administrator\&#26700;&#38754;\&#27743;&#35199;&#29289;&#29702;(JK)\A183.TIF" TargetMode="External"/><Relationship Id="rId4" Type="http://schemas.openxmlformats.org/officeDocument/2006/relationships/image" Target="../media/image11.png"/><Relationship Id="rId3" Type="http://schemas.openxmlformats.org/officeDocument/2006/relationships/image" Target="file:///C:\Documents and Settings\Administrator\&#26700;&#38754;\&#27743;&#35199;&#29289;&#29702;(JK)\A182.TIF" TargetMode="External"/><Relationship Id="rId2" Type="http://schemas.openxmlformats.org/officeDocument/2006/relationships/image" Target="../media/image10.png"/><Relationship Id="rId1" Type="http://schemas.openxmlformats.org/officeDocument/2006/relationships/image" Target="../media/image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683895" y="1877695"/>
            <a:ext cx="1097597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fontAlgn="auto">
              <a:lnSpc>
                <a:spcPct val="150000"/>
              </a:lnSpc>
              <a:spcBef>
                <a:spcPct val="0"/>
              </a:spcBef>
              <a:spcAft>
                <a:spcPct val="0"/>
              </a:spcAft>
              <a:buClrTx/>
              <a:buSzTx/>
              <a:buFontTx/>
              <a:buNone/>
            </a:pPr>
            <a:r>
              <a:rPr kumimoji="0" sz="6000" b="1" i="0" u="none" strike="noStrike"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第13讲  电流和电路  电压  电阻</a:t>
            </a:r>
            <a:endParaRPr lang="zh-CN" altLang="en-US" sz="60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2" name="矩形 1"/>
          <p:cNvSpPr/>
          <p:nvPr/>
        </p:nvSpPr>
        <p:spPr>
          <a:xfrm>
            <a:off x="978535" y="3724910"/>
            <a:ext cx="1015809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命题点2　电路及其连接方式的判断</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4"/>
          <p:cNvGrpSpPr/>
          <p:nvPr/>
        </p:nvGrpSpPr>
        <p:grpSpPr>
          <a:xfrm>
            <a:off x="599301" y="1224280"/>
            <a:ext cx="11087035" cy="645159"/>
            <a:chOff x="985" y="1190"/>
            <a:chExt cx="17545" cy="1018"/>
          </a:xfrm>
        </p:grpSpPr>
        <p:pic>
          <p:nvPicPr>
            <p:cNvPr id="7"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8"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9" name="组合 8"/>
          <p:cNvGrpSpPr/>
          <p:nvPr/>
        </p:nvGrpSpPr>
        <p:grpSpPr>
          <a:xfrm>
            <a:off x="599440" y="2249805"/>
            <a:ext cx="8416290" cy="521970"/>
            <a:chOff x="894" y="3246"/>
            <a:chExt cx="13254" cy="822"/>
          </a:xfrm>
        </p:grpSpPr>
        <p:sp>
          <p:nvSpPr>
            <p:cNvPr id="10" name="文本框 4"/>
            <p:cNvSpPr txBox="1"/>
            <p:nvPr/>
          </p:nvSpPr>
          <p:spPr>
            <a:xfrm>
              <a:off x="3894" y="3246"/>
              <a:ext cx="10254"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电路组成及连接方式和状态判断</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1" name="组合 10"/>
            <p:cNvGrpSpPr/>
            <p:nvPr/>
          </p:nvGrpSpPr>
          <p:grpSpPr>
            <a:xfrm>
              <a:off x="894" y="3246"/>
              <a:ext cx="2665" cy="822"/>
              <a:chOff x="6686" y="8865"/>
              <a:chExt cx="2836" cy="877"/>
            </a:xfrm>
          </p:grpSpPr>
          <p:pic>
            <p:nvPicPr>
              <p:cNvPr id="17"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8"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9"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0" name="文本框 19"/>
          <p:cNvSpPr txBox="1"/>
          <p:nvPr/>
        </p:nvSpPr>
        <p:spPr>
          <a:xfrm>
            <a:off x="599440" y="3033395"/>
            <a:ext cx="1042543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(2018</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简单电路是由电源、用电器、开关和导线组成的，给充电宝充电时，充电宝相当于简单电路中的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；充电宝给手机充电时充电宝相当于简单电路中的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2. (2018</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华灯初上，路灯的连接方式是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联，回到家中，按下开关，电灯亮了，开关与电灯的连接方式是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联．</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 name="文本框 20"/>
          <p:cNvSpPr txBox="1"/>
          <p:nvPr/>
        </p:nvSpPr>
        <p:spPr>
          <a:xfrm>
            <a:off x="6210935" y="3691255"/>
            <a:ext cx="12820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用电器</a:t>
            </a:r>
            <a:endParaRPr lang="zh-CN" altLang="en-US" sz="2400" b="0">
              <a:solidFill>
                <a:srgbClr val="FF0000"/>
              </a:solidFill>
              <a:ea typeface="宋体" panose="02010600030101010101" pitchFamily="2" charset="-122"/>
            </a:endParaRPr>
          </a:p>
        </p:txBody>
      </p:sp>
      <p:sp>
        <p:nvSpPr>
          <p:cNvPr id="22" name="文本框 21"/>
          <p:cNvSpPr txBox="1"/>
          <p:nvPr/>
        </p:nvSpPr>
        <p:spPr>
          <a:xfrm>
            <a:off x="4134485" y="4248785"/>
            <a:ext cx="8604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电源</a:t>
            </a:r>
            <a:endParaRPr lang="zh-CN" altLang="en-US" sz="2400" b="0">
              <a:solidFill>
                <a:srgbClr val="FF0000"/>
              </a:solidFill>
              <a:ea typeface="宋体" panose="02010600030101010101" pitchFamily="2" charset="-122"/>
            </a:endParaRPr>
          </a:p>
        </p:txBody>
      </p:sp>
      <p:sp>
        <p:nvSpPr>
          <p:cNvPr id="23" name="文本框 22"/>
          <p:cNvSpPr txBox="1"/>
          <p:nvPr/>
        </p:nvSpPr>
        <p:spPr>
          <a:xfrm>
            <a:off x="7620000" y="4752975"/>
            <a:ext cx="5784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并</a:t>
            </a:r>
            <a:endParaRPr lang="zh-CN" altLang="en-US" sz="2400" b="0">
              <a:solidFill>
                <a:srgbClr val="FF0000"/>
              </a:solidFill>
              <a:ea typeface="宋体" panose="02010600030101010101" pitchFamily="2" charset="-122"/>
            </a:endParaRPr>
          </a:p>
        </p:txBody>
      </p:sp>
      <p:sp>
        <p:nvSpPr>
          <p:cNvPr id="24" name="文本框 23"/>
          <p:cNvSpPr txBox="1"/>
          <p:nvPr/>
        </p:nvSpPr>
        <p:spPr>
          <a:xfrm>
            <a:off x="7368540" y="5347970"/>
            <a:ext cx="6883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串</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2" grpId="1"/>
      <p:bldP spid="23" grpId="0"/>
      <p:bldP spid="23" grpId="1"/>
      <p:bldP spid="24" grpId="0"/>
      <p:bldP spid="2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14"/>
          <p:cNvGrpSpPr/>
          <p:nvPr/>
        </p:nvGrpSpPr>
        <p:grpSpPr>
          <a:xfrm>
            <a:off x="1313180" y="1299210"/>
            <a:ext cx="1838960" cy="474345"/>
            <a:chOff x="1318" y="2359"/>
            <a:chExt cx="2896" cy="747"/>
          </a:xfrm>
        </p:grpSpPr>
        <p:pic>
          <p:nvPicPr>
            <p:cNvPr id="16" name="图片 15"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8" name="文本框 17"/>
          <p:cNvSpPr txBox="1"/>
          <p:nvPr/>
        </p:nvSpPr>
        <p:spPr>
          <a:xfrm>
            <a:off x="1283970" y="1817053"/>
            <a:ext cx="5080000" cy="3969385"/>
          </a:xfrm>
          <a:prstGeom prst="rect">
            <a:avLst/>
          </a:prstGeom>
          <a:noFill/>
          <a:ln w="9525">
            <a:noFill/>
          </a:ln>
        </p:spPr>
        <p:txBody>
          <a:bodyPr>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如图所示电路，当开关闭合后，电阻</a:t>
            </a:r>
            <a:r>
              <a:rPr lang="en-US" sz="2400" i="1">
                <a:latin typeface="Times New Roman" panose="02020603050405020304" pitchFamily="18" charset="0"/>
                <a:ea typeface="宋体" panose="02010600030101010101" pitchFamily="2" charset="-122"/>
                <a:cs typeface="Times New Roman" panose="02020603050405020304" pitchFamily="18" charset="0"/>
              </a:rPr>
              <a:t>R</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R</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的连接方式是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联，电流表      测通过</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的电流．</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如图所示是电吹风的简化电路图，</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是风扇的电动机、</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是电热丝，要吹热风应闭合开关</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，此时</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与</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联在电路中．</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9" name="图片 982" descr="C:\Documents and Settings\Administrator\桌面\江西物理(JK)\A1.TIF"/>
          <p:cNvPicPr>
            <a:picLocks noChangeAspect="1"/>
          </p:cNvPicPr>
          <p:nvPr/>
        </p:nvPicPr>
        <p:blipFill>
          <a:blip r:embed="rId2" r:link="rId3"/>
          <a:stretch>
            <a:fillRect/>
          </a:stretch>
        </p:blipFill>
        <p:spPr>
          <a:xfrm>
            <a:off x="2291715" y="3116580"/>
            <a:ext cx="375285" cy="375285"/>
          </a:xfrm>
          <a:prstGeom prst="rect">
            <a:avLst/>
          </a:prstGeom>
          <a:noFill/>
          <a:ln w="9525">
            <a:noFill/>
          </a:ln>
        </p:spPr>
      </p:pic>
      <p:pic>
        <p:nvPicPr>
          <p:cNvPr id="20" name="图片 983" descr="C:\Documents and Settings\Administrator\桌面\江西物理(JK)\A29.TIF"/>
          <p:cNvPicPr>
            <a:picLocks noChangeAspect="1"/>
          </p:cNvPicPr>
          <p:nvPr/>
        </p:nvPicPr>
        <p:blipFill>
          <a:blip r:embed="rId4" r:link="rId5"/>
          <a:stretch>
            <a:fillRect/>
          </a:stretch>
        </p:blipFill>
        <p:spPr>
          <a:xfrm>
            <a:off x="8003540" y="1715135"/>
            <a:ext cx="2323465" cy="1583690"/>
          </a:xfrm>
          <a:prstGeom prst="rect">
            <a:avLst/>
          </a:prstGeom>
          <a:noFill/>
          <a:ln w="9525">
            <a:noFill/>
          </a:ln>
        </p:spPr>
      </p:pic>
      <p:sp>
        <p:nvSpPr>
          <p:cNvPr id="21" name="文本框 20"/>
          <p:cNvSpPr txBox="1"/>
          <p:nvPr/>
        </p:nvSpPr>
        <p:spPr>
          <a:xfrm>
            <a:off x="8578215" y="3422650"/>
            <a:ext cx="117348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3</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2" name="图片 984" descr="C:\Documents and Settings\Administrator\桌面\江西物理(JK)\A30.TIF"/>
          <p:cNvPicPr>
            <a:picLocks noChangeAspect="1"/>
          </p:cNvPicPr>
          <p:nvPr/>
        </p:nvPicPr>
        <p:blipFill>
          <a:blip r:embed="rId6" r:link="rId7"/>
          <a:stretch>
            <a:fillRect/>
          </a:stretch>
        </p:blipFill>
        <p:spPr>
          <a:xfrm>
            <a:off x="8003540" y="3914775"/>
            <a:ext cx="2629535" cy="1506220"/>
          </a:xfrm>
          <a:prstGeom prst="rect">
            <a:avLst/>
          </a:prstGeom>
          <a:noFill/>
          <a:ln w="9525">
            <a:noFill/>
          </a:ln>
        </p:spPr>
      </p:pic>
      <p:sp>
        <p:nvSpPr>
          <p:cNvPr id="23" name="文本框 22"/>
          <p:cNvSpPr txBox="1"/>
          <p:nvPr/>
        </p:nvSpPr>
        <p:spPr>
          <a:xfrm>
            <a:off x="8578215" y="5544820"/>
            <a:ext cx="1375410"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4</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24" name="文本框 23"/>
          <p:cNvSpPr txBox="1"/>
          <p:nvPr/>
        </p:nvSpPr>
        <p:spPr>
          <a:xfrm>
            <a:off x="4643755" y="2511425"/>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并</a:t>
            </a:r>
            <a:endParaRPr lang="zh-CN" altLang="en-US" sz="2400" b="0">
              <a:solidFill>
                <a:srgbClr val="FF0000"/>
              </a:solidFill>
              <a:ea typeface="宋体" panose="02010600030101010101" pitchFamily="2" charset="-122"/>
            </a:endParaRPr>
          </a:p>
        </p:txBody>
      </p:sp>
      <p:sp>
        <p:nvSpPr>
          <p:cNvPr id="25" name="文本框 24"/>
          <p:cNvSpPr txBox="1"/>
          <p:nvPr/>
        </p:nvSpPr>
        <p:spPr>
          <a:xfrm>
            <a:off x="3767455" y="3016885"/>
            <a:ext cx="156273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R</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sz="2400" b="0">
                <a:solidFill>
                  <a:srgbClr val="FF0000"/>
                </a:solidFill>
                <a:ea typeface="宋体" panose="02010600030101010101" pitchFamily="2" charset="-122"/>
              </a:rPr>
              <a:t>和</a:t>
            </a:r>
            <a:r>
              <a:rPr lang="en-US" sz="2400" b="0" i="1">
                <a:solidFill>
                  <a:srgbClr val="FF0000"/>
                </a:solidFill>
                <a:latin typeface="Times New Roman" panose="02020603050405020304" pitchFamily="18" charset="0"/>
                <a:ea typeface="宋体" panose="02010600030101010101" pitchFamily="2" charset="-122"/>
              </a:rPr>
              <a:t>R</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sz="2400" b="0">
                <a:solidFill>
                  <a:srgbClr val="FF0000"/>
                </a:solidFill>
                <a:ea typeface="宋体" panose="02010600030101010101" pitchFamily="2" charset="-122"/>
              </a:rPr>
              <a:t>　</a:t>
            </a:r>
            <a:endParaRPr lang="zh-CN" altLang="en-US" sz="2400" b="0">
              <a:solidFill>
                <a:srgbClr val="FF0000"/>
              </a:solidFill>
              <a:ea typeface="宋体" panose="02010600030101010101" pitchFamily="2" charset="-122"/>
            </a:endParaRPr>
          </a:p>
        </p:txBody>
      </p:sp>
      <p:sp>
        <p:nvSpPr>
          <p:cNvPr id="26" name="文本框 25"/>
          <p:cNvSpPr txBox="1"/>
          <p:nvPr/>
        </p:nvSpPr>
        <p:spPr>
          <a:xfrm>
            <a:off x="3971925" y="4670425"/>
            <a:ext cx="11728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S</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sz="2400" b="0">
                <a:solidFill>
                  <a:srgbClr val="FF0000"/>
                </a:solidFill>
                <a:ea typeface="宋体" panose="02010600030101010101" pitchFamily="2" charset="-122"/>
              </a:rPr>
              <a:t>和</a:t>
            </a:r>
            <a:r>
              <a:rPr lang="en-US" sz="2400" b="0">
                <a:solidFill>
                  <a:srgbClr val="FF0000"/>
                </a:solidFill>
                <a:latin typeface="Times New Roman" panose="02020603050405020304" pitchFamily="18" charset="0"/>
                <a:ea typeface="宋体" panose="02010600030101010101" pitchFamily="2" charset="-122"/>
              </a:rPr>
              <a:t>S</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sz="2400" b="0">
                <a:solidFill>
                  <a:srgbClr val="FF0000"/>
                </a:solidFill>
                <a:ea typeface="宋体" panose="02010600030101010101" pitchFamily="2" charset="-122"/>
              </a:rPr>
              <a:t>　</a:t>
            </a:r>
            <a:endParaRPr lang="zh-CN" altLang="en-US" sz="2400" b="0">
              <a:solidFill>
                <a:srgbClr val="FF0000"/>
              </a:solidFill>
              <a:ea typeface="宋体" panose="02010600030101010101" pitchFamily="2" charset="-122"/>
            </a:endParaRPr>
          </a:p>
        </p:txBody>
      </p:sp>
      <p:sp>
        <p:nvSpPr>
          <p:cNvPr id="27" name="文本框 26"/>
          <p:cNvSpPr txBox="1"/>
          <p:nvPr/>
        </p:nvSpPr>
        <p:spPr>
          <a:xfrm>
            <a:off x="2025650" y="5215255"/>
            <a:ext cx="6724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并</a:t>
            </a:r>
            <a:endParaRPr lang="zh-CN" altLang="en-US" sz="2400" b="0">
              <a:solidFill>
                <a:srgbClr val="FF0000"/>
              </a:solidFill>
              <a:ea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p:bldP spid="23" grpId="1"/>
      <p:bldP spid="24" grpId="0"/>
      <p:bldP spid="24" grpId="1"/>
      <p:bldP spid="25" grpId="0"/>
      <p:bldP spid="25" grpId="1"/>
      <p:bldP spid="26" grpId="0"/>
      <p:bldP spid="26" grpId="1"/>
      <p:bldP spid="27" grpId="0"/>
      <p:bldP spid="2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111250" y="1968500"/>
            <a:ext cx="790829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 (</a:t>
            </a:r>
            <a:r>
              <a:rPr lang="zh-CN" sz="2400">
                <a:latin typeface="Times New Roman" panose="02020603050405020304" pitchFamily="18" charset="0"/>
                <a:ea typeface="宋体" panose="02010600030101010101" pitchFamily="2" charset="-122"/>
                <a:cs typeface="Times New Roman" panose="02020603050405020304" pitchFamily="18" charset="0"/>
              </a:rPr>
              <a:t>不定项</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如图所示的电路图，下列说法正确的是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闭合</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，断开</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时，电路是断路</a:t>
            </a:r>
            <a:r>
              <a:rPr lang="en-US" sz="2400">
                <a:latin typeface="Times New Roman" panose="02020603050405020304" pitchFamily="18" charset="0"/>
                <a:ea typeface="宋体" panose="02010600030101010101" pitchFamily="2" charset="-122"/>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闭合</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时，电路是通路</a:t>
            </a:r>
            <a:r>
              <a:rPr lang="en-US" sz="2400">
                <a:latin typeface="Times New Roman" panose="02020603050405020304" pitchFamily="18" charset="0"/>
                <a:ea typeface="宋体" panose="02010600030101010101" pitchFamily="2" charset="-122"/>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闭合</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，断开</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时，电路是短路</a:t>
            </a:r>
            <a:r>
              <a:rPr lang="en-US" sz="2400">
                <a:latin typeface="Times New Roman" panose="02020603050405020304" pitchFamily="18" charset="0"/>
                <a:ea typeface="宋体" panose="02010600030101010101" pitchFamily="2" charset="-122"/>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闭合</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，断开</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时，</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发光而</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不发光</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985" descr="C:\Documents and Settings\Administrator\桌面\江西物理(JK)\A31.TIF"/>
          <p:cNvPicPr>
            <a:picLocks noChangeAspect="1"/>
          </p:cNvPicPr>
          <p:nvPr/>
        </p:nvPicPr>
        <p:blipFill>
          <a:blip r:embed="rId1" r:link="rId2"/>
          <a:stretch>
            <a:fillRect/>
          </a:stretch>
        </p:blipFill>
        <p:spPr>
          <a:xfrm>
            <a:off x="8180705" y="2677160"/>
            <a:ext cx="2588260" cy="1875790"/>
          </a:xfrm>
          <a:prstGeom prst="rect">
            <a:avLst/>
          </a:prstGeom>
          <a:noFill/>
          <a:ln w="9525">
            <a:noFill/>
          </a:ln>
        </p:spPr>
      </p:pic>
      <p:sp>
        <p:nvSpPr>
          <p:cNvPr id="7" name="文本框 6"/>
          <p:cNvSpPr txBox="1"/>
          <p:nvPr/>
        </p:nvSpPr>
        <p:spPr>
          <a:xfrm>
            <a:off x="8896350" y="4552950"/>
            <a:ext cx="115760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5</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7926705" y="2129155"/>
            <a:ext cx="9696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CD</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591185" y="1499870"/>
            <a:ext cx="10771505" cy="521970"/>
            <a:chOff x="894" y="3246"/>
            <a:chExt cx="16963" cy="822"/>
          </a:xfrm>
        </p:grpSpPr>
        <p:sp>
          <p:nvSpPr>
            <p:cNvPr id="11" name="文本框 4"/>
            <p:cNvSpPr txBox="1"/>
            <p:nvPr/>
          </p:nvSpPr>
          <p:spPr>
            <a:xfrm>
              <a:off x="3894" y="3246"/>
              <a:ext cx="13963"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电路故障分析</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[2016.25(4)，2015.25【进行实验与收集证据】(1)]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7" name="组合 16"/>
            <p:cNvGrpSpPr/>
            <p:nvPr/>
          </p:nvGrpSpPr>
          <p:grpSpPr>
            <a:xfrm>
              <a:off x="894" y="3246"/>
              <a:ext cx="2665" cy="822"/>
              <a:chOff x="6686" y="8865"/>
              <a:chExt cx="2836" cy="877"/>
            </a:xfrm>
          </p:grpSpPr>
          <p:pic>
            <p:nvPicPr>
              <p:cNvPr id="18"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9"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0"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1" name="组合 20"/>
          <p:cNvGrpSpPr/>
          <p:nvPr/>
        </p:nvGrpSpPr>
        <p:grpSpPr>
          <a:xfrm>
            <a:off x="9551035" y="2244090"/>
            <a:ext cx="1841500" cy="1666875"/>
            <a:chOff x="3914" y="4432"/>
            <a:chExt cx="3298" cy="2934"/>
          </a:xfrm>
        </p:grpSpPr>
        <p:grpSp>
          <p:nvGrpSpPr>
            <p:cNvPr id="22" name="组合 21"/>
            <p:cNvGrpSpPr/>
            <p:nvPr/>
          </p:nvGrpSpPr>
          <p:grpSpPr>
            <a:xfrm>
              <a:off x="3914" y="4432"/>
              <a:ext cx="3298" cy="2934"/>
              <a:chOff x="3914" y="4432"/>
              <a:chExt cx="3298" cy="2934"/>
            </a:xfrm>
          </p:grpSpPr>
          <p:sp>
            <p:nvSpPr>
              <p:cNvPr id="23" name="矩形 22"/>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4" name="组合 23"/>
              <p:cNvGrpSpPr/>
              <p:nvPr/>
            </p:nvGrpSpPr>
            <p:grpSpPr>
              <a:xfrm>
                <a:off x="3914" y="4432"/>
                <a:ext cx="3298" cy="2935"/>
                <a:chOff x="3288" y="4279"/>
                <a:chExt cx="4119" cy="3575"/>
              </a:xfrm>
            </p:grpSpPr>
            <p:sp>
              <p:nvSpPr>
                <p:cNvPr id="25" name="圆角矩形 24"/>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26" name="流程图: 终止 25"/>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1" name="组合 7"/>
                <p:cNvGrpSpPr/>
                <p:nvPr/>
              </p:nvGrpSpPr>
              <p:grpSpPr>
                <a:xfrm rot="0">
                  <a:off x="4951" y="6931"/>
                  <a:ext cx="578" cy="566"/>
                  <a:chOff x="13340" y="9527"/>
                  <a:chExt cx="680" cy="680"/>
                </a:xfrm>
              </p:grpSpPr>
              <p:sp>
                <p:nvSpPr>
                  <p:cNvPr id="32" name="椭圆 31"/>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3" name="流程图: 摘录 32"/>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34" name="文本框 33"/>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35" name="组合 34"/>
          <p:cNvGrpSpPr/>
          <p:nvPr/>
        </p:nvGrpSpPr>
        <p:grpSpPr>
          <a:xfrm>
            <a:off x="594360" y="2326005"/>
            <a:ext cx="1653540" cy="460375"/>
            <a:chOff x="1586" y="2158"/>
            <a:chExt cx="2604" cy="725"/>
          </a:xfrm>
        </p:grpSpPr>
        <p:pic>
          <p:nvPicPr>
            <p:cNvPr id="36" name="图片 35" descr="三级标1"/>
            <p:cNvPicPr>
              <a:picLocks noChangeAspect="1"/>
            </p:cNvPicPr>
            <p:nvPr/>
          </p:nvPicPr>
          <p:blipFill>
            <a:blip r:embed="rId2"/>
            <a:stretch>
              <a:fillRect/>
            </a:stretch>
          </p:blipFill>
          <p:spPr>
            <a:xfrm>
              <a:off x="1610" y="2204"/>
              <a:ext cx="2580" cy="636"/>
            </a:xfrm>
            <a:prstGeom prst="rect">
              <a:avLst/>
            </a:prstGeom>
          </p:spPr>
        </p:pic>
        <p:sp>
          <p:nvSpPr>
            <p:cNvPr id="37" name="文本框 36"/>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38" name="文本框 37"/>
          <p:cNvSpPr txBox="1"/>
          <p:nvPr/>
        </p:nvSpPr>
        <p:spPr>
          <a:xfrm>
            <a:off x="551815" y="2908935"/>
            <a:ext cx="11153140" cy="2861310"/>
          </a:xfrm>
          <a:prstGeom prst="rect">
            <a:avLst/>
          </a:prstGeom>
          <a:noFill/>
          <a:ln w="9525">
            <a:noFill/>
          </a:ln>
        </p:spPr>
        <p:txBody>
          <a:bodyPr wrap="square">
            <a:spAutoFit/>
          </a:bodyPr>
          <a:p>
            <a:pPr indent="0" fontAlgn="auto">
              <a:lnSpc>
                <a:spcPct val="150000"/>
              </a:lnSpc>
            </a:pP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解决电路故障类问题的思路</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电表无故障</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(1)</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根据电流表有无示数判断电路故障类型：</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①</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电流表有示数：说明从电流表两接线柱到电源两极间的电路是通路．</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②</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电流表无示数：说明从电流表两接线柱到电源两极间某处断</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开</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路或电压表串联在电路中．</a:t>
            </a:r>
            <a:endParaRPr lang="zh-CN" alt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34415" y="1622425"/>
            <a:ext cx="10299700" cy="3969385"/>
          </a:xfrm>
          <a:prstGeom prst="rect">
            <a:avLst/>
          </a:prstGeom>
          <a:noFill/>
          <a:ln w="9525">
            <a:noFill/>
          </a:ln>
        </p:spPr>
        <p:txBody>
          <a:bodyPr wrap="square">
            <a:spAutoFit/>
          </a:bodyPr>
          <a:p>
            <a:pPr indent="0" fontAlgn="auto">
              <a:lnSpc>
                <a:spcPct val="150000"/>
              </a:lnSpc>
            </a:pP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sym typeface="+mn-ea"/>
              </a:rPr>
              <a:t>根据电压表有无示数判断故障具体位置：</a:t>
            </a:r>
            <a:endParaRPr lang="zh-CN" alt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①</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电压表有示数：说明与电压表并联的部分电路出现断</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开</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路或从电压表两接线柱到电源两极间的电路为通路．</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②</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电压表无示数：说明与电压表并联的部分电路被短路或从电压表两接线柱到电源两极间的电路某处断</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开</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路．注：实验探究题中必须答出具体故障类型和具体故障位置．如小灯泡断路或小灯泡短路．</a:t>
            </a:r>
            <a:endParaRPr lang="zh-CN" alt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019810" y="1066800"/>
            <a:ext cx="1838960" cy="474345"/>
            <a:chOff x="1318" y="2359"/>
            <a:chExt cx="2896" cy="747"/>
          </a:xfrm>
        </p:grpSpPr>
        <p:pic>
          <p:nvPicPr>
            <p:cNvPr id="8" name="图片 7" descr="三级标"/>
            <p:cNvPicPr>
              <a:picLocks noChangeAspect="1"/>
            </p:cNvPicPr>
            <p:nvPr/>
          </p:nvPicPr>
          <p:blipFill>
            <a:blip r:embed="rId1"/>
            <a:stretch>
              <a:fillRect/>
            </a:stretch>
          </p:blipFill>
          <p:spPr>
            <a:xfrm>
              <a:off x="1318" y="2359"/>
              <a:ext cx="2896" cy="714"/>
            </a:xfrm>
            <a:prstGeom prst="rect">
              <a:avLst/>
            </a:prstGeom>
          </p:spPr>
        </p:pic>
        <p:sp>
          <p:nvSpPr>
            <p:cNvPr id="9" name="文本框 8"/>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 name="文本框 9"/>
          <p:cNvSpPr txBox="1"/>
          <p:nvPr/>
        </p:nvSpPr>
        <p:spPr>
          <a:xfrm>
            <a:off x="930910" y="1652905"/>
            <a:ext cx="1075372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 </a:t>
            </a:r>
            <a:r>
              <a:rPr lang="zh-CN" sz="2400">
                <a:latin typeface="Times New Roman" panose="02020603050405020304" pitchFamily="18" charset="0"/>
                <a:ea typeface="宋体" panose="02010600030101010101" pitchFamily="2" charset="-122"/>
                <a:cs typeface="Times New Roman" panose="02020603050405020304" pitchFamily="18" charset="0"/>
              </a:rPr>
              <a:t>如图为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探究电流与电压、电阻的关系</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测定值电阻的阻值</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的电路图，请你完成以下问题：</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990" descr="C:\Documents and Settings\Administrator\桌面\江西物理(JK)\A32.TIF"/>
          <p:cNvPicPr>
            <a:picLocks noChangeAspect="1"/>
          </p:cNvPicPr>
          <p:nvPr/>
        </p:nvPicPr>
        <p:blipFill>
          <a:blip r:embed="rId2" r:link="rId3"/>
          <a:stretch>
            <a:fillRect/>
          </a:stretch>
        </p:blipFill>
        <p:spPr>
          <a:xfrm>
            <a:off x="4496435" y="3114675"/>
            <a:ext cx="3623310" cy="2273935"/>
          </a:xfrm>
          <a:prstGeom prst="rect">
            <a:avLst/>
          </a:prstGeom>
          <a:noFill/>
          <a:ln w="9525">
            <a:noFill/>
          </a:ln>
        </p:spPr>
      </p:pic>
      <p:sp>
        <p:nvSpPr>
          <p:cNvPr id="12" name="文本框 11"/>
          <p:cNvSpPr txBox="1"/>
          <p:nvPr/>
        </p:nvSpPr>
        <p:spPr>
          <a:xfrm>
            <a:off x="5932170" y="5641340"/>
            <a:ext cx="107886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6</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15620" y="735330"/>
            <a:ext cx="11395710" cy="56311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闭合开关前，电流表的指针指在零刻度线左侧，其原因是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刚连好最后一根导线，发现两电表指针立即发生偏转，其原因是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连接完电路后，闭合开关发现电流表指针偏向零刻度线左端，其原因是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a:t>
            </a:r>
            <a:r>
              <a:rPr lang="en-US" sz="2400" b="0">
                <a:latin typeface="Times New Roman" panose="02020603050405020304" pitchFamily="18" charset="0"/>
                <a:ea typeface="宋体" panose="02010600030101010101" pitchFamily="2" charset="-122"/>
                <a:cs typeface="Times New Roman" panose="02020603050405020304" pitchFamily="18" charset="0"/>
              </a:rPr>
              <a:t>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(4)</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闭合开关后，移动滑动变阻器滑片发现电流表指针偏转角度很小，其原因可能是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(5)</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闭合开关后，电流表无示数，电压表有示数，其原因是</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(6)</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实验中发现无论怎样调节滑动变阻器的滑片都不能使电阻两端的电压达到</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2.5 V</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，其原因可能是</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8652510" y="838835"/>
            <a:ext cx="2501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电流表没有调零　</a:t>
            </a:r>
            <a:endParaRPr lang="zh-CN" altLang="en-US" sz="2400" b="0">
              <a:solidFill>
                <a:srgbClr val="FF0000"/>
              </a:solidFill>
              <a:ea typeface="宋体" panose="02010600030101010101" pitchFamily="2" charset="-122"/>
            </a:endParaRPr>
          </a:p>
        </p:txBody>
      </p:sp>
      <p:sp>
        <p:nvSpPr>
          <p:cNvPr id="8" name="文本框 7"/>
          <p:cNvSpPr txBox="1"/>
          <p:nvPr/>
        </p:nvSpPr>
        <p:spPr>
          <a:xfrm>
            <a:off x="603885" y="1948815"/>
            <a:ext cx="34086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连接电路时开关未断开</a:t>
            </a:r>
            <a:endParaRPr lang="zh-CN" altLang="en-US" sz="2400" b="0">
              <a:solidFill>
                <a:srgbClr val="FF0000"/>
              </a:solidFill>
              <a:ea typeface="宋体" panose="02010600030101010101" pitchFamily="2" charset="-122"/>
            </a:endParaRPr>
          </a:p>
        </p:txBody>
      </p:sp>
      <p:sp>
        <p:nvSpPr>
          <p:cNvPr id="9" name="文本框 8"/>
          <p:cNvSpPr txBox="1"/>
          <p:nvPr/>
        </p:nvSpPr>
        <p:spPr>
          <a:xfrm>
            <a:off x="561340" y="3041650"/>
            <a:ext cx="36893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电流表正负接线柱接反了</a:t>
            </a:r>
            <a:endParaRPr lang="zh-CN" altLang="en-US" sz="2400" b="0">
              <a:solidFill>
                <a:srgbClr val="FF0000"/>
              </a:solidFill>
              <a:ea typeface="宋体" panose="02010600030101010101" pitchFamily="2" charset="-122"/>
            </a:endParaRPr>
          </a:p>
        </p:txBody>
      </p:sp>
      <p:sp>
        <p:nvSpPr>
          <p:cNvPr id="10" name="文本框 9"/>
          <p:cNvSpPr txBox="1"/>
          <p:nvPr/>
        </p:nvSpPr>
        <p:spPr>
          <a:xfrm>
            <a:off x="527685" y="4151630"/>
            <a:ext cx="328231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电流表的量程选择过大</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1" name="文本框 10"/>
          <p:cNvSpPr txBox="1"/>
          <p:nvPr/>
        </p:nvSpPr>
        <p:spPr>
          <a:xfrm>
            <a:off x="8418830" y="4719320"/>
            <a:ext cx="21570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定值电阻断路</a:t>
            </a:r>
            <a:endParaRPr lang="zh-CN" altLang="en-US" sz="2400" b="0">
              <a:solidFill>
                <a:srgbClr val="FF0000"/>
              </a:solidFill>
              <a:ea typeface="宋体" panose="02010600030101010101" pitchFamily="2" charset="-122"/>
            </a:endParaRPr>
          </a:p>
        </p:txBody>
      </p:sp>
      <p:sp>
        <p:nvSpPr>
          <p:cNvPr id="12" name="文本框 11"/>
          <p:cNvSpPr txBox="1"/>
          <p:nvPr/>
        </p:nvSpPr>
        <p:spPr>
          <a:xfrm>
            <a:off x="2660650" y="5770880"/>
            <a:ext cx="39858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滑动变阻器的最大阻值太小</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1030" y="1613535"/>
            <a:ext cx="10880090" cy="6451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en-US" sz="2400" b="1">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如图所示为</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伏安法</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测量小灯泡的电阻、电功率的电路图，请你完成以下问题：</a:t>
            </a:r>
            <a:endParaRPr lang="zh-CN" altLang="en-US" sz="2400">
              <a:latin typeface="Times New Roman" panose="02020603050405020304" pitchFamily="18" charset="0"/>
              <a:cs typeface="Times New Roman" panose="02020603050405020304" pitchFamily="18" charset="0"/>
            </a:endParaRPr>
          </a:p>
        </p:txBody>
      </p:sp>
      <p:pic>
        <p:nvPicPr>
          <p:cNvPr id="8" name="图片 -2147481227"/>
          <p:cNvPicPr>
            <a:picLocks noChangeAspect="1"/>
          </p:cNvPicPr>
          <p:nvPr/>
        </p:nvPicPr>
        <p:blipFill>
          <a:blip r:embed="rId1"/>
          <a:stretch>
            <a:fillRect/>
          </a:stretch>
        </p:blipFill>
        <p:spPr>
          <a:xfrm>
            <a:off x="4295775" y="2534920"/>
            <a:ext cx="3046730" cy="2553335"/>
          </a:xfrm>
          <a:prstGeom prst="rect">
            <a:avLst/>
          </a:prstGeom>
          <a:noFill/>
          <a:ln w="9525">
            <a:noFill/>
          </a:ln>
        </p:spPr>
      </p:pic>
      <p:sp>
        <p:nvSpPr>
          <p:cNvPr id="9" name="文本框 8"/>
          <p:cNvSpPr txBox="1"/>
          <p:nvPr/>
        </p:nvSpPr>
        <p:spPr>
          <a:xfrm>
            <a:off x="5192395" y="5336540"/>
            <a:ext cx="109537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7</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711835" y="776605"/>
            <a:ext cx="10330815" cy="56311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闭合开关后，小灯泡不亮，电流表有示数，电压表无示数，其原因可能是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闭合开关，发现小灯泡发光，电流表指针偏转，但电压表指针不偏转，其原因可能是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闭合开关后，小灯泡不亮，但用手按住开关，发现电流表指针发生偏转，其原因是</a:t>
            </a:r>
            <a:r>
              <a:rPr lang="en-US" sz="2400" b="0">
                <a:latin typeface="Times New Roman" panose="02020603050405020304" pitchFamily="18" charset="0"/>
                <a:ea typeface="宋体" panose="02010600030101010101" pitchFamily="2" charset="-122"/>
                <a:cs typeface="Times New Roman" panose="02020603050405020304" pitchFamily="18" charset="0"/>
              </a:rPr>
              <a:t>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a:t>
            </a:r>
            <a:r>
              <a:rPr lang="en-US" sz="2400" b="0">
                <a:latin typeface="Times New Roman" panose="02020603050405020304" pitchFamily="18" charset="0"/>
                <a:ea typeface="宋体" panose="02010600030101010101" pitchFamily="2" charset="-122"/>
                <a:cs typeface="Times New Roman" panose="02020603050405020304" pitchFamily="18" charset="0"/>
              </a:rPr>
              <a:t>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(4)</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闭合开关后，小灯泡不亮，电流表和电压表均无示数，其原因可能是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(5)</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闭合开关后，电流表及电压表指针均发生偏转，而小灯泡不亮，其原因可能是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8" name="文本框 7"/>
          <p:cNvSpPr txBox="1"/>
          <p:nvPr/>
        </p:nvSpPr>
        <p:spPr>
          <a:xfrm>
            <a:off x="914400" y="1395730"/>
            <a:ext cx="38449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小灯泡短路</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或电压表短路</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2453640" y="2515235"/>
            <a:ext cx="18757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电压表断路</a:t>
            </a:r>
            <a:endParaRPr lang="zh-CN" altLang="en-US" sz="2400" b="0">
              <a:solidFill>
                <a:srgbClr val="FF0000"/>
              </a:solidFill>
              <a:ea typeface="宋体" panose="02010600030101010101" pitchFamily="2" charset="-122"/>
            </a:endParaRPr>
          </a:p>
        </p:txBody>
      </p:sp>
      <p:sp>
        <p:nvSpPr>
          <p:cNvPr id="10" name="文本框 9"/>
          <p:cNvSpPr txBox="1"/>
          <p:nvPr/>
        </p:nvSpPr>
        <p:spPr>
          <a:xfrm>
            <a:off x="2258695" y="3615055"/>
            <a:ext cx="21418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开关接触不良</a:t>
            </a:r>
            <a:endParaRPr lang="zh-CN" altLang="en-US" sz="2400" b="0">
              <a:solidFill>
                <a:srgbClr val="FF0000"/>
              </a:solidFill>
              <a:ea typeface="宋体" panose="02010600030101010101" pitchFamily="2" charset="-122"/>
            </a:endParaRPr>
          </a:p>
        </p:txBody>
      </p:sp>
      <p:sp>
        <p:nvSpPr>
          <p:cNvPr id="11" name="文本框 10"/>
          <p:cNvSpPr txBox="1"/>
          <p:nvPr/>
        </p:nvSpPr>
        <p:spPr>
          <a:xfrm>
            <a:off x="789305" y="4709160"/>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滑动变阻器断路</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或开关接触不良</a:t>
            </a:r>
            <a:r>
              <a:rPr lang="en-US" sz="2400" b="0">
                <a:solidFill>
                  <a:srgbClr val="FF0000"/>
                </a:solidFill>
                <a:latin typeface="Times New Roman" panose="02020603050405020304" pitchFamily="18" charset="0"/>
                <a:ea typeface="宋体" panose="02010600030101010101" pitchFamily="2" charset="-122"/>
              </a:rPr>
              <a:t>) </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2" name="文本框 11"/>
          <p:cNvSpPr txBox="1"/>
          <p:nvPr/>
        </p:nvSpPr>
        <p:spPr>
          <a:xfrm>
            <a:off x="1398905" y="5819140"/>
            <a:ext cx="44710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滑动变阻器接入电路的阻值太大</a:t>
            </a:r>
            <a:r>
              <a:rPr lang="en-US" sz="2400" b="0">
                <a:solidFill>
                  <a:srgbClr val="FF0000"/>
                </a:solidFill>
                <a:latin typeface="Times New Roman" panose="02020603050405020304" pitchFamily="18" charset="0"/>
                <a:ea typeface="宋体" panose="02010600030101010101" pitchFamily="2" charset="-122"/>
              </a:rPr>
              <a:t> </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1" grpId="0"/>
      <p:bldP spid="11" grpId="1"/>
      <p:bldP spid="12" grpId="0"/>
      <p:bldP spid="1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88035" y="1195705"/>
            <a:ext cx="10210800" cy="521970"/>
            <a:chOff x="894" y="3246"/>
            <a:chExt cx="16080" cy="822"/>
          </a:xfrm>
        </p:grpSpPr>
        <p:sp>
          <p:nvSpPr>
            <p:cNvPr id="4"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电路元件符号补充及画电路图</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[2016.25(3)，2014.21(2)]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5" name="组合 4"/>
            <p:cNvGrpSpPr/>
            <p:nvPr/>
          </p:nvGrpSpPr>
          <p:grpSpPr>
            <a:xfrm>
              <a:off x="894" y="3246"/>
              <a:ext cx="2665" cy="822"/>
              <a:chOff x="6686" y="8865"/>
              <a:chExt cx="2836" cy="877"/>
            </a:xfrm>
          </p:grpSpPr>
          <p:pic>
            <p:nvPicPr>
              <p:cNvPr id="6"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7"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8"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9" name="组合 18"/>
          <p:cNvGrpSpPr/>
          <p:nvPr/>
        </p:nvGrpSpPr>
        <p:grpSpPr>
          <a:xfrm>
            <a:off x="762635" y="1968500"/>
            <a:ext cx="1838960" cy="474345"/>
            <a:chOff x="1318" y="2359"/>
            <a:chExt cx="2896" cy="747"/>
          </a:xfrm>
        </p:grpSpPr>
        <p:pic>
          <p:nvPicPr>
            <p:cNvPr id="20" name="图片 19" descr="三级标"/>
            <p:cNvPicPr>
              <a:picLocks noChangeAspect="1"/>
            </p:cNvPicPr>
            <p:nvPr/>
          </p:nvPicPr>
          <p:blipFill>
            <a:blip r:embed="rId2"/>
            <a:stretch>
              <a:fillRect/>
            </a:stretch>
          </p:blipFill>
          <p:spPr>
            <a:xfrm>
              <a:off x="1318" y="2359"/>
              <a:ext cx="2896" cy="714"/>
            </a:xfrm>
            <a:prstGeom prst="rect">
              <a:avLst/>
            </a:prstGeom>
          </p:spPr>
        </p:pic>
        <p:sp>
          <p:nvSpPr>
            <p:cNvPr id="21" name="文本框 20"/>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22" name="文本框 21"/>
          <p:cNvSpPr txBox="1"/>
          <p:nvPr/>
        </p:nvSpPr>
        <p:spPr>
          <a:xfrm>
            <a:off x="724535" y="2458085"/>
            <a:ext cx="7972425"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 </a:t>
            </a:r>
            <a:r>
              <a:rPr lang="zh-CN" sz="2400">
                <a:latin typeface="Times New Roman" panose="02020603050405020304" pitchFamily="18" charset="0"/>
                <a:ea typeface="宋体" panose="02010600030101010101" pitchFamily="2" charset="-122"/>
                <a:cs typeface="Times New Roman" panose="02020603050405020304" pitchFamily="18" charset="0"/>
              </a:rPr>
              <a:t>如图，</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均可发光，</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处可以连接电流表、电压表测量电路中的电流、电压，以下说法中正确的是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A. </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为电流表，</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为电压表，</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为电流表</a:t>
            </a:r>
            <a:r>
              <a:rPr lang="en-US" sz="2400">
                <a:latin typeface="Times New Roman" panose="02020603050405020304" pitchFamily="18" charset="0"/>
                <a:ea typeface="宋体" panose="02010600030101010101" pitchFamily="2" charset="-122"/>
                <a:cs typeface="Times New Roman" panose="02020603050405020304" pitchFamily="18" charset="0"/>
              </a:rPr>
              <a:t>B. </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为电压表，</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为电压表，</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为电流表</a:t>
            </a:r>
            <a:r>
              <a:rPr lang="en-US" sz="2400">
                <a:latin typeface="Times New Roman" panose="02020603050405020304" pitchFamily="18" charset="0"/>
                <a:ea typeface="宋体" panose="02010600030101010101" pitchFamily="2" charset="-122"/>
                <a:cs typeface="Times New Roman" panose="02020603050405020304" pitchFamily="18" charset="0"/>
              </a:rPr>
              <a:t>C. </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为电流表，</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为电流表，</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为电压表</a:t>
            </a:r>
            <a:r>
              <a:rPr lang="en-US" sz="2400">
                <a:latin typeface="Times New Roman" panose="02020603050405020304" pitchFamily="18" charset="0"/>
                <a:ea typeface="宋体" panose="02010600030101010101" pitchFamily="2" charset="-122"/>
                <a:cs typeface="Times New Roman" panose="02020603050405020304" pitchFamily="18" charset="0"/>
              </a:rPr>
              <a:t>D. </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为电流表，</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为电流表，</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为电流表</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3" name="图片 -2147481226"/>
          <p:cNvPicPr>
            <a:picLocks noChangeAspect="1"/>
          </p:cNvPicPr>
          <p:nvPr/>
        </p:nvPicPr>
        <p:blipFill>
          <a:blip r:embed="rId3"/>
          <a:stretch>
            <a:fillRect/>
          </a:stretch>
        </p:blipFill>
        <p:spPr>
          <a:xfrm>
            <a:off x="8750300" y="2888615"/>
            <a:ext cx="2764155" cy="2172335"/>
          </a:xfrm>
          <a:prstGeom prst="rect">
            <a:avLst/>
          </a:prstGeom>
          <a:noFill/>
          <a:ln w="9525">
            <a:noFill/>
          </a:ln>
        </p:spPr>
      </p:pic>
      <p:sp>
        <p:nvSpPr>
          <p:cNvPr id="24" name="文本框 23"/>
          <p:cNvSpPr txBox="1"/>
          <p:nvPr/>
        </p:nvSpPr>
        <p:spPr>
          <a:xfrm>
            <a:off x="9538335" y="5219700"/>
            <a:ext cx="118745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8</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25" name="文本框 24"/>
          <p:cNvSpPr txBox="1"/>
          <p:nvPr/>
        </p:nvSpPr>
        <p:spPr>
          <a:xfrm>
            <a:off x="7704455" y="3175000"/>
            <a:ext cx="6559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3021965" y="196215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021965" y="296100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021965" y="384873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3" name="矩形 2">
            <a:hlinkClick r:id="rId8" action="ppaction://hlinksldjump"/>
          </p:cNvPr>
          <p:cNvSpPr/>
          <p:nvPr/>
        </p:nvSpPr>
        <p:spPr>
          <a:xfrm>
            <a:off x="4043045" y="4853305"/>
            <a:ext cx="144907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实验一</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a:hlinkClick r:id="rId9" action="ppaction://hlinksldjump"/>
          </p:cNvPr>
          <p:cNvSpPr/>
          <p:nvPr/>
        </p:nvSpPr>
        <p:spPr>
          <a:xfrm>
            <a:off x="6267450" y="4853305"/>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实验二</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0"/>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16380" y="1588135"/>
            <a:ext cx="9396095" cy="460375"/>
          </a:xfrm>
          <a:prstGeom prst="rect">
            <a:avLst/>
          </a:prstGeom>
          <a:noFill/>
          <a:ln w="9525">
            <a:noFill/>
          </a:ln>
        </p:spPr>
        <p:txBody>
          <a:bodyPr wrap="square">
            <a:spAutoFit/>
          </a:bodyPr>
          <a:p>
            <a:pPr indent="0"/>
            <a:r>
              <a:rPr lang="en-US" sz="2400">
                <a:latin typeface="Times New Roman" panose="02020603050405020304" pitchFamily="18" charset="0"/>
                <a:ea typeface="宋体" panose="02010600030101010101" pitchFamily="2" charset="-122"/>
                <a:cs typeface="Times New Roman" panose="02020603050405020304" pitchFamily="18" charset="0"/>
              </a:rPr>
              <a:t>9. </a:t>
            </a:r>
            <a:r>
              <a:rPr lang="zh-CN" sz="2400">
                <a:latin typeface="Times New Roman" panose="02020603050405020304" pitchFamily="18" charset="0"/>
                <a:ea typeface="宋体" panose="02010600030101010101" pitchFamily="2" charset="-122"/>
                <a:cs typeface="Times New Roman" panose="02020603050405020304" pitchFamily="18" charset="0"/>
              </a:rPr>
              <a:t>请根据图示的实物电路，在右边的虚线框内画出对应的电路图．</a:t>
            </a:r>
            <a:endParaRPr lang="zh-CN" altLang="en-US" sz="2400">
              <a:latin typeface="Times New Roman" panose="02020603050405020304" pitchFamily="18" charset="0"/>
              <a:cs typeface="Times New Roman" panose="02020603050405020304" pitchFamily="18" charset="0"/>
            </a:endParaRPr>
          </a:p>
        </p:txBody>
      </p:sp>
      <p:pic>
        <p:nvPicPr>
          <p:cNvPr id="6" name="图片 995" descr="C:\Documents and Settings\Administrator\桌面\江西物理(JK)\A35.TIF"/>
          <p:cNvPicPr>
            <a:picLocks noChangeAspect="1"/>
          </p:cNvPicPr>
          <p:nvPr/>
        </p:nvPicPr>
        <p:blipFill>
          <a:blip r:embed="rId1" r:link="rId2"/>
          <a:stretch>
            <a:fillRect/>
          </a:stretch>
        </p:blipFill>
        <p:spPr>
          <a:xfrm>
            <a:off x="2915920" y="2304415"/>
            <a:ext cx="7296785" cy="2602230"/>
          </a:xfrm>
          <a:prstGeom prst="rect">
            <a:avLst/>
          </a:prstGeom>
          <a:noFill/>
          <a:ln w="9525">
            <a:noFill/>
          </a:ln>
        </p:spPr>
      </p:pic>
      <p:sp>
        <p:nvSpPr>
          <p:cNvPr id="7" name="文本框 6"/>
          <p:cNvSpPr txBox="1"/>
          <p:nvPr/>
        </p:nvSpPr>
        <p:spPr>
          <a:xfrm>
            <a:off x="6109335" y="5527040"/>
            <a:ext cx="111061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9</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2147482616" descr="C:\Documents and Settings\Administrator\桌面\江西物理(JK)\A164.TIF"/>
          <p:cNvPicPr>
            <a:picLocks noChangeAspect="1"/>
          </p:cNvPicPr>
          <p:nvPr/>
        </p:nvPicPr>
        <p:blipFill>
          <a:blip r:embed="rId3" r:link="rId4"/>
          <a:stretch>
            <a:fillRect/>
          </a:stretch>
        </p:blipFill>
        <p:spPr>
          <a:xfrm>
            <a:off x="7969250" y="2902585"/>
            <a:ext cx="1873885" cy="167640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146935" y="1588770"/>
            <a:ext cx="8318500" cy="460375"/>
          </a:xfrm>
          <a:prstGeom prst="rect">
            <a:avLst/>
          </a:prstGeom>
          <a:noFill/>
          <a:ln w="9525">
            <a:noFill/>
          </a:ln>
        </p:spPr>
        <p:txBody>
          <a:bodyPr wrap="square">
            <a:spAutoFit/>
          </a:bodyPr>
          <a:p>
            <a:pPr indent="0"/>
            <a:r>
              <a:rPr lang="en-US" sz="2400">
                <a:latin typeface="Times New Roman" panose="02020603050405020304" pitchFamily="18" charset="0"/>
                <a:ea typeface="宋体" panose="02010600030101010101" pitchFamily="2" charset="-122"/>
                <a:cs typeface="Times New Roman" panose="02020603050405020304" pitchFamily="18" charset="0"/>
              </a:rPr>
              <a:t>10. </a:t>
            </a:r>
            <a:r>
              <a:rPr lang="zh-CN" sz="2400">
                <a:latin typeface="Times New Roman" panose="02020603050405020304" pitchFamily="18" charset="0"/>
                <a:ea typeface="宋体" panose="02010600030101010101" pitchFamily="2" charset="-122"/>
                <a:cs typeface="Times New Roman" panose="02020603050405020304" pitchFamily="18" charset="0"/>
              </a:rPr>
              <a:t>根据左侧电路实物图，在右侧方框内画出对应的电路图．</a:t>
            </a:r>
            <a:endParaRPr lang="zh-CN" altLang="en-US" sz="2400">
              <a:latin typeface="Times New Roman" panose="02020603050405020304" pitchFamily="18" charset="0"/>
              <a:cs typeface="Times New Roman" panose="02020603050405020304" pitchFamily="18" charset="0"/>
            </a:endParaRPr>
          </a:p>
        </p:txBody>
      </p:sp>
      <p:pic>
        <p:nvPicPr>
          <p:cNvPr id="6" name="图片 996" descr="C:\Documents and Settings\Administrator\桌面\江西物理(JK)\A36.TIF"/>
          <p:cNvPicPr>
            <a:picLocks noChangeAspect="1"/>
          </p:cNvPicPr>
          <p:nvPr/>
        </p:nvPicPr>
        <p:blipFill>
          <a:blip r:embed="rId1" r:link="rId2"/>
          <a:stretch>
            <a:fillRect/>
          </a:stretch>
        </p:blipFill>
        <p:spPr>
          <a:xfrm>
            <a:off x="3881755" y="2425700"/>
            <a:ext cx="5822315" cy="2633345"/>
          </a:xfrm>
          <a:prstGeom prst="rect">
            <a:avLst/>
          </a:prstGeom>
          <a:noFill/>
          <a:ln w="9525">
            <a:noFill/>
          </a:ln>
        </p:spPr>
      </p:pic>
      <p:sp>
        <p:nvSpPr>
          <p:cNvPr id="7" name="文本框 6"/>
          <p:cNvSpPr txBox="1"/>
          <p:nvPr/>
        </p:nvSpPr>
        <p:spPr>
          <a:xfrm>
            <a:off x="6371590" y="5259705"/>
            <a:ext cx="126619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10</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2147482615" descr="C:\Documents and Settings\Administrator\桌面\江西物理(JK)\A165.TIF"/>
          <p:cNvPicPr>
            <a:picLocks noChangeAspect="1"/>
          </p:cNvPicPr>
          <p:nvPr/>
        </p:nvPicPr>
        <p:blipFill>
          <a:blip r:embed="rId3" r:link="rId4"/>
          <a:stretch>
            <a:fillRect/>
          </a:stretch>
        </p:blipFill>
        <p:spPr>
          <a:xfrm>
            <a:off x="7573010" y="3039745"/>
            <a:ext cx="1988820" cy="136080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989330" y="975995"/>
            <a:ext cx="6252845" cy="521970"/>
            <a:chOff x="894" y="3246"/>
            <a:chExt cx="9847" cy="822"/>
          </a:xfrm>
        </p:grpSpPr>
        <p:sp>
          <p:nvSpPr>
            <p:cNvPr id="7" name="文本框 4"/>
            <p:cNvSpPr txBox="1"/>
            <p:nvPr/>
          </p:nvSpPr>
          <p:spPr>
            <a:xfrm>
              <a:off x="3894" y="3246"/>
              <a:ext cx="6847"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连接实物图及纠错</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　</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9" name="组合 8"/>
            <p:cNvGrpSpPr/>
            <p:nvPr/>
          </p:nvGrpSpPr>
          <p:grpSpPr>
            <a:xfrm>
              <a:off x="894" y="3246"/>
              <a:ext cx="2665" cy="822"/>
              <a:chOff x="6686" y="8865"/>
              <a:chExt cx="2836" cy="877"/>
            </a:xfrm>
          </p:grpSpPr>
          <p:pic>
            <p:nvPicPr>
              <p:cNvPr id="17"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8"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9"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0" name="组合 19"/>
          <p:cNvGrpSpPr/>
          <p:nvPr/>
        </p:nvGrpSpPr>
        <p:grpSpPr>
          <a:xfrm>
            <a:off x="963930" y="1749425"/>
            <a:ext cx="1838960" cy="474345"/>
            <a:chOff x="1318" y="2359"/>
            <a:chExt cx="2896" cy="747"/>
          </a:xfrm>
        </p:grpSpPr>
        <p:pic>
          <p:nvPicPr>
            <p:cNvPr id="21" name="图片 20" descr="三级标"/>
            <p:cNvPicPr>
              <a:picLocks noChangeAspect="1"/>
            </p:cNvPicPr>
            <p:nvPr/>
          </p:nvPicPr>
          <p:blipFill>
            <a:blip r:embed="rId2"/>
            <a:stretch>
              <a:fillRect/>
            </a:stretch>
          </p:blipFill>
          <p:spPr>
            <a:xfrm>
              <a:off x="1318" y="2359"/>
              <a:ext cx="2896" cy="714"/>
            </a:xfrm>
            <a:prstGeom prst="rect">
              <a:avLst/>
            </a:prstGeom>
          </p:spPr>
        </p:pic>
        <p:sp>
          <p:nvSpPr>
            <p:cNvPr id="22" name="文本框 21"/>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23" name="文本框 22"/>
          <p:cNvSpPr txBox="1"/>
          <p:nvPr/>
        </p:nvSpPr>
        <p:spPr>
          <a:xfrm>
            <a:off x="887730" y="2275205"/>
            <a:ext cx="1089406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11.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如图所示，是一个未完成连接的实物电路，请用笔画线代替导线将电路连接完整．要求：</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与</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并联，开关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zh-CN" sz="2400">
                <a:latin typeface="Times New Roman" panose="02020603050405020304" pitchFamily="18" charset="0"/>
                <a:ea typeface="宋体" panose="02010600030101010101" pitchFamily="2" charset="-122"/>
                <a:cs typeface="Times New Roman" panose="02020603050405020304" pitchFamily="18" charset="0"/>
              </a:rPr>
              <a:t>控制两盏灯，导线不能交叉．</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4" name="图片 -2147481225"/>
          <p:cNvPicPr>
            <a:picLocks noChangeAspect="1"/>
          </p:cNvPicPr>
          <p:nvPr/>
        </p:nvPicPr>
        <p:blipFill>
          <a:blip r:embed="rId3"/>
          <a:stretch>
            <a:fillRect/>
          </a:stretch>
        </p:blipFill>
        <p:spPr>
          <a:xfrm>
            <a:off x="4649470" y="3474085"/>
            <a:ext cx="3371215" cy="2340610"/>
          </a:xfrm>
          <a:prstGeom prst="rect">
            <a:avLst/>
          </a:prstGeom>
          <a:noFill/>
          <a:ln w="9525">
            <a:noFill/>
          </a:ln>
        </p:spPr>
      </p:pic>
      <p:sp>
        <p:nvSpPr>
          <p:cNvPr id="25" name="文本框 24"/>
          <p:cNvSpPr txBox="1"/>
          <p:nvPr/>
        </p:nvSpPr>
        <p:spPr>
          <a:xfrm>
            <a:off x="5685790" y="5991225"/>
            <a:ext cx="129794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11</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26" name="任意多边形 25"/>
          <p:cNvSpPr/>
          <p:nvPr/>
        </p:nvSpPr>
        <p:spPr>
          <a:xfrm>
            <a:off x="4410710" y="3470910"/>
            <a:ext cx="1854200" cy="1412240"/>
          </a:xfrm>
          <a:custGeom>
            <a:avLst/>
            <a:gdLst>
              <a:gd name="connisteX0" fmla="*/ 447586 w 1854111"/>
              <a:gd name="connsiteY0" fmla="*/ 1412555 h 1412555"/>
              <a:gd name="connisteX1" fmla="*/ 88176 w 1854111"/>
              <a:gd name="connsiteY1" fmla="*/ 1178240 h 1412555"/>
              <a:gd name="connisteX2" fmla="*/ 213271 w 1854111"/>
              <a:gd name="connsiteY2" fmla="*/ 6030 h 1412555"/>
              <a:gd name="connisteX3" fmla="*/ 1854111 w 1854111"/>
              <a:gd name="connsiteY3" fmla="*/ 787715 h 1412555"/>
              <a:gd name="connisteX4" fmla="*/ 1932216 w 1854111"/>
              <a:gd name="connsiteY4" fmla="*/ 787715 h 141255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854112" h="1412555">
                <a:moveTo>
                  <a:pt x="447587" y="1412555"/>
                </a:moveTo>
                <a:cubicBezTo>
                  <a:pt x="373292" y="1389060"/>
                  <a:pt x="135167" y="1459545"/>
                  <a:pt x="88177" y="1178240"/>
                </a:cubicBezTo>
                <a:cubicBezTo>
                  <a:pt x="41187" y="896935"/>
                  <a:pt x="-139788" y="84135"/>
                  <a:pt x="213272" y="6030"/>
                </a:cubicBezTo>
                <a:cubicBezTo>
                  <a:pt x="566332" y="-72075"/>
                  <a:pt x="1510577" y="631505"/>
                  <a:pt x="1854112" y="787715"/>
                </a:cubicBezTo>
              </a:path>
            </a:pathLst>
          </a:custGeom>
          <a:noFill/>
          <a:ln w="158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任意多边形 26"/>
          <p:cNvSpPr/>
          <p:nvPr/>
        </p:nvSpPr>
        <p:spPr>
          <a:xfrm>
            <a:off x="5530215" y="4655820"/>
            <a:ext cx="1610360" cy="352425"/>
          </a:xfrm>
          <a:custGeom>
            <a:avLst/>
            <a:gdLst>
              <a:gd name="connisteX0" fmla="*/ 0 w 1610360"/>
              <a:gd name="connsiteY0" fmla="*/ 258502 h 352482"/>
              <a:gd name="connisteX1" fmla="*/ 187960 w 1610360"/>
              <a:gd name="connsiteY1" fmla="*/ 40062 h 352482"/>
              <a:gd name="connisteX2" fmla="*/ 953770 w 1610360"/>
              <a:gd name="connsiteY2" fmla="*/ 40062 h 352482"/>
              <a:gd name="connisteX3" fmla="*/ 1610360 w 1610360"/>
              <a:gd name="connsiteY3" fmla="*/ 352482 h 352482"/>
            </a:gdLst>
            <a:ahLst/>
            <a:cxnLst>
              <a:cxn ang="0">
                <a:pos x="connisteX0" y="connsiteY0"/>
              </a:cxn>
              <a:cxn ang="0">
                <a:pos x="connisteX1" y="connsiteY1"/>
              </a:cxn>
              <a:cxn ang="0">
                <a:pos x="connisteX2" y="connsiteY2"/>
              </a:cxn>
              <a:cxn ang="0">
                <a:pos x="connisteX3" y="connsiteY3"/>
              </a:cxn>
            </a:cxnLst>
            <a:rect l="l" t="t" r="r" b="b"/>
            <a:pathLst>
              <a:path w="1610360" h="352482">
                <a:moveTo>
                  <a:pt x="0" y="258502"/>
                </a:moveTo>
                <a:cubicBezTo>
                  <a:pt x="22225" y="214687"/>
                  <a:pt x="-2540" y="83877"/>
                  <a:pt x="187960" y="40062"/>
                </a:cubicBezTo>
                <a:cubicBezTo>
                  <a:pt x="378460" y="-3753"/>
                  <a:pt x="669290" y="-22168"/>
                  <a:pt x="953770" y="40062"/>
                </a:cubicBezTo>
                <a:cubicBezTo>
                  <a:pt x="1238250" y="102292"/>
                  <a:pt x="1494155" y="290252"/>
                  <a:pt x="1610360" y="352482"/>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linds(horizontal)">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6" grpId="1" animBg="1"/>
      <p:bldP spid="27" grpId="0" bldLvl="0" animBg="1"/>
      <p:bldP spid="2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993140" y="1017270"/>
            <a:ext cx="1020572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12. </a:t>
            </a:r>
            <a:r>
              <a:rPr lang="zh-CN" sz="2400">
                <a:latin typeface="Times New Roman" panose="02020603050405020304" pitchFamily="18" charset="0"/>
                <a:ea typeface="宋体" panose="02010600030101010101" pitchFamily="2" charset="-122"/>
                <a:cs typeface="Times New Roman" panose="02020603050405020304" pitchFamily="18" charset="0"/>
              </a:rPr>
              <a:t>在图中所示的电路中添上两根导线，要求：闭合开关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zh-CN" sz="2400">
                <a:latin typeface="Times New Roman" panose="02020603050405020304" pitchFamily="18" charset="0"/>
                <a:ea typeface="宋体" panose="02010600030101010101" pitchFamily="2" charset="-122"/>
                <a:cs typeface="Times New Roman" panose="02020603050405020304" pitchFamily="18" charset="0"/>
              </a:rPr>
              <a:t>，小灯泡能发光，向左移动滑片时电流表示数变小．</a:t>
            </a:r>
            <a:endParaRPr lang="zh-CN" altLang="en-US" sz="2400">
              <a:latin typeface="Times New Roman" panose="02020603050405020304" pitchFamily="18" charset="0"/>
              <a:cs typeface="Times New Roman" panose="02020603050405020304" pitchFamily="18" charset="0"/>
            </a:endParaRPr>
          </a:p>
        </p:txBody>
      </p:sp>
      <p:pic>
        <p:nvPicPr>
          <p:cNvPr id="7" name="图片 1000" descr="C:\Documents and Settings\Administrator\桌面\江西物理(JK)\A38.TIF"/>
          <p:cNvPicPr>
            <a:picLocks noChangeAspect="1"/>
          </p:cNvPicPr>
          <p:nvPr/>
        </p:nvPicPr>
        <p:blipFill>
          <a:blip r:embed="rId1" r:link="rId2"/>
          <a:stretch>
            <a:fillRect/>
          </a:stretch>
        </p:blipFill>
        <p:spPr>
          <a:xfrm>
            <a:off x="4316730" y="2199005"/>
            <a:ext cx="3557905" cy="3198495"/>
          </a:xfrm>
          <a:prstGeom prst="rect">
            <a:avLst/>
          </a:prstGeom>
          <a:noFill/>
          <a:ln w="9525">
            <a:noFill/>
          </a:ln>
        </p:spPr>
      </p:pic>
      <p:sp>
        <p:nvSpPr>
          <p:cNvPr id="8" name="文本框 7"/>
          <p:cNvSpPr txBox="1"/>
          <p:nvPr/>
        </p:nvSpPr>
        <p:spPr>
          <a:xfrm>
            <a:off x="5549900" y="5750560"/>
            <a:ext cx="131254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12</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任意多边形 8"/>
          <p:cNvSpPr/>
          <p:nvPr/>
        </p:nvSpPr>
        <p:spPr>
          <a:xfrm>
            <a:off x="5172075" y="4966335"/>
            <a:ext cx="2012315" cy="810260"/>
          </a:xfrm>
          <a:custGeom>
            <a:avLst/>
            <a:gdLst>
              <a:gd name="connisteX0" fmla="*/ 104567 w 1840022"/>
              <a:gd name="connsiteY0" fmla="*/ 156210 h 564588"/>
              <a:gd name="connisteX1" fmla="*/ 182672 w 1840022"/>
              <a:gd name="connsiteY1" fmla="*/ 562610 h 564588"/>
              <a:gd name="connisteX2" fmla="*/ 1840022 w 1840022"/>
              <a:gd name="connsiteY2" fmla="*/ 0 h 564588"/>
            </a:gdLst>
            <a:ahLst/>
            <a:cxnLst>
              <a:cxn ang="0">
                <a:pos x="connisteX0" y="connsiteY0"/>
              </a:cxn>
              <a:cxn ang="0">
                <a:pos x="connisteX1" y="connsiteY1"/>
              </a:cxn>
              <a:cxn ang="0">
                <a:pos x="connisteX2" y="connsiteY2"/>
              </a:cxn>
            </a:cxnLst>
            <a:rect l="l" t="t" r="r" b="b"/>
            <a:pathLst>
              <a:path w="1840023" h="564589">
                <a:moveTo>
                  <a:pt x="104568" y="156210"/>
                </a:moveTo>
                <a:cubicBezTo>
                  <a:pt x="86788" y="248920"/>
                  <a:pt x="-164672" y="593725"/>
                  <a:pt x="182673" y="562610"/>
                </a:cubicBezTo>
                <a:cubicBezTo>
                  <a:pt x="530018" y="531495"/>
                  <a:pt x="1509823" y="120650"/>
                  <a:pt x="1840023" y="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p:nvSpPr>
        <p:spPr>
          <a:xfrm>
            <a:off x="5336540" y="3447415"/>
            <a:ext cx="2337435" cy="447675"/>
          </a:xfrm>
          <a:custGeom>
            <a:avLst/>
            <a:gdLst>
              <a:gd name="connisteX0" fmla="*/ 8918 w 2337152"/>
              <a:gd name="connsiteY0" fmla="*/ 319379 h 447589"/>
              <a:gd name="connisteX1" fmla="*/ 55908 w 2337152"/>
              <a:gd name="connsiteY1" fmla="*/ 6959 h 447589"/>
              <a:gd name="connisteX2" fmla="*/ 446433 w 2337152"/>
              <a:gd name="connsiteY2" fmla="*/ 147294 h 447589"/>
              <a:gd name="connisteX3" fmla="*/ 1447193 w 2337152"/>
              <a:gd name="connsiteY3" fmla="*/ 381609 h 447589"/>
              <a:gd name="connisteX4" fmla="*/ 2275233 w 2337152"/>
              <a:gd name="connsiteY4" fmla="*/ 413359 h 447589"/>
              <a:gd name="connisteX5" fmla="*/ 2228878 w 2337152"/>
              <a:gd name="connsiteY5" fmla="*/ 38074 h 447589"/>
              <a:gd name="connisteX6" fmla="*/ 2197128 w 2337152"/>
              <a:gd name="connsiteY6" fmla="*/ 38074 h 44758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2337153" h="447590">
                <a:moveTo>
                  <a:pt x="8919" y="319379"/>
                </a:moveTo>
                <a:cubicBezTo>
                  <a:pt x="10189" y="253974"/>
                  <a:pt x="-31721" y="41249"/>
                  <a:pt x="55909" y="6959"/>
                </a:cubicBezTo>
                <a:cubicBezTo>
                  <a:pt x="143539" y="-27331"/>
                  <a:pt x="168304" y="72364"/>
                  <a:pt x="446434" y="147294"/>
                </a:cubicBezTo>
                <a:cubicBezTo>
                  <a:pt x="724564" y="222224"/>
                  <a:pt x="1081434" y="328269"/>
                  <a:pt x="1447194" y="381609"/>
                </a:cubicBezTo>
                <a:cubicBezTo>
                  <a:pt x="1812954" y="434949"/>
                  <a:pt x="2119024" y="481939"/>
                  <a:pt x="2275234" y="413359"/>
                </a:cubicBezTo>
                <a:cubicBezTo>
                  <a:pt x="2431444" y="344779"/>
                  <a:pt x="2244754" y="113004"/>
                  <a:pt x="2228879" y="38074"/>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203325" y="1057910"/>
            <a:ext cx="1026858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13.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探究电流与电阻关系</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的实物图，图中有一根导线接错了，请在错误处画</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并在图中改正．</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2147481224"/>
          <p:cNvPicPr>
            <a:picLocks noChangeAspect="1"/>
          </p:cNvPicPr>
          <p:nvPr/>
        </p:nvPicPr>
        <p:blipFill>
          <a:blip r:embed="rId1"/>
          <a:stretch>
            <a:fillRect/>
          </a:stretch>
        </p:blipFill>
        <p:spPr>
          <a:xfrm>
            <a:off x="4747260" y="2237105"/>
            <a:ext cx="3916680" cy="2856865"/>
          </a:xfrm>
          <a:prstGeom prst="rect">
            <a:avLst/>
          </a:prstGeom>
          <a:noFill/>
          <a:ln w="9525">
            <a:noFill/>
          </a:ln>
        </p:spPr>
      </p:pic>
      <p:sp>
        <p:nvSpPr>
          <p:cNvPr id="9" name="文本框 8"/>
          <p:cNvSpPr txBox="1"/>
          <p:nvPr/>
        </p:nvSpPr>
        <p:spPr>
          <a:xfrm>
            <a:off x="5949315" y="5552440"/>
            <a:ext cx="123444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13</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p:cNvSpPr txBox="1"/>
          <p:nvPr/>
        </p:nvSpPr>
        <p:spPr>
          <a:xfrm>
            <a:off x="6202680" y="4197985"/>
            <a:ext cx="792480" cy="460375"/>
          </a:xfrm>
          <a:prstGeom prst="rect">
            <a:avLst/>
          </a:prstGeom>
          <a:noFill/>
          <a:ln w="9525">
            <a:noFill/>
          </a:ln>
        </p:spPr>
        <p:txBody>
          <a:bodyPr wrap="square" anchor="t">
            <a:spAutoFit/>
          </a:bodyPr>
          <a:p>
            <a:pPr>
              <a:spcBef>
                <a:spcPct val="50000"/>
              </a:spcBef>
            </a:pPr>
            <a:r>
              <a:rPr lang="zh-CN" altLang="en-US" sz="2400" dirty="0">
                <a:solidFill>
                  <a:srgbClr val="FF0000"/>
                </a:solidFill>
                <a:latin typeface="Times New Roman" panose="02020603050405020304" pitchFamily="18" charset="0"/>
                <a:cs typeface="Times New Roman" panose="02020603050405020304" pitchFamily="18" charset="0"/>
              </a:rPr>
              <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1" name="任意多边形 10"/>
          <p:cNvSpPr/>
          <p:nvPr/>
        </p:nvSpPr>
        <p:spPr>
          <a:xfrm>
            <a:off x="4692650" y="3736340"/>
            <a:ext cx="2292350" cy="1796415"/>
          </a:xfrm>
          <a:custGeom>
            <a:avLst/>
            <a:gdLst>
              <a:gd name="connisteX0" fmla="*/ 2029341 w 2292112"/>
              <a:gd name="connsiteY0" fmla="*/ 1219200 h 1796295"/>
              <a:gd name="connisteX1" fmla="*/ 2138561 w 2292112"/>
              <a:gd name="connsiteY1" fmla="*/ 1640840 h 1796295"/>
              <a:gd name="connisteX2" fmla="*/ 153551 w 2292112"/>
              <a:gd name="connsiteY2" fmla="*/ 1625600 h 1796295"/>
              <a:gd name="connisteX3" fmla="*/ 262771 w 2292112"/>
              <a:gd name="connsiteY3" fmla="*/ 0 h 1796295"/>
            </a:gdLst>
            <a:ahLst/>
            <a:cxnLst>
              <a:cxn ang="0">
                <a:pos x="connisteX0" y="connsiteY0"/>
              </a:cxn>
              <a:cxn ang="0">
                <a:pos x="connisteX1" y="connsiteY1"/>
              </a:cxn>
              <a:cxn ang="0">
                <a:pos x="connisteX2" y="connsiteY2"/>
              </a:cxn>
              <a:cxn ang="0">
                <a:pos x="connisteX3" y="connsiteY3"/>
              </a:cxn>
            </a:cxnLst>
            <a:rect l="l" t="t" r="r" b="b"/>
            <a:pathLst>
              <a:path w="2292113" h="1796296">
                <a:moveTo>
                  <a:pt x="2029341" y="1219200"/>
                </a:moveTo>
                <a:cubicBezTo>
                  <a:pt x="2090936" y="1303655"/>
                  <a:pt x="2513846" y="1559560"/>
                  <a:pt x="2138561" y="1640840"/>
                </a:cubicBezTo>
                <a:cubicBezTo>
                  <a:pt x="1763276" y="1722120"/>
                  <a:pt x="528836" y="1953895"/>
                  <a:pt x="153551" y="1625600"/>
                </a:cubicBezTo>
                <a:cubicBezTo>
                  <a:pt x="-221734" y="1297305"/>
                  <a:pt x="201176" y="325120"/>
                  <a:pt x="262771" y="0"/>
                </a:cubicBezTo>
              </a:path>
            </a:pathLst>
          </a:custGeom>
          <a:noFill/>
          <a:ln w="1905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bldLvl="0" animBg="1"/>
      <p:bldP spid="11"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942975" y="982980"/>
            <a:ext cx="8009255" cy="521970"/>
            <a:chOff x="894" y="3246"/>
            <a:chExt cx="12613" cy="822"/>
          </a:xfrm>
        </p:grpSpPr>
        <p:sp>
          <p:nvSpPr>
            <p:cNvPr id="18" name="文本框 4"/>
            <p:cNvSpPr txBox="1"/>
            <p:nvPr/>
          </p:nvSpPr>
          <p:spPr>
            <a:xfrm>
              <a:off x="3894" y="3246"/>
              <a:ext cx="9613"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串、并联电路电流和电压规律</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(2014.24)</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9" name="组合 18"/>
            <p:cNvGrpSpPr/>
            <p:nvPr/>
          </p:nvGrpSpPr>
          <p:grpSpPr>
            <a:xfrm>
              <a:off x="894" y="3246"/>
              <a:ext cx="2665" cy="822"/>
              <a:chOff x="6686" y="8865"/>
              <a:chExt cx="2836" cy="877"/>
            </a:xfrm>
          </p:grpSpPr>
          <p:pic>
            <p:nvPicPr>
              <p:cNvPr id="20"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1"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2"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3" name="组合 22"/>
          <p:cNvGrpSpPr/>
          <p:nvPr/>
        </p:nvGrpSpPr>
        <p:grpSpPr>
          <a:xfrm>
            <a:off x="930275" y="1764665"/>
            <a:ext cx="1838960" cy="474345"/>
            <a:chOff x="1318" y="2359"/>
            <a:chExt cx="2896" cy="747"/>
          </a:xfrm>
        </p:grpSpPr>
        <p:pic>
          <p:nvPicPr>
            <p:cNvPr id="24" name="图片 23" descr="三级标"/>
            <p:cNvPicPr>
              <a:picLocks noChangeAspect="1"/>
            </p:cNvPicPr>
            <p:nvPr/>
          </p:nvPicPr>
          <p:blipFill>
            <a:blip r:embed="rId2"/>
            <a:stretch>
              <a:fillRect/>
            </a:stretch>
          </p:blipFill>
          <p:spPr>
            <a:xfrm>
              <a:off x="1318" y="2359"/>
              <a:ext cx="2896" cy="714"/>
            </a:xfrm>
            <a:prstGeom prst="rect">
              <a:avLst/>
            </a:prstGeom>
          </p:spPr>
        </p:pic>
        <p:sp>
          <p:nvSpPr>
            <p:cNvPr id="25" name="文本框 24"/>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26" name="文本框 25"/>
          <p:cNvSpPr txBox="1"/>
          <p:nvPr/>
        </p:nvSpPr>
        <p:spPr>
          <a:xfrm>
            <a:off x="879475" y="2302510"/>
            <a:ext cx="1061275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14. </a:t>
            </a:r>
            <a:r>
              <a:rPr lang="zh-CN" sz="2400">
                <a:latin typeface="Times New Roman" panose="02020603050405020304" pitchFamily="18" charset="0"/>
                <a:ea typeface="宋体" panose="02010600030101010101" pitchFamily="2" charset="-122"/>
                <a:cs typeface="Times New Roman" panose="02020603050405020304" pitchFamily="18" charset="0"/>
              </a:rPr>
              <a:t>如图所示的电路图中，闭合开关，电流表       的示数为</a:t>
            </a:r>
            <a:r>
              <a:rPr lang="en-US" sz="2400">
                <a:latin typeface="Times New Roman" panose="02020603050405020304" pitchFamily="18" charset="0"/>
                <a:ea typeface="宋体" panose="02010600030101010101" pitchFamily="2" charset="-122"/>
                <a:cs typeface="Times New Roman" panose="02020603050405020304" pitchFamily="18" charset="0"/>
              </a:rPr>
              <a:t>0.6 A</a:t>
            </a:r>
            <a:r>
              <a:rPr lang="zh-CN" sz="2400">
                <a:latin typeface="Times New Roman" panose="02020603050405020304" pitchFamily="18" charset="0"/>
                <a:ea typeface="宋体" panose="02010600030101010101" pitchFamily="2" charset="-122"/>
                <a:cs typeface="Times New Roman" panose="02020603050405020304" pitchFamily="18" charset="0"/>
              </a:rPr>
              <a:t>，电流表       的示数为</a:t>
            </a:r>
            <a:r>
              <a:rPr lang="en-US" sz="2400">
                <a:latin typeface="Times New Roman" panose="02020603050405020304" pitchFamily="18" charset="0"/>
                <a:ea typeface="宋体" panose="02010600030101010101" pitchFamily="2" charset="-122"/>
                <a:cs typeface="Times New Roman" panose="02020603050405020304" pitchFamily="18" charset="0"/>
              </a:rPr>
              <a:t>0.2 A</a:t>
            </a:r>
            <a:r>
              <a:rPr lang="zh-CN" sz="2400">
                <a:latin typeface="Times New Roman" panose="02020603050405020304" pitchFamily="18" charset="0"/>
                <a:ea typeface="宋体" panose="02010600030101010101" pitchFamily="2" charset="-122"/>
                <a:cs typeface="Times New Roman" panose="02020603050405020304" pitchFamily="18" charset="0"/>
              </a:rPr>
              <a:t>，则通过灯泡</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的电流为</a:t>
            </a:r>
            <a:r>
              <a:rPr lang="en-US" sz="2400">
                <a:latin typeface="Times New Roman" panose="02020603050405020304" pitchFamily="18" charset="0"/>
                <a:ea typeface="宋体" panose="02010600030101010101" pitchFamily="2" charset="-122"/>
                <a:cs typeface="Times New Roman" panose="02020603050405020304" pitchFamily="18" charset="0"/>
              </a:rPr>
              <a:t>________A</a:t>
            </a:r>
            <a:r>
              <a:rPr lang="zh-CN" sz="2400">
                <a:latin typeface="Times New Roman" panose="02020603050405020304" pitchFamily="18" charset="0"/>
                <a:ea typeface="宋体" panose="02010600030101010101" pitchFamily="2" charset="-122"/>
                <a:cs typeface="Times New Roman" panose="02020603050405020304" pitchFamily="18" charset="0"/>
              </a:rPr>
              <a:t>，通过灯泡</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的电流为</a:t>
            </a:r>
            <a:r>
              <a:rPr lang="en-US" sz="2400">
                <a:latin typeface="Times New Roman" panose="02020603050405020304" pitchFamily="18" charset="0"/>
                <a:ea typeface="宋体" panose="02010600030101010101" pitchFamily="2" charset="-122"/>
                <a:cs typeface="Times New Roman" panose="02020603050405020304" pitchFamily="18" charset="0"/>
              </a:rPr>
              <a:t>________A.</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7" name="图片 1004" descr="C:\Documents and Settings\Administrator\桌面\江西物理(JK)\A1.TIF"/>
          <p:cNvPicPr>
            <a:picLocks noChangeAspect="1"/>
          </p:cNvPicPr>
          <p:nvPr/>
        </p:nvPicPr>
        <p:blipFill>
          <a:blip r:embed="rId3" r:link="rId4"/>
          <a:stretch>
            <a:fillRect/>
          </a:stretch>
        </p:blipFill>
        <p:spPr>
          <a:xfrm>
            <a:off x="7000240" y="2514600"/>
            <a:ext cx="375285" cy="375285"/>
          </a:xfrm>
          <a:prstGeom prst="rect">
            <a:avLst/>
          </a:prstGeom>
          <a:noFill/>
          <a:ln w="9525">
            <a:noFill/>
          </a:ln>
        </p:spPr>
      </p:pic>
      <p:pic>
        <p:nvPicPr>
          <p:cNvPr id="28" name="图片 1005" descr="C:\Documents and Settings\Administrator\桌面\江西物理(JK)\A2.TIF"/>
          <p:cNvPicPr>
            <a:picLocks noChangeAspect="1"/>
          </p:cNvPicPr>
          <p:nvPr/>
        </p:nvPicPr>
        <p:blipFill>
          <a:blip r:embed="rId5" r:link="rId6"/>
          <a:stretch>
            <a:fillRect/>
          </a:stretch>
        </p:blipFill>
        <p:spPr>
          <a:xfrm>
            <a:off x="10579100" y="2499360"/>
            <a:ext cx="389255" cy="389255"/>
          </a:xfrm>
          <a:prstGeom prst="rect">
            <a:avLst/>
          </a:prstGeom>
          <a:noFill/>
          <a:ln w="9525">
            <a:noFill/>
          </a:ln>
        </p:spPr>
      </p:pic>
      <p:pic>
        <p:nvPicPr>
          <p:cNvPr id="29" name="图片 1006" descr="C:\Documents and Settings\Administrator\桌面\江西物理(JK)\A40.TIF"/>
          <p:cNvPicPr>
            <a:picLocks noChangeAspect="1"/>
          </p:cNvPicPr>
          <p:nvPr/>
        </p:nvPicPr>
        <p:blipFill>
          <a:blip r:embed="rId7" r:link="rId8"/>
          <a:stretch>
            <a:fillRect/>
          </a:stretch>
        </p:blipFill>
        <p:spPr>
          <a:xfrm>
            <a:off x="5278120" y="3603625"/>
            <a:ext cx="2471420" cy="2211705"/>
          </a:xfrm>
          <a:prstGeom prst="rect">
            <a:avLst/>
          </a:prstGeom>
          <a:noFill/>
          <a:ln w="9525">
            <a:noFill/>
          </a:ln>
        </p:spPr>
      </p:pic>
      <p:sp>
        <p:nvSpPr>
          <p:cNvPr id="30" name="文本框 29"/>
          <p:cNvSpPr txBox="1"/>
          <p:nvPr/>
        </p:nvSpPr>
        <p:spPr>
          <a:xfrm>
            <a:off x="5911850" y="5950585"/>
            <a:ext cx="120396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14</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31" name="文本框 30"/>
          <p:cNvSpPr txBox="1"/>
          <p:nvPr/>
        </p:nvSpPr>
        <p:spPr>
          <a:xfrm>
            <a:off x="6140450" y="2948940"/>
            <a:ext cx="7353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0.4</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32" name="文本框 31"/>
          <p:cNvSpPr txBox="1"/>
          <p:nvPr/>
        </p:nvSpPr>
        <p:spPr>
          <a:xfrm>
            <a:off x="1200150" y="3524250"/>
            <a:ext cx="7658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0.2</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485775" y="1452880"/>
            <a:ext cx="1114361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15. </a:t>
            </a:r>
            <a:r>
              <a:rPr lang="zh-CN" sz="2400">
                <a:latin typeface="Times New Roman" panose="02020603050405020304" pitchFamily="18" charset="0"/>
                <a:ea typeface="宋体" panose="02010600030101010101" pitchFamily="2" charset="-122"/>
                <a:cs typeface="Times New Roman" panose="02020603050405020304" pitchFamily="18" charset="0"/>
              </a:rPr>
              <a:t>如图所示的电路中，闭合开关后，已知电压表       的读数是</a:t>
            </a:r>
            <a:r>
              <a:rPr lang="en-US" sz="2400">
                <a:latin typeface="Times New Roman" panose="02020603050405020304" pitchFamily="18" charset="0"/>
                <a:ea typeface="宋体" panose="02010600030101010101" pitchFamily="2" charset="-122"/>
                <a:cs typeface="Times New Roman" panose="02020603050405020304" pitchFamily="18" charset="0"/>
              </a:rPr>
              <a:t>1.2 V</a:t>
            </a:r>
            <a:r>
              <a:rPr lang="zh-CN" sz="2400">
                <a:latin typeface="Times New Roman" panose="02020603050405020304" pitchFamily="18" charset="0"/>
                <a:ea typeface="宋体" panose="02010600030101010101" pitchFamily="2" charset="-122"/>
                <a:cs typeface="Times New Roman" panose="02020603050405020304" pitchFamily="18" charset="0"/>
              </a:rPr>
              <a:t>，电压表的读数是</a:t>
            </a:r>
            <a:r>
              <a:rPr lang="en-US" sz="2400">
                <a:latin typeface="Times New Roman" panose="02020603050405020304" pitchFamily="18" charset="0"/>
                <a:ea typeface="宋体" panose="02010600030101010101" pitchFamily="2" charset="-122"/>
                <a:cs typeface="Times New Roman" panose="02020603050405020304" pitchFamily="18" charset="0"/>
              </a:rPr>
              <a:t>3 V</a:t>
            </a:r>
            <a:r>
              <a:rPr lang="zh-CN" sz="2400">
                <a:latin typeface="Times New Roman" panose="02020603050405020304" pitchFamily="18" charset="0"/>
                <a:ea typeface="宋体" panose="02010600030101010101" pitchFamily="2" charset="-122"/>
                <a:cs typeface="Times New Roman" panose="02020603050405020304" pitchFamily="18" charset="0"/>
              </a:rPr>
              <a:t>，则灯泡</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两端的电压是</a:t>
            </a:r>
            <a:r>
              <a:rPr lang="en-US" sz="2400">
                <a:latin typeface="Times New Roman" panose="02020603050405020304" pitchFamily="18" charset="0"/>
                <a:ea typeface="宋体" panose="02010600030101010101" pitchFamily="2" charset="-122"/>
                <a:cs typeface="Times New Roman" panose="02020603050405020304" pitchFamily="18" charset="0"/>
              </a:rPr>
              <a:t>________V</a:t>
            </a:r>
            <a:r>
              <a:rPr lang="zh-CN" sz="2400">
                <a:latin typeface="Times New Roman" panose="02020603050405020304" pitchFamily="18" charset="0"/>
                <a:ea typeface="宋体" panose="02010600030101010101" pitchFamily="2" charset="-122"/>
                <a:cs typeface="Times New Roman" panose="02020603050405020304" pitchFamily="18" charset="0"/>
              </a:rPr>
              <a:t>，灯泡</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两端的电压是</a:t>
            </a:r>
            <a:r>
              <a:rPr lang="en-US" sz="2400">
                <a:latin typeface="Times New Roman" panose="02020603050405020304" pitchFamily="18" charset="0"/>
                <a:ea typeface="宋体" panose="02010600030101010101" pitchFamily="2" charset="-122"/>
                <a:cs typeface="Times New Roman" panose="02020603050405020304" pitchFamily="18" charset="0"/>
              </a:rPr>
              <a:t>________V.</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0" name="图片 1007" descr="C:\Documents and Settings\Administrator\桌面\江西物理(JK)\V1.TIF"/>
          <p:cNvPicPr>
            <a:picLocks noChangeAspect="1"/>
          </p:cNvPicPr>
          <p:nvPr/>
        </p:nvPicPr>
        <p:blipFill>
          <a:blip r:embed="rId1" r:link="rId2"/>
          <a:stretch>
            <a:fillRect/>
          </a:stretch>
        </p:blipFill>
        <p:spPr>
          <a:xfrm>
            <a:off x="7239000" y="1663065"/>
            <a:ext cx="343535" cy="343535"/>
          </a:xfrm>
          <a:prstGeom prst="rect">
            <a:avLst/>
          </a:prstGeom>
          <a:noFill/>
          <a:ln w="9525">
            <a:noFill/>
          </a:ln>
        </p:spPr>
      </p:pic>
      <p:pic>
        <p:nvPicPr>
          <p:cNvPr id="11" name="图片 1008" descr="C:\Documents and Settings\Administrator\桌面\江西物理(JK)\V.TIF"/>
          <p:cNvPicPr>
            <a:picLocks noChangeAspect="1"/>
          </p:cNvPicPr>
          <p:nvPr/>
        </p:nvPicPr>
        <p:blipFill>
          <a:blip r:embed="rId3" r:link="rId4"/>
          <a:stretch>
            <a:fillRect/>
          </a:stretch>
        </p:blipFill>
        <p:spPr>
          <a:xfrm>
            <a:off x="10814685" y="1637665"/>
            <a:ext cx="343535" cy="343535"/>
          </a:xfrm>
          <a:prstGeom prst="rect">
            <a:avLst/>
          </a:prstGeom>
          <a:noFill/>
          <a:ln w="9525">
            <a:noFill/>
          </a:ln>
        </p:spPr>
      </p:pic>
      <p:pic>
        <p:nvPicPr>
          <p:cNvPr id="12" name="图片 1009" descr="C:\Documents and Settings\Administrator\桌面\江西物理(JK)\A41.TIF"/>
          <p:cNvPicPr>
            <a:picLocks noChangeAspect="1"/>
          </p:cNvPicPr>
          <p:nvPr/>
        </p:nvPicPr>
        <p:blipFill>
          <a:blip r:embed="rId5" r:link="rId6"/>
          <a:stretch>
            <a:fillRect/>
          </a:stretch>
        </p:blipFill>
        <p:spPr>
          <a:xfrm>
            <a:off x="4644390" y="2884805"/>
            <a:ext cx="3080385" cy="2298065"/>
          </a:xfrm>
          <a:prstGeom prst="rect">
            <a:avLst/>
          </a:prstGeom>
          <a:noFill/>
          <a:ln w="9525">
            <a:noFill/>
          </a:ln>
        </p:spPr>
      </p:pic>
      <p:sp>
        <p:nvSpPr>
          <p:cNvPr id="13" name="文本框 12"/>
          <p:cNvSpPr txBox="1"/>
          <p:nvPr/>
        </p:nvSpPr>
        <p:spPr>
          <a:xfrm>
            <a:off x="5781675" y="5481320"/>
            <a:ext cx="118681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15</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4" name="文本框 13"/>
          <p:cNvSpPr txBox="1"/>
          <p:nvPr/>
        </p:nvSpPr>
        <p:spPr>
          <a:xfrm>
            <a:off x="5757545" y="2135505"/>
            <a:ext cx="8439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5" name="文本框 14"/>
          <p:cNvSpPr txBox="1"/>
          <p:nvPr/>
        </p:nvSpPr>
        <p:spPr>
          <a:xfrm>
            <a:off x="10301605" y="2135505"/>
            <a:ext cx="7188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1.8</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87070" y="978535"/>
            <a:ext cx="8792210" cy="521970"/>
            <a:chOff x="894" y="3246"/>
            <a:chExt cx="13846" cy="822"/>
          </a:xfrm>
        </p:grpSpPr>
        <p:sp>
          <p:nvSpPr>
            <p:cNvPr id="5" name="文本框 4"/>
            <p:cNvSpPr txBox="1"/>
            <p:nvPr/>
          </p:nvSpPr>
          <p:spPr>
            <a:xfrm>
              <a:off x="3894" y="3246"/>
              <a:ext cx="10846"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探究串、并联电路电流和电压规律</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(2014.24)　</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 name="组合 5"/>
            <p:cNvGrpSpPr/>
            <p:nvPr/>
          </p:nvGrpSpPr>
          <p:grpSpPr>
            <a:xfrm>
              <a:off x="894" y="3246"/>
              <a:ext cx="2665" cy="822"/>
              <a:chOff x="6686" y="8865"/>
              <a:chExt cx="2836" cy="877"/>
            </a:xfrm>
          </p:grpSpPr>
          <p:pic>
            <p:nvPicPr>
              <p:cNvPr id="7"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8"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9"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6</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文本框 9"/>
          <p:cNvSpPr txBox="1"/>
          <p:nvPr/>
        </p:nvSpPr>
        <p:spPr>
          <a:xfrm>
            <a:off x="687070" y="1500505"/>
            <a:ext cx="10737215"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16. (2014</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24</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探究并联电路电流规律：宝宝和玲玲同学想探究并联电路电流规律．【猜想与假设】</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宝宝同学猜想：并联电路中各支路电流相等．</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玲玲同学猜想：并联电路干路中的电流等于各支路电流之和．</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【设计实验与制定计划】宝宝和玲玲同学分别从实验室</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选取电流表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只，灯泡</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只，开关</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个，滑动变阻器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个，</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干电池，导线若干．实验电路图如图所示．</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011" descr="C:\Documents and Settings\Administrator\桌面\江西物理(JK)\A42.TIF"/>
          <p:cNvPicPr>
            <a:picLocks noChangeAspect="1"/>
          </p:cNvPicPr>
          <p:nvPr/>
        </p:nvPicPr>
        <p:blipFill>
          <a:blip r:embed="rId2" r:link="rId3">
            <a:clrChange>
              <a:clrFrom>
                <a:srgbClr val="FFFFFF">
                  <a:alpha val="100000"/>
                </a:srgbClr>
              </a:clrFrom>
              <a:clrTo>
                <a:srgbClr val="FFFFFF">
                  <a:alpha val="100000"/>
                  <a:alpha val="0"/>
                </a:srgbClr>
              </a:clrTo>
            </a:clrChange>
          </a:blip>
          <a:stretch>
            <a:fillRect/>
          </a:stretch>
        </p:blipFill>
        <p:spPr>
          <a:xfrm>
            <a:off x="8646795" y="4209415"/>
            <a:ext cx="2623185" cy="1690370"/>
          </a:xfrm>
          <a:prstGeom prst="rect">
            <a:avLst/>
          </a:prstGeom>
          <a:noFill/>
          <a:ln w="9525">
            <a:noFill/>
          </a:ln>
        </p:spPr>
      </p:pic>
      <p:sp>
        <p:nvSpPr>
          <p:cNvPr id="17" name="文本框 16"/>
          <p:cNvSpPr txBox="1"/>
          <p:nvPr/>
        </p:nvSpPr>
        <p:spPr>
          <a:xfrm>
            <a:off x="9340850" y="5899785"/>
            <a:ext cx="1437640"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16</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87375" y="1200150"/>
            <a:ext cx="11065510" cy="1753235"/>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【进行实验与收集证据】</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宝宝同学根据电路图连接好实验电路，连接过程中，开关应该</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；检查电路无误后，开始实验，正确读出电流表示数如下表：</a:t>
            </a:r>
            <a:endParaRPr lang="zh-CN" altLang="en-US" sz="2400">
              <a:latin typeface="Times New Roman" panose="02020603050405020304" pitchFamily="18" charset="0"/>
              <a:cs typeface="Times New Roman" panose="02020603050405020304" pitchFamily="18" charset="0"/>
            </a:endParaRPr>
          </a:p>
        </p:txBody>
      </p:sp>
      <p:graphicFrame>
        <p:nvGraphicFramePr>
          <p:cNvPr id="5" name="表格 4"/>
          <p:cNvGraphicFramePr/>
          <p:nvPr>
            <p:custDataLst>
              <p:tags r:id="rId1"/>
            </p:custDataLst>
          </p:nvPr>
        </p:nvGraphicFramePr>
        <p:xfrm>
          <a:off x="1414780" y="3144520"/>
          <a:ext cx="9413240" cy="2639060"/>
        </p:xfrm>
        <a:graphic>
          <a:graphicData uri="http://schemas.openxmlformats.org/drawingml/2006/table">
            <a:tbl>
              <a:tblPr firstRow="1" bandRow="1">
                <a:tableStyleId>{5940675A-B579-460E-94D1-54222C63F5DA}</a:tableStyleId>
              </a:tblPr>
              <a:tblGrid>
                <a:gridCol w="2258695"/>
                <a:gridCol w="2594610"/>
                <a:gridCol w="2313940"/>
                <a:gridCol w="2245995"/>
              </a:tblGrid>
              <a:tr h="65976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1</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2</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659765">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9765">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0.40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9765">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0.44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9439910" y="1873250"/>
            <a:ext cx="9385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sz="2400" b="0">
              <a:solidFill>
                <a:srgbClr val="FF0000"/>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96925" y="833755"/>
            <a:ext cx="9987915"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玲玲同学根据电路图正确连接好实验电路，开始实验，正确读出电流表示数如下表：</a:t>
            </a:r>
            <a:endParaRPr lang="zh-CN" altLang="en-US" sz="2400">
              <a:latin typeface="Times New Roman" panose="02020603050405020304" pitchFamily="18" charset="0"/>
              <a:cs typeface="Times New Roman" panose="02020603050405020304" pitchFamily="18" charset="0"/>
            </a:endParaRPr>
          </a:p>
        </p:txBody>
      </p:sp>
      <p:graphicFrame>
        <p:nvGraphicFramePr>
          <p:cNvPr id="5" name="表格 4"/>
          <p:cNvGraphicFramePr/>
          <p:nvPr>
            <p:custDataLst>
              <p:tags r:id="rId1"/>
            </p:custDataLst>
          </p:nvPr>
        </p:nvGraphicFramePr>
        <p:xfrm>
          <a:off x="824865" y="2037080"/>
          <a:ext cx="10134600" cy="2209800"/>
        </p:xfrm>
        <a:graphic>
          <a:graphicData uri="http://schemas.openxmlformats.org/drawingml/2006/table">
            <a:tbl>
              <a:tblPr firstRow="1" bandRow="1">
                <a:tableStyleId>{5940675A-B579-460E-94D1-54222C63F5DA}</a:tableStyleId>
              </a:tblPr>
              <a:tblGrid>
                <a:gridCol w="3126105"/>
                <a:gridCol w="2384425"/>
                <a:gridCol w="2463165"/>
                <a:gridCol w="2160905"/>
              </a:tblGrid>
              <a:tr h="55245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1</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baseline="-25000">
                          <a:latin typeface="Times New Roman" panose="02020603050405020304" pitchFamily="18" charset="0"/>
                          <a:ea typeface="黑体" panose="02010609060101010101" pitchFamily="49" charset="-122"/>
                          <a:cs typeface="Times New Roman" panose="02020603050405020304" pitchFamily="18" charset="0"/>
                        </a:rPr>
                        <a:t>2</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55245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245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0.42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245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1.80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0.54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771525" y="4381500"/>
            <a:ext cx="11180445" cy="1753235"/>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rPr>
              <a:t>【分析与论证】分析记录的实验数据，宝宝同学得出：并联电路中各支路电流相等；玲玲同学得</a:t>
            </a:r>
            <a:endParaRPr lang="zh-CN" sz="2400" b="0">
              <a:latin typeface="Times New Roman" panose="02020603050405020304" pitchFamily="18" charset="0"/>
              <a:ea typeface="宋体" panose="02010600030101010101" pitchFamily="2" charset="-122"/>
            </a:endParaRPr>
          </a:p>
          <a:p>
            <a:pPr indent="0" fontAlgn="auto">
              <a:lnSpc>
                <a:spcPct val="150000"/>
              </a:lnSpc>
            </a:pPr>
            <a:r>
              <a:rPr lang="zh-CN" sz="2400" b="0">
                <a:latin typeface="Times New Roman" panose="02020603050405020304" pitchFamily="18" charset="0"/>
                <a:ea typeface="宋体" panose="02010600030101010101" pitchFamily="2" charset="-122"/>
              </a:rPr>
              <a:t>出：并联电路总电流有时等于各支路电流之和，有时不等于各支路电流之和．</a:t>
            </a:r>
            <a:endParaRPr lang="zh-CN" altLang="en-US" sz="2400" b="0">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743394" y="1112520"/>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603885" y="1934845"/>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1456" y="3050"/>
              <a:ext cx="1243" cy="1021"/>
            </a:xfrm>
            <a:prstGeom prst="rect">
              <a:avLst/>
            </a:prstGeom>
          </p:spPr>
        </p:pic>
      </p:grpSp>
      <p:grpSp>
        <p:nvGrpSpPr>
          <p:cNvPr id="11" name="组合 10"/>
          <p:cNvGrpSpPr/>
          <p:nvPr/>
        </p:nvGrpSpPr>
        <p:grpSpPr>
          <a:xfrm>
            <a:off x="603885" y="2738120"/>
            <a:ext cx="3323590" cy="532765"/>
            <a:chOff x="813" y="6035"/>
            <a:chExt cx="5234" cy="839"/>
          </a:xfrm>
        </p:grpSpPr>
        <p:grpSp>
          <p:nvGrpSpPr>
            <p:cNvPr id="9" name="组合 8"/>
            <p:cNvGrpSpPr/>
            <p:nvPr/>
          </p:nvGrpSpPr>
          <p:grpSpPr>
            <a:xfrm>
              <a:off x="813" y="6035"/>
              <a:ext cx="2223" cy="822"/>
              <a:chOff x="12452" y="6600"/>
              <a:chExt cx="2223" cy="822"/>
            </a:xfrm>
          </p:grpSpPr>
          <p:pic>
            <p:nvPicPr>
              <p:cNvPr id="5" name="图片 4" descr="考点·2字"/>
              <p:cNvPicPr>
                <a:picLocks noChangeAspect="1"/>
              </p:cNvPicPr>
              <p:nvPr/>
            </p:nvPicPr>
            <p:blipFill>
              <a:blip r:embed="rId3"/>
              <a:stretch>
                <a:fillRect/>
              </a:stretch>
            </p:blipFill>
            <p:spPr>
              <a:xfrm>
                <a:off x="12452" y="6617"/>
                <a:ext cx="2223" cy="802"/>
              </a:xfrm>
              <a:prstGeom prst="rect">
                <a:avLst/>
              </a:prstGeom>
            </p:spPr>
          </p:pic>
          <p:sp>
            <p:nvSpPr>
              <p:cNvPr id="8" name="文本框 10"/>
              <p:cNvSpPr txBox="1"/>
              <p:nvPr/>
            </p:nvSpPr>
            <p:spPr>
              <a:xfrm>
                <a:off x="12589" y="6600"/>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grpSp>
        <p:sp>
          <p:nvSpPr>
            <p:cNvPr id="10" name="文本框 4"/>
            <p:cNvSpPr txBox="1"/>
            <p:nvPr/>
          </p:nvSpPr>
          <p:spPr>
            <a:xfrm>
              <a:off x="3262" y="6052"/>
              <a:ext cx="2785"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a:t>
              </a:r>
              <a:r>
                <a:rPr lang="zh-CN" altLang="en-US" sz="2400" dirty="0">
                  <a:latin typeface="宋体" panose="02010600030101010101" pitchFamily="2" charset="-122"/>
                  <a:ea typeface="宋体" panose="02010600030101010101" pitchFamily="2" charset="-122"/>
                  <a:cs typeface="宋体" panose="02010600030101010101" pitchFamily="2" charset="-122"/>
                </a:rPr>
                <a:t>(必考)</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1" name="文本框 100"/>
          <p:cNvSpPr txBox="1"/>
          <p:nvPr/>
        </p:nvSpPr>
        <p:spPr>
          <a:xfrm>
            <a:off x="603885" y="3270885"/>
            <a:ext cx="11113135"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黑体" panose="02010609060101010101" pitchFamily="49" charset="-122"/>
                <a:ea typeface="黑体" panose="02010609060101010101" pitchFamily="49" charset="-122"/>
                <a:cs typeface="Times New Roman" panose="02020603050405020304" pitchFamily="18" charset="0"/>
              </a:rPr>
              <a:t>电路</a:t>
            </a:r>
            <a:r>
              <a:rPr lang="en-US" sz="2400">
                <a:latin typeface="Times New Roman" panose="02020603050405020304" pitchFamily="18" charset="0"/>
                <a:ea typeface="宋体" panose="02010600030101010101" pitchFamily="2" charset="-122"/>
                <a:cs typeface="Times New Roman" panose="02020603050405020304" pitchFamily="18" charset="0"/>
              </a:rPr>
              <a:t>(2018.7)(1)</a:t>
            </a:r>
            <a:r>
              <a:rPr lang="zh-CN" sz="2400">
                <a:latin typeface="黑体" panose="02010609060101010101" pitchFamily="49" charset="-122"/>
                <a:ea typeface="黑体" panose="02010609060101010101" pitchFamily="49" charset="-122"/>
                <a:cs typeface="Times New Roman" panose="02020603050405020304" pitchFamily="18" charset="0"/>
              </a:rPr>
              <a:t>电路</a:t>
            </a:r>
            <a:r>
              <a:rPr lang="zh-CN" sz="2400">
                <a:cs typeface="Times New Roman" panose="02020603050405020304" pitchFamily="18" charset="0"/>
              </a:rPr>
              <a:t>：用导线把电源、用电器、开关连接起来，组成的电流可以流过的路径．(2)</a:t>
            </a:r>
            <a:r>
              <a:rPr lang="zh-CN" sz="2400">
                <a:latin typeface="黑体" panose="02010609060101010101" pitchFamily="49" charset="-122"/>
                <a:ea typeface="黑体" panose="02010609060101010101" pitchFamily="49" charset="-122"/>
                <a:cs typeface="Times New Roman" panose="02020603050405020304" pitchFamily="18" charset="0"/>
              </a:rPr>
              <a:t>主要元件</a:t>
            </a:r>
            <a:r>
              <a:rPr lang="en-US" sz="2400">
                <a:latin typeface="Times New Roman" panose="02020603050405020304" pitchFamily="18" charset="0"/>
                <a:ea typeface="宋体" panose="02010600030101010101" pitchFamily="2" charset="-122"/>
                <a:cs typeface="Times New Roman" panose="02020603050405020304" pitchFamily="18" charset="0"/>
              </a:rPr>
              <a:t>a. </a:t>
            </a:r>
            <a:r>
              <a:rPr lang="zh-CN" sz="2400">
                <a:latin typeface="黑体" panose="02010609060101010101" pitchFamily="49" charset="-122"/>
                <a:ea typeface="黑体" panose="02010609060101010101" pitchFamily="49" charset="-122"/>
                <a:cs typeface="Times New Roman" panose="02020603050405020304" pitchFamily="18" charset="0"/>
              </a:rPr>
              <a:t>电源</a:t>
            </a:r>
            <a:r>
              <a:rPr lang="zh-CN" sz="2400">
                <a:latin typeface="Times New Roman" panose="02020603050405020304" pitchFamily="18" charset="0"/>
                <a:ea typeface="宋体" panose="02010600030101010101" pitchFamily="2" charset="-122"/>
                <a:cs typeface="Times New Roman" panose="02020603050405020304" pitchFamily="18" charset="0"/>
              </a:rPr>
              <a:t>：提供</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，是持续供电的装置把其他能转化为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．例如：干电池、蓄电池．</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2598420" y="5046980"/>
            <a:ext cx="13290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电能</a:t>
            </a:r>
            <a:endParaRPr lang="zh-CN" altLang="en-US" sz="2400" b="0">
              <a:solidFill>
                <a:srgbClr val="FF0000"/>
              </a:solidFill>
              <a:ea typeface="宋体" panose="02010600030101010101" pitchFamily="2" charset="-122"/>
            </a:endParaRPr>
          </a:p>
        </p:txBody>
      </p:sp>
      <p:sp>
        <p:nvSpPr>
          <p:cNvPr id="3" name="文本框 2"/>
          <p:cNvSpPr txBox="1"/>
          <p:nvPr/>
        </p:nvSpPr>
        <p:spPr>
          <a:xfrm>
            <a:off x="8777605" y="5046980"/>
            <a:ext cx="9067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电能</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15340" y="1905635"/>
            <a:ext cx="10537825" cy="341503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【评估】</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宝宝同学得出错误的实验结论，主要原因是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(2)</a:t>
            </a:r>
            <a:r>
              <a:rPr lang="zh-CN" sz="2400" b="0">
                <a:latin typeface="Times New Roman" panose="02020603050405020304" pitchFamily="18" charset="0"/>
                <a:ea typeface="宋体" panose="02010600030101010101" pitchFamily="2" charset="-122"/>
                <a:cs typeface="Times New Roman" panose="02020603050405020304" pitchFamily="18" charset="0"/>
              </a:rPr>
              <a:t>玲玲同学的实验记录表格中，实验次数</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读数错误，原因是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为了使实验结论更具科学性，请你提出合理化建议</a:t>
            </a: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条即可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7146290" y="2536825"/>
            <a:ext cx="40640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选用了两只规格相同的灯泡</a:t>
            </a:r>
            <a:endParaRPr lang="zh-CN" altLang="en-US" sz="2400" b="0">
              <a:solidFill>
                <a:srgbClr val="FF0000"/>
              </a:solidFill>
              <a:ea typeface="宋体" panose="02010600030101010101" pitchFamily="2" charset="-122"/>
            </a:endParaRPr>
          </a:p>
        </p:txBody>
      </p:sp>
      <p:sp>
        <p:nvSpPr>
          <p:cNvPr id="8" name="文本框 7"/>
          <p:cNvSpPr txBox="1"/>
          <p:nvPr/>
        </p:nvSpPr>
        <p:spPr>
          <a:xfrm>
            <a:off x="6786880" y="3152775"/>
            <a:ext cx="703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3</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1033780" y="3676650"/>
            <a:ext cx="20796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读错了量程</a:t>
            </a:r>
            <a:endParaRPr lang="zh-CN" altLang="en-US" sz="2400" b="0">
              <a:solidFill>
                <a:srgbClr val="FF0000"/>
              </a:solidFill>
              <a:ea typeface="宋体" panose="02010600030101010101" pitchFamily="2" charset="-122"/>
            </a:endParaRPr>
          </a:p>
        </p:txBody>
      </p:sp>
      <p:sp>
        <p:nvSpPr>
          <p:cNvPr id="10" name="文本框 9"/>
          <p:cNvSpPr txBox="1"/>
          <p:nvPr/>
        </p:nvSpPr>
        <p:spPr>
          <a:xfrm>
            <a:off x="815340" y="4755515"/>
            <a:ext cx="72218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应该再选用不同规格的灯泡进行多次测量得出结论</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38264" y="1004570"/>
            <a:ext cx="9889112" cy="645159"/>
            <a:chOff x="1594" y="1190"/>
            <a:chExt cx="15573" cy="1017"/>
          </a:xfrm>
        </p:grpSpPr>
        <p:pic>
          <p:nvPicPr>
            <p:cNvPr id="6"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7"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8" name="文本框 7"/>
          <p:cNvSpPr txBox="1"/>
          <p:nvPr/>
        </p:nvSpPr>
        <p:spPr>
          <a:xfrm>
            <a:off x="986155" y="1854200"/>
            <a:ext cx="8830945" cy="953135"/>
          </a:xfrm>
          <a:prstGeom prst="rect">
            <a:avLst/>
          </a:prstGeom>
          <a:noFill/>
          <a:ln w="9525">
            <a:noFill/>
          </a:ln>
        </p:spPr>
        <p:txBody>
          <a:bodyPr wrap="square">
            <a:spAutoFit/>
          </a:bodyPr>
          <a:p>
            <a:pPr indent="0"/>
            <a:r>
              <a:rPr lang="zh-CN" sz="2800" b="0">
                <a:latin typeface="黑体" panose="02010609060101010101" pitchFamily="49" charset="-122"/>
                <a:ea typeface="黑体" panose="02010609060101010101" pitchFamily="49" charset="-122"/>
              </a:rPr>
              <a:t>探究串、并联电路电流和电压规律实验的共有</a:t>
            </a:r>
            <a:endParaRPr lang="zh-CN" sz="2800" b="0">
              <a:latin typeface="黑体" panose="02010609060101010101" pitchFamily="49" charset="-122"/>
              <a:ea typeface="黑体" panose="02010609060101010101" pitchFamily="49" charset="-122"/>
            </a:endParaRPr>
          </a:p>
          <a:p>
            <a:pPr indent="0"/>
            <a:r>
              <a:rPr lang="zh-CN" sz="2800" b="0">
                <a:latin typeface="黑体" panose="02010609060101010101" pitchFamily="49" charset="-122"/>
                <a:ea typeface="黑体" panose="02010609060101010101" pitchFamily="49" charset="-122"/>
              </a:rPr>
              <a:t>命题点：</a:t>
            </a:r>
            <a:endParaRPr lang="zh-CN" altLang="en-US" sz="2800" b="0">
              <a:latin typeface="黑体" panose="02010609060101010101" pitchFamily="49" charset="-122"/>
              <a:ea typeface="黑体" panose="02010609060101010101" pitchFamily="49" charset="-122"/>
            </a:endParaRPr>
          </a:p>
        </p:txBody>
      </p:sp>
      <p:sp>
        <p:nvSpPr>
          <p:cNvPr id="9" name="文本框 8"/>
          <p:cNvSpPr txBox="1"/>
          <p:nvPr/>
        </p:nvSpPr>
        <p:spPr>
          <a:xfrm>
            <a:off x="986155" y="3282315"/>
            <a:ext cx="5080000" cy="2861310"/>
          </a:xfrm>
          <a:prstGeom prst="rect">
            <a:avLst/>
          </a:prstGeom>
          <a:noFill/>
          <a:ln w="9525">
            <a:noFill/>
          </a:ln>
        </p:spPr>
        <p:txBody>
          <a:bodyPr>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根据要求补连实物图</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根据电路图连接实物图</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根据实物图画电路图</a:t>
            </a:r>
            <a:r>
              <a:rPr lang="en-US" sz="2400" b="0">
                <a:latin typeface="Times New Roman" panose="02020603050405020304" pitchFamily="18" charset="0"/>
                <a:ea typeface="宋体" panose="02010600030101010101" pitchFamily="2" charset="-122"/>
                <a:cs typeface="Times New Roman" panose="02020603050405020304" pitchFamily="18" charset="0"/>
              </a:rPr>
              <a:t>(4)</a:t>
            </a:r>
            <a:r>
              <a:rPr lang="zh-CN" sz="2400" b="0">
                <a:latin typeface="Times New Roman" panose="02020603050405020304" pitchFamily="18" charset="0"/>
                <a:ea typeface="宋体" panose="02010600030101010101" pitchFamily="2" charset="-122"/>
                <a:cs typeface="Times New Roman" panose="02020603050405020304" pitchFamily="18" charset="0"/>
              </a:rPr>
              <a:t>改正实物图错误连线</a:t>
            </a:r>
            <a:r>
              <a:rPr lang="en-US" sz="2400" b="0">
                <a:latin typeface="Times New Roman" panose="02020603050405020304" pitchFamily="18" charset="0"/>
                <a:ea typeface="宋体" panose="02010600030101010101" pitchFamily="2" charset="-122"/>
                <a:cs typeface="Times New Roman" panose="02020603050405020304" pitchFamily="18" charset="0"/>
              </a:rPr>
              <a:t>(5)</a:t>
            </a:r>
            <a:r>
              <a:rPr lang="zh-CN" sz="2400" b="0">
                <a:latin typeface="Times New Roman" panose="02020603050405020304" pitchFamily="18" charset="0"/>
                <a:ea typeface="宋体" panose="02010600030101010101" pitchFamily="2" charset="-122"/>
                <a:cs typeface="Times New Roman" panose="02020603050405020304" pitchFamily="18" charset="0"/>
              </a:rPr>
              <a:t>在电路图中补充电表符号</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0" name="组合 9"/>
          <p:cNvGrpSpPr/>
          <p:nvPr/>
        </p:nvGrpSpPr>
        <p:grpSpPr>
          <a:xfrm>
            <a:off x="1087755" y="2682875"/>
            <a:ext cx="6103620" cy="737235"/>
            <a:chOff x="1793" y="3405"/>
            <a:chExt cx="9612" cy="1161"/>
          </a:xfrm>
        </p:grpSpPr>
        <p:sp>
          <p:nvSpPr>
            <p:cNvPr id="11" name="文本框 4"/>
            <p:cNvSpPr txBox="1"/>
            <p:nvPr/>
          </p:nvSpPr>
          <p:spPr>
            <a:xfrm>
              <a:off x="5507" y="3405"/>
              <a:ext cx="589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画电路图或连接实物图</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2" name="图片 11" descr="方块小标4字标"/>
            <p:cNvPicPr>
              <a:picLocks noChangeAspect="1"/>
            </p:cNvPicPr>
            <p:nvPr/>
          </p:nvPicPr>
          <p:blipFill>
            <a:blip r:embed="rId2"/>
            <a:stretch>
              <a:fillRect/>
            </a:stretch>
          </p:blipFill>
          <p:spPr>
            <a:xfrm>
              <a:off x="1813" y="3673"/>
              <a:ext cx="3502" cy="748"/>
            </a:xfrm>
            <a:prstGeom prst="rect">
              <a:avLst/>
            </a:prstGeom>
          </p:spPr>
        </p:pic>
        <p:sp>
          <p:nvSpPr>
            <p:cNvPr id="13" name="文本框 12"/>
            <p:cNvSpPr txBox="1"/>
            <p:nvPr/>
          </p:nvSpPr>
          <p:spPr>
            <a:xfrm>
              <a:off x="1793" y="3653"/>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1</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52170" y="1529715"/>
            <a:ext cx="10487025" cy="64516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连接电路时、拆除电路前开关应</a:t>
            </a:r>
            <a:r>
              <a:rPr lang="en-US" sz="2400" b="0">
                <a:latin typeface="Times New Roman" panose="02020603050405020304" pitchFamily="18" charset="0"/>
                <a:ea typeface="宋体" panose="02010600030101010101" pitchFamily="2" charset="-122"/>
                <a:cs typeface="Times New Roman" panose="02020603050405020304" pitchFamily="18" charset="0"/>
              </a:rPr>
              <a:t>________[2014.24</a:t>
            </a:r>
            <a:r>
              <a:rPr lang="zh-CN" sz="2400" b="0">
                <a:latin typeface="Times New Roman" panose="02020603050405020304" pitchFamily="18" charset="0"/>
                <a:ea typeface="宋体" panose="02010600030101010101" pitchFamily="2" charset="-122"/>
                <a:cs typeface="Times New Roman" panose="02020603050405020304" pitchFamily="18" charset="0"/>
              </a:rPr>
              <a:t>【进行实验与收集证据】</a:t>
            </a:r>
            <a:r>
              <a:rPr lang="en-US" sz="2400" b="0">
                <a:latin typeface="Times New Roman" panose="02020603050405020304" pitchFamily="18" charset="0"/>
                <a:ea typeface="宋体" panose="02010600030101010101" pitchFamily="2" charset="-122"/>
                <a:cs typeface="Times New Roman" panose="02020603050405020304" pitchFamily="18" charset="0"/>
              </a:rPr>
              <a:t>(1)] </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885825" y="2881630"/>
            <a:ext cx="986282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电流表、电压表的使用</a:t>
            </a:r>
            <a:r>
              <a:rPr lang="en-US" sz="2400" b="0">
                <a:latin typeface="Times New Roman" panose="02020603050405020304" pitchFamily="18" charset="0"/>
                <a:ea typeface="宋体" panose="02010600030101010101" pitchFamily="2" charset="-122"/>
                <a:cs typeface="Times New Roman" panose="02020603050405020304" pitchFamily="18" charset="0"/>
              </a:rPr>
              <a:t>①</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闭合开关前，若电表指针不在零刻度则应先调零</a:t>
            </a:r>
            <a:r>
              <a:rPr lang="en-US" sz="2400" b="0">
                <a:latin typeface="Times New Roman" panose="02020603050405020304" pitchFamily="18" charset="0"/>
                <a:ea typeface="宋体" panose="02010600030101010101" pitchFamily="2" charset="-122"/>
                <a:cs typeface="Times New Roman" panose="02020603050405020304" pitchFamily="18" charset="0"/>
              </a:rPr>
              <a:t>②</a:t>
            </a:r>
            <a:r>
              <a:rPr lang="zh-CN" sz="2400" b="0">
                <a:latin typeface="Times New Roman" panose="02020603050405020304" pitchFamily="18" charset="0"/>
                <a:ea typeface="宋体" panose="02010600030101010101" pitchFamily="2" charset="-122"/>
                <a:cs typeface="Times New Roman" panose="02020603050405020304" pitchFamily="18" charset="0"/>
              </a:rPr>
              <a:t>电流表与被测元件串联，电压表与被测元件并联</a:t>
            </a:r>
            <a:r>
              <a:rPr lang="en-US" sz="2400" b="0">
                <a:latin typeface="Times New Roman" panose="02020603050405020304" pitchFamily="18" charset="0"/>
                <a:ea typeface="宋体" panose="02010600030101010101" pitchFamily="2" charset="-122"/>
                <a:cs typeface="Times New Roman" panose="02020603050405020304" pitchFamily="18" charset="0"/>
              </a:rPr>
              <a:t>③</a:t>
            </a:r>
            <a:r>
              <a:rPr lang="zh-CN" sz="2400" b="0">
                <a:latin typeface="Times New Roman" panose="02020603050405020304" pitchFamily="18" charset="0"/>
                <a:ea typeface="宋体" panose="02010600030101010101" pitchFamily="2" charset="-122"/>
                <a:cs typeface="Times New Roman" panose="02020603050405020304" pitchFamily="18" charset="0"/>
              </a:rPr>
              <a:t>电流均为</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进</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出</a:t>
            </a:r>
            <a:r>
              <a:rPr lang="en-US" sz="2400" b="0">
                <a:latin typeface="Times New Roman" panose="02020603050405020304" pitchFamily="18" charset="0"/>
                <a:ea typeface="宋体" panose="02010600030101010101" pitchFamily="2" charset="-122"/>
                <a:cs typeface="Times New Roman" panose="02020603050405020304" pitchFamily="18" charset="0"/>
              </a:rPr>
              <a:t>④</a:t>
            </a:r>
            <a:r>
              <a:rPr lang="zh-CN" sz="2400" b="0">
                <a:latin typeface="Times New Roman" panose="02020603050405020304" pitchFamily="18" charset="0"/>
                <a:ea typeface="宋体" panose="02010600030101010101" pitchFamily="2" charset="-122"/>
                <a:cs typeface="Times New Roman" panose="02020603050405020304" pitchFamily="18" charset="0"/>
              </a:rPr>
              <a:t>被测电流或电压不能超过电流表或电压表选择的量程，闭合开关前，应先进行</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，同时观察电表工作是否正常</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5384800" y="1622425"/>
            <a:ext cx="11569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sz="2400" b="0">
              <a:solidFill>
                <a:srgbClr val="FF0000"/>
              </a:solidFill>
              <a:ea typeface="宋体" panose="02010600030101010101" pitchFamily="2" charset="-122"/>
            </a:endParaRPr>
          </a:p>
        </p:txBody>
      </p:sp>
      <p:sp>
        <p:nvSpPr>
          <p:cNvPr id="7" name="文本框 6"/>
          <p:cNvSpPr txBox="1"/>
          <p:nvPr/>
        </p:nvSpPr>
        <p:spPr>
          <a:xfrm>
            <a:off x="2368550" y="5727700"/>
            <a:ext cx="10782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试触</a:t>
            </a:r>
            <a:endParaRPr lang="zh-CN" altLang="en-US" sz="2400" b="0">
              <a:solidFill>
                <a:srgbClr val="FF0000"/>
              </a:solidFill>
              <a:ea typeface="宋体" panose="02010600030101010101" pitchFamily="2" charset="-122"/>
            </a:endParaRPr>
          </a:p>
        </p:txBody>
      </p:sp>
      <p:grpSp>
        <p:nvGrpSpPr>
          <p:cNvPr id="8" name="组合 7"/>
          <p:cNvGrpSpPr/>
          <p:nvPr/>
        </p:nvGrpSpPr>
        <p:grpSpPr>
          <a:xfrm>
            <a:off x="898525" y="868680"/>
            <a:ext cx="5573395" cy="737235"/>
            <a:chOff x="1415" y="1328"/>
            <a:chExt cx="8777" cy="1161"/>
          </a:xfrm>
        </p:grpSpPr>
        <p:pic>
          <p:nvPicPr>
            <p:cNvPr id="9" name="图片 8" descr="方块小标4字标"/>
            <p:cNvPicPr>
              <a:picLocks noChangeAspect="1"/>
            </p:cNvPicPr>
            <p:nvPr/>
          </p:nvPicPr>
          <p:blipFill>
            <a:blip r:embed="rId1"/>
            <a:stretch>
              <a:fillRect/>
            </a:stretch>
          </p:blipFill>
          <p:spPr>
            <a:xfrm>
              <a:off x="1415" y="1621"/>
              <a:ext cx="3502" cy="748"/>
            </a:xfrm>
            <a:prstGeom prst="rect">
              <a:avLst/>
            </a:prstGeom>
          </p:spPr>
        </p:pic>
        <p:sp>
          <p:nvSpPr>
            <p:cNvPr id="17" name="文本框 4"/>
            <p:cNvSpPr txBox="1"/>
            <p:nvPr/>
          </p:nvSpPr>
          <p:spPr>
            <a:xfrm>
              <a:off x="5094" y="1328"/>
              <a:ext cx="509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电路连接注意事项</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8" name="文本框 17"/>
            <p:cNvSpPr txBox="1"/>
            <p:nvPr/>
          </p:nvSpPr>
          <p:spPr>
            <a:xfrm>
              <a:off x="1415" y="1621"/>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2</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19" name="组合 18"/>
          <p:cNvGrpSpPr/>
          <p:nvPr/>
        </p:nvGrpSpPr>
        <p:grpSpPr>
          <a:xfrm>
            <a:off x="898525" y="2157095"/>
            <a:ext cx="7220585" cy="737235"/>
            <a:chOff x="1415" y="3337"/>
            <a:chExt cx="11371" cy="1161"/>
          </a:xfrm>
        </p:grpSpPr>
        <p:pic>
          <p:nvPicPr>
            <p:cNvPr id="20" name="图片 19" descr="方块小标4字标"/>
            <p:cNvPicPr>
              <a:picLocks noChangeAspect="1"/>
            </p:cNvPicPr>
            <p:nvPr/>
          </p:nvPicPr>
          <p:blipFill>
            <a:blip r:embed="rId1"/>
            <a:stretch>
              <a:fillRect/>
            </a:stretch>
          </p:blipFill>
          <p:spPr>
            <a:xfrm>
              <a:off x="1415" y="3630"/>
              <a:ext cx="3502" cy="748"/>
            </a:xfrm>
            <a:prstGeom prst="rect">
              <a:avLst/>
            </a:prstGeom>
          </p:spPr>
        </p:pic>
        <p:sp>
          <p:nvSpPr>
            <p:cNvPr id="21" name="文本框 4"/>
            <p:cNvSpPr txBox="1"/>
            <p:nvPr/>
          </p:nvSpPr>
          <p:spPr>
            <a:xfrm>
              <a:off x="5056" y="3337"/>
              <a:ext cx="773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电流表、电压表的使用与读数</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2" name="文本框 21"/>
            <p:cNvSpPr txBox="1"/>
            <p:nvPr/>
          </p:nvSpPr>
          <p:spPr>
            <a:xfrm>
              <a:off x="1415" y="3630"/>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3</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83285" y="700405"/>
            <a:ext cx="8409305"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电流表、电压表的读数</a:t>
            </a:r>
            <a:r>
              <a:rPr lang="en-US" sz="2400" b="0">
                <a:latin typeface="Times New Roman" panose="02020603050405020304" pitchFamily="18" charset="0"/>
                <a:ea typeface="宋体" panose="02010600030101010101" pitchFamily="2" charset="-122"/>
                <a:cs typeface="Times New Roman" panose="02020603050405020304" pitchFamily="18" charset="0"/>
              </a:rPr>
              <a:t>①</a:t>
            </a:r>
            <a:r>
              <a:rPr lang="zh-CN" sz="2400" b="0">
                <a:latin typeface="Times New Roman" panose="02020603050405020304" pitchFamily="18" charset="0"/>
                <a:ea typeface="宋体" panose="02010600030101010101" pitchFamily="2" charset="-122"/>
                <a:cs typeface="Times New Roman" panose="02020603050405020304" pitchFamily="18" charset="0"/>
              </a:rPr>
              <a:t>看清楚所选量程及分度值</a:t>
            </a:r>
            <a:r>
              <a:rPr lang="en-US" sz="2400" b="0">
                <a:latin typeface="Times New Roman" panose="02020603050405020304" pitchFamily="18" charset="0"/>
                <a:ea typeface="宋体" panose="02010600030101010101" pitchFamily="2" charset="-122"/>
                <a:cs typeface="Times New Roman" panose="02020603050405020304" pitchFamily="18" charset="0"/>
              </a:rPr>
              <a:t>②</a:t>
            </a:r>
            <a:r>
              <a:rPr lang="zh-CN" sz="2400" b="0">
                <a:latin typeface="Times New Roman" panose="02020603050405020304" pitchFamily="18" charset="0"/>
                <a:ea typeface="宋体" panose="02010600030101010101" pitchFamily="2" charset="-122"/>
                <a:cs typeface="Times New Roman" panose="02020603050405020304" pitchFamily="18" charset="0"/>
              </a:rPr>
              <a:t>电表示数＝大格示数＋小格数</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分度值</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839470" y="2971800"/>
            <a:ext cx="9658985"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闭合开关，电表指针反向偏转</a:t>
            </a:r>
            <a:r>
              <a:rPr lang="en-US" sz="2400" b="0">
                <a:latin typeface="Times New Roman" panose="02020603050405020304" pitchFamily="18" charset="0"/>
                <a:ea typeface="宋体" panose="02010600030101010101" pitchFamily="2" charset="-122"/>
                <a:cs typeface="Times New Roman" panose="02020603050405020304" pitchFamily="18" charset="0"/>
              </a:rPr>
              <a:t>① </a:t>
            </a:r>
            <a:r>
              <a:rPr lang="zh-CN" sz="2400" b="0">
                <a:latin typeface="Times New Roman" panose="02020603050405020304" pitchFamily="18" charset="0"/>
                <a:ea typeface="宋体" panose="02010600030101010101" pitchFamily="2" charset="-122"/>
                <a:cs typeface="Times New Roman" panose="02020603050405020304" pitchFamily="18" charset="0"/>
              </a:rPr>
              <a:t>原因：电表正负接线柱接反</a:t>
            </a:r>
            <a:r>
              <a:rPr lang="en-US" sz="2400" b="0">
                <a:latin typeface="Times New Roman" panose="02020603050405020304" pitchFamily="18" charset="0"/>
                <a:ea typeface="宋体" panose="02010600030101010101" pitchFamily="2" charset="-122"/>
                <a:cs typeface="Times New Roman" panose="02020603050405020304" pitchFamily="18" charset="0"/>
              </a:rPr>
              <a:t>② </a:t>
            </a:r>
            <a:r>
              <a:rPr lang="zh-CN" sz="2400" b="0">
                <a:latin typeface="Times New Roman" panose="02020603050405020304" pitchFamily="18" charset="0"/>
                <a:ea typeface="宋体" panose="02010600030101010101" pitchFamily="2" charset="-122"/>
                <a:cs typeface="Times New Roman" panose="02020603050405020304" pitchFamily="18" charset="0"/>
              </a:rPr>
              <a:t>改正的操作：断开开关，将电表正负接线柱上的导线对调</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闭合开关，电表指针偏转较小，移动滑片指针偏转仍很小</a:t>
            </a:r>
            <a:r>
              <a:rPr lang="en-US" sz="2400" b="0">
                <a:latin typeface="Times New Roman" panose="02020603050405020304" pitchFamily="18" charset="0"/>
                <a:ea typeface="宋体" panose="02010600030101010101" pitchFamily="2" charset="-122"/>
                <a:cs typeface="Times New Roman" panose="02020603050405020304" pitchFamily="18" charset="0"/>
              </a:rPr>
              <a:t>① </a:t>
            </a:r>
            <a:r>
              <a:rPr lang="zh-CN" sz="2400" b="0">
                <a:latin typeface="Times New Roman" panose="02020603050405020304" pitchFamily="18" charset="0"/>
                <a:ea typeface="宋体" panose="02010600030101010101" pitchFamily="2" charset="-122"/>
                <a:cs typeface="Times New Roman" panose="02020603050405020304" pitchFamily="18" charset="0"/>
              </a:rPr>
              <a:t>原因：电表接入的量程太大</a:t>
            </a:r>
            <a:r>
              <a:rPr lang="en-US" sz="2400" b="0">
                <a:latin typeface="Times New Roman" panose="02020603050405020304" pitchFamily="18" charset="0"/>
                <a:ea typeface="宋体" panose="02010600030101010101" pitchFamily="2" charset="-122"/>
                <a:cs typeface="Times New Roman" panose="02020603050405020304" pitchFamily="18" charset="0"/>
              </a:rPr>
              <a:t>② </a:t>
            </a:r>
            <a:r>
              <a:rPr lang="zh-CN" sz="2400" b="0">
                <a:latin typeface="Times New Roman" panose="02020603050405020304" pitchFamily="18" charset="0"/>
                <a:ea typeface="宋体" panose="02010600030101010101" pitchFamily="2" charset="-122"/>
                <a:cs typeface="Times New Roman" panose="02020603050405020304" pitchFamily="18" charset="0"/>
              </a:rPr>
              <a:t>改正的操作：断开开关，改接小量程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5" name="组合 4"/>
          <p:cNvGrpSpPr/>
          <p:nvPr/>
        </p:nvGrpSpPr>
        <p:grpSpPr>
          <a:xfrm>
            <a:off x="883285" y="2359660"/>
            <a:ext cx="9665970" cy="737235"/>
            <a:chOff x="1391" y="3896"/>
            <a:chExt cx="15222" cy="1161"/>
          </a:xfrm>
        </p:grpSpPr>
        <p:sp>
          <p:nvSpPr>
            <p:cNvPr id="6" name="文本框 4"/>
            <p:cNvSpPr txBox="1"/>
            <p:nvPr/>
          </p:nvSpPr>
          <p:spPr>
            <a:xfrm>
              <a:off x="5187" y="3896"/>
              <a:ext cx="11426"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 闭合开关后电表指针异常偏转的原因及改进</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descr="方块小标4字标"/>
            <p:cNvPicPr>
              <a:picLocks noChangeAspect="1"/>
            </p:cNvPicPr>
            <p:nvPr/>
          </p:nvPicPr>
          <p:blipFill>
            <a:blip r:embed="rId1"/>
            <a:stretch>
              <a:fillRect/>
            </a:stretch>
          </p:blipFill>
          <p:spPr>
            <a:xfrm>
              <a:off x="1391" y="4172"/>
              <a:ext cx="3502" cy="748"/>
            </a:xfrm>
            <a:prstGeom prst="rect">
              <a:avLst/>
            </a:prstGeom>
          </p:spPr>
        </p:pic>
        <p:sp>
          <p:nvSpPr>
            <p:cNvPr id="8" name="文本框 7"/>
            <p:cNvSpPr txBox="1"/>
            <p:nvPr/>
          </p:nvSpPr>
          <p:spPr>
            <a:xfrm>
              <a:off x="1391" y="4143"/>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4</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文本框 17"/>
          <p:cNvSpPr txBox="1"/>
          <p:nvPr/>
        </p:nvSpPr>
        <p:spPr>
          <a:xfrm>
            <a:off x="1195705" y="1473200"/>
            <a:ext cx="9800590"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滑动变阻器滑片在阻值最大处</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，电表指针超过最大刻度线</a:t>
            </a:r>
            <a:r>
              <a:rPr lang="en-US" sz="2400" b="0">
                <a:latin typeface="Times New Roman" panose="02020603050405020304" pitchFamily="18" charset="0"/>
                <a:ea typeface="宋体" panose="02010600030101010101" pitchFamily="2" charset="-122"/>
                <a:cs typeface="Times New Roman" panose="02020603050405020304" pitchFamily="18" charset="0"/>
              </a:rPr>
              <a:t>① </a:t>
            </a:r>
            <a:r>
              <a:rPr lang="zh-CN" sz="2400" b="0">
                <a:latin typeface="Times New Roman" panose="02020603050405020304" pitchFamily="18" charset="0"/>
                <a:ea typeface="宋体" panose="02010600030101010101" pitchFamily="2" charset="-122"/>
                <a:cs typeface="Times New Roman" panose="02020603050405020304" pitchFamily="18" charset="0"/>
              </a:rPr>
              <a:t>原因：电表接入的量程太小</a:t>
            </a:r>
            <a:r>
              <a:rPr lang="en-US" sz="2400" b="0">
                <a:latin typeface="Times New Roman" panose="02020603050405020304" pitchFamily="18" charset="0"/>
                <a:ea typeface="宋体" panose="02010600030101010101" pitchFamily="2" charset="-122"/>
                <a:cs typeface="Times New Roman" panose="02020603050405020304" pitchFamily="18" charset="0"/>
              </a:rPr>
              <a:t>② </a:t>
            </a:r>
            <a:r>
              <a:rPr lang="zh-CN" sz="2400" b="0">
                <a:latin typeface="Times New Roman" panose="02020603050405020304" pitchFamily="18" charset="0"/>
                <a:ea typeface="宋体" panose="02010600030101010101" pitchFamily="2" charset="-122"/>
                <a:cs typeface="Times New Roman" panose="02020603050405020304" pitchFamily="18" charset="0"/>
              </a:rPr>
              <a:t>改正的操作：断开开关，改接大量程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9" name="文本框 18"/>
          <p:cNvSpPr txBox="1"/>
          <p:nvPr/>
        </p:nvSpPr>
        <p:spPr>
          <a:xfrm>
            <a:off x="1195705" y="3963670"/>
            <a:ext cx="9471660"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实验中应选择</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相同</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不同</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规格的灯泡</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或电阻</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多次测量 </a:t>
            </a:r>
            <a:r>
              <a:rPr lang="en-US" sz="2400" b="0">
                <a:latin typeface="Times New Roman" panose="02020603050405020304" pitchFamily="18" charset="0"/>
                <a:ea typeface="宋体" panose="02010600030101010101" pitchFamily="2" charset="-122"/>
                <a:cs typeface="Times New Roman" panose="02020603050405020304" pitchFamily="18" charset="0"/>
              </a:rPr>
              <a:t>[2014.24</a:t>
            </a:r>
            <a:r>
              <a:rPr lang="zh-CN" sz="2400" b="0">
                <a:latin typeface="Times New Roman" panose="02020603050405020304" pitchFamily="18" charset="0"/>
                <a:ea typeface="宋体" panose="02010600030101010101" pitchFamily="2" charset="-122"/>
                <a:cs typeface="Times New Roman" panose="02020603050405020304" pitchFamily="18" charset="0"/>
              </a:rPr>
              <a:t>【评估】</a:t>
            </a:r>
            <a:r>
              <a:rPr lang="en-US" sz="2400" b="0">
                <a:latin typeface="Times New Roman" panose="02020603050405020304" pitchFamily="18" charset="0"/>
                <a:ea typeface="宋体" panose="02010600030101010101" pitchFamily="2" charset="-122"/>
                <a:cs typeface="Times New Roman" panose="02020603050405020304" pitchFamily="18" charset="0"/>
              </a:rPr>
              <a:t>(1)](2)</a:t>
            </a:r>
            <a:r>
              <a:rPr lang="zh-CN" sz="2400" b="0">
                <a:latin typeface="Times New Roman" panose="02020603050405020304" pitchFamily="18" charset="0"/>
                <a:ea typeface="宋体" panose="02010600030101010101" pitchFamily="2" charset="-122"/>
                <a:cs typeface="Times New Roman" panose="02020603050405020304" pitchFamily="18" charset="0"/>
              </a:rPr>
              <a:t>改变电源电压进行多次实验</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文本框 19"/>
          <p:cNvSpPr txBox="1"/>
          <p:nvPr/>
        </p:nvSpPr>
        <p:spPr>
          <a:xfrm>
            <a:off x="3696970" y="4073525"/>
            <a:ext cx="10160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不同</a:t>
            </a:r>
            <a:endParaRPr lang="zh-CN" altLang="en-US" sz="2400" b="0">
              <a:solidFill>
                <a:srgbClr val="FF0000"/>
              </a:solidFill>
              <a:ea typeface="宋体" panose="02010600030101010101" pitchFamily="2" charset="-122"/>
            </a:endParaRPr>
          </a:p>
        </p:txBody>
      </p:sp>
      <p:grpSp>
        <p:nvGrpSpPr>
          <p:cNvPr id="21" name="组合 20"/>
          <p:cNvGrpSpPr/>
          <p:nvPr/>
        </p:nvGrpSpPr>
        <p:grpSpPr>
          <a:xfrm>
            <a:off x="1208405" y="3188335"/>
            <a:ext cx="7533005" cy="737235"/>
            <a:chOff x="1415" y="4004"/>
            <a:chExt cx="11863" cy="1161"/>
          </a:xfrm>
        </p:grpSpPr>
        <p:sp>
          <p:nvSpPr>
            <p:cNvPr id="22" name="文本框 4"/>
            <p:cNvSpPr txBox="1"/>
            <p:nvPr/>
          </p:nvSpPr>
          <p:spPr>
            <a:xfrm>
              <a:off x="5109" y="4004"/>
              <a:ext cx="8169"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保证实验结论具有科学性的方法</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3" name="图片 22" descr="方块小标4字标"/>
            <p:cNvPicPr>
              <a:picLocks noChangeAspect="1"/>
            </p:cNvPicPr>
            <p:nvPr/>
          </p:nvPicPr>
          <p:blipFill>
            <a:blip r:embed="rId1"/>
            <a:stretch>
              <a:fillRect/>
            </a:stretch>
          </p:blipFill>
          <p:spPr>
            <a:xfrm>
              <a:off x="1415" y="4271"/>
              <a:ext cx="3502" cy="748"/>
            </a:xfrm>
            <a:prstGeom prst="rect">
              <a:avLst/>
            </a:prstGeom>
          </p:spPr>
        </p:pic>
        <p:sp>
          <p:nvSpPr>
            <p:cNvPr id="24" name="文本框 23"/>
            <p:cNvSpPr txBox="1"/>
            <p:nvPr/>
          </p:nvSpPr>
          <p:spPr>
            <a:xfrm>
              <a:off x="1415" y="4226"/>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5</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285875" y="1774825"/>
            <a:ext cx="8119745" cy="737235"/>
            <a:chOff x="894" y="2969"/>
            <a:chExt cx="12787" cy="1161"/>
          </a:xfrm>
        </p:grpSpPr>
        <p:sp>
          <p:nvSpPr>
            <p:cNvPr id="20481" name="文本框 4"/>
            <p:cNvSpPr txBox="1"/>
            <p:nvPr/>
          </p:nvSpPr>
          <p:spPr>
            <a:xfrm>
              <a:off x="3894" y="2969"/>
              <a:ext cx="978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探究串、并联电路的电流规律</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(2014.24)　</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04"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一</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5" name="组合 4"/>
          <p:cNvGrpSpPr/>
          <p:nvPr/>
        </p:nvGrpSpPr>
        <p:grpSpPr>
          <a:xfrm>
            <a:off x="9095105" y="3472815"/>
            <a:ext cx="1841500" cy="1666875"/>
            <a:chOff x="3914" y="4432"/>
            <a:chExt cx="3298" cy="2934"/>
          </a:xfrm>
        </p:grpSpPr>
        <p:grpSp>
          <p:nvGrpSpPr>
            <p:cNvPr id="6" name="组合 5"/>
            <p:cNvGrpSpPr/>
            <p:nvPr/>
          </p:nvGrpSpPr>
          <p:grpSpPr>
            <a:xfrm>
              <a:off x="3914" y="4432"/>
              <a:ext cx="3298" cy="2934"/>
              <a:chOff x="3914" y="4432"/>
              <a:chExt cx="3298" cy="2934"/>
            </a:xfrm>
          </p:grpSpPr>
          <p:sp>
            <p:nvSpPr>
              <p:cNvPr id="7" name="矩形 6"/>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9" name="组合 8"/>
              <p:cNvGrpSpPr/>
              <p:nvPr/>
            </p:nvGrpSpPr>
            <p:grpSpPr>
              <a:xfrm>
                <a:off x="3914" y="4432"/>
                <a:ext cx="3298" cy="2935"/>
                <a:chOff x="3288" y="4279"/>
                <a:chExt cx="4119" cy="3575"/>
              </a:xfrm>
            </p:grpSpPr>
            <p:sp>
              <p:nvSpPr>
                <p:cNvPr id="10" name="圆角矩形 9"/>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1" name="流程图: 终止 10"/>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2" name="组合 7"/>
                <p:cNvGrpSpPr/>
                <p:nvPr/>
              </p:nvGrpSpPr>
              <p:grpSpPr>
                <a:xfrm rot="0">
                  <a:off x="4951" y="6931"/>
                  <a:ext cx="578" cy="566"/>
                  <a:chOff x="13340" y="9527"/>
                  <a:chExt cx="680" cy="680"/>
                </a:xfrm>
              </p:grpSpPr>
              <p:sp>
                <p:nvSpPr>
                  <p:cNvPr id="13" name="椭圆 12"/>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4" name="流程图: 摘录 13"/>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17" name="文本框 16"/>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5" name="文本框 14"/>
          <p:cNvSpPr txBox="1"/>
          <p:nvPr/>
        </p:nvSpPr>
        <p:spPr>
          <a:xfrm>
            <a:off x="1248410" y="2934970"/>
            <a:ext cx="4170680" cy="2306955"/>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【设计与进行实验】</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电路故障分析</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实验表格设计及数据记录</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603885" y="1210945"/>
            <a:ext cx="11252835" cy="4523105"/>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sym typeface="+mn-ea"/>
              </a:rPr>
              <a:t>【</a:t>
            </a:r>
            <a:r>
              <a:rPr lang="zh-CN" sz="2400">
                <a:latin typeface="黑体" panose="02010609060101010101" pitchFamily="49" charset="-122"/>
                <a:ea typeface="黑体" panose="02010609060101010101" pitchFamily="49" charset="-122"/>
                <a:cs typeface="Times New Roman" panose="02020603050405020304" pitchFamily="18" charset="0"/>
              </a:rPr>
              <a:t>分析数据，总结结论】</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宋体" panose="02010600030101010101" pitchFamily="2" charset="-122"/>
                <a:cs typeface="Times New Roman" panose="02020603050405020304" pitchFamily="18" charset="0"/>
              </a:rPr>
              <a:t>分析表格数据，总结实验结论或找出错误的数据</a:t>
            </a:r>
            <a:r>
              <a:rPr lang="en-US" sz="2400">
                <a:latin typeface="Times New Roman" panose="02020603050405020304" pitchFamily="18" charset="0"/>
                <a:ea typeface="宋体" panose="02010600030101010101" pitchFamily="2" charset="-122"/>
                <a:cs typeface="Times New Roman" panose="02020603050405020304" pitchFamily="18" charset="0"/>
              </a:rPr>
              <a:t>[2014.24</a:t>
            </a:r>
            <a:r>
              <a:rPr lang="zh-CN" sz="2400">
                <a:latin typeface="Times New Roman" panose="02020603050405020304" pitchFamily="18" charset="0"/>
                <a:ea typeface="宋体" panose="02010600030101010101" pitchFamily="2" charset="-122"/>
                <a:cs typeface="Times New Roman" panose="02020603050405020304" pitchFamily="18" charset="0"/>
              </a:rPr>
              <a:t>【评估】</a:t>
            </a:r>
            <a:r>
              <a:rPr lang="en-US" sz="2400">
                <a:latin typeface="Times New Roman" panose="02020603050405020304" pitchFamily="18" charset="0"/>
                <a:ea typeface="宋体" panose="02010600030101010101" pitchFamily="2" charset="-122"/>
                <a:cs typeface="Times New Roman" panose="02020603050405020304" pitchFamily="18" charset="0"/>
              </a:rPr>
              <a:t>(2)]</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【交流与反思】</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计算电阻</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实验改进</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利用如图所示电路不用</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更换电流表位置就可直接测出干路和支路电流</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实验结论</a:t>
            </a:r>
            <a:r>
              <a:rPr lang="zh-CN" sz="2400">
                <a:latin typeface="Times New Roman" panose="02020603050405020304" pitchFamily="18" charset="0"/>
                <a:ea typeface="宋体" panose="02010600030101010101" pitchFamily="2" charset="-122"/>
                <a:cs typeface="Times New Roman" panose="02020603050405020304" pitchFamily="18" charset="0"/>
              </a:rPr>
              <a:t>：串联电路中的电流处处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并联电路中干路电流等于各支路中电流之和</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021" descr="C:\Documents and Settings\Administrator\桌面\江西物理(JK)\A43.TIF"/>
          <p:cNvPicPr>
            <a:picLocks noChangeAspect="1"/>
          </p:cNvPicPr>
          <p:nvPr/>
        </p:nvPicPr>
        <p:blipFill>
          <a:blip r:embed="rId1" r:link="rId2"/>
          <a:stretch>
            <a:fillRect/>
          </a:stretch>
        </p:blipFill>
        <p:spPr>
          <a:xfrm>
            <a:off x="8528685" y="3289935"/>
            <a:ext cx="2851785" cy="2289810"/>
          </a:xfrm>
          <a:prstGeom prst="rect">
            <a:avLst/>
          </a:prstGeom>
          <a:noFill/>
          <a:ln w="9525">
            <a:noFill/>
          </a:ln>
        </p:spPr>
      </p:pic>
      <p:sp>
        <p:nvSpPr>
          <p:cNvPr id="3" name="文本框 2"/>
          <p:cNvSpPr txBox="1"/>
          <p:nvPr/>
        </p:nvSpPr>
        <p:spPr>
          <a:xfrm>
            <a:off x="5469255" y="4634865"/>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
        <p:nvSpPr>
          <p:cNvPr id="4" name="文本框 3"/>
          <p:cNvSpPr txBox="1"/>
          <p:nvPr/>
        </p:nvSpPr>
        <p:spPr>
          <a:xfrm>
            <a:off x="6553835" y="5146040"/>
            <a:ext cx="1516380"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cs typeface="Times New Roman" panose="02020603050405020304" pitchFamily="18" charset="0"/>
              </a:rPr>
              <a:t>I</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I</a:t>
            </a:r>
            <a:r>
              <a:rPr lang="en-US" sz="2400" b="0" baseline="-25000">
                <a:solidFill>
                  <a:srgbClr val="FF0000"/>
                </a:solidFill>
                <a:latin typeface="Times New Roman" panose="02020603050405020304" pitchFamily="18" charset="0"/>
                <a:cs typeface="Times New Roman" panose="02020603050405020304" pitchFamily="18" charset="0"/>
              </a:rPr>
              <a:t>1</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I</a:t>
            </a:r>
            <a:r>
              <a:rPr lang="en-US" sz="2400" b="0" baseline="-25000">
                <a:solidFill>
                  <a:srgbClr val="FF0000"/>
                </a:solidFill>
                <a:latin typeface="Times New Roman" panose="02020603050405020304" pitchFamily="18" charset="0"/>
                <a:cs typeface="Times New Roman" panose="02020603050405020304" pitchFamily="18" charset="0"/>
              </a:rPr>
              <a:t>2</a:t>
            </a:r>
            <a:endParaRPr lang="en-US" altLang="en-US" sz="2400" b="0" baseline="-2500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3630" y="1395095"/>
            <a:ext cx="9739630" cy="622935"/>
            <a:chOff x="1566" y="1660"/>
            <a:chExt cx="15338" cy="981"/>
          </a:xfrm>
        </p:grpSpPr>
        <p:pic>
          <p:nvPicPr>
            <p:cNvPr id="8" name="图片 7" descr="QQ图片20190926151119"/>
            <p:cNvPicPr>
              <a:picLocks noChangeAspect="1"/>
            </p:cNvPicPr>
            <p:nvPr/>
          </p:nvPicPr>
          <p:blipFill>
            <a:blip r:embed="rId1"/>
            <a:stretch>
              <a:fillRect/>
            </a:stretch>
          </p:blipFill>
          <p:spPr>
            <a:xfrm>
              <a:off x="1566" y="1660"/>
              <a:ext cx="15338" cy="920"/>
            </a:xfrm>
            <a:prstGeom prst="rect">
              <a:avLst/>
            </a:prstGeom>
          </p:spPr>
        </p:pic>
        <p:sp>
          <p:nvSpPr>
            <p:cNvPr id="9" name="文本框 8"/>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 name="文本框 9"/>
          <p:cNvSpPr txBox="1"/>
          <p:nvPr/>
        </p:nvSpPr>
        <p:spPr>
          <a:xfrm>
            <a:off x="1103630" y="2183130"/>
            <a:ext cx="9740265" cy="3415030"/>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例</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　小海和同组的同学在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探究串联电路电流规律</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的实验中，分别设计了如图甲的实验电路图进行实验．</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【制定计划与设计实验】</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在连接电路时，开关应该</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实验中，小海应该选择两个规格</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选填</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相同</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不同</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的灯泡</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2</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023" descr="C:\Documents and Settings\Administrator\桌面\江西物理(JK)\A44.TIF"/>
          <p:cNvPicPr>
            <a:picLocks noChangeAspect="1"/>
          </p:cNvPicPr>
          <p:nvPr/>
        </p:nvPicPr>
        <p:blipFill>
          <a:blip r:embed="rId2" r:link="rId3"/>
          <a:srcRect l="-2105" r="55101" b="-152"/>
          <a:stretch>
            <a:fillRect/>
          </a:stretch>
        </p:blipFill>
        <p:spPr>
          <a:xfrm>
            <a:off x="7969885" y="2950210"/>
            <a:ext cx="2771775" cy="2337435"/>
          </a:xfrm>
          <a:prstGeom prst="rect">
            <a:avLst/>
          </a:prstGeom>
          <a:noFill/>
          <a:ln w="9525">
            <a:noFill/>
          </a:ln>
        </p:spPr>
      </p:pic>
      <p:sp>
        <p:nvSpPr>
          <p:cNvPr id="12" name="文本框 11"/>
          <p:cNvSpPr txBox="1"/>
          <p:nvPr/>
        </p:nvSpPr>
        <p:spPr>
          <a:xfrm>
            <a:off x="8855710" y="5387340"/>
            <a:ext cx="131254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例</a:t>
            </a:r>
            <a:r>
              <a:rPr lang="en-US" b="0">
                <a:latin typeface="Times New Roman" panose="02020603050405020304" pitchFamily="18" charset="0"/>
                <a:ea typeface="宋体" panose="02010600030101010101" pitchFamily="2" charset="-122"/>
                <a:cs typeface="Times New Roman" panose="02020603050405020304" pitchFamily="18" charset="0"/>
              </a:rPr>
              <a:t>1</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文本框 12"/>
          <p:cNvSpPr txBox="1"/>
          <p:nvPr/>
        </p:nvSpPr>
        <p:spPr>
          <a:xfrm>
            <a:off x="5091430" y="3978275"/>
            <a:ext cx="8134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sz="2400" b="0">
              <a:solidFill>
                <a:srgbClr val="FF0000"/>
              </a:solidFill>
              <a:ea typeface="宋体" panose="02010600030101010101" pitchFamily="2" charset="-122"/>
            </a:endParaRPr>
          </a:p>
        </p:txBody>
      </p:sp>
      <p:sp>
        <p:nvSpPr>
          <p:cNvPr id="14" name="文本框 13"/>
          <p:cNvSpPr txBox="1"/>
          <p:nvPr/>
        </p:nvSpPr>
        <p:spPr>
          <a:xfrm>
            <a:off x="6012815" y="4502150"/>
            <a:ext cx="8515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不同</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97865" y="987425"/>
            <a:ext cx="10784840" cy="507746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【进行实验与收集证据】</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将两个灯泡串联在电路中，如图甲所示，闭合开关，发现两个小灯泡都不发光，检查发现各连线接触良好．当小海用导线连接</a:t>
            </a:r>
            <a:r>
              <a:rPr lang="en-US" sz="2400" b="0" i="1">
                <a:latin typeface="Times New Roman" panose="02020603050405020304" pitchFamily="18" charset="0"/>
                <a:ea typeface="宋体" panose="02010600030101010101" pitchFamily="2" charset="-122"/>
                <a:cs typeface="Times New Roman" panose="02020603050405020304" pitchFamily="18" charset="0"/>
              </a:rPr>
              <a:t>AB</a:t>
            </a:r>
            <a:r>
              <a:rPr lang="zh-CN" sz="2400" b="0">
                <a:latin typeface="Times New Roman" panose="02020603050405020304" pitchFamily="18" charset="0"/>
                <a:ea typeface="宋体" panose="02010600030101010101" pitchFamily="2" charset="-122"/>
                <a:cs typeface="Times New Roman" panose="02020603050405020304" pitchFamily="18" charset="0"/>
              </a:rPr>
              <a:t>时，小灯泡</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不发光，小灯泡</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很亮，然后又熄灭，则原电路中的故障可能是</a:t>
            </a:r>
            <a:r>
              <a:rPr lang="en-US" sz="2400" b="0">
                <a:latin typeface="Times New Roman" panose="02020603050405020304" pitchFamily="18" charset="0"/>
                <a:ea typeface="宋体" panose="02010600030101010101" pitchFamily="2" charset="-122"/>
                <a:cs typeface="Times New Roman" panose="02020603050405020304" pitchFamily="18" charset="0"/>
              </a:rPr>
              <a:t>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，小灯泡</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又熄灭的原因可能是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a:t>
            </a:r>
            <a:r>
              <a:rPr lang="en-US" sz="2400" b="0">
                <a:latin typeface="Times New Roman" panose="02020603050405020304" pitchFamily="18" charset="0"/>
                <a:ea typeface="宋体" panose="02010600030101010101" pitchFamily="2" charset="-122"/>
                <a:cs typeface="Times New Roman" panose="02020603050405020304" pitchFamily="18" charset="0"/>
              </a:rPr>
              <a:t>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排除故障后，小海把电流表</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串联</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并联</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接入电路前，发现</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电流表指针位置如图乙所示，接下来他</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应该进行的操作是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791210" y="3273425"/>
            <a:ext cx="20091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灯泡</a:t>
            </a:r>
            <a:r>
              <a:rPr lang="en-US" sz="2400" b="0">
                <a:solidFill>
                  <a:srgbClr val="FF0000"/>
                </a:solidFill>
                <a:latin typeface="Times New Roman" panose="02020603050405020304" pitchFamily="18" charset="0"/>
                <a:ea typeface="宋体" panose="02010600030101010101" pitchFamily="2" charset="-122"/>
              </a:rPr>
              <a:t>L</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sz="2400" b="0">
                <a:solidFill>
                  <a:srgbClr val="FF0000"/>
                </a:solidFill>
                <a:ea typeface="宋体" panose="02010600030101010101" pitchFamily="2" charset="-122"/>
              </a:rPr>
              <a:t>断路</a:t>
            </a:r>
            <a:endParaRPr lang="zh-CN" altLang="en-US" sz="2400" b="0">
              <a:solidFill>
                <a:srgbClr val="FF0000"/>
              </a:solidFill>
              <a:ea typeface="宋体" panose="02010600030101010101" pitchFamily="2" charset="-122"/>
            </a:endParaRPr>
          </a:p>
        </p:txBody>
      </p:sp>
      <p:sp>
        <p:nvSpPr>
          <p:cNvPr id="10" name="文本框 9"/>
          <p:cNvSpPr txBox="1"/>
          <p:nvPr/>
        </p:nvSpPr>
        <p:spPr>
          <a:xfrm>
            <a:off x="7027545" y="3273425"/>
            <a:ext cx="33928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灯泡</a:t>
            </a:r>
            <a:r>
              <a:rPr lang="en-US" sz="2400" b="0">
                <a:solidFill>
                  <a:srgbClr val="FF0000"/>
                </a:solidFill>
                <a:latin typeface="Times New Roman" panose="02020603050405020304" pitchFamily="18" charset="0"/>
                <a:ea typeface="宋体" panose="02010600030101010101" pitchFamily="2" charset="-122"/>
              </a:rPr>
              <a:t>L</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sz="2400" b="0">
                <a:solidFill>
                  <a:srgbClr val="FF0000"/>
                </a:solidFill>
                <a:ea typeface="宋体" panose="02010600030101010101" pitchFamily="2" charset="-122"/>
              </a:rPr>
              <a:t>两端的电压太高</a:t>
            </a:r>
            <a:endParaRPr lang="zh-CN" altLang="en-US" sz="2400" b="0">
              <a:solidFill>
                <a:srgbClr val="FF0000"/>
              </a:solidFill>
              <a:ea typeface="宋体" panose="02010600030101010101" pitchFamily="2" charset="-122"/>
            </a:endParaRPr>
          </a:p>
        </p:txBody>
      </p:sp>
      <p:sp>
        <p:nvSpPr>
          <p:cNvPr id="11" name="文本框 10"/>
          <p:cNvSpPr txBox="1"/>
          <p:nvPr/>
        </p:nvSpPr>
        <p:spPr>
          <a:xfrm>
            <a:off x="4964430" y="3825240"/>
            <a:ext cx="10623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串联</a:t>
            </a:r>
            <a:endParaRPr lang="zh-CN" altLang="en-US" sz="2400" b="0">
              <a:solidFill>
                <a:srgbClr val="FF0000"/>
              </a:solidFill>
              <a:ea typeface="宋体" panose="02010600030101010101" pitchFamily="2" charset="-122"/>
            </a:endParaRPr>
          </a:p>
        </p:txBody>
      </p:sp>
      <p:sp>
        <p:nvSpPr>
          <p:cNvPr id="12" name="文本框 11"/>
          <p:cNvSpPr txBox="1"/>
          <p:nvPr/>
        </p:nvSpPr>
        <p:spPr>
          <a:xfrm>
            <a:off x="3107690" y="5510530"/>
            <a:ext cx="21266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对电流表调零</a:t>
            </a:r>
            <a:endParaRPr lang="zh-CN" altLang="en-US" sz="2400" b="0">
              <a:solidFill>
                <a:srgbClr val="FF0000"/>
              </a:solidFill>
              <a:ea typeface="宋体" panose="02010600030101010101" pitchFamily="2" charset="-122"/>
            </a:endParaRPr>
          </a:p>
        </p:txBody>
      </p:sp>
      <p:pic>
        <p:nvPicPr>
          <p:cNvPr id="13" name="图片 1023" descr="C:\Documents and Settings\Administrator\桌面\江西物理(JK)\A44.TIF"/>
          <p:cNvPicPr>
            <a:picLocks noChangeAspect="1"/>
          </p:cNvPicPr>
          <p:nvPr/>
        </p:nvPicPr>
        <p:blipFill>
          <a:blip r:embed="rId1" r:link="rId2"/>
          <a:srcRect l="57218" r="-3212" b="-182"/>
          <a:stretch>
            <a:fillRect/>
          </a:stretch>
        </p:blipFill>
        <p:spPr>
          <a:xfrm>
            <a:off x="7839075" y="3921125"/>
            <a:ext cx="2427605" cy="209296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41020" y="5358765"/>
            <a:ext cx="10546080" cy="645160"/>
          </a:xfrm>
          <a:prstGeom prst="rect">
            <a:avLst/>
          </a:prstGeom>
          <a:noFill/>
        </p:spPr>
        <p:txBody>
          <a:bodyPr wrap="none" rtlCol="0">
            <a:spAutoFit/>
          </a:bodyPr>
          <a:p>
            <a:pPr indent="0" algn="l"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【分析论证】分析表中实验数据可得出结论：串联电路中</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607695" y="1014730"/>
            <a:ext cx="1048766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正确操作后，小海按照图甲电路用不同的灯泡组合做了三次实验，每次实验都用同一电流表分别测出</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三个位置的电流并记录在下表中：</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6" name="表格 5"/>
          <p:cNvGraphicFramePr/>
          <p:nvPr>
            <p:custDataLst>
              <p:tags r:id="rId1"/>
            </p:custDataLst>
          </p:nvPr>
        </p:nvGraphicFramePr>
        <p:xfrm>
          <a:off x="678815" y="2392045"/>
          <a:ext cx="10656570" cy="2744470"/>
        </p:xfrm>
        <a:graphic>
          <a:graphicData uri="http://schemas.openxmlformats.org/drawingml/2006/table">
            <a:tbl>
              <a:tblPr firstRow="1" bandRow="1">
                <a:tableStyleId>{5940675A-B579-460E-94D1-54222C63F5DA}</a:tableStyleId>
              </a:tblPr>
              <a:tblGrid>
                <a:gridCol w="1826895"/>
                <a:gridCol w="2426335"/>
                <a:gridCol w="3037205"/>
                <a:gridCol w="3366135"/>
              </a:tblGrid>
              <a:tr h="1045845">
                <a:tc>
                  <a:txBody>
                    <a:bodyPr/>
                    <a:p>
                      <a:pPr indent="0" algn="ctr" fontAlgn="auto">
                        <a:lnSpc>
                          <a:spcPct val="150000"/>
                        </a:lnSpc>
                        <a:buNone/>
                      </a:pPr>
                      <a:r>
                        <a:rPr lang="en-US" alt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A</a:t>
                      </a:r>
                      <a:r>
                        <a:rPr lang="en-US" sz="2400" b="0">
                          <a:latin typeface="Times New Roman" panose="02020603050405020304" pitchFamily="18" charset="0"/>
                          <a:ea typeface="黑体" panose="02010609060101010101" pitchFamily="49" charset="-122"/>
                          <a:cs typeface="Times New Roman" panose="02020603050405020304" pitchFamily="18" charset="0"/>
                        </a:rPr>
                        <a:t>处的电流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A</a:t>
                      </a:r>
                      <a:r>
                        <a:rPr lang="en-US" sz="2400" b="0">
                          <a:latin typeface="Times New Roman" panose="02020603050405020304" pitchFamily="18" charset="0"/>
                          <a:ea typeface="黑体" panose="02010609060101010101" pitchFamily="49" charset="-122"/>
                          <a:cs typeface="Times New Roman" panose="02020603050405020304" pitchFamily="18" charset="0"/>
                        </a:rPr>
                        <a:t>/A </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B</a:t>
                      </a:r>
                      <a:r>
                        <a:rPr lang="en-US" sz="2400" b="0">
                          <a:latin typeface="Times New Roman" panose="02020603050405020304" pitchFamily="18" charset="0"/>
                          <a:ea typeface="黑体" panose="02010609060101010101" pitchFamily="49" charset="-122"/>
                          <a:cs typeface="Times New Roman" panose="02020603050405020304" pitchFamily="18" charset="0"/>
                        </a:rPr>
                        <a:t>处的电流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B</a:t>
                      </a:r>
                      <a:r>
                        <a:rPr lang="en-US" sz="2400" b="0">
                          <a:latin typeface="Times New Roman" panose="02020603050405020304" pitchFamily="18" charset="0"/>
                          <a:ea typeface="黑体" panose="02010609060101010101" pitchFamily="49" charset="-122"/>
                          <a:cs typeface="Times New Roman" panose="02020603050405020304" pitchFamily="18" charset="0"/>
                        </a:rPr>
                        <a:t>/A </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C</a:t>
                      </a:r>
                      <a:r>
                        <a:rPr lang="en-US" sz="2400" b="0">
                          <a:latin typeface="Times New Roman" panose="02020603050405020304" pitchFamily="18" charset="0"/>
                          <a:ea typeface="黑体" panose="02010609060101010101" pitchFamily="49" charset="-122"/>
                          <a:cs typeface="Times New Roman" panose="02020603050405020304" pitchFamily="18" charset="0"/>
                        </a:rPr>
                        <a:t>处的电流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C</a:t>
                      </a:r>
                      <a:r>
                        <a:rPr lang="en-US" sz="2400" b="0">
                          <a:latin typeface="Times New Roman" panose="02020603050405020304" pitchFamily="18" charset="0"/>
                          <a:ea typeface="黑体" panose="02010609060101010101" pitchFamily="49" charset="-122"/>
                          <a:cs typeface="Times New Roman" panose="02020603050405020304" pitchFamily="18" charset="0"/>
                        </a:rPr>
                        <a:t>/A </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53213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1345">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417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8351520" y="5478145"/>
            <a:ext cx="20942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电流处处相等</a:t>
            </a:r>
            <a:r>
              <a:rPr lang="en-US" sz="2400" b="0">
                <a:solidFill>
                  <a:srgbClr val="FF0000"/>
                </a:solidFill>
                <a:latin typeface="Times New Roman" panose="02020603050405020304" pitchFamily="18" charset="0"/>
                <a:ea typeface="宋体" panose="02010600030101010101" pitchFamily="2" charset="-122"/>
              </a:rPr>
              <a:t> </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681990" y="782955"/>
            <a:ext cx="10518775"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b.</a:t>
            </a:r>
            <a:r>
              <a:rPr lang="en-US" sz="2400">
                <a:latin typeface="黑体" panose="02010609060101010101" pitchFamily="49" charset="-122"/>
                <a:ea typeface="黑体" panose="02010609060101010101" pitchFamily="49" charset="-122"/>
                <a:cs typeface="黑体" panose="02010609060101010101" pitchFamily="49" charset="-122"/>
              </a:rPr>
              <a:t> </a:t>
            </a:r>
            <a:r>
              <a:rPr lang="zh-CN" sz="2400">
                <a:latin typeface="黑体" panose="02010609060101010101" pitchFamily="49" charset="-122"/>
                <a:ea typeface="黑体" panose="02010609060101010101" pitchFamily="49" charset="-122"/>
                <a:cs typeface="黑体" panose="02010609060101010101" pitchFamily="49" charset="-122"/>
              </a:rPr>
              <a:t>用电器</a:t>
            </a:r>
            <a:r>
              <a:rPr lang="zh-CN" sz="2400">
                <a:latin typeface="Times New Roman" panose="02020603050405020304" pitchFamily="18" charset="0"/>
                <a:ea typeface="宋体" panose="02010600030101010101" pitchFamily="2" charset="-122"/>
                <a:cs typeface="Times New Roman" panose="02020603050405020304" pitchFamily="18" charset="0"/>
              </a:rPr>
              <a:t>：消耗电能的装置，把电能转化为其他能．例如：电灯、电视、电风扇、电冰箱．</a:t>
            </a:r>
            <a:r>
              <a:rPr lang="en-US" sz="2400">
                <a:latin typeface="Times New Roman" panose="02020603050405020304" pitchFamily="18" charset="0"/>
                <a:ea typeface="宋体" panose="02010600030101010101" pitchFamily="2" charset="-122"/>
                <a:cs typeface="Times New Roman" panose="02020603050405020304" pitchFamily="18" charset="0"/>
              </a:rPr>
              <a:t>c. </a:t>
            </a:r>
            <a:r>
              <a:rPr lang="zh-CN" sz="2400">
                <a:latin typeface="黑体" panose="02010609060101010101" pitchFamily="49" charset="-122"/>
                <a:ea typeface="黑体" panose="02010609060101010101" pitchFamily="49" charset="-122"/>
                <a:cs typeface="Times New Roman" panose="02020603050405020304" pitchFamily="18" charset="0"/>
              </a:rPr>
              <a:t>开关</a:t>
            </a:r>
            <a:r>
              <a:rPr lang="zh-CN" sz="2400">
                <a:latin typeface="Times New Roman" panose="02020603050405020304" pitchFamily="18" charset="0"/>
                <a:ea typeface="宋体" panose="02010600030101010101" pitchFamily="2" charset="-122"/>
                <a:cs typeface="Times New Roman" panose="02020603050405020304" pitchFamily="18" charset="0"/>
              </a:rPr>
              <a:t>：控制电路通断的装置．</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黑体" panose="02010609060101010101" pitchFamily="49" charset="-122"/>
                <a:ea typeface="黑体" panose="02010609060101010101" pitchFamily="49" charset="-122"/>
                <a:cs typeface="黑体" panose="02010609060101010101" pitchFamily="49" charset="-122"/>
              </a:rPr>
              <a:t>电路的三种状态</a:t>
            </a:r>
            <a:r>
              <a:rPr lang="en-US" sz="2400">
                <a:latin typeface="黑体" panose="02010609060101010101" pitchFamily="49" charset="-122"/>
                <a:ea typeface="黑体" panose="02010609060101010101" pitchFamily="49" charset="-122"/>
                <a:cs typeface="黑体" panose="02010609060101010101" pitchFamily="49" charset="-122"/>
              </a:rPr>
              <a:t>(</a:t>
            </a:r>
            <a:r>
              <a:rPr lang="zh-CN" sz="2400">
                <a:latin typeface="黑体" panose="02010609060101010101" pitchFamily="49" charset="-122"/>
                <a:ea typeface="黑体" panose="02010609060101010101" pitchFamily="49" charset="-122"/>
                <a:cs typeface="黑体" panose="02010609060101010101" pitchFamily="49" charset="-122"/>
              </a:rPr>
              <a:t>通路、断路、短路</a:t>
            </a:r>
            <a:r>
              <a:rPr lang="en-US" sz="2400">
                <a:latin typeface="黑体" panose="02010609060101010101" pitchFamily="49" charset="-122"/>
                <a:ea typeface="黑体" panose="02010609060101010101" pitchFamily="49" charset="-122"/>
                <a:cs typeface="黑体" panose="02010609060101010101" pitchFamily="49" charset="-122"/>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7" name="表格 6"/>
          <p:cNvGraphicFramePr/>
          <p:nvPr>
            <p:custDataLst>
              <p:tags r:id="rId1"/>
            </p:custDataLst>
          </p:nvPr>
        </p:nvGraphicFramePr>
        <p:xfrm>
          <a:off x="646430" y="3261360"/>
          <a:ext cx="10868660" cy="3032760"/>
        </p:xfrm>
        <a:graphic>
          <a:graphicData uri="http://schemas.openxmlformats.org/drawingml/2006/table">
            <a:tbl>
              <a:tblPr firstRow="1" bandRow="1">
                <a:tableStyleId>{5940675A-B579-460E-94D1-54222C63F5DA}</a:tableStyleId>
              </a:tblPr>
              <a:tblGrid>
                <a:gridCol w="2656840"/>
                <a:gridCol w="2323465"/>
                <a:gridCol w="2960370"/>
                <a:gridCol w="2927985"/>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状态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图例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248412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通路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正常_____的电路</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电路中____电流，用电器能够工作</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8" name="图片 964" descr="C:\Documents and Settings\Administrator\桌面\江西物理(JK)\A23.TIF"/>
          <p:cNvPicPr>
            <a:picLocks noChangeAspect="1"/>
          </p:cNvPicPr>
          <p:nvPr/>
        </p:nvPicPr>
        <p:blipFill>
          <a:blip r:embed="rId2" r:link="rId3"/>
          <a:stretch>
            <a:fillRect/>
          </a:stretch>
        </p:blipFill>
        <p:spPr>
          <a:xfrm>
            <a:off x="3592195" y="4246880"/>
            <a:ext cx="1781810" cy="1738630"/>
          </a:xfrm>
          <a:prstGeom prst="rect">
            <a:avLst/>
          </a:prstGeom>
          <a:noFill/>
          <a:ln w="9525">
            <a:noFill/>
          </a:ln>
        </p:spPr>
      </p:pic>
      <p:sp>
        <p:nvSpPr>
          <p:cNvPr id="9" name="文本框 8"/>
          <p:cNvSpPr txBox="1"/>
          <p:nvPr/>
        </p:nvSpPr>
        <p:spPr>
          <a:xfrm>
            <a:off x="6536690" y="4810760"/>
            <a:ext cx="9855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连通</a:t>
            </a:r>
            <a:endParaRPr lang="zh-CN" altLang="en-US" sz="2400" b="0">
              <a:solidFill>
                <a:srgbClr val="FF0000"/>
              </a:solidFill>
              <a:ea typeface="宋体" panose="02010600030101010101" pitchFamily="2" charset="-122"/>
            </a:endParaRPr>
          </a:p>
        </p:txBody>
      </p:sp>
      <p:sp>
        <p:nvSpPr>
          <p:cNvPr id="10" name="文本框 9"/>
          <p:cNvSpPr txBox="1"/>
          <p:nvPr/>
        </p:nvSpPr>
        <p:spPr>
          <a:xfrm>
            <a:off x="9700260" y="4549140"/>
            <a:ext cx="7658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有</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51865" y="911860"/>
            <a:ext cx="1838960" cy="474345"/>
            <a:chOff x="1318" y="2359"/>
            <a:chExt cx="2896" cy="747"/>
          </a:xfrm>
        </p:grpSpPr>
        <p:pic>
          <p:nvPicPr>
            <p:cNvPr id="6" name="图片 5" descr="三级标"/>
            <p:cNvPicPr>
              <a:picLocks noChangeAspect="1"/>
            </p:cNvPicPr>
            <p:nvPr/>
          </p:nvPicPr>
          <p:blipFill>
            <a:blip r:embed="rId1"/>
            <a:stretch>
              <a:fillRect/>
            </a:stretch>
          </p:blipFill>
          <p:spPr>
            <a:xfrm>
              <a:off x="1318" y="2359"/>
              <a:ext cx="2896" cy="714"/>
            </a:xfrm>
            <a:prstGeom prst="rect">
              <a:avLst/>
            </a:prstGeom>
          </p:spPr>
        </p:pic>
        <p:sp>
          <p:nvSpPr>
            <p:cNvPr id="7" name="文本框 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1" name="文本框 10"/>
          <p:cNvSpPr txBox="1"/>
          <p:nvPr/>
        </p:nvSpPr>
        <p:spPr>
          <a:xfrm>
            <a:off x="875665" y="1310005"/>
            <a:ext cx="10440670" cy="50774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小江同学实验时，闭合电路后发现：灯</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的亮度比灯</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的更亮．则下列说法正确的是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灯</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中的电流较大，所以</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更亮</a:t>
            </a:r>
            <a:r>
              <a:rPr lang="en-US" sz="2400" b="0">
                <a:latin typeface="Times New Roman" panose="02020603050405020304" pitchFamily="18" charset="0"/>
                <a:ea typeface="宋体" panose="02010600030101010101" pitchFamily="2" charset="-122"/>
                <a:cs typeface="Times New Roman" panose="02020603050405020304" pitchFamily="18" charset="0"/>
              </a:rPr>
              <a:t>B. </a:t>
            </a:r>
            <a:r>
              <a:rPr lang="zh-CN" sz="2400" b="0">
                <a:latin typeface="Times New Roman" panose="02020603050405020304" pitchFamily="18" charset="0"/>
                <a:ea typeface="宋体" panose="02010600030101010101" pitchFamily="2" charset="-122"/>
                <a:cs typeface="Times New Roman" panose="02020603050405020304" pitchFamily="18" charset="0"/>
              </a:rPr>
              <a:t>电流从电源正极出来先通过灯</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，所以</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更亮</a:t>
            </a:r>
            <a:r>
              <a:rPr lang="en-US" sz="2400" b="0">
                <a:latin typeface="Times New Roman" panose="02020603050405020304" pitchFamily="18" charset="0"/>
                <a:ea typeface="宋体" panose="02010600030101010101" pitchFamily="2" charset="-122"/>
                <a:cs typeface="Times New Roman" panose="02020603050405020304" pitchFamily="18" charset="0"/>
              </a:rPr>
              <a:t>C. </a:t>
            </a:r>
            <a:r>
              <a:rPr lang="zh-CN" sz="2400" b="0">
                <a:latin typeface="Times New Roman" panose="02020603050405020304" pitchFamily="18" charset="0"/>
                <a:ea typeface="宋体" panose="02010600030101010101" pitchFamily="2" charset="-122"/>
                <a:cs typeface="Times New Roman" panose="02020603050405020304" pitchFamily="18" charset="0"/>
              </a:rPr>
              <a:t>亮度不同是由于两灯规格不同所致</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小红同学实验时，先把电流表接在</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处，闭合开关后，发现两灯的亮度不稳定，电流表的指针也来回摆动．故障的原因可能是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 .A. </a:t>
            </a:r>
            <a:r>
              <a:rPr lang="zh-CN" sz="2400" b="0">
                <a:latin typeface="Times New Roman" panose="02020603050405020304" pitchFamily="18" charset="0"/>
                <a:ea typeface="宋体" panose="02010600030101010101" pitchFamily="2" charset="-122"/>
                <a:cs typeface="Times New Roman" panose="02020603050405020304" pitchFamily="18" charset="0"/>
              </a:rPr>
              <a:t>某段导线断开                                                </a:t>
            </a: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某接线柱处接触不良</a:t>
            </a:r>
            <a:r>
              <a:rPr lang="en-US" sz="2400" b="0">
                <a:latin typeface="Times New Roman" panose="02020603050405020304" pitchFamily="18" charset="0"/>
                <a:ea typeface="宋体" panose="02010600030101010101" pitchFamily="2" charset="-122"/>
                <a:cs typeface="Times New Roman" panose="02020603050405020304" pitchFamily="18" charset="0"/>
              </a:rPr>
              <a:t>C. </a:t>
            </a:r>
            <a:r>
              <a:rPr lang="zh-CN" sz="2400" b="0">
                <a:latin typeface="Times New Roman" panose="02020603050405020304" pitchFamily="18" charset="0"/>
                <a:ea typeface="宋体" panose="02010600030101010101" pitchFamily="2" charset="-122"/>
                <a:cs typeface="Times New Roman" panose="02020603050405020304" pitchFamily="18" charset="0"/>
              </a:rPr>
              <a:t>某灯泡被短路                                                </a:t>
            </a:r>
            <a:r>
              <a:rPr lang="en-US" sz="2400" b="0">
                <a:latin typeface="Times New Roman" panose="02020603050405020304" pitchFamily="18" charset="0"/>
                <a:ea typeface="宋体" panose="02010600030101010101" pitchFamily="2" charset="-122"/>
                <a:cs typeface="Times New Roman" panose="02020603050405020304" pitchFamily="18" charset="0"/>
              </a:rPr>
              <a:t>D. </a:t>
            </a:r>
            <a:r>
              <a:rPr lang="zh-CN" sz="2400" b="0">
                <a:latin typeface="Times New Roman" panose="02020603050405020304" pitchFamily="18" charset="0"/>
                <a:ea typeface="宋体" panose="02010600030101010101" pitchFamily="2" charset="-122"/>
                <a:cs typeface="Times New Roman" panose="02020603050405020304" pitchFamily="18" charset="0"/>
              </a:rPr>
              <a:t>电流表被烧坏</a:t>
            </a: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文本框 11"/>
          <p:cNvSpPr txBox="1"/>
          <p:nvPr/>
        </p:nvSpPr>
        <p:spPr>
          <a:xfrm>
            <a:off x="2828925" y="1995170"/>
            <a:ext cx="6102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3" name="文本框 12"/>
          <p:cNvSpPr txBox="1"/>
          <p:nvPr/>
        </p:nvSpPr>
        <p:spPr>
          <a:xfrm>
            <a:off x="8122920" y="4702810"/>
            <a:ext cx="54737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53415" y="2470150"/>
            <a:ext cx="11171555"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小明实验时，闭合开关后出现</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不发光，</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发光的现象，原因可能是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通过灯泡</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的电流比</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的电流小</a:t>
            </a:r>
            <a:r>
              <a:rPr lang="en-US" sz="2400" b="0">
                <a:latin typeface="Times New Roman" panose="02020603050405020304" pitchFamily="18" charset="0"/>
                <a:ea typeface="宋体" panose="02010600030101010101" pitchFamily="2" charset="-122"/>
                <a:cs typeface="Times New Roman" panose="02020603050405020304" pitchFamily="18" charset="0"/>
              </a:rPr>
              <a:t>B. </a:t>
            </a:r>
            <a:r>
              <a:rPr lang="zh-CN" sz="2400" b="0">
                <a:latin typeface="Times New Roman" panose="02020603050405020304" pitchFamily="18" charset="0"/>
                <a:ea typeface="宋体" panose="02010600030101010101" pitchFamily="2" charset="-122"/>
                <a:cs typeface="Times New Roman" panose="02020603050405020304" pitchFamily="18" charset="0"/>
              </a:rPr>
              <a:t>灯泡</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的灯丝断了</a:t>
            </a:r>
            <a:r>
              <a:rPr lang="en-US" sz="2400" b="0">
                <a:latin typeface="Times New Roman" panose="02020603050405020304" pitchFamily="18" charset="0"/>
                <a:ea typeface="宋体" panose="02010600030101010101" pitchFamily="2" charset="-122"/>
                <a:cs typeface="Times New Roman" panose="02020603050405020304" pitchFamily="18" charset="0"/>
              </a:rPr>
              <a:t>C. </a:t>
            </a:r>
            <a:r>
              <a:rPr lang="zh-CN" sz="2400" b="0">
                <a:latin typeface="Times New Roman" panose="02020603050405020304" pitchFamily="18" charset="0"/>
                <a:ea typeface="宋体" panose="02010600030101010101" pitchFamily="2" charset="-122"/>
                <a:cs typeface="Times New Roman" panose="02020603050405020304" pitchFamily="18" charset="0"/>
              </a:rPr>
              <a:t>小灯泡</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灯座处可能短路了</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10412730" y="2580640"/>
            <a:ext cx="5784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8030" y="1118235"/>
            <a:ext cx="10643870"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小明排除故障后，测量了</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三处的电流．又改变灯泡的规格进行了多次实验，其中一次实验的测量数据如下表，在分析数据时，他发现三次的测量值有差异．下列分析正确的是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5" name="表格 4"/>
          <p:cNvGraphicFramePr/>
          <p:nvPr>
            <p:custDataLst>
              <p:tags r:id="rId1"/>
            </p:custDataLst>
          </p:nvPr>
        </p:nvGraphicFramePr>
        <p:xfrm>
          <a:off x="1252220" y="3066415"/>
          <a:ext cx="9227820" cy="1136650"/>
        </p:xfrm>
        <a:graphic>
          <a:graphicData uri="http://schemas.openxmlformats.org/drawingml/2006/table">
            <a:tbl>
              <a:tblPr firstRow="1" bandRow="1">
                <a:tableStyleId>{5940675A-B579-460E-94D1-54222C63F5DA}</a:tableStyleId>
              </a:tblPr>
              <a:tblGrid>
                <a:gridCol w="3575685"/>
                <a:gridCol w="3070225"/>
                <a:gridCol w="2581910"/>
              </a:tblGrid>
              <a:tr h="588010">
                <a:tc>
                  <a:txBody>
                    <a:bodyPr/>
                    <a:p>
                      <a:pPr indent="0" algn="ctr"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i="1" baseline="-25000">
                          <a:latin typeface="Times New Roman" panose="02020603050405020304" pitchFamily="18" charset="0"/>
                          <a:ea typeface="宋体" panose="02010600030101010101" pitchFamily="2" charset="-122"/>
                          <a:cs typeface="Times New Roman" panose="02020603050405020304" pitchFamily="18" charset="0"/>
                        </a:rPr>
                        <a:t>A</a:t>
                      </a:r>
                      <a:r>
                        <a:rPr lang="en-US" sz="2400" b="0">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i="1" baseline="-25000">
                          <a:latin typeface="Times New Roman" panose="02020603050405020304" pitchFamily="18" charset="0"/>
                          <a:ea typeface="宋体" panose="02010600030101010101" pitchFamily="2" charset="-122"/>
                          <a:cs typeface="Times New Roman" panose="02020603050405020304" pitchFamily="18" charset="0"/>
                        </a:rPr>
                        <a:t>B</a:t>
                      </a:r>
                      <a:r>
                        <a:rPr lang="en-US" sz="2400" b="0">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i="1" baseline="-25000">
                          <a:latin typeface="Times New Roman" panose="02020603050405020304" pitchFamily="18" charset="0"/>
                          <a:ea typeface="宋体" panose="02010600030101010101" pitchFamily="2" charset="-122"/>
                          <a:cs typeface="Times New Roman" panose="02020603050405020304" pitchFamily="18" charset="0"/>
                        </a:rPr>
                        <a:t>C</a:t>
                      </a:r>
                      <a:r>
                        <a:rPr lang="en-US" sz="2400" b="0">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300355">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5158105" y="2313305"/>
            <a:ext cx="703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940435" y="4365625"/>
            <a:ext cx="7244080" cy="1753235"/>
          </a:xfrm>
          <a:prstGeom prst="rect">
            <a:avLst/>
          </a:prstGeom>
          <a:noFill/>
        </p:spPr>
        <p:txBody>
          <a:bodyPr wrap="none" rtlCol="0">
            <a:spAutoFit/>
          </a:bodyPr>
          <a:p>
            <a:pPr indent="0" algn="l"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可能是因为测量误差造成</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B.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是因为没有对电流表调零造成的</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C.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电流从电源正极流向负极的过程中，电流越来越小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6805" y="911225"/>
            <a:ext cx="9739630" cy="622935"/>
            <a:chOff x="1566" y="1660"/>
            <a:chExt cx="15338" cy="981"/>
          </a:xfrm>
        </p:grpSpPr>
        <p:pic>
          <p:nvPicPr>
            <p:cNvPr id="8" name="图片 7" descr="QQ图片20190926151119"/>
            <p:cNvPicPr>
              <a:picLocks noChangeAspect="1"/>
            </p:cNvPicPr>
            <p:nvPr/>
          </p:nvPicPr>
          <p:blipFill>
            <a:blip r:embed="rId1"/>
            <a:stretch>
              <a:fillRect/>
            </a:stretch>
          </p:blipFill>
          <p:spPr>
            <a:xfrm>
              <a:off x="1566" y="1660"/>
              <a:ext cx="15338" cy="920"/>
            </a:xfrm>
            <a:prstGeom prst="rect">
              <a:avLst/>
            </a:prstGeom>
          </p:spPr>
        </p:pic>
        <p:sp>
          <p:nvSpPr>
            <p:cNvPr id="9" name="文本框 8"/>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 name="文本框 9"/>
          <p:cNvSpPr txBox="1"/>
          <p:nvPr/>
        </p:nvSpPr>
        <p:spPr>
          <a:xfrm>
            <a:off x="865505" y="1534160"/>
            <a:ext cx="10972165" cy="2861310"/>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例</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　【提出问题】并联电路中干路电流与各支路电流有什么关系？【猜想与假设】小明猜想干路中的电流等于各支路电流之和．【进行实验与收集证据】</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分别把图甲中电路图的</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各点断开，把电流表接入，测量通过的电流，看它们之间有什么关系．</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2147481223"/>
          <p:cNvPicPr>
            <a:picLocks noChangeAspect="1"/>
          </p:cNvPicPr>
          <p:nvPr/>
        </p:nvPicPr>
        <p:blipFill>
          <a:blip r:embed="rId2">
            <a:clrChange>
              <a:clrFrom>
                <a:srgbClr val="FFFFFF">
                  <a:alpha val="100000"/>
                </a:srgbClr>
              </a:clrFrom>
              <a:clrTo>
                <a:srgbClr val="FFFFFF">
                  <a:alpha val="100000"/>
                  <a:alpha val="0"/>
                </a:srgbClr>
              </a:clrTo>
            </a:clrChange>
          </a:blip>
          <a:srcRect l="-978" t="23344" r="61739" b="-1687"/>
          <a:stretch>
            <a:fillRect/>
          </a:stretch>
        </p:blipFill>
        <p:spPr>
          <a:xfrm>
            <a:off x="4849495" y="3764280"/>
            <a:ext cx="2254250" cy="2236470"/>
          </a:xfrm>
          <a:prstGeom prst="rect">
            <a:avLst/>
          </a:prstGeom>
          <a:noFill/>
          <a:ln w="9525">
            <a:noFill/>
          </a:ln>
        </p:spPr>
      </p:pic>
      <p:sp>
        <p:nvSpPr>
          <p:cNvPr id="12" name="文本框 11"/>
          <p:cNvSpPr txBox="1"/>
          <p:nvPr/>
        </p:nvSpPr>
        <p:spPr>
          <a:xfrm>
            <a:off x="5697220" y="6000750"/>
            <a:ext cx="106362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例</a:t>
            </a:r>
            <a:r>
              <a:rPr lang="en-US" b="0">
                <a:latin typeface="Times New Roman" panose="02020603050405020304" pitchFamily="18" charset="0"/>
                <a:ea typeface="宋体" panose="02010600030101010101" pitchFamily="2" charset="-122"/>
                <a:cs typeface="Times New Roman" panose="02020603050405020304" pitchFamily="18" charset="0"/>
              </a:rPr>
              <a:t>2</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60400" y="1016635"/>
            <a:ext cx="1067562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按图甲所示连接电路，小明同学按照正确的电路图刚连接好最后一根导线时，灯泡就都发光了，于是高兴极了，但站在一旁的小华同学很快发现了小明同学在操作过程中的一个错误，请你帮他指出来</a:t>
            </a:r>
            <a:r>
              <a:rPr lang="en-US" sz="2400" b="0">
                <a:latin typeface="Times New Roman" panose="02020603050405020304" pitchFamily="18" charset="0"/>
                <a:ea typeface="宋体" panose="02010600030101010101" pitchFamily="2" charset="-122"/>
                <a:cs typeface="Times New Roman" panose="02020603050405020304" pitchFamily="18" charset="0"/>
              </a:rPr>
              <a:t>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改正错误后，将电流表分别接在</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三点处，闭合开关，测得电流表的示数如图乙所示，请从电流表中读出</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各点的电流值填入下表．</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表格 7"/>
          <p:cNvGraphicFramePr/>
          <p:nvPr>
            <p:custDataLst>
              <p:tags r:id="rId1"/>
            </p:custDataLst>
          </p:nvPr>
        </p:nvGraphicFramePr>
        <p:xfrm>
          <a:off x="730250" y="4215130"/>
          <a:ext cx="7364095" cy="1395095"/>
        </p:xfrm>
        <a:graphic>
          <a:graphicData uri="http://schemas.openxmlformats.org/drawingml/2006/table">
            <a:tbl>
              <a:tblPr firstRow="1" bandRow="1">
                <a:tableStyleId>{5940675A-B579-460E-94D1-54222C63F5DA}</a:tableStyleId>
              </a:tblPr>
              <a:tblGrid>
                <a:gridCol w="2454910"/>
                <a:gridCol w="2454275"/>
                <a:gridCol w="2454910"/>
              </a:tblGrid>
              <a:tr h="685165">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A</a:t>
                      </a:r>
                      <a:r>
                        <a:rPr lang="en-US" sz="2400" b="0">
                          <a:latin typeface="Times New Roman" panose="02020603050405020304" pitchFamily="18" charset="0"/>
                          <a:ea typeface="黑体" panose="02010609060101010101" pitchFamily="49" charset="-122"/>
                          <a:cs typeface="Times New Roman" panose="02020603050405020304" pitchFamily="18" charset="0"/>
                        </a:rPr>
                        <a:t>点电流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A</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B</a:t>
                      </a:r>
                      <a:r>
                        <a:rPr lang="en-US" sz="2400" b="0">
                          <a:latin typeface="Times New Roman" panose="02020603050405020304" pitchFamily="18" charset="0"/>
                          <a:ea typeface="黑体" panose="02010609060101010101" pitchFamily="49" charset="-122"/>
                          <a:cs typeface="Times New Roman" panose="02020603050405020304" pitchFamily="18" charset="0"/>
                        </a:rPr>
                        <a:t>点电流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B</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C</a:t>
                      </a:r>
                      <a:r>
                        <a:rPr lang="en-US" sz="2400" b="0">
                          <a:latin typeface="Times New Roman" panose="02020603050405020304" pitchFamily="18" charset="0"/>
                          <a:ea typeface="黑体" panose="02010609060101010101" pitchFamily="49" charset="-122"/>
                          <a:cs typeface="Times New Roman" panose="02020603050405020304" pitchFamily="18" charset="0"/>
                        </a:rPr>
                        <a:t>点电流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C</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70993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9" name="文本框 8"/>
          <p:cNvSpPr txBox="1"/>
          <p:nvPr/>
        </p:nvSpPr>
        <p:spPr>
          <a:xfrm>
            <a:off x="6600190" y="2216785"/>
            <a:ext cx="35490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连接电路时没有断开开关</a:t>
            </a:r>
            <a:endParaRPr lang="zh-CN" altLang="en-US" sz="2400" b="0">
              <a:solidFill>
                <a:srgbClr val="FF0000"/>
              </a:solidFill>
              <a:ea typeface="宋体" panose="02010600030101010101" pitchFamily="2" charset="-122"/>
            </a:endParaRPr>
          </a:p>
        </p:txBody>
      </p:sp>
      <p:sp>
        <p:nvSpPr>
          <p:cNvPr id="10" name="文本框 9"/>
          <p:cNvSpPr txBox="1"/>
          <p:nvPr/>
        </p:nvSpPr>
        <p:spPr>
          <a:xfrm>
            <a:off x="1508125" y="5038090"/>
            <a:ext cx="8286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1" name="文本框 10"/>
          <p:cNvSpPr txBox="1"/>
          <p:nvPr/>
        </p:nvSpPr>
        <p:spPr>
          <a:xfrm>
            <a:off x="4294505" y="5038090"/>
            <a:ext cx="7353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0.3</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2" name="文本框 11"/>
          <p:cNvSpPr txBox="1"/>
          <p:nvPr/>
        </p:nvSpPr>
        <p:spPr>
          <a:xfrm>
            <a:off x="6535420" y="5038090"/>
            <a:ext cx="6883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0.2</a:t>
            </a:r>
            <a:endParaRPr lang="en-US" altLang="en-US" sz="2400" b="0">
              <a:solidFill>
                <a:srgbClr val="FF0000"/>
              </a:solidFill>
              <a:latin typeface="Times New Roman" panose="02020603050405020304" pitchFamily="18" charset="0"/>
              <a:ea typeface="宋体" panose="02010600030101010101" pitchFamily="2" charset="-122"/>
            </a:endParaRPr>
          </a:p>
        </p:txBody>
      </p:sp>
      <p:pic>
        <p:nvPicPr>
          <p:cNvPr id="13" name="图片 -2147481223"/>
          <p:cNvPicPr>
            <a:picLocks noChangeAspect="1"/>
          </p:cNvPicPr>
          <p:nvPr/>
        </p:nvPicPr>
        <p:blipFill>
          <a:blip r:embed="rId2">
            <a:clrChange>
              <a:clrFrom>
                <a:srgbClr val="FFFFFF">
                  <a:alpha val="100000"/>
                </a:srgbClr>
              </a:clrFrom>
              <a:clrTo>
                <a:srgbClr val="FFFFFF">
                  <a:alpha val="100000"/>
                  <a:alpha val="0"/>
                </a:srgbClr>
              </a:clrTo>
            </a:clrChange>
          </a:blip>
          <a:srcRect l="37096" t="-9969" r="-4239" b="-6250"/>
          <a:stretch>
            <a:fillRect/>
          </a:stretch>
        </p:blipFill>
        <p:spPr>
          <a:xfrm>
            <a:off x="8400415" y="3801745"/>
            <a:ext cx="2934970" cy="252412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650875" y="1870710"/>
            <a:ext cx="11189970" cy="341503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【实验结论】并联电路中电流的规律是：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【评估与交流】</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小明的猜想是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正确</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不正确</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的．</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请你分析说明小明同学这一实验方案中的不足之处</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实验的改进方法：</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6230620" y="2016760"/>
            <a:ext cx="43294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干路电流等于各支路电流之和</a:t>
            </a:r>
            <a:endParaRPr lang="zh-CN" altLang="en-US" sz="2400" b="0">
              <a:solidFill>
                <a:srgbClr val="FF0000"/>
              </a:solidFill>
              <a:ea typeface="宋体" panose="02010600030101010101" pitchFamily="2" charset="-122"/>
            </a:endParaRPr>
          </a:p>
        </p:txBody>
      </p:sp>
      <p:sp>
        <p:nvSpPr>
          <p:cNvPr id="8" name="文本框 7"/>
          <p:cNvSpPr txBox="1"/>
          <p:nvPr/>
        </p:nvSpPr>
        <p:spPr>
          <a:xfrm>
            <a:off x="3166745" y="3095625"/>
            <a:ext cx="10477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正确</a:t>
            </a:r>
            <a:endParaRPr lang="zh-CN" altLang="en-US" sz="2400" b="0">
              <a:solidFill>
                <a:srgbClr val="FF0000"/>
              </a:solidFill>
              <a:ea typeface="宋体" panose="02010600030101010101" pitchFamily="2" charset="-122"/>
            </a:endParaRPr>
          </a:p>
        </p:txBody>
      </p:sp>
      <p:sp>
        <p:nvSpPr>
          <p:cNvPr id="9" name="文本框 8"/>
          <p:cNvSpPr txBox="1"/>
          <p:nvPr/>
        </p:nvSpPr>
        <p:spPr>
          <a:xfrm>
            <a:off x="760095" y="4210685"/>
            <a:ext cx="63455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只进行了一次实验就得出结论</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不具有普遍性</a:t>
            </a:r>
            <a:endParaRPr lang="zh-CN" altLang="en-US" sz="2400" b="0">
              <a:solidFill>
                <a:srgbClr val="FF0000"/>
              </a:solidFill>
              <a:ea typeface="宋体" panose="02010600030101010101" pitchFamily="2" charset="-122"/>
            </a:endParaRPr>
          </a:p>
        </p:txBody>
      </p:sp>
      <p:sp>
        <p:nvSpPr>
          <p:cNvPr id="10" name="文本框 9"/>
          <p:cNvSpPr txBox="1"/>
          <p:nvPr/>
        </p:nvSpPr>
        <p:spPr>
          <a:xfrm>
            <a:off x="3528695" y="4726940"/>
            <a:ext cx="75965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换用不同规格的灯泡进行多次实验</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测出多组实验数据</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59155" y="902970"/>
            <a:ext cx="1838960" cy="474345"/>
            <a:chOff x="1318" y="2359"/>
            <a:chExt cx="2896" cy="747"/>
          </a:xfrm>
        </p:grpSpPr>
        <p:pic>
          <p:nvPicPr>
            <p:cNvPr id="10" name="图片 9" descr="三级标"/>
            <p:cNvPicPr>
              <a:picLocks noChangeAspect="1"/>
            </p:cNvPicPr>
            <p:nvPr/>
          </p:nvPicPr>
          <p:blipFill>
            <a:blip r:embed="rId1"/>
            <a:stretch>
              <a:fillRect/>
            </a:stretch>
          </p:blipFill>
          <p:spPr>
            <a:xfrm>
              <a:off x="1318" y="2359"/>
              <a:ext cx="2896" cy="714"/>
            </a:xfrm>
            <a:prstGeom prst="rect">
              <a:avLst/>
            </a:prstGeom>
          </p:spPr>
        </p:pic>
        <p:sp>
          <p:nvSpPr>
            <p:cNvPr id="11" name="文本框 10"/>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2" name="文本框 11"/>
          <p:cNvSpPr txBox="1"/>
          <p:nvPr/>
        </p:nvSpPr>
        <p:spPr>
          <a:xfrm>
            <a:off x="732155" y="1330960"/>
            <a:ext cx="10909300" cy="5073650"/>
          </a:xfrm>
          <a:prstGeom prst="rect">
            <a:avLst/>
          </a:prstGeom>
          <a:noFill/>
          <a:ln w="9525">
            <a:noFill/>
          </a:ln>
        </p:spPr>
        <p:txBody>
          <a:bodyPr wrap="square">
            <a:spAutoFit/>
          </a:bodyPr>
          <a:p>
            <a:pPr indent="0" fontAlgn="auto">
              <a:lnSpc>
                <a:spcPct val="135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为了防止损坏电流表，在无法估计电流大小的情况下，连接电流表量程时，应先用</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量程进行试触，同时观察电流表的指针偏转情况，若指针的偏转角度过小，应用电流表的</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量程进行测量</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小</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图丙是小红根据图甲电路图连接的实物电路图，图中电流表测量的是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C</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处的电流．</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5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altLang="en-US" sz="2400">
                <a:latin typeface="Times New Roman" panose="02020603050405020304" pitchFamily="18" charset="0"/>
                <a:ea typeface="宋体" panose="02010600030101010101" pitchFamily="2" charset="-122"/>
                <a:cs typeface="Times New Roman" panose="02020603050405020304" pitchFamily="18" charset="0"/>
              </a:rPr>
              <a:t>测量完补充设问</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400">
                <a:latin typeface="Times New Roman" panose="02020603050405020304" pitchFamily="18" charset="0"/>
                <a:ea typeface="宋体" panose="02010600030101010101" pitchFamily="2" charset="-122"/>
                <a:cs typeface="Times New Roman" panose="02020603050405020304" pitchFamily="18" charset="0"/>
              </a:rPr>
              <a:t>中的电流后，小红将图丙</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5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中的</a:t>
            </a:r>
            <a:r>
              <a:rPr lang="en-US" altLang="zh-CN" sz="2400" i="1">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a:latin typeface="Times New Roman" panose="02020603050405020304" pitchFamily="18" charset="0"/>
                <a:ea typeface="宋体" panose="02010600030101010101" pitchFamily="2" charset="-122"/>
                <a:cs typeface="Times New Roman" panose="02020603050405020304" pitchFamily="18" charset="0"/>
              </a:rPr>
              <a:t>导线与电流表“</a:t>
            </a:r>
            <a:r>
              <a:rPr lang="en-US" altLang="zh-CN" sz="2400">
                <a:latin typeface="Times New Roman" panose="02020603050405020304" pitchFamily="18" charset="0"/>
                <a:ea typeface="宋体" panose="02010600030101010101" pitchFamily="2" charset="-122"/>
                <a:cs typeface="Times New Roman" panose="02020603050405020304" pitchFamily="18" charset="0"/>
              </a:rPr>
              <a:t>0.6</a:t>
            </a:r>
            <a:r>
              <a:rPr lang="zh-CN" altLang="en-US" sz="2400">
                <a:latin typeface="Times New Roman" panose="02020603050405020304" pitchFamily="18" charset="0"/>
                <a:ea typeface="宋体" panose="02010600030101010101" pitchFamily="2" charset="-122"/>
                <a:cs typeface="Times New Roman" panose="02020603050405020304" pitchFamily="18" charset="0"/>
              </a:rPr>
              <a:t>”接线柱相连的那一端</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5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改接到 “－”接线柱上，其他都不动．她这样连接</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5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的目的是测</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a:t>
            </a:r>
            <a:r>
              <a:rPr lang="zh-CN" alt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选填</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A</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B</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C</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400">
                <a:latin typeface="Times New Roman" panose="02020603050405020304" pitchFamily="18" charset="0"/>
                <a:ea typeface="宋体" panose="02010600030101010101" pitchFamily="2" charset="-122"/>
                <a:cs typeface="Times New Roman" panose="02020603050405020304" pitchFamily="18" charset="0"/>
              </a:rPr>
              <a:t>处的电流，请评价其可行性并说明理由：</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5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__________________</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_____________</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文本框 12"/>
          <p:cNvSpPr txBox="1"/>
          <p:nvPr/>
        </p:nvSpPr>
        <p:spPr>
          <a:xfrm>
            <a:off x="1688465" y="1924685"/>
            <a:ext cx="6565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sz="2400" b="0">
              <a:solidFill>
                <a:srgbClr val="FF0000"/>
              </a:solidFill>
              <a:ea typeface="宋体" panose="02010600030101010101" pitchFamily="2" charset="-122"/>
            </a:endParaRPr>
          </a:p>
        </p:txBody>
      </p:sp>
      <p:sp>
        <p:nvSpPr>
          <p:cNvPr id="14" name="文本框 13"/>
          <p:cNvSpPr txBox="1"/>
          <p:nvPr/>
        </p:nvSpPr>
        <p:spPr>
          <a:xfrm>
            <a:off x="6339205" y="2413635"/>
            <a:ext cx="6407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a:t>
            </a:r>
            <a:endParaRPr lang="zh-CN" altLang="en-US" sz="2400" b="0">
              <a:solidFill>
                <a:srgbClr val="FF0000"/>
              </a:solidFill>
              <a:ea typeface="宋体" panose="02010600030101010101" pitchFamily="2" charset="-122"/>
            </a:endParaRPr>
          </a:p>
        </p:txBody>
      </p:sp>
      <p:sp>
        <p:nvSpPr>
          <p:cNvPr id="15" name="文本框 14"/>
          <p:cNvSpPr txBox="1"/>
          <p:nvPr/>
        </p:nvSpPr>
        <p:spPr>
          <a:xfrm>
            <a:off x="1300480" y="3411220"/>
            <a:ext cx="64071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6" name="图片 1029" descr="C:\Documents and Settings\Administrator\桌面\江西物理(JK)\A46.TIF"/>
          <p:cNvPicPr>
            <a:picLocks noChangeAspect="1"/>
          </p:cNvPicPr>
          <p:nvPr/>
        </p:nvPicPr>
        <p:blipFill>
          <a:blip r:embed="rId2" r:link="rId3">
            <a:clrChange>
              <a:clrFrom>
                <a:srgbClr val="FFFFFF">
                  <a:alpha val="100000"/>
                </a:srgbClr>
              </a:clrFrom>
              <a:clrTo>
                <a:srgbClr val="FFFFFF">
                  <a:alpha val="100000"/>
                  <a:alpha val="0"/>
                </a:srgbClr>
              </a:clrTo>
            </a:clrChange>
          </a:blip>
          <a:stretch>
            <a:fillRect/>
          </a:stretch>
        </p:blipFill>
        <p:spPr>
          <a:xfrm>
            <a:off x="8234680" y="3287395"/>
            <a:ext cx="2531745" cy="1875790"/>
          </a:xfrm>
          <a:prstGeom prst="rect">
            <a:avLst/>
          </a:prstGeom>
          <a:noFill/>
          <a:ln w="9525">
            <a:noFill/>
          </a:ln>
        </p:spPr>
      </p:pic>
      <p:sp>
        <p:nvSpPr>
          <p:cNvPr id="17" name="文本框 16"/>
          <p:cNvSpPr txBox="1"/>
          <p:nvPr/>
        </p:nvSpPr>
        <p:spPr>
          <a:xfrm>
            <a:off x="9765030" y="5106670"/>
            <a:ext cx="135953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例</a:t>
            </a:r>
            <a:r>
              <a:rPr lang="en-US" b="0">
                <a:latin typeface="Times New Roman" panose="02020603050405020304" pitchFamily="18" charset="0"/>
                <a:ea typeface="宋体" panose="02010600030101010101" pitchFamily="2" charset="-122"/>
                <a:cs typeface="Times New Roman" panose="02020603050405020304" pitchFamily="18" charset="0"/>
              </a:rPr>
              <a:t>2</a:t>
            </a:r>
            <a:r>
              <a:rPr lang="zh-CN" b="0">
                <a:latin typeface="Times New Roman" panose="02020603050405020304" pitchFamily="18" charset="0"/>
                <a:ea typeface="宋体" panose="02010600030101010101" pitchFamily="2" charset="-122"/>
                <a:cs typeface="Times New Roman" panose="02020603050405020304" pitchFamily="18" charset="0"/>
              </a:rPr>
              <a:t>题图丙</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8" name="文本框 17"/>
          <p:cNvSpPr txBox="1"/>
          <p:nvPr/>
        </p:nvSpPr>
        <p:spPr>
          <a:xfrm>
            <a:off x="2573020" y="5389880"/>
            <a:ext cx="640715" cy="460375"/>
          </a:xfrm>
          <a:prstGeom prst="rect">
            <a:avLst/>
          </a:prstGeom>
          <a:noFill/>
          <a:ln w="9525">
            <a:noFill/>
          </a:ln>
        </p:spPr>
        <p:txBody>
          <a:bodyPr wrap="square">
            <a:spAutoFit/>
          </a:bodyPr>
          <a:p>
            <a:pPr indent="0"/>
            <a:r>
              <a:rPr lang="en-US" alt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9" name="文本框 18"/>
          <p:cNvSpPr txBox="1"/>
          <p:nvPr/>
        </p:nvSpPr>
        <p:spPr>
          <a:xfrm>
            <a:off x="868680" y="5824855"/>
            <a:ext cx="5815330" cy="460375"/>
          </a:xfrm>
          <a:prstGeom prst="rect">
            <a:avLst/>
          </a:prstGeom>
          <a:noFill/>
          <a:ln w="9525">
            <a:noFill/>
          </a:ln>
        </p:spPr>
        <p:txBody>
          <a:bodyPr wrap="square">
            <a:spAutoFit/>
          </a:bodyPr>
          <a:p>
            <a:pPr indent="0"/>
            <a:r>
              <a:rPr lang="zh-CN" altLang="en-US" sz="2400" b="0">
                <a:solidFill>
                  <a:srgbClr val="FF0000"/>
                </a:solidFill>
                <a:ea typeface="宋体" panose="02010600030101010101" pitchFamily="2" charset="-122"/>
              </a:rPr>
              <a:t>不可行，因为电流表的正负接线柱接反了</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8" grpId="0"/>
      <p:bldP spid="18" grpId="1"/>
      <p:bldP spid="19" grpId="0"/>
      <p:bldP spid="19"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1029" descr="C:\Documents and Settings\Administrator\桌面\江西物理(JK)\A46.TIF"/>
          <p:cNvPicPr>
            <a:picLocks noChangeAspect="1"/>
          </p:cNvPicPr>
          <p:nvPr/>
        </p:nvPicPr>
        <p:blipFill>
          <a:blip r:embed="rId1" r:link="rId2"/>
          <a:stretch>
            <a:fillRect/>
          </a:stretch>
        </p:blipFill>
        <p:spPr>
          <a:xfrm>
            <a:off x="4651375" y="3641725"/>
            <a:ext cx="2889885" cy="2141220"/>
          </a:xfrm>
          <a:prstGeom prst="rect">
            <a:avLst/>
          </a:prstGeom>
          <a:noFill/>
          <a:ln w="9525">
            <a:noFill/>
          </a:ln>
        </p:spPr>
      </p:pic>
      <p:sp>
        <p:nvSpPr>
          <p:cNvPr id="9" name="文本框 8"/>
          <p:cNvSpPr txBox="1"/>
          <p:nvPr/>
        </p:nvSpPr>
        <p:spPr>
          <a:xfrm>
            <a:off x="5417185" y="5875655"/>
            <a:ext cx="135953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例</a:t>
            </a:r>
            <a:r>
              <a:rPr lang="en-US" b="0">
                <a:latin typeface="Times New Roman" panose="02020603050405020304" pitchFamily="18" charset="0"/>
                <a:ea typeface="宋体" panose="02010600030101010101" pitchFamily="2" charset="-122"/>
                <a:cs typeface="Times New Roman" panose="02020603050405020304" pitchFamily="18" charset="0"/>
              </a:rPr>
              <a:t>2</a:t>
            </a:r>
            <a:r>
              <a:rPr lang="zh-CN" b="0">
                <a:latin typeface="Times New Roman" panose="02020603050405020304" pitchFamily="18" charset="0"/>
                <a:ea typeface="宋体" panose="02010600030101010101" pitchFamily="2" charset="-122"/>
                <a:cs typeface="Times New Roman" panose="02020603050405020304" pitchFamily="18" charset="0"/>
              </a:rPr>
              <a:t>题图丙</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p:cNvSpPr txBox="1"/>
          <p:nvPr/>
        </p:nvSpPr>
        <p:spPr>
          <a:xfrm>
            <a:off x="520065" y="821055"/>
            <a:ext cx="11245215" cy="2861310"/>
          </a:xfrm>
          <a:prstGeom prst="rect">
            <a:avLst/>
          </a:prstGeom>
          <a:noFill/>
        </p:spPr>
        <p:txBody>
          <a:bodyPr wrap="square" rtlCol="0" anchor="t">
            <a:spAutoFit/>
          </a:bodyPr>
          <a:p>
            <a:pPr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(4)</a:t>
            </a:r>
            <a:r>
              <a:rPr lang="zh-CN" altLang="en-US" sz="2400">
                <a:latin typeface="Times New Roman" panose="02020603050405020304" pitchFamily="18" charset="0"/>
                <a:ea typeface="宋体" panose="02010600030101010101" pitchFamily="2" charset="-122"/>
                <a:cs typeface="Times New Roman" panose="02020603050405020304" pitchFamily="18" charset="0"/>
              </a:rPr>
              <a:t>请在图丙中移动一根导线，测量 Ａ处的电流</a:t>
            </a:r>
            <a:r>
              <a:rPr lang="en-US" altLang="zh-CN" sz="240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a:latin typeface="Times New Roman" panose="02020603050405020304" pitchFamily="18" charset="0"/>
                <a:ea typeface="宋体" panose="02010600030101010101" pitchFamily="2" charset="-122"/>
                <a:cs typeface="Times New Roman" panose="02020603050405020304" pitchFamily="18" charset="0"/>
              </a:rPr>
              <a:t>在移动的导线上画“</a:t>
            </a:r>
            <a:r>
              <a:rPr lang="zh-CN" altLang="en-US" sz="2400" dirty="0">
                <a:latin typeface="Times New Roman" panose="02020603050405020304" pitchFamily="18" charset="0"/>
                <a:cs typeface="Times New Roman" panose="02020603050405020304" pitchFamily="18" charset="0"/>
                <a:sym typeface="+mn-ea"/>
              </a:rPr>
              <a:t>×</a:t>
            </a:r>
            <a:r>
              <a:rPr lang="zh-CN" altLang="en-US" sz="2400">
                <a:latin typeface="Times New Roman" panose="02020603050405020304" pitchFamily="18" charset="0"/>
                <a:ea typeface="宋体" panose="02010600030101010101" pitchFamily="2" charset="-122"/>
                <a:cs typeface="Times New Roman" panose="02020603050405020304" pitchFamily="18" charset="0"/>
              </a:rPr>
              <a:t>”，并用笔画线代替导线连接正确的电路．</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(5)</a:t>
            </a:r>
            <a:r>
              <a:rPr lang="zh-CN" altLang="en-US" sz="2400">
                <a:latin typeface="Times New Roman" panose="02020603050405020304" pitchFamily="18" charset="0"/>
                <a:ea typeface="宋体" panose="02010600030101010101" pitchFamily="2" charset="-122"/>
                <a:cs typeface="Times New Roman" panose="02020603050405020304" pitchFamily="18" charset="0"/>
              </a:rPr>
              <a:t>小海实验时，发现两灯都亮，由于连线较乱，无法 确定电路是串联还是并联，请你帮他想出一种简单可行的判断方法：</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p:cNvSpPr txBox="1"/>
          <p:nvPr/>
        </p:nvSpPr>
        <p:spPr>
          <a:xfrm>
            <a:off x="5984240" y="5322570"/>
            <a:ext cx="792480" cy="460375"/>
          </a:xfrm>
          <a:prstGeom prst="rect">
            <a:avLst/>
          </a:prstGeom>
          <a:noFill/>
          <a:ln w="9525">
            <a:noFill/>
          </a:ln>
        </p:spPr>
        <p:txBody>
          <a:bodyPr wrap="square" anchor="t">
            <a:spAutoFit/>
          </a:bodyPr>
          <a:p>
            <a:pPr>
              <a:spcBef>
                <a:spcPct val="50000"/>
              </a:spcBef>
            </a:pPr>
            <a:r>
              <a:rPr lang="zh-CN" altLang="en-US" sz="2400" dirty="0">
                <a:solidFill>
                  <a:srgbClr val="FF0000"/>
                </a:solidFill>
                <a:latin typeface="Times New Roman" panose="02020603050405020304" pitchFamily="18" charset="0"/>
                <a:cs typeface="Times New Roman" panose="02020603050405020304" pitchFamily="18" charset="0"/>
              </a:rPr>
              <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2" name="任意多边形 11"/>
          <p:cNvSpPr/>
          <p:nvPr/>
        </p:nvSpPr>
        <p:spPr>
          <a:xfrm>
            <a:off x="5657850" y="5177790"/>
            <a:ext cx="1061085" cy="362585"/>
          </a:xfrm>
          <a:custGeom>
            <a:avLst/>
            <a:gdLst>
              <a:gd name="connisteX0" fmla="*/ 0 w 1061085"/>
              <a:gd name="connsiteY0" fmla="*/ 362585 h 362585"/>
              <a:gd name="connisteX1" fmla="*/ 323215 w 1061085"/>
              <a:gd name="connsiteY1" fmla="*/ 207010 h 362585"/>
              <a:gd name="connisteX2" fmla="*/ 1061085 w 1061085"/>
              <a:gd name="connsiteY2" fmla="*/ 0 h 362585"/>
              <a:gd name="connisteX3" fmla="*/ 1061085 w 1061085"/>
              <a:gd name="connsiteY3" fmla="*/ -12700 h 362585"/>
            </a:gdLst>
            <a:ahLst/>
            <a:cxnLst>
              <a:cxn ang="0">
                <a:pos x="connisteX0" y="connsiteY0"/>
              </a:cxn>
              <a:cxn ang="0">
                <a:pos x="connisteX1" y="connsiteY1"/>
              </a:cxn>
              <a:cxn ang="0">
                <a:pos x="connisteX2" y="connsiteY2"/>
              </a:cxn>
              <a:cxn ang="0">
                <a:pos x="connisteX3" y="connsiteY3"/>
              </a:cxn>
            </a:cxnLst>
            <a:rect l="l" t="t" r="r" b="b"/>
            <a:pathLst>
              <a:path w="1061085" h="362585">
                <a:moveTo>
                  <a:pt x="0" y="362585"/>
                </a:moveTo>
                <a:cubicBezTo>
                  <a:pt x="50165" y="335915"/>
                  <a:pt x="111125" y="279400"/>
                  <a:pt x="323215" y="207010"/>
                </a:cubicBezTo>
                <a:cubicBezTo>
                  <a:pt x="535305" y="134620"/>
                  <a:pt x="913765" y="43815"/>
                  <a:pt x="1061085" y="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583565" y="3128010"/>
            <a:ext cx="74606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取下其中一个小灯泡</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观察另一只小灯泡的发光情况</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2"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1"/>
      <p:bldP spid="13" grpId="0"/>
      <p:bldP spid="13" grpId="1"/>
      <p:bldP spid="12" grpId="2"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110615" y="1298575"/>
            <a:ext cx="10008235" cy="1753235"/>
          </a:xfrm>
          <a:prstGeom prst="rect">
            <a:avLst/>
          </a:prstGeom>
          <a:noFill/>
        </p:spPr>
        <p:txBody>
          <a:bodyPr wrap="square" rtlCol="0" anchor="t">
            <a:spAutoFit/>
          </a:bodyPr>
          <a:p>
            <a:pPr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(6)</a:t>
            </a: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小华利用原有的实验器材，仅添加一个开关，又设 计了一个电路．利用这个电路，不用更换电流表的位 置，就可直接测出 </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B</a:t>
            </a: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C</a:t>
            </a: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三处的电流．请在虚线框中画出电路图</a:t>
            </a:r>
            <a:endParaRPr lang="zh-CN" altLang="en-US" sz="2400">
              <a:latin typeface="Times New Roman" panose="02020603050405020304" pitchFamily="18" charset="0"/>
              <a:cs typeface="Times New Roman" panose="02020603050405020304" pitchFamily="18" charset="0"/>
            </a:endParaRPr>
          </a:p>
        </p:txBody>
      </p:sp>
      <p:sp>
        <p:nvSpPr>
          <p:cNvPr id="7" name="矩形 6"/>
          <p:cNvSpPr/>
          <p:nvPr/>
        </p:nvSpPr>
        <p:spPr>
          <a:xfrm>
            <a:off x="4020185" y="3076575"/>
            <a:ext cx="4570730" cy="2811145"/>
          </a:xfrm>
          <a:prstGeom prst="rect">
            <a:avLst/>
          </a:prstGeom>
          <a:solidFill>
            <a:schemeClr val="bg1"/>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2147482611" descr="C:\Documents and Settings\Administrator\桌面\江西物理(JK)\A169.TIF"/>
          <p:cNvPicPr>
            <a:picLocks noChangeAspect="1"/>
          </p:cNvPicPr>
          <p:nvPr/>
        </p:nvPicPr>
        <p:blipFill>
          <a:blip r:embed="rId1" r:link="rId2">
            <a:clrChange>
              <a:clrFrom>
                <a:srgbClr val="FFFFFF">
                  <a:alpha val="100000"/>
                </a:srgbClr>
              </a:clrFrom>
              <a:clrTo>
                <a:srgbClr val="FFFFFF">
                  <a:alpha val="100000"/>
                  <a:alpha val="0"/>
                </a:srgbClr>
              </a:clrTo>
            </a:clrChange>
          </a:blip>
          <a:srcRect l="56021" t="-337"/>
          <a:stretch>
            <a:fillRect/>
          </a:stretch>
        </p:blipFill>
        <p:spPr>
          <a:xfrm>
            <a:off x="5039360" y="3063875"/>
            <a:ext cx="2533015" cy="279781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组合 17"/>
          <p:cNvGrpSpPr/>
          <p:nvPr/>
        </p:nvGrpSpPr>
        <p:grpSpPr>
          <a:xfrm>
            <a:off x="886460" y="1278255"/>
            <a:ext cx="8372475" cy="737235"/>
            <a:chOff x="894" y="2929"/>
            <a:chExt cx="13185" cy="1161"/>
          </a:xfrm>
        </p:grpSpPr>
        <p:sp>
          <p:nvSpPr>
            <p:cNvPr id="19" name="文本框 4"/>
            <p:cNvSpPr txBox="1"/>
            <p:nvPr/>
          </p:nvSpPr>
          <p:spPr>
            <a:xfrm>
              <a:off x="3894" y="2929"/>
              <a:ext cx="10185"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探究串、并联电路的电压规律</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(近6年未考)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 name="组合 13"/>
            <p:cNvGrpSpPr/>
            <p:nvPr/>
          </p:nvGrpSpPr>
          <p:grpSpPr>
            <a:xfrm>
              <a:off x="894" y="3246"/>
              <a:ext cx="2665" cy="822"/>
              <a:chOff x="6686" y="8865"/>
              <a:chExt cx="2836" cy="877"/>
            </a:xfrm>
          </p:grpSpPr>
          <p:pic>
            <p:nvPicPr>
              <p:cNvPr id="21"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2"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3" name="文本框 11"/>
              <p:cNvSpPr txBox="1"/>
              <p:nvPr/>
            </p:nvSpPr>
            <p:spPr>
              <a:xfrm rot="-10800000" flipV="1">
                <a:off x="8583"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4" name="组合 23"/>
          <p:cNvGrpSpPr/>
          <p:nvPr/>
        </p:nvGrpSpPr>
        <p:grpSpPr>
          <a:xfrm>
            <a:off x="9060180" y="3912870"/>
            <a:ext cx="1841500" cy="1666875"/>
            <a:chOff x="3914" y="4432"/>
            <a:chExt cx="3298" cy="2934"/>
          </a:xfrm>
        </p:grpSpPr>
        <p:grpSp>
          <p:nvGrpSpPr>
            <p:cNvPr id="25" name="组合 24"/>
            <p:cNvGrpSpPr/>
            <p:nvPr/>
          </p:nvGrpSpPr>
          <p:grpSpPr>
            <a:xfrm>
              <a:off x="3914" y="4432"/>
              <a:ext cx="3298" cy="2934"/>
              <a:chOff x="3914" y="4432"/>
              <a:chExt cx="3298" cy="2934"/>
            </a:xfrm>
          </p:grpSpPr>
          <p:sp>
            <p:nvSpPr>
              <p:cNvPr id="26" name="矩形 25"/>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1" name="组合 30"/>
              <p:cNvGrpSpPr/>
              <p:nvPr/>
            </p:nvGrpSpPr>
            <p:grpSpPr>
              <a:xfrm>
                <a:off x="3914" y="4432"/>
                <a:ext cx="3298" cy="2935"/>
                <a:chOff x="3288" y="4279"/>
                <a:chExt cx="4119" cy="3575"/>
              </a:xfrm>
            </p:grpSpPr>
            <p:sp>
              <p:nvSpPr>
                <p:cNvPr id="32" name="圆角矩形 31"/>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33" name="流程图: 终止 32"/>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4" name="组合 7"/>
                <p:cNvGrpSpPr/>
                <p:nvPr/>
              </p:nvGrpSpPr>
              <p:grpSpPr>
                <a:xfrm rot="0">
                  <a:off x="4951" y="6931"/>
                  <a:ext cx="578" cy="566"/>
                  <a:chOff x="13340" y="9527"/>
                  <a:chExt cx="680" cy="680"/>
                </a:xfrm>
              </p:grpSpPr>
              <p:sp>
                <p:nvSpPr>
                  <p:cNvPr id="35" name="椭圆 3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6" name="流程图: 摘录 3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37" name="文本框 36"/>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38" name="文本框 37"/>
          <p:cNvSpPr txBox="1"/>
          <p:nvPr/>
        </p:nvSpPr>
        <p:spPr>
          <a:xfrm>
            <a:off x="899160" y="2352040"/>
            <a:ext cx="4611370" cy="341503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黑体" panose="02010609060101010101" pitchFamily="49" charset="-122"/>
              </a:rPr>
              <a:t>命题点</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【设计与进行实验】</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电路故障分析</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实验表格设计及数据记录</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【分析数据，总结结论】</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宋体" panose="02010600030101010101" pitchFamily="2" charset="-122"/>
                <a:cs typeface="Times New Roman" panose="02020603050405020304" pitchFamily="18" charset="0"/>
              </a:rPr>
              <a:t>分析表格数据得出实验结论</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表格 5"/>
          <p:cNvGraphicFramePr/>
          <p:nvPr>
            <p:custDataLst>
              <p:tags r:id="rId1"/>
            </p:custDataLst>
          </p:nvPr>
        </p:nvGraphicFramePr>
        <p:xfrm>
          <a:off x="938530" y="777240"/>
          <a:ext cx="10266680" cy="5628640"/>
        </p:xfrm>
        <a:graphic>
          <a:graphicData uri="http://schemas.openxmlformats.org/drawingml/2006/table">
            <a:tbl>
              <a:tblPr firstRow="1" bandRow="1">
                <a:tableStyleId>{5940675A-B579-460E-94D1-54222C63F5DA}</a:tableStyleId>
              </a:tblPr>
              <a:tblGrid>
                <a:gridCol w="1753870"/>
                <a:gridCol w="2720975"/>
                <a:gridCol w="2818765"/>
                <a:gridCol w="2973070"/>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状态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图例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68592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断路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某处被________的电路</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电路中______电流，用电器不能工作</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4815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电源短路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直接用导线将电源正、负极连接起来</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电路中电流很大，电源和导线发热可能会烧坏电源(非常危险)</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9860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用电器短路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直接用导线将用电器两端连接起来</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仅被短路的用电器中无电流通过</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该用电器无法工作</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8" name="图片 965" descr="C:\Documents and Settings\Administrator\桌面\江西物理(JK)\A24.TIF"/>
          <p:cNvPicPr>
            <a:picLocks noChangeAspect="1"/>
          </p:cNvPicPr>
          <p:nvPr/>
        </p:nvPicPr>
        <p:blipFill>
          <a:blip r:embed="rId2" r:link="rId3"/>
          <a:stretch>
            <a:fillRect/>
          </a:stretch>
        </p:blipFill>
        <p:spPr>
          <a:xfrm>
            <a:off x="3273425" y="1492250"/>
            <a:ext cx="1420495" cy="1460500"/>
          </a:xfrm>
          <a:prstGeom prst="rect">
            <a:avLst/>
          </a:prstGeom>
          <a:noFill/>
          <a:ln w="9525">
            <a:noFill/>
          </a:ln>
        </p:spPr>
      </p:pic>
      <p:pic>
        <p:nvPicPr>
          <p:cNvPr id="9" name="图片 966" descr="C:\Documents and Settings\Administrator\桌面\江西物理(JK)\A25.TIF"/>
          <p:cNvPicPr>
            <a:picLocks noChangeAspect="1"/>
          </p:cNvPicPr>
          <p:nvPr/>
        </p:nvPicPr>
        <p:blipFill>
          <a:blip r:embed="rId4" r:link="rId5"/>
          <a:stretch>
            <a:fillRect/>
          </a:stretch>
        </p:blipFill>
        <p:spPr>
          <a:xfrm>
            <a:off x="3229610" y="3143250"/>
            <a:ext cx="1618615" cy="1507490"/>
          </a:xfrm>
          <a:prstGeom prst="rect">
            <a:avLst/>
          </a:prstGeom>
          <a:noFill/>
          <a:ln w="9525">
            <a:noFill/>
          </a:ln>
        </p:spPr>
      </p:pic>
      <p:pic>
        <p:nvPicPr>
          <p:cNvPr id="10" name="图片 967" descr="C:\Documents and Settings\Administrator\桌面\江西物理(JK)\A26.TIF"/>
          <p:cNvPicPr>
            <a:picLocks noChangeAspect="1"/>
          </p:cNvPicPr>
          <p:nvPr/>
        </p:nvPicPr>
        <p:blipFill>
          <a:blip r:embed="rId6" r:link="rId7"/>
          <a:stretch>
            <a:fillRect/>
          </a:stretch>
        </p:blipFill>
        <p:spPr>
          <a:xfrm>
            <a:off x="3244215" y="4932045"/>
            <a:ext cx="1619250" cy="1339215"/>
          </a:xfrm>
          <a:prstGeom prst="rect">
            <a:avLst/>
          </a:prstGeom>
          <a:noFill/>
          <a:ln w="9525">
            <a:noFill/>
          </a:ln>
        </p:spPr>
      </p:pic>
      <p:sp>
        <p:nvSpPr>
          <p:cNvPr id="11" name="文本框 10"/>
          <p:cNvSpPr txBox="1"/>
          <p:nvPr/>
        </p:nvSpPr>
        <p:spPr>
          <a:xfrm>
            <a:off x="6693535" y="1690370"/>
            <a:ext cx="11087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sz="2400" b="0">
              <a:solidFill>
                <a:srgbClr val="FF0000"/>
              </a:solidFill>
              <a:ea typeface="宋体" panose="02010600030101010101" pitchFamily="2" charset="-122"/>
            </a:endParaRPr>
          </a:p>
        </p:txBody>
      </p:sp>
      <p:sp>
        <p:nvSpPr>
          <p:cNvPr id="12" name="文本框 11"/>
          <p:cNvSpPr txBox="1"/>
          <p:nvPr/>
        </p:nvSpPr>
        <p:spPr>
          <a:xfrm>
            <a:off x="9326880" y="1675765"/>
            <a:ext cx="11087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没有</a:t>
            </a:r>
            <a:endParaRPr lang="zh-CN" altLang="en-US" sz="2400" b="0">
              <a:solidFill>
                <a:srgbClr val="FF0000"/>
              </a:solidFill>
              <a:ea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17675" y="1873250"/>
            <a:ext cx="8888095" cy="341503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【交流与反思】</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实验结论的评估</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仅由一组实验数据就得出结论的评估</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不合理，仅由一组数据得出的结论具有偶然性，应该测量多组数据</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得出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串联电路各部分电路两端电压相等</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的错误结论的原因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选用的灯泡规格相同</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86155" y="1601470"/>
            <a:ext cx="10222230" cy="396938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5.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实验操作评估只改变电压表的一根导线测量另一个电阻的电压</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不正确，会导致电压表的正负接线柱接反</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6.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多次拆、接电压表不方便操作的改进方法</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将需要测量电压的元件都并联上电压表，在电路中增加滑动变阻器等</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sym typeface="+mn-ea"/>
              </a:rPr>
              <a:t>实验结论</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：串联电路中电源两端电压等于各用电器两端电压</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；并联电路中电源两端电压与各支路用电器两端的电压</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9197340" y="4481830"/>
            <a:ext cx="9855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之和</a:t>
            </a:r>
            <a:endParaRPr lang="zh-CN" altLang="en-US" sz="2400" b="0">
              <a:solidFill>
                <a:srgbClr val="FF0000"/>
              </a:solidFill>
              <a:ea typeface="宋体" panose="02010600030101010101" pitchFamily="2" charset="-122"/>
            </a:endParaRPr>
          </a:p>
        </p:txBody>
      </p:sp>
      <p:sp>
        <p:nvSpPr>
          <p:cNvPr id="6" name="文本框 5"/>
          <p:cNvSpPr txBox="1"/>
          <p:nvPr/>
        </p:nvSpPr>
        <p:spPr>
          <a:xfrm>
            <a:off x="7868285" y="5043805"/>
            <a:ext cx="8439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64565" y="890270"/>
            <a:ext cx="9739630" cy="622935"/>
            <a:chOff x="1566" y="1660"/>
            <a:chExt cx="15338" cy="981"/>
          </a:xfrm>
        </p:grpSpPr>
        <p:pic>
          <p:nvPicPr>
            <p:cNvPr id="3" name="图片 2" descr="QQ图片20190926151119"/>
            <p:cNvPicPr>
              <a:picLocks noChangeAspect="1"/>
            </p:cNvPicPr>
            <p:nvPr/>
          </p:nvPicPr>
          <p:blipFill>
            <a:blip r:embed="rId1"/>
            <a:stretch>
              <a:fillRect/>
            </a:stretch>
          </p:blipFill>
          <p:spPr>
            <a:xfrm>
              <a:off x="1566" y="1660"/>
              <a:ext cx="15338" cy="920"/>
            </a:xfrm>
            <a:prstGeom prst="rect">
              <a:avLst/>
            </a:prstGeom>
          </p:spPr>
        </p:pic>
        <p:sp>
          <p:nvSpPr>
            <p:cNvPr id="5" name="文本框 4"/>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761365" y="1484630"/>
            <a:ext cx="10784840" cy="4742815"/>
          </a:xfrm>
          <a:prstGeom prst="rect">
            <a:avLst/>
          </a:prstGeom>
          <a:noFill/>
          <a:ln w="9525">
            <a:noFill/>
          </a:ln>
        </p:spPr>
        <p:txBody>
          <a:bodyPr wrap="square">
            <a:spAutoFit/>
          </a:bodyPr>
          <a:p>
            <a:pPr indent="0" fontAlgn="auto">
              <a:lnSpc>
                <a:spcPct val="140000"/>
              </a:lnSpc>
            </a:pPr>
            <a:r>
              <a:rPr lang="zh-CN" sz="2400">
                <a:latin typeface="Times New Roman" panose="02020603050405020304" pitchFamily="18" charset="0"/>
                <a:ea typeface="宋体" panose="02010600030101010101" pitchFamily="2" charset="-122"/>
                <a:cs typeface="Times New Roman" panose="02020603050405020304" pitchFamily="18" charset="0"/>
              </a:rPr>
              <a:t>例</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　瑞瑞同学在中考物理实验考试时，对串联电路电压规律进行了探究．【猜想与假设】串联电路总电压等于各用电器两端的电压之和．【设计与进行实验】</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按图甲所示的电路图连接电路；</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闭合开关，用电压表测出</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两端的电压；</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在测</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两端的电压时，瑞瑞同学为了节省实验时间，</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zh-CN" sz="2400">
                <a:latin typeface="Times New Roman" panose="02020603050405020304" pitchFamily="18" charset="0"/>
                <a:ea typeface="宋体" panose="02010600030101010101" pitchFamily="2" charset="-122"/>
                <a:cs typeface="Times New Roman" panose="02020603050405020304" pitchFamily="18" charset="0"/>
              </a:rPr>
              <a:t>采用以下方法：电压表所接的</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接点不动，只断开</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接点，</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zh-CN" sz="2400">
                <a:latin typeface="Times New Roman" panose="02020603050405020304" pitchFamily="18" charset="0"/>
                <a:ea typeface="宋体" panose="02010600030101010101" pitchFamily="2" charset="-122"/>
                <a:cs typeface="Times New Roman" panose="02020603050405020304" pitchFamily="18" charset="0"/>
              </a:rPr>
              <a:t>并改接到</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接点上；</a:t>
            </a:r>
            <a:r>
              <a:rPr lang="en-US" sz="2400">
                <a:latin typeface="Times New Roman" panose="02020603050405020304" pitchFamily="18" charset="0"/>
                <a:ea typeface="宋体" panose="02010600030101010101" pitchFamily="2" charset="-122"/>
                <a:cs typeface="Times New Roman" panose="02020603050405020304" pitchFamily="18" charset="0"/>
              </a:rPr>
              <a:t>(4)</a:t>
            </a:r>
            <a:r>
              <a:rPr lang="zh-CN" sz="2400">
                <a:latin typeface="Times New Roman" panose="02020603050405020304" pitchFamily="18" charset="0"/>
                <a:ea typeface="宋体" panose="02010600030101010101" pitchFamily="2" charset="-122"/>
                <a:cs typeface="Times New Roman" panose="02020603050405020304" pitchFamily="18" charset="0"/>
              </a:rPr>
              <a:t>测出</a:t>
            </a:r>
            <a:r>
              <a:rPr lang="en-US" sz="2400" i="1">
                <a:latin typeface="Times New Roman" panose="02020603050405020304" pitchFamily="18" charset="0"/>
                <a:ea typeface="宋体" panose="02010600030101010101" pitchFamily="2" charset="-122"/>
                <a:cs typeface="Times New Roman" panose="02020603050405020304" pitchFamily="18" charset="0"/>
              </a:rPr>
              <a:t>AC</a:t>
            </a:r>
            <a:r>
              <a:rPr lang="zh-CN" sz="2400">
                <a:latin typeface="Times New Roman" panose="02020603050405020304" pitchFamily="18" charset="0"/>
                <a:ea typeface="宋体" panose="02010600030101010101" pitchFamily="2" charset="-122"/>
                <a:cs typeface="Times New Roman" panose="02020603050405020304" pitchFamily="18" charset="0"/>
              </a:rPr>
              <a:t>间的电压．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1035" descr="C:\Documents and Settings\Administrator\桌面\江西物理(JK)\A47.TIF"/>
          <p:cNvPicPr>
            <a:picLocks noChangeAspect="1"/>
          </p:cNvPicPr>
          <p:nvPr/>
        </p:nvPicPr>
        <p:blipFill>
          <a:blip r:embed="rId2" r:link="rId3"/>
          <a:stretch>
            <a:fillRect/>
          </a:stretch>
        </p:blipFill>
        <p:spPr>
          <a:xfrm>
            <a:off x="8385810" y="3300095"/>
            <a:ext cx="2885440" cy="2285365"/>
          </a:xfrm>
          <a:prstGeom prst="rect">
            <a:avLst/>
          </a:prstGeom>
          <a:noFill/>
          <a:ln w="9525">
            <a:noFill/>
          </a:ln>
        </p:spPr>
      </p:pic>
      <p:sp>
        <p:nvSpPr>
          <p:cNvPr id="10" name="文本框 9"/>
          <p:cNvSpPr txBox="1"/>
          <p:nvPr/>
        </p:nvSpPr>
        <p:spPr>
          <a:xfrm>
            <a:off x="9156700" y="5717540"/>
            <a:ext cx="1547495"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cs typeface="Times New Roman" panose="02020603050405020304" pitchFamily="18" charset="0"/>
              </a:rPr>
              <a:t>例</a:t>
            </a:r>
            <a:r>
              <a:rPr lang="en-US" b="0">
                <a:latin typeface="Times New Roman" panose="02020603050405020304" pitchFamily="18" charset="0"/>
                <a:ea typeface="宋体" panose="02010600030101010101" pitchFamily="2" charset="-122"/>
                <a:cs typeface="Times New Roman" panose="02020603050405020304" pitchFamily="18" charset="0"/>
              </a:rPr>
              <a:t>3</a:t>
            </a:r>
            <a:r>
              <a:rPr lang="zh-CN" b="0">
                <a:latin typeface="Times New Roman" panose="02020603050405020304" pitchFamily="18" charset="0"/>
                <a:ea typeface="宋体" panose="02010600030101010101" pitchFamily="2" charset="-122"/>
                <a:cs typeface="Times New Roman" panose="02020603050405020304" pitchFamily="18" charset="0"/>
              </a:rPr>
              <a:t>题图甲</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01370" y="616585"/>
            <a:ext cx="10637520" cy="3969385"/>
          </a:xfrm>
          <a:prstGeom prst="rect">
            <a:avLst/>
          </a:prstGeom>
          <a:noFill/>
          <a:ln w="9525">
            <a:noFill/>
          </a:ln>
        </p:spPr>
        <p:txBody>
          <a:bodyPr wrap="square">
            <a:spAutoFit/>
          </a:bodyPr>
          <a:p>
            <a:pPr indent="0" fontAlgn="auto">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【交流与评估】</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在拆接电路时，开关必须</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瑞瑞同学用上面的方法能否测出</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两端的电压，为什么？</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方法改进后，测出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AB</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BC</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AC</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间的电压记录在表格中．分析瑞瑞同学的实验数据可以得出的结论是：</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串联电路总电压</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选填</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等于</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或</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不等于</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各用电器两端的电压之和</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4739640" y="1311910"/>
            <a:ext cx="10477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sz="2400" b="0">
              <a:solidFill>
                <a:srgbClr val="FF0000"/>
              </a:solidFill>
              <a:ea typeface="宋体" panose="02010600030101010101" pitchFamily="2" charset="-122"/>
            </a:endParaRPr>
          </a:p>
        </p:txBody>
      </p:sp>
      <p:sp>
        <p:nvSpPr>
          <p:cNvPr id="8" name="文本框 7"/>
          <p:cNvSpPr txBox="1"/>
          <p:nvPr/>
        </p:nvSpPr>
        <p:spPr>
          <a:xfrm>
            <a:off x="910590" y="2343785"/>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不能</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因为电压表正负接线柱接反了</a:t>
            </a:r>
            <a:endParaRPr lang="zh-CN" altLang="en-US" sz="2400" b="0">
              <a:solidFill>
                <a:srgbClr val="FF0000"/>
              </a:solidFill>
              <a:ea typeface="宋体" panose="02010600030101010101" pitchFamily="2" charset="-122"/>
            </a:endParaRPr>
          </a:p>
        </p:txBody>
      </p:sp>
      <p:sp>
        <p:nvSpPr>
          <p:cNvPr id="9" name="文本框 8"/>
          <p:cNvSpPr txBox="1"/>
          <p:nvPr/>
        </p:nvSpPr>
        <p:spPr>
          <a:xfrm>
            <a:off x="6814820" y="3461385"/>
            <a:ext cx="12357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不等于</a:t>
            </a:r>
            <a:endParaRPr lang="zh-CN" altLang="en-US" sz="2400" b="0">
              <a:solidFill>
                <a:srgbClr val="FF0000"/>
              </a:solidFill>
              <a:ea typeface="宋体" panose="02010600030101010101" pitchFamily="2" charset="-122"/>
            </a:endParaRPr>
          </a:p>
        </p:txBody>
      </p:sp>
      <p:graphicFrame>
        <p:nvGraphicFramePr>
          <p:cNvPr id="10" name="表格 9"/>
          <p:cNvGraphicFramePr/>
          <p:nvPr>
            <p:custDataLst>
              <p:tags r:id="rId1"/>
            </p:custDataLst>
          </p:nvPr>
        </p:nvGraphicFramePr>
        <p:xfrm>
          <a:off x="2589530" y="4594860"/>
          <a:ext cx="6762115" cy="1164590"/>
        </p:xfrm>
        <a:graphic>
          <a:graphicData uri="http://schemas.openxmlformats.org/drawingml/2006/table">
            <a:tbl>
              <a:tblPr firstRow="1" bandRow="1">
                <a:tableStyleId>{5940675A-B579-460E-94D1-54222C63F5DA}</a:tableStyleId>
              </a:tblPr>
              <a:tblGrid>
                <a:gridCol w="2065020"/>
                <a:gridCol w="2440940"/>
                <a:gridCol w="2256155"/>
              </a:tblGrid>
              <a:tr h="615950">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AB</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BC</a:t>
                      </a:r>
                      <a:r>
                        <a:rPr lang="en-US" sz="2400" b="0">
                          <a:latin typeface="Times New Roman" panose="02020603050405020304" pitchFamily="18" charset="0"/>
                          <a:ea typeface="黑体" panose="02010609060101010101" pitchFamily="49" charset="-122"/>
                          <a:cs typeface="Times New Roman" panose="02020603050405020304" pitchFamily="18" charset="0"/>
                        </a:rPr>
                        <a:t> /V</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AC</a:t>
                      </a:r>
                      <a:r>
                        <a:rPr lang="en-US" sz="2400" b="0">
                          <a:latin typeface="Times New Roman" panose="02020603050405020304" pitchFamily="18" charset="0"/>
                          <a:ea typeface="黑体" panose="02010609060101010101" pitchFamily="49" charset="-122"/>
                          <a:cs typeface="Times New Roman" panose="02020603050405020304" pitchFamily="18" charset="0"/>
                        </a:rPr>
                        <a:t> /V</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51435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0.7</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1" name="文本框 10"/>
          <p:cNvSpPr txBox="1"/>
          <p:nvPr/>
        </p:nvSpPr>
        <p:spPr>
          <a:xfrm>
            <a:off x="658495" y="5765800"/>
            <a:ext cx="11195685" cy="6451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这个实验在设计方案上还存在的不足之处</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文本框 11"/>
          <p:cNvSpPr txBox="1"/>
          <p:nvPr/>
        </p:nvSpPr>
        <p:spPr>
          <a:xfrm>
            <a:off x="6703060" y="5897880"/>
            <a:ext cx="49009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实验次数太少，结论不具有普遍性</a:t>
            </a:r>
            <a:endParaRPr lang="zh-CN" altLang="en-US" sz="2400" b="0">
              <a:solidFill>
                <a:srgbClr val="FF0000"/>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2" grpId="0"/>
      <p:bldP spid="12"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582930" y="1068705"/>
            <a:ext cx="1838960" cy="474345"/>
            <a:chOff x="1318" y="2359"/>
            <a:chExt cx="2896" cy="747"/>
          </a:xfrm>
        </p:grpSpPr>
        <p:pic>
          <p:nvPicPr>
            <p:cNvPr id="6" name="图片 5" descr="三级标"/>
            <p:cNvPicPr>
              <a:picLocks noChangeAspect="1"/>
            </p:cNvPicPr>
            <p:nvPr/>
          </p:nvPicPr>
          <p:blipFill>
            <a:blip r:embed="rId1"/>
            <a:stretch>
              <a:fillRect/>
            </a:stretch>
          </p:blipFill>
          <p:spPr>
            <a:xfrm>
              <a:off x="1318" y="2359"/>
              <a:ext cx="2896" cy="714"/>
            </a:xfrm>
            <a:prstGeom prst="rect">
              <a:avLst/>
            </a:prstGeom>
          </p:spPr>
        </p:pic>
        <p:sp>
          <p:nvSpPr>
            <p:cNvPr id="7" name="文本框 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8" name="文本框 7"/>
          <p:cNvSpPr txBox="1"/>
          <p:nvPr/>
        </p:nvSpPr>
        <p:spPr>
          <a:xfrm>
            <a:off x="443230" y="1517650"/>
            <a:ext cx="1147191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小明做该实验时，根据图甲连接好电路后，闭合开关，发现电压表示数为零，若只有</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中的一处发生故障，则故障可能是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en-US" sz="2400" b="0">
                <a:latin typeface="Times New Roman" panose="02020603050405020304" pitchFamily="18" charset="0"/>
                <a:ea typeface="宋体" panose="02010600030101010101" pitchFamily="2" charset="-122"/>
                <a:cs typeface="Times New Roman" panose="02020603050405020304" pitchFamily="18" charset="0"/>
              </a:rPr>
              <a:t>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写出一种即可</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实验结束后，小明提出可将灯泡更换为定值电阻和滑动变阻器，方便完成实验，瑞瑞思考后觉得可行，你认为可行的原因是：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．于是他们设计了如图乙所示的电路，</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利用该电路重新实验，并将所得数据绘制成图丙所示的</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图像，其中与电压表     对应的曲线是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甲</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乙</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6616065" y="2200275"/>
            <a:ext cx="28301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L</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sz="2400" b="0">
                <a:solidFill>
                  <a:srgbClr val="FF0000"/>
                </a:solidFill>
                <a:ea typeface="宋体" panose="02010600030101010101" pitchFamily="2" charset="-122"/>
              </a:rPr>
              <a:t>短路</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 </a:t>
            </a:r>
            <a:r>
              <a:rPr lang="en-US" sz="2400" b="0">
                <a:solidFill>
                  <a:srgbClr val="FF0000"/>
                </a:solidFill>
                <a:latin typeface="Times New Roman" panose="02020603050405020304" pitchFamily="18" charset="0"/>
                <a:ea typeface="宋体" panose="02010600030101010101" pitchFamily="2" charset="-122"/>
              </a:rPr>
              <a:t>L</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sz="2400" b="0">
                <a:solidFill>
                  <a:srgbClr val="FF0000"/>
                </a:solidFill>
                <a:ea typeface="宋体" panose="02010600030101010101" pitchFamily="2" charset="-122"/>
              </a:rPr>
              <a:t>断路</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615950" y="3130550"/>
            <a:ext cx="11375390"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滑动变阻器电阻可连续变化</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方便得到多组电压数据</a:t>
            </a:r>
            <a:endParaRPr lang="zh-CN" altLang="en-US" sz="2400" b="0">
              <a:solidFill>
                <a:srgbClr val="FF0000"/>
              </a:solidFill>
              <a:ea typeface="宋体" panose="02010600030101010101" pitchFamily="2" charset="-122"/>
            </a:endParaRPr>
          </a:p>
        </p:txBody>
      </p:sp>
      <p:sp>
        <p:nvSpPr>
          <p:cNvPr id="11" name="文本框 10"/>
          <p:cNvSpPr txBox="1"/>
          <p:nvPr/>
        </p:nvSpPr>
        <p:spPr>
          <a:xfrm>
            <a:off x="5770245" y="4924425"/>
            <a:ext cx="7188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甲</a:t>
            </a:r>
            <a:endParaRPr lang="zh-CN" altLang="en-US" sz="2400" b="0">
              <a:solidFill>
                <a:srgbClr val="FF0000"/>
              </a:solidFill>
              <a:ea typeface="宋体" panose="02010600030101010101" pitchFamily="2" charset="-122"/>
            </a:endParaRPr>
          </a:p>
        </p:txBody>
      </p:sp>
      <p:pic>
        <p:nvPicPr>
          <p:cNvPr id="12" name="图片 1037" descr="C:\Documents and Settings\Administrator\桌面\江西物理(JK)\V1.TIF"/>
          <p:cNvPicPr>
            <a:picLocks noChangeAspect="1"/>
          </p:cNvPicPr>
          <p:nvPr/>
        </p:nvPicPr>
        <p:blipFill>
          <a:blip r:embed="rId2" r:link="rId3"/>
          <a:stretch>
            <a:fillRect/>
          </a:stretch>
        </p:blipFill>
        <p:spPr>
          <a:xfrm>
            <a:off x="3298825" y="5031105"/>
            <a:ext cx="328295" cy="328295"/>
          </a:xfrm>
          <a:prstGeom prst="rect">
            <a:avLst/>
          </a:prstGeom>
          <a:noFill/>
          <a:ln w="9525">
            <a:noFill/>
          </a:ln>
        </p:spPr>
      </p:pic>
      <p:pic>
        <p:nvPicPr>
          <p:cNvPr id="13" name="图片 1038" descr="C:\Documents and Settings\Administrator\桌面\江西物理(JK)\A48.TIF"/>
          <p:cNvPicPr>
            <a:picLocks noChangeAspect="1"/>
          </p:cNvPicPr>
          <p:nvPr/>
        </p:nvPicPr>
        <p:blipFill>
          <a:blip r:embed="rId4" r:link="rId5">
            <a:clrChange>
              <a:clrFrom>
                <a:srgbClr val="FFFFFF">
                  <a:alpha val="100000"/>
                </a:srgbClr>
              </a:clrFrom>
              <a:clrTo>
                <a:srgbClr val="FFFFFF">
                  <a:alpha val="100000"/>
                  <a:alpha val="0"/>
                </a:srgbClr>
              </a:clrTo>
            </a:clrChange>
          </a:blip>
          <a:stretch>
            <a:fillRect/>
          </a:stretch>
        </p:blipFill>
        <p:spPr>
          <a:xfrm>
            <a:off x="7950835" y="3910330"/>
            <a:ext cx="3690620" cy="1762125"/>
          </a:xfrm>
          <a:prstGeom prst="rect">
            <a:avLst/>
          </a:prstGeom>
          <a:noFill/>
          <a:ln w="9525">
            <a:noFill/>
          </a:ln>
        </p:spPr>
      </p:pic>
      <p:sp>
        <p:nvSpPr>
          <p:cNvPr id="108" name="文本框 107"/>
          <p:cNvSpPr txBox="1"/>
          <p:nvPr/>
        </p:nvSpPr>
        <p:spPr>
          <a:xfrm>
            <a:off x="9380855" y="5735955"/>
            <a:ext cx="120396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例</a:t>
            </a:r>
            <a:r>
              <a:rPr lang="en-US" b="0">
                <a:latin typeface="Times New Roman" panose="02020603050405020304" pitchFamily="18" charset="0"/>
                <a:ea typeface="宋体" panose="02010600030101010101" pitchFamily="2" charset="-122"/>
                <a:cs typeface="Times New Roman" panose="02020603050405020304" pitchFamily="18" charset="0"/>
              </a:rPr>
              <a:t>3</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9" grpId="0"/>
      <p:bldP spid="9" grpId="1"/>
      <p:bldP spid="11" grpId="0"/>
      <p:bldP spid="11"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083310" y="855980"/>
            <a:ext cx="9739630" cy="622935"/>
            <a:chOff x="1566" y="1660"/>
            <a:chExt cx="15338" cy="981"/>
          </a:xfrm>
        </p:grpSpPr>
        <p:pic>
          <p:nvPicPr>
            <p:cNvPr id="11" name="图片 10" descr="QQ图片20190926151119"/>
            <p:cNvPicPr>
              <a:picLocks noChangeAspect="1"/>
            </p:cNvPicPr>
            <p:nvPr/>
          </p:nvPicPr>
          <p:blipFill>
            <a:blip r:embed="rId1"/>
            <a:stretch>
              <a:fillRect/>
            </a:stretch>
          </p:blipFill>
          <p:spPr>
            <a:xfrm>
              <a:off x="1566" y="1660"/>
              <a:ext cx="15338" cy="920"/>
            </a:xfrm>
            <a:prstGeom prst="rect">
              <a:avLst/>
            </a:prstGeom>
          </p:spPr>
        </p:pic>
        <p:sp>
          <p:nvSpPr>
            <p:cNvPr id="12" name="文本框 11"/>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8" name="文本框 107"/>
          <p:cNvSpPr txBox="1"/>
          <p:nvPr/>
        </p:nvSpPr>
        <p:spPr>
          <a:xfrm>
            <a:off x="917575" y="1409700"/>
            <a:ext cx="10630535" cy="2861310"/>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例</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　【实验目的】探究并联电路电压特点．【进行实验与收集证据】</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图乙为小聪按照图甲连接的电路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电压表尚未连接</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，同桌小敏一眼就看出了小聪连接的错误，并指出如果直接闭合开关将出现</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开路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短路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现象，小灯泡</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不会亮．</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3" name="图片 1041" descr="C:\Documents and Settings\Administrator\桌面\江西物理(JK)\A49.TIF"/>
          <p:cNvPicPr>
            <a:picLocks noChangeAspect="1"/>
          </p:cNvPicPr>
          <p:nvPr/>
        </p:nvPicPr>
        <p:blipFill>
          <a:blip r:embed="rId2" r:link="rId3"/>
          <a:stretch>
            <a:fillRect/>
          </a:stretch>
        </p:blipFill>
        <p:spPr>
          <a:xfrm>
            <a:off x="3858260" y="4207510"/>
            <a:ext cx="4773295" cy="1849755"/>
          </a:xfrm>
          <a:prstGeom prst="rect">
            <a:avLst/>
          </a:prstGeom>
          <a:noFill/>
          <a:ln w="9525">
            <a:noFill/>
          </a:ln>
        </p:spPr>
      </p:pic>
      <p:sp>
        <p:nvSpPr>
          <p:cNvPr id="14" name="文本框 13"/>
          <p:cNvSpPr txBox="1"/>
          <p:nvPr/>
        </p:nvSpPr>
        <p:spPr>
          <a:xfrm>
            <a:off x="5908040" y="6014085"/>
            <a:ext cx="109474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例</a:t>
            </a:r>
            <a:r>
              <a:rPr lang="en-US" b="0">
                <a:latin typeface="Times New Roman" panose="02020603050405020304" pitchFamily="18" charset="0"/>
                <a:ea typeface="宋体" panose="02010600030101010101" pitchFamily="2" charset="-122"/>
                <a:cs typeface="Times New Roman" panose="02020603050405020304" pitchFamily="18" charset="0"/>
              </a:rPr>
              <a:t>4</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文本框 14"/>
          <p:cNvSpPr txBox="1"/>
          <p:nvPr/>
        </p:nvSpPr>
        <p:spPr>
          <a:xfrm>
            <a:off x="7906385" y="3185160"/>
            <a:ext cx="9537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短路</a:t>
            </a:r>
            <a:endParaRPr lang="zh-CN" altLang="en-US" sz="2400" b="0">
              <a:solidFill>
                <a:srgbClr val="FF0000"/>
              </a:solidFill>
              <a:ea typeface="宋体" panose="02010600030101010101" pitchFamily="2" charset="-122"/>
            </a:endParaRPr>
          </a:p>
        </p:txBody>
      </p:sp>
      <p:sp>
        <p:nvSpPr>
          <p:cNvPr id="16" name="文本框 15"/>
          <p:cNvSpPr txBox="1"/>
          <p:nvPr/>
        </p:nvSpPr>
        <p:spPr>
          <a:xfrm>
            <a:off x="3404870" y="3695700"/>
            <a:ext cx="106299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L</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sz="2400" b="0">
                <a:solidFill>
                  <a:srgbClr val="FF0000"/>
                </a:solidFill>
                <a:ea typeface="宋体" panose="02010600030101010101" pitchFamily="2" charset="-122"/>
              </a:rPr>
              <a:t>和</a:t>
            </a:r>
            <a:r>
              <a:rPr lang="en-US" sz="2400" b="0">
                <a:solidFill>
                  <a:srgbClr val="FF0000"/>
                </a:solidFill>
                <a:latin typeface="Times New Roman" panose="02020603050405020304" pitchFamily="18" charset="0"/>
                <a:ea typeface="宋体" panose="02010600030101010101" pitchFamily="2" charset="-122"/>
              </a:rPr>
              <a:t>L</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6"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61975" y="1576705"/>
            <a:ext cx="1092454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小聪只更改与 </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的四个接线柱</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D</a:t>
            </a:r>
            <a:r>
              <a:rPr lang="zh-CN" sz="2400" b="0">
                <a:latin typeface="Times New Roman" panose="02020603050405020304" pitchFamily="18" charset="0"/>
                <a:ea typeface="宋体" panose="02010600030101010101" pitchFamily="2" charset="-122"/>
                <a:cs typeface="Times New Roman" panose="02020603050405020304" pitchFamily="18" charset="0"/>
              </a:rPr>
              <a:t>相连的某根导线的一端，就可使电路连接正确，他的做法可能是：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__________________________________________________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写出一种即可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接下来他按图丙所示电路连接了三个电压表，进行实验测量，记录实验数据如下表：</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4" name="表格 3"/>
          <p:cNvGraphicFramePr/>
          <p:nvPr>
            <p:custDataLst>
              <p:tags r:id="rId1"/>
            </p:custDataLst>
          </p:nvPr>
        </p:nvGraphicFramePr>
        <p:xfrm>
          <a:off x="1692910" y="4519930"/>
          <a:ext cx="8806180" cy="1149350"/>
        </p:xfrm>
        <a:graphic>
          <a:graphicData uri="http://schemas.openxmlformats.org/drawingml/2006/table">
            <a:tbl>
              <a:tblPr firstRow="1" bandRow="1">
                <a:tableStyleId>{5940675A-B579-460E-94D1-54222C63F5DA}</a:tableStyleId>
              </a:tblPr>
              <a:tblGrid>
                <a:gridCol w="2938780"/>
                <a:gridCol w="2928620"/>
                <a:gridCol w="2938780"/>
              </a:tblGrid>
              <a:tr h="548640">
                <a:tc>
                  <a:txBody>
                    <a:bodyPr/>
                    <a:p>
                      <a:pPr indent="0" algn="ctr"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U</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60071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707390" y="2082800"/>
            <a:ext cx="10772140" cy="1198880"/>
          </a:xfrm>
          <a:prstGeom prst="rect">
            <a:avLst/>
          </a:prstGeom>
          <a:noFill/>
          <a:ln w="9525">
            <a:noFill/>
          </a:ln>
        </p:spPr>
        <p:txBody>
          <a:bodyPr wrap="square">
            <a:spAutoFit/>
          </a:bodyPr>
          <a:p>
            <a:pPr indent="0" fontAlgn="auto">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将导线</a:t>
            </a:r>
            <a:r>
              <a:rPr lang="en-US" sz="2400" b="0">
                <a:solidFill>
                  <a:srgbClr val="FF0000"/>
                </a:solidFill>
                <a:latin typeface="宋体" panose="02010600030101010101" pitchFamily="2" charset="-122"/>
                <a:ea typeface="宋体" panose="02010600030101010101" pitchFamily="2" charset="-122"/>
                <a:cs typeface="Times New Roman" panose="02020603050405020304" pitchFamily="18" charset="0"/>
              </a:rPr>
              <a:t>①</a:t>
            </a:r>
            <a:r>
              <a:rPr lang="zh-CN" sz="2400" b="0">
                <a:solidFill>
                  <a:srgbClr val="FF0000"/>
                </a:solidFill>
                <a:ea typeface="宋体" panose="02010600030101010101" pitchFamily="2" charset="-122"/>
              </a:rPr>
              <a:t>从接线柱</a:t>
            </a:r>
            <a:r>
              <a:rPr lang="en-US" sz="2400" b="0" i="1">
                <a:solidFill>
                  <a:srgbClr val="FF0000"/>
                </a:solidFill>
                <a:latin typeface="Times New Roman" panose="02020603050405020304" pitchFamily="18" charset="0"/>
                <a:cs typeface="Times New Roman" panose="02020603050405020304" pitchFamily="18" charset="0"/>
              </a:rPr>
              <a:t>C</a:t>
            </a:r>
            <a:r>
              <a:rPr lang="zh-CN" sz="2400" b="0">
                <a:solidFill>
                  <a:srgbClr val="FF0000"/>
                </a:solidFill>
                <a:ea typeface="宋体" panose="02010600030101010101" pitchFamily="2" charset="-122"/>
              </a:rPr>
              <a:t>改接到接线柱</a:t>
            </a:r>
            <a:r>
              <a:rPr lang="en-US" sz="2400" b="0" i="1">
                <a:solidFill>
                  <a:srgbClr val="FF0000"/>
                </a:solidFill>
                <a:latin typeface="Times New Roman" panose="02020603050405020304" pitchFamily="18" charset="0"/>
                <a:ea typeface="宋体" panose="02010600030101010101" pitchFamily="2" charset="-122"/>
              </a:rPr>
              <a:t>D</a:t>
            </a:r>
            <a:r>
              <a:rPr lang="zh-CN" sz="2400" b="0">
                <a:solidFill>
                  <a:srgbClr val="FF0000"/>
                </a:solidFill>
                <a:ea typeface="宋体" panose="02010600030101010101" pitchFamily="2" charset="-122"/>
              </a:rPr>
              <a:t>或接线柱</a:t>
            </a:r>
            <a:r>
              <a:rPr lang="en-US" sz="2400" b="0" i="1">
                <a:solidFill>
                  <a:srgbClr val="FF0000"/>
                </a:solidFill>
                <a:latin typeface="Times New Roman" panose="02020603050405020304" pitchFamily="18" charset="0"/>
                <a:ea typeface="宋体" panose="02010600030101010101" pitchFamily="2" charset="-122"/>
              </a:rPr>
              <a:t>B</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或将导</a:t>
            </a:r>
            <a:r>
              <a:rPr lang="zh-CN" sz="2400" b="0">
                <a:solidFill>
                  <a:srgbClr val="FF0000"/>
                </a:solidFill>
                <a:latin typeface="宋体" panose="02010600030101010101" pitchFamily="2" charset="-122"/>
                <a:ea typeface="宋体" panose="02010600030101010101" pitchFamily="2" charset="-122"/>
              </a:rPr>
              <a:t>线</a:t>
            </a:r>
            <a:r>
              <a:rPr lang="en-US" sz="2400" b="0">
                <a:solidFill>
                  <a:srgbClr val="FF0000"/>
                </a:solidFill>
                <a:latin typeface="宋体" panose="02010600030101010101" pitchFamily="2" charset="-122"/>
                <a:ea typeface="宋体" panose="02010600030101010101" pitchFamily="2" charset="-122"/>
                <a:cs typeface="Times New Roman" panose="02020603050405020304" pitchFamily="18" charset="0"/>
              </a:rPr>
              <a:t>②</a:t>
            </a:r>
            <a:r>
              <a:rPr lang="zh-CN" sz="2400" b="0">
                <a:solidFill>
                  <a:srgbClr val="FF0000"/>
                </a:solidFill>
                <a:ea typeface="宋体" panose="02010600030101010101" pitchFamily="2" charset="-122"/>
              </a:rPr>
              <a:t>从接线柱</a:t>
            </a:r>
            <a:r>
              <a:rPr lang="en-US" sz="2400" b="0" i="1">
                <a:solidFill>
                  <a:srgbClr val="FF0000"/>
                </a:solidFill>
                <a:latin typeface="Times New Roman" panose="02020603050405020304" pitchFamily="18" charset="0"/>
                <a:ea typeface="宋体" panose="02010600030101010101" pitchFamily="2" charset="-122"/>
              </a:rPr>
              <a:t>A</a:t>
            </a:r>
            <a:r>
              <a:rPr lang="zh-CN" sz="2400" b="0">
                <a:solidFill>
                  <a:srgbClr val="FF0000"/>
                </a:solidFill>
                <a:ea typeface="宋体" panose="02010600030101010101" pitchFamily="2" charset="-122"/>
              </a:rPr>
              <a:t>改接到接线柱</a:t>
            </a:r>
            <a:r>
              <a:rPr lang="en-US" sz="2400" b="0" i="1">
                <a:solidFill>
                  <a:srgbClr val="FF0000"/>
                </a:solidFill>
                <a:latin typeface="Times New Roman" panose="02020603050405020304" pitchFamily="18" charset="0"/>
                <a:ea typeface="宋体" panose="02010600030101010101" pitchFamily="2" charset="-122"/>
              </a:rPr>
              <a:t>B</a:t>
            </a:r>
            <a:r>
              <a:rPr lang="zh-CN" sz="2400" b="0">
                <a:solidFill>
                  <a:srgbClr val="FF0000"/>
                </a:solidFill>
                <a:ea typeface="宋体" panose="02010600030101010101" pitchFamily="2" charset="-122"/>
              </a:rPr>
              <a:t>或接线柱</a:t>
            </a:r>
            <a:r>
              <a:rPr lang="en-US" sz="2400" b="0" i="1">
                <a:solidFill>
                  <a:srgbClr val="FF0000"/>
                </a:solidFill>
                <a:latin typeface="Times New Roman" panose="02020603050405020304" pitchFamily="18" charset="0"/>
                <a:ea typeface="宋体" panose="02010600030101010101" pitchFamily="2" charset="-122"/>
              </a:rPr>
              <a:t>D</a:t>
            </a:r>
            <a:r>
              <a:rPr lang="en-US" sz="2400" b="0">
                <a:solidFill>
                  <a:srgbClr val="FF0000"/>
                </a:solidFill>
                <a:latin typeface="Times New Roman" panose="02020603050405020304" pitchFamily="18" charset="0"/>
                <a:ea typeface="宋体" panose="02010600030101010101" pitchFamily="2" charset="-122"/>
              </a:rPr>
              <a:t>) </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650875" y="764540"/>
            <a:ext cx="11159490" cy="563118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【分析与论证】</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小聪设计的表格有一处明显有误，错误之处是：</a:t>
            </a:r>
            <a:r>
              <a:rPr lang="en-US" sz="2400" b="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改正实验表格，小聪分析实验数据得出结论：并联电路电源两端电压</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各用电器两端电压．【评估与交流】</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上述实验存在的不足是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(2)做完实验进一步分析实验数据后，小聪提出疑问：1节新干电池电压为 ______V，电源为2节干电池______联接入电路，而两个灯泡两端的电压仅为2.6 V，还有部分的电压哪里去了呢？请你分析电压的减少原因是________________________．(写出一条即可)</a:t>
            </a:r>
            <a:endParaRPr lang="zh-CN" altLang="en-US" sz="2400">
              <a:latin typeface="Times New Roman" panose="02020603050405020304" pitchFamily="18" charset="0"/>
              <a:cs typeface="Times New Roman" panose="02020603050405020304" pitchFamily="18" charset="0"/>
            </a:endParaRPr>
          </a:p>
        </p:txBody>
      </p:sp>
      <p:sp>
        <p:nvSpPr>
          <p:cNvPr id="10" name="文本框 9"/>
          <p:cNvSpPr txBox="1"/>
          <p:nvPr/>
        </p:nvSpPr>
        <p:spPr>
          <a:xfrm>
            <a:off x="7552055" y="1424940"/>
            <a:ext cx="36741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表格中的物理量未带单位</a:t>
            </a:r>
            <a:endParaRPr lang="zh-CN" altLang="en-US" sz="2400" b="0">
              <a:solidFill>
                <a:srgbClr val="FF0000"/>
              </a:solidFill>
              <a:ea typeface="宋体" panose="02010600030101010101" pitchFamily="2" charset="-122"/>
            </a:endParaRPr>
          </a:p>
        </p:txBody>
      </p:sp>
      <p:sp>
        <p:nvSpPr>
          <p:cNvPr id="11" name="文本框 10"/>
          <p:cNvSpPr txBox="1"/>
          <p:nvPr/>
        </p:nvSpPr>
        <p:spPr>
          <a:xfrm>
            <a:off x="10374630" y="1984375"/>
            <a:ext cx="9531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等于</a:t>
            </a:r>
            <a:endParaRPr lang="zh-CN" altLang="en-US" sz="2400" b="0">
              <a:solidFill>
                <a:srgbClr val="FF0000"/>
              </a:solidFill>
              <a:ea typeface="宋体" panose="02010600030101010101" pitchFamily="2" charset="-122"/>
            </a:endParaRPr>
          </a:p>
        </p:txBody>
      </p:sp>
      <p:sp>
        <p:nvSpPr>
          <p:cNvPr id="12" name="文本框 11"/>
          <p:cNvSpPr txBox="1"/>
          <p:nvPr/>
        </p:nvSpPr>
        <p:spPr>
          <a:xfrm>
            <a:off x="4276725" y="3616960"/>
            <a:ext cx="55943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仅凭一次实验得出的结论不具有普遍性</a:t>
            </a:r>
            <a:endParaRPr lang="zh-CN" altLang="en-US" sz="2400" b="0">
              <a:solidFill>
                <a:srgbClr val="FF0000"/>
              </a:solidFill>
              <a:ea typeface="宋体" panose="02010600030101010101" pitchFamily="2" charset="-122"/>
            </a:endParaRPr>
          </a:p>
        </p:txBody>
      </p:sp>
      <p:sp>
        <p:nvSpPr>
          <p:cNvPr id="13" name="文本框 12"/>
          <p:cNvSpPr txBox="1"/>
          <p:nvPr/>
        </p:nvSpPr>
        <p:spPr>
          <a:xfrm>
            <a:off x="10535920" y="4169410"/>
            <a:ext cx="6559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4" name="文本框 13"/>
          <p:cNvSpPr txBox="1"/>
          <p:nvPr/>
        </p:nvSpPr>
        <p:spPr>
          <a:xfrm>
            <a:off x="3258185" y="4732655"/>
            <a:ext cx="6254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串</a:t>
            </a:r>
            <a:endParaRPr lang="zh-CN" altLang="en-US" sz="2400" b="0">
              <a:solidFill>
                <a:srgbClr val="FF0000"/>
              </a:solidFill>
              <a:ea typeface="宋体" panose="02010600030101010101" pitchFamily="2" charset="-122"/>
            </a:endParaRPr>
          </a:p>
        </p:txBody>
      </p:sp>
      <p:sp>
        <p:nvSpPr>
          <p:cNvPr id="15" name="文本框 14"/>
          <p:cNvSpPr txBox="1"/>
          <p:nvPr/>
        </p:nvSpPr>
        <p:spPr>
          <a:xfrm>
            <a:off x="7240270" y="5281930"/>
            <a:ext cx="34550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电源有内阻</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或电池老旧</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P spid="14" grpId="0"/>
      <p:bldP spid="14" grpId="1"/>
      <p:bldP spid="13" grpId="0"/>
      <p:bldP spid="13" grpId="1"/>
      <p:bldP spid="15" grpId="0"/>
      <p:bldP spid="1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804545" y="1357630"/>
            <a:ext cx="3404870" cy="460375"/>
          </a:xfrm>
          <a:prstGeom prst="rect">
            <a:avLst/>
          </a:prstGeom>
          <a:noFill/>
          <a:ln w="9525">
            <a:noFill/>
          </a:ln>
        </p:spPr>
        <p:txBody>
          <a:bodyPr wrap="square">
            <a:spAutoFit/>
          </a:bodyPr>
          <a:p>
            <a:pPr indent="0"/>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黑体" panose="02010609060101010101" pitchFamily="49" charset="-122"/>
                <a:ea typeface="黑体" panose="02010609060101010101" pitchFamily="49" charset="-122"/>
                <a:cs typeface="Times New Roman" panose="02020603050405020304" pitchFamily="18" charset="0"/>
              </a:rPr>
              <a:t>串联电路和并联电路</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p:txBody>
      </p:sp>
      <p:grpSp>
        <p:nvGrpSpPr>
          <p:cNvPr id="21" name="组合 20"/>
          <p:cNvGrpSpPr/>
          <p:nvPr/>
        </p:nvGrpSpPr>
        <p:grpSpPr>
          <a:xfrm>
            <a:off x="9427845" y="989330"/>
            <a:ext cx="1841500" cy="1666875"/>
            <a:chOff x="3914" y="4432"/>
            <a:chExt cx="3298" cy="2934"/>
          </a:xfrm>
        </p:grpSpPr>
        <p:grpSp>
          <p:nvGrpSpPr>
            <p:cNvPr id="22" name="组合 21"/>
            <p:cNvGrpSpPr/>
            <p:nvPr/>
          </p:nvGrpSpPr>
          <p:grpSpPr>
            <a:xfrm>
              <a:off x="3914" y="4432"/>
              <a:ext cx="3298" cy="2934"/>
              <a:chOff x="3914" y="4432"/>
              <a:chExt cx="3298" cy="2934"/>
            </a:xfrm>
          </p:grpSpPr>
          <p:sp>
            <p:nvSpPr>
              <p:cNvPr id="23" name="矩形 22"/>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4" name="组合 23"/>
              <p:cNvGrpSpPr/>
              <p:nvPr/>
            </p:nvGrpSpPr>
            <p:grpSpPr>
              <a:xfrm>
                <a:off x="3914" y="4432"/>
                <a:ext cx="3298" cy="2935"/>
                <a:chOff x="3288" y="4279"/>
                <a:chExt cx="4119" cy="3575"/>
              </a:xfrm>
            </p:grpSpPr>
            <p:sp>
              <p:nvSpPr>
                <p:cNvPr id="25" name="圆角矩形 24"/>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26" name="流程图: 终止 25"/>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1" name="组合 7"/>
                <p:cNvGrpSpPr/>
                <p:nvPr/>
              </p:nvGrpSpPr>
              <p:grpSpPr>
                <a:xfrm rot="0">
                  <a:off x="4951" y="6931"/>
                  <a:ext cx="578" cy="566"/>
                  <a:chOff x="13340" y="9527"/>
                  <a:chExt cx="680" cy="680"/>
                </a:xfrm>
              </p:grpSpPr>
              <p:sp>
                <p:nvSpPr>
                  <p:cNvPr id="32" name="椭圆 31"/>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3" name="流程图: 摘录 32"/>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34" name="文本框 33"/>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aphicFrame>
        <p:nvGraphicFramePr>
          <p:cNvPr id="35" name="表格 34"/>
          <p:cNvGraphicFramePr/>
          <p:nvPr>
            <p:custDataLst>
              <p:tags r:id="rId1"/>
            </p:custDataLst>
          </p:nvPr>
        </p:nvGraphicFramePr>
        <p:xfrm>
          <a:off x="687705" y="3056890"/>
          <a:ext cx="10591800" cy="3002280"/>
        </p:xfrm>
        <a:graphic>
          <a:graphicData uri="http://schemas.openxmlformats.org/drawingml/2006/table">
            <a:tbl>
              <a:tblPr firstRow="1" bandRow="1">
                <a:tableStyleId>{5940675A-B579-460E-94D1-54222C63F5DA}</a:tableStyleId>
              </a:tblPr>
              <a:tblGrid>
                <a:gridCol w="3531870"/>
                <a:gridCol w="3531235"/>
                <a:gridCol w="3528695"/>
              </a:tblGrid>
              <a:tr h="39687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串联电路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并联电路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66230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各用电器依次连接的电路</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各用电器并列连接的电路</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9133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实物图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6" name="图片 970" descr="C:\Documents and Settings\Administrator\桌面\江西物理(JK)\A27.TIF"/>
          <p:cNvPicPr>
            <a:picLocks noChangeAspect="1"/>
          </p:cNvPicPr>
          <p:nvPr/>
        </p:nvPicPr>
        <p:blipFill>
          <a:blip r:embed="rId2" r:link="rId3"/>
          <a:stretch>
            <a:fillRect/>
          </a:stretch>
        </p:blipFill>
        <p:spPr>
          <a:xfrm>
            <a:off x="5055235" y="4436110"/>
            <a:ext cx="1891665" cy="1416050"/>
          </a:xfrm>
          <a:prstGeom prst="rect">
            <a:avLst/>
          </a:prstGeom>
          <a:noFill/>
          <a:ln w="9525">
            <a:noFill/>
          </a:ln>
        </p:spPr>
      </p:pic>
      <p:pic>
        <p:nvPicPr>
          <p:cNvPr id="37" name="图片 971" descr="C:\Documents and Settings\Administrator\桌面\江西物理(JK)\A28.TIF"/>
          <p:cNvPicPr>
            <a:picLocks noChangeAspect="1"/>
          </p:cNvPicPr>
          <p:nvPr/>
        </p:nvPicPr>
        <p:blipFill>
          <a:blip r:embed="rId4" r:link="rId5"/>
          <a:stretch>
            <a:fillRect/>
          </a:stretch>
        </p:blipFill>
        <p:spPr>
          <a:xfrm>
            <a:off x="8733790" y="4406265"/>
            <a:ext cx="1437640" cy="1558290"/>
          </a:xfrm>
          <a:prstGeom prst="rect">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471805" y="1570355"/>
          <a:ext cx="11089640" cy="3882390"/>
        </p:xfrm>
        <a:graphic>
          <a:graphicData uri="http://schemas.openxmlformats.org/drawingml/2006/table">
            <a:tbl>
              <a:tblPr firstRow="1" bandRow="1">
                <a:tableStyleId>{5940675A-B579-460E-94D1-54222C63F5DA}</a:tableStyleId>
              </a:tblPr>
              <a:tblGrid>
                <a:gridCol w="2428875"/>
                <a:gridCol w="4244975"/>
                <a:gridCol w="4415790"/>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串联电路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并联电路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223647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电路图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连接特点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电路中有一条电流的路径</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电路中有两条或多条电流的路径</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用电器工作特点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各用电器之间________影响</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各用电器之间________影响</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6" name="图片 972" descr="C:\Documents and Settings\Administrator\桌面\江西物理(JK)\A27A.TIF"/>
          <p:cNvPicPr>
            <a:picLocks noChangeAspect="1"/>
          </p:cNvPicPr>
          <p:nvPr/>
        </p:nvPicPr>
        <p:blipFill>
          <a:blip r:embed="rId2" r:link="rId3"/>
          <a:stretch>
            <a:fillRect/>
          </a:stretch>
        </p:blipFill>
        <p:spPr>
          <a:xfrm>
            <a:off x="4202430" y="2364105"/>
            <a:ext cx="1748790" cy="1830070"/>
          </a:xfrm>
          <a:prstGeom prst="rect">
            <a:avLst/>
          </a:prstGeom>
          <a:noFill/>
          <a:ln w="9525">
            <a:noFill/>
          </a:ln>
        </p:spPr>
      </p:pic>
      <p:pic>
        <p:nvPicPr>
          <p:cNvPr id="8" name="图片 -2147481228"/>
          <p:cNvPicPr>
            <a:picLocks noChangeAspect="1"/>
          </p:cNvPicPr>
          <p:nvPr/>
        </p:nvPicPr>
        <p:blipFill>
          <a:blip r:embed="rId4"/>
          <a:stretch>
            <a:fillRect/>
          </a:stretch>
        </p:blipFill>
        <p:spPr>
          <a:xfrm>
            <a:off x="8498840" y="2320290"/>
            <a:ext cx="1929765" cy="1925955"/>
          </a:xfrm>
          <a:prstGeom prst="rect">
            <a:avLst/>
          </a:prstGeom>
          <a:noFill/>
          <a:ln w="9525">
            <a:noFill/>
          </a:ln>
        </p:spPr>
      </p:pic>
      <p:sp>
        <p:nvSpPr>
          <p:cNvPr id="9" name="文本框 8"/>
          <p:cNvSpPr txBox="1"/>
          <p:nvPr/>
        </p:nvSpPr>
        <p:spPr>
          <a:xfrm>
            <a:off x="5175250" y="4992370"/>
            <a:ext cx="11106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互相</a:t>
            </a:r>
            <a:endParaRPr lang="zh-CN" altLang="en-US" sz="2400" b="0">
              <a:solidFill>
                <a:srgbClr val="FF0000"/>
              </a:solidFill>
              <a:ea typeface="宋体" panose="02010600030101010101" pitchFamily="2" charset="-122"/>
            </a:endParaRPr>
          </a:p>
        </p:txBody>
      </p:sp>
      <p:sp>
        <p:nvSpPr>
          <p:cNvPr id="10" name="文本框 9"/>
          <p:cNvSpPr txBox="1"/>
          <p:nvPr/>
        </p:nvSpPr>
        <p:spPr>
          <a:xfrm>
            <a:off x="9443720" y="4992370"/>
            <a:ext cx="1001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互不</a:t>
            </a:r>
            <a:endParaRPr lang="zh-CN" altLang="en-US" sz="2400" b="0">
              <a:solidFill>
                <a:srgbClr val="FF0000"/>
              </a:solidFill>
              <a:ea typeface="宋体" panose="02010600030101010101" pitchFamily="2"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875030" y="832485"/>
          <a:ext cx="10353675" cy="5511800"/>
        </p:xfrm>
        <a:graphic>
          <a:graphicData uri="http://schemas.openxmlformats.org/drawingml/2006/table">
            <a:tbl>
              <a:tblPr firstRow="1" bandRow="1">
                <a:tableStyleId>{5940675A-B579-460E-94D1-54222C63F5DA}</a:tableStyleId>
              </a:tblPr>
              <a:tblGrid>
                <a:gridCol w="2181225"/>
                <a:gridCol w="3949065"/>
                <a:gridCol w="4223385"/>
              </a:tblGrid>
              <a:tr h="55118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串联电路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并联电路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6535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开关控制特点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电路中任意位置的一个开关</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即可控制整个电路的通断</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________上的开关控制整个电路的通断，支路上的开关只控制该支路上的用电器</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35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电流规律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处处相等，即</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i="1" baseline="-25000">
                          <a:latin typeface="Times New Roman" panose="02020603050405020304" pitchFamily="18" charset="0"/>
                          <a:ea typeface="宋体" panose="02010600030101010101" pitchFamily="2" charset="-122"/>
                          <a:cs typeface="Times New Roman" panose="02020603050405020304" pitchFamily="18" charset="0"/>
                        </a:rPr>
                        <a:t>n</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干路电流等于</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即</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i="1" baseline="-25000">
                          <a:latin typeface="Times New Roman" panose="02020603050405020304" pitchFamily="18" charset="0"/>
                          <a:ea typeface="宋体" panose="02010600030101010101" pitchFamily="2" charset="-122"/>
                          <a:cs typeface="Times New Roman" panose="02020603050405020304" pitchFamily="18" charset="0"/>
                        </a:rPr>
                        <a:t>n</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35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电压规律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总电压等于____________________，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即</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i="1" baseline="-25000">
                          <a:latin typeface="Times New Roman" panose="02020603050405020304" pitchFamily="18" charset="0"/>
                          <a:ea typeface="宋体" panose="02010600030101010101" pitchFamily="2" charset="-122"/>
                          <a:cs typeface="Times New Roman" panose="02020603050405020304" pitchFamily="18" charset="0"/>
                        </a:rPr>
                        <a:t>n</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电源电压与各支路用电器两端电压相等</a:t>
                      </a:r>
                      <a:r>
                        <a:rPr lang="en-US" sz="2400" b="0">
                          <a:latin typeface="Times New Roman" panose="02020603050405020304" pitchFamily="18" charset="0"/>
                          <a:ea typeface="宋体" panose="02010600030101010101" pitchFamily="2" charset="-122"/>
                          <a:cs typeface="Times New Roman" panose="02020603050405020304" pitchFamily="18" charset="0"/>
                        </a:rPr>
                        <a:t>，即</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i="1" baseline="-25000">
                          <a:latin typeface="Times New Roman" panose="02020603050405020304" pitchFamily="18" charset="0"/>
                          <a:ea typeface="宋体" panose="02010600030101010101" pitchFamily="2" charset="-122"/>
                          <a:cs typeface="Times New Roman" panose="02020603050405020304" pitchFamily="18" charset="0"/>
                        </a:rPr>
                        <a:t>n</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7307580" y="1458595"/>
            <a:ext cx="8604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干路</a:t>
            </a:r>
            <a:endParaRPr lang="zh-CN" altLang="en-US" sz="2400" b="0">
              <a:solidFill>
                <a:srgbClr val="FF0000"/>
              </a:solidFill>
              <a:ea typeface="宋体" panose="02010600030101010101" pitchFamily="2" charset="-122"/>
            </a:endParaRPr>
          </a:p>
        </p:txBody>
      </p:sp>
      <p:sp>
        <p:nvSpPr>
          <p:cNvPr id="8" name="文本框 7"/>
          <p:cNvSpPr txBox="1"/>
          <p:nvPr/>
        </p:nvSpPr>
        <p:spPr>
          <a:xfrm>
            <a:off x="7723505" y="3629025"/>
            <a:ext cx="25012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各支路电流之和</a:t>
            </a:r>
            <a:endParaRPr lang="zh-CN" altLang="en-US" sz="2400" b="0">
              <a:solidFill>
                <a:srgbClr val="FF0000"/>
              </a:solidFill>
              <a:ea typeface="宋体" panose="02010600030101010101" pitchFamily="2" charset="-122"/>
            </a:endParaRPr>
          </a:p>
        </p:txBody>
      </p:sp>
      <p:sp>
        <p:nvSpPr>
          <p:cNvPr id="9" name="文本框 8"/>
          <p:cNvSpPr txBox="1"/>
          <p:nvPr/>
        </p:nvSpPr>
        <p:spPr>
          <a:xfrm>
            <a:off x="3055620" y="5317490"/>
            <a:ext cx="332867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各用电器两端电压之和</a:t>
            </a:r>
            <a:endParaRPr lang="zh-CN" altLang="en-US" sz="2400" b="0">
              <a:solidFill>
                <a:srgbClr val="FF0000"/>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001395" y="1256665"/>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4" name="文本框 1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5" name="文本框 14"/>
          <p:cNvSpPr txBox="1"/>
          <p:nvPr/>
        </p:nvSpPr>
        <p:spPr>
          <a:xfrm>
            <a:off x="884555" y="1843405"/>
            <a:ext cx="7189470"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 </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如图所示的电路，要使灯</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串联，应闭合开关</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；绝不允许同时闭合开关</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，以免发生短路．</a:t>
            </a:r>
            <a:r>
              <a:rPr lang="en-US" sz="2400" b="0">
                <a:latin typeface="Times New Roman" panose="02020603050405020304" pitchFamily="18" charset="0"/>
                <a:ea typeface="宋体" panose="02010600030101010101" pitchFamily="2" charset="-122"/>
                <a:cs typeface="Times New Roman" panose="02020603050405020304" pitchFamily="18" charset="0"/>
              </a:rPr>
              <a:t>(2) </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如图所示电路，当开关</a:t>
            </a:r>
            <a:r>
              <a:rPr lang="en-US" sz="2400" b="0">
                <a:latin typeface="Times New Roman" panose="02020603050405020304" pitchFamily="18" charset="0"/>
                <a:ea typeface="宋体" panose="02010600030101010101" pitchFamily="2" charset="-122"/>
                <a:cs typeface="Times New Roman" panose="02020603050405020304" pitchFamily="18" charset="0"/>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都闭合时，下列说法正确的是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A. </a:t>
            </a:r>
            <a:r>
              <a:rPr lang="zh-CN" sz="2400" b="0">
                <a:latin typeface="Times New Roman" panose="02020603050405020304" pitchFamily="18" charset="0"/>
                <a:ea typeface="宋体" panose="02010600030101010101" pitchFamily="2" charset="-122"/>
                <a:cs typeface="Times New Roman" panose="02020603050405020304" pitchFamily="18" charset="0"/>
              </a:rPr>
              <a:t>灯</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和</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发光　　　　</a:t>
            </a:r>
            <a:r>
              <a:rPr lang="en-US" sz="2400" b="0">
                <a:latin typeface="Times New Roman" panose="02020603050405020304" pitchFamily="18" charset="0"/>
                <a:ea typeface="宋体" panose="02010600030101010101" pitchFamily="2" charset="-122"/>
                <a:cs typeface="Times New Roman" panose="02020603050405020304" pitchFamily="18" charset="0"/>
              </a:rPr>
              <a:t>B. </a:t>
            </a:r>
            <a:r>
              <a:rPr lang="zh-CN" sz="2400" b="0">
                <a:latin typeface="Times New Roman" panose="02020603050405020304" pitchFamily="18" charset="0"/>
                <a:ea typeface="宋体" panose="02010600030101010101" pitchFamily="2" charset="-122"/>
                <a:cs typeface="Times New Roman" panose="02020603050405020304" pitchFamily="18" charset="0"/>
              </a:rPr>
              <a:t>灯</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和</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串联</a:t>
            </a:r>
            <a:r>
              <a:rPr lang="en-US" sz="2400" b="0">
                <a:latin typeface="Times New Roman" panose="02020603050405020304" pitchFamily="18" charset="0"/>
                <a:ea typeface="宋体" panose="02010600030101010101" pitchFamily="2" charset="-122"/>
                <a:cs typeface="Times New Roman" panose="02020603050405020304" pitchFamily="18" charset="0"/>
              </a:rPr>
              <a:t>C. </a:t>
            </a:r>
            <a:r>
              <a:rPr lang="zh-CN" sz="2400" b="0">
                <a:latin typeface="Times New Roman" panose="02020603050405020304" pitchFamily="18" charset="0"/>
                <a:ea typeface="宋体" panose="02010600030101010101" pitchFamily="2" charset="-122"/>
                <a:cs typeface="Times New Roman" panose="02020603050405020304" pitchFamily="18" charset="0"/>
              </a:rPr>
              <a:t>电路处于断路状态</a:t>
            </a:r>
            <a:r>
              <a:rPr lang="en-US" sz="2400" b="0">
                <a:latin typeface="Times New Roman" panose="02020603050405020304" pitchFamily="18" charset="0"/>
                <a:ea typeface="宋体" panose="02010600030101010101" pitchFamily="2" charset="-122"/>
                <a:cs typeface="Times New Roman" panose="02020603050405020304" pitchFamily="18" charset="0"/>
              </a:rPr>
              <a:t>        D. </a:t>
            </a:r>
            <a:r>
              <a:rPr lang="zh-CN" sz="2400" b="0">
                <a:latin typeface="Times New Roman" panose="02020603050405020304" pitchFamily="18" charset="0"/>
                <a:ea typeface="宋体" panose="02010600030101010101" pitchFamily="2" charset="-122"/>
                <a:cs typeface="Times New Roman" panose="02020603050405020304" pitchFamily="18" charset="0"/>
              </a:rPr>
              <a:t>灯</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和</a:t>
            </a:r>
            <a:r>
              <a:rPr lang="en-US" sz="2400" b="0">
                <a:latin typeface="Times New Roman" panose="02020603050405020304" pitchFamily="18" charset="0"/>
                <a:ea typeface="宋体" panose="02010600030101010101" pitchFamily="2" charset="-122"/>
                <a:cs typeface="Times New Roman" panose="02020603050405020304" pitchFamily="18" charset="0"/>
              </a:rPr>
              <a:t>L</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发光</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6" name="图片 976" descr="C:\Documents and Settings\Administrator\桌面\江西物理(JK)\A182.TIF"/>
          <p:cNvPicPr>
            <a:picLocks noChangeAspect="1"/>
          </p:cNvPicPr>
          <p:nvPr/>
        </p:nvPicPr>
        <p:blipFill>
          <a:blip r:embed="rId2" r:link="rId3"/>
          <a:stretch>
            <a:fillRect/>
          </a:stretch>
        </p:blipFill>
        <p:spPr>
          <a:xfrm>
            <a:off x="8458200" y="1066165"/>
            <a:ext cx="2274570" cy="1835785"/>
          </a:xfrm>
          <a:prstGeom prst="rect">
            <a:avLst/>
          </a:prstGeom>
          <a:noFill/>
          <a:ln w="9525">
            <a:noFill/>
          </a:ln>
        </p:spPr>
      </p:pic>
      <p:sp>
        <p:nvSpPr>
          <p:cNvPr id="17" name="文本框 16"/>
          <p:cNvSpPr txBox="1"/>
          <p:nvPr/>
        </p:nvSpPr>
        <p:spPr>
          <a:xfrm>
            <a:off x="9110345" y="3054985"/>
            <a:ext cx="107886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8" name="图片 977" descr="C:\Documents and Settings\Administrator\桌面\江西物理(JK)\A183.TIF"/>
          <p:cNvPicPr>
            <a:picLocks noChangeAspect="1"/>
          </p:cNvPicPr>
          <p:nvPr/>
        </p:nvPicPr>
        <p:blipFill>
          <a:blip r:embed="rId4" r:link="rId5"/>
          <a:stretch>
            <a:fillRect/>
          </a:stretch>
        </p:blipFill>
        <p:spPr>
          <a:xfrm>
            <a:off x="8458200" y="3576320"/>
            <a:ext cx="2385060" cy="2206625"/>
          </a:xfrm>
          <a:prstGeom prst="rect">
            <a:avLst/>
          </a:prstGeom>
          <a:noFill/>
          <a:ln w="9525">
            <a:noFill/>
          </a:ln>
        </p:spPr>
      </p:pic>
      <p:sp>
        <p:nvSpPr>
          <p:cNvPr id="19" name="文本框 18"/>
          <p:cNvSpPr txBox="1"/>
          <p:nvPr/>
        </p:nvSpPr>
        <p:spPr>
          <a:xfrm>
            <a:off x="9001760" y="5935980"/>
            <a:ext cx="1297940"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2</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文本框 19"/>
          <p:cNvSpPr txBox="1"/>
          <p:nvPr/>
        </p:nvSpPr>
        <p:spPr>
          <a:xfrm>
            <a:off x="1677035" y="2466340"/>
            <a:ext cx="64198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S</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 name="文本框 20"/>
          <p:cNvSpPr txBox="1"/>
          <p:nvPr/>
        </p:nvSpPr>
        <p:spPr>
          <a:xfrm>
            <a:off x="5953125" y="2484755"/>
            <a:ext cx="13131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S</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S</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2" name="文本框 21"/>
          <p:cNvSpPr txBox="1"/>
          <p:nvPr/>
        </p:nvSpPr>
        <p:spPr>
          <a:xfrm>
            <a:off x="2673985" y="4188460"/>
            <a:ext cx="6102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p:bldP spid="21" grpId="1"/>
      <p:bldP spid="22" grpId="0"/>
      <p:bldP spid="22" grpId="1"/>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UNIT_TABLE_BEAUTIFY" val="smartTable{b8b7e82a-a864-40d5-b661-8cddedd85bcd}"/>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UNIT_TABLE_BEAUTIFY" val="smartTable{c9d00460-2386-425e-8dd7-7f189ef082f1}"/>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UNIT_TABLE_BEAUTIFY" val="smartTable{855fd64c-89c6-4e10-b4c7-fb73a6df05a1}"/>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SLIDE_ITEM_CNT" val="1"/>
  <p:tag name="KSO_WM_SLIDE_MODEL_TYPE" val="timeline"/>
</p:tagLst>
</file>

<file path=ppt/tags/tag22.xml><?xml version="1.0" encoding="utf-8"?>
<p:tagLst xmlns:p="http://schemas.openxmlformats.org/presentationml/2006/main">
  <p:tag name="KSO_WM_SLIDE_ITEM_CNT" val="1"/>
  <p:tag name="KSO_WM_SLIDE_MODEL_TYPE" val="timeline"/>
</p:tagLst>
</file>

<file path=ppt/tags/tag23.xml><?xml version="1.0" encoding="utf-8"?>
<p:tagLst xmlns:p="http://schemas.openxmlformats.org/presentationml/2006/main">
  <p:tag name="KSO_WM_SLIDE_ITEM_CNT" val="1"/>
  <p:tag name="KSO_WM_SLIDE_MODEL_TYPE" val="timeline"/>
</p:tagLst>
</file>

<file path=ppt/tags/tag24.xml><?xml version="1.0" encoding="utf-8"?>
<p:tagLst xmlns:p="http://schemas.openxmlformats.org/presentationml/2006/main">
  <p:tag name="KSO_WM_SLIDE_ITEM_CNT" val="1"/>
  <p:tag name="KSO_WM_SLIDE_MODEL_TYPE" val="timeline"/>
</p:tagLst>
</file>

<file path=ppt/tags/tag25.xml><?xml version="1.0" encoding="utf-8"?>
<p:tagLst xmlns:p="http://schemas.openxmlformats.org/presentationml/2006/main">
  <p:tag name="KSO_WM_SLIDE_ITEM_CNT" val="1"/>
  <p:tag name="KSO_WM_SLIDE_MODEL_TYPE" val="timeline"/>
</p:tagLst>
</file>

<file path=ppt/tags/tag26.xml><?xml version="1.0" encoding="utf-8"?>
<p:tagLst xmlns:p="http://schemas.openxmlformats.org/presentationml/2006/main">
  <p:tag name="KSO_WM_SLIDE_ITEM_CNT" val="1"/>
  <p:tag name="KSO_WM_SLIDE_MODEL_TYPE" val="timeline"/>
</p:tagLst>
</file>

<file path=ppt/tags/tag27.xml><?xml version="1.0" encoding="utf-8"?>
<p:tagLst xmlns:p="http://schemas.openxmlformats.org/presentationml/2006/main">
  <p:tag name="KSO_WM_SLIDE_ITEM_CNT" val="1"/>
  <p:tag name="KSO_WM_SLIDE_MODEL_TYPE" val="timeline"/>
</p:tagLst>
</file>

<file path=ppt/tags/tag28.xml><?xml version="1.0" encoding="utf-8"?>
<p:tagLst xmlns:p="http://schemas.openxmlformats.org/presentationml/2006/main">
  <p:tag name="KSO_WM_SLIDE_ITEM_CNT" val="1"/>
  <p:tag name="KSO_WM_SLIDE_MODEL_TYPE" val="timeline"/>
</p:tagLst>
</file>

<file path=ppt/tags/tag29.xml><?xml version="1.0" encoding="utf-8"?>
<p:tagLst xmlns:p="http://schemas.openxmlformats.org/presentationml/2006/main">
  <p:tag name="KSO_WM_SLIDE_ITEM_CNT" val="1"/>
  <p:tag name="KSO_WM_SLIDE_MODEL_TYPE" val="timeline"/>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0.xml><?xml version="1.0" encoding="utf-8"?>
<p:tagLst xmlns:p="http://schemas.openxmlformats.org/presentationml/2006/main">
  <p:tag name="KSO_WM_SLIDE_ITEM_CNT" val="1"/>
  <p:tag name="KSO_WM_SLIDE_MODEL_TYPE" val="timeline"/>
</p:tagLst>
</file>

<file path=ppt/tags/tag31.xml><?xml version="1.0" encoding="utf-8"?>
<p:tagLst xmlns:p="http://schemas.openxmlformats.org/presentationml/2006/main">
  <p:tag name="KSO_WM_SLIDE_ITEM_CNT" val="1"/>
  <p:tag name="KSO_WM_SLIDE_MODEL_TYPE" val="timeline"/>
</p:tagLst>
</file>

<file path=ppt/tags/tag32.xml><?xml version="1.0" encoding="utf-8"?>
<p:tagLst xmlns:p="http://schemas.openxmlformats.org/presentationml/2006/main">
  <p:tag name="KSO_WM_SLIDE_ITEM_CNT" val="1"/>
  <p:tag name="KSO_WM_SLIDE_MODEL_TYPE" val="timeline"/>
</p:tagLst>
</file>

<file path=ppt/tags/tag33.xml><?xml version="1.0" encoding="utf-8"?>
<p:tagLst xmlns:p="http://schemas.openxmlformats.org/presentationml/2006/main">
  <p:tag name="KSO_WM_SLIDE_ITEM_CNT" val="1"/>
  <p:tag name="KSO_WM_SLIDE_MODEL_TYPE" val="timeline"/>
</p:tagLst>
</file>

<file path=ppt/tags/tag34.xml><?xml version="1.0" encoding="utf-8"?>
<p:tagLst xmlns:p="http://schemas.openxmlformats.org/presentationml/2006/main">
  <p:tag name="KSO_WM_SLIDE_ITEM_CNT" val="1"/>
  <p:tag name="KSO_WM_SLIDE_MODEL_TYPE" val="timeline"/>
</p:tagLst>
</file>

<file path=ppt/tags/tag35.xml><?xml version="1.0" encoding="utf-8"?>
<p:tagLst xmlns:p="http://schemas.openxmlformats.org/presentationml/2006/main">
  <p:tag name="KSO_WM_SLIDE_ITEM_CNT" val="1"/>
  <p:tag name="KSO_WM_SLIDE_MODEL_TYPE" val="timeline"/>
</p:tagLst>
</file>

<file path=ppt/tags/tag36.xml><?xml version="1.0" encoding="utf-8"?>
<p:tagLst xmlns:p="http://schemas.openxmlformats.org/presentationml/2006/main">
  <p:tag name="KSO_WM_UNIT_TABLE_BEAUTIFY" val="smartTable{ed54f752-6b91-4e04-833a-5948c18f7ec4}"/>
</p:tagLst>
</file>

<file path=ppt/tags/tag37.xml><?xml version="1.0" encoding="utf-8"?>
<p:tagLst xmlns:p="http://schemas.openxmlformats.org/presentationml/2006/main">
  <p:tag name="KSO_WM_SLIDE_ITEM_CNT" val="1"/>
  <p:tag name="KSO_WM_SLIDE_MODEL_TYPE" val="timeline"/>
</p:tagLst>
</file>

<file path=ppt/tags/tag38.xml><?xml version="1.0" encoding="utf-8"?>
<p:tagLst xmlns:p="http://schemas.openxmlformats.org/presentationml/2006/main">
  <p:tag name="KSO_WM_UNIT_TABLE_BEAUTIFY" val="smartTable{9ddad955-c9d1-4acf-b2d0-80cd0b35a24e}"/>
</p:tagLst>
</file>

<file path=ppt/tags/tag39.xml><?xml version="1.0" encoding="utf-8"?>
<p:tagLst xmlns:p="http://schemas.openxmlformats.org/presentationml/2006/main">
  <p:tag name="KSO_WM_SLIDE_ITEM_CNT" val="1"/>
  <p:tag name="KSO_WM_SLIDE_MODEL_TYPE" val="timeline"/>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0.xml><?xml version="1.0" encoding="utf-8"?>
<p:tagLst xmlns:p="http://schemas.openxmlformats.org/presentationml/2006/main">
  <p:tag name="KSO_WM_SLIDE_ITEM_CNT" val="1"/>
  <p:tag name="KSO_WM_SLIDE_MODEL_TYPE" val="timeline"/>
</p:tagLst>
</file>

<file path=ppt/tags/tag41.xml><?xml version="1.0" encoding="utf-8"?>
<p:tagLst xmlns:p="http://schemas.openxmlformats.org/presentationml/2006/main">
  <p:tag name="KSO_WM_SLIDE_ITEM_CNT" val="1"/>
  <p:tag name="KSO_WM_SLIDE_MODEL_TYPE" val="timeline"/>
</p:tagLst>
</file>

<file path=ppt/tags/tag42.xml><?xml version="1.0" encoding="utf-8"?>
<p:tagLst xmlns:p="http://schemas.openxmlformats.org/presentationml/2006/main">
  <p:tag name="KSO_WM_SLIDE_ITEM_CNT" val="1"/>
  <p:tag name="KSO_WM_SLIDE_MODEL_TYPE" val="timeline"/>
</p:tagLst>
</file>

<file path=ppt/tags/tag43.xml><?xml version="1.0" encoding="utf-8"?>
<p:tagLst xmlns:p="http://schemas.openxmlformats.org/presentationml/2006/main">
  <p:tag name="KSO_WM_SLIDE_ITEM_CNT" val="1"/>
  <p:tag name="KSO_WM_SLIDE_MODEL_TYPE" val="timeline"/>
</p:tagLst>
</file>

<file path=ppt/tags/tag44.xml><?xml version="1.0" encoding="utf-8"?>
<p:tagLst xmlns:p="http://schemas.openxmlformats.org/presentationml/2006/main">
  <p:tag name="KSO_WM_SLIDE_ITEM_CNT" val="1"/>
  <p:tag name="KSO_WM_SLIDE_MODEL_TYPE" val="timeline"/>
</p:tagLst>
</file>

<file path=ppt/tags/tag45.xml><?xml version="1.0" encoding="utf-8"?>
<p:tagLst xmlns:p="http://schemas.openxmlformats.org/presentationml/2006/main">
  <p:tag name="KSO_WM_SLIDE_ITEM_CNT" val="1"/>
  <p:tag name="KSO_WM_SLIDE_MODEL_TYPE" val="timeline"/>
</p:tagLst>
</file>

<file path=ppt/tags/tag46.xml><?xml version="1.0" encoding="utf-8"?>
<p:tagLst xmlns:p="http://schemas.openxmlformats.org/presentationml/2006/main">
  <p:tag name="KSO_WM_SLIDE_ITEM_CNT" val="1"/>
  <p:tag name="KSO_WM_SLIDE_MODEL_TYPE" val="timeline"/>
</p:tagLst>
</file>

<file path=ppt/tags/tag47.xml><?xml version="1.0" encoding="utf-8"?>
<p:tagLst xmlns:p="http://schemas.openxmlformats.org/presentationml/2006/main">
  <p:tag name="KSO_WM_SLIDE_ITEM_CNT" val="1"/>
  <p:tag name="KSO_WM_SLIDE_MODEL_TYPE" val="timeline"/>
</p:tagLst>
</file>

<file path=ppt/tags/tag48.xml><?xml version="1.0" encoding="utf-8"?>
<p:tagLst xmlns:p="http://schemas.openxmlformats.org/presentationml/2006/main">
  <p:tag name="KSO_WM_UNIT_TABLE_BEAUTIFY" val="smartTable{c2513a09-630f-427c-84dd-6c7149aa98d0}"/>
</p:tagLst>
</file>

<file path=ppt/tags/tag49.xml><?xml version="1.0" encoding="utf-8"?>
<p:tagLst xmlns:p="http://schemas.openxmlformats.org/presentationml/2006/main">
  <p:tag name="KSO_WM_SLIDE_ITEM_CNT" val="1"/>
  <p:tag name="KSO_WM_SLIDE_MODEL_TYPE" val="timeline"/>
</p:tagLst>
</file>

<file path=ppt/tags/tag5.xml><?xml version="1.0" encoding="utf-8"?>
<p:tagLst xmlns:p="http://schemas.openxmlformats.org/presentationml/2006/main">
  <p:tag name="KSO_WM_SLIDE_ITEM_CNT" val="4"/>
</p:tagLst>
</file>

<file path=ppt/tags/tag50.xml><?xml version="1.0" encoding="utf-8"?>
<p:tagLst xmlns:p="http://schemas.openxmlformats.org/presentationml/2006/main">
  <p:tag name="KSO_WM_SLIDE_ITEM_CNT" val="1"/>
  <p:tag name="KSO_WM_SLIDE_MODEL_TYPE" val="timeline"/>
</p:tagLst>
</file>

<file path=ppt/tags/tag51.xml><?xml version="1.0" encoding="utf-8"?>
<p:tagLst xmlns:p="http://schemas.openxmlformats.org/presentationml/2006/main">
  <p:tag name="KSO_WM_SLIDE_ITEM_CNT" val="1"/>
  <p:tag name="KSO_WM_SLIDE_MODEL_TYPE" val="timeline"/>
</p:tagLst>
</file>

<file path=ppt/tags/tag52.xml><?xml version="1.0" encoding="utf-8"?>
<p:tagLst xmlns:p="http://schemas.openxmlformats.org/presentationml/2006/main">
  <p:tag name="KSO_WM_UNIT_TABLE_BEAUTIFY" val="smartTable{c77a35cf-de2f-416a-9574-21f9cf3417a0}"/>
</p:tagLst>
</file>

<file path=ppt/tags/tag53.xml><?xml version="1.0" encoding="utf-8"?>
<p:tagLst xmlns:p="http://schemas.openxmlformats.org/presentationml/2006/main">
  <p:tag name="KSO_WM_SLIDE_ITEM_CNT" val="1"/>
  <p:tag name="KSO_WM_SLIDE_MODEL_TYPE" val="timeline"/>
</p:tagLst>
</file>

<file path=ppt/tags/tag54.xml><?xml version="1.0" encoding="utf-8"?>
<p:tagLst xmlns:p="http://schemas.openxmlformats.org/presentationml/2006/main">
  <p:tag name="KSO_WM_SLIDE_ITEM_CNT" val="1"/>
  <p:tag name="KSO_WM_SLIDE_MODEL_TYPE" val="timeline"/>
</p:tagLst>
</file>

<file path=ppt/tags/tag55.xml><?xml version="1.0" encoding="utf-8"?>
<p:tagLst xmlns:p="http://schemas.openxmlformats.org/presentationml/2006/main">
  <p:tag name="KSO_WM_UNIT_TABLE_BEAUTIFY" val="smartTable{f84c6c22-3328-4a5b-8e68-e846bd966bd6}"/>
</p:tagLst>
</file>

<file path=ppt/tags/tag56.xml><?xml version="1.0" encoding="utf-8"?>
<p:tagLst xmlns:p="http://schemas.openxmlformats.org/presentationml/2006/main">
  <p:tag name="KSO_WM_SLIDE_ITEM_CNT" val="1"/>
  <p:tag name="KSO_WM_SLIDE_MODEL_TYPE" val="timeline"/>
</p:tagLst>
</file>

<file path=ppt/tags/tag57.xml><?xml version="1.0" encoding="utf-8"?>
<p:tagLst xmlns:p="http://schemas.openxmlformats.org/presentationml/2006/main">
  <p:tag name="KSO_WM_SLIDE_ITEM_CNT" val="1"/>
  <p:tag name="KSO_WM_SLIDE_MODEL_TYPE" val="timeline"/>
</p:tagLst>
</file>

<file path=ppt/tags/tag58.xml><?xml version="1.0" encoding="utf-8"?>
<p:tagLst xmlns:p="http://schemas.openxmlformats.org/presentationml/2006/main">
  <p:tag name="KSO_WM_SLIDE_ITEM_CNT" val="1"/>
  <p:tag name="KSO_WM_SLIDE_MODEL_TYPE" val="timeline"/>
</p:tagLst>
</file>

<file path=ppt/tags/tag59.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1"/>
  <p:tag name="KSO_WM_SLIDE_MODEL_TYPE" val="timeline"/>
</p:tagLst>
</file>

<file path=ppt/tags/tag60.xml><?xml version="1.0" encoding="utf-8"?>
<p:tagLst xmlns:p="http://schemas.openxmlformats.org/presentationml/2006/main">
  <p:tag name="KSO_WM_SLIDE_ITEM_CNT" val="1"/>
  <p:tag name="KSO_WM_SLIDE_MODEL_TYPE" val="timeline"/>
</p:tagLst>
</file>

<file path=ppt/tags/tag61.xml><?xml version="1.0" encoding="utf-8"?>
<p:tagLst xmlns:p="http://schemas.openxmlformats.org/presentationml/2006/main">
  <p:tag name="KSO_WM_SLIDE_ITEM_CNT" val="1"/>
  <p:tag name="KSO_WM_SLIDE_MODEL_TYPE" val="timeline"/>
</p:tagLst>
</file>

<file path=ppt/tags/tag62.xml><?xml version="1.0" encoding="utf-8"?>
<p:tagLst xmlns:p="http://schemas.openxmlformats.org/presentationml/2006/main">
  <p:tag name="KSO_WM_SLIDE_ITEM_CNT" val="1"/>
  <p:tag name="KSO_WM_SLIDE_MODEL_TYPE" val="timeline"/>
</p:tagLst>
</file>

<file path=ppt/tags/tag63.xml><?xml version="1.0" encoding="utf-8"?>
<p:tagLst xmlns:p="http://schemas.openxmlformats.org/presentationml/2006/main">
  <p:tag name="KSO_WM_SLIDE_ITEM_CNT" val="1"/>
  <p:tag name="KSO_WM_SLIDE_MODEL_TYPE" val="timeline"/>
</p:tagLst>
</file>

<file path=ppt/tags/tag64.xml><?xml version="1.0" encoding="utf-8"?>
<p:tagLst xmlns:p="http://schemas.openxmlformats.org/presentationml/2006/main">
  <p:tag name="KSO_WM_SLIDE_ITEM_CNT" val="1"/>
  <p:tag name="KSO_WM_SLIDE_MODEL_TYPE" val="timeline"/>
</p:tagLst>
</file>

<file path=ppt/tags/tag65.xml><?xml version="1.0" encoding="utf-8"?>
<p:tagLst xmlns:p="http://schemas.openxmlformats.org/presentationml/2006/main">
  <p:tag name="KSO_WM_UNIT_TABLE_BEAUTIFY" val="smartTable{a0103eba-fbe2-404c-b97e-8f9dfa49eb1d}"/>
</p:tagLst>
</file>

<file path=ppt/tags/tag66.xml><?xml version="1.0" encoding="utf-8"?>
<p:tagLst xmlns:p="http://schemas.openxmlformats.org/presentationml/2006/main">
  <p:tag name="KSO_WM_SLIDE_ITEM_CNT" val="1"/>
  <p:tag name="KSO_WM_SLIDE_MODEL_TYPE" val="timeline"/>
</p:tagLst>
</file>

<file path=ppt/tags/tag67.xml><?xml version="1.0" encoding="utf-8"?>
<p:tagLst xmlns:p="http://schemas.openxmlformats.org/presentationml/2006/main">
  <p:tag name="KSO_WM_SLIDE_ITEM_CNT" val="1"/>
  <p:tag name="KSO_WM_SLIDE_MODEL_TYPE" val="timeline"/>
</p:tagLst>
</file>

<file path=ppt/tags/tag68.xml><?xml version="1.0" encoding="utf-8"?>
<p:tagLst xmlns:p="http://schemas.openxmlformats.org/presentationml/2006/main">
  <p:tag name="KSO_WM_SLIDE_ITEM_CNT" val="1"/>
  <p:tag name="KSO_WM_SLIDE_MODEL_TYPE" val="timeline"/>
</p:tagLst>
</file>

<file path=ppt/tags/tag69.xml><?xml version="1.0" encoding="utf-8"?>
<p:tagLst xmlns:p="http://schemas.openxmlformats.org/presentationml/2006/main">
  <p:tag name="KSO_WM_UNIT_TABLE_BEAUTIFY" val="smartTable{773f0810-ba21-4112-b3f9-c9e490bc359c}"/>
</p:tagLst>
</file>

<file path=ppt/tags/tag7.xml><?xml version="1.0" encoding="utf-8"?>
<p:tagLst xmlns:p="http://schemas.openxmlformats.org/presentationml/2006/main">
  <p:tag name="KSO_WM_UNIT_TABLE_BEAUTIFY" val="smartTable{cc46b2a5-1446-4e3c-8af9-4a6ae228db39}"/>
</p:tagLst>
</file>

<file path=ppt/tags/tag70.xml><?xml version="1.0" encoding="utf-8"?>
<p:tagLst xmlns:p="http://schemas.openxmlformats.org/presentationml/2006/main">
  <p:tag name="KSO_WM_SLIDE_ITEM_CNT" val="1"/>
  <p:tag name="KSO_WM_SLIDE_MODEL_TYPE" val="timeline"/>
</p:tagLst>
</file>

<file path=ppt/tags/tag71.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UNIT_TABLE_BEAUTIFY" val="smartTable{7761c6b0-f1e9-4411-8aeb-d23e6da90ad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9658</Words>
  <Application>WPS 演示</Application>
  <PresentationFormat>宽屏</PresentationFormat>
  <Paragraphs>884</Paragraphs>
  <Slides>57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57</vt:i4>
      </vt:variant>
    </vt:vector>
  </HeadingPairs>
  <TitlesOfParts>
    <vt:vector size="64" baseType="lpstr">
      <vt:lpstr>Arial</vt:lpstr>
      <vt:lpstr>宋体</vt:lpstr>
      <vt:lpstr>Wingdings</vt:lpstr>
      <vt:lpstr>Times New Roman</vt:lpstr>
      <vt:lpstr>黑体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