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9"/>
  </p:notesMasterIdLst>
  <p:sldIdLst>
    <p:sldId id="256" r:id="rId2"/>
    <p:sldId id="259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8" r:id="rId11"/>
    <p:sldId id="270" r:id="rId12"/>
    <p:sldId id="271" r:id="rId13"/>
    <p:sldId id="272" r:id="rId14"/>
    <p:sldId id="273" r:id="rId15"/>
    <p:sldId id="274" r:id="rId16"/>
    <p:sldId id="297" r:id="rId17"/>
    <p:sldId id="276" r:id="rId18"/>
    <p:sldId id="277" r:id="rId19"/>
    <p:sldId id="278" r:id="rId20"/>
    <p:sldId id="279" r:id="rId21"/>
    <p:sldId id="280" r:id="rId22"/>
    <p:sldId id="281" r:id="rId23"/>
    <p:sldId id="282" r:id="rId24"/>
    <p:sldId id="283" r:id="rId25"/>
    <p:sldId id="284" r:id="rId26"/>
    <p:sldId id="285" r:id="rId27"/>
    <p:sldId id="286" r:id="rId28"/>
    <p:sldId id="287" r:id="rId29"/>
    <p:sldId id="288" r:id="rId30"/>
    <p:sldId id="289" r:id="rId31"/>
    <p:sldId id="290" r:id="rId32"/>
    <p:sldId id="291" r:id="rId33"/>
    <p:sldId id="292" r:id="rId34"/>
    <p:sldId id="293" r:id="rId35"/>
    <p:sldId id="294" r:id="rId36"/>
    <p:sldId id="295" r:id="rId37"/>
    <p:sldId id="296" r:id="rId38"/>
  </p:sldIdLst>
  <p:sldSz cx="9144000" cy="5143500" type="screen16x9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99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93" d="100"/>
          <a:sy n="93" d="100"/>
        </p:scale>
        <p:origin x="-504" y="-102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116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25D780-253A-40F1-A894-612E089DDCAE}" type="datetimeFigureOut">
              <a:rPr lang="zh-CN" altLang="en-US" smtClean="0"/>
              <a:pPr/>
              <a:t>2019/2/15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48A68C-1F4D-4AEF-A3D2-3B214CBEF0D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3491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634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270501DC-7B21-41C0-9CCC-8168F40AA675}" type="slidenum">
              <a:rPr lang="zh-CN" altLang="en-US" smtClean="0"/>
              <a:pPr/>
              <a:t>2</a:t>
            </a:fld>
            <a:endParaRPr lang="zh-CN" alt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3491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634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270501DC-7B21-41C0-9CCC-8168F40AA675}" type="slidenum">
              <a:rPr lang="zh-CN" altLang="en-US" smtClean="0"/>
              <a:pPr/>
              <a:t>3</a:t>
            </a:fld>
            <a:endParaRPr lang="zh-CN" alt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2019/2/15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2019/2/15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2019/2/15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2019/2/15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2019/2/15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2019/2/15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2019/2/15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2019/2/15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2019/2/15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2019/2/15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2019/2/15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820CF-B880-4189-942D-D702A7CBA730}" type="datetimeFigureOut">
              <a:rPr lang="zh-CN" altLang="en-US" smtClean="0"/>
              <a:pPr/>
              <a:t>2019/2/15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hyperlink" Target="http://image.baidu.com/i?ct=503316480&amp;z=0&amp;tn=baiduimagedetail&amp;word=%C6%FB%B3%B5%B7%C0%BB%AC%C1%B4&amp;in=2392&amp;cl=2&amp;cm=1&amp;sc=0&amp;lm=-1&amp;pn=12&amp;rn=1&amp;di=3873481065&amp;ln=439&amp;fr=&amp;ic=0&amp;s=0&amp;se=1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file:///C:\Documents%20and%20Settings\Administrator\Local%20Settings\Temp\8-&#35270;&#39057;-07&#20943;&#23567;&#25705;&#25830;-&#36724;&#25215;.mpg" TargetMode="External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3568" y="1563638"/>
            <a:ext cx="7772400" cy="785817"/>
          </a:xfrm>
        </p:spPr>
        <p:txBody>
          <a:bodyPr>
            <a:normAutofit/>
          </a:bodyPr>
          <a:lstStyle/>
          <a:p>
            <a:r>
              <a:rPr lang="zh-CN" altLang="en-US" sz="4000" b="1" dirty="0" smtClean="0">
                <a:solidFill>
                  <a:srgbClr val="FF0000"/>
                </a:solidFill>
                <a:latin typeface="华文彩云" pitchFamily="2" charset="-122"/>
                <a:ea typeface="华文彩云" pitchFamily="2" charset="-122"/>
              </a:rPr>
              <a:t>第五节    科学探究：摩擦力</a:t>
            </a:r>
            <a:endParaRPr lang="zh-CN" altLang="en-US" sz="4000" b="1" dirty="0">
              <a:solidFill>
                <a:srgbClr val="FF0000"/>
              </a:solidFill>
              <a:latin typeface="华文彩云" pitchFamily="2" charset="-122"/>
              <a:ea typeface="华文彩云" pitchFamily="2" charset="-122"/>
            </a:endParaRPr>
          </a:p>
        </p:txBody>
      </p:sp>
      <p:sp>
        <p:nvSpPr>
          <p:cNvPr id="4" name="副标题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81" name="Picture 5" descr="03231011688036"/>
          <p:cNvPicPr>
            <a:picLocks noChangeAspect="1" noChangeArrowheads="1"/>
          </p:cNvPicPr>
          <p:nvPr/>
        </p:nvPicPr>
        <p:blipFill>
          <a:blip r:embed="rId2" cstate="print"/>
          <a:srcRect l="16438" r="5479" b="5918"/>
          <a:stretch>
            <a:fillRect/>
          </a:stretch>
        </p:blipFill>
        <p:spPr bwMode="auto">
          <a:xfrm>
            <a:off x="4860032" y="627534"/>
            <a:ext cx="4104456" cy="3312368"/>
          </a:xfrm>
          <a:prstGeom prst="rect">
            <a:avLst/>
          </a:prstGeom>
          <a:noFill/>
        </p:spPr>
      </p:pic>
      <p:sp>
        <p:nvSpPr>
          <p:cNvPr id="50183" name="Text Box 7"/>
          <p:cNvSpPr txBox="1">
            <a:spLocks noChangeArrowheads="1"/>
          </p:cNvSpPr>
          <p:nvPr/>
        </p:nvSpPr>
        <p:spPr bwMode="auto">
          <a:xfrm>
            <a:off x="2771800" y="0"/>
            <a:ext cx="3095625" cy="584775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00FFFF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00FF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kumimoji="1" lang="zh-CN" altLang="en-US" sz="3200" b="1">
                <a:solidFill>
                  <a:srgbClr val="CC3300"/>
                </a:solidFill>
                <a:latin typeface="Times New Roman" pitchFamily="18" charset="0"/>
                <a:ea typeface="楷体_GB2312" pitchFamily="49" charset="-122"/>
              </a:rPr>
              <a:t>滚动摩擦力</a:t>
            </a:r>
          </a:p>
        </p:txBody>
      </p:sp>
      <p:sp>
        <p:nvSpPr>
          <p:cNvPr id="5" name="矩形 4"/>
          <p:cNvSpPr/>
          <p:nvPr/>
        </p:nvSpPr>
        <p:spPr>
          <a:xfrm>
            <a:off x="6084168" y="4083918"/>
            <a:ext cx="224452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3200" b="1" dirty="0" smtClean="0">
                <a:solidFill>
                  <a:srgbClr val="FF0000"/>
                </a:solidFill>
              </a:rPr>
              <a:t>圆珠笔写字</a:t>
            </a:r>
            <a:endParaRPr lang="zh-CN" altLang="en-US" sz="3200" b="1" dirty="0">
              <a:solidFill>
                <a:srgbClr val="FF0000"/>
              </a:solidFill>
            </a:endParaRPr>
          </a:p>
        </p:txBody>
      </p:sp>
      <p:pic>
        <p:nvPicPr>
          <p:cNvPr id="6" name="Picture 5" descr="20110310135141423"/>
          <p:cNvPicPr>
            <a:picLocks noChangeAspect="1" noChangeArrowheads="1"/>
          </p:cNvPicPr>
          <p:nvPr/>
        </p:nvPicPr>
        <p:blipFill>
          <a:blip r:embed="rId3" cstate="print"/>
          <a:srcRect t="10101" b="9051"/>
          <a:stretch>
            <a:fillRect/>
          </a:stretch>
        </p:blipFill>
        <p:spPr bwMode="auto">
          <a:xfrm>
            <a:off x="251520" y="699542"/>
            <a:ext cx="4104456" cy="3312368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1475656" y="4083918"/>
            <a:ext cx="12241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 smtClean="0">
                <a:solidFill>
                  <a:srgbClr val="FF0000"/>
                </a:solidFill>
              </a:rPr>
              <a:t>轴承</a:t>
            </a:r>
            <a:endParaRPr lang="zh-CN" altLang="en-US" sz="32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7" name="Picture 5" descr="sy_201104202103354049-1"/>
          <p:cNvPicPr>
            <a:picLocks noChangeAspect="1" noChangeArrowheads="1"/>
          </p:cNvPicPr>
          <p:nvPr/>
        </p:nvPicPr>
        <p:blipFill>
          <a:blip r:embed="rId2" cstate="print"/>
          <a:srcRect b="5901"/>
          <a:stretch>
            <a:fillRect/>
          </a:stretch>
        </p:blipFill>
        <p:spPr bwMode="auto">
          <a:xfrm>
            <a:off x="539552" y="915566"/>
            <a:ext cx="5112568" cy="3384376"/>
          </a:xfrm>
          <a:prstGeom prst="rect">
            <a:avLst/>
          </a:prstGeom>
          <a:noFill/>
        </p:spPr>
      </p:pic>
      <p:sp>
        <p:nvSpPr>
          <p:cNvPr id="49158" name="Text Box 6"/>
          <p:cNvSpPr txBox="1">
            <a:spLocks noChangeArrowheads="1"/>
          </p:cNvSpPr>
          <p:nvPr/>
        </p:nvSpPr>
        <p:spPr bwMode="auto">
          <a:xfrm>
            <a:off x="2267744" y="0"/>
            <a:ext cx="3095625" cy="584775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00FFFF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00FF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kumimoji="1" lang="zh-CN" altLang="en-US" sz="3200" b="1" dirty="0">
                <a:solidFill>
                  <a:srgbClr val="CC3300"/>
                </a:solidFill>
                <a:latin typeface="Times New Roman" pitchFamily="18" charset="0"/>
                <a:ea typeface="楷体_GB2312" pitchFamily="49" charset="-122"/>
              </a:rPr>
              <a:t>滚动摩擦力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372200" y="1203598"/>
            <a:ext cx="208823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 smtClean="0">
                <a:solidFill>
                  <a:srgbClr val="FF0000"/>
                </a:solidFill>
              </a:rPr>
              <a:t>汽车行驶时车轮与地面的摩擦。</a:t>
            </a:r>
            <a:endParaRPr lang="zh-CN" altLang="en-US" sz="32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3275856" y="0"/>
            <a:ext cx="3052763" cy="567928"/>
            <a:chOff x="1001" y="633"/>
            <a:chExt cx="1367" cy="477"/>
          </a:xfrm>
        </p:grpSpPr>
        <p:grpSp>
          <p:nvGrpSpPr>
            <p:cNvPr id="3" name="Group 4"/>
            <p:cNvGrpSpPr>
              <a:grpSpLocks/>
            </p:cNvGrpSpPr>
            <p:nvPr/>
          </p:nvGrpSpPr>
          <p:grpSpPr bwMode="auto">
            <a:xfrm>
              <a:off x="1088" y="633"/>
              <a:ext cx="1213" cy="454"/>
              <a:chOff x="2971" y="753"/>
              <a:chExt cx="2177" cy="454"/>
            </a:xfrm>
          </p:grpSpPr>
          <p:sp>
            <p:nvSpPr>
              <p:cNvPr id="10245" name="AutoShape 5"/>
              <p:cNvSpPr>
                <a:spLocks noChangeArrowheads="1"/>
              </p:cNvSpPr>
              <p:nvPr/>
            </p:nvSpPr>
            <p:spPr bwMode="auto">
              <a:xfrm>
                <a:off x="2971" y="753"/>
                <a:ext cx="2177" cy="454"/>
              </a:xfrm>
              <a:prstGeom prst="roundRect">
                <a:avLst>
                  <a:gd name="adj" fmla="val 16667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dist="71842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10246" name="AutoShape 6"/>
              <p:cNvSpPr>
                <a:spLocks noChangeArrowheads="1"/>
              </p:cNvSpPr>
              <p:nvPr/>
            </p:nvSpPr>
            <p:spPr bwMode="auto">
              <a:xfrm>
                <a:off x="2971" y="754"/>
                <a:ext cx="2132" cy="408"/>
              </a:xfrm>
              <a:prstGeom prst="roundRect">
                <a:avLst>
                  <a:gd name="adj" fmla="val 16667"/>
                </a:avLst>
              </a:prstGeom>
              <a:solidFill>
                <a:srgbClr val="33CC33"/>
              </a:solidFill>
              <a:ln w="9525">
                <a:solidFill>
                  <a:srgbClr val="99CC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10247" name="AutoShape 7"/>
              <p:cNvSpPr>
                <a:spLocks noChangeArrowheads="1"/>
              </p:cNvSpPr>
              <p:nvPr/>
            </p:nvSpPr>
            <p:spPr bwMode="auto">
              <a:xfrm rot="10800000">
                <a:off x="2971" y="981"/>
                <a:ext cx="2132" cy="181"/>
              </a:xfrm>
              <a:prstGeom prst="roundRect">
                <a:avLst>
                  <a:gd name="adj" fmla="val 16667"/>
                </a:avLst>
              </a:prstGeom>
              <a:gradFill rotWithShape="1">
                <a:gsLst>
                  <a:gs pos="0">
                    <a:schemeClr val="bg1"/>
                  </a:gs>
                  <a:gs pos="100000">
                    <a:schemeClr val="bg1">
                      <a:alpha val="0"/>
                    </a:schemeClr>
                  </a:gs>
                </a:gsLst>
                <a:lin ang="540000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10248" name="AutoShape 8"/>
              <p:cNvSpPr>
                <a:spLocks noChangeArrowheads="1"/>
              </p:cNvSpPr>
              <p:nvPr/>
            </p:nvSpPr>
            <p:spPr bwMode="auto">
              <a:xfrm>
                <a:off x="2971" y="754"/>
                <a:ext cx="2132" cy="181"/>
              </a:xfrm>
              <a:prstGeom prst="roundRect">
                <a:avLst>
                  <a:gd name="adj" fmla="val 16667"/>
                </a:avLst>
              </a:prstGeom>
              <a:gradFill rotWithShape="1">
                <a:gsLst>
                  <a:gs pos="0">
                    <a:schemeClr val="bg1"/>
                  </a:gs>
                  <a:gs pos="100000">
                    <a:schemeClr val="bg1">
                      <a:alpha val="0"/>
                    </a:schemeClr>
                  </a:gs>
                </a:gsLst>
                <a:lin ang="540000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CN" altLang="en-US"/>
              </a:p>
            </p:txBody>
          </p:sp>
        </p:grpSp>
        <p:sp>
          <p:nvSpPr>
            <p:cNvPr id="10249" name="Rectangle 9"/>
            <p:cNvSpPr>
              <a:spLocks noChangeArrowheads="1"/>
            </p:cNvSpPr>
            <p:nvPr/>
          </p:nvSpPr>
          <p:spPr bwMode="auto">
            <a:xfrm>
              <a:off x="1001" y="671"/>
              <a:ext cx="1367" cy="4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kumimoji="1" lang="zh-CN" altLang="en-US" sz="2800" b="1" dirty="0">
                  <a:solidFill>
                    <a:srgbClr val="FF0000"/>
                  </a:solidFill>
                  <a:latin typeface="Times New Roman" pitchFamily="18" charset="0"/>
                  <a:ea typeface="黑体" pitchFamily="2" charset="-122"/>
                </a:rPr>
                <a:t>生活中的摩擦</a:t>
              </a:r>
            </a:p>
          </p:txBody>
        </p:sp>
      </p:grpSp>
      <p:sp>
        <p:nvSpPr>
          <p:cNvPr id="10250" name="Text Box 10"/>
          <p:cNvSpPr txBox="1">
            <a:spLocks noChangeArrowheads="1"/>
          </p:cNvSpPr>
          <p:nvPr/>
        </p:nvSpPr>
        <p:spPr bwMode="auto">
          <a:xfrm>
            <a:off x="467544" y="1221601"/>
            <a:ext cx="8424936" cy="3373231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lvl="1">
              <a:lnSpc>
                <a:spcPct val="130000"/>
              </a:lnSpc>
            </a:pPr>
            <a:r>
              <a:rPr kumimoji="1" lang="en-US" altLang="zh-CN" sz="2800" b="1" dirty="0">
                <a:latin typeface="+mn-ea"/>
              </a:rPr>
              <a:t>1</a:t>
            </a:r>
            <a:r>
              <a:rPr kumimoji="1" lang="zh-CN" altLang="en-US" sz="2800" b="1" dirty="0">
                <a:latin typeface="+mn-ea"/>
              </a:rPr>
              <a:t>、用铅笔写字时</a:t>
            </a:r>
            <a:r>
              <a:rPr kumimoji="1" lang="en-US" altLang="zh-CN" sz="2800" b="1" dirty="0">
                <a:latin typeface="+mn-ea"/>
              </a:rPr>
              <a:t>,</a:t>
            </a:r>
            <a:r>
              <a:rPr kumimoji="1" lang="zh-CN" altLang="en-US" sz="2800" b="1" dirty="0">
                <a:latin typeface="+mn-ea"/>
              </a:rPr>
              <a:t>铅笔尖与纸之间的</a:t>
            </a:r>
            <a:r>
              <a:rPr kumimoji="1" lang="zh-CN" altLang="en-US" sz="2800" b="1" dirty="0" smtClean="0">
                <a:latin typeface="+mn-ea"/>
              </a:rPr>
              <a:t>摩擦。</a:t>
            </a:r>
            <a:endParaRPr kumimoji="1" lang="zh-CN" altLang="en-US" sz="2800" b="1" dirty="0">
              <a:latin typeface="+mn-ea"/>
            </a:endParaRPr>
          </a:p>
          <a:p>
            <a:pPr lvl="1">
              <a:lnSpc>
                <a:spcPct val="130000"/>
              </a:lnSpc>
            </a:pPr>
            <a:r>
              <a:rPr kumimoji="1" lang="en-US" altLang="zh-CN" sz="2800" b="1" dirty="0" smtClean="0">
                <a:latin typeface="+mn-ea"/>
              </a:rPr>
              <a:t>2</a:t>
            </a:r>
            <a:r>
              <a:rPr kumimoji="1" lang="zh-CN" altLang="en-US" sz="2800" b="1" dirty="0" smtClean="0">
                <a:latin typeface="+mn-ea"/>
              </a:rPr>
              <a:t>、</a:t>
            </a:r>
            <a:r>
              <a:rPr kumimoji="1" lang="zh-CN" altLang="en-US" sz="2800" b="1" dirty="0">
                <a:latin typeface="+mn-ea"/>
              </a:rPr>
              <a:t>用铅笔刨削铅笔时，铅笔与刀片之间的</a:t>
            </a:r>
            <a:r>
              <a:rPr kumimoji="1" lang="zh-CN" altLang="en-US" sz="2800" b="1" dirty="0" smtClean="0">
                <a:latin typeface="+mn-ea"/>
              </a:rPr>
              <a:t>摩擦。</a:t>
            </a:r>
            <a:endParaRPr kumimoji="1" lang="zh-CN" altLang="en-US" sz="2800" b="1" dirty="0">
              <a:latin typeface="+mn-ea"/>
            </a:endParaRPr>
          </a:p>
          <a:p>
            <a:pPr lvl="1">
              <a:lnSpc>
                <a:spcPct val="130000"/>
              </a:lnSpc>
            </a:pPr>
            <a:r>
              <a:rPr kumimoji="1" lang="en-US" altLang="zh-CN" sz="2800" b="1" dirty="0" smtClean="0">
                <a:latin typeface="+mn-ea"/>
              </a:rPr>
              <a:t>3</a:t>
            </a:r>
            <a:r>
              <a:rPr kumimoji="1" lang="zh-CN" altLang="en-US" sz="2800" b="1" dirty="0" smtClean="0">
                <a:latin typeface="+mn-ea"/>
              </a:rPr>
              <a:t>、</a:t>
            </a:r>
            <a:r>
              <a:rPr kumimoji="1" lang="zh-CN" altLang="en-US" sz="2800" b="1" dirty="0">
                <a:latin typeface="+mn-ea"/>
              </a:rPr>
              <a:t>推桌子但未推动，桌子与地面之间的</a:t>
            </a:r>
            <a:r>
              <a:rPr kumimoji="1" lang="zh-CN" altLang="en-US" sz="2800" b="1" dirty="0" smtClean="0">
                <a:latin typeface="+mn-ea"/>
              </a:rPr>
              <a:t>摩擦。</a:t>
            </a:r>
            <a:endParaRPr kumimoji="1" lang="zh-CN" altLang="en-US" sz="2800" b="1" dirty="0">
              <a:latin typeface="+mn-ea"/>
            </a:endParaRPr>
          </a:p>
          <a:p>
            <a:pPr lvl="1">
              <a:lnSpc>
                <a:spcPct val="130000"/>
              </a:lnSpc>
            </a:pPr>
            <a:r>
              <a:rPr kumimoji="1" lang="en-US" altLang="zh-CN" sz="2800" b="1" dirty="0" smtClean="0">
                <a:latin typeface="+mn-ea"/>
              </a:rPr>
              <a:t>4</a:t>
            </a:r>
            <a:r>
              <a:rPr kumimoji="1" lang="zh-CN" altLang="en-US" sz="2800" b="1" dirty="0" smtClean="0">
                <a:latin typeface="+mn-ea"/>
              </a:rPr>
              <a:t>、</a:t>
            </a:r>
            <a:r>
              <a:rPr kumimoji="1" lang="zh-CN" altLang="en-US" sz="2800" b="1" dirty="0">
                <a:latin typeface="+mn-ea"/>
              </a:rPr>
              <a:t>用黑板擦擦黑板时</a:t>
            </a:r>
            <a:r>
              <a:rPr kumimoji="1" lang="en-US" altLang="zh-CN" sz="2800" b="1" dirty="0">
                <a:latin typeface="+mn-ea"/>
              </a:rPr>
              <a:t>,</a:t>
            </a:r>
            <a:r>
              <a:rPr kumimoji="1" lang="zh-CN" altLang="en-US" sz="2800" b="1" dirty="0">
                <a:latin typeface="+mn-ea"/>
              </a:rPr>
              <a:t>黑板擦与黑板之间的</a:t>
            </a:r>
            <a:r>
              <a:rPr kumimoji="1" lang="zh-CN" altLang="en-US" sz="2800" b="1" dirty="0" smtClean="0">
                <a:latin typeface="+mn-ea"/>
              </a:rPr>
              <a:t>摩擦。</a:t>
            </a:r>
            <a:endParaRPr kumimoji="1" lang="zh-CN" altLang="en-US" sz="2800" b="1" dirty="0">
              <a:latin typeface="+mn-ea"/>
            </a:endParaRPr>
          </a:p>
          <a:p>
            <a:pPr lvl="1">
              <a:lnSpc>
                <a:spcPct val="130000"/>
              </a:lnSpc>
            </a:pPr>
            <a:r>
              <a:rPr kumimoji="1" lang="en-US" altLang="zh-CN" sz="2800" b="1" dirty="0" smtClean="0">
                <a:latin typeface="+mn-ea"/>
              </a:rPr>
              <a:t>5</a:t>
            </a:r>
            <a:r>
              <a:rPr kumimoji="1" lang="zh-CN" altLang="en-US" sz="2800" b="1" dirty="0" smtClean="0">
                <a:latin typeface="+mn-ea"/>
              </a:rPr>
              <a:t>、</a:t>
            </a:r>
            <a:r>
              <a:rPr kumimoji="1" lang="zh-CN" altLang="en-US" sz="2800" b="1" dirty="0">
                <a:latin typeface="+mn-ea"/>
              </a:rPr>
              <a:t>爬杆时，手与杆之间的</a:t>
            </a:r>
            <a:r>
              <a:rPr kumimoji="1" lang="zh-CN" altLang="en-US" sz="2800" b="1" dirty="0" smtClean="0">
                <a:latin typeface="+mn-ea"/>
              </a:rPr>
              <a:t>摩擦。</a:t>
            </a:r>
            <a:endParaRPr kumimoji="1" lang="zh-CN" altLang="en-US" sz="2800" b="1" dirty="0">
              <a:latin typeface="+mn-ea"/>
            </a:endParaRPr>
          </a:p>
          <a:p>
            <a:pPr lvl="1">
              <a:lnSpc>
                <a:spcPct val="130000"/>
              </a:lnSpc>
            </a:pPr>
            <a:endParaRPr kumimoji="1" lang="en-US" altLang="zh-CN" sz="2400" b="1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10252" name="Text Box 12"/>
          <p:cNvSpPr txBox="1">
            <a:spLocks noChangeArrowheads="1"/>
          </p:cNvSpPr>
          <p:nvPr/>
        </p:nvSpPr>
        <p:spPr bwMode="auto">
          <a:xfrm>
            <a:off x="251520" y="681541"/>
            <a:ext cx="677490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3200" b="1" dirty="0">
                <a:solidFill>
                  <a:srgbClr val="FF0000"/>
                </a:solidFill>
              </a:rPr>
              <a:t>请你说出以下例子各是哪种磨擦力。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50" grpId="0" autoUpdateAnimBg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30" name="Rectangle 6"/>
          <p:cNvSpPr>
            <a:spLocks noChangeArrowheads="1"/>
          </p:cNvSpPr>
          <p:nvPr/>
        </p:nvSpPr>
        <p:spPr bwMode="auto">
          <a:xfrm>
            <a:off x="755576" y="771550"/>
            <a:ext cx="7391400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altLang="zh-CN" sz="48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     </a:t>
            </a:r>
            <a:r>
              <a:rPr lang="zh-CN" altLang="en-US" sz="72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在初中物理学习中</a:t>
            </a:r>
            <a:r>
              <a:rPr lang="en-US" altLang="zh-CN" sz="72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,</a:t>
            </a:r>
            <a:r>
              <a:rPr lang="zh-CN" altLang="en-US" sz="72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我们只重点研究</a:t>
            </a:r>
            <a:r>
              <a:rPr lang="zh-CN" altLang="en-US" sz="72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滑动摩擦力。</a:t>
            </a:r>
            <a:r>
              <a:rPr lang="zh-CN" altLang="en-US" sz="7200" dirty="0" smtClean="0"/>
              <a:t> </a:t>
            </a:r>
            <a:endParaRPr lang="zh-CN" altLang="en-US" sz="7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043608" y="411510"/>
            <a:ext cx="5929828" cy="6124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30000"/>
              </a:lnSpc>
              <a:spcBef>
                <a:spcPct val="50000"/>
              </a:spcBef>
            </a:pPr>
            <a:r>
              <a:rPr lang="zh-CN" altLang="en-US" sz="2800" b="1" dirty="0" smtClean="0">
                <a:solidFill>
                  <a:srgbClr val="0000CC"/>
                </a:solidFill>
                <a:latin typeface="华文楷体" pitchFamily="2" charset="-122"/>
                <a:ea typeface="华文楷体" pitchFamily="2" charset="-122"/>
              </a:rPr>
              <a:t>滑动摩擦力的大小与哪些因素有关？</a:t>
            </a:r>
            <a:endParaRPr lang="zh-CN" altLang="en-US" sz="2800" b="1" dirty="0">
              <a:solidFill>
                <a:srgbClr val="0000CC"/>
              </a:solidFill>
              <a:latin typeface="华文楷体" pitchFamily="2" charset="-122"/>
              <a:ea typeface="华文楷体" pitchFamily="2" charset="-122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31640" y="0"/>
            <a:ext cx="24837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 smtClean="0">
                <a:solidFill>
                  <a:srgbClr val="FF0000"/>
                </a:solidFill>
              </a:rPr>
              <a:t>提出问题</a:t>
            </a:r>
            <a:endParaRPr lang="zh-CN" altLang="en-US" sz="3200" b="1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897565"/>
            <a:ext cx="26642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 smtClean="0">
                <a:solidFill>
                  <a:srgbClr val="FF0000"/>
                </a:solidFill>
                <a:latin typeface="华文楷体" pitchFamily="2" charset="-122"/>
                <a:ea typeface="华文楷体" pitchFamily="2" charset="-122"/>
              </a:rPr>
              <a:t>猜想与假设</a:t>
            </a:r>
            <a:endParaRPr lang="zh-CN" altLang="en-US" sz="2800" b="1" dirty="0">
              <a:solidFill>
                <a:srgbClr val="FF0000"/>
              </a:solidFill>
              <a:latin typeface="华文楷体" pitchFamily="2" charset="-122"/>
              <a:ea typeface="华文楷体" pitchFamily="2" charset="-122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lum bright="10000" contrast="40000"/>
          </a:blip>
          <a:srcRect l="34742" t="16386" r="44795" b="71811"/>
          <a:stretch>
            <a:fillRect/>
          </a:stretch>
        </p:blipFill>
        <p:spPr bwMode="auto">
          <a:xfrm rot="5400000">
            <a:off x="6363199" y="1140591"/>
            <a:ext cx="1314146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lum bright="10000" contrast="40000"/>
          </a:blip>
          <a:srcRect l="52415" t="58045" r="28982" b="30846"/>
          <a:stretch>
            <a:fillRect/>
          </a:stretch>
        </p:blipFill>
        <p:spPr bwMode="auto">
          <a:xfrm rot="5400000">
            <a:off x="1647943" y="2975527"/>
            <a:ext cx="1599642" cy="1656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>
            <a:lum bright="10000" contrast="40000"/>
          </a:blip>
          <a:srcRect l="28808" t="32356" r="53520" b="55840"/>
          <a:stretch>
            <a:fillRect/>
          </a:stretch>
        </p:blipFill>
        <p:spPr bwMode="auto">
          <a:xfrm rot="5400000">
            <a:off x="4283968" y="1203598"/>
            <a:ext cx="1296144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>
            <a:lum bright="10000" contrast="40000"/>
          </a:blip>
          <a:srcRect l="31022" t="62906" r="50375" b="26680"/>
          <a:stretch>
            <a:fillRect/>
          </a:stretch>
        </p:blipFill>
        <p:spPr bwMode="auto">
          <a:xfrm rot="5400000">
            <a:off x="1943708" y="1383618"/>
            <a:ext cx="1296144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 cstate="print">
            <a:lum bright="10000" contrast="40000"/>
          </a:blip>
          <a:srcRect l="49625" t="5277" r="31772" b="84308"/>
          <a:stretch>
            <a:fillRect/>
          </a:stretch>
        </p:blipFill>
        <p:spPr bwMode="auto">
          <a:xfrm rot="5400000">
            <a:off x="7110028" y="2770026"/>
            <a:ext cx="1728192" cy="1763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" name="组合 12"/>
          <p:cNvGrpSpPr/>
          <p:nvPr/>
        </p:nvGrpSpPr>
        <p:grpSpPr>
          <a:xfrm>
            <a:off x="251520" y="1383618"/>
            <a:ext cx="1458463" cy="900100"/>
            <a:chOff x="0" y="1844824"/>
            <a:chExt cx="1331640" cy="936104"/>
          </a:xfrm>
        </p:grpSpPr>
        <p:sp>
          <p:nvSpPr>
            <p:cNvPr id="11" name="圆角矩形标注 10"/>
            <p:cNvSpPr/>
            <p:nvPr/>
          </p:nvSpPr>
          <p:spPr>
            <a:xfrm>
              <a:off x="0" y="1844824"/>
              <a:ext cx="1331640" cy="936104"/>
            </a:xfrm>
            <a:prstGeom prst="wedgeRoundRectCallout">
              <a:avLst>
                <a:gd name="adj1" fmla="val 78150"/>
                <a:gd name="adj2" fmla="val 63271"/>
                <a:gd name="adj3" fmla="val 16667"/>
              </a:avLst>
            </a:prstGeom>
            <a:noFill/>
            <a:ln w="44450">
              <a:solidFill>
                <a:srgbClr val="000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/>
            <p:cNvSpPr/>
            <p:nvPr/>
          </p:nvSpPr>
          <p:spPr>
            <a:xfrm>
              <a:off x="0" y="1844824"/>
              <a:ext cx="1249182" cy="80021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kumimoji="1" lang="zh-CN" altLang="en-US" sz="1600" b="1" dirty="0" smtClean="0">
                  <a:solidFill>
                    <a:srgbClr val="FF0000"/>
                  </a:solidFill>
                  <a:latin typeface="华文楷体" pitchFamily="2" charset="-122"/>
                  <a:ea typeface="华文楷体" pitchFamily="2" charset="-122"/>
                </a:rPr>
                <a:t>可能与接触面的粗糙程度有关</a:t>
              </a:r>
              <a:endParaRPr lang="zh-CN" altLang="en-US" sz="1600" dirty="0">
                <a:solidFill>
                  <a:srgbClr val="FF0000"/>
                </a:solidFill>
                <a:latin typeface="华文楷体" pitchFamily="2" charset="-122"/>
                <a:ea typeface="华文楷体" pitchFamily="2" charset="-122"/>
              </a:endParaRPr>
            </a:p>
          </p:txBody>
        </p:sp>
      </p:grpSp>
      <p:grpSp>
        <p:nvGrpSpPr>
          <p:cNvPr id="7" name="组合 13"/>
          <p:cNvGrpSpPr/>
          <p:nvPr/>
        </p:nvGrpSpPr>
        <p:grpSpPr>
          <a:xfrm>
            <a:off x="2699792" y="1059582"/>
            <a:ext cx="1728192" cy="646331"/>
            <a:chOff x="1835696" y="548680"/>
            <a:chExt cx="1728192" cy="861775"/>
          </a:xfrm>
        </p:grpSpPr>
        <p:sp>
          <p:nvSpPr>
            <p:cNvPr id="15" name="矩形 14"/>
            <p:cNvSpPr/>
            <p:nvPr/>
          </p:nvSpPr>
          <p:spPr>
            <a:xfrm>
              <a:off x="1907704" y="548680"/>
              <a:ext cx="1656184" cy="861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kumimoji="1" lang="zh-CN" altLang="en-US" b="1" dirty="0" smtClean="0">
                  <a:solidFill>
                    <a:srgbClr val="FF0000"/>
                  </a:solidFill>
                  <a:latin typeface="华文楷体" pitchFamily="2" charset="-122"/>
                  <a:ea typeface="华文楷体" pitchFamily="2" charset="-122"/>
                </a:rPr>
                <a:t>可能与接触面的大小有关</a:t>
              </a:r>
              <a:endParaRPr lang="zh-CN" altLang="en-US" dirty="0">
                <a:solidFill>
                  <a:srgbClr val="FF0000"/>
                </a:solidFill>
                <a:latin typeface="华文楷体" pitchFamily="2" charset="-122"/>
                <a:ea typeface="华文楷体" pitchFamily="2" charset="-122"/>
              </a:endParaRPr>
            </a:p>
          </p:txBody>
        </p:sp>
        <p:sp>
          <p:nvSpPr>
            <p:cNvPr id="16" name="圆角矩形标注 15"/>
            <p:cNvSpPr/>
            <p:nvPr/>
          </p:nvSpPr>
          <p:spPr>
            <a:xfrm>
              <a:off x="1835696" y="548680"/>
              <a:ext cx="1728192" cy="792088"/>
            </a:xfrm>
            <a:prstGeom prst="wedgeRoundRectCallout">
              <a:avLst>
                <a:gd name="adj1" fmla="val 52260"/>
                <a:gd name="adj2" fmla="val 101983"/>
                <a:gd name="adj3" fmla="val 16667"/>
              </a:avLst>
            </a:prstGeom>
            <a:noFill/>
            <a:ln w="44450">
              <a:solidFill>
                <a:srgbClr val="000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3" name="组合 16"/>
          <p:cNvGrpSpPr/>
          <p:nvPr/>
        </p:nvGrpSpPr>
        <p:grpSpPr>
          <a:xfrm>
            <a:off x="7740352" y="843558"/>
            <a:ext cx="1080120" cy="738664"/>
            <a:chOff x="6084168" y="1268760"/>
            <a:chExt cx="1080120" cy="984886"/>
          </a:xfrm>
        </p:grpSpPr>
        <p:sp>
          <p:nvSpPr>
            <p:cNvPr id="18" name="矩形 17"/>
            <p:cNvSpPr/>
            <p:nvPr/>
          </p:nvSpPr>
          <p:spPr>
            <a:xfrm>
              <a:off x="6228184" y="1268760"/>
              <a:ext cx="936103" cy="984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kumimoji="1" lang="zh-CN" altLang="en-US" sz="1400" b="1" dirty="0" smtClean="0">
                  <a:solidFill>
                    <a:srgbClr val="FF0000"/>
                  </a:solidFill>
                  <a:latin typeface="华文楷体" pitchFamily="2" charset="-122"/>
                  <a:ea typeface="华文楷体" pitchFamily="2" charset="-122"/>
                </a:rPr>
                <a:t>可能与运动速度有关</a:t>
              </a:r>
              <a:endParaRPr lang="zh-CN" altLang="en-US" sz="1400" dirty="0">
                <a:solidFill>
                  <a:srgbClr val="FF0000"/>
                </a:solidFill>
                <a:latin typeface="华文楷体" pitchFamily="2" charset="-122"/>
                <a:ea typeface="华文楷体" pitchFamily="2" charset="-122"/>
              </a:endParaRPr>
            </a:p>
          </p:txBody>
        </p:sp>
        <p:sp>
          <p:nvSpPr>
            <p:cNvPr id="19" name="圆角矩形标注 18"/>
            <p:cNvSpPr/>
            <p:nvPr/>
          </p:nvSpPr>
          <p:spPr>
            <a:xfrm>
              <a:off x="6084168" y="1268760"/>
              <a:ext cx="1080120" cy="936104"/>
            </a:xfrm>
            <a:prstGeom prst="wedgeRoundRectCallout">
              <a:avLst>
                <a:gd name="adj1" fmla="val -80513"/>
                <a:gd name="adj2" fmla="val 107949"/>
                <a:gd name="adj3" fmla="val 16667"/>
              </a:avLst>
            </a:prstGeom>
            <a:noFill/>
            <a:ln w="44450">
              <a:solidFill>
                <a:srgbClr val="000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4" name="组合 19"/>
          <p:cNvGrpSpPr/>
          <p:nvPr/>
        </p:nvGrpSpPr>
        <p:grpSpPr>
          <a:xfrm>
            <a:off x="6012160" y="3075806"/>
            <a:ext cx="936104" cy="1152128"/>
            <a:chOff x="467544" y="2420888"/>
            <a:chExt cx="720080" cy="1656184"/>
          </a:xfrm>
        </p:grpSpPr>
        <p:sp>
          <p:nvSpPr>
            <p:cNvPr id="21" name="矩形 20"/>
            <p:cNvSpPr/>
            <p:nvPr/>
          </p:nvSpPr>
          <p:spPr>
            <a:xfrm>
              <a:off x="467544" y="2516899"/>
              <a:ext cx="703463" cy="1231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kumimoji="1" lang="zh-CN" altLang="en-US" b="1" dirty="0" smtClean="0">
                  <a:solidFill>
                    <a:srgbClr val="FF0000"/>
                  </a:solidFill>
                  <a:latin typeface="+mn-ea"/>
                </a:rPr>
                <a:t>可能与运动方向有关</a:t>
              </a:r>
              <a:endParaRPr lang="zh-CN" altLang="en-US" dirty="0">
                <a:solidFill>
                  <a:srgbClr val="FF0000"/>
                </a:solidFill>
                <a:latin typeface="+mn-ea"/>
              </a:endParaRPr>
            </a:p>
          </p:txBody>
        </p:sp>
        <p:sp>
          <p:nvSpPr>
            <p:cNvPr id="22" name="圆角矩形标注 21"/>
            <p:cNvSpPr/>
            <p:nvPr/>
          </p:nvSpPr>
          <p:spPr>
            <a:xfrm>
              <a:off x="467544" y="2420888"/>
              <a:ext cx="720080" cy="1656184"/>
            </a:xfrm>
            <a:prstGeom prst="wedgeRoundRectCallout">
              <a:avLst>
                <a:gd name="adj1" fmla="val 88511"/>
                <a:gd name="adj2" fmla="val 14587"/>
                <a:gd name="adj3" fmla="val 16667"/>
              </a:avLst>
            </a:prstGeom>
            <a:noFill/>
            <a:ln w="44450">
              <a:solidFill>
                <a:srgbClr val="000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7" name="组合 22"/>
          <p:cNvGrpSpPr/>
          <p:nvPr/>
        </p:nvGrpSpPr>
        <p:grpSpPr>
          <a:xfrm>
            <a:off x="107504" y="2931789"/>
            <a:ext cx="1224136" cy="1080121"/>
            <a:chOff x="1196625" y="4293096"/>
            <a:chExt cx="841594" cy="2254024"/>
          </a:xfrm>
        </p:grpSpPr>
        <p:sp>
          <p:nvSpPr>
            <p:cNvPr id="24" name="矩形 23"/>
            <p:cNvSpPr/>
            <p:nvPr/>
          </p:nvSpPr>
          <p:spPr>
            <a:xfrm>
              <a:off x="1273134" y="4365103"/>
              <a:ext cx="765085" cy="218201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kumimoji="1" lang="zh-CN" altLang="en-US" sz="1600" b="1" dirty="0" smtClean="0">
                  <a:solidFill>
                    <a:srgbClr val="FF0000"/>
                  </a:solidFill>
                  <a:latin typeface="华文楷体" pitchFamily="2" charset="-122"/>
                  <a:ea typeface="华文楷体" pitchFamily="2" charset="-122"/>
                </a:rPr>
                <a:t>可能与接触面之间的压力有关</a:t>
              </a:r>
              <a:endParaRPr lang="zh-CN" altLang="en-US" sz="1600" dirty="0">
                <a:solidFill>
                  <a:srgbClr val="FF0000"/>
                </a:solidFill>
                <a:latin typeface="华文楷体" pitchFamily="2" charset="-122"/>
                <a:ea typeface="华文楷体" pitchFamily="2" charset="-122"/>
              </a:endParaRPr>
            </a:p>
          </p:txBody>
        </p:sp>
        <p:sp>
          <p:nvSpPr>
            <p:cNvPr id="25" name="圆角矩形标注 24"/>
            <p:cNvSpPr/>
            <p:nvPr/>
          </p:nvSpPr>
          <p:spPr>
            <a:xfrm>
              <a:off x="1196625" y="4293096"/>
              <a:ext cx="841594" cy="2160240"/>
            </a:xfrm>
            <a:prstGeom prst="wedgeRoundRectCallout">
              <a:avLst>
                <a:gd name="adj1" fmla="val 82648"/>
                <a:gd name="adj2" fmla="val -9710"/>
                <a:gd name="adj3" fmla="val 16667"/>
              </a:avLst>
            </a:prstGeom>
            <a:noFill/>
            <a:ln w="44450">
              <a:solidFill>
                <a:srgbClr val="000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6" name="矩形 25"/>
          <p:cNvSpPr/>
          <p:nvPr/>
        </p:nvSpPr>
        <p:spPr>
          <a:xfrm>
            <a:off x="3707904" y="2931790"/>
            <a:ext cx="2304256" cy="17327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  <a:spcBef>
                <a:spcPct val="50000"/>
              </a:spcBef>
            </a:pPr>
            <a:r>
              <a:rPr lang="zh-CN" altLang="en-US" sz="2800" b="1" dirty="0" smtClean="0">
                <a:solidFill>
                  <a:srgbClr val="0000CC"/>
                </a:solidFill>
                <a:latin typeface="华文楷体" pitchFamily="2" charset="-122"/>
                <a:ea typeface="华文楷体" pitchFamily="2" charset="-122"/>
              </a:rPr>
              <a:t>滑动摩擦力的大小与哪些因素有关？</a:t>
            </a:r>
            <a:endParaRPr lang="zh-CN" altLang="en-US" sz="2800" b="1" dirty="0">
              <a:solidFill>
                <a:srgbClr val="0000CC"/>
              </a:solidFill>
              <a:latin typeface="华文楷体" pitchFamily="2" charset="-122"/>
              <a:ea typeface="华文楷体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2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467544" y="969936"/>
            <a:ext cx="8424936" cy="3539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0" lang="en-US" altLang="zh-CN" sz="32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宋体" pitchFamily="2" charset="-122"/>
                <a:cs typeface="Arial" pitchFamily="34" charset="0"/>
              </a:rPr>
              <a:t>        </a:t>
            </a:r>
            <a:r>
              <a:rPr kumimoji="0" lang="zh-CN" sz="3200" b="1" i="0" u="none" strike="noStrike" cap="none" normalizeH="0" baseline="0" dirty="0" smtClean="0">
                <a:ln>
                  <a:noFill/>
                </a:ln>
                <a:solidFill>
                  <a:srgbClr val="0000CC"/>
                </a:solidFill>
                <a:effectLst/>
                <a:latin typeface="+mn-ea"/>
                <a:cs typeface="Arial" pitchFamily="34" charset="0"/>
              </a:rPr>
              <a:t>物理学中对于</a:t>
            </a:r>
            <a:r>
              <a:rPr kumimoji="0" lang="zh-CN" sz="32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+mn-ea"/>
                <a:cs typeface="Arial" pitchFamily="34" charset="0"/>
              </a:rPr>
              <a:t>多因素（多变量）的问题</a:t>
            </a:r>
            <a:r>
              <a:rPr kumimoji="0" lang="zh-CN" sz="3200" b="1" i="0" u="none" strike="noStrike" cap="none" normalizeH="0" baseline="0" dirty="0" smtClean="0">
                <a:ln>
                  <a:noFill/>
                </a:ln>
                <a:solidFill>
                  <a:srgbClr val="0000CC"/>
                </a:solidFill>
                <a:effectLst/>
                <a:latin typeface="+mn-ea"/>
                <a:cs typeface="Arial" pitchFamily="34" charset="0"/>
              </a:rPr>
              <a:t>，常常采用控制因素（变量）的方法，把多因素的问题变成</a:t>
            </a:r>
            <a:r>
              <a:rPr kumimoji="0" lang="zh-CN" sz="32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+mn-ea"/>
                <a:cs typeface="Arial" pitchFamily="34" charset="0"/>
              </a:rPr>
              <a:t>多个单因素</a:t>
            </a:r>
            <a:r>
              <a:rPr kumimoji="0" lang="zh-CN" sz="3200" b="1" i="0" u="none" strike="noStrike" cap="none" normalizeH="0" baseline="0" dirty="0" smtClean="0">
                <a:ln>
                  <a:noFill/>
                </a:ln>
                <a:solidFill>
                  <a:srgbClr val="0000CC"/>
                </a:solidFill>
                <a:effectLst/>
                <a:latin typeface="+mn-ea"/>
                <a:cs typeface="Arial" pitchFamily="34" charset="0"/>
              </a:rPr>
              <a:t>的问题。每一次</a:t>
            </a:r>
            <a:r>
              <a:rPr kumimoji="0" lang="zh-CN" sz="32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+mn-ea"/>
                <a:cs typeface="Arial" pitchFamily="34" charset="0"/>
              </a:rPr>
              <a:t>只改变其中的某一个因素</a:t>
            </a:r>
            <a:r>
              <a:rPr kumimoji="0" lang="zh-CN" sz="3200" b="1" i="0" u="none" strike="noStrike" cap="none" normalizeH="0" baseline="0" dirty="0" smtClean="0">
                <a:ln>
                  <a:noFill/>
                </a:ln>
                <a:solidFill>
                  <a:srgbClr val="0000CC"/>
                </a:solidFill>
                <a:effectLst/>
                <a:latin typeface="+mn-ea"/>
                <a:cs typeface="Arial" pitchFamily="34" charset="0"/>
              </a:rPr>
              <a:t>，而</a:t>
            </a:r>
            <a:r>
              <a:rPr kumimoji="0" lang="zh-CN" sz="32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+mn-ea"/>
                <a:cs typeface="Arial" pitchFamily="34" charset="0"/>
              </a:rPr>
              <a:t>控制其余几个因素不变</a:t>
            </a:r>
            <a:r>
              <a:rPr kumimoji="0" lang="zh-CN" sz="3200" b="1" i="0" u="none" strike="noStrike" cap="none" normalizeH="0" baseline="0" dirty="0" smtClean="0">
                <a:ln>
                  <a:noFill/>
                </a:ln>
                <a:solidFill>
                  <a:srgbClr val="0000CC"/>
                </a:solidFill>
                <a:effectLst/>
                <a:latin typeface="+mn-ea"/>
                <a:cs typeface="Arial" pitchFamily="34" charset="0"/>
              </a:rPr>
              <a:t>，从而研究被改变的这个因素对</a:t>
            </a:r>
            <a:r>
              <a:rPr kumimoji="0" lang="zh-CN" sz="32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+mn-ea"/>
                <a:cs typeface="Arial" pitchFamily="34" charset="0"/>
              </a:rPr>
              <a:t>事物</a:t>
            </a:r>
            <a:r>
              <a:rPr kumimoji="0" lang="zh-CN" altLang="en-US" sz="3200" b="1" i="0" u="none" strike="noStrike" cap="none" normalizeH="0" baseline="0" dirty="0" smtClean="0">
                <a:ln>
                  <a:noFill/>
                </a:ln>
                <a:solidFill>
                  <a:srgbClr val="0000CC"/>
                </a:solidFill>
                <a:effectLst/>
                <a:latin typeface="+mn-ea"/>
                <a:cs typeface="Arial" pitchFamily="34" charset="0"/>
              </a:rPr>
              <a:t>（</a:t>
            </a:r>
            <a:r>
              <a:rPr lang="zh-CN" altLang="en-US" sz="3200" b="1" dirty="0" smtClean="0">
                <a:solidFill>
                  <a:srgbClr val="FF0000"/>
                </a:solidFill>
              </a:rPr>
              <a:t>研究的问题</a:t>
            </a:r>
            <a:r>
              <a:rPr kumimoji="0" lang="zh-CN" altLang="en-US" sz="3200" b="1" i="0" u="none" strike="noStrike" cap="none" normalizeH="0" baseline="0" dirty="0" smtClean="0">
                <a:ln>
                  <a:noFill/>
                </a:ln>
                <a:solidFill>
                  <a:srgbClr val="0000CC"/>
                </a:solidFill>
                <a:effectLst/>
                <a:latin typeface="+mn-ea"/>
                <a:cs typeface="Arial" pitchFamily="34" charset="0"/>
              </a:rPr>
              <a:t>）</a:t>
            </a:r>
            <a:r>
              <a:rPr kumimoji="0" lang="zh-CN" sz="3200" b="1" i="0" u="none" strike="noStrike" cap="none" normalizeH="0" baseline="0" dirty="0" smtClean="0">
                <a:ln>
                  <a:noFill/>
                </a:ln>
                <a:solidFill>
                  <a:srgbClr val="0000CC"/>
                </a:solidFill>
                <a:effectLst/>
                <a:latin typeface="+mn-ea"/>
                <a:cs typeface="Arial" pitchFamily="34" charset="0"/>
              </a:rPr>
              <a:t>的影响，分别加以研究，最后再综合解决，这种方法叫</a:t>
            </a:r>
            <a:r>
              <a:rPr kumimoji="0" lang="zh-CN" sz="32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+mn-ea"/>
                <a:cs typeface="Arial" pitchFamily="34" charset="0"/>
              </a:rPr>
              <a:t>控制变量法</a:t>
            </a:r>
            <a:r>
              <a:rPr kumimoji="0" lang="zh-CN" sz="3200" b="1" i="0" u="none" strike="noStrike" cap="none" normalizeH="0" baseline="0" dirty="0" smtClean="0">
                <a:ln>
                  <a:noFill/>
                </a:ln>
                <a:solidFill>
                  <a:srgbClr val="0000CC"/>
                </a:solidFill>
                <a:effectLst/>
                <a:latin typeface="+mn-ea"/>
                <a:cs typeface="Arial" pitchFamily="34" charset="0"/>
              </a:rPr>
              <a:t>。</a:t>
            </a:r>
            <a:endParaRPr kumimoji="0" lang="zh-CN" sz="3200" b="1" i="0" u="none" strike="noStrike" cap="none" normalizeH="0" baseline="0" dirty="0" smtClean="0">
              <a:ln>
                <a:noFill/>
              </a:ln>
              <a:solidFill>
                <a:srgbClr val="0000CC"/>
              </a:solidFill>
              <a:effectLst/>
              <a:latin typeface="+mn-ea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1403648" y="0"/>
            <a:ext cx="250100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3600" b="1" dirty="0" smtClean="0">
                <a:solidFill>
                  <a:srgbClr val="FF0000"/>
                </a:solidFill>
                <a:latin typeface="+mn-ea"/>
                <a:cs typeface="Arial" pitchFamily="34" charset="0"/>
              </a:rPr>
              <a:t>控制变量法</a:t>
            </a:r>
            <a:endParaRPr lang="zh-CN" altLang="en-US" sz="3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04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0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0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043608" y="411510"/>
            <a:ext cx="5929828" cy="6124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30000"/>
              </a:lnSpc>
              <a:spcBef>
                <a:spcPct val="50000"/>
              </a:spcBef>
            </a:pPr>
            <a:r>
              <a:rPr lang="zh-CN" altLang="en-US" sz="2800" b="1" dirty="0" smtClean="0">
                <a:solidFill>
                  <a:srgbClr val="0000CC"/>
                </a:solidFill>
                <a:latin typeface="华文楷体" pitchFamily="2" charset="-122"/>
                <a:ea typeface="华文楷体" pitchFamily="2" charset="-122"/>
              </a:rPr>
              <a:t>滑动摩擦力的大小与哪些因素有关？</a:t>
            </a:r>
            <a:endParaRPr lang="zh-CN" altLang="en-US" sz="2800" b="1" dirty="0">
              <a:solidFill>
                <a:srgbClr val="0000CC"/>
              </a:solidFill>
              <a:latin typeface="华文楷体" pitchFamily="2" charset="-122"/>
              <a:ea typeface="华文楷体" pitchFamily="2" charset="-122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31640" y="0"/>
            <a:ext cx="24837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 smtClean="0">
                <a:solidFill>
                  <a:srgbClr val="FF0000"/>
                </a:solidFill>
              </a:rPr>
              <a:t>提出问题</a:t>
            </a:r>
            <a:endParaRPr lang="zh-CN" altLang="en-US" sz="3200" b="1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897565"/>
            <a:ext cx="26642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 smtClean="0">
                <a:solidFill>
                  <a:srgbClr val="FF0000"/>
                </a:solidFill>
                <a:latin typeface="华文楷体" pitchFamily="2" charset="-122"/>
                <a:ea typeface="华文楷体" pitchFamily="2" charset="-122"/>
              </a:rPr>
              <a:t>猜想与假设</a:t>
            </a:r>
            <a:endParaRPr lang="zh-CN" altLang="en-US" sz="2800" b="1" dirty="0">
              <a:solidFill>
                <a:srgbClr val="FF0000"/>
              </a:solidFill>
              <a:latin typeface="华文楷体" pitchFamily="2" charset="-122"/>
              <a:ea typeface="华文楷体" pitchFamily="2" charset="-122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lum bright="10000" contrast="40000"/>
          </a:blip>
          <a:srcRect l="34742" t="16386" r="44795" b="71811"/>
          <a:stretch>
            <a:fillRect/>
          </a:stretch>
        </p:blipFill>
        <p:spPr bwMode="auto">
          <a:xfrm rot="5400000">
            <a:off x="6363199" y="1140591"/>
            <a:ext cx="1314146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lum bright="10000" contrast="40000"/>
          </a:blip>
          <a:srcRect l="52415" t="58045" r="28982" b="30846"/>
          <a:stretch>
            <a:fillRect/>
          </a:stretch>
        </p:blipFill>
        <p:spPr bwMode="auto">
          <a:xfrm rot="5400000">
            <a:off x="1647943" y="2975527"/>
            <a:ext cx="1599642" cy="1656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>
            <a:lum bright="10000" contrast="40000"/>
          </a:blip>
          <a:srcRect l="28808" t="32356" r="53520" b="55840"/>
          <a:stretch>
            <a:fillRect/>
          </a:stretch>
        </p:blipFill>
        <p:spPr bwMode="auto">
          <a:xfrm rot="5400000">
            <a:off x="4283968" y="1203598"/>
            <a:ext cx="1296144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>
            <a:lum bright="10000" contrast="40000"/>
          </a:blip>
          <a:srcRect l="31022" t="62906" r="50375" b="26680"/>
          <a:stretch>
            <a:fillRect/>
          </a:stretch>
        </p:blipFill>
        <p:spPr bwMode="auto">
          <a:xfrm rot="5400000">
            <a:off x="1943708" y="1383618"/>
            <a:ext cx="1296144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 cstate="print">
            <a:lum bright="10000" contrast="40000"/>
          </a:blip>
          <a:srcRect l="49625" t="5277" r="31772" b="84308"/>
          <a:stretch>
            <a:fillRect/>
          </a:stretch>
        </p:blipFill>
        <p:spPr bwMode="auto">
          <a:xfrm rot="5400000">
            <a:off x="7110028" y="2770026"/>
            <a:ext cx="1728192" cy="1763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" name="组合 12"/>
          <p:cNvGrpSpPr/>
          <p:nvPr/>
        </p:nvGrpSpPr>
        <p:grpSpPr>
          <a:xfrm>
            <a:off x="251520" y="1383618"/>
            <a:ext cx="1458463" cy="900100"/>
            <a:chOff x="0" y="1844824"/>
            <a:chExt cx="1331640" cy="936104"/>
          </a:xfrm>
        </p:grpSpPr>
        <p:sp>
          <p:nvSpPr>
            <p:cNvPr id="11" name="圆角矩形标注 10"/>
            <p:cNvSpPr/>
            <p:nvPr/>
          </p:nvSpPr>
          <p:spPr>
            <a:xfrm>
              <a:off x="0" y="1844824"/>
              <a:ext cx="1331640" cy="936104"/>
            </a:xfrm>
            <a:prstGeom prst="wedgeRoundRectCallout">
              <a:avLst>
                <a:gd name="adj1" fmla="val 78150"/>
                <a:gd name="adj2" fmla="val 63271"/>
                <a:gd name="adj3" fmla="val 16667"/>
              </a:avLst>
            </a:prstGeom>
            <a:noFill/>
            <a:ln w="44450">
              <a:solidFill>
                <a:srgbClr val="000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/>
            <p:cNvSpPr/>
            <p:nvPr/>
          </p:nvSpPr>
          <p:spPr>
            <a:xfrm>
              <a:off x="0" y="1844824"/>
              <a:ext cx="1249182" cy="80021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kumimoji="1" lang="zh-CN" altLang="en-US" sz="1600" b="1" dirty="0" smtClean="0">
                  <a:solidFill>
                    <a:srgbClr val="FF0000"/>
                  </a:solidFill>
                  <a:latin typeface="华文楷体" pitchFamily="2" charset="-122"/>
                  <a:ea typeface="华文楷体" pitchFamily="2" charset="-122"/>
                </a:rPr>
                <a:t>可能与接触面的粗糙程度有关</a:t>
              </a:r>
              <a:endParaRPr lang="zh-CN" altLang="en-US" sz="1600" dirty="0">
                <a:solidFill>
                  <a:srgbClr val="FF0000"/>
                </a:solidFill>
                <a:latin typeface="华文楷体" pitchFamily="2" charset="-122"/>
                <a:ea typeface="华文楷体" pitchFamily="2" charset="-122"/>
              </a:endParaRPr>
            </a:p>
          </p:txBody>
        </p:sp>
      </p:grpSp>
      <p:grpSp>
        <p:nvGrpSpPr>
          <p:cNvPr id="7" name="组合 13"/>
          <p:cNvGrpSpPr/>
          <p:nvPr/>
        </p:nvGrpSpPr>
        <p:grpSpPr>
          <a:xfrm>
            <a:off x="2699792" y="1059582"/>
            <a:ext cx="1728192" cy="646331"/>
            <a:chOff x="1835696" y="548680"/>
            <a:chExt cx="1728192" cy="861775"/>
          </a:xfrm>
        </p:grpSpPr>
        <p:sp>
          <p:nvSpPr>
            <p:cNvPr id="15" name="矩形 14"/>
            <p:cNvSpPr/>
            <p:nvPr/>
          </p:nvSpPr>
          <p:spPr>
            <a:xfrm>
              <a:off x="1907704" y="548680"/>
              <a:ext cx="1656184" cy="861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kumimoji="1" lang="zh-CN" altLang="en-US" b="1" dirty="0" smtClean="0">
                  <a:solidFill>
                    <a:srgbClr val="FF0000"/>
                  </a:solidFill>
                  <a:latin typeface="华文楷体" pitchFamily="2" charset="-122"/>
                  <a:ea typeface="华文楷体" pitchFamily="2" charset="-122"/>
                </a:rPr>
                <a:t>可能与接触面的大小有关</a:t>
              </a:r>
              <a:endParaRPr lang="zh-CN" altLang="en-US" dirty="0">
                <a:solidFill>
                  <a:srgbClr val="FF0000"/>
                </a:solidFill>
                <a:latin typeface="华文楷体" pitchFamily="2" charset="-122"/>
                <a:ea typeface="华文楷体" pitchFamily="2" charset="-122"/>
              </a:endParaRPr>
            </a:p>
          </p:txBody>
        </p:sp>
        <p:sp>
          <p:nvSpPr>
            <p:cNvPr id="16" name="圆角矩形标注 15"/>
            <p:cNvSpPr/>
            <p:nvPr/>
          </p:nvSpPr>
          <p:spPr>
            <a:xfrm>
              <a:off x="1835696" y="548680"/>
              <a:ext cx="1728192" cy="792088"/>
            </a:xfrm>
            <a:prstGeom prst="wedgeRoundRectCallout">
              <a:avLst>
                <a:gd name="adj1" fmla="val 52260"/>
                <a:gd name="adj2" fmla="val 101983"/>
                <a:gd name="adj3" fmla="val 16667"/>
              </a:avLst>
            </a:prstGeom>
            <a:noFill/>
            <a:ln w="44450">
              <a:solidFill>
                <a:srgbClr val="000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3" name="组合 16"/>
          <p:cNvGrpSpPr/>
          <p:nvPr/>
        </p:nvGrpSpPr>
        <p:grpSpPr>
          <a:xfrm>
            <a:off x="7740352" y="843558"/>
            <a:ext cx="1080120" cy="738664"/>
            <a:chOff x="6084168" y="1268760"/>
            <a:chExt cx="1080120" cy="984886"/>
          </a:xfrm>
        </p:grpSpPr>
        <p:sp>
          <p:nvSpPr>
            <p:cNvPr id="18" name="矩形 17"/>
            <p:cNvSpPr/>
            <p:nvPr/>
          </p:nvSpPr>
          <p:spPr>
            <a:xfrm>
              <a:off x="6228184" y="1268760"/>
              <a:ext cx="936103" cy="984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kumimoji="1" lang="zh-CN" altLang="en-US" sz="1400" b="1" dirty="0" smtClean="0">
                  <a:solidFill>
                    <a:srgbClr val="FF0000"/>
                  </a:solidFill>
                  <a:latin typeface="华文楷体" pitchFamily="2" charset="-122"/>
                  <a:ea typeface="华文楷体" pitchFamily="2" charset="-122"/>
                </a:rPr>
                <a:t>可能与运动速度有关</a:t>
              </a:r>
              <a:endParaRPr lang="zh-CN" altLang="en-US" sz="1400" dirty="0">
                <a:solidFill>
                  <a:srgbClr val="FF0000"/>
                </a:solidFill>
                <a:latin typeface="华文楷体" pitchFamily="2" charset="-122"/>
                <a:ea typeface="华文楷体" pitchFamily="2" charset="-122"/>
              </a:endParaRPr>
            </a:p>
          </p:txBody>
        </p:sp>
        <p:sp>
          <p:nvSpPr>
            <p:cNvPr id="19" name="圆角矩形标注 18"/>
            <p:cNvSpPr/>
            <p:nvPr/>
          </p:nvSpPr>
          <p:spPr>
            <a:xfrm>
              <a:off x="6084168" y="1268760"/>
              <a:ext cx="1080120" cy="936104"/>
            </a:xfrm>
            <a:prstGeom prst="wedgeRoundRectCallout">
              <a:avLst>
                <a:gd name="adj1" fmla="val -80513"/>
                <a:gd name="adj2" fmla="val 107949"/>
                <a:gd name="adj3" fmla="val 16667"/>
              </a:avLst>
            </a:prstGeom>
            <a:noFill/>
            <a:ln w="44450">
              <a:solidFill>
                <a:srgbClr val="000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4" name="组合 19"/>
          <p:cNvGrpSpPr/>
          <p:nvPr/>
        </p:nvGrpSpPr>
        <p:grpSpPr>
          <a:xfrm>
            <a:off x="6012160" y="3075806"/>
            <a:ext cx="936104" cy="1152128"/>
            <a:chOff x="467544" y="2420888"/>
            <a:chExt cx="720080" cy="1656184"/>
          </a:xfrm>
        </p:grpSpPr>
        <p:sp>
          <p:nvSpPr>
            <p:cNvPr id="21" name="矩形 20"/>
            <p:cNvSpPr/>
            <p:nvPr/>
          </p:nvSpPr>
          <p:spPr>
            <a:xfrm>
              <a:off x="467544" y="2516899"/>
              <a:ext cx="703463" cy="1231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kumimoji="1" lang="zh-CN" altLang="en-US" b="1" dirty="0" smtClean="0">
                  <a:solidFill>
                    <a:srgbClr val="FF0000"/>
                  </a:solidFill>
                  <a:latin typeface="+mn-ea"/>
                </a:rPr>
                <a:t>可能与运动方向有关</a:t>
              </a:r>
              <a:endParaRPr lang="zh-CN" altLang="en-US" dirty="0">
                <a:solidFill>
                  <a:srgbClr val="FF0000"/>
                </a:solidFill>
                <a:latin typeface="+mn-ea"/>
              </a:endParaRPr>
            </a:p>
          </p:txBody>
        </p:sp>
        <p:sp>
          <p:nvSpPr>
            <p:cNvPr id="22" name="圆角矩形标注 21"/>
            <p:cNvSpPr/>
            <p:nvPr/>
          </p:nvSpPr>
          <p:spPr>
            <a:xfrm>
              <a:off x="467544" y="2420888"/>
              <a:ext cx="720080" cy="1656184"/>
            </a:xfrm>
            <a:prstGeom prst="wedgeRoundRectCallout">
              <a:avLst>
                <a:gd name="adj1" fmla="val 88511"/>
                <a:gd name="adj2" fmla="val 14587"/>
                <a:gd name="adj3" fmla="val 16667"/>
              </a:avLst>
            </a:prstGeom>
            <a:noFill/>
            <a:ln w="44450">
              <a:solidFill>
                <a:srgbClr val="000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7" name="组合 22"/>
          <p:cNvGrpSpPr/>
          <p:nvPr/>
        </p:nvGrpSpPr>
        <p:grpSpPr>
          <a:xfrm>
            <a:off x="107504" y="2931789"/>
            <a:ext cx="1224136" cy="1080121"/>
            <a:chOff x="1196625" y="4293096"/>
            <a:chExt cx="841594" cy="2254024"/>
          </a:xfrm>
        </p:grpSpPr>
        <p:sp>
          <p:nvSpPr>
            <p:cNvPr id="24" name="矩形 23"/>
            <p:cNvSpPr/>
            <p:nvPr/>
          </p:nvSpPr>
          <p:spPr>
            <a:xfrm>
              <a:off x="1273134" y="4365103"/>
              <a:ext cx="765085" cy="218201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kumimoji="1" lang="zh-CN" altLang="en-US" sz="1600" b="1" dirty="0" smtClean="0">
                  <a:solidFill>
                    <a:srgbClr val="FF0000"/>
                  </a:solidFill>
                  <a:latin typeface="华文楷体" pitchFamily="2" charset="-122"/>
                  <a:ea typeface="华文楷体" pitchFamily="2" charset="-122"/>
                </a:rPr>
                <a:t>可能与接触面之间的压力有关</a:t>
              </a:r>
              <a:endParaRPr lang="zh-CN" altLang="en-US" sz="1600" dirty="0">
                <a:solidFill>
                  <a:srgbClr val="FF0000"/>
                </a:solidFill>
                <a:latin typeface="华文楷体" pitchFamily="2" charset="-122"/>
                <a:ea typeface="华文楷体" pitchFamily="2" charset="-122"/>
              </a:endParaRPr>
            </a:p>
          </p:txBody>
        </p:sp>
        <p:sp>
          <p:nvSpPr>
            <p:cNvPr id="25" name="圆角矩形标注 24"/>
            <p:cNvSpPr/>
            <p:nvPr/>
          </p:nvSpPr>
          <p:spPr>
            <a:xfrm>
              <a:off x="1196625" y="4293096"/>
              <a:ext cx="841594" cy="2160240"/>
            </a:xfrm>
            <a:prstGeom prst="wedgeRoundRectCallout">
              <a:avLst>
                <a:gd name="adj1" fmla="val 82648"/>
                <a:gd name="adj2" fmla="val -9710"/>
                <a:gd name="adj3" fmla="val 16667"/>
              </a:avLst>
            </a:prstGeom>
            <a:noFill/>
            <a:ln w="44450">
              <a:solidFill>
                <a:srgbClr val="000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6" name="矩形 25"/>
          <p:cNvSpPr/>
          <p:nvPr/>
        </p:nvSpPr>
        <p:spPr>
          <a:xfrm>
            <a:off x="3203848" y="3435846"/>
            <a:ext cx="2664296" cy="11326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  <a:spcBef>
                <a:spcPct val="50000"/>
              </a:spcBef>
            </a:pPr>
            <a:r>
              <a:rPr lang="zh-CN" altLang="en-US" sz="2400" b="1" dirty="0" smtClean="0">
                <a:solidFill>
                  <a:srgbClr val="0000CC"/>
                </a:solidFill>
                <a:latin typeface="华文楷体" pitchFamily="2" charset="-122"/>
                <a:ea typeface="华文楷体" pitchFamily="2" charset="-122"/>
              </a:rPr>
              <a:t>滑动摩擦力的大小与哪些因素有关</a:t>
            </a:r>
            <a:r>
              <a:rPr lang="zh-CN" altLang="en-US" sz="2800" b="1" dirty="0" smtClean="0">
                <a:solidFill>
                  <a:srgbClr val="0000CC"/>
                </a:solidFill>
                <a:latin typeface="华文楷体" pitchFamily="2" charset="-122"/>
                <a:ea typeface="华文楷体" pitchFamily="2" charset="-122"/>
              </a:rPr>
              <a:t>？</a:t>
            </a:r>
            <a:endParaRPr lang="zh-CN" altLang="en-US" sz="2800" b="1" dirty="0">
              <a:solidFill>
                <a:srgbClr val="0000CC"/>
              </a:solidFill>
              <a:latin typeface="华文楷体" pitchFamily="2" charset="-122"/>
              <a:ea typeface="华文楷体" pitchFamily="2" charset="-122"/>
            </a:endParaRPr>
          </a:p>
        </p:txBody>
      </p:sp>
      <p:grpSp>
        <p:nvGrpSpPr>
          <p:cNvPr id="27" name="组合 33"/>
          <p:cNvGrpSpPr/>
          <p:nvPr/>
        </p:nvGrpSpPr>
        <p:grpSpPr>
          <a:xfrm>
            <a:off x="3563888" y="2841780"/>
            <a:ext cx="2232248" cy="515671"/>
            <a:chOff x="3635896" y="3573016"/>
            <a:chExt cx="2232248" cy="687562"/>
          </a:xfrm>
        </p:grpSpPr>
        <p:sp>
          <p:nvSpPr>
            <p:cNvPr id="28" name="TextBox 27"/>
            <p:cNvSpPr txBox="1"/>
            <p:nvPr/>
          </p:nvSpPr>
          <p:spPr>
            <a:xfrm>
              <a:off x="3707904" y="3645024"/>
              <a:ext cx="2160240" cy="615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b="1" dirty="0" smtClean="0">
                  <a:solidFill>
                    <a:srgbClr val="FF0000"/>
                  </a:solidFill>
                  <a:latin typeface="华文楷体" pitchFamily="2" charset="-122"/>
                  <a:ea typeface="华文楷体" pitchFamily="2" charset="-122"/>
                </a:rPr>
                <a:t>研究的问题</a:t>
              </a:r>
              <a:endParaRPr lang="zh-CN" altLang="en-US" sz="2400" b="1" dirty="0">
                <a:solidFill>
                  <a:srgbClr val="FF0000"/>
                </a:solidFill>
                <a:latin typeface="华文楷体" pitchFamily="2" charset="-122"/>
                <a:ea typeface="华文楷体" pitchFamily="2" charset="-122"/>
              </a:endParaRPr>
            </a:p>
          </p:txBody>
        </p:sp>
        <p:sp>
          <p:nvSpPr>
            <p:cNvPr id="29" name="圆角矩形标注 28"/>
            <p:cNvSpPr/>
            <p:nvPr/>
          </p:nvSpPr>
          <p:spPr>
            <a:xfrm rot="5400000">
              <a:off x="4283968" y="2924944"/>
              <a:ext cx="648071" cy="1944215"/>
            </a:xfrm>
            <a:prstGeom prst="wedgeRoundRectCallout">
              <a:avLst>
                <a:gd name="adj1" fmla="val 81568"/>
                <a:gd name="adj2" fmla="val -5574"/>
                <a:gd name="adj3" fmla="val 16667"/>
              </a:avLst>
            </a:prstGeom>
            <a:noFill/>
            <a:ln w="44450">
              <a:solidFill>
                <a:srgbClr val="000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0" name="TextBox 29"/>
          <p:cNvSpPr txBox="1"/>
          <p:nvPr/>
        </p:nvSpPr>
        <p:spPr>
          <a:xfrm>
            <a:off x="179512" y="4011910"/>
            <a:ext cx="1152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 smtClean="0">
                <a:solidFill>
                  <a:srgbClr val="000099"/>
                </a:solidFill>
                <a:latin typeface="华文楷体" pitchFamily="2" charset="-122"/>
                <a:ea typeface="华文楷体" pitchFamily="2" charset="-122"/>
              </a:rPr>
              <a:t>因素</a:t>
            </a:r>
            <a:r>
              <a:rPr lang="en-US" altLang="zh-CN" sz="2400" b="1" dirty="0" smtClean="0">
                <a:solidFill>
                  <a:srgbClr val="000099"/>
                </a:solidFill>
                <a:latin typeface="华文楷体" pitchFamily="2" charset="-122"/>
                <a:ea typeface="华文楷体" pitchFamily="2" charset="-122"/>
              </a:rPr>
              <a:t>1</a:t>
            </a:r>
            <a:endParaRPr lang="zh-CN" altLang="en-US" sz="2400" b="1" dirty="0">
              <a:solidFill>
                <a:srgbClr val="000099"/>
              </a:solidFill>
              <a:latin typeface="华文楷体" pitchFamily="2" charset="-122"/>
              <a:ea typeface="华文楷体" pitchFamily="2" charset="-122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23528" y="2283718"/>
            <a:ext cx="1152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 smtClean="0">
                <a:solidFill>
                  <a:srgbClr val="000099"/>
                </a:solidFill>
                <a:latin typeface="华文楷体" pitchFamily="2" charset="-122"/>
                <a:ea typeface="华文楷体" pitchFamily="2" charset="-122"/>
              </a:rPr>
              <a:t>因素</a:t>
            </a:r>
            <a:r>
              <a:rPr lang="en-US" altLang="zh-CN" sz="2400" b="1" dirty="0" smtClean="0">
                <a:solidFill>
                  <a:srgbClr val="000099"/>
                </a:solidFill>
                <a:latin typeface="华文楷体" pitchFamily="2" charset="-122"/>
                <a:ea typeface="华文楷体" pitchFamily="2" charset="-122"/>
              </a:rPr>
              <a:t>2</a:t>
            </a:r>
            <a:endParaRPr lang="zh-CN" altLang="en-US" sz="2400" b="1" dirty="0">
              <a:solidFill>
                <a:srgbClr val="000099"/>
              </a:solidFill>
              <a:latin typeface="华文楷体" pitchFamily="2" charset="-122"/>
              <a:ea typeface="华文楷体" pitchFamily="2" charset="-122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4572000" y="987574"/>
            <a:ext cx="1152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 smtClean="0">
                <a:solidFill>
                  <a:srgbClr val="000099"/>
                </a:solidFill>
                <a:latin typeface="华文楷体" pitchFamily="2" charset="-122"/>
                <a:ea typeface="华文楷体" pitchFamily="2" charset="-122"/>
              </a:rPr>
              <a:t>因素</a:t>
            </a:r>
            <a:r>
              <a:rPr lang="en-US" altLang="zh-CN" sz="2400" b="1" dirty="0" smtClean="0">
                <a:solidFill>
                  <a:srgbClr val="000099"/>
                </a:solidFill>
                <a:latin typeface="华文楷体" pitchFamily="2" charset="-122"/>
                <a:ea typeface="华文楷体" pitchFamily="2" charset="-122"/>
              </a:rPr>
              <a:t>3</a:t>
            </a:r>
            <a:endParaRPr lang="zh-CN" altLang="en-US" sz="2400" b="1" dirty="0">
              <a:solidFill>
                <a:srgbClr val="000099"/>
              </a:solidFill>
              <a:latin typeface="华文楷体" pitchFamily="2" charset="-122"/>
              <a:ea typeface="华文楷体" pitchFamily="2" charset="-122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7668344" y="195486"/>
            <a:ext cx="1152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 smtClean="0">
                <a:solidFill>
                  <a:srgbClr val="000099"/>
                </a:solidFill>
                <a:latin typeface="华文楷体" pitchFamily="2" charset="-122"/>
                <a:ea typeface="华文楷体" pitchFamily="2" charset="-122"/>
              </a:rPr>
              <a:t>因素</a:t>
            </a:r>
            <a:r>
              <a:rPr lang="en-US" altLang="zh-CN" sz="2400" b="1" dirty="0" smtClean="0">
                <a:solidFill>
                  <a:srgbClr val="000099"/>
                </a:solidFill>
                <a:latin typeface="华文楷体" pitchFamily="2" charset="-122"/>
                <a:ea typeface="华文楷体" pitchFamily="2" charset="-122"/>
              </a:rPr>
              <a:t>4</a:t>
            </a:r>
            <a:endParaRPr lang="zh-CN" altLang="en-US" sz="2400" b="1" dirty="0">
              <a:solidFill>
                <a:srgbClr val="000099"/>
              </a:solidFill>
              <a:latin typeface="华文楷体" pitchFamily="2" charset="-122"/>
              <a:ea typeface="华文楷体" pitchFamily="2" charset="-122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5868144" y="4227934"/>
            <a:ext cx="1152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 smtClean="0">
                <a:solidFill>
                  <a:srgbClr val="000099"/>
                </a:solidFill>
                <a:latin typeface="华文楷体" pitchFamily="2" charset="-122"/>
                <a:ea typeface="华文楷体" pitchFamily="2" charset="-122"/>
              </a:rPr>
              <a:t>因素</a:t>
            </a:r>
            <a:r>
              <a:rPr lang="en-US" altLang="zh-CN" sz="2400" b="1" dirty="0" smtClean="0">
                <a:solidFill>
                  <a:srgbClr val="000099"/>
                </a:solidFill>
                <a:latin typeface="华文楷体" pitchFamily="2" charset="-122"/>
                <a:ea typeface="华文楷体" pitchFamily="2" charset="-122"/>
              </a:rPr>
              <a:t>5</a:t>
            </a:r>
            <a:endParaRPr lang="zh-CN" altLang="en-US" sz="2400" b="1" dirty="0">
              <a:solidFill>
                <a:srgbClr val="000099"/>
              </a:solidFill>
              <a:latin typeface="华文楷体" pitchFamily="2" charset="-122"/>
              <a:ea typeface="华文楷体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26" grpId="0"/>
      <p:bldP spid="30" grpId="0"/>
      <p:bldP spid="31" grpId="0"/>
      <p:bldP spid="32" grpId="0"/>
      <p:bldP spid="33" grpId="0"/>
      <p:bldP spid="3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611560" y="1761660"/>
            <a:ext cx="144016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800" b="1" dirty="0" smtClean="0">
                <a:solidFill>
                  <a:srgbClr val="0000CC"/>
                </a:solidFill>
                <a:latin typeface="+mn-ea"/>
              </a:rPr>
              <a:t>滑动摩擦力的大小</a:t>
            </a:r>
            <a:endParaRPr lang="zh-CN" altLang="en-US" sz="2800" dirty="0"/>
          </a:p>
        </p:txBody>
      </p:sp>
      <p:sp>
        <p:nvSpPr>
          <p:cNvPr id="3" name="右箭头 2"/>
          <p:cNvSpPr/>
          <p:nvPr/>
        </p:nvSpPr>
        <p:spPr>
          <a:xfrm rot="21002427">
            <a:off x="2273232" y="1729460"/>
            <a:ext cx="2088232" cy="216024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/>
          </a:p>
        </p:txBody>
      </p:sp>
      <p:sp>
        <p:nvSpPr>
          <p:cNvPr id="4" name="右箭头 3"/>
          <p:cNvSpPr/>
          <p:nvPr/>
        </p:nvSpPr>
        <p:spPr>
          <a:xfrm rot="1814660">
            <a:off x="1994003" y="3663587"/>
            <a:ext cx="2121350" cy="186828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/>
          </a:p>
        </p:txBody>
      </p:sp>
      <p:sp>
        <p:nvSpPr>
          <p:cNvPr id="5" name="右箭头 4"/>
          <p:cNvSpPr/>
          <p:nvPr/>
        </p:nvSpPr>
        <p:spPr>
          <a:xfrm rot="294247">
            <a:off x="2267744" y="2409732"/>
            <a:ext cx="2088232" cy="216024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/>
          </a:p>
        </p:txBody>
      </p:sp>
      <p:sp>
        <p:nvSpPr>
          <p:cNvPr id="7" name="右箭头 6"/>
          <p:cNvSpPr/>
          <p:nvPr/>
        </p:nvSpPr>
        <p:spPr>
          <a:xfrm rot="1269301">
            <a:off x="2137647" y="2986800"/>
            <a:ext cx="2088232" cy="216024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/>
          </a:p>
        </p:txBody>
      </p:sp>
      <p:sp>
        <p:nvSpPr>
          <p:cNvPr id="8" name="右箭头 7"/>
          <p:cNvSpPr/>
          <p:nvPr/>
        </p:nvSpPr>
        <p:spPr>
          <a:xfrm rot="19632315">
            <a:off x="1978262" y="1200419"/>
            <a:ext cx="2088232" cy="166323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/>
          </a:p>
        </p:txBody>
      </p:sp>
      <p:sp>
        <p:nvSpPr>
          <p:cNvPr id="9" name="矩形 8"/>
          <p:cNvSpPr/>
          <p:nvPr/>
        </p:nvSpPr>
        <p:spPr>
          <a:xfrm>
            <a:off x="4499992" y="1131590"/>
            <a:ext cx="309634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zh-CN" altLang="en-US" sz="2800" b="1" dirty="0" smtClean="0">
                <a:solidFill>
                  <a:srgbClr val="FF0000"/>
                </a:solidFill>
                <a:latin typeface="+mn-ea"/>
              </a:rPr>
              <a:t>可能与接触面的粗糙程度有关</a:t>
            </a:r>
            <a:endParaRPr lang="zh-CN" altLang="en-US" sz="2800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4139952" y="123478"/>
            <a:ext cx="309634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zh-CN" altLang="en-US" sz="2800" b="1" dirty="0" smtClean="0">
                <a:solidFill>
                  <a:srgbClr val="FF0000"/>
                </a:solidFill>
                <a:latin typeface="+mn-ea"/>
              </a:rPr>
              <a:t>可能与接触面之间的压力有关</a:t>
            </a:r>
            <a:endParaRPr lang="zh-CN" altLang="en-US" sz="2800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4572000" y="2067694"/>
            <a:ext cx="266429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zh-CN" altLang="en-US" sz="2800" b="1" dirty="0" smtClean="0">
                <a:solidFill>
                  <a:srgbClr val="FF0000"/>
                </a:solidFill>
                <a:latin typeface="+mn-ea"/>
              </a:rPr>
              <a:t>可能与接触面的大小有关</a:t>
            </a:r>
            <a:endParaRPr lang="zh-CN" altLang="en-US" sz="2800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4427984" y="2931790"/>
            <a:ext cx="273630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zh-CN" altLang="en-US" sz="2800" b="1" dirty="0" smtClean="0">
                <a:solidFill>
                  <a:srgbClr val="FF0000"/>
                </a:solidFill>
                <a:latin typeface="+mn-ea"/>
              </a:rPr>
              <a:t>可能与运动速度有关</a:t>
            </a:r>
            <a:endParaRPr lang="zh-CN" altLang="en-US" sz="2800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4427984" y="3795886"/>
            <a:ext cx="252028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zh-CN" altLang="en-US" sz="2800" b="1" dirty="0" smtClean="0">
                <a:solidFill>
                  <a:srgbClr val="FF0000"/>
                </a:solidFill>
                <a:latin typeface="+mn-ea"/>
              </a:rPr>
              <a:t>可能与运动方向有关</a:t>
            </a:r>
            <a:endParaRPr lang="zh-CN" altLang="en-US" sz="2800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7668344" y="195486"/>
            <a:ext cx="108876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b="1" dirty="0" smtClean="0">
                <a:solidFill>
                  <a:srgbClr val="0000CC"/>
                </a:solidFill>
              </a:rPr>
              <a:t>因素</a:t>
            </a:r>
            <a:r>
              <a:rPr lang="en-US" altLang="zh-CN" sz="2800" b="1" dirty="0" smtClean="0">
                <a:solidFill>
                  <a:srgbClr val="0000CC"/>
                </a:solidFill>
              </a:rPr>
              <a:t>1</a:t>
            </a:r>
            <a:endParaRPr lang="zh-CN" altLang="en-US" sz="2800" b="1" dirty="0">
              <a:solidFill>
                <a:srgbClr val="0000CC"/>
              </a:solidFill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7668344" y="1347614"/>
            <a:ext cx="108876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b="1" dirty="0" smtClean="0">
                <a:solidFill>
                  <a:srgbClr val="0000CC"/>
                </a:solidFill>
              </a:rPr>
              <a:t>因素</a:t>
            </a:r>
            <a:r>
              <a:rPr lang="en-US" altLang="zh-CN" sz="2800" b="1" dirty="0" smtClean="0">
                <a:solidFill>
                  <a:srgbClr val="0000CC"/>
                </a:solidFill>
              </a:rPr>
              <a:t>2</a:t>
            </a:r>
            <a:endParaRPr lang="zh-CN" altLang="en-US" sz="2800" b="1" dirty="0">
              <a:solidFill>
                <a:srgbClr val="0000CC"/>
              </a:solidFill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7668344" y="2355726"/>
            <a:ext cx="108876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b="1" dirty="0" smtClean="0">
                <a:solidFill>
                  <a:srgbClr val="0000CC"/>
                </a:solidFill>
              </a:rPr>
              <a:t>因素</a:t>
            </a:r>
            <a:r>
              <a:rPr lang="en-US" altLang="zh-CN" sz="2800" b="1" dirty="0" smtClean="0">
                <a:solidFill>
                  <a:srgbClr val="0000CC"/>
                </a:solidFill>
              </a:rPr>
              <a:t>3</a:t>
            </a:r>
            <a:endParaRPr lang="zh-CN" altLang="en-US" sz="2800" b="1" dirty="0">
              <a:solidFill>
                <a:srgbClr val="0000CC"/>
              </a:solidFill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7668344" y="3075806"/>
            <a:ext cx="1217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800" b="1" dirty="0" smtClean="0">
                <a:solidFill>
                  <a:srgbClr val="0000CC"/>
                </a:solidFill>
              </a:rPr>
              <a:t>因素</a:t>
            </a:r>
            <a:r>
              <a:rPr lang="en-US" altLang="zh-CN" sz="2800" b="1" dirty="0" smtClean="0">
                <a:solidFill>
                  <a:srgbClr val="0000CC"/>
                </a:solidFill>
              </a:rPr>
              <a:t>4</a:t>
            </a:r>
            <a:endParaRPr lang="zh-CN" altLang="en-US" sz="2800" b="1" dirty="0">
              <a:solidFill>
                <a:srgbClr val="0000CC"/>
              </a:solidFill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7668344" y="4083918"/>
            <a:ext cx="108876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b="1" dirty="0" smtClean="0">
                <a:solidFill>
                  <a:srgbClr val="0000CC"/>
                </a:solidFill>
              </a:rPr>
              <a:t>因素</a:t>
            </a:r>
            <a:r>
              <a:rPr lang="en-US" altLang="zh-CN" sz="2800" b="1" dirty="0" smtClean="0">
                <a:solidFill>
                  <a:srgbClr val="0000CC"/>
                </a:solidFill>
              </a:rPr>
              <a:t>5</a:t>
            </a:r>
            <a:endParaRPr lang="zh-CN" altLang="en-US" sz="2800" b="1" dirty="0">
              <a:solidFill>
                <a:srgbClr val="0000CC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7" grpId="0" animBg="1"/>
      <p:bldP spid="8" grpId="0" animBg="1"/>
      <p:bldP spid="9" grpId="0"/>
      <p:bldP spid="10" grpId="0"/>
      <p:bldP spid="11" grpId="0"/>
      <p:bldP spid="12" grpId="0"/>
      <p:bldP spid="13" grpId="0"/>
      <p:bldP spid="14" grpId="0"/>
      <p:bldP spid="16" grpId="0"/>
      <p:bldP spid="17" grpId="0"/>
      <p:bldP spid="18" grpId="0"/>
      <p:bldP spid="1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539552" y="1275606"/>
            <a:ext cx="144016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800" b="1" dirty="0" smtClean="0">
                <a:solidFill>
                  <a:srgbClr val="0000CC"/>
                </a:solidFill>
                <a:latin typeface="+mn-ea"/>
              </a:rPr>
              <a:t>滑动摩擦力的大小</a:t>
            </a:r>
            <a:endParaRPr lang="zh-CN" altLang="en-US" sz="2800" dirty="0"/>
          </a:p>
        </p:txBody>
      </p:sp>
      <p:sp>
        <p:nvSpPr>
          <p:cNvPr id="8" name="右箭头 7"/>
          <p:cNvSpPr/>
          <p:nvPr/>
        </p:nvSpPr>
        <p:spPr>
          <a:xfrm rot="20698955">
            <a:off x="2056600" y="1565267"/>
            <a:ext cx="1696703" cy="126779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/>
          </a:p>
        </p:txBody>
      </p:sp>
      <p:sp>
        <p:nvSpPr>
          <p:cNvPr id="9" name="矩形 8"/>
          <p:cNvSpPr/>
          <p:nvPr/>
        </p:nvSpPr>
        <p:spPr>
          <a:xfrm>
            <a:off x="3779912" y="1923679"/>
            <a:ext cx="374441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zh-CN" altLang="en-US" sz="2400" b="1" dirty="0" smtClean="0">
                <a:solidFill>
                  <a:srgbClr val="FF0000"/>
                </a:solidFill>
                <a:latin typeface="+mn-ea"/>
              </a:rPr>
              <a:t>可能与接触面的粗糙程度有关</a:t>
            </a:r>
            <a:endParaRPr lang="zh-CN" altLang="en-US" sz="2400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3851920" y="897564"/>
            <a:ext cx="352839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zh-CN" altLang="en-US" sz="2800" b="1" dirty="0" smtClean="0">
                <a:solidFill>
                  <a:srgbClr val="0000CC"/>
                </a:solidFill>
                <a:latin typeface="+mn-ea"/>
              </a:rPr>
              <a:t>可能与接触面之间的压力有关</a:t>
            </a:r>
            <a:endParaRPr lang="zh-CN" altLang="en-US" sz="2800" dirty="0">
              <a:solidFill>
                <a:srgbClr val="0000CC"/>
              </a:solidFill>
              <a:latin typeface="+mn-ea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3779912" y="2859782"/>
            <a:ext cx="367240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zh-CN" altLang="en-US" sz="2400" b="1" dirty="0" smtClean="0">
                <a:solidFill>
                  <a:srgbClr val="FF0000"/>
                </a:solidFill>
                <a:latin typeface="+mn-ea"/>
              </a:rPr>
              <a:t>可能与接触面的大小有关</a:t>
            </a:r>
            <a:endParaRPr lang="zh-CN" altLang="en-US" sz="2400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3779912" y="3507854"/>
            <a:ext cx="3600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zh-CN" altLang="en-US" sz="2400" b="1" dirty="0" smtClean="0">
                <a:solidFill>
                  <a:srgbClr val="FF0000"/>
                </a:solidFill>
                <a:latin typeface="+mn-ea"/>
              </a:rPr>
              <a:t>可能与运动速度有关</a:t>
            </a:r>
            <a:endParaRPr lang="zh-CN" altLang="en-US" sz="2400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3923928" y="4083919"/>
            <a:ext cx="367240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zh-CN" altLang="en-US" sz="2800" b="1" dirty="0" smtClean="0">
                <a:solidFill>
                  <a:srgbClr val="FF0000"/>
                </a:solidFill>
                <a:latin typeface="+mn-ea"/>
              </a:rPr>
              <a:t>可能与运动方向有关</a:t>
            </a:r>
            <a:endParaRPr lang="zh-CN" altLang="en-US" sz="2800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7452320" y="1113589"/>
            <a:ext cx="108876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b="1" dirty="0" smtClean="0">
                <a:solidFill>
                  <a:srgbClr val="0000CC"/>
                </a:solidFill>
              </a:rPr>
              <a:t>因素</a:t>
            </a:r>
            <a:r>
              <a:rPr lang="en-US" altLang="zh-CN" sz="2800" b="1" dirty="0" smtClean="0">
                <a:solidFill>
                  <a:srgbClr val="0000CC"/>
                </a:solidFill>
              </a:rPr>
              <a:t>1</a:t>
            </a:r>
            <a:endParaRPr lang="zh-CN" altLang="en-US" sz="2800" b="1" dirty="0">
              <a:solidFill>
                <a:srgbClr val="0000CC"/>
              </a:solidFill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7596336" y="1923678"/>
            <a:ext cx="108876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b="1" dirty="0" smtClean="0">
                <a:solidFill>
                  <a:srgbClr val="0000CC"/>
                </a:solidFill>
              </a:rPr>
              <a:t>因素</a:t>
            </a:r>
            <a:r>
              <a:rPr lang="en-US" altLang="zh-CN" sz="2800" b="1" dirty="0" smtClean="0">
                <a:solidFill>
                  <a:srgbClr val="0000CC"/>
                </a:solidFill>
              </a:rPr>
              <a:t>2</a:t>
            </a:r>
            <a:endParaRPr lang="zh-CN" altLang="en-US" sz="2800" b="1" dirty="0">
              <a:solidFill>
                <a:srgbClr val="0000CC"/>
              </a:solidFill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7596336" y="2787774"/>
            <a:ext cx="108876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b="1" dirty="0" smtClean="0">
                <a:solidFill>
                  <a:srgbClr val="0000CC"/>
                </a:solidFill>
              </a:rPr>
              <a:t>因素</a:t>
            </a:r>
            <a:r>
              <a:rPr lang="en-US" altLang="zh-CN" sz="2800" b="1" dirty="0" smtClean="0">
                <a:solidFill>
                  <a:srgbClr val="0000CC"/>
                </a:solidFill>
              </a:rPr>
              <a:t>3</a:t>
            </a:r>
            <a:endParaRPr lang="zh-CN" altLang="en-US" sz="2800" b="1" dirty="0">
              <a:solidFill>
                <a:srgbClr val="0000CC"/>
              </a:solidFill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7668344" y="3489852"/>
            <a:ext cx="1217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800" b="1" dirty="0" smtClean="0">
                <a:solidFill>
                  <a:srgbClr val="0000CC"/>
                </a:solidFill>
              </a:rPr>
              <a:t>因素</a:t>
            </a:r>
            <a:r>
              <a:rPr lang="en-US" altLang="zh-CN" sz="2800" b="1" dirty="0" smtClean="0">
                <a:solidFill>
                  <a:srgbClr val="0000CC"/>
                </a:solidFill>
              </a:rPr>
              <a:t>4</a:t>
            </a:r>
            <a:endParaRPr lang="zh-CN" altLang="en-US" sz="2800" b="1" dirty="0">
              <a:solidFill>
                <a:srgbClr val="0000CC"/>
              </a:solidFill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7668344" y="4083918"/>
            <a:ext cx="108876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b="1" dirty="0" smtClean="0">
                <a:solidFill>
                  <a:srgbClr val="0000CC"/>
                </a:solidFill>
              </a:rPr>
              <a:t>因素</a:t>
            </a:r>
            <a:r>
              <a:rPr lang="en-US" altLang="zh-CN" sz="2800" b="1" dirty="0" smtClean="0">
                <a:solidFill>
                  <a:srgbClr val="0000CC"/>
                </a:solidFill>
              </a:rPr>
              <a:t>5</a:t>
            </a:r>
            <a:endParaRPr lang="zh-CN" altLang="en-US" sz="2800" b="1" dirty="0">
              <a:solidFill>
                <a:srgbClr val="0000CC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 rot="20673446">
            <a:off x="2261720" y="948290"/>
            <a:ext cx="11521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 smtClean="0">
                <a:solidFill>
                  <a:srgbClr val="0000CC"/>
                </a:solidFill>
              </a:rPr>
              <a:t>探究</a:t>
            </a:r>
            <a:endParaRPr lang="zh-CN" altLang="en-US" sz="2800" b="1" dirty="0">
              <a:solidFill>
                <a:srgbClr val="0000CC"/>
              </a:solidFill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3563888" y="1869672"/>
            <a:ext cx="5400600" cy="2862318"/>
          </a:xfrm>
          <a:prstGeom prst="rect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/>
          </a:p>
        </p:txBody>
      </p:sp>
      <p:grpSp>
        <p:nvGrpSpPr>
          <p:cNvPr id="3" name="组合 23"/>
          <p:cNvGrpSpPr/>
          <p:nvPr/>
        </p:nvGrpSpPr>
        <p:grpSpPr>
          <a:xfrm>
            <a:off x="611560" y="3147814"/>
            <a:ext cx="2304256" cy="1134126"/>
            <a:chOff x="1043608" y="3933056"/>
            <a:chExt cx="2304256" cy="1512168"/>
          </a:xfrm>
        </p:grpSpPr>
        <p:sp>
          <p:nvSpPr>
            <p:cNvPr id="22" name="TextBox 21"/>
            <p:cNvSpPr txBox="1"/>
            <p:nvPr/>
          </p:nvSpPr>
          <p:spPr>
            <a:xfrm>
              <a:off x="1403648" y="4365104"/>
              <a:ext cx="1584176" cy="6976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b="1" dirty="0" smtClean="0">
                  <a:solidFill>
                    <a:srgbClr val="0000CC"/>
                  </a:solidFill>
                </a:rPr>
                <a:t>不改变</a:t>
              </a:r>
              <a:endParaRPr lang="zh-CN" altLang="en-US" sz="2800" b="1" dirty="0">
                <a:solidFill>
                  <a:srgbClr val="0000CC"/>
                </a:solidFill>
              </a:endParaRPr>
            </a:p>
          </p:txBody>
        </p:sp>
        <p:sp>
          <p:nvSpPr>
            <p:cNvPr id="23" name="椭圆形标注 22"/>
            <p:cNvSpPr/>
            <p:nvPr/>
          </p:nvSpPr>
          <p:spPr>
            <a:xfrm>
              <a:off x="1043608" y="3933056"/>
              <a:ext cx="2304256" cy="1512168"/>
            </a:xfrm>
            <a:prstGeom prst="wedgeEllipseCallout">
              <a:avLst>
                <a:gd name="adj1" fmla="val 90024"/>
                <a:gd name="adj2" fmla="val -29329"/>
              </a:avLst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/>
            </a:p>
          </p:txBody>
        </p:sp>
      </p:grpSp>
      <p:grpSp>
        <p:nvGrpSpPr>
          <p:cNvPr id="4" name="组合 24"/>
          <p:cNvGrpSpPr/>
          <p:nvPr/>
        </p:nvGrpSpPr>
        <p:grpSpPr>
          <a:xfrm>
            <a:off x="6732240" y="123478"/>
            <a:ext cx="2088232" cy="627809"/>
            <a:chOff x="5111552" y="3933056"/>
            <a:chExt cx="2304256" cy="1512831"/>
          </a:xfrm>
        </p:grpSpPr>
        <p:sp>
          <p:nvSpPr>
            <p:cNvPr id="26" name="TextBox 25"/>
            <p:cNvSpPr txBox="1"/>
            <p:nvPr/>
          </p:nvSpPr>
          <p:spPr>
            <a:xfrm>
              <a:off x="5652120" y="4185084"/>
              <a:ext cx="1296145" cy="12608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b="1" dirty="0" smtClean="0">
                  <a:solidFill>
                    <a:srgbClr val="0000CC"/>
                  </a:solidFill>
                </a:rPr>
                <a:t>改变</a:t>
              </a:r>
              <a:endParaRPr lang="zh-CN" altLang="en-US" sz="2800" b="1" dirty="0">
                <a:solidFill>
                  <a:srgbClr val="0000CC"/>
                </a:solidFill>
              </a:endParaRPr>
            </a:p>
          </p:txBody>
        </p:sp>
        <p:sp>
          <p:nvSpPr>
            <p:cNvPr id="27" name="椭圆形标注 26"/>
            <p:cNvSpPr/>
            <p:nvPr/>
          </p:nvSpPr>
          <p:spPr>
            <a:xfrm>
              <a:off x="5111552" y="3933056"/>
              <a:ext cx="2304256" cy="1512168"/>
            </a:xfrm>
            <a:prstGeom prst="wedgeEllipseCallout">
              <a:avLst>
                <a:gd name="adj1" fmla="val -42466"/>
                <a:gd name="adj2" fmla="val 85514"/>
              </a:avLst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79512" y="1707654"/>
            <a:ext cx="144016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200" b="1" dirty="0" smtClean="0">
                <a:solidFill>
                  <a:srgbClr val="0000CC"/>
                </a:solidFill>
                <a:latin typeface="+mn-ea"/>
              </a:rPr>
              <a:t>滑动摩擦力的大小</a:t>
            </a:r>
            <a:endParaRPr lang="zh-CN" altLang="en-US" sz="3200" dirty="0"/>
          </a:p>
        </p:txBody>
      </p:sp>
      <p:sp>
        <p:nvSpPr>
          <p:cNvPr id="8" name="右箭头 7"/>
          <p:cNvSpPr/>
          <p:nvPr/>
        </p:nvSpPr>
        <p:spPr>
          <a:xfrm>
            <a:off x="1828766" y="2211710"/>
            <a:ext cx="1231066" cy="132364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3491880" y="1761660"/>
            <a:ext cx="388843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zh-CN" altLang="en-US" sz="2800" b="1" dirty="0" smtClean="0">
                <a:solidFill>
                  <a:srgbClr val="0000CC"/>
                </a:solidFill>
                <a:latin typeface="华文楷体" pitchFamily="2" charset="-122"/>
                <a:ea typeface="华文楷体" pitchFamily="2" charset="-122"/>
              </a:rPr>
              <a:t>可能与接触面的粗糙程度有关</a:t>
            </a:r>
            <a:endParaRPr lang="zh-CN" altLang="en-US" sz="2800" dirty="0">
              <a:solidFill>
                <a:srgbClr val="0000CC"/>
              </a:solidFill>
              <a:latin typeface="华文楷体" pitchFamily="2" charset="-122"/>
              <a:ea typeface="华文楷体" pitchFamily="2" charset="-122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3635896" y="897565"/>
            <a:ext cx="374441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zh-CN" altLang="en-US" sz="2800" b="1" dirty="0" smtClean="0">
                <a:solidFill>
                  <a:srgbClr val="FF0000"/>
                </a:solidFill>
                <a:latin typeface="华文楷体" pitchFamily="2" charset="-122"/>
                <a:ea typeface="华文楷体" pitchFamily="2" charset="-122"/>
              </a:rPr>
              <a:t>可能与接触面之间的压力有关</a:t>
            </a:r>
            <a:endParaRPr lang="zh-CN" altLang="en-US" sz="2800" dirty="0">
              <a:solidFill>
                <a:srgbClr val="FF0000"/>
              </a:solidFill>
              <a:latin typeface="华文楷体" pitchFamily="2" charset="-122"/>
              <a:ea typeface="华文楷体" pitchFamily="2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3635896" y="2787774"/>
            <a:ext cx="374441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zh-CN" altLang="en-US" sz="2400" b="1" dirty="0" smtClean="0">
                <a:solidFill>
                  <a:srgbClr val="FF0000"/>
                </a:solidFill>
                <a:latin typeface="+mn-ea"/>
              </a:rPr>
              <a:t>可能与接触面的大小有关</a:t>
            </a:r>
            <a:endParaRPr lang="zh-CN" altLang="en-US" sz="2400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3779912" y="3327835"/>
            <a:ext cx="33843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zh-CN" altLang="en-US" sz="2400" b="1" dirty="0" smtClean="0">
                <a:solidFill>
                  <a:srgbClr val="FF0000"/>
                </a:solidFill>
                <a:latin typeface="+mn-ea"/>
              </a:rPr>
              <a:t>可能与运动速度有关</a:t>
            </a:r>
            <a:endParaRPr lang="zh-CN" altLang="en-US" sz="2400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3779912" y="4083919"/>
            <a:ext cx="316835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zh-CN" altLang="en-US" sz="2400" b="1" dirty="0" smtClean="0">
                <a:solidFill>
                  <a:srgbClr val="FF0000"/>
                </a:solidFill>
                <a:latin typeface="+mn-ea"/>
              </a:rPr>
              <a:t>可能与运动方向有关</a:t>
            </a:r>
            <a:endParaRPr lang="zh-CN" altLang="en-US" sz="2400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7452320" y="1005576"/>
            <a:ext cx="108876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b="1" dirty="0" smtClean="0">
                <a:solidFill>
                  <a:srgbClr val="0000CC"/>
                </a:solidFill>
              </a:rPr>
              <a:t>因素</a:t>
            </a:r>
            <a:r>
              <a:rPr lang="en-US" altLang="zh-CN" sz="2800" b="1" dirty="0" smtClean="0">
                <a:solidFill>
                  <a:srgbClr val="0000CC"/>
                </a:solidFill>
              </a:rPr>
              <a:t>1</a:t>
            </a:r>
            <a:endParaRPr lang="zh-CN" altLang="en-US" sz="2800" b="1" dirty="0">
              <a:solidFill>
                <a:srgbClr val="0000CC"/>
              </a:solidFill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7668344" y="2031690"/>
            <a:ext cx="108876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b="1" dirty="0" smtClean="0">
                <a:solidFill>
                  <a:srgbClr val="0000CC"/>
                </a:solidFill>
              </a:rPr>
              <a:t>因素</a:t>
            </a:r>
            <a:r>
              <a:rPr lang="en-US" altLang="zh-CN" sz="2800" b="1" dirty="0" smtClean="0">
                <a:solidFill>
                  <a:srgbClr val="0000CC"/>
                </a:solidFill>
              </a:rPr>
              <a:t>2</a:t>
            </a:r>
            <a:endParaRPr lang="zh-CN" altLang="en-US" sz="2800" b="1" dirty="0">
              <a:solidFill>
                <a:srgbClr val="0000CC"/>
              </a:solidFill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7668344" y="2787774"/>
            <a:ext cx="108876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b="1" dirty="0" smtClean="0">
                <a:solidFill>
                  <a:srgbClr val="0000CC"/>
                </a:solidFill>
              </a:rPr>
              <a:t>因素</a:t>
            </a:r>
            <a:r>
              <a:rPr lang="en-US" altLang="zh-CN" sz="2800" b="1" dirty="0" smtClean="0">
                <a:solidFill>
                  <a:srgbClr val="0000CC"/>
                </a:solidFill>
              </a:rPr>
              <a:t>3</a:t>
            </a:r>
            <a:endParaRPr lang="zh-CN" altLang="en-US" sz="2800" b="1" dirty="0">
              <a:solidFill>
                <a:srgbClr val="0000CC"/>
              </a:solidFill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7596336" y="3363838"/>
            <a:ext cx="1217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800" b="1" dirty="0" smtClean="0">
                <a:solidFill>
                  <a:srgbClr val="0000CC"/>
                </a:solidFill>
              </a:rPr>
              <a:t>因素</a:t>
            </a:r>
            <a:r>
              <a:rPr lang="en-US" altLang="zh-CN" sz="2800" b="1" dirty="0" smtClean="0">
                <a:solidFill>
                  <a:srgbClr val="0000CC"/>
                </a:solidFill>
              </a:rPr>
              <a:t>4</a:t>
            </a:r>
            <a:endParaRPr lang="zh-CN" altLang="en-US" sz="2800" b="1" dirty="0">
              <a:solidFill>
                <a:srgbClr val="0000CC"/>
              </a:solidFill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7596336" y="4083918"/>
            <a:ext cx="108876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b="1" dirty="0" smtClean="0">
                <a:solidFill>
                  <a:srgbClr val="0000CC"/>
                </a:solidFill>
              </a:rPr>
              <a:t>因素</a:t>
            </a:r>
            <a:r>
              <a:rPr lang="en-US" altLang="zh-CN" sz="2800" b="1" dirty="0" smtClean="0">
                <a:solidFill>
                  <a:srgbClr val="0000CC"/>
                </a:solidFill>
              </a:rPr>
              <a:t>5</a:t>
            </a:r>
            <a:endParaRPr lang="zh-CN" altLang="en-US" sz="2800" b="1" dirty="0">
              <a:solidFill>
                <a:srgbClr val="0000CC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907704" y="1707654"/>
            <a:ext cx="11521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 smtClean="0">
                <a:solidFill>
                  <a:srgbClr val="0000CC"/>
                </a:solidFill>
              </a:rPr>
              <a:t>探究</a:t>
            </a:r>
            <a:endParaRPr lang="zh-CN" altLang="en-US" sz="3200" b="1" dirty="0">
              <a:solidFill>
                <a:srgbClr val="0000CC"/>
              </a:solidFill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3347864" y="2679762"/>
            <a:ext cx="5544616" cy="2052228"/>
          </a:xfrm>
          <a:prstGeom prst="rect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/>
          </a:p>
        </p:txBody>
      </p:sp>
      <p:grpSp>
        <p:nvGrpSpPr>
          <p:cNvPr id="3" name="组合 23"/>
          <p:cNvGrpSpPr/>
          <p:nvPr/>
        </p:nvGrpSpPr>
        <p:grpSpPr>
          <a:xfrm>
            <a:off x="971600" y="3291829"/>
            <a:ext cx="1872208" cy="1221565"/>
            <a:chOff x="1043608" y="3933056"/>
            <a:chExt cx="2304256" cy="1973298"/>
          </a:xfrm>
        </p:grpSpPr>
        <p:sp>
          <p:nvSpPr>
            <p:cNvPr id="22" name="TextBox 21"/>
            <p:cNvSpPr txBox="1"/>
            <p:nvPr/>
          </p:nvSpPr>
          <p:spPr>
            <a:xfrm>
              <a:off x="1403648" y="4365104"/>
              <a:ext cx="1584177" cy="15412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b="1" dirty="0" smtClean="0">
                  <a:solidFill>
                    <a:srgbClr val="0000CC"/>
                  </a:solidFill>
                </a:rPr>
                <a:t>不改变</a:t>
              </a:r>
              <a:endParaRPr lang="zh-CN" altLang="en-US" sz="2800" b="1" dirty="0">
                <a:solidFill>
                  <a:srgbClr val="0000CC"/>
                </a:solidFill>
              </a:endParaRPr>
            </a:p>
          </p:txBody>
        </p:sp>
        <p:sp>
          <p:nvSpPr>
            <p:cNvPr id="23" name="椭圆形标注 22"/>
            <p:cNvSpPr/>
            <p:nvPr/>
          </p:nvSpPr>
          <p:spPr>
            <a:xfrm>
              <a:off x="1043608" y="3933056"/>
              <a:ext cx="2304256" cy="1512168"/>
            </a:xfrm>
            <a:prstGeom prst="wedgeEllipseCallout">
              <a:avLst>
                <a:gd name="adj1" fmla="val 90024"/>
                <a:gd name="adj2" fmla="val -29329"/>
              </a:avLst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4" name="组合 24"/>
          <p:cNvGrpSpPr/>
          <p:nvPr/>
        </p:nvGrpSpPr>
        <p:grpSpPr>
          <a:xfrm>
            <a:off x="1475656" y="573528"/>
            <a:ext cx="1800200" cy="700337"/>
            <a:chOff x="5327576" y="4059070"/>
            <a:chExt cx="1728192" cy="1634120"/>
          </a:xfrm>
        </p:grpSpPr>
        <p:sp>
          <p:nvSpPr>
            <p:cNvPr id="26" name="TextBox 25"/>
            <p:cNvSpPr txBox="1"/>
            <p:nvPr/>
          </p:nvSpPr>
          <p:spPr>
            <a:xfrm>
              <a:off x="5652120" y="4185084"/>
              <a:ext cx="1296144" cy="15081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600" b="1" dirty="0" smtClean="0">
                  <a:solidFill>
                    <a:srgbClr val="0000CC"/>
                  </a:solidFill>
                </a:rPr>
                <a:t>改变</a:t>
              </a:r>
              <a:endParaRPr lang="zh-CN" altLang="en-US" sz="3600" b="1" dirty="0">
                <a:solidFill>
                  <a:srgbClr val="0000CC"/>
                </a:solidFill>
              </a:endParaRPr>
            </a:p>
          </p:txBody>
        </p:sp>
        <p:sp>
          <p:nvSpPr>
            <p:cNvPr id="27" name="椭圆形标注 26"/>
            <p:cNvSpPr/>
            <p:nvPr/>
          </p:nvSpPr>
          <p:spPr>
            <a:xfrm>
              <a:off x="5327576" y="4059070"/>
              <a:ext cx="1728192" cy="1512168"/>
            </a:xfrm>
            <a:prstGeom prst="wedgeEllipseCallout">
              <a:avLst>
                <a:gd name="adj1" fmla="val 58426"/>
                <a:gd name="adj2" fmla="val 155493"/>
              </a:avLst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23"/>
          <p:cNvGrpSpPr/>
          <p:nvPr/>
        </p:nvGrpSpPr>
        <p:grpSpPr>
          <a:xfrm>
            <a:off x="6588224" y="0"/>
            <a:ext cx="2304256" cy="831494"/>
            <a:chOff x="1043608" y="3933056"/>
            <a:chExt cx="2304256" cy="1940153"/>
          </a:xfrm>
        </p:grpSpPr>
        <p:sp>
          <p:nvSpPr>
            <p:cNvPr id="25" name="TextBox 24"/>
            <p:cNvSpPr txBox="1"/>
            <p:nvPr/>
          </p:nvSpPr>
          <p:spPr>
            <a:xfrm>
              <a:off x="1403648" y="4365103"/>
              <a:ext cx="1584176" cy="15081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600" b="1" dirty="0" smtClean="0">
                  <a:solidFill>
                    <a:srgbClr val="0000CC"/>
                  </a:solidFill>
                </a:rPr>
                <a:t>不改变</a:t>
              </a:r>
              <a:endParaRPr lang="zh-CN" altLang="en-US" sz="3600" b="1" dirty="0">
                <a:solidFill>
                  <a:srgbClr val="0000CC"/>
                </a:solidFill>
              </a:endParaRPr>
            </a:p>
          </p:txBody>
        </p:sp>
        <p:sp>
          <p:nvSpPr>
            <p:cNvPr id="28" name="椭圆形标注 27"/>
            <p:cNvSpPr/>
            <p:nvPr/>
          </p:nvSpPr>
          <p:spPr>
            <a:xfrm>
              <a:off x="1043608" y="3933056"/>
              <a:ext cx="2304256" cy="1512168"/>
            </a:xfrm>
            <a:prstGeom prst="wedgeEllipseCallout">
              <a:avLst>
                <a:gd name="adj1" fmla="val -74563"/>
                <a:gd name="adj2" fmla="val 85646"/>
              </a:avLst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副标题 2"/>
          <p:cNvSpPr txBox="1">
            <a:spLocks/>
          </p:cNvSpPr>
          <p:nvPr/>
        </p:nvSpPr>
        <p:spPr bwMode="auto">
          <a:xfrm>
            <a:off x="3203848" y="0"/>
            <a:ext cx="2483768" cy="5357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73050" indent="-273050">
              <a:spcBef>
                <a:spcPts val="600"/>
              </a:spcBef>
              <a:buClr>
                <a:schemeClr val="accent1"/>
              </a:buClr>
              <a:buSzPct val="70000"/>
              <a:defRPr/>
            </a:pPr>
            <a:r>
              <a:rPr lang="zh-CN" altLang="en-US" sz="3200" b="1" cap="small" dirty="0">
                <a:solidFill>
                  <a:srgbClr val="000099"/>
                </a:solidFill>
                <a:latin typeface="+mn-ea"/>
                <a:cs typeface="+mj-cs"/>
              </a:rPr>
              <a:t>观察与思考</a:t>
            </a:r>
          </a:p>
        </p:txBody>
      </p:sp>
      <p:pic>
        <p:nvPicPr>
          <p:cNvPr id="10248" name="Picture 8" descr="http://tyj.jl.gov.cn/ttfc/201208/W02012082440320979747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555526"/>
            <a:ext cx="3779912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50" name="Picture 10" descr="http://imgs1.rybbaby.com/uploadfile/20130425/20130425212634_4563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555526"/>
            <a:ext cx="4355976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0" y="3435846"/>
            <a:ext cx="4716016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zh-CN" altLang="en-US" sz="2400" b="1" dirty="0">
                <a:solidFill>
                  <a:srgbClr val="FF0000"/>
                </a:solidFill>
                <a:latin typeface="华文楷体" pitchFamily="2" charset="-122"/>
                <a:ea typeface="华文楷体" pitchFamily="2" charset="-122"/>
              </a:rPr>
              <a:t>在水平冰面上，如果不再用力地蹬冰面，滑冰运动员就会慢慢停下来</a:t>
            </a: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5004048" y="3435846"/>
            <a:ext cx="3816424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zh-CN" altLang="en-US" sz="2400" b="1" dirty="0">
                <a:solidFill>
                  <a:srgbClr val="FF0000"/>
                </a:solidFill>
                <a:latin typeface="华文楷体" pitchFamily="2" charset="-122"/>
                <a:ea typeface="华文楷体" pitchFamily="2" charset="-122"/>
              </a:rPr>
              <a:t>从滑梯上滑下的小朋友，在水平面上滑行一段距离后会停下来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2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2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79512" y="1707654"/>
            <a:ext cx="144016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400" b="1" dirty="0" smtClean="0">
                <a:solidFill>
                  <a:srgbClr val="0000CC"/>
                </a:solidFill>
                <a:latin typeface="+mn-ea"/>
              </a:rPr>
              <a:t>滑动摩擦力的大小</a:t>
            </a:r>
            <a:endParaRPr lang="zh-CN" altLang="en-US" sz="2400" dirty="0"/>
          </a:p>
        </p:txBody>
      </p:sp>
      <p:sp>
        <p:nvSpPr>
          <p:cNvPr id="8" name="右箭头 7"/>
          <p:cNvSpPr/>
          <p:nvPr/>
        </p:nvSpPr>
        <p:spPr>
          <a:xfrm rot="971281">
            <a:off x="1830833" y="2495176"/>
            <a:ext cx="1543218" cy="184577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9" name="矩形 8"/>
          <p:cNvSpPr/>
          <p:nvPr/>
        </p:nvSpPr>
        <p:spPr>
          <a:xfrm>
            <a:off x="4355976" y="1545637"/>
            <a:ext cx="309634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zh-CN" altLang="en-US" sz="2400" b="1" dirty="0" smtClean="0">
                <a:solidFill>
                  <a:srgbClr val="FF0000"/>
                </a:solidFill>
                <a:latin typeface="华文楷体" pitchFamily="2" charset="-122"/>
                <a:ea typeface="华文楷体" pitchFamily="2" charset="-122"/>
              </a:rPr>
              <a:t>可能与接触面的粗糙程度有关</a:t>
            </a:r>
            <a:endParaRPr lang="zh-CN" altLang="en-US" sz="2400" dirty="0">
              <a:solidFill>
                <a:srgbClr val="FF0000"/>
              </a:solidFill>
              <a:latin typeface="华文楷体" pitchFamily="2" charset="-122"/>
              <a:ea typeface="华文楷体" pitchFamily="2" charset="-122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3923928" y="897565"/>
            <a:ext cx="345638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zh-CN" altLang="en-US" sz="2400" b="1" dirty="0" smtClean="0">
                <a:solidFill>
                  <a:srgbClr val="FF0000"/>
                </a:solidFill>
                <a:latin typeface="华文楷体" pitchFamily="2" charset="-122"/>
                <a:ea typeface="华文楷体" pitchFamily="2" charset="-122"/>
              </a:rPr>
              <a:t>可能与接触面之间的压力有关</a:t>
            </a:r>
            <a:endParaRPr lang="zh-CN" altLang="en-US" sz="2400" dirty="0">
              <a:solidFill>
                <a:srgbClr val="FF0000"/>
              </a:solidFill>
              <a:latin typeface="华文楷体" pitchFamily="2" charset="-122"/>
              <a:ea typeface="华文楷体" pitchFamily="2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3635896" y="2571750"/>
            <a:ext cx="374441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zh-CN" altLang="en-US" sz="2400" b="1" dirty="0" smtClean="0">
                <a:solidFill>
                  <a:srgbClr val="0000CC"/>
                </a:solidFill>
                <a:latin typeface="+mn-ea"/>
              </a:rPr>
              <a:t>可能与接触面的大小有关</a:t>
            </a:r>
            <a:endParaRPr lang="zh-CN" altLang="en-US" sz="2400" dirty="0">
              <a:solidFill>
                <a:srgbClr val="0000CC"/>
              </a:solidFill>
              <a:latin typeface="+mn-ea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3779912" y="3327835"/>
            <a:ext cx="33843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zh-CN" altLang="en-US" sz="2400" b="1" dirty="0" smtClean="0">
                <a:solidFill>
                  <a:srgbClr val="FF0000"/>
                </a:solidFill>
                <a:latin typeface="+mn-ea"/>
              </a:rPr>
              <a:t>可能与运动速度有关</a:t>
            </a:r>
            <a:endParaRPr lang="zh-CN" altLang="en-US" sz="2400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3707904" y="4083918"/>
            <a:ext cx="316835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zh-CN" altLang="en-US" sz="2400" b="1" dirty="0" smtClean="0">
                <a:solidFill>
                  <a:srgbClr val="FF0000"/>
                </a:solidFill>
                <a:latin typeface="+mn-ea"/>
              </a:rPr>
              <a:t>可能与运动方向有关</a:t>
            </a:r>
            <a:endParaRPr lang="zh-CN" altLang="en-US" sz="2400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7452320" y="1005576"/>
            <a:ext cx="95891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b="1" dirty="0" smtClean="0">
                <a:solidFill>
                  <a:srgbClr val="0000CC"/>
                </a:solidFill>
              </a:rPr>
              <a:t>因素</a:t>
            </a:r>
            <a:r>
              <a:rPr lang="en-US" altLang="zh-CN" sz="2400" b="1" dirty="0" smtClean="0">
                <a:solidFill>
                  <a:srgbClr val="0000CC"/>
                </a:solidFill>
              </a:rPr>
              <a:t>1</a:t>
            </a:r>
            <a:endParaRPr lang="zh-CN" altLang="en-US" sz="2400" b="1" dirty="0">
              <a:solidFill>
                <a:srgbClr val="0000CC"/>
              </a:solidFill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7452320" y="1761660"/>
            <a:ext cx="95891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b="1" dirty="0" smtClean="0">
                <a:solidFill>
                  <a:srgbClr val="0000CC"/>
                </a:solidFill>
              </a:rPr>
              <a:t>因素</a:t>
            </a:r>
            <a:r>
              <a:rPr lang="en-US" altLang="zh-CN" sz="2400" b="1" dirty="0" smtClean="0">
                <a:solidFill>
                  <a:srgbClr val="0000CC"/>
                </a:solidFill>
              </a:rPr>
              <a:t>2</a:t>
            </a:r>
            <a:endParaRPr lang="zh-CN" altLang="en-US" sz="2400" b="1" dirty="0">
              <a:solidFill>
                <a:srgbClr val="0000CC"/>
              </a:solidFill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7524328" y="2571750"/>
            <a:ext cx="95891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b="1" dirty="0" smtClean="0">
                <a:solidFill>
                  <a:srgbClr val="0000CC"/>
                </a:solidFill>
              </a:rPr>
              <a:t>因素</a:t>
            </a:r>
            <a:r>
              <a:rPr lang="en-US" altLang="zh-CN" sz="2400" b="1" dirty="0" smtClean="0">
                <a:solidFill>
                  <a:srgbClr val="0000CC"/>
                </a:solidFill>
              </a:rPr>
              <a:t>3</a:t>
            </a:r>
            <a:endParaRPr lang="zh-CN" altLang="en-US" sz="2400" b="1" dirty="0">
              <a:solidFill>
                <a:srgbClr val="0000CC"/>
              </a:solidFill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7452320" y="3363838"/>
            <a:ext cx="1217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400" b="1" dirty="0" smtClean="0">
                <a:solidFill>
                  <a:srgbClr val="0000CC"/>
                </a:solidFill>
              </a:rPr>
              <a:t>因素</a:t>
            </a:r>
            <a:r>
              <a:rPr lang="en-US" altLang="zh-CN" sz="2400" b="1" dirty="0" smtClean="0">
                <a:solidFill>
                  <a:srgbClr val="0000CC"/>
                </a:solidFill>
              </a:rPr>
              <a:t>4</a:t>
            </a:r>
            <a:endParaRPr lang="zh-CN" altLang="en-US" sz="2400" b="1" dirty="0">
              <a:solidFill>
                <a:srgbClr val="0000CC"/>
              </a:solidFill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7524328" y="4083918"/>
            <a:ext cx="95891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b="1" dirty="0" smtClean="0">
                <a:solidFill>
                  <a:srgbClr val="0000CC"/>
                </a:solidFill>
              </a:rPr>
              <a:t>因素</a:t>
            </a:r>
            <a:r>
              <a:rPr lang="en-US" altLang="zh-CN" sz="2400" b="1" dirty="0" smtClean="0">
                <a:solidFill>
                  <a:srgbClr val="0000CC"/>
                </a:solidFill>
              </a:rPr>
              <a:t>5</a:t>
            </a:r>
            <a:endParaRPr lang="zh-CN" altLang="en-US" sz="2400" b="1" dirty="0">
              <a:solidFill>
                <a:srgbClr val="0000CC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 rot="958200">
            <a:off x="2020990" y="2001256"/>
            <a:ext cx="1152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 smtClean="0">
                <a:solidFill>
                  <a:srgbClr val="0000CC"/>
                </a:solidFill>
              </a:rPr>
              <a:t>探究</a:t>
            </a:r>
            <a:endParaRPr lang="zh-CN" altLang="en-US" sz="2400" b="1" dirty="0">
              <a:solidFill>
                <a:srgbClr val="0000CC"/>
              </a:solidFill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3419872" y="3327834"/>
            <a:ext cx="5472608" cy="1404156"/>
          </a:xfrm>
          <a:prstGeom prst="rect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grpSp>
        <p:nvGrpSpPr>
          <p:cNvPr id="3" name="组合 23"/>
          <p:cNvGrpSpPr/>
          <p:nvPr/>
        </p:nvGrpSpPr>
        <p:grpSpPr>
          <a:xfrm>
            <a:off x="683568" y="3651870"/>
            <a:ext cx="1944216" cy="864096"/>
            <a:chOff x="1043608" y="3933056"/>
            <a:chExt cx="2304256" cy="1512168"/>
          </a:xfrm>
        </p:grpSpPr>
        <p:sp>
          <p:nvSpPr>
            <p:cNvPr id="22" name="TextBox 21"/>
            <p:cNvSpPr txBox="1"/>
            <p:nvPr/>
          </p:nvSpPr>
          <p:spPr>
            <a:xfrm>
              <a:off x="1470322" y="4311098"/>
              <a:ext cx="1584177" cy="615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b="1" dirty="0" smtClean="0">
                  <a:solidFill>
                    <a:srgbClr val="0000CC"/>
                  </a:solidFill>
                </a:rPr>
                <a:t>不改变</a:t>
              </a:r>
              <a:endParaRPr lang="zh-CN" altLang="en-US" sz="2400" b="1" dirty="0">
                <a:solidFill>
                  <a:srgbClr val="0000CC"/>
                </a:solidFill>
              </a:endParaRPr>
            </a:p>
          </p:txBody>
        </p:sp>
        <p:sp>
          <p:nvSpPr>
            <p:cNvPr id="23" name="椭圆形标注 22"/>
            <p:cNvSpPr/>
            <p:nvPr/>
          </p:nvSpPr>
          <p:spPr>
            <a:xfrm>
              <a:off x="1043608" y="3933056"/>
              <a:ext cx="2304256" cy="1512168"/>
            </a:xfrm>
            <a:prstGeom prst="wedgeEllipseCallout">
              <a:avLst>
                <a:gd name="adj1" fmla="val 90024"/>
                <a:gd name="adj2" fmla="val -29329"/>
              </a:avLst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grpSp>
        <p:nvGrpSpPr>
          <p:cNvPr id="4" name="组合 24"/>
          <p:cNvGrpSpPr/>
          <p:nvPr/>
        </p:nvGrpSpPr>
        <p:grpSpPr>
          <a:xfrm>
            <a:off x="1259634" y="627534"/>
            <a:ext cx="2304257" cy="648072"/>
            <a:chOff x="5813629" y="4185084"/>
            <a:chExt cx="1728192" cy="1512168"/>
          </a:xfrm>
        </p:grpSpPr>
        <p:sp>
          <p:nvSpPr>
            <p:cNvPr id="26" name="TextBox 25"/>
            <p:cNvSpPr txBox="1"/>
            <p:nvPr/>
          </p:nvSpPr>
          <p:spPr>
            <a:xfrm>
              <a:off x="6353687" y="4353103"/>
              <a:ext cx="702078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b="1" dirty="0" smtClean="0">
                  <a:solidFill>
                    <a:srgbClr val="0000CC"/>
                  </a:solidFill>
                </a:rPr>
                <a:t>改变</a:t>
              </a:r>
              <a:endParaRPr lang="zh-CN" altLang="en-US" sz="2400" b="1" dirty="0">
                <a:solidFill>
                  <a:srgbClr val="0000CC"/>
                </a:solidFill>
              </a:endParaRPr>
            </a:p>
          </p:txBody>
        </p:sp>
        <p:sp>
          <p:nvSpPr>
            <p:cNvPr id="27" name="椭圆形标注 26"/>
            <p:cNvSpPr/>
            <p:nvPr/>
          </p:nvSpPr>
          <p:spPr>
            <a:xfrm>
              <a:off x="5813629" y="4185084"/>
              <a:ext cx="1728192" cy="1512168"/>
            </a:xfrm>
            <a:prstGeom prst="wedgeEllipseCallout">
              <a:avLst>
                <a:gd name="adj1" fmla="val 50780"/>
                <a:gd name="adj2" fmla="val 280307"/>
              </a:avLst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grpSp>
        <p:nvGrpSpPr>
          <p:cNvPr id="5" name="组合 23"/>
          <p:cNvGrpSpPr/>
          <p:nvPr/>
        </p:nvGrpSpPr>
        <p:grpSpPr>
          <a:xfrm>
            <a:off x="6588224" y="0"/>
            <a:ext cx="1872208" cy="648072"/>
            <a:chOff x="1043608" y="3933056"/>
            <a:chExt cx="2304256" cy="1512168"/>
          </a:xfrm>
        </p:grpSpPr>
        <p:sp>
          <p:nvSpPr>
            <p:cNvPr id="25" name="TextBox 24"/>
            <p:cNvSpPr txBox="1"/>
            <p:nvPr/>
          </p:nvSpPr>
          <p:spPr>
            <a:xfrm>
              <a:off x="1486734" y="4221171"/>
              <a:ext cx="1584176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b="1" dirty="0" smtClean="0">
                  <a:solidFill>
                    <a:srgbClr val="0000CC"/>
                  </a:solidFill>
                </a:rPr>
                <a:t>不改变</a:t>
              </a:r>
              <a:endParaRPr lang="zh-CN" altLang="en-US" sz="2400" b="1" dirty="0">
                <a:solidFill>
                  <a:srgbClr val="0000CC"/>
                </a:solidFill>
              </a:endParaRPr>
            </a:p>
          </p:txBody>
        </p:sp>
        <p:sp>
          <p:nvSpPr>
            <p:cNvPr id="28" name="椭圆形标注 27"/>
            <p:cNvSpPr/>
            <p:nvPr/>
          </p:nvSpPr>
          <p:spPr>
            <a:xfrm>
              <a:off x="1043608" y="3933056"/>
              <a:ext cx="2304256" cy="1512168"/>
            </a:xfrm>
            <a:prstGeom prst="wedgeEllipseCallout">
              <a:avLst>
                <a:gd name="adj1" fmla="val 23700"/>
                <a:gd name="adj2" fmla="val 114201"/>
              </a:avLst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sp>
        <p:nvSpPr>
          <p:cNvPr id="29" name="矩形 28"/>
          <p:cNvSpPr/>
          <p:nvPr/>
        </p:nvSpPr>
        <p:spPr>
          <a:xfrm>
            <a:off x="3707904" y="951570"/>
            <a:ext cx="5184576" cy="1620180"/>
          </a:xfrm>
          <a:prstGeom prst="rect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lum bright="10000" contrast="40000"/>
          </a:blip>
          <a:srcRect l="34742" t="16386" r="44795" b="71811"/>
          <a:stretch>
            <a:fillRect/>
          </a:stretch>
        </p:blipFill>
        <p:spPr bwMode="auto">
          <a:xfrm rot="5400000">
            <a:off x="6543219" y="474517"/>
            <a:ext cx="1242138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lum bright="10000" contrast="40000"/>
          </a:blip>
          <a:srcRect l="52415" t="58045" r="28982" b="30846"/>
          <a:stretch>
            <a:fillRect/>
          </a:stretch>
        </p:blipFill>
        <p:spPr bwMode="auto">
          <a:xfrm rot="5400000">
            <a:off x="1547664" y="2175706"/>
            <a:ext cx="1728192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>
            <a:lum bright="10000" contrast="40000"/>
          </a:blip>
          <a:srcRect l="28808" t="32356" r="53520" b="55840"/>
          <a:stretch>
            <a:fillRect/>
          </a:stretch>
        </p:blipFill>
        <p:spPr bwMode="auto">
          <a:xfrm rot="5400000">
            <a:off x="4274967" y="348503"/>
            <a:ext cx="1458162" cy="201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>
            <a:lum bright="10000" contrast="40000"/>
          </a:blip>
          <a:srcRect l="31022" t="62906" r="50375" b="26680"/>
          <a:stretch>
            <a:fillRect/>
          </a:stretch>
        </p:blipFill>
        <p:spPr bwMode="auto">
          <a:xfrm rot="5400000">
            <a:off x="1970711" y="402509"/>
            <a:ext cx="1458162" cy="201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 cstate="print">
            <a:lum bright="10000" contrast="40000"/>
          </a:blip>
          <a:srcRect l="49625" t="5277" r="31772" b="84308"/>
          <a:stretch>
            <a:fillRect/>
          </a:stretch>
        </p:blipFill>
        <p:spPr bwMode="auto">
          <a:xfrm rot="5400000">
            <a:off x="7200038" y="2193962"/>
            <a:ext cx="1836204" cy="1619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组合 12"/>
          <p:cNvGrpSpPr/>
          <p:nvPr/>
        </p:nvGrpSpPr>
        <p:grpSpPr>
          <a:xfrm>
            <a:off x="179512" y="627534"/>
            <a:ext cx="1728192" cy="576064"/>
            <a:chOff x="0" y="1844824"/>
            <a:chExt cx="1403648" cy="936104"/>
          </a:xfrm>
        </p:grpSpPr>
        <p:sp>
          <p:nvSpPr>
            <p:cNvPr id="11" name="圆角矩形标注 10"/>
            <p:cNvSpPr/>
            <p:nvPr/>
          </p:nvSpPr>
          <p:spPr>
            <a:xfrm>
              <a:off x="0" y="1844824"/>
              <a:ext cx="1331640" cy="936104"/>
            </a:xfrm>
            <a:prstGeom prst="wedgeRoundRectCallout">
              <a:avLst>
                <a:gd name="adj1" fmla="val 67527"/>
                <a:gd name="adj2" fmla="val 52418"/>
                <a:gd name="adj3" fmla="val 16667"/>
              </a:avLst>
            </a:prstGeom>
            <a:noFill/>
            <a:ln w="44450">
              <a:solidFill>
                <a:srgbClr val="000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/>
            <p:cNvSpPr/>
            <p:nvPr/>
          </p:nvSpPr>
          <p:spPr>
            <a:xfrm>
              <a:off x="0" y="1844824"/>
              <a:ext cx="1403648" cy="69762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kumimoji="1" lang="zh-CN" altLang="en-US" sz="1400" b="1" dirty="0" smtClean="0">
                  <a:solidFill>
                    <a:srgbClr val="FF0000"/>
                  </a:solidFill>
                  <a:latin typeface="+mn-ea"/>
                </a:rPr>
                <a:t>可能与接触面的粗糙程度有关</a:t>
              </a:r>
              <a:endParaRPr lang="zh-CN" altLang="en-US" sz="1400" dirty="0">
                <a:solidFill>
                  <a:srgbClr val="FF0000"/>
                </a:solidFill>
                <a:latin typeface="+mn-ea"/>
              </a:endParaRPr>
            </a:p>
          </p:txBody>
        </p:sp>
      </p:grpSp>
      <p:grpSp>
        <p:nvGrpSpPr>
          <p:cNvPr id="3" name="组合 13"/>
          <p:cNvGrpSpPr/>
          <p:nvPr/>
        </p:nvGrpSpPr>
        <p:grpSpPr>
          <a:xfrm>
            <a:off x="2411760" y="0"/>
            <a:ext cx="1728192" cy="824217"/>
            <a:chOff x="1835696" y="548680"/>
            <a:chExt cx="1728192" cy="1029973"/>
          </a:xfrm>
        </p:grpSpPr>
        <p:sp>
          <p:nvSpPr>
            <p:cNvPr id="15" name="矩形 14"/>
            <p:cNvSpPr/>
            <p:nvPr/>
          </p:nvSpPr>
          <p:spPr>
            <a:xfrm>
              <a:off x="1907704" y="620688"/>
              <a:ext cx="1656184" cy="9579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kumimoji="1" lang="zh-CN" altLang="en-US" sz="1600" b="1" dirty="0" smtClean="0">
                  <a:solidFill>
                    <a:srgbClr val="FF0000"/>
                  </a:solidFill>
                  <a:latin typeface="华文楷体" pitchFamily="2" charset="-122"/>
                  <a:ea typeface="华文楷体" pitchFamily="2" charset="-122"/>
                </a:rPr>
                <a:t>可能与接触面的大小有关</a:t>
              </a:r>
              <a:endParaRPr lang="zh-CN" altLang="en-US" sz="1600" dirty="0">
                <a:solidFill>
                  <a:srgbClr val="FF0000"/>
                </a:solidFill>
                <a:latin typeface="华文楷体" pitchFamily="2" charset="-122"/>
                <a:ea typeface="华文楷体" pitchFamily="2" charset="-122"/>
              </a:endParaRPr>
            </a:p>
          </p:txBody>
        </p:sp>
        <p:sp>
          <p:nvSpPr>
            <p:cNvPr id="16" name="圆角矩形标注 15"/>
            <p:cNvSpPr/>
            <p:nvPr/>
          </p:nvSpPr>
          <p:spPr>
            <a:xfrm>
              <a:off x="1835696" y="548680"/>
              <a:ext cx="1728192" cy="792088"/>
            </a:xfrm>
            <a:prstGeom prst="wedgeRoundRectCallout">
              <a:avLst>
                <a:gd name="adj1" fmla="val 52260"/>
                <a:gd name="adj2" fmla="val 101983"/>
                <a:gd name="adj3" fmla="val 16667"/>
              </a:avLst>
            </a:prstGeom>
            <a:noFill/>
            <a:ln w="44450">
              <a:solidFill>
                <a:srgbClr val="000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4" name="组合 16"/>
          <p:cNvGrpSpPr/>
          <p:nvPr/>
        </p:nvGrpSpPr>
        <p:grpSpPr>
          <a:xfrm>
            <a:off x="7452320" y="123478"/>
            <a:ext cx="1512168" cy="830997"/>
            <a:chOff x="6084168" y="1268760"/>
            <a:chExt cx="1080120" cy="1107996"/>
          </a:xfrm>
        </p:grpSpPr>
        <p:sp>
          <p:nvSpPr>
            <p:cNvPr id="18" name="矩形 17"/>
            <p:cNvSpPr/>
            <p:nvPr/>
          </p:nvSpPr>
          <p:spPr>
            <a:xfrm>
              <a:off x="6228184" y="1268760"/>
              <a:ext cx="936103" cy="110799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kumimoji="1" lang="zh-CN" altLang="en-US" sz="1600" b="1" dirty="0" smtClean="0">
                  <a:solidFill>
                    <a:srgbClr val="FF0000"/>
                  </a:solidFill>
                  <a:latin typeface="+mn-ea"/>
                </a:rPr>
                <a:t>可能与运动速度有关</a:t>
              </a:r>
              <a:endParaRPr lang="zh-CN" altLang="en-US" sz="1600" dirty="0">
                <a:solidFill>
                  <a:srgbClr val="FF0000"/>
                </a:solidFill>
                <a:latin typeface="+mn-ea"/>
              </a:endParaRPr>
            </a:p>
          </p:txBody>
        </p:sp>
        <p:sp>
          <p:nvSpPr>
            <p:cNvPr id="19" name="圆角矩形标注 18"/>
            <p:cNvSpPr/>
            <p:nvPr/>
          </p:nvSpPr>
          <p:spPr>
            <a:xfrm>
              <a:off x="6084168" y="1268760"/>
              <a:ext cx="1080120" cy="936104"/>
            </a:xfrm>
            <a:prstGeom prst="wedgeRoundRectCallout">
              <a:avLst>
                <a:gd name="adj1" fmla="val -40200"/>
                <a:gd name="adj2" fmla="val 84692"/>
                <a:gd name="adj3" fmla="val 16667"/>
              </a:avLst>
            </a:prstGeom>
            <a:noFill/>
            <a:ln w="44450">
              <a:solidFill>
                <a:srgbClr val="000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19"/>
          <p:cNvGrpSpPr/>
          <p:nvPr/>
        </p:nvGrpSpPr>
        <p:grpSpPr>
          <a:xfrm>
            <a:off x="6444208" y="2715766"/>
            <a:ext cx="720080" cy="1404156"/>
            <a:chOff x="467544" y="2357189"/>
            <a:chExt cx="720080" cy="1656184"/>
          </a:xfrm>
        </p:grpSpPr>
        <p:sp>
          <p:nvSpPr>
            <p:cNvPr id="21" name="矩形 20"/>
            <p:cNvSpPr/>
            <p:nvPr/>
          </p:nvSpPr>
          <p:spPr>
            <a:xfrm>
              <a:off x="467544" y="2357189"/>
              <a:ext cx="648072" cy="156098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kumimoji="1" lang="zh-CN" altLang="en-US" sz="1600" b="1" dirty="0" smtClean="0">
                  <a:solidFill>
                    <a:srgbClr val="FF0000"/>
                  </a:solidFill>
                  <a:latin typeface="华文楷体" pitchFamily="2" charset="-122"/>
                  <a:ea typeface="华文楷体" pitchFamily="2" charset="-122"/>
                </a:rPr>
                <a:t>可能与运动方向有关</a:t>
              </a:r>
              <a:endParaRPr lang="zh-CN" altLang="en-US" sz="1600" dirty="0">
                <a:solidFill>
                  <a:srgbClr val="FF0000"/>
                </a:solidFill>
                <a:latin typeface="华文楷体" pitchFamily="2" charset="-122"/>
                <a:ea typeface="华文楷体" pitchFamily="2" charset="-122"/>
              </a:endParaRPr>
            </a:p>
          </p:txBody>
        </p:sp>
        <p:sp>
          <p:nvSpPr>
            <p:cNvPr id="22" name="圆角矩形标注 21"/>
            <p:cNvSpPr/>
            <p:nvPr/>
          </p:nvSpPr>
          <p:spPr>
            <a:xfrm>
              <a:off x="467544" y="2357189"/>
              <a:ext cx="720080" cy="1656184"/>
            </a:xfrm>
            <a:prstGeom prst="wedgeRoundRectCallout">
              <a:avLst>
                <a:gd name="adj1" fmla="val 115257"/>
                <a:gd name="adj2" fmla="val 2304"/>
                <a:gd name="adj3" fmla="val 16667"/>
              </a:avLst>
            </a:prstGeom>
            <a:noFill/>
            <a:ln w="44450">
              <a:solidFill>
                <a:srgbClr val="000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7" name="组合 22"/>
          <p:cNvGrpSpPr/>
          <p:nvPr/>
        </p:nvGrpSpPr>
        <p:grpSpPr>
          <a:xfrm>
            <a:off x="467544" y="2355726"/>
            <a:ext cx="720080" cy="1654444"/>
            <a:chOff x="1120116" y="3140968"/>
            <a:chExt cx="841594" cy="2205925"/>
          </a:xfrm>
        </p:grpSpPr>
        <p:sp>
          <p:nvSpPr>
            <p:cNvPr id="24" name="矩形 23"/>
            <p:cNvSpPr/>
            <p:nvPr/>
          </p:nvSpPr>
          <p:spPr>
            <a:xfrm>
              <a:off x="1196626" y="3212976"/>
              <a:ext cx="693078" cy="213391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kumimoji="1" lang="zh-CN" altLang="en-US" sz="1400" b="1" dirty="0" smtClean="0">
                  <a:solidFill>
                    <a:srgbClr val="FF0000"/>
                  </a:solidFill>
                  <a:latin typeface="+mn-ea"/>
                </a:rPr>
                <a:t>可能与接触面之间的压力有关</a:t>
              </a:r>
              <a:endParaRPr lang="zh-CN" altLang="en-US" sz="1400" dirty="0">
                <a:solidFill>
                  <a:srgbClr val="FF0000"/>
                </a:solidFill>
                <a:latin typeface="+mn-ea"/>
              </a:endParaRPr>
            </a:p>
          </p:txBody>
        </p:sp>
        <p:sp>
          <p:nvSpPr>
            <p:cNvPr id="25" name="圆角矩形标注 24"/>
            <p:cNvSpPr/>
            <p:nvPr/>
          </p:nvSpPr>
          <p:spPr>
            <a:xfrm>
              <a:off x="1120116" y="3140968"/>
              <a:ext cx="841594" cy="2160240"/>
            </a:xfrm>
            <a:prstGeom prst="wedgeRoundRectCallout">
              <a:avLst>
                <a:gd name="adj1" fmla="val 109325"/>
                <a:gd name="adj2" fmla="val -8658"/>
                <a:gd name="adj3" fmla="val 16667"/>
              </a:avLst>
            </a:prstGeom>
            <a:noFill/>
            <a:ln w="44450">
              <a:solidFill>
                <a:srgbClr val="000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6" name="矩形 25"/>
          <p:cNvSpPr/>
          <p:nvPr/>
        </p:nvSpPr>
        <p:spPr>
          <a:xfrm>
            <a:off x="3347864" y="2787774"/>
            <a:ext cx="2664296" cy="10525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  <a:spcBef>
                <a:spcPct val="50000"/>
              </a:spcBef>
            </a:pPr>
            <a:r>
              <a:rPr lang="zh-CN" altLang="en-US" sz="2400" b="1" dirty="0" smtClean="0">
                <a:solidFill>
                  <a:srgbClr val="0000CC"/>
                </a:solidFill>
                <a:latin typeface="华文楷体" pitchFamily="2" charset="-122"/>
                <a:ea typeface="华文楷体" pitchFamily="2" charset="-122"/>
              </a:rPr>
              <a:t>滑动摩擦力的大小与哪些因素有关？</a:t>
            </a:r>
            <a:endParaRPr lang="zh-CN" altLang="en-US" sz="2400" b="1" dirty="0">
              <a:solidFill>
                <a:srgbClr val="0000CC"/>
              </a:solidFill>
              <a:latin typeface="华文楷体" pitchFamily="2" charset="-122"/>
              <a:ea typeface="华文楷体" pitchFamily="2" charset="-122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635896" y="2193708"/>
            <a:ext cx="19442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 smtClean="0">
                <a:solidFill>
                  <a:srgbClr val="FF0000"/>
                </a:solidFill>
              </a:rPr>
              <a:t>研究的问题</a:t>
            </a:r>
            <a:endParaRPr lang="zh-CN" altLang="en-US" sz="2400" b="1" dirty="0">
              <a:solidFill>
                <a:srgbClr val="FF000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23528" y="1851670"/>
            <a:ext cx="11521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 smtClean="0">
                <a:solidFill>
                  <a:srgbClr val="000099"/>
                </a:solidFill>
                <a:latin typeface="华文楷体" pitchFamily="2" charset="-122"/>
                <a:ea typeface="华文楷体" pitchFamily="2" charset="-122"/>
              </a:rPr>
              <a:t>因素</a:t>
            </a:r>
            <a:r>
              <a:rPr lang="en-US" altLang="zh-CN" sz="2800" b="1" dirty="0" smtClean="0">
                <a:solidFill>
                  <a:srgbClr val="000099"/>
                </a:solidFill>
                <a:latin typeface="华文楷体" pitchFamily="2" charset="-122"/>
                <a:ea typeface="华文楷体" pitchFamily="2" charset="-122"/>
              </a:rPr>
              <a:t>1</a:t>
            </a:r>
            <a:endParaRPr lang="zh-CN" altLang="en-US" sz="2800" b="1" dirty="0">
              <a:solidFill>
                <a:srgbClr val="000099"/>
              </a:solidFill>
              <a:latin typeface="华文楷体" pitchFamily="2" charset="-122"/>
              <a:ea typeface="华文楷体" pitchFamily="2" charset="-122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23528" y="1203598"/>
            <a:ext cx="11521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 smtClean="0">
                <a:solidFill>
                  <a:srgbClr val="000099"/>
                </a:solidFill>
                <a:latin typeface="华文楷体" pitchFamily="2" charset="-122"/>
                <a:ea typeface="华文楷体" pitchFamily="2" charset="-122"/>
              </a:rPr>
              <a:t>因素</a:t>
            </a:r>
            <a:r>
              <a:rPr lang="en-US" altLang="zh-CN" sz="2800" b="1" dirty="0" smtClean="0">
                <a:solidFill>
                  <a:srgbClr val="000099"/>
                </a:solidFill>
                <a:latin typeface="华文楷体" pitchFamily="2" charset="-122"/>
                <a:ea typeface="华文楷体" pitchFamily="2" charset="-122"/>
              </a:rPr>
              <a:t>2</a:t>
            </a:r>
            <a:endParaRPr lang="zh-CN" altLang="en-US" sz="2800" b="1" dirty="0">
              <a:solidFill>
                <a:srgbClr val="000099"/>
              </a:solidFill>
              <a:latin typeface="华文楷体" pitchFamily="2" charset="-122"/>
              <a:ea typeface="华文楷体" pitchFamily="2" charset="-122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283968" y="0"/>
            <a:ext cx="1152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 smtClean="0">
                <a:solidFill>
                  <a:srgbClr val="000099"/>
                </a:solidFill>
                <a:latin typeface="华文楷体" pitchFamily="2" charset="-122"/>
                <a:ea typeface="华文楷体" pitchFamily="2" charset="-122"/>
              </a:rPr>
              <a:t>因素</a:t>
            </a:r>
            <a:r>
              <a:rPr lang="en-US" altLang="zh-CN" sz="2400" b="1" dirty="0" smtClean="0">
                <a:solidFill>
                  <a:srgbClr val="000099"/>
                </a:solidFill>
                <a:latin typeface="华文楷体" pitchFamily="2" charset="-122"/>
                <a:ea typeface="华文楷体" pitchFamily="2" charset="-122"/>
              </a:rPr>
              <a:t>3</a:t>
            </a:r>
            <a:endParaRPr lang="zh-CN" altLang="en-US" sz="2400" b="1" dirty="0">
              <a:solidFill>
                <a:srgbClr val="000099"/>
              </a:solidFill>
              <a:latin typeface="华文楷体" pitchFamily="2" charset="-122"/>
              <a:ea typeface="华文楷体" pitchFamily="2" charset="-122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7991872" y="843558"/>
            <a:ext cx="1152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 smtClean="0">
                <a:solidFill>
                  <a:srgbClr val="000099"/>
                </a:solidFill>
                <a:latin typeface="华文楷体" pitchFamily="2" charset="-122"/>
                <a:ea typeface="华文楷体" pitchFamily="2" charset="-122"/>
              </a:rPr>
              <a:t>因素</a:t>
            </a:r>
            <a:r>
              <a:rPr lang="en-US" altLang="zh-CN" sz="2400" b="1" dirty="0" smtClean="0">
                <a:solidFill>
                  <a:srgbClr val="000099"/>
                </a:solidFill>
                <a:latin typeface="华文楷体" pitchFamily="2" charset="-122"/>
                <a:ea typeface="华文楷体" pitchFamily="2" charset="-122"/>
              </a:rPr>
              <a:t>4</a:t>
            </a:r>
            <a:endParaRPr lang="zh-CN" altLang="en-US" sz="2400" b="1" dirty="0">
              <a:solidFill>
                <a:srgbClr val="000099"/>
              </a:solidFill>
              <a:latin typeface="华文楷体" pitchFamily="2" charset="-122"/>
              <a:ea typeface="华文楷体" pitchFamily="2" charset="-122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084168" y="2139702"/>
            <a:ext cx="1152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 smtClean="0">
                <a:solidFill>
                  <a:srgbClr val="000099"/>
                </a:solidFill>
                <a:latin typeface="华文楷体" pitchFamily="2" charset="-122"/>
                <a:ea typeface="华文楷体" pitchFamily="2" charset="-122"/>
              </a:rPr>
              <a:t>因素</a:t>
            </a:r>
            <a:r>
              <a:rPr lang="en-US" altLang="zh-CN" sz="2400" b="1" dirty="0" smtClean="0">
                <a:solidFill>
                  <a:srgbClr val="000099"/>
                </a:solidFill>
                <a:latin typeface="华文楷体" pitchFamily="2" charset="-122"/>
                <a:ea typeface="华文楷体" pitchFamily="2" charset="-122"/>
              </a:rPr>
              <a:t>5</a:t>
            </a:r>
            <a:endParaRPr lang="zh-CN" altLang="en-US" sz="2400" b="1" dirty="0">
              <a:solidFill>
                <a:srgbClr val="000099"/>
              </a:solidFill>
              <a:latin typeface="华文楷体" pitchFamily="2" charset="-122"/>
              <a:ea typeface="华文楷体" pitchFamily="2" charset="-122"/>
            </a:endParaRPr>
          </a:p>
        </p:txBody>
      </p:sp>
      <p:sp>
        <p:nvSpPr>
          <p:cNvPr id="35" name="圆角矩形标注 34"/>
          <p:cNvSpPr/>
          <p:nvPr/>
        </p:nvSpPr>
        <p:spPr>
          <a:xfrm rot="5400000">
            <a:off x="4436985" y="1410623"/>
            <a:ext cx="486053" cy="1944215"/>
          </a:xfrm>
          <a:prstGeom prst="wedgeRoundRectCallout">
            <a:avLst>
              <a:gd name="adj1" fmla="val 81568"/>
              <a:gd name="adj2" fmla="val -5574"/>
              <a:gd name="adj3" fmla="val 16667"/>
            </a:avLst>
          </a:prstGeom>
          <a:noFill/>
          <a:ln w="4445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6" name="TextBox 35"/>
          <p:cNvSpPr txBox="1"/>
          <p:nvPr/>
        </p:nvSpPr>
        <p:spPr>
          <a:xfrm>
            <a:off x="251520" y="4155926"/>
            <a:ext cx="87129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zh-CN" sz="3200" b="1" dirty="0" smtClean="0">
                <a:solidFill>
                  <a:srgbClr val="0000CC"/>
                </a:solidFill>
                <a:latin typeface="+mn-ea"/>
                <a:cs typeface="Arial" pitchFamily="34" charset="0"/>
              </a:rPr>
              <a:t>控制变量法</a:t>
            </a:r>
            <a:r>
              <a:rPr lang="zh-CN" altLang="en-US" sz="3200" dirty="0" smtClean="0">
                <a:solidFill>
                  <a:srgbClr val="0000CC"/>
                </a:solidFill>
              </a:rPr>
              <a:t>：</a:t>
            </a:r>
            <a:r>
              <a:rPr lang="zh-CN" altLang="en-US" sz="3200" b="1" dirty="0" smtClean="0">
                <a:solidFill>
                  <a:srgbClr val="FF0000"/>
                </a:solidFill>
              </a:rPr>
              <a:t>研究谁改变谁，其它的保持不变。</a:t>
            </a:r>
            <a:endParaRPr lang="zh-CN" altLang="en-US" sz="32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699542"/>
            <a:ext cx="40679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 smtClean="0">
                <a:solidFill>
                  <a:srgbClr val="FF0000"/>
                </a:solidFill>
              </a:rPr>
              <a:t>设计实验与制定计划</a:t>
            </a:r>
            <a:endParaRPr lang="zh-CN" altLang="en-US" sz="3200" b="1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87624" y="1563638"/>
            <a:ext cx="5400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 smtClean="0">
                <a:solidFill>
                  <a:srgbClr val="0000CC"/>
                </a:solidFill>
              </a:rPr>
              <a:t>1</a:t>
            </a:r>
            <a:r>
              <a:rPr lang="zh-CN" altLang="en-US" sz="3200" b="1" dirty="0" smtClean="0">
                <a:solidFill>
                  <a:srgbClr val="0000CC"/>
                </a:solidFill>
              </a:rPr>
              <a:t>、实验采用控制变量法</a:t>
            </a:r>
            <a:endParaRPr lang="zh-CN" altLang="en-US" sz="3200" b="1" dirty="0">
              <a:solidFill>
                <a:srgbClr val="0000CC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15616" y="2211710"/>
            <a:ext cx="734481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 smtClean="0">
                <a:solidFill>
                  <a:srgbClr val="0000CC"/>
                </a:solidFill>
              </a:rPr>
              <a:t>2</a:t>
            </a:r>
            <a:r>
              <a:rPr lang="zh-CN" altLang="en-US" sz="3200" b="1" dirty="0" smtClean="0">
                <a:solidFill>
                  <a:srgbClr val="0000CC"/>
                </a:solidFill>
              </a:rPr>
              <a:t>、用弹簧测力计匀速拉动木块，则有拉力等于摩擦力。（</a:t>
            </a:r>
            <a:r>
              <a:rPr lang="zh-CN" altLang="en-US" sz="3200" b="1" dirty="0" smtClean="0">
                <a:solidFill>
                  <a:srgbClr val="FF0000"/>
                </a:solidFill>
              </a:rPr>
              <a:t>二力平衡</a:t>
            </a:r>
            <a:r>
              <a:rPr lang="zh-CN" altLang="en-US" sz="3200" b="1" dirty="0" smtClean="0">
                <a:solidFill>
                  <a:srgbClr val="0000CC"/>
                </a:solidFill>
              </a:rPr>
              <a:t>）</a:t>
            </a:r>
            <a:endParaRPr lang="zh-CN" altLang="en-US" sz="3200" b="1" dirty="0">
              <a:solidFill>
                <a:srgbClr val="0000CC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43608" y="3363838"/>
            <a:ext cx="727280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 smtClean="0">
                <a:solidFill>
                  <a:srgbClr val="0000CC"/>
                </a:solidFill>
                <a:latin typeface="+mn-ea"/>
              </a:rPr>
              <a:t>3</a:t>
            </a:r>
            <a:r>
              <a:rPr lang="zh-CN" altLang="en-US" sz="3200" b="1" dirty="0" smtClean="0">
                <a:solidFill>
                  <a:srgbClr val="0000CC"/>
                </a:solidFill>
                <a:latin typeface="+mn-ea"/>
              </a:rPr>
              <a:t>、探究</a:t>
            </a:r>
            <a:r>
              <a:rPr kumimoji="1" lang="zh-CN" altLang="en-US" sz="3200" b="1" dirty="0" smtClean="0">
                <a:solidFill>
                  <a:srgbClr val="0000CC"/>
                </a:solidFill>
                <a:latin typeface="+mn-ea"/>
              </a:rPr>
              <a:t>摩擦力的大小跟压力的大小、接触面的粗糙程度的关系。</a:t>
            </a:r>
            <a:endParaRPr lang="zh-CN" altLang="en-US" sz="3200" b="1" dirty="0">
              <a:solidFill>
                <a:srgbClr val="0000CC"/>
              </a:solidFill>
              <a:latin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lum bright="10000" contrast="40000"/>
          </a:blip>
          <a:srcRect l="2609" t="3876" b="51548"/>
          <a:stretch>
            <a:fillRect/>
          </a:stretch>
        </p:blipFill>
        <p:spPr bwMode="auto">
          <a:xfrm>
            <a:off x="179512" y="627534"/>
            <a:ext cx="8712968" cy="4104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03648" y="141480"/>
            <a:ext cx="727280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 smtClean="0">
                <a:latin typeface="华文楷体" pitchFamily="2" charset="-122"/>
                <a:ea typeface="华文楷体" pitchFamily="2" charset="-122"/>
              </a:rPr>
              <a:t>         把每次实验的条件和弹簧测力计的求数记录在下表中。</a:t>
            </a:r>
            <a:endParaRPr lang="zh-CN" altLang="en-US" sz="2800" b="1" dirty="0">
              <a:latin typeface="华文楷体" pitchFamily="2" charset="-122"/>
              <a:ea typeface="华文楷体" pitchFamily="2" charset="-122"/>
            </a:endParaRPr>
          </a:p>
        </p:txBody>
      </p:sp>
      <p:graphicFrame>
        <p:nvGraphicFramePr>
          <p:cNvPr id="3" name="表格 2"/>
          <p:cNvGraphicFramePr>
            <a:graphicFrameLocks noGrp="1"/>
          </p:cNvGraphicFramePr>
          <p:nvPr/>
        </p:nvGraphicFramePr>
        <p:xfrm>
          <a:off x="1547664" y="1113587"/>
          <a:ext cx="6768752" cy="192367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92188"/>
                <a:gridCol w="1692188"/>
                <a:gridCol w="1692188"/>
                <a:gridCol w="1692188"/>
              </a:tblGrid>
              <a:tr h="495352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500" b="1" baseline="0" dirty="0" smtClean="0">
                          <a:solidFill>
                            <a:schemeClr val="tx1"/>
                          </a:solidFill>
                        </a:rPr>
                        <a:t>实验步骤</a:t>
                      </a:r>
                      <a:endParaRPr lang="zh-CN" altLang="en-US" sz="1500" b="1" baseline="0" dirty="0">
                        <a:solidFill>
                          <a:schemeClr val="tx1"/>
                        </a:solidFill>
                      </a:endParaRPr>
                    </a:p>
                  </a:txBody>
                  <a:tcPr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zh-CN" altLang="en-US" sz="1500" b="1" dirty="0" smtClean="0">
                          <a:solidFill>
                            <a:schemeClr val="tx1"/>
                          </a:solidFill>
                        </a:rPr>
                        <a:t>实验条件</a:t>
                      </a:r>
                      <a:endParaRPr lang="zh-CN" altLang="en-US" sz="1500" b="1" dirty="0">
                        <a:solidFill>
                          <a:schemeClr val="tx1"/>
                        </a:solidFill>
                      </a:endParaRPr>
                    </a:p>
                  </a:txBody>
                  <a:tcPr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500" b="1" dirty="0" smtClean="0">
                          <a:solidFill>
                            <a:schemeClr val="tx1"/>
                          </a:solidFill>
                        </a:rPr>
                        <a:t>弹簧测力计的示数</a:t>
                      </a:r>
                      <a:r>
                        <a:rPr lang="en-US" altLang="zh-CN" sz="1500" b="1" dirty="0" smtClean="0">
                          <a:solidFill>
                            <a:schemeClr val="tx1"/>
                          </a:solidFill>
                        </a:rPr>
                        <a:t>F/N</a:t>
                      </a:r>
                      <a:endParaRPr lang="zh-CN" altLang="en-US" sz="1500" b="1" dirty="0">
                        <a:solidFill>
                          <a:schemeClr val="tx1"/>
                        </a:solidFill>
                      </a:endParaRPr>
                    </a:p>
                  </a:txBody>
                  <a:tcPr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80755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500" b="1" dirty="0" smtClean="0">
                          <a:solidFill>
                            <a:schemeClr val="tx1"/>
                          </a:solidFill>
                        </a:rPr>
                        <a:t>（</a:t>
                      </a:r>
                      <a:r>
                        <a:rPr lang="en-US" altLang="zh-CN" sz="1500" b="1" dirty="0" smtClean="0">
                          <a:solidFill>
                            <a:schemeClr val="tx1"/>
                          </a:solidFill>
                        </a:rPr>
                        <a:t>a</a:t>
                      </a:r>
                      <a:r>
                        <a:rPr lang="zh-CN" altLang="en-US" sz="1500" b="1" dirty="0" smtClean="0">
                          <a:solidFill>
                            <a:schemeClr val="tx1"/>
                          </a:solidFill>
                        </a:rPr>
                        <a:t>）</a:t>
                      </a:r>
                      <a:endParaRPr lang="zh-CN" altLang="en-US" sz="1500" b="1" dirty="0">
                        <a:solidFill>
                          <a:schemeClr val="tx1"/>
                        </a:solidFill>
                      </a:endParaRPr>
                    </a:p>
                  </a:txBody>
                  <a:tcPr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500" b="1" dirty="0" smtClean="0">
                          <a:solidFill>
                            <a:schemeClr val="tx1"/>
                          </a:solidFill>
                        </a:rPr>
                        <a:t>一个木块</a:t>
                      </a:r>
                      <a:endParaRPr lang="zh-CN" altLang="en-US" sz="1500" b="1" dirty="0">
                        <a:solidFill>
                          <a:schemeClr val="tx1"/>
                        </a:solidFill>
                      </a:endParaRPr>
                    </a:p>
                  </a:txBody>
                  <a:tcPr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500" b="1" dirty="0" smtClean="0">
                          <a:solidFill>
                            <a:schemeClr val="tx1"/>
                          </a:solidFill>
                        </a:rPr>
                        <a:t>接触面情况</a:t>
                      </a:r>
                      <a:endParaRPr lang="zh-CN" altLang="en-US" sz="1500" b="1" dirty="0">
                        <a:solidFill>
                          <a:schemeClr val="tx1"/>
                        </a:solidFill>
                      </a:endParaRPr>
                    </a:p>
                  </a:txBody>
                  <a:tcPr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500" b="1" dirty="0">
                        <a:solidFill>
                          <a:schemeClr val="tx1"/>
                        </a:solidFill>
                      </a:endParaRPr>
                    </a:p>
                  </a:txBody>
                  <a:tcPr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9414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500" b="1" dirty="0" smtClean="0">
                          <a:solidFill>
                            <a:schemeClr val="tx1"/>
                          </a:solidFill>
                        </a:rPr>
                        <a:t>（</a:t>
                      </a:r>
                      <a:r>
                        <a:rPr lang="en-US" altLang="zh-CN" sz="1500" b="1" dirty="0" smtClean="0">
                          <a:solidFill>
                            <a:schemeClr val="tx1"/>
                          </a:solidFill>
                        </a:rPr>
                        <a:t>b</a:t>
                      </a:r>
                      <a:r>
                        <a:rPr lang="zh-CN" altLang="en-US" sz="1500" b="1" dirty="0" smtClean="0">
                          <a:solidFill>
                            <a:schemeClr val="tx1"/>
                          </a:solidFill>
                        </a:rPr>
                        <a:t>）</a:t>
                      </a:r>
                    </a:p>
                  </a:txBody>
                  <a:tcPr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500" b="1" dirty="0">
                        <a:solidFill>
                          <a:schemeClr val="tx1"/>
                        </a:solidFill>
                      </a:endParaRPr>
                    </a:p>
                  </a:txBody>
                  <a:tcPr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500" b="1" dirty="0">
                        <a:solidFill>
                          <a:schemeClr val="tx1"/>
                        </a:solidFill>
                      </a:endParaRPr>
                    </a:p>
                  </a:txBody>
                  <a:tcPr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500" b="1" dirty="0">
                        <a:solidFill>
                          <a:schemeClr val="tx1"/>
                        </a:solidFill>
                      </a:endParaRPr>
                    </a:p>
                  </a:txBody>
                  <a:tcPr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39203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500" b="1" dirty="0" smtClean="0">
                          <a:solidFill>
                            <a:schemeClr val="tx1"/>
                          </a:solidFill>
                        </a:rPr>
                        <a:t>（</a:t>
                      </a:r>
                      <a:r>
                        <a:rPr lang="en-US" altLang="zh-CN" sz="1500" b="1" dirty="0" smtClean="0">
                          <a:solidFill>
                            <a:schemeClr val="tx1"/>
                          </a:solidFill>
                        </a:rPr>
                        <a:t>c</a:t>
                      </a:r>
                      <a:r>
                        <a:rPr lang="zh-CN" altLang="en-US" sz="1500" b="1" dirty="0" smtClean="0">
                          <a:solidFill>
                            <a:schemeClr val="tx1"/>
                          </a:solidFill>
                        </a:rPr>
                        <a:t>）</a:t>
                      </a:r>
                    </a:p>
                  </a:txBody>
                  <a:tcPr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500" b="1" dirty="0">
                        <a:solidFill>
                          <a:schemeClr val="tx1"/>
                        </a:solidFill>
                      </a:endParaRPr>
                    </a:p>
                  </a:txBody>
                  <a:tcPr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500" b="1" dirty="0">
                        <a:solidFill>
                          <a:schemeClr val="tx1"/>
                        </a:solidFill>
                      </a:endParaRPr>
                    </a:p>
                  </a:txBody>
                  <a:tcPr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500" b="1" dirty="0">
                        <a:solidFill>
                          <a:schemeClr val="tx1"/>
                        </a:solidFill>
                      </a:endParaRPr>
                    </a:p>
                  </a:txBody>
                  <a:tcPr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8075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500" b="1" dirty="0" smtClean="0">
                          <a:solidFill>
                            <a:schemeClr val="tx1"/>
                          </a:solidFill>
                        </a:rPr>
                        <a:t>（</a:t>
                      </a:r>
                      <a:r>
                        <a:rPr lang="en-US" altLang="zh-CN" sz="1500" b="1" dirty="0" smtClean="0">
                          <a:solidFill>
                            <a:schemeClr val="tx1"/>
                          </a:solidFill>
                        </a:rPr>
                        <a:t>d</a:t>
                      </a:r>
                      <a:r>
                        <a:rPr lang="zh-CN" altLang="en-US" sz="1500" b="1" dirty="0" smtClean="0">
                          <a:solidFill>
                            <a:schemeClr val="tx1"/>
                          </a:solidFill>
                        </a:rPr>
                        <a:t>）</a:t>
                      </a:r>
                    </a:p>
                  </a:txBody>
                  <a:tcPr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500" b="1">
                        <a:solidFill>
                          <a:schemeClr val="tx1"/>
                        </a:solidFill>
                      </a:endParaRPr>
                    </a:p>
                  </a:txBody>
                  <a:tcPr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500" b="1" dirty="0">
                        <a:solidFill>
                          <a:schemeClr val="tx1"/>
                        </a:solidFill>
                      </a:endParaRPr>
                    </a:p>
                  </a:txBody>
                  <a:tcPr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500" b="1" dirty="0">
                        <a:solidFill>
                          <a:schemeClr val="tx1"/>
                        </a:solidFill>
                      </a:endParaRPr>
                    </a:p>
                  </a:txBody>
                  <a:tcPr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0" y="3075806"/>
            <a:ext cx="24117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 smtClean="0">
                <a:solidFill>
                  <a:srgbClr val="FF0000"/>
                </a:solidFill>
              </a:rPr>
              <a:t>分析与论证</a:t>
            </a:r>
            <a:endParaRPr lang="zh-CN" altLang="en-US" sz="3200" b="1" dirty="0">
              <a:solidFill>
                <a:srgbClr val="FF0000"/>
              </a:solidFill>
            </a:endParaRPr>
          </a:p>
        </p:txBody>
      </p:sp>
      <p:sp>
        <p:nvSpPr>
          <p:cNvPr id="6" name="矩形 5"/>
          <p:cNvSpPr/>
          <p:nvPr/>
        </p:nvSpPr>
        <p:spPr>
          <a:xfrm>
            <a:off x="1043608" y="3507854"/>
            <a:ext cx="792088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dirty="0" smtClean="0">
                <a:latin typeface="+mn-ea"/>
              </a:rPr>
              <a:t>1</a:t>
            </a:r>
            <a:r>
              <a:rPr lang="zh-CN" altLang="en-US" sz="2400" b="1" dirty="0" smtClean="0">
                <a:latin typeface="+mn-ea"/>
              </a:rPr>
              <a:t>、</a:t>
            </a:r>
            <a:r>
              <a:rPr lang="en-US" altLang="zh-CN" sz="2400" b="1" dirty="0" smtClean="0">
                <a:latin typeface="+mn-ea"/>
              </a:rPr>
              <a:t> </a:t>
            </a:r>
            <a:r>
              <a:rPr lang="zh-CN" altLang="en-US" sz="2400" b="1" dirty="0" smtClean="0">
                <a:latin typeface="+mn-ea"/>
              </a:rPr>
              <a:t>在其它条件相同时，</a:t>
            </a:r>
            <a:r>
              <a:rPr lang="zh-CN" altLang="en-US" sz="2400" b="1" dirty="0" smtClean="0">
                <a:solidFill>
                  <a:srgbClr val="FF0000"/>
                </a:solidFill>
                <a:latin typeface="+mn-ea"/>
              </a:rPr>
              <a:t>接触面</a:t>
            </a:r>
            <a:r>
              <a:rPr lang="zh-CN" altLang="en-US" sz="2400" b="1" dirty="0" smtClean="0">
                <a:latin typeface="+mn-ea"/>
              </a:rPr>
              <a:t>越粗糙，</a:t>
            </a:r>
            <a:r>
              <a:rPr kumimoji="1" lang="zh-CN" altLang="en-US" sz="2400" b="1" dirty="0" smtClean="0">
                <a:latin typeface="+mn-ea"/>
              </a:rPr>
              <a:t>滑动</a:t>
            </a:r>
            <a:r>
              <a:rPr lang="zh-CN" altLang="en-US" sz="2400" b="1" dirty="0" smtClean="0">
                <a:latin typeface="+mn-ea"/>
              </a:rPr>
              <a:t>摩擦力越大。</a:t>
            </a:r>
            <a:endParaRPr lang="zh-CN" altLang="en-US" sz="2400" b="1" dirty="0">
              <a:latin typeface="+mn-ea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1043608" y="4083918"/>
            <a:ext cx="756084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dirty="0" smtClean="0">
                <a:latin typeface="+mn-ea"/>
              </a:rPr>
              <a:t>2</a:t>
            </a:r>
            <a:r>
              <a:rPr lang="zh-CN" altLang="en-US" sz="2400" b="1" dirty="0" smtClean="0">
                <a:latin typeface="+mn-ea"/>
              </a:rPr>
              <a:t>、</a:t>
            </a:r>
            <a:r>
              <a:rPr lang="en-US" altLang="zh-CN" sz="2400" b="1" dirty="0" smtClean="0">
                <a:latin typeface="+mn-ea"/>
              </a:rPr>
              <a:t> </a:t>
            </a:r>
            <a:r>
              <a:rPr lang="zh-CN" altLang="en-US" sz="2400" b="1" dirty="0" smtClean="0">
                <a:latin typeface="+mn-ea"/>
              </a:rPr>
              <a:t>在其它条件相同时，</a:t>
            </a:r>
            <a:r>
              <a:rPr lang="zh-CN" altLang="en-US" sz="2400" b="1" dirty="0" smtClean="0">
                <a:solidFill>
                  <a:srgbClr val="FF0000"/>
                </a:solidFill>
                <a:latin typeface="宋体" charset="-122"/>
              </a:rPr>
              <a:t>压力</a:t>
            </a:r>
            <a:r>
              <a:rPr lang="zh-CN" altLang="en-US" sz="2400" b="1" dirty="0" smtClean="0">
                <a:latin typeface="宋体" charset="-122"/>
              </a:rPr>
              <a:t>越大，</a:t>
            </a:r>
            <a:r>
              <a:rPr kumimoji="1" lang="zh-CN" altLang="en-US" sz="2400" b="1" dirty="0" smtClean="0">
                <a:latin typeface="+mn-ea"/>
              </a:rPr>
              <a:t>滑动</a:t>
            </a:r>
            <a:r>
              <a:rPr lang="zh-CN" altLang="en-US" sz="2400" b="1" dirty="0" smtClean="0">
                <a:latin typeface="宋体" charset="-122"/>
              </a:rPr>
              <a:t>摩擦力越大</a:t>
            </a:r>
            <a:r>
              <a:rPr lang="zh-CN" altLang="en-US" sz="2400" b="1" dirty="0" smtClean="0">
                <a:latin typeface="+mn-ea"/>
              </a:rPr>
              <a:t>。</a:t>
            </a:r>
            <a:endParaRPr lang="zh-CN" altLang="en-US" sz="2400" b="1" dirty="0">
              <a:latin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9" name="Text Box 7"/>
          <p:cNvSpPr txBox="1">
            <a:spLocks noChangeArrowheads="1"/>
          </p:cNvSpPr>
          <p:nvPr/>
        </p:nvSpPr>
        <p:spPr bwMode="auto">
          <a:xfrm>
            <a:off x="0" y="627534"/>
            <a:ext cx="1895128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4000" b="1" dirty="0" smtClean="0">
                <a:solidFill>
                  <a:srgbClr val="FF0000"/>
                </a:solidFill>
              </a:rPr>
              <a:t>知识点</a:t>
            </a:r>
            <a:endParaRPr lang="zh-CN" altLang="en-US" sz="4000" b="1" dirty="0">
              <a:solidFill>
                <a:srgbClr val="FF0000"/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395536" y="1347614"/>
            <a:ext cx="595227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kumimoji="1" lang="zh-CN" altLang="en-US" sz="3200" b="1" dirty="0" smtClean="0">
                <a:latin typeface="+mn-ea"/>
              </a:rPr>
              <a:t>二、影响滑动摩擦力大小的因素</a:t>
            </a:r>
            <a:endParaRPr kumimoji="1" lang="zh-CN" altLang="en-US" sz="3200" b="1" dirty="0">
              <a:latin typeface="+mn-ea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1043608" y="2139702"/>
            <a:ext cx="727280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b="1" dirty="0" smtClean="0">
                <a:latin typeface="+mn-ea"/>
              </a:rPr>
              <a:t>1</a:t>
            </a:r>
            <a:r>
              <a:rPr lang="zh-CN" altLang="en-US" sz="3200" b="1" dirty="0" smtClean="0">
                <a:latin typeface="+mn-ea"/>
              </a:rPr>
              <a:t>、</a:t>
            </a:r>
            <a:r>
              <a:rPr lang="en-US" altLang="zh-CN" sz="3200" b="1" dirty="0" smtClean="0">
                <a:latin typeface="+mn-ea"/>
              </a:rPr>
              <a:t> </a:t>
            </a:r>
            <a:r>
              <a:rPr lang="zh-CN" altLang="en-US" sz="3200" b="1" dirty="0" smtClean="0">
                <a:latin typeface="+mn-ea"/>
              </a:rPr>
              <a:t>在其它条件相同时，</a:t>
            </a:r>
            <a:r>
              <a:rPr lang="zh-CN" altLang="en-US" sz="3200" b="1" dirty="0" smtClean="0">
                <a:solidFill>
                  <a:srgbClr val="FF0000"/>
                </a:solidFill>
                <a:latin typeface="+mn-ea"/>
              </a:rPr>
              <a:t>接触面</a:t>
            </a:r>
            <a:r>
              <a:rPr lang="zh-CN" altLang="en-US" sz="3200" b="1" dirty="0" smtClean="0">
                <a:latin typeface="+mn-ea"/>
              </a:rPr>
              <a:t>越粗糙，</a:t>
            </a:r>
            <a:r>
              <a:rPr kumimoji="1" lang="zh-CN" altLang="en-US" sz="3200" b="1" dirty="0" smtClean="0">
                <a:latin typeface="+mn-ea"/>
              </a:rPr>
              <a:t>滑动</a:t>
            </a:r>
            <a:r>
              <a:rPr lang="zh-CN" altLang="en-US" sz="3200" b="1" dirty="0" smtClean="0">
                <a:latin typeface="+mn-ea"/>
              </a:rPr>
              <a:t>摩擦力越大。</a:t>
            </a:r>
            <a:endParaRPr lang="zh-CN" altLang="en-US" sz="3200" b="1" dirty="0">
              <a:latin typeface="+mn-ea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1115616" y="3273828"/>
            <a:ext cx="727280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b="1" dirty="0" smtClean="0">
                <a:latin typeface="+mn-ea"/>
              </a:rPr>
              <a:t>2</a:t>
            </a:r>
            <a:r>
              <a:rPr lang="zh-CN" altLang="en-US" sz="3200" b="1" dirty="0" smtClean="0">
                <a:latin typeface="+mn-ea"/>
              </a:rPr>
              <a:t>、</a:t>
            </a:r>
            <a:r>
              <a:rPr lang="en-US" altLang="zh-CN" sz="3200" b="1" dirty="0" smtClean="0">
                <a:latin typeface="+mn-ea"/>
              </a:rPr>
              <a:t> </a:t>
            </a:r>
            <a:r>
              <a:rPr lang="zh-CN" altLang="en-US" sz="3200" b="1" dirty="0" smtClean="0">
                <a:latin typeface="+mn-ea"/>
              </a:rPr>
              <a:t>在其它条件相同时，</a:t>
            </a:r>
            <a:r>
              <a:rPr lang="zh-CN" altLang="en-US" sz="3200" b="1" dirty="0" smtClean="0">
                <a:solidFill>
                  <a:srgbClr val="FF0000"/>
                </a:solidFill>
                <a:latin typeface="宋体" charset="-122"/>
              </a:rPr>
              <a:t>压力</a:t>
            </a:r>
            <a:r>
              <a:rPr lang="zh-CN" altLang="en-US" sz="3200" b="1" dirty="0" smtClean="0">
                <a:latin typeface="宋体" charset="-122"/>
              </a:rPr>
              <a:t>越大，</a:t>
            </a:r>
            <a:r>
              <a:rPr kumimoji="1" lang="zh-CN" altLang="en-US" sz="3200" b="1" dirty="0" smtClean="0">
                <a:latin typeface="+mn-ea"/>
              </a:rPr>
              <a:t>滑动</a:t>
            </a:r>
            <a:r>
              <a:rPr lang="zh-CN" altLang="en-US" sz="3200" b="1" dirty="0" smtClean="0">
                <a:latin typeface="宋体" charset="-122"/>
              </a:rPr>
              <a:t>摩擦力越大</a:t>
            </a:r>
            <a:r>
              <a:rPr lang="zh-CN" altLang="en-US" sz="3200" b="1" dirty="0" smtClean="0">
                <a:latin typeface="+mn-ea"/>
              </a:rPr>
              <a:t>。</a:t>
            </a:r>
            <a:endParaRPr lang="zh-CN" altLang="en-US" sz="3200" b="1" dirty="0">
              <a:latin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ext Box 2"/>
          <p:cNvSpPr txBox="1">
            <a:spLocks noChangeArrowheads="1"/>
          </p:cNvSpPr>
          <p:nvPr/>
        </p:nvSpPr>
        <p:spPr bwMode="auto">
          <a:xfrm>
            <a:off x="533400" y="400051"/>
            <a:ext cx="7924800" cy="2185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4000" b="1" dirty="0">
                <a:solidFill>
                  <a:srgbClr val="0000FF"/>
                </a:solidFill>
              </a:rPr>
              <a:t>        </a:t>
            </a:r>
            <a:r>
              <a:rPr lang="zh-CN" altLang="en-US" sz="3200" b="1" dirty="0">
                <a:solidFill>
                  <a:srgbClr val="0000FF"/>
                </a:solidFill>
              </a:rPr>
              <a:t>我们的生活中，时时刻刻离不开摩擦力，摩擦力有时给我们带来了很多方便。有时也给我们带来了不应有的损失怎么办呢？</a:t>
            </a:r>
          </a:p>
        </p:txBody>
      </p:sp>
      <p:sp>
        <p:nvSpPr>
          <p:cNvPr id="34819" name="Text Box 3"/>
          <p:cNvSpPr txBox="1">
            <a:spLocks noChangeArrowheads="1"/>
          </p:cNvSpPr>
          <p:nvPr/>
        </p:nvSpPr>
        <p:spPr bwMode="auto">
          <a:xfrm>
            <a:off x="762000" y="2914651"/>
            <a:ext cx="7770440" cy="16927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4000" b="1" dirty="0">
                <a:solidFill>
                  <a:srgbClr val="FF0000"/>
                </a:solidFill>
              </a:rPr>
              <a:t>       </a:t>
            </a:r>
            <a:r>
              <a:rPr lang="zh-CN" altLang="en-US" sz="3200" b="1" dirty="0">
                <a:solidFill>
                  <a:srgbClr val="FF0000"/>
                </a:solidFill>
              </a:rPr>
              <a:t>对我们有利的我们就要加以利用，有害的我们就要加以防止。怎样利用有益摩擦防止有害摩擦呢？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348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348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18" grpId="0"/>
      <p:bldP spid="3481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1" name="Text Box 5"/>
          <p:cNvSpPr txBox="1">
            <a:spLocks noChangeArrowheads="1"/>
          </p:cNvSpPr>
          <p:nvPr/>
        </p:nvSpPr>
        <p:spPr bwMode="auto">
          <a:xfrm>
            <a:off x="323528" y="573528"/>
            <a:ext cx="8568952" cy="683264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ct val="50000"/>
              </a:spcBef>
            </a:pPr>
            <a:r>
              <a:rPr lang="en-US" altLang="zh-CN" sz="2800" b="1" dirty="0">
                <a:solidFill>
                  <a:srgbClr val="003300"/>
                </a:solidFill>
                <a:latin typeface="楷体_GB2312" pitchFamily="49" charset="-122"/>
                <a:ea typeface="楷体_GB2312" pitchFamily="49" charset="-122"/>
              </a:rPr>
              <a:t>   </a:t>
            </a:r>
            <a:r>
              <a:rPr lang="zh-CN" altLang="en-US" sz="3200" b="1" dirty="0" smtClean="0">
                <a:latin typeface="+mn-ea"/>
              </a:rPr>
              <a:t>增大</a:t>
            </a:r>
            <a:r>
              <a:rPr lang="zh-CN" altLang="en-US" sz="3200" b="1" dirty="0">
                <a:latin typeface="+mn-ea"/>
              </a:rPr>
              <a:t>摩擦力的方法</a:t>
            </a:r>
            <a:r>
              <a:rPr lang="zh-CN" altLang="en-US" sz="3200" b="1" dirty="0" smtClean="0">
                <a:latin typeface="+mn-ea"/>
              </a:rPr>
              <a:t>：</a:t>
            </a:r>
            <a:r>
              <a:rPr lang="zh-CN" altLang="en-US" sz="3200" b="1" dirty="0" smtClean="0">
                <a:solidFill>
                  <a:srgbClr val="FF0000"/>
                </a:solidFill>
                <a:latin typeface="+mn-ea"/>
              </a:rPr>
              <a:t>增大</a:t>
            </a:r>
            <a:r>
              <a:rPr lang="zh-CN" altLang="en-US" sz="3200" b="1" dirty="0">
                <a:solidFill>
                  <a:srgbClr val="FF0000"/>
                </a:solidFill>
                <a:latin typeface="+mn-ea"/>
              </a:rPr>
              <a:t>接触面的粗糙程度</a:t>
            </a:r>
          </a:p>
        </p:txBody>
      </p:sp>
      <p:pic>
        <p:nvPicPr>
          <p:cNvPr id="19465" name="Picture 9" descr="u=1883435823,1740450222&amp;fm=0&amp;gp=0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28184" y="1383618"/>
            <a:ext cx="2664296" cy="2196244"/>
          </a:xfrm>
          <a:prstGeom prst="rect">
            <a:avLst/>
          </a:prstGeom>
          <a:noFill/>
        </p:spPr>
      </p:pic>
      <p:sp>
        <p:nvSpPr>
          <p:cNvPr id="12" name="矩形 11"/>
          <p:cNvSpPr/>
          <p:nvPr/>
        </p:nvSpPr>
        <p:spPr>
          <a:xfrm>
            <a:off x="1835696" y="0"/>
            <a:ext cx="554029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kumimoji="1" lang="zh-CN" altLang="en-US" sz="3200" b="1" dirty="0" smtClean="0">
                <a:solidFill>
                  <a:srgbClr val="FF0000"/>
                </a:solidFill>
                <a:latin typeface="+mn-ea"/>
              </a:rPr>
              <a:t>增大有益摩擦，减小有害摩擦</a:t>
            </a:r>
            <a:endParaRPr kumimoji="1" lang="zh-CN" altLang="en-US" sz="3200" b="1" dirty="0">
              <a:solidFill>
                <a:srgbClr val="FF0000"/>
              </a:solidFill>
              <a:latin typeface="+mn-ea"/>
            </a:endParaRPr>
          </a:p>
        </p:txBody>
      </p:sp>
      <p:pic>
        <p:nvPicPr>
          <p:cNvPr id="13" name="Picture 2" descr="C:\Documents and Settings\Administrator\桌面\第7章 力\本章媒体素材\图片\生活中的摩擦力-汽车轮胎上的花纹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" y="1329612"/>
            <a:ext cx="2987824" cy="2592288"/>
          </a:xfrm>
          <a:prstGeom prst="rect">
            <a:avLst/>
          </a:prstGeom>
          <a:noFill/>
        </p:spPr>
      </p:pic>
      <p:sp>
        <p:nvSpPr>
          <p:cNvPr id="14" name="矩形 13"/>
          <p:cNvSpPr/>
          <p:nvPr/>
        </p:nvSpPr>
        <p:spPr>
          <a:xfrm>
            <a:off x="467544" y="3795886"/>
            <a:ext cx="18002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400" b="1" dirty="0" smtClean="0">
                <a:solidFill>
                  <a:srgbClr val="FF0000"/>
                </a:solidFill>
              </a:rPr>
              <a:t>汽车轮胎上的花纹</a:t>
            </a:r>
            <a:endParaRPr lang="zh-CN" altLang="en-US" sz="2400" b="1" dirty="0">
              <a:solidFill>
                <a:srgbClr val="FF0000"/>
              </a:solidFill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6804248" y="3867894"/>
            <a:ext cx="201622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400" b="1" dirty="0" smtClean="0">
                <a:solidFill>
                  <a:srgbClr val="FF0000"/>
                </a:solidFill>
              </a:rPr>
              <a:t>汽车轮胎上防滑链</a:t>
            </a:r>
            <a:endParaRPr lang="zh-CN" altLang="en-US" sz="2400" b="1" dirty="0">
              <a:solidFill>
                <a:srgbClr val="FF0000"/>
              </a:solidFill>
            </a:endParaRPr>
          </a:p>
        </p:txBody>
      </p:sp>
      <p:pic>
        <p:nvPicPr>
          <p:cNvPr id="18" name="Picture 2" descr="U581P249T3D60190F37DT2004081216580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59833" y="1383618"/>
            <a:ext cx="3023889" cy="219624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sp>
        <p:nvSpPr>
          <p:cNvPr id="19" name="TextBox 12"/>
          <p:cNvSpPr txBox="1">
            <a:spLocks noChangeArrowheads="1"/>
          </p:cNvSpPr>
          <p:nvPr/>
        </p:nvSpPr>
        <p:spPr bwMode="auto">
          <a:xfrm>
            <a:off x="3491880" y="3723878"/>
            <a:ext cx="2304256" cy="97872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</a:pPr>
            <a:r>
              <a:rPr kumimoji="1" lang="zh-CN" altLang="en-US" sz="2400" b="1" dirty="0">
                <a:solidFill>
                  <a:srgbClr val="FF0000"/>
                </a:solidFill>
                <a:latin typeface="宋体" charset="-122"/>
              </a:rPr>
              <a:t>体操队员涂防滑粉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4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4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94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94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1" grpId="0"/>
      <p:bldP spid="14" grpId="0"/>
      <p:bldP spid="16" grpId="0"/>
      <p:bldP spid="1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1" name="Text Box 5"/>
          <p:cNvSpPr txBox="1">
            <a:spLocks noChangeArrowheads="1"/>
          </p:cNvSpPr>
          <p:nvPr/>
        </p:nvSpPr>
        <p:spPr bwMode="auto">
          <a:xfrm>
            <a:off x="1403648" y="519522"/>
            <a:ext cx="5976664" cy="683264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ct val="50000"/>
              </a:spcBef>
            </a:pPr>
            <a:r>
              <a:rPr lang="zh-CN" altLang="en-US" sz="3200" b="1" dirty="0" smtClean="0">
                <a:latin typeface="+mn-ea"/>
              </a:rPr>
              <a:t>增大</a:t>
            </a:r>
            <a:r>
              <a:rPr lang="zh-CN" altLang="en-US" sz="3200" b="1" dirty="0">
                <a:latin typeface="+mn-ea"/>
              </a:rPr>
              <a:t>摩擦力的方法：</a:t>
            </a:r>
            <a:r>
              <a:rPr lang="zh-CN" altLang="en-US" sz="3200" b="1" dirty="0">
                <a:solidFill>
                  <a:srgbClr val="FF0000"/>
                </a:solidFill>
                <a:latin typeface="+mn-ea"/>
              </a:rPr>
              <a:t>增大</a:t>
            </a:r>
            <a:r>
              <a:rPr lang="zh-CN" altLang="en-US" sz="3200" b="1" dirty="0" smtClean="0">
                <a:solidFill>
                  <a:srgbClr val="FF0000"/>
                </a:solidFill>
                <a:latin typeface="+mn-ea"/>
              </a:rPr>
              <a:t>压力</a:t>
            </a:r>
            <a:r>
              <a:rPr lang="zh-CN" altLang="en-US" sz="3200" b="1" dirty="0" smtClean="0">
                <a:latin typeface="+mn-ea"/>
              </a:rPr>
              <a:t>。</a:t>
            </a:r>
            <a:endParaRPr lang="zh-CN" altLang="en-US" sz="3200" b="1" dirty="0">
              <a:latin typeface="+mn-ea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1475656" y="0"/>
            <a:ext cx="554029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kumimoji="1" lang="zh-CN" altLang="en-US" sz="3200" b="1" dirty="0" smtClean="0">
                <a:solidFill>
                  <a:srgbClr val="FF0000"/>
                </a:solidFill>
                <a:latin typeface="+mn-ea"/>
              </a:rPr>
              <a:t>增大有益摩擦，减小有害摩擦</a:t>
            </a:r>
            <a:endParaRPr kumimoji="1" lang="zh-CN" altLang="en-US" sz="3200" b="1" dirty="0">
              <a:solidFill>
                <a:srgbClr val="FF0000"/>
              </a:solidFill>
              <a:latin typeface="+mn-ea"/>
            </a:endParaRPr>
          </a:p>
        </p:txBody>
      </p:sp>
      <p:pic>
        <p:nvPicPr>
          <p:cNvPr id="9" name="Picture 4" descr="C:\Documents and Settings\Administrator\桌面\第7章 力\本章媒体素材\图片\生活中的摩擦力-自行车的车闸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32040" y="1059582"/>
            <a:ext cx="3960440" cy="2520280"/>
          </a:xfrm>
          <a:prstGeom prst="rect">
            <a:avLst/>
          </a:prstGeom>
          <a:noFill/>
        </p:spPr>
      </p:pic>
      <p:sp>
        <p:nvSpPr>
          <p:cNvPr id="10" name="矩形 9"/>
          <p:cNvSpPr/>
          <p:nvPr/>
        </p:nvSpPr>
        <p:spPr>
          <a:xfrm>
            <a:off x="5796136" y="3939902"/>
            <a:ext cx="265649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200" b="1" dirty="0" smtClean="0">
                <a:solidFill>
                  <a:srgbClr val="FF0000"/>
                </a:solidFill>
              </a:rPr>
              <a:t>自行车的车闸</a:t>
            </a:r>
            <a:endParaRPr lang="zh-CN" altLang="en-US" sz="3200" b="1" dirty="0">
              <a:solidFill>
                <a:srgbClr val="FF0000"/>
              </a:solidFill>
            </a:endParaRPr>
          </a:p>
        </p:txBody>
      </p:sp>
      <p:pic>
        <p:nvPicPr>
          <p:cNvPr id="11" name="Picture 2" descr="C:\Documents and Settings\Administrator\桌面\第7章 力\本章媒体素材\图片\生活中的摩擦力-用皮带传送机传送物品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059582"/>
            <a:ext cx="4392488" cy="2520280"/>
          </a:xfrm>
          <a:prstGeom prst="rect">
            <a:avLst/>
          </a:prstGeom>
          <a:noFill/>
        </p:spPr>
      </p:pic>
      <p:sp>
        <p:nvSpPr>
          <p:cNvPr id="13" name="矩形 12"/>
          <p:cNvSpPr/>
          <p:nvPr/>
        </p:nvSpPr>
        <p:spPr>
          <a:xfrm>
            <a:off x="827584" y="3651870"/>
            <a:ext cx="320384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200" b="1" dirty="0" smtClean="0">
                <a:solidFill>
                  <a:srgbClr val="FF0000"/>
                </a:solidFill>
              </a:rPr>
              <a:t>皮带传送机的皮带与皮带轮</a:t>
            </a:r>
            <a:endParaRPr lang="zh-CN" altLang="en-US" sz="32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4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4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1" grpId="0"/>
      <p:bldP spid="10" grpId="0"/>
      <p:bldP spid="1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1" name="Text Box 5"/>
          <p:cNvSpPr txBox="1">
            <a:spLocks noChangeArrowheads="1"/>
          </p:cNvSpPr>
          <p:nvPr/>
        </p:nvSpPr>
        <p:spPr bwMode="auto">
          <a:xfrm>
            <a:off x="0" y="519522"/>
            <a:ext cx="8892480" cy="683264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ct val="50000"/>
              </a:spcBef>
            </a:pPr>
            <a:r>
              <a:rPr lang="en-US" altLang="zh-CN" sz="2800" b="1" dirty="0">
                <a:solidFill>
                  <a:srgbClr val="003300"/>
                </a:solidFill>
                <a:latin typeface="楷体_GB2312" pitchFamily="49" charset="-122"/>
                <a:ea typeface="楷体_GB2312" pitchFamily="49" charset="-122"/>
              </a:rPr>
              <a:t>    </a:t>
            </a:r>
            <a:r>
              <a:rPr lang="en-US" altLang="zh-CN" sz="2800" b="1" dirty="0">
                <a:latin typeface="楷体_GB2312" pitchFamily="49" charset="-122"/>
                <a:ea typeface="楷体_GB2312" pitchFamily="49" charset="-122"/>
              </a:rPr>
              <a:t> </a:t>
            </a:r>
            <a:r>
              <a:rPr lang="zh-CN" altLang="en-US" sz="3200" b="1" dirty="0" smtClean="0">
                <a:latin typeface="+mn-ea"/>
              </a:rPr>
              <a:t>减小摩擦力</a:t>
            </a:r>
            <a:r>
              <a:rPr lang="zh-CN" altLang="en-US" sz="3200" b="1" dirty="0">
                <a:latin typeface="+mn-ea"/>
              </a:rPr>
              <a:t>的方法</a:t>
            </a:r>
            <a:r>
              <a:rPr lang="zh-CN" altLang="en-US" sz="3200" b="1" dirty="0" smtClean="0">
                <a:latin typeface="+mn-ea"/>
              </a:rPr>
              <a:t>：</a:t>
            </a:r>
            <a:r>
              <a:rPr lang="zh-CN" altLang="en-US" sz="3200" b="1" dirty="0" smtClean="0">
                <a:solidFill>
                  <a:srgbClr val="FF0000"/>
                </a:solidFill>
                <a:latin typeface="+mn-ea"/>
              </a:rPr>
              <a:t>减小接触面</a:t>
            </a:r>
            <a:r>
              <a:rPr lang="zh-CN" altLang="en-US" sz="3200" b="1" dirty="0">
                <a:solidFill>
                  <a:srgbClr val="FF0000"/>
                </a:solidFill>
                <a:latin typeface="+mn-ea"/>
              </a:rPr>
              <a:t>的粗糙程度</a:t>
            </a:r>
          </a:p>
        </p:txBody>
      </p:sp>
      <p:sp>
        <p:nvSpPr>
          <p:cNvPr id="12" name="矩形 11"/>
          <p:cNvSpPr/>
          <p:nvPr/>
        </p:nvSpPr>
        <p:spPr>
          <a:xfrm>
            <a:off x="1547664" y="0"/>
            <a:ext cx="554029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kumimoji="1" lang="zh-CN" altLang="en-US" sz="3200" b="1" dirty="0" smtClean="0">
                <a:solidFill>
                  <a:srgbClr val="FF0000"/>
                </a:solidFill>
                <a:latin typeface="+mn-ea"/>
              </a:rPr>
              <a:t>增大有益摩擦，减小有害摩擦</a:t>
            </a:r>
            <a:endParaRPr kumimoji="1" lang="zh-CN" altLang="en-US" sz="3200" b="1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683568" y="4011910"/>
            <a:ext cx="331236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800" b="1" dirty="0" smtClean="0">
                <a:solidFill>
                  <a:srgbClr val="FF0000"/>
                </a:solidFill>
              </a:rPr>
              <a:t>打桌球用的滑石粉</a:t>
            </a:r>
            <a:endParaRPr lang="zh-CN" altLang="en-US" sz="2800" b="1" dirty="0">
              <a:solidFill>
                <a:srgbClr val="FF0000"/>
              </a:solidFill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5652120" y="4083918"/>
            <a:ext cx="288032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800" b="1" dirty="0" smtClean="0">
                <a:solidFill>
                  <a:srgbClr val="FF0000"/>
                </a:solidFill>
                <a:latin typeface="+mn-ea"/>
              </a:rPr>
              <a:t>滑梯做得很光滑</a:t>
            </a:r>
            <a:endParaRPr lang="zh-CN" altLang="en-US" sz="2800" b="1" dirty="0">
              <a:solidFill>
                <a:srgbClr val="FF0000"/>
              </a:solidFill>
              <a:latin typeface="+mn-ea"/>
            </a:endParaRPr>
          </a:p>
        </p:txBody>
      </p:sp>
      <p:pic>
        <p:nvPicPr>
          <p:cNvPr id="10" name="Picture 10" descr="http://imgs1.rybbaby.com/uploadfile/20130425/20130425212634_4563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1167594"/>
            <a:ext cx="4320480" cy="270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113588"/>
            <a:ext cx="3960440" cy="27543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4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4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1" grpId="0"/>
      <p:bldP spid="14" grpId="0"/>
      <p:bldP spid="1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副标题 2"/>
          <p:cNvSpPr txBox="1">
            <a:spLocks/>
          </p:cNvSpPr>
          <p:nvPr/>
        </p:nvSpPr>
        <p:spPr bwMode="auto">
          <a:xfrm>
            <a:off x="2843808" y="0"/>
            <a:ext cx="2555776" cy="5357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73050" indent="-273050">
              <a:spcBef>
                <a:spcPts val="600"/>
              </a:spcBef>
              <a:buClr>
                <a:schemeClr val="accent1"/>
              </a:buClr>
              <a:buSzPct val="70000"/>
              <a:defRPr/>
            </a:pPr>
            <a:r>
              <a:rPr lang="zh-CN" altLang="en-US" sz="3200" b="1" cap="small" dirty="0">
                <a:solidFill>
                  <a:srgbClr val="000099"/>
                </a:solidFill>
                <a:latin typeface="+mn-ea"/>
                <a:cs typeface="+mj-cs"/>
              </a:rPr>
              <a:t>观察与思考</a:t>
            </a:r>
          </a:p>
        </p:txBody>
      </p:sp>
      <p:pic>
        <p:nvPicPr>
          <p:cNvPr id="64514" name="Picture 2" descr="http://www.hlj.xinhuanet.com/news/2012-04/26/131551589_11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699543"/>
            <a:ext cx="4176464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0" y="3579862"/>
            <a:ext cx="4463926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zh-CN" altLang="en-US" sz="2400" b="1" dirty="0">
                <a:solidFill>
                  <a:srgbClr val="FF0000"/>
                </a:solidFill>
                <a:latin typeface="华文楷体" pitchFamily="2" charset="-122"/>
                <a:ea typeface="华文楷体" pitchFamily="2" charset="-122"/>
              </a:rPr>
              <a:t>运动员松手后，在水平冰面上滑行的冰壶，失去动力后为什么会停下来呢？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4572000" y="3651870"/>
            <a:ext cx="442912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zh-CN" altLang="en-US" sz="2400" b="1" dirty="0" smtClean="0">
                <a:solidFill>
                  <a:srgbClr val="FF0000"/>
                </a:solidFill>
                <a:latin typeface="华文楷体" pitchFamily="2" charset="-122"/>
                <a:ea typeface="华文楷体" pitchFamily="2" charset="-122"/>
              </a:rPr>
              <a:t>行驶的汽车的关闭发动机后，为什么</a:t>
            </a:r>
            <a:r>
              <a:rPr lang="zh-CN" altLang="en-US" sz="2400" b="1" dirty="0">
                <a:solidFill>
                  <a:srgbClr val="FF0000"/>
                </a:solidFill>
                <a:latin typeface="华文楷体" pitchFamily="2" charset="-122"/>
                <a:ea typeface="华文楷体" pitchFamily="2" charset="-122"/>
              </a:rPr>
              <a:t>也会停下来呢？</a:t>
            </a:r>
          </a:p>
        </p:txBody>
      </p:sp>
      <p:pic>
        <p:nvPicPr>
          <p:cNvPr id="12" name="Picture 5" descr="sy_201104202103354049-1"/>
          <p:cNvPicPr>
            <a:picLocks noChangeAspect="1" noChangeArrowheads="1"/>
          </p:cNvPicPr>
          <p:nvPr/>
        </p:nvPicPr>
        <p:blipFill>
          <a:blip r:embed="rId4" cstate="print"/>
          <a:srcRect t="15350" b="5901"/>
          <a:stretch>
            <a:fillRect/>
          </a:stretch>
        </p:blipFill>
        <p:spPr bwMode="auto">
          <a:xfrm>
            <a:off x="4499992" y="699542"/>
            <a:ext cx="4464496" cy="28083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45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45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1" name="Text Box 5"/>
          <p:cNvSpPr txBox="1">
            <a:spLocks noChangeArrowheads="1"/>
          </p:cNvSpPr>
          <p:nvPr/>
        </p:nvSpPr>
        <p:spPr bwMode="auto">
          <a:xfrm>
            <a:off x="1475656" y="519522"/>
            <a:ext cx="6120680" cy="683264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ct val="50000"/>
              </a:spcBef>
            </a:pPr>
            <a:r>
              <a:rPr lang="zh-CN" altLang="en-US" sz="3200" b="1" dirty="0" smtClean="0">
                <a:latin typeface="+mn-ea"/>
              </a:rPr>
              <a:t>减小摩擦力</a:t>
            </a:r>
            <a:r>
              <a:rPr lang="zh-CN" altLang="en-US" sz="3200" b="1" dirty="0">
                <a:latin typeface="+mn-ea"/>
              </a:rPr>
              <a:t>的方法</a:t>
            </a:r>
            <a:r>
              <a:rPr lang="zh-CN" altLang="en-US" sz="3200" b="1" dirty="0" smtClean="0">
                <a:latin typeface="+mn-ea"/>
              </a:rPr>
              <a:t>：</a:t>
            </a:r>
            <a:r>
              <a:rPr lang="zh-CN" altLang="en-US" sz="3200" b="1" dirty="0" smtClean="0">
                <a:solidFill>
                  <a:srgbClr val="FF0000"/>
                </a:solidFill>
                <a:latin typeface="+mn-ea"/>
              </a:rPr>
              <a:t>减小压力</a:t>
            </a:r>
            <a:r>
              <a:rPr lang="zh-CN" altLang="en-US" sz="3200" b="1" dirty="0" smtClean="0">
                <a:latin typeface="+mn-ea"/>
              </a:rPr>
              <a:t>。</a:t>
            </a:r>
            <a:endParaRPr lang="zh-CN" altLang="en-US" sz="3200" b="1" dirty="0">
              <a:latin typeface="+mn-ea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1547664" y="0"/>
            <a:ext cx="554029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kumimoji="1" lang="zh-CN" altLang="en-US" sz="3200" b="1" dirty="0" smtClean="0">
                <a:solidFill>
                  <a:srgbClr val="FF0000"/>
                </a:solidFill>
                <a:latin typeface="+mn-ea"/>
              </a:rPr>
              <a:t>增大有益摩擦，减小有害摩擦</a:t>
            </a:r>
            <a:endParaRPr kumimoji="1" lang="zh-CN" altLang="en-US" sz="3200" b="1" dirty="0">
              <a:solidFill>
                <a:srgbClr val="FF0000"/>
              </a:solidFill>
              <a:latin typeface="+mn-ea"/>
            </a:endParaRPr>
          </a:p>
        </p:txBody>
      </p:sp>
      <p:pic>
        <p:nvPicPr>
          <p:cNvPr id="9" name="Picture 4" descr="C:\Documents and Settings\Administrator\桌面\第7章 力\本章媒体素材\图片\生活中的摩擦力-自行车的车闸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32040" y="1275606"/>
            <a:ext cx="3960440" cy="2448272"/>
          </a:xfrm>
          <a:prstGeom prst="rect">
            <a:avLst/>
          </a:prstGeom>
          <a:noFill/>
        </p:spPr>
      </p:pic>
      <p:sp>
        <p:nvSpPr>
          <p:cNvPr id="10" name="矩形 9"/>
          <p:cNvSpPr/>
          <p:nvPr/>
        </p:nvSpPr>
        <p:spPr>
          <a:xfrm>
            <a:off x="5724128" y="4011910"/>
            <a:ext cx="265649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200" b="1" dirty="0" smtClean="0">
                <a:solidFill>
                  <a:srgbClr val="FF0000"/>
                </a:solidFill>
              </a:rPr>
              <a:t>自行车的车闸</a:t>
            </a:r>
            <a:endParaRPr lang="zh-CN" altLang="en-US" sz="3200" b="1" dirty="0">
              <a:solidFill>
                <a:srgbClr val="FF0000"/>
              </a:solidFill>
            </a:endParaRPr>
          </a:p>
        </p:txBody>
      </p:sp>
      <p:pic>
        <p:nvPicPr>
          <p:cNvPr id="11" name="Picture 2" descr="C:\Documents and Settings\Administrator\桌面\第7章 力\本章媒体素材\图片\生活中的摩擦力-用皮带传送机传送物品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275606"/>
            <a:ext cx="4392488" cy="2304256"/>
          </a:xfrm>
          <a:prstGeom prst="rect">
            <a:avLst/>
          </a:prstGeom>
          <a:noFill/>
        </p:spPr>
      </p:pic>
      <p:sp>
        <p:nvSpPr>
          <p:cNvPr id="13" name="矩形 12"/>
          <p:cNvSpPr/>
          <p:nvPr/>
        </p:nvSpPr>
        <p:spPr>
          <a:xfrm>
            <a:off x="467544" y="3651870"/>
            <a:ext cx="403244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200" b="1" dirty="0" smtClean="0">
                <a:solidFill>
                  <a:srgbClr val="FF0000"/>
                </a:solidFill>
              </a:rPr>
              <a:t>皮带传送机的皮带与皮带轮</a:t>
            </a:r>
            <a:endParaRPr lang="zh-CN" altLang="en-US" sz="32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4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4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1" grpId="0"/>
      <p:bldP spid="10" grpId="0"/>
      <p:bldP spid="1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Text Box 3"/>
          <p:cNvSpPr txBox="1">
            <a:spLocks noChangeArrowheads="1"/>
          </p:cNvSpPr>
          <p:nvPr/>
        </p:nvSpPr>
        <p:spPr bwMode="auto">
          <a:xfrm>
            <a:off x="467544" y="519522"/>
            <a:ext cx="7236296" cy="830997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b="1" dirty="0">
                <a:solidFill>
                  <a:srgbClr val="003300"/>
                </a:solidFill>
                <a:latin typeface="楷体_GB2312" pitchFamily="49" charset="-122"/>
                <a:ea typeface="楷体_GB2312" pitchFamily="49" charset="-122"/>
              </a:rPr>
              <a:t>    </a:t>
            </a:r>
            <a:r>
              <a:rPr lang="zh-CN" altLang="en-US" sz="3200" b="1" dirty="0">
                <a:latin typeface="+mn-ea"/>
              </a:rPr>
              <a:t>减小摩擦力的方法</a:t>
            </a:r>
            <a:r>
              <a:rPr lang="zh-CN" altLang="en-US" sz="3200" b="1" dirty="0" smtClean="0">
                <a:latin typeface="+mn-ea"/>
              </a:rPr>
              <a:t>：</a:t>
            </a:r>
            <a:r>
              <a:rPr lang="zh-CN" altLang="en-US" sz="3200" b="1" dirty="0" smtClean="0">
                <a:solidFill>
                  <a:srgbClr val="FF0000"/>
                </a:solidFill>
                <a:latin typeface="+mn-ea"/>
              </a:rPr>
              <a:t>变</a:t>
            </a:r>
            <a:r>
              <a:rPr lang="zh-CN" altLang="en-US" sz="3200" b="1" dirty="0">
                <a:solidFill>
                  <a:srgbClr val="FF0000"/>
                </a:solidFill>
                <a:latin typeface="+mn-ea"/>
              </a:rPr>
              <a:t>滑动为</a:t>
            </a:r>
            <a:r>
              <a:rPr lang="zh-CN" altLang="en-US" sz="3200" b="1" dirty="0" smtClean="0">
                <a:solidFill>
                  <a:srgbClr val="FF0000"/>
                </a:solidFill>
                <a:latin typeface="+mn-ea"/>
              </a:rPr>
              <a:t>滚动</a:t>
            </a:r>
            <a:endParaRPr lang="zh-CN" altLang="en-US" sz="3200" b="1" dirty="0">
              <a:solidFill>
                <a:srgbClr val="FF0000"/>
              </a:solidFill>
              <a:latin typeface="+mn-ea"/>
            </a:endParaRPr>
          </a:p>
        </p:txBody>
      </p:sp>
      <p:pic>
        <p:nvPicPr>
          <p:cNvPr id="11" name="Picture 3" descr="C:\Documents and Settings\Administrator\桌面\第7章 力\本章媒体素材\图片\生活中的摩擦力-轮滑鞋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383618"/>
            <a:ext cx="4211960" cy="2628292"/>
          </a:xfrm>
          <a:prstGeom prst="rect">
            <a:avLst/>
          </a:prstGeom>
          <a:noFill/>
        </p:spPr>
      </p:pic>
      <p:sp>
        <p:nvSpPr>
          <p:cNvPr id="13" name="矩形 12"/>
          <p:cNvSpPr/>
          <p:nvPr/>
        </p:nvSpPr>
        <p:spPr>
          <a:xfrm>
            <a:off x="1331640" y="0"/>
            <a:ext cx="554029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kumimoji="1" lang="zh-CN" altLang="en-US" sz="3200" b="1" dirty="0" smtClean="0">
                <a:solidFill>
                  <a:srgbClr val="FF0000"/>
                </a:solidFill>
                <a:latin typeface="+mn-ea"/>
              </a:rPr>
              <a:t>增大有益摩擦，减小有害摩擦</a:t>
            </a:r>
            <a:endParaRPr kumimoji="1" lang="zh-CN" altLang="en-US" sz="3200" b="1" dirty="0">
              <a:solidFill>
                <a:srgbClr val="FF0000"/>
              </a:solidFill>
              <a:latin typeface="+mn-ea"/>
            </a:endParaRPr>
          </a:p>
        </p:txBody>
      </p:sp>
      <p:pic>
        <p:nvPicPr>
          <p:cNvPr id="18" name="Picture 22">
            <a:hlinkClick r:id="rId3" action="ppaction://hlinkfile"/>
          </p:cNvPr>
          <p:cNvPicPr>
            <a:picLocks noChangeAspect="1" noChangeArrowheads="1"/>
          </p:cNvPicPr>
          <p:nvPr/>
        </p:nvPicPr>
        <p:blipFill>
          <a:blip r:embed="rId4" cstate="print"/>
          <a:srcRect l="26340" t="17074" r="29017" b="13081"/>
          <a:stretch>
            <a:fillRect/>
          </a:stretch>
        </p:blipFill>
        <p:spPr bwMode="auto">
          <a:xfrm>
            <a:off x="5724129" y="1221600"/>
            <a:ext cx="3024335" cy="279031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6" name="TextBox 16"/>
          <p:cNvSpPr txBox="1">
            <a:spLocks noChangeArrowheads="1"/>
          </p:cNvSpPr>
          <p:nvPr/>
        </p:nvSpPr>
        <p:spPr bwMode="auto">
          <a:xfrm>
            <a:off x="6516216" y="4155926"/>
            <a:ext cx="162736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2800" b="1" dirty="0" smtClean="0">
                <a:solidFill>
                  <a:srgbClr val="FF0000"/>
                </a:solidFill>
                <a:latin typeface="宋体" charset="-122"/>
              </a:rPr>
              <a:t>滚动轴承</a:t>
            </a:r>
            <a:endParaRPr lang="en-US" altLang="zh-CN" sz="2800" b="1" dirty="0" smtClean="0">
              <a:solidFill>
                <a:srgbClr val="FF0000"/>
              </a:solidFill>
              <a:latin typeface="宋体" charset="-122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1331640" y="4083918"/>
            <a:ext cx="142058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200" b="1" dirty="0" smtClean="0">
                <a:solidFill>
                  <a:srgbClr val="FF0000"/>
                </a:solidFill>
              </a:rPr>
              <a:t>轮滑鞋</a:t>
            </a:r>
            <a:endParaRPr lang="zh-CN" altLang="en-US" sz="32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4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4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3" grpId="0"/>
      <p:bldP spid="16" grpId="0"/>
      <p:bldP spid="19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Text Box 3"/>
          <p:cNvSpPr txBox="1">
            <a:spLocks noChangeArrowheads="1"/>
          </p:cNvSpPr>
          <p:nvPr/>
        </p:nvSpPr>
        <p:spPr bwMode="auto">
          <a:xfrm>
            <a:off x="0" y="411510"/>
            <a:ext cx="7884368" cy="830997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b="1" dirty="0">
                <a:solidFill>
                  <a:srgbClr val="003300"/>
                </a:solidFill>
                <a:latin typeface="楷体_GB2312" pitchFamily="49" charset="-122"/>
                <a:ea typeface="楷体_GB2312" pitchFamily="49" charset="-122"/>
              </a:rPr>
              <a:t>    </a:t>
            </a:r>
            <a:r>
              <a:rPr lang="zh-CN" altLang="en-US" sz="3200" b="1" dirty="0">
                <a:latin typeface="+mn-ea"/>
              </a:rPr>
              <a:t>减小摩擦力的方法</a:t>
            </a:r>
            <a:r>
              <a:rPr lang="zh-CN" altLang="en-US" sz="3200" b="1" dirty="0" smtClean="0">
                <a:latin typeface="+mn-ea"/>
              </a:rPr>
              <a:t>：</a:t>
            </a:r>
            <a:r>
              <a:rPr lang="zh-CN" altLang="en-US" sz="3200" b="1" dirty="0" smtClean="0">
                <a:solidFill>
                  <a:srgbClr val="FF0000"/>
                </a:solidFill>
                <a:latin typeface="+mn-ea"/>
              </a:rPr>
              <a:t>把</a:t>
            </a:r>
            <a:r>
              <a:rPr lang="zh-CN" altLang="en-US" sz="3200" b="1" dirty="0">
                <a:solidFill>
                  <a:srgbClr val="FF0000"/>
                </a:solidFill>
                <a:latin typeface="+mn-ea"/>
              </a:rPr>
              <a:t>接触面</a:t>
            </a:r>
            <a:r>
              <a:rPr lang="zh-CN" altLang="en-US" sz="3200" b="1" dirty="0" smtClean="0">
                <a:solidFill>
                  <a:srgbClr val="FF0000"/>
                </a:solidFill>
                <a:latin typeface="+mn-ea"/>
              </a:rPr>
              <a:t>分开</a:t>
            </a:r>
            <a:endParaRPr lang="zh-CN" altLang="en-US" sz="3200" b="1" dirty="0">
              <a:solidFill>
                <a:srgbClr val="FF0000"/>
              </a:solidFill>
              <a:latin typeface="+mn-ea"/>
            </a:endParaRPr>
          </a:p>
        </p:txBody>
      </p:sp>
      <p:pic>
        <p:nvPicPr>
          <p:cNvPr id="20487" name="Picture 7" descr="气垫船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059582"/>
            <a:ext cx="2915816" cy="2880320"/>
          </a:xfrm>
          <a:prstGeom prst="rect">
            <a:avLst/>
          </a:prstGeom>
          <a:noFill/>
        </p:spPr>
      </p:pic>
      <p:pic>
        <p:nvPicPr>
          <p:cNvPr id="20488" name="Picture 8" descr="dshanghai1223"/>
          <p:cNvPicPr>
            <a:picLocks noChangeAspect="1" noChangeArrowheads="1"/>
          </p:cNvPicPr>
          <p:nvPr/>
        </p:nvPicPr>
        <p:blipFill>
          <a:blip r:embed="rId3" cstate="print"/>
          <a:srcRect b="14754"/>
          <a:stretch>
            <a:fillRect/>
          </a:stretch>
        </p:blipFill>
        <p:spPr bwMode="auto">
          <a:xfrm>
            <a:off x="6012160" y="1113589"/>
            <a:ext cx="2952328" cy="2826313"/>
          </a:xfrm>
          <a:prstGeom prst="rect">
            <a:avLst/>
          </a:prstGeom>
          <a:noFill/>
        </p:spPr>
      </p:pic>
      <p:sp>
        <p:nvSpPr>
          <p:cNvPr id="11" name="矩形 10"/>
          <p:cNvSpPr/>
          <p:nvPr/>
        </p:nvSpPr>
        <p:spPr>
          <a:xfrm>
            <a:off x="1547664" y="0"/>
            <a:ext cx="554029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kumimoji="1" lang="zh-CN" altLang="en-US" sz="3200" b="1" dirty="0" smtClean="0">
                <a:solidFill>
                  <a:srgbClr val="FF0000"/>
                </a:solidFill>
                <a:latin typeface="+mn-ea"/>
              </a:rPr>
              <a:t>增大有益摩擦，减小有害摩擦</a:t>
            </a:r>
            <a:endParaRPr kumimoji="1" lang="zh-CN" altLang="en-US" sz="3200" b="1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683568" y="4011910"/>
            <a:ext cx="142058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200" b="1" dirty="0" smtClean="0">
                <a:solidFill>
                  <a:srgbClr val="FF0000"/>
                </a:solidFill>
                <a:latin typeface="宋体" charset="-122"/>
              </a:rPr>
              <a:t>气垫船</a:t>
            </a:r>
            <a:endParaRPr lang="zh-CN" altLang="en-US" sz="3200" b="1" dirty="0">
              <a:solidFill>
                <a:srgbClr val="FF0000"/>
              </a:solidFill>
              <a:latin typeface="宋体" charset="-122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516216" y="4011910"/>
            <a:ext cx="22322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 smtClean="0">
                <a:solidFill>
                  <a:srgbClr val="FF0000"/>
                </a:solidFill>
              </a:rPr>
              <a:t>磁悬浮列车</a:t>
            </a:r>
            <a:endParaRPr lang="zh-CN" altLang="en-US" sz="3200" b="1" dirty="0">
              <a:solidFill>
                <a:srgbClr val="FF0000"/>
              </a:solidFill>
            </a:endParaRPr>
          </a:p>
        </p:txBody>
      </p:sp>
      <p:pic>
        <p:nvPicPr>
          <p:cNvPr id="14" name="Picture 3" descr="110058965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31840" y="1167594"/>
            <a:ext cx="2683768" cy="27723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Box 5"/>
          <p:cNvSpPr txBox="1">
            <a:spLocks noChangeArrowheads="1"/>
          </p:cNvSpPr>
          <p:nvPr/>
        </p:nvSpPr>
        <p:spPr bwMode="auto">
          <a:xfrm>
            <a:off x="3779912" y="4083918"/>
            <a:ext cx="183255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3200" b="1" dirty="0">
                <a:solidFill>
                  <a:srgbClr val="FF0000"/>
                </a:solidFill>
                <a:latin typeface="宋体" pitchFamily="2" charset="-122"/>
              </a:rPr>
              <a:t>加润滑油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4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4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4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4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04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04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3" grpId="0"/>
      <p:bldP spid="12" grpId="0"/>
      <p:bldP spid="13" grpId="0"/>
      <p:bldP spid="15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4" name="Rectangle 6"/>
          <p:cNvSpPr>
            <a:spLocks noChangeArrowheads="1"/>
          </p:cNvSpPr>
          <p:nvPr/>
        </p:nvSpPr>
        <p:spPr bwMode="auto">
          <a:xfrm>
            <a:off x="1763688" y="987574"/>
            <a:ext cx="684076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altLang="zh-CN" sz="2400" b="1" dirty="0" smtClean="0"/>
              <a:t>1</a:t>
            </a:r>
            <a:r>
              <a:rPr lang="zh-CN" altLang="en-US" sz="2400" b="1" dirty="0" smtClean="0"/>
              <a:t>、增大</a:t>
            </a:r>
            <a:r>
              <a:rPr lang="zh-CN" altLang="en-US" sz="2400" b="1" dirty="0"/>
              <a:t>物体接触面间的</a:t>
            </a:r>
            <a:r>
              <a:rPr lang="zh-CN" altLang="en-US" sz="2400" b="1" dirty="0">
                <a:solidFill>
                  <a:srgbClr val="FF0000"/>
                </a:solidFill>
              </a:rPr>
              <a:t>粗糙程度</a:t>
            </a:r>
            <a:r>
              <a:rPr lang="zh-CN" altLang="en-US" sz="2400" b="1" dirty="0"/>
              <a:t>。</a:t>
            </a:r>
          </a:p>
        </p:txBody>
      </p:sp>
      <p:sp>
        <p:nvSpPr>
          <p:cNvPr id="32776" name="Rectangle 8"/>
          <p:cNvSpPr>
            <a:spLocks noChangeArrowheads="1"/>
          </p:cNvSpPr>
          <p:nvPr/>
        </p:nvSpPr>
        <p:spPr bwMode="auto">
          <a:xfrm>
            <a:off x="1763688" y="1491630"/>
            <a:ext cx="343395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kumimoji="1" lang="en-US" altLang="zh-CN" sz="2400" b="1" dirty="0" smtClean="0"/>
              <a:t>2</a:t>
            </a:r>
            <a:r>
              <a:rPr kumimoji="1" lang="zh-CN" altLang="en-US" sz="2400" b="1" dirty="0" smtClean="0"/>
              <a:t>、增大</a:t>
            </a:r>
            <a:r>
              <a:rPr kumimoji="1" lang="zh-CN" altLang="en-US" sz="2400" b="1" dirty="0"/>
              <a:t>物体</a:t>
            </a:r>
            <a:r>
              <a:rPr kumimoji="1" lang="zh-CN" altLang="en-US" sz="2400" b="1" dirty="0" smtClean="0"/>
              <a:t>之间</a:t>
            </a:r>
            <a:r>
              <a:rPr kumimoji="1" lang="zh-CN" altLang="en-US" sz="2400" b="1" dirty="0" smtClean="0">
                <a:solidFill>
                  <a:srgbClr val="FF0000"/>
                </a:solidFill>
              </a:rPr>
              <a:t>压力</a:t>
            </a:r>
            <a:r>
              <a:rPr kumimoji="1" lang="zh-CN" altLang="en-US" sz="2400" b="1" dirty="0"/>
              <a:t>。</a:t>
            </a:r>
          </a:p>
        </p:txBody>
      </p:sp>
      <p:sp>
        <p:nvSpPr>
          <p:cNvPr id="32779" name="Rectangle 11"/>
          <p:cNvSpPr>
            <a:spLocks noChangeArrowheads="1"/>
          </p:cNvSpPr>
          <p:nvPr/>
        </p:nvSpPr>
        <p:spPr bwMode="auto">
          <a:xfrm>
            <a:off x="395536" y="1995686"/>
            <a:ext cx="568863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zh-CN" altLang="en-US" sz="2400" b="1" dirty="0" smtClean="0"/>
              <a:t>四、减小</a:t>
            </a:r>
            <a:r>
              <a:rPr lang="zh-CN" altLang="en-US" sz="2400" b="1" dirty="0"/>
              <a:t>有害摩擦力的</a:t>
            </a:r>
            <a:r>
              <a:rPr lang="zh-CN" altLang="en-US" sz="2400" b="1" dirty="0" smtClean="0"/>
              <a:t>方法</a:t>
            </a:r>
            <a:endParaRPr lang="zh-CN" altLang="en-US" sz="2400" b="1" dirty="0"/>
          </a:p>
        </p:txBody>
      </p:sp>
      <p:sp>
        <p:nvSpPr>
          <p:cNvPr id="32782" name="Rectangle 14"/>
          <p:cNvSpPr>
            <a:spLocks noChangeArrowheads="1"/>
          </p:cNvSpPr>
          <p:nvPr/>
        </p:nvSpPr>
        <p:spPr bwMode="auto">
          <a:xfrm>
            <a:off x="1835696" y="2499742"/>
            <a:ext cx="669674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altLang="zh-CN" sz="2400" b="1" dirty="0" smtClean="0"/>
              <a:t>1</a:t>
            </a:r>
            <a:r>
              <a:rPr lang="zh-CN" altLang="en-US" sz="2400" b="1" dirty="0" smtClean="0"/>
              <a:t>、减小</a:t>
            </a:r>
            <a:r>
              <a:rPr lang="zh-CN" altLang="en-US" sz="2400" b="1" dirty="0"/>
              <a:t>物体接触面间的</a:t>
            </a:r>
            <a:r>
              <a:rPr lang="zh-CN" altLang="en-US" sz="2400" b="1" dirty="0">
                <a:solidFill>
                  <a:srgbClr val="FF0000"/>
                </a:solidFill>
              </a:rPr>
              <a:t>粗糙程度</a:t>
            </a:r>
            <a:r>
              <a:rPr lang="zh-CN" altLang="en-US" sz="2400" b="1" dirty="0"/>
              <a:t>。</a:t>
            </a:r>
          </a:p>
        </p:txBody>
      </p:sp>
      <p:sp>
        <p:nvSpPr>
          <p:cNvPr id="32783" name="Rectangle 15"/>
          <p:cNvSpPr>
            <a:spLocks noChangeArrowheads="1"/>
          </p:cNvSpPr>
          <p:nvPr/>
        </p:nvSpPr>
        <p:spPr bwMode="auto">
          <a:xfrm>
            <a:off x="1907704" y="3003798"/>
            <a:ext cx="374333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kumimoji="1" lang="en-US" altLang="zh-CN" sz="2400" b="1" dirty="0" smtClean="0"/>
              <a:t>2</a:t>
            </a:r>
            <a:r>
              <a:rPr kumimoji="1" lang="zh-CN" altLang="en-US" sz="2400" b="1" dirty="0" smtClean="0"/>
              <a:t>、减小</a:t>
            </a:r>
            <a:r>
              <a:rPr kumimoji="1" lang="zh-CN" altLang="en-US" sz="2400" b="1" dirty="0"/>
              <a:t>物体之间</a:t>
            </a:r>
            <a:r>
              <a:rPr kumimoji="1" lang="zh-CN" altLang="en-US" sz="2400" b="1" dirty="0" smtClean="0"/>
              <a:t>的</a:t>
            </a:r>
            <a:r>
              <a:rPr kumimoji="1" lang="zh-CN" altLang="en-US" sz="2400" b="1" dirty="0" smtClean="0">
                <a:solidFill>
                  <a:srgbClr val="FF0000"/>
                </a:solidFill>
              </a:rPr>
              <a:t>压力</a:t>
            </a:r>
            <a:r>
              <a:rPr kumimoji="1" lang="zh-CN" altLang="en-US" sz="2400" b="1" dirty="0"/>
              <a:t>。</a:t>
            </a:r>
          </a:p>
        </p:txBody>
      </p:sp>
      <p:sp>
        <p:nvSpPr>
          <p:cNvPr id="32784" name="Rectangle 16"/>
          <p:cNvSpPr>
            <a:spLocks noChangeArrowheads="1"/>
          </p:cNvSpPr>
          <p:nvPr/>
        </p:nvSpPr>
        <p:spPr bwMode="auto">
          <a:xfrm>
            <a:off x="1835696" y="4011910"/>
            <a:ext cx="648072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kumimoji="1" lang="en-US" altLang="zh-CN" sz="2400" b="1" dirty="0" smtClean="0"/>
              <a:t>4</a:t>
            </a:r>
            <a:r>
              <a:rPr kumimoji="1" lang="zh-CN" altLang="en-US" sz="2400" b="1" dirty="0" smtClean="0"/>
              <a:t>、使</a:t>
            </a:r>
            <a:r>
              <a:rPr kumimoji="1" lang="zh-CN" altLang="en-US" sz="2400" b="1" dirty="0"/>
              <a:t>两个</a:t>
            </a:r>
            <a:r>
              <a:rPr kumimoji="1" lang="zh-CN" altLang="en-US" sz="2400" b="1" dirty="0">
                <a:solidFill>
                  <a:srgbClr val="FF0000"/>
                </a:solidFill>
              </a:rPr>
              <a:t>接触面彼此</a:t>
            </a:r>
            <a:r>
              <a:rPr kumimoji="1" lang="zh-CN" altLang="en-US" sz="2400" b="1" dirty="0" smtClean="0">
                <a:solidFill>
                  <a:srgbClr val="FF0000"/>
                </a:solidFill>
              </a:rPr>
              <a:t>分离</a:t>
            </a:r>
            <a:r>
              <a:rPr kumimoji="1" lang="zh-CN" altLang="en-US" sz="2400" b="1" dirty="0" smtClean="0"/>
              <a:t>。</a:t>
            </a:r>
            <a:endParaRPr kumimoji="1" lang="zh-CN" altLang="en-US" sz="2400" b="1" dirty="0"/>
          </a:p>
        </p:txBody>
      </p:sp>
      <p:sp>
        <p:nvSpPr>
          <p:cNvPr id="32785" name="Rectangle 17"/>
          <p:cNvSpPr>
            <a:spLocks noChangeArrowheads="1"/>
          </p:cNvSpPr>
          <p:nvPr/>
        </p:nvSpPr>
        <p:spPr bwMode="auto">
          <a:xfrm>
            <a:off x="1907704" y="3507854"/>
            <a:ext cx="424847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altLang="zh-CN" sz="2400" b="1" dirty="0" smtClean="0"/>
              <a:t>3</a:t>
            </a:r>
            <a:r>
              <a:rPr lang="zh-CN" altLang="en-US" sz="2400" b="1" dirty="0" smtClean="0"/>
              <a:t>、</a:t>
            </a:r>
            <a:r>
              <a:rPr lang="zh-CN" altLang="en-US" sz="2400" b="1" dirty="0" smtClean="0">
                <a:solidFill>
                  <a:srgbClr val="FF0000"/>
                </a:solidFill>
              </a:rPr>
              <a:t>变</a:t>
            </a:r>
            <a:r>
              <a:rPr lang="zh-CN" altLang="en-US" sz="2400" b="1" dirty="0">
                <a:solidFill>
                  <a:srgbClr val="FF0000"/>
                </a:solidFill>
              </a:rPr>
              <a:t>滑动为</a:t>
            </a:r>
            <a:r>
              <a:rPr lang="zh-CN" altLang="en-US" sz="2400" b="1" dirty="0" smtClean="0">
                <a:solidFill>
                  <a:srgbClr val="FF0000"/>
                </a:solidFill>
              </a:rPr>
              <a:t>滚动</a:t>
            </a:r>
            <a:r>
              <a:rPr lang="zh-CN" altLang="en-US" sz="2400" b="1" dirty="0" smtClean="0"/>
              <a:t>。</a:t>
            </a:r>
            <a:endParaRPr lang="zh-CN" altLang="en-US" sz="2400" b="1" dirty="0"/>
          </a:p>
        </p:txBody>
      </p:sp>
      <p:sp>
        <p:nvSpPr>
          <p:cNvPr id="32792" name="Text Box 24"/>
          <p:cNvSpPr txBox="1">
            <a:spLocks noChangeArrowheads="1"/>
          </p:cNvSpPr>
          <p:nvPr/>
        </p:nvSpPr>
        <p:spPr bwMode="auto">
          <a:xfrm>
            <a:off x="7164288" y="0"/>
            <a:ext cx="197971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400" b="1" dirty="0">
                <a:solidFill>
                  <a:srgbClr val="FF0000"/>
                </a:solidFill>
              </a:rPr>
              <a:t>知识</a:t>
            </a:r>
            <a:r>
              <a:rPr lang="zh-CN" altLang="en-US" sz="2400" b="1" dirty="0" smtClean="0">
                <a:solidFill>
                  <a:srgbClr val="FF0000"/>
                </a:solidFill>
              </a:rPr>
              <a:t>点</a:t>
            </a:r>
            <a:endParaRPr lang="zh-CN" altLang="en-US" sz="2400" b="1" dirty="0">
              <a:solidFill>
                <a:srgbClr val="FF0000"/>
              </a:solidFill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323528" y="573529"/>
            <a:ext cx="358784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b="1" dirty="0" smtClean="0"/>
              <a:t>三、增大摩擦力的方法：</a:t>
            </a:r>
            <a:endParaRPr lang="zh-CN" alt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7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7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27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27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27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27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27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27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27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27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27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27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27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27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74" grpId="0"/>
      <p:bldP spid="32776" grpId="0"/>
      <p:bldP spid="32779" grpId="0"/>
      <p:bldP spid="32782" grpId="0"/>
      <p:bldP spid="32783" grpId="0"/>
      <p:bldP spid="32784" grpId="0"/>
      <p:bldP spid="32785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 descr="de133a3f99c9a42670cf6c8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915566"/>
            <a:ext cx="7992888" cy="3528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2467" name="Rectangle 3"/>
          <p:cNvSpPr>
            <a:spLocks noGrp="1" noRot="1" noChangeArrowheads="1"/>
          </p:cNvSpPr>
          <p:nvPr>
            <p:ph type="body" idx="1"/>
          </p:nvPr>
        </p:nvSpPr>
        <p:spPr>
          <a:xfrm>
            <a:off x="971600" y="411510"/>
            <a:ext cx="7956376" cy="400050"/>
          </a:xfrm>
          <a:solidFill>
            <a:schemeClr val="bg1"/>
          </a:solidFill>
        </p:spPr>
        <p:txBody>
          <a:bodyPr>
            <a:normAutofit fontScale="85000" lnSpcReduction="20000"/>
          </a:bodyPr>
          <a:lstStyle/>
          <a:p>
            <a:pPr eaLnBrk="1" hangingPunct="1">
              <a:buNone/>
            </a:pPr>
            <a:r>
              <a:rPr lang="zh-CN" sz="2800" b="1" dirty="0" smtClean="0">
                <a:solidFill>
                  <a:srgbClr val="0000FF"/>
                </a:solidFill>
                <a:ea typeface="黑体" pitchFamily="2" charset="-122"/>
              </a:rPr>
              <a:t>哪些地方是为了增大摩擦，哪些地方是为了减小摩擦？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2411760" y="3507854"/>
            <a:ext cx="2606675" cy="533400"/>
            <a:chOff x="0" y="0"/>
            <a:chExt cx="1642" cy="448"/>
          </a:xfrm>
        </p:grpSpPr>
        <p:sp>
          <p:nvSpPr>
            <p:cNvPr id="62487" name="Line 5"/>
            <p:cNvSpPr>
              <a:spLocks noChangeShapeType="1"/>
            </p:cNvSpPr>
            <p:nvPr/>
          </p:nvSpPr>
          <p:spPr bwMode="auto">
            <a:xfrm>
              <a:off x="0" y="0"/>
              <a:ext cx="528" cy="192"/>
            </a:xfrm>
            <a:prstGeom prst="line">
              <a:avLst/>
            </a:prstGeom>
            <a:noFill/>
            <a:ln w="57150">
              <a:solidFill>
                <a:srgbClr val="FF0066"/>
              </a:solidFill>
              <a:round/>
              <a:headEnd/>
              <a:tailEnd type="arrow" w="med" len="med"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2488" name="Text Box 6"/>
            <p:cNvSpPr txBox="1">
              <a:spLocks noChangeArrowheads="1"/>
            </p:cNvSpPr>
            <p:nvPr/>
          </p:nvSpPr>
          <p:spPr bwMode="auto">
            <a:xfrm>
              <a:off x="528" y="9"/>
              <a:ext cx="1114" cy="439"/>
            </a:xfrm>
            <a:prstGeom prst="rect">
              <a:avLst/>
            </a:prstGeom>
            <a:solidFill>
              <a:srgbClr val="FFFFCC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/>
              <a:r>
                <a:rPr lang="zh-CN" sz="2800" b="1" dirty="0">
                  <a:solidFill>
                    <a:srgbClr val="0000FF"/>
                  </a:solidFill>
                  <a:ea typeface="黑体" pitchFamily="2" charset="-122"/>
                </a:rPr>
                <a:t>减小摩擦</a:t>
              </a:r>
            </a:p>
          </p:txBody>
        </p:sp>
      </p:grpSp>
      <p:grpSp>
        <p:nvGrpSpPr>
          <p:cNvPr id="3" name="Group 7"/>
          <p:cNvGrpSpPr>
            <a:grpSpLocks/>
          </p:cNvGrpSpPr>
          <p:nvPr/>
        </p:nvGrpSpPr>
        <p:grpSpPr bwMode="auto">
          <a:xfrm>
            <a:off x="1187450" y="4083844"/>
            <a:ext cx="2489200" cy="595312"/>
            <a:chOff x="364" y="-362"/>
            <a:chExt cx="1568" cy="500"/>
          </a:xfrm>
        </p:grpSpPr>
        <p:sp>
          <p:nvSpPr>
            <p:cNvPr id="62485" name="Text Box 8"/>
            <p:cNvSpPr txBox="1">
              <a:spLocks noChangeArrowheads="1"/>
            </p:cNvSpPr>
            <p:nvPr/>
          </p:nvSpPr>
          <p:spPr bwMode="auto">
            <a:xfrm>
              <a:off x="818" y="-301"/>
              <a:ext cx="1114" cy="439"/>
            </a:xfrm>
            <a:prstGeom prst="rect">
              <a:avLst/>
            </a:prstGeom>
            <a:solidFill>
              <a:srgbClr val="FFFFCC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/>
              <a:r>
                <a:rPr lang="zh-CN" sz="2800" b="1" dirty="0">
                  <a:solidFill>
                    <a:srgbClr val="0000FF"/>
                  </a:solidFill>
                  <a:ea typeface="黑体" pitchFamily="2" charset="-122"/>
                </a:rPr>
                <a:t>增大摩擦</a:t>
              </a:r>
            </a:p>
          </p:txBody>
        </p:sp>
        <p:sp>
          <p:nvSpPr>
            <p:cNvPr id="62486" name="Line 9"/>
            <p:cNvSpPr>
              <a:spLocks noChangeShapeType="1"/>
            </p:cNvSpPr>
            <p:nvPr/>
          </p:nvSpPr>
          <p:spPr bwMode="auto">
            <a:xfrm>
              <a:off x="364" y="-362"/>
              <a:ext cx="528" cy="192"/>
            </a:xfrm>
            <a:prstGeom prst="line">
              <a:avLst/>
            </a:prstGeom>
            <a:noFill/>
            <a:ln w="57150">
              <a:solidFill>
                <a:srgbClr val="FF0066"/>
              </a:solidFill>
              <a:round/>
              <a:headEnd/>
              <a:tailEnd type="arrow" w="med" len="med"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4" name="Group 10"/>
          <p:cNvGrpSpPr>
            <a:grpSpLocks/>
          </p:cNvGrpSpPr>
          <p:nvPr/>
        </p:nvGrpSpPr>
        <p:grpSpPr bwMode="auto">
          <a:xfrm>
            <a:off x="5724128" y="3075806"/>
            <a:ext cx="1768475" cy="1265635"/>
            <a:chOff x="0" y="0"/>
            <a:chExt cx="1114" cy="1063"/>
          </a:xfrm>
        </p:grpSpPr>
        <p:sp>
          <p:nvSpPr>
            <p:cNvPr id="62483" name="Line 11"/>
            <p:cNvSpPr>
              <a:spLocks noChangeShapeType="1"/>
            </p:cNvSpPr>
            <p:nvPr/>
          </p:nvSpPr>
          <p:spPr bwMode="auto">
            <a:xfrm>
              <a:off x="192" y="0"/>
              <a:ext cx="182" cy="624"/>
            </a:xfrm>
            <a:prstGeom prst="line">
              <a:avLst/>
            </a:prstGeom>
            <a:noFill/>
            <a:ln w="57150">
              <a:solidFill>
                <a:srgbClr val="FF0066"/>
              </a:solidFill>
              <a:round/>
              <a:headEnd/>
              <a:tailEnd type="arrow" w="med" len="med"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2484" name="Text Box 12"/>
            <p:cNvSpPr txBox="1">
              <a:spLocks noChangeArrowheads="1"/>
            </p:cNvSpPr>
            <p:nvPr/>
          </p:nvSpPr>
          <p:spPr bwMode="auto">
            <a:xfrm>
              <a:off x="0" y="624"/>
              <a:ext cx="1114" cy="439"/>
            </a:xfrm>
            <a:prstGeom prst="rect">
              <a:avLst/>
            </a:prstGeom>
            <a:solidFill>
              <a:srgbClr val="FFFFCC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/>
              <a:r>
                <a:rPr lang="zh-CN" sz="2800" b="1">
                  <a:solidFill>
                    <a:srgbClr val="0000FF"/>
                  </a:solidFill>
                  <a:ea typeface="黑体" pitchFamily="2" charset="-122"/>
                </a:rPr>
                <a:t>增大摩擦</a:t>
              </a:r>
            </a:p>
          </p:txBody>
        </p:sp>
      </p:grpSp>
      <p:grpSp>
        <p:nvGrpSpPr>
          <p:cNvPr id="5" name="Group 13"/>
          <p:cNvGrpSpPr>
            <a:grpSpLocks/>
          </p:cNvGrpSpPr>
          <p:nvPr/>
        </p:nvGrpSpPr>
        <p:grpSpPr bwMode="auto">
          <a:xfrm>
            <a:off x="6948264" y="1131590"/>
            <a:ext cx="1768475" cy="771525"/>
            <a:chOff x="0" y="0"/>
            <a:chExt cx="1114" cy="648"/>
          </a:xfrm>
        </p:grpSpPr>
        <p:sp>
          <p:nvSpPr>
            <p:cNvPr id="62481" name="Line 14"/>
            <p:cNvSpPr>
              <a:spLocks noChangeShapeType="1"/>
            </p:cNvSpPr>
            <p:nvPr/>
          </p:nvSpPr>
          <p:spPr bwMode="auto">
            <a:xfrm flipH="1">
              <a:off x="106" y="312"/>
              <a:ext cx="336" cy="336"/>
            </a:xfrm>
            <a:prstGeom prst="line">
              <a:avLst/>
            </a:prstGeom>
            <a:noFill/>
            <a:ln w="57150">
              <a:solidFill>
                <a:srgbClr val="FF0066"/>
              </a:solidFill>
              <a:round/>
              <a:headEnd/>
              <a:tailEnd type="arrow" w="med" len="med"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2482" name="Text Box 15"/>
            <p:cNvSpPr txBox="1">
              <a:spLocks noChangeArrowheads="1"/>
            </p:cNvSpPr>
            <p:nvPr/>
          </p:nvSpPr>
          <p:spPr bwMode="auto">
            <a:xfrm>
              <a:off x="0" y="0"/>
              <a:ext cx="1114" cy="439"/>
            </a:xfrm>
            <a:prstGeom prst="rect">
              <a:avLst/>
            </a:prstGeom>
            <a:solidFill>
              <a:srgbClr val="FFFFCC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/>
              <a:r>
                <a:rPr lang="zh-CN" sz="2800" b="1" dirty="0">
                  <a:solidFill>
                    <a:srgbClr val="0000FF"/>
                  </a:solidFill>
                  <a:ea typeface="黑体" pitchFamily="2" charset="-122"/>
                </a:rPr>
                <a:t>增大摩擦</a:t>
              </a:r>
            </a:p>
          </p:txBody>
        </p:sp>
      </p:grpSp>
      <p:grpSp>
        <p:nvGrpSpPr>
          <p:cNvPr id="6" name="Group 16"/>
          <p:cNvGrpSpPr>
            <a:grpSpLocks/>
          </p:cNvGrpSpPr>
          <p:nvPr/>
        </p:nvGrpSpPr>
        <p:grpSpPr bwMode="auto">
          <a:xfrm>
            <a:off x="4788024" y="1131590"/>
            <a:ext cx="1768475" cy="771525"/>
            <a:chOff x="0" y="0"/>
            <a:chExt cx="1114" cy="648"/>
          </a:xfrm>
        </p:grpSpPr>
        <p:sp>
          <p:nvSpPr>
            <p:cNvPr id="62479" name="Line 17"/>
            <p:cNvSpPr>
              <a:spLocks noChangeShapeType="1"/>
            </p:cNvSpPr>
            <p:nvPr/>
          </p:nvSpPr>
          <p:spPr bwMode="auto">
            <a:xfrm flipH="1">
              <a:off x="106" y="312"/>
              <a:ext cx="336" cy="336"/>
            </a:xfrm>
            <a:prstGeom prst="line">
              <a:avLst/>
            </a:prstGeom>
            <a:noFill/>
            <a:ln w="57150">
              <a:solidFill>
                <a:srgbClr val="FF0066"/>
              </a:solidFill>
              <a:round/>
              <a:headEnd/>
              <a:tailEnd type="arrow" w="med" len="med"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2480" name="Text Box 18"/>
            <p:cNvSpPr txBox="1">
              <a:spLocks noChangeArrowheads="1"/>
            </p:cNvSpPr>
            <p:nvPr/>
          </p:nvSpPr>
          <p:spPr bwMode="auto">
            <a:xfrm>
              <a:off x="0" y="0"/>
              <a:ext cx="1114" cy="439"/>
            </a:xfrm>
            <a:prstGeom prst="rect">
              <a:avLst/>
            </a:prstGeom>
            <a:solidFill>
              <a:srgbClr val="FFFFCC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/>
              <a:r>
                <a:rPr lang="zh-CN" sz="2800" b="1" dirty="0">
                  <a:solidFill>
                    <a:srgbClr val="0000FF"/>
                  </a:solidFill>
                  <a:ea typeface="黑体" pitchFamily="2" charset="-122"/>
                </a:rPr>
                <a:t>增大摩擦</a:t>
              </a:r>
            </a:p>
          </p:txBody>
        </p:sp>
      </p:grpSp>
      <p:grpSp>
        <p:nvGrpSpPr>
          <p:cNvPr id="7" name="Group 19"/>
          <p:cNvGrpSpPr>
            <a:grpSpLocks/>
          </p:cNvGrpSpPr>
          <p:nvPr/>
        </p:nvGrpSpPr>
        <p:grpSpPr bwMode="auto">
          <a:xfrm>
            <a:off x="395536" y="2283718"/>
            <a:ext cx="2149475" cy="857250"/>
            <a:chOff x="0" y="0"/>
            <a:chExt cx="1354" cy="720"/>
          </a:xfrm>
        </p:grpSpPr>
        <p:sp>
          <p:nvSpPr>
            <p:cNvPr id="62477" name="Line 20"/>
            <p:cNvSpPr>
              <a:spLocks noChangeShapeType="1"/>
            </p:cNvSpPr>
            <p:nvPr/>
          </p:nvSpPr>
          <p:spPr bwMode="auto">
            <a:xfrm>
              <a:off x="970" y="312"/>
              <a:ext cx="384" cy="408"/>
            </a:xfrm>
            <a:prstGeom prst="line">
              <a:avLst/>
            </a:prstGeom>
            <a:noFill/>
            <a:ln w="57150">
              <a:solidFill>
                <a:srgbClr val="FF0066"/>
              </a:solidFill>
              <a:round/>
              <a:headEnd/>
              <a:tailEnd type="arrow" w="med" len="med"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2478" name="Text Box 21"/>
            <p:cNvSpPr txBox="1">
              <a:spLocks noChangeArrowheads="1"/>
            </p:cNvSpPr>
            <p:nvPr/>
          </p:nvSpPr>
          <p:spPr bwMode="auto">
            <a:xfrm>
              <a:off x="0" y="0"/>
              <a:ext cx="1114" cy="439"/>
            </a:xfrm>
            <a:prstGeom prst="rect">
              <a:avLst/>
            </a:prstGeom>
            <a:solidFill>
              <a:srgbClr val="FFFFCC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/>
              <a:r>
                <a:rPr lang="zh-CN" sz="2800" b="1" dirty="0">
                  <a:solidFill>
                    <a:srgbClr val="0000FF"/>
                  </a:solidFill>
                  <a:ea typeface="黑体" pitchFamily="2" charset="-122"/>
                </a:rPr>
                <a:t>增大摩擦</a:t>
              </a:r>
            </a:p>
          </p:txBody>
        </p:sp>
      </p:grpSp>
      <p:grpSp>
        <p:nvGrpSpPr>
          <p:cNvPr id="8" name="Group 22"/>
          <p:cNvGrpSpPr>
            <a:grpSpLocks/>
          </p:cNvGrpSpPr>
          <p:nvPr/>
        </p:nvGrpSpPr>
        <p:grpSpPr bwMode="auto">
          <a:xfrm>
            <a:off x="1331640" y="1707654"/>
            <a:ext cx="2987675" cy="522684"/>
            <a:chOff x="0" y="0"/>
            <a:chExt cx="1882" cy="439"/>
          </a:xfrm>
        </p:grpSpPr>
        <p:sp>
          <p:nvSpPr>
            <p:cNvPr id="62475" name="Line 23"/>
            <p:cNvSpPr>
              <a:spLocks noChangeShapeType="1"/>
            </p:cNvSpPr>
            <p:nvPr/>
          </p:nvSpPr>
          <p:spPr bwMode="auto">
            <a:xfrm>
              <a:off x="1114" y="207"/>
              <a:ext cx="768" cy="120"/>
            </a:xfrm>
            <a:prstGeom prst="line">
              <a:avLst/>
            </a:prstGeom>
            <a:noFill/>
            <a:ln w="57150">
              <a:solidFill>
                <a:srgbClr val="FF0066"/>
              </a:solidFill>
              <a:round/>
              <a:headEnd/>
              <a:tailEnd type="arrow" w="med" len="med"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2476" name="Text Box 24"/>
            <p:cNvSpPr txBox="1">
              <a:spLocks noChangeArrowheads="1"/>
            </p:cNvSpPr>
            <p:nvPr/>
          </p:nvSpPr>
          <p:spPr bwMode="auto">
            <a:xfrm>
              <a:off x="0" y="0"/>
              <a:ext cx="1114" cy="439"/>
            </a:xfrm>
            <a:prstGeom prst="rect">
              <a:avLst/>
            </a:prstGeom>
            <a:solidFill>
              <a:srgbClr val="FFFFCC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/>
              <a:r>
                <a:rPr lang="zh-CN" sz="2800" b="1">
                  <a:solidFill>
                    <a:srgbClr val="0000FF"/>
                  </a:solidFill>
                  <a:ea typeface="黑体" pitchFamily="2" charset="-122"/>
                </a:rPr>
                <a:t>增大摩擦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ChangeArrowheads="1"/>
          </p:cNvSpPr>
          <p:nvPr/>
        </p:nvSpPr>
        <p:spPr bwMode="auto">
          <a:xfrm>
            <a:off x="152400" y="3147814"/>
            <a:ext cx="89916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zh-CN" sz="2000" b="1" dirty="0">
                <a:solidFill>
                  <a:srgbClr val="0000FF"/>
                </a:solidFill>
                <a:latin typeface="Times New Roman" pitchFamily="18" charset="0"/>
              </a:rPr>
              <a:t>2</a:t>
            </a:r>
            <a:r>
              <a:rPr lang="zh-CN" altLang="en-US" sz="2000" b="1" dirty="0">
                <a:solidFill>
                  <a:srgbClr val="0000FF"/>
                </a:solidFill>
                <a:latin typeface="Times New Roman" pitchFamily="18" charset="0"/>
              </a:rPr>
              <a:t>、体操运动员在上单杠之前总要在手上涂些镁粉，是为了</a:t>
            </a:r>
            <a:r>
              <a:rPr lang="zh-CN" altLang="en-US" sz="2000" b="1" u="sng" dirty="0">
                <a:solidFill>
                  <a:srgbClr val="0000FF"/>
                </a:solidFill>
                <a:latin typeface="Times New Roman" pitchFamily="18" charset="0"/>
              </a:rPr>
              <a:t>     </a:t>
            </a:r>
            <a:r>
              <a:rPr lang="zh-CN" altLang="en-US" sz="2000" b="1" u="sng" dirty="0" smtClean="0">
                <a:solidFill>
                  <a:srgbClr val="0000FF"/>
                </a:solidFill>
                <a:latin typeface="Times New Roman" pitchFamily="18" charset="0"/>
              </a:rPr>
              <a:t>        </a:t>
            </a:r>
            <a:r>
              <a:rPr lang="zh-CN" altLang="en-US" sz="2000" b="1" dirty="0">
                <a:solidFill>
                  <a:srgbClr val="0000FF"/>
                </a:solidFill>
                <a:latin typeface="Times New Roman" pitchFamily="18" charset="0"/>
              </a:rPr>
              <a:t>摩擦，采用的方法是</a:t>
            </a:r>
            <a:r>
              <a:rPr lang="zh-CN" altLang="en-US" sz="2000" b="1" u="sng" dirty="0">
                <a:solidFill>
                  <a:srgbClr val="0000FF"/>
                </a:solidFill>
                <a:latin typeface="Times New Roman" pitchFamily="18" charset="0"/>
              </a:rPr>
              <a:t>                              </a:t>
            </a:r>
            <a:r>
              <a:rPr lang="zh-CN" altLang="en-US" sz="2000" b="1" u="sng" dirty="0" smtClean="0">
                <a:solidFill>
                  <a:srgbClr val="0000FF"/>
                </a:solidFill>
                <a:latin typeface="Times New Roman" pitchFamily="18" charset="0"/>
              </a:rPr>
              <a:t>          </a:t>
            </a:r>
            <a:r>
              <a:rPr lang="zh-CN" altLang="en-US" sz="2000" b="1" u="sng" dirty="0">
                <a:solidFill>
                  <a:srgbClr val="0000FF"/>
                </a:solidFill>
                <a:latin typeface="Times New Roman" pitchFamily="18" charset="0"/>
              </a:rPr>
              <a:t>　</a:t>
            </a:r>
            <a:r>
              <a:rPr lang="zh-CN" altLang="en-US" sz="2000" b="1" dirty="0">
                <a:solidFill>
                  <a:srgbClr val="0000FF"/>
                </a:solidFill>
                <a:latin typeface="Times New Roman" pitchFamily="18" charset="0"/>
              </a:rPr>
              <a:t>；而在杠上做回环动作时，手握杠又不能太紧，这是为了</a:t>
            </a:r>
            <a:r>
              <a:rPr lang="zh-CN" altLang="en-US" sz="2000" b="1" u="sng" dirty="0">
                <a:solidFill>
                  <a:schemeClr val="bg1"/>
                </a:solidFill>
                <a:latin typeface="Times New Roman" pitchFamily="18" charset="0"/>
              </a:rPr>
              <a:t>                  </a:t>
            </a:r>
            <a:r>
              <a:rPr lang="zh-CN" altLang="en-US" sz="2000" b="1" dirty="0" smtClean="0">
                <a:solidFill>
                  <a:srgbClr val="0000FF"/>
                </a:solidFill>
                <a:latin typeface="Times New Roman" pitchFamily="18" charset="0"/>
              </a:rPr>
              <a:t>摩擦</a:t>
            </a:r>
            <a:r>
              <a:rPr lang="zh-CN" altLang="en-US" sz="2000" b="1" dirty="0">
                <a:solidFill>
                  <a:srgbClr val="0000FF"/>
                </a:solidFill>
                <a:latin typeface="Times New Roman" pitchFamily="18" charset="0"/>
              </a:rPr>
              <a:t>，采用的方法是　</a:t>
            </a:r>
            <a:r>
              <a:rPr lang="zh-CN" altLang="en-US" sz="2400" b="1" dirty="0">
                <a:solidFill>
                  <a:srgbClr val="0000FF"/>
                </a:solidFill>
                <a:latin typeface="Times New Roman" pitchFamily="18" charset="0"/>
              </a:rPr>
              <a:t>　　　　</a:t>
            </a:r>
            <a:r>
              <a:rPr lang="zh-CN" altLang="en-US" sz="2400" b="1" dirty="0">
                <a:solidFill>
                  <a:schemeClr val="bg1"/>
                </a:solidFill>
                <a:latin typeface="Times New Roman" pitchFamily="18" charset="0"/>
              </a:rPr>
              <a:t>　</a:t>
            </a:r>
            <a:r>
              <a:rPr lang="zh-CN" altLang="en-US" sz="2400" b="1" u="sng" dirty="0">
                <a:solidFill>
                  <a:schemeClr val="bg1"/>
                </a:solidFill>
                <a:latin typeface="Times New Roman" pitchFamily="18" charset="0"/>
              </a:rPr>
              <a:t>　　　　</a:t>
            </a:r>
            <a:r>
              <a:rPr lang="zh-CN" altLang="en-US" sz="2400" b="1" dirty="0">
                <a:solidFill>
                  <a:schemeClr val="bg1"/>
                </a:solidFill>
                <a:latin typeface="Times New Roman" pitchFamily="18" charset="0"/>
              </a:rPr>
              <a:t>　</a:t>
            </a:r>
          </a:p>
        </p:txBody>
      </p:sp>
      <p:sp>
        <p:nvSpPr>
          <p:cNvPr id="24579" name="Rectangle 3"/>
          <p:cNvSpPr>
            <a:spLocks noChangeArrowheads="1"/>
          </p:cNvSpPr>
          <p:nvPr/>
        </p:nvSpPr>
        <p:spPr bwMode="auto">
          <a:xfrm>
            <a:off x="3429000" y="-33338"/>
            <a:ext cx="141577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400" b="1">
                <a:solidFill>
                  <a:srgbClr val="FF0000"/>
                </a:solidFill>
                <a:latin typeface="Times New Roman" pitchFamily="18" charset="0"/>
                <a:ea typeface="华文中宋" pitchFamily="2" charset="-122"/>
              </a:rPr>
              <a:t>巩固练习</a:t>
            </a:r>
          </a:p>
        </p:txBody>
      </p:sp>
      <p:sp>
        <p:nvSpPr>
          <p:cNvPr id="24582" name="Text Box 6"/>
          <p:cNvSpPr txBox="1">
            <a:spLocks noChangeArrowheads="1"/>
          </p:cNvSpPr>
          <p:nvPr/>
        </p:nvSpPr>
        <p:spPr bwMode="auto">
          <a:xfrm>
            <a:off x="6804248" y="3003798"/>
            <a:ext cx="72008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000" b="1" dirty="0">
                <a:solidFill>
                  <a:srgbClr val="FF0000"/>
                </a:solidFill>
                <a:latin typeface="Times New Roman" pitchFamily="18" charset="0"/>
              </a:rPr>
              <a:t>增大</a:t>
            </a:r>
          </a:p>
        </p:txBody>
      </p:sp>
      <p:sp>
        <p:nvSpPr>
          <p:cNvPr id="24583" name="Text Box 7"/>
          <p:cNvSpPr txBox="1">
            <a:spLocks noChangeArrowheads="1"/>
          </p:cNvSpPr>
          <p:nvPr/>
        </p:nvSpPr>
        <p:spPr bwMode="auto">
          <a:xfrm>
            <a:off x="1187624" y="3363838"/>
            <a:ext cx="276550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zh-CN" altLang="en-US" sz="2000" b="1" dirty="0">
                <a:solidFill>
                  <a:srgbClr val="FF0000"/>
                </a:solidFill>
                <a:latin typeface="Times New Roman" pitchFamily="18" charset="0"/>
              </a:rPr>
              <a:t>增大接触面的粗糙程度</a:t>
            </a:r>
          </a:p>
        </p:txBody>
      </p:sp>
      <p:sp>
        <p:nvSpPr>
          <p:cNvPr id="24584" name="Rectangle 8"/>
          <p:cNvSpPr>
            <a:spLocks noChangeArrowheads="1"/>
          </p:cNvSpPr>
          <p:nvPr/>
        </p:nvSpPr>
        <p:spPr bwMode="auto">
          <a:xfrm>
            <a:off x="5220072" y="3723878"/>
            <a:ext cx="12170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zh-CN" altLang="en-US" sz="2000" b="1" dirty="0">
                <a:solidFill>
                  <a:srgbClr val="FF0000"/>
                </a:solidFill>
                <a:latin typeface="Times New Roman" pitchFamily="18" charset="0"/>
              </a:rPr>
              <a:t>减少压力</a:t>
            </a:r>
          </a:p>
        </p:txBody>
      </p:sp>
      <p:sp>
        <p:nvSpPr>
          <p:cNvPr id="24585" name="Text Box 9"/>
          <p:cNvSpPr txBox="1">
            <a:spLocks noChangeArrowheads="1"/>
          </p:cNvSpPr>
          <p:nvPr/>
        </p:nvSpPr>
        <p:spPr bwMode="auto">
          <a:xfrm>
            <a:off x="1907704" y="3723878"/>
            <a:ext cx="8382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000" b="1" dirty="0">
                <a:solidFill>
                  <a:srgbClr val="FF0000"/>
                </a:solidFill>
                <a:latin typeface="Times New Roman" pitchFamily="18" charset="0"/>
              </a:rPr>
              <a:t>减少</a:t>
            </a:r>
          </a:p>
        </p:txBody>
      </p:sp>
      <p:sp>
        <p:nvSpPr>
          <p:cNvPr id="24588" name="Text Box 12"/>
          <p:cNvSpPr txBox="1">
            <a:spLocks noChangeArrowheads="1"/>
          </p:cNvSpPr>
          <p:nvPr/>
        </p:nvSpPr>
        <p:spPr bwMode="auto">
          <a:xfrm>
            <a:off x="2267744" y="987574"/>
            <a:ext cx="6858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400" b="1" dirty="0">
                <a:solidFill>
                  <a:srgbClr val="FF0000"/>
                </a:solidFill>
                <a:latin typeface="宋体" charset="-122"/>
              </a:rPr>
              <a:t>A</a:t>
            </a:r>
          </a:p>
        </p:txBody>
      </p:sp>
      <p:cxnSp>
        <p:nvCxnSpPr>
          <p:cNvPr id="11" name="直接连接符 10"/>
          <p:cNvCxnSpPr/>
          <p:nvPr/>
        </p:nvCxnSpPr>
        <p:spPr>
          <a:xfrm>
            <a:off x="5292080" y="4083918"/>
            <a:ext cx="1008112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连接符 14"/>
          <p:cNvCxnSpPr/>
          <p:nvPr/>
        </p:nvCxnSpPr>
        <p:spPr>
          <a:xfrm>
            <a:off x="1835696" y="4083918"/>
            <a:ext cx="1008112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矩形 11"/>
          <p:cNvSpPr/>
          <p:nvPr/>
        </p:nvSpPr>
        <p:spPr>
          <a:xfrm>
            <a:off x="395536" y="555526"/>
            <a:ext cx="828092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zh-CN" sz="2800" b="1" dirty="0" smtClean="0">
                <a:solidFill>
                  <a:srgbClr val="0000FF"/>
                </a:solidFill>
                <a:latin typeface="Times New Roman" pitchFamily="18" charset="0"/>
              </a:rPr>
              <a:t>1</a:t>
            </a:r>
            <a:r>
              <a:rPr lang="zh-CN" altLang="en-US" sz="2800" b="1" dirty="0" smtClean="0">
                <a:solidFill>
                  <a:srgbClr val="0000FF"/>
                </a:solidFill>
                <a:latin typeface="Times New Roman" pitchFamily="18" charset="0"/>
              </a:rPr>
              <a:t>、在日常生产和生活中，下面哪个措施的目的是减小摩擦     （     ）</a:t>
            </a:r>
            <a:endParaRPr lang="en-US" altLang="zh-CN" sz="2800" b="1" dirty="0" smtClean="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611560" y="1419622"/>
            <a:ext cx="372570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zh-CN" sz="2000" b="1" dirty="0" smtClean="0">
                <a:solidFill>
                  <a:srgbClr val="0000FF"/>
                </a:solidFill>
                <a:latin typeface="Times New Roman" pitchFamily="18" charset="0"/>
              </a:rPr>
              <a:t>A</a:t>
            </a:r>
            <a:r>
              <a:rPr lang="zh-CN" altLang="en-US" sz="2000" b="1" dirty="0" smtClean="0">
                <a:solidFill>
                  <a:srgbClr val="0000FF"/>
                </a:solidFill>
                <a:latin typeface="Times New Roman" pitchFamily="18" charset="0"/>
              </a:rPr>
              <a:t>、在机器的转动部分加润滑油</a:t>
            </a:r>
            <a:endParaRPr lang="zh-CN" altLang="en-US" sz="2000" b="1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683568" y="1851670"/>
            <a:ext cx="371127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zh-CN" sz="2000" b="1" dirty="0" smtClean="0">
                <a:solidFill>
                  <a:srgbClr val="0000FF"/>
                </a:solidFill>
                <a:latin typeface="Times New Roman" pitchFamily="18" charset="0"/>
              </a:rPr>
              <a:t>B</a:t>
            </a:r>
            <a:r>
              <a:rPr lang="zh-CN" altLang="en-US" sz="2000" b="1" dirty="0" smtClean="0">
                <a:solidFill>
                  <a:srgbClr val="0000FF"/>
                </a:solidFill>
                <a:latin typeface="Times New Roman" pitchFamily="18" charset="0"/>
              </a:rPr>
              <a:t>、自行车紧急刹车时用力捏闸</a:t>
            </a:r>
            <a:endParaRPr lang="zh-CN" altLang="en-US" sz="2000" b="1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683568" y="2211710"/>
            <a:ext cx="29081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zh-CN" b="1" dirty="0" smtClean="0">
                <a:solidFill>
                  <a:srgbClr val="0000FF"/>
                </a:solidFill>
                <a:latin typeface="Times New Roman" pitchFamily="18" charset="0"/>
              </a:rPr>
              <a:t>C</a:t>
            </a:r>
            <a:r>
              <a:rPr lang="zh-CN" altLang="en-US" b="1" dirty="0" smtClean="0">
                <a:solidFill>
                  <a:srgbClr val="0000FF"/>
                </a:solidFill>
                <a:latin typeface="Times New Roman" pitchFamily="18" charset="0"/>
              </a:rPr>
              <a:t>、汽车轮胎上有很多花纹</a:t>
            </a:r>
            <a:endParaRPr lang="zh-CN" altLang="en-US" b="1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683568" y="2499742"/>
            <a:ext cx="40703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zh-CN" b="1" dirty="0" smtClean="0">
                <a:solidFill>
                  <a:srgbClr val="0000FF"/>
                </a:solidFill>
                <a:latin typeface="Times New Roman" pitchFamily="18" charset="0"/>
              </a:rPr>
              <a:t>D</a:t>
            </a:r>
            <a:r>
              <a:rPr lang="zh-CN" altLang="en-US" b="1" dirty="0" smtClean="0">
                <a:solidFill>
                  <a:srgbClr val="0000FF"/>
                </a:solidFill>
                <a:latin typeface="Times New Roman" pitchFamily="18" charset="0"/>
              </a:rPr>
              <a:t>、北方下雪时，常在道路上洒些灰渣</a:t>
            </a:r>
            <a:endParaRPr lang="zh-CN" altLang="en-US" b="1" dirty="0">
              <a:solidFill>
                <a:srgbClr val="0000FF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5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5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82" grpId="0" autoUpdateAnimBg="0"/>
      <p:bldP spid="24583" grpId="0" autoUpdateAnimBg="0"/>
      <p:bldP spid="24584" grpId="0" autoUpdateAnimBg="0"/>
      <p:bldP spid="24585" grpId="0" autoUpdateAnimBg="0"/>
      <p:bldP spid="24588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79512" y="555526"/>
            <a:ext cx="8686800" cy="3995905"/>
          </a:xfrm>
        </p:spPr>
        <p:txBody>
          <a:bodyPr>
            <a:normAutofit lnSpcReduction="10000"/>
          </a:bodyPr>
          <a:lstStyle/>
          <a:p>
            <a:pPr>
              <a:buFontTx/>
              <a:buNone/>
            </a:pPr>
            <a:r>
              <a:rPr lang="en-US" altLang="zh-CN" sz="3600" b="1" dirty="0" smtClean="0">
                <a:solidFill>
                  <a:srgbClr val="0000CC"/>
                </a:solidFill>
              </a:rPr>
              <a:t>3.</a:t>
            </a:r>
            <a:r>
              <a:rPr lang="zh-CN" altLang="en-US" sz="3600" b="1" dirty="0">
                <a:solidFill>
                  <a:srgbClr val="0000CC"/>
                </a:solidFill>
              </a:rPr>
              <a:t>如图所示，用水平力</a:t>
            </a:r>
            <a:r>
              <a:rPr lang="en-US" altLang="zh-CN" sz="3600" b="1" i="1" dirty="0">
                <a:solidFill>
                  <a:srgbClr val="0000CC"/>
                </a:solidFill>
              </a:rPr>
              <a:t>F</a:t>
            </a:r>
            <a:r>
              <a:rPr lang="zh-CN" altLang="en-US" sz="3600" b="1" dirty="0">
                <a:solidFill>
                  <a:srgbClr val="0000CC"/>
                </a:solidFill>
              </a:rPr>
              <a:t>将物体压在竖直墙壁上，保持静止状态，物体所受的摩擦力的</a:t>
            </a:r>
            <a:r>
              <a:rPr lang="zh-CN" altLang="en-US" sz="3600" b="1" dirty="0" smtClean="0">
                <a:solidFill>
                  <a:srgbClr val="0000CC"/>
                </a:solidFill>
              </a:rPr>
              <a:t>大小（       ）</a:t>
            </a:r>
            <a:endParaRPr lang="zh-CN" altLang="en-US" sz="3600" b="1" dirty="0">
              <a:solidFill>
                <a:srgbClr val="0000CC"/>
              </a:solidFill>
            </a:endParaRPr>
          </a:p>
          <a:p>
            <a:pPr>
              <a:buFontTx/>
              <a:buNone/>
            </a:pPr>
            <a:r>
              <a:rPr lang="en-US" altLang="zh-CN" sz="3600" b="1" dirty="0">
                <a:solidFill>
                  <a:srgbClr val="0000CC"/>
                </a:solidFill>
              </a:rPr>
              <a:t>A.</a:t>
            </a:r>
            <a:r>
              <a:rPr lang="zh-CN" altLang="en-US" sz="3600" b="1" dirty="0">
                <a:solidFill>
                  <a:srgbClr val="0000CC"/>
                </a:solidFill>
              </a:rPr>
              <a:t>随</a:t>
            </a:r>
            <a:r>
              <a:rPr lang="en-US" altLang="zh-CN" sz="3600" b="1" i="1" dirty="0">
                <a:solidFill>
                  <a:srgbClr val="0000CC"/>
                </a:solidFill>
              </a:rPr>
              <a:t>F</a:t>
            </a:r>
            <a:r>
              <a:rPr lang="zh-CN" altLang="en-US" sz="3600" b="1" dirty="0">
                <a:solidFill>
                  <a:srgbClr val="0000CC"/>
                </a:solidFill>
              </a:rPr>
              <a:t>的增大而增大</a:t>
            </a:r>
          </a:p>
          <a:p>
            <a:pPr>
              <a:buFontTx/>
              <a:buNone/>
            </a:pPr>
            <a:r>
              <a:rPr lang="en-US" altLang="zh-CN" sz="3600" b="1" dirty="0">
                <a:solidFill>
                  <a:srgbClr val="0000CC"/>
                </a:solidFill>
              </a:rPr>
              <a:t>B.</a:t>
            </a:r>
            <a:r>
              <a:rPr lang="zh-CN" altLang="en-US" sz="3600" b="1" dirty="0">
                <a:solidFill>
                  <a:srgbClr val="0000CC"/>
                </a:solidFill>
              </a:rPr>
              <a:t>随</a:t>
            </a:r>
            <a:r>
              <a:rPr lang="en-US" altLang="zh-CN" sz="3600" b="1" i="1" dirty="0">
                <a:solidFill>
                  <a:srgbClr val="0000CC"/>
                </a:solidFill>
              </a:rPr>
              <a:t>F</a:t>
            </a:r>
            <a:r>
              <a:rPr lang="zh-CN" altLang="en-US" sz="3600" b="1" dirty="0">
                <a:solidFill>
                  <a:srgbClr val="0000CC"/>
                </a:solidFill>
              </a:rPr>
              <a:t>的减小而减小</a:t>
            </a:r>
          </a:p>
          <a:p>
            <a:pPr>
              <a:buFontTx/>
              <a:buNone/>
            </a:pPr>
            <a:r>
              <a:rPr lang="en-US" altLang="zh-CN" sz="3600" b="1" dirty="0">
                <a:solidFill>
                  <a:srgbClr val="0000CC"/>
                </a:solidFill>
              </a:rPr>
              <a:t>C.</a:t>
            </a:r>
            <a:r>
              <a:rPr lang="zh-CN" altLang="en-US" sz="3600" b="1" dirty="0">
                <a:solidFill>
                  <a:srgbClr val="0000CC"/>
                </a:solidFill>
              </a:rPr>
              <a:t>等于物体重力的大小</a:t>
            </a:r>
          </a:p>
          <a:p>
            <a:pPr>
              <a:buFontTx/>
              <a:buNone/>
            </a:pPr>
            <a:r>
              <a:rPr lang="en-US" altLang="zh-CN" sz="3600" b="1" dirty="0">
                <a:solidFill>
                  <a:srgbClr val="0000CC"/>
                </a:solidFill>
              </a:rPr>
              <a:t>D.</a:t>
            </a:r>
            <a:r>
              <a:rPr lang="zh-CN" altLang="en-US" sz="3600" b="1" dirty="0">
                <a:solidFill>
                  <a:srgbClr val="0000CC"/>
                </a:solidFill>
              </a:rPr>
              <a:t>可能大于</a:t>
            </a:r>
            <a:r>
              <a:rPr lang="zh-CN" altLang="en-US" sz="3600" b="1" dirty="0" smtClean="0">
                <a:solidFill>
                  <a:srgbClr val="0000CC"/>
                </a:solidFill>
              </a:rPr>
              <a:t>物体重力</a:t>
            </a:r>
            <a:r>
              <a:rPr lang="zh-CN" altLang="en-US" sz="3600" b="1" dirty="0">
                <a:solidFill>
                  <a:srgbClr val="0000CC"/>
                </a:solidFill>
              </a:rPr>
              <a:t>的大小</a:t>
            </a:r>
            <a:endParaRPr lang="zh-CN" altLang="en-US" sz="3600" dirty="0">
              <a:solidFill>
                <a:srgbClr val="0000CC"/>
              </a:solidFill>
            </a:endParaRP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6799264" y="1907382"/>
            <a:ext cx="2236787" cy="1997869"/>
            <a:chOff x="0" y="0"/>
            <a:chExt cx="1409" cy="1678"/>
          </a:xfrm>
        </p:grpSpPr>
        <p:sp>
          <p:nvSpPr>
            <p:cNvPr id="26628" name="Rectangle 4" descr="花岗岩"/>
            <p:cNvSpPr>
              <a:spLocks noChangeArrowheads="1"/>
            </p:cNvSpPr>
            <p:nvPr/>
          </p:nvSpPr>
          <p:spPr bwMode="auto">
            <a:xfrm>
              <a:off x="0" y="0"/>
              <a:ext cx="182" cy="1678"/>
            </a:xfrm>
            <a:prstGeom prst="rect">
              <a:avLst/>
            </a:prstGeom>
            <a:blipFill dpi="0" rotWithShape="1">
              <a:blip r:embed="rId2" cstate="print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26629" name="Rectangle 5" descr="深色木质"/>
            <p:cNvSpPr>
              <a:spLocks noChangeArrowheads="1"/>
            </p:cNvSpPr>
            <p:nvPr/>
          </p:nvSpPr>
          <p:spPr bwMode="auto">
            <a:xfrm>
              <a:off x="185" y="467"/>
              <a:ext cx="453" cy="726"/>
            </a:xfrm>
            <a:prstGeom prst="rect">
              <a:avLst/>
            </a:prstGeom>
            <a:blipFill dpi="0" rotWithShape="1">
              <a:blip r:embed="rId3" cstate="print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26630" name="Line 6"/>
            <p:cNvSpPr>
              <a:spLocks noChangeShapeType="1"/>
            </p:cNvSpPr>
            <p:nvPr/>
          </p:nvSpPr>
          <p:spPr bwMode="auto">
            <a:xfrm flipH="1">
              <a:off x="638" y="830"/>
              <a:ext cx="771" cy="0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6631" name="Text Box 7"/>
            <p:cNvSpPr txBox="1">
              <a:spLocks noChangeArrowheads="1"/>
            </p:cNvSpPr>
            <p:nvPr/>
          </p:nvSpPr>
          <p:spPr bwMode="auto">
            <a:xfrm>
              <a:off x="910" y="388"/>
              <a:ext cx="315" cy="5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altLang="zh-CN" sz="4000" b="1">
                  <a:latin typeface="Garamond" pitchFamily="18" charset="0"/>
                </a:rPr>
                <a:t>F</a:t>
              </a:r>
            </a:p>
          </p:txBody>
        </p:sp>
      </p:grpSp>
      <p:sp>
        <p:nvSpPr>
          <p:cNvPr id="8" name="矩形 7"/>
          <p:cNvSpPr/>
          <p:nvPr/>
        </p:nvSpPr>
        <p:spPr>
          <a:xfrm>
            <a:off x="3131840" y="1491630"/>
            <a:ext cx="45557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000" b="1" dirty="0" smtClean="0">
                <a:solidFill>
                  <a:srgbClr val="FF0000"/>
                </a:solidFill>
              </a:rPr>
              <a:t>C</a:t>
            </a:r>
            <a:endParaRPr lang="zh-CN" altLang="en-US" sz="40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image01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>
            <a:lum bright="10000" contrast="40000"/>
          </a:blip>
          <a:srcRect/>
          <a:stretch>
            <a:fillRect/>
          </a:stretch>
        </p:blipFill>
        <p:spPr>
          <a:xfrm>
            <a:off x="5895578" y="1563638"/>
            <a:ext cx="3248422" cy="2592772"/>
          </a:xfrm>
          <a:noFill/>
          <a:ln/>
        </p:spPr>
      </p:pic>
      <p:sp>
        <p:nvSpPr>
          <p:cNvPr id="7" name="矩形 6"/>
          <p:cNvSpPr/>
          <p:nvPr/>
        </p:nvSpPr>
        <p:spPr>
          <a:xfrm>
            <a:off x="179512" y="555526"/>
            <a:ext cx="878497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b="1" dirty="0" smtClean="0">
                <a:solidFill>
                  <a:srgbClr val="0000CC"/>
                </a:solidFill>
                <a:latin typeface="+mn-ea"/>
              </a:rPr>
              <a:t>2</a:t>
            </a:r>
            <a:r>
              <a:rPr lang="zh-CN" altLang="en-US" sz="2000" b="1" dirty="0" smtClean="0">
                <a:solidFill>
                  <a:srgbClr val="0000CC"/>
                </a:solidFill>
                <a:latin typeface="+mn-ea"/>
              </a:rPr>
              <a:t>、如图所示</a:t>
            </a:r>
            <a:r>
              <a:rPr lang="en-US" altLang="zh-CN" sz="2000" b="1" dirty="0" smtClean="0">
                <a:solidFill>
                  <a:srgbClr val="0000CC"/>
                </a:solidFill>
                <a:latin typeface="+mn-ea"/>
              </a:rPr>
              <a:t>,</a:t>
            </a:r>
            <a:r>
              <a:rPr lang="zh-CN" altLang="en-US" sz="2000" b="1" dirty="0" smtClean="0">
                <a:solidFill>
                  <a:srgbClr val="0000CC"/>
                </a:solidFill>
                <a:latin typeface="+mn-ea"/>
              </a:rPr>
              <a:t>同一水平面上有长方体木块和铁块各一个。现想探究木块和铁块的下表面谁更粗糙，请你只利用一个量程满足实验要求的弹簧测力计</a:t>
            </a:r>
            <a:r>
              <a:rPr lang="en-US" altLang="zh-CN" sz="2000" b="1" dirty="0" smtClean="0">
                <a:solidFill>
                  <a:srgbClr val="0000CC"/>
                </a:solidFill>
                <a:latin typeface="+mn-ea"/>
              </a:rPr>
              <a:t>,</a:t>
            </a:r>
            <a:r>
              <a:rPr lang="zh-CN" altLang="en-US" sz="2000" b="1" dirty="0" smtClean="0">
                <a:solidFill>
                  <a:srgbClr val="0000CC"/>
                </a:solidFill>
                <a:latin typeface="+mn-ea"/>
              </a:rPr>
              <a:t>设计一个实验来验证你的猜想。写出实验的步骤现象和结论。</a:t>
            </a:r>
            <a:endParaRPr lang="en-US" altLang="zh-CN" sz="2000" b="1" dirty="0">
              <a:solidFill>
                <a:srgbClr val="0000CC"/>
              </a:solidFill>
              <a:latin typeface="+mn-ea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323528" y="1707654"/>
            <a:ext cx="525658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b="1" dirty="0" smtClean="0">
                <a:solidFill>
                  <a:srgbClr val="000000"/>
                </a:solidFill>
                <a:latin typeface="Times New Roman" pitchFamily="18" charset="0"/>
              </a:rPr>
              <a:t>1</a:t>
            </a:r>
            <a:r>
              <a:rPr lang="zh-CN" altLang="en-US" sz="2000" b="1" dirty="0" smtClean="0">
                <a:solidFill>
                  <a:srgbClr val="000000"/>
                </a:solidFill>
                <a:latin typeface="Times New Roman" pitchFamily="18" charset="0"/>
              </a:rPr>
              <a:t>、将铁块放在木块上，用弹簧测力计水平拉动木块，记下测力计的示数</a:t>
            </a:r>
            <a:r>
              <a:rPr lang="en-US" altLang="zh-CN" sz="2000" b="1" dirty="0" smtClean="0">
                <a:solidFill>
                  <a:srgbClr val="000000"/>
                </a:solidFill>
                <a:latin typeface="Times New Roman" pitchFamily="18" charset="0"/>
              </a:rPr>
              <a:t>F</a:t>
            </a:r>
            <a:r>
              <a:rPr lang="en-US" altLang="zh-CN" sz="2000" b="1" baseline="-25000" dirty="0" smtClean="0">
                <a:solidFill>
                  <a:srgbClr val="000000"/>
                </a:solidFill>
                <a:latin typeface="Times New Roman" pitchFamily="18" charset="0"/>
              </a:rPr>
              <a:t>1</a:t>
            </a:r>
            <a:endParaRPr lang="en-US" altLang="zh-CN" sz="2000" b="1" baseline="-25000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251520" y="2643758"/>
            <a:ext cx="547260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b="1" dirty="0" smtClean="0">
                <a:solidFill>
                  <a:srgbClr val="000000"/>
                </a:solidFill>
                <a:latin typeface="Times New Roman" pitchFamily="18" charset="0"/>
              </a:rPr>
              <a:t>2</a:t>
            </a:r>
            <a:r>
              <a:rPr lang="zh-CN" altLang="en-US" sz="2000" b="1" dirty="0" smtClean="0">
                <a:solidFill>
                  <a:srgbClr val="000000"/>
                </a:solidFill>
                <a:latin typeface="Times New Roman" pitchFamily="18" charset="0"/>
              </a:rPr>
              <a:t>、将木块放在铁块上，用弹簧测力计水平拉动铁块，记下测力计的示数</a:t>
            </a:r>
            <a:r>
              <a:rPr lang="en-US" altLang="zh-CN" sz="2000" b="1" dirty="0" smtClean="0">
                <a:solidFill>
                  <a:srgbClr val="000000"/>
                </a:solidFill>
                <a:latin typeface="Times New Roman" pitchFamily="18" charset="0"/>
              </a:rPr>
              <a:t>F</a:t>
            </a:r>
            <a:r>
              <a:rPr lang="en-US" altLang="zh-CN" sz="2000" b="1" baseline="-25000" dirty="0" smtClean="0">
                <a:solidFill>
                  <a:srgbClr val="000000"/>
                </a:solidFill>
                <a:latin typeface="Times New Roman" pitchFamily="18" charset="0"/>
              </a:rPr>
              <a:t>2</a:t>
            </a:r>
            <a:endParaRPr lang="en-US" altLang="zh-CN" sz="2000" b="1" baseline="-25000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323528" y="3651870"/>
            <a:ext cx="492634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b="1" dirty="0" smtClean="0">
                <a:solidFill>
                  <a:srgbClr val="000000"/>
                </a:solidFill>
                <a:latin typeface="Times New Roman" pitchFamily="18" charset="0"/>
              </a:rPr>
              <a:t>3</a:t>
            </a:r>
            <a:r>
              <a:rPr lang="zh-CN" altLang="en-US" sz="2000" b="1" dirty="0" smtClean="0">
                <a:solidFill>
                  <a:srgbClr val="000000"/>
                </a:solidFill>
                <a:latin typeface="Times New Roman" pitchFamily="18" charset="0"/>
              </a:rPr>
              <a:t>、比较</a:t>
            </a:r>
            <a:r>
              <a:rPr lang="en-US" altLang="zh-CN" sz="2000" b="1" dirty="0" smtClean="0">
                <a:solidFill>
                  <a:srgbClr val="000000"/>
                </a:solidFill>
                <a:latin typeface="Times New Roman" pitchFamily="18" charset="0"/>
              </a:rPr>
              <a:t>F</a:t>
            </a:r>
            <a:r>
              <a:rPr lang="en-US" altLang="zh-CN" sz="2000" b="1" baseline="-25000" dirty="0" smtClean="0">
                <a:solidFill>
                  <a:srgbClr val="000000"/>
                </a:solidFill>
                <a:latin typeface="Times New Roman" pitchFamily="18" charset="0"/>
              </a:rPr>
              <a:t>1</a:t>
            </a:r>
            <a:r>
              <a:rPr lang="zh-CN" altLang="en-US" sz="2000" b="1" dirty="0" smtClean="0">
                <a:solidFill>
                  <a:srgbClr val="000000"/>
                </a:solidFill>
                <a:latin typeface="Times New Roman" pitchFamily="18" charset="0"/>
              </a:rPr>
              <a:t>、</a:t>
            </a:r>
            <a:r>
              <a:rPr lang="en-US" altLang="zh-CN" sz="2000" b="1" dirty="0" smtClean="0">
                <a:solidFill>
                  <a:srgbClr val="000000"/>
                </a:solidFill>
                <a:latin typeface="Times New Roman" pitchFamily="18" charset="0"/>
              </a:rPr>
              <a:t>F</a:t>
            </a:r>
            <a:r>
              <a:rPr lang="en-US" altLang="zh-CN" sz="2000" b="1" baseline="-25000" dirty="0" smtClean="0">
                <a:solidFill>
                  <a:srgbClr val="000000"/>
                </a:solidFill>
                <a:latin typeface="Times New Roman" pitchFamily="18" charset="0"/>
              </a:rPr>
              <a:t>2</a:t>
            </a:r>
            <a:r>
              <a:rPr lang="zh-CN" altLang="en-US" sz="2000" b="1" dirty="0" smtClean="0">
                <a:solidFill>
                  <a:srgbClr val="000000"/>
                </a:solidFill>
                <a:latin typeface="Times New Roman" pitchFamily="18" charset="0"/>
              </a:rPr>
              <a:t>的大小，判断谁的表面粗糙</a:t>
            </a:r>
            <a:endParaRPr lang="zh-CN" altLang="en-US" sz="2000" b="1" dirty="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Text Box 4"/>
          <p:cNvSpPr txBox="1">
            <a:spLocks noChangeArrowheads="1"/>
          </p:cNvSpPr>
          <p:nvPr/>
        </p:nvSpPr>
        <p:spPr bwMode="auto">
          <a:xfrm>
            <a:off x="539552" y="1203598"/>
            <a:ext cx="7740352" cy="107721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>
            <a:spAutoFit/>
          </a:bodyPr>
          <a:lstStyle>
            <a:lvl1pPr eaLnBrk="0" hangingPunct="0">
              <a:defRPr kumimoji="1" sz="4000" b="1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1pPr>
            <a:lvl2pPr marL="742950" indent="-285750" eaLnBrk="0" hangingPunct="0">
              <a:defRPr kumimoji="1" sz="4000" b="1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2pPr>
            <a:lvl3pPr marL="1143000" indent="-228600" eaLnBrk="0" hangingPunct="0">
              <a:defRPr kumimoji="1" sz="4000" b="1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3pPr>
            <a:lvl4pPr marL="1600200" indent="-228600" eaLnBrk="0" hangingPunct="0">
              <a:defRPr kumimoji="1" sz="4000" b="1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4pPr>
            <a:lvl5pPr marL="2057400" indent="-228600" eaLnBrk="0" hangingPunct="0">
              <a:defRPr kumimoji="1" sz="4000" b="1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4000" b="1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4000" b="1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4000" b="1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4000" b="1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 eaLnBrk="1" hangingPunct="1">
              <a:defRPr/>
            </a:pPr>
            <a:r>
              <a:rPr lang="zh-CN" altLang="en-US" sz="3200" dirty="0" smtClean="0"/>
              <a:t>为什么生锈的锁芯放点碎小铅笔芯后就容易打开了？</a:t>
            </a:r>
          </a:p>
        </p:txBody>
      </p:sp>
      <p:sp>
        <p:nvSpPr>
          <p:cNvPr id="4" name="矩形 3"/>
          <p:cNvSpPr/>
          <p:nvPr/>
        </p:nvSpPr>
        <p:spPr>
          <a:xfrm>
            <a:off x="395536" y="465517"/>
            <a:ext cx="799288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dirty="0" smtClean="0"/>
              <a:t> </a:t>
            </a:r>
            <a:r>
              <a:rPr lang="zh-CN" altLang="en-US" sz="3200" b="1" dirty="0" smtClean="0"/>
              <a:t>在地面上滚动的足球，为什么最终会停下来？</a:t>
            </a:r>
          </a:p>
        </p:txBody>
      </p:sp>
      <p:sp>
        <p:nvSpPr>
          <p:cNvPr id="5" name="矩形 4"/>
          <p:cNvSpPr/>
          <p:nvPr/>
        </p:nvSpPr>
        <p:spPr>
          <a:xfrm>
            <a:off x="611560" y="2283718"/>
            <a:ext cx="801213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3200" b="1" dirty="0" smtClean="0"/>
              <a:t>为什么车辆的轮胎上都有凹凸不平的花纹？</a:t>
            </a:r>
          </a:p>
        </p:txBody>
      </p:sp>
      <p:sp>
        <p:nvSpPr>
          <p:cNvPr id="6" name="矩形 5"/>
          <p:cNvSpPr/>
          <p:nvPr/>
        </p:nvSpPr>
        <p:spPr>
          <a:xfrm>
            <a:off x="827584" y="3003798"/>
            <a:ext cx="554029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3200" b="1" dirty="0" smtClean="0"/>
              <a:t>旅行箱下面为什么要装轮子？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403648" y="3507854"/>
            <a:ext cx="583264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6600" dirty="0" smtClean="0">
                <a:solidFill>
                  <a:srgbClr val="FF0000"/>
                </a:solidFill>
              </a:rPr>
              <a:t>…… …… …… ……</a:t>
            </a:r>
            <a:endParaRPr lang="zh-CN" altLang="en-US" sz="66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2" grpId="0" animBg="1"/>
      <p:bldP spid="5" grpId="0"/>
      <p:bldP spid="6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179512" y="555526"/>
            <a:ext cx="2170113" cy="567928"/>
            <a:chOff x="1001" y="633"/>
            <a:chExt cx="1367" cy="477"/>
          </a:xfrm>
        </p:grpSpPr>
        <p:grpSp>
          <p:nvGrpSpPr>
            <p:cNvPr id="3" name="Group 4"/>
            <p:cNvGrpSpPr>
              <a:grpSpLocks/>
            </p:cNvGrpSpPr>
            <p:nvPr/>
          </p:nvGrpSpPr>
          <p:grpSpPr bwMode="auto">
            <a:xfrm>
              <a:off x="1088" y="633"/>
              <a:ext cx="1213" cy="454"/>
              <a:chOff x="2971" y="753"/>
              <a:chExt cx="2177" cy="454"/>
            </a:xfrm>
          </p:grpSpPr>
          <p:sp>
            <p:nvSpPr>
              <p:cNvPr id="7173" name="AutoShape 5"/>
              <p:cNvSpPr>
                <a:spLocks noChangeArrowheads="1"/>
              </p:cNvSpPr>
              <p:nvPr/>
            </p:nvSpPr>
            <p:spPr bwMode="auto">
              <a:xfrm>
                <a:off x="2971" y="753"/>
                <a:ext cx="2177" cy="454"/>
              </a:xfrm>
              <a:prstGeom prst="roundRect">
                <a:avLst>
                  <a:gd name="adj" fmla="val 16667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dist="71842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7174" name="AutoShape 6"/>
              <p:cNvSpPr>
                <a:spLocks noChangeArrowheads="1"/>
              </p:cNvSpPr>
              <p:nvPr/>
            </p:nvSpPr>
            <p:spPr bwMode="auto">
              <a:xfrm>
                <a:off x="2971" y="754"/>
                <a:ext cx="2132" cy="408"/>
              </a:xfrm>
              <a:prstGeom prst="roundRect">
                <a:avLst>
                  <a:gd name="adj" fmla="val 16667"/>
                </a:avLst>
              </a:prstGeom>
              <a:solidFill>
                <a:srgbClr val="33CC33"/>
              </a:solidFill>
              <a:ln w="9525">
                <a:solidFill>
                  <a:srgbClr val="99CC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7175" name="AutoShape 7"/>
              <p:cNvSpPr>
                <a:spLocks noChangeArrowheads="1"/>
              </p:cNvSpPr>
              <p:nvPr/>
            </p:nvSpPr>
            <p:spPr bwMode="auto">
              <a:xfrm rot="10800000">
                <a:off x="2971" y="981"/>
                <a:ext cx="2132" cy="181"/>
              </a:xfrm>
              <a:prstGeom prst="roundRect">
                <a:avLst>
                  <a:gd name="adj" fmla="val 16667"/>
                </a:avLst>
              </a:prstGeom>
              <a:gradFill rotWithShape="1">
                <a:gsLst>
                  <a:gs pos="0">
                    <a:schemeClr val="bg1"/>
                  </a:gs>
                  <a:gs pos="100000">
                    <a:schemeClr val="bg1">
                      <a:alpha val="0"/>
                    </a:schemeClr>
                  </a:gs>
                </a:gsLst>
                <a:lin ang="540000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7176" name="AutoShape 8"/>
              <p:cNvSpPr>
                <a:spLocks noChangeArrowheads="1"/>
              </p:cNvSpPr>
              <p:nvPr/>
            </p:nvSpPr>
            <p:spPr bwMode="auto">
              <a:xfrm>
                <a:off x="2971" y="754"/>
                <a:ext cx="2132" cy="181"/>
              </a:xfrm>
              <a:prstGeom prst="roundRect">
                <a:avLst>
                  <a:gd name="adj" fmla="val 16667"/>
                </a:avLst>
              </a:prstGeom>
              <a:gradFill rotWithShape="1">
                <a:gsLst>
                  <a:gs pos="0">
                    <a:schemeClr val="bg1"/>
                  </a:gs>
                  <a:gs pos="100000">
                    <a:schemeClr val="bg1">
                      <a:alpha val="0"/>
                    </a:schemeClr>
                  </a:gs>
                </a:gsLst>
                <a:lin ang="540000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CN" altLang="en-US"/>
              </a:p>
            </p:txBody>
          </p:sp>
        </p:grpSp>
        <p:sp>
          <p:nvSpPr>
            <p:cNvPr id="7177" name="Rectangle 9"/>
            <p:cNvSpPr>
              <a:spLocks noChangeArrowheads="1"/>
            </p:cNvSpPr>
            <p:nvPr/>
          </p:nvSpPr>
          <p:spPr bwMode="auto">
            <a:xfrm>
              <a:off x="1001" y="671"/>
              <a:ext cx="1367" cy="4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kumimoji="1" lang="zh-CN" altLang="en-US" sz="2800" b="1" dirty="0">
                  <a:solidFill>
                    <a:srgbClr val="FF0000"/>
                  </a:solidFill>
                  <a:latin typeface="Times New Roman" pitchFamily="18" charset="0"/>
                  <a:ea typeface="黑体" pitchFamily="2" charset="-122"/>
                </a:rPr>
                <a:t>试一试</a:t>
              </a:r>
            </a:p>
          </p:txBody>
        </p:sp>
      </p:grpSp>
      <p:sp>
        <p:nvSpPr>
          <p:cNvPr id="7178" name="Text Box 10"/>
          <p:cNvSpPr txBox="1">
            <a:spLocks noChangeArrowheads="1"/>
          </p:cNvSpPr>
          <p:nvPr/>
        </p:nvSpPr>
        <p:spPr bwMode="auto">
          <a:xfrm>
            <a:off x="755576" y="2499742"/>
            <a:ext cx="7992888" cy="11475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华文楷体" pitchFamily="2" charset="-122"/>
                <a:ea typeface="华文楷体" pitchFamily="2" charset="-122"/>
              </a:rPr>
              <a:t>1</a:t>
            </a:r>
            <a:r>
              <a:rPr lang="zh-CN" altLang="en-US" sz="24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华文楷体" pitchFamily="2" charset="-122"/>
                <a:ea typeface="华文楷体" pitchFamily="2" charset="-122"/>
              </a:rPr>
              <a:t>、手平放在桌面上，用力推或拉，使手在桌面上运动，有什么感觉？</a:t>
            </a:r>
          </a:p>
        </p:txBody>
      </p:sp>
      <p:sp>
        <p:nvSpPr>
          <p:cNvPr id="7179" name="Rectangle 11"/>
          <p:cNvSpPr>
            <a:spLocks noChangeArrowheads="1"/>
          </p:cNvSpPr>
          <p:nvPr/>
        </p:nvSpPr>
        <p:spPr bwMode="auto">
          <a:xfrm>
            <a:off x="611560" y="3579862"/>
            <a:ext cx="8064896" cy="11475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华文楷体" pitchFamily="2" charset="-122"/>
                <a:ea typeface="华文楷体" pitchFamily="2" charset="-122"/>
              </a:rPr>
              <a:t>2</a:t>
            </a:r>
            <a:r>
              <a:rPr lang="zh-CN" altLang="en-US" sz="24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华文楷体" pitchFamily="2" charset="-122"/>
                <a:ea typeface="华文楷体" pitchFamily="2" charset="-122"/>
              </a:rPr>
              <a:t>、 手平放在桌面上，不用力推或拉，保持手不动，有什么感觉？</a:t>
            </a:r>
          </a:p>
        </p:txBody>
      </p:sp>
      <p:pic>
        <p:nvPicPr>
          <p:cNvPr id="13" name="Picture 2" descr="snap157"/>
          <p:cNvPicPr>
            <a:picLocks noChangeAspect="1" noChangeArrowheads="1"/>
          </p:cNvPicPr>
          <p:nvPr/>
        </p:nvPicPr>
        <p:blipFill>
          <a:blip r:embed="rId2" cstate="print"/>
          <a:srcRect t="9506" r="41079" b="46712"/>
          <a:stretch>
            <a:fillRect/>
          </a:stretch>
        </p:blipFill>
        <p:spPr bwMode="auto">
          <a:xfrm>
            <a:off x="4093062" y="357504"/>
            <a:ext cx="4583393" cy="214223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7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8" grpId="0"/>
      <p:bldP spid="717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Text Box 3"/>
          <p:cNvSpPr txBox="1">
            <a:spLocks noChangeArrowheads="1"/>
          </p:cNvSpPr>
          <p:nvPr/>
        </p:nvSpPr>
        <p:spPr bwMode="auto">
          <a:xfrm>
            <a:off x="609600" y="914400"/>
            <a:ext cx="5638800" cy="507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kumimoji="1" lang="en-US" altLang="zh-CN" sz="2700" b="1" dirty="0">
                <a:solidFill>
                  <a:srgbClr val="FF0000"/>
                </a:solidFill>
                <a:latin typeface="楷体_GB2312" pitchFamily="49" charset="-122"/>
                <a:ea typeface="楷体_GB2312" pitchFamily="49" charset="-122"/>
              </a:rPr>
              <a:t>  </a:t>
            </a:r>
            <a:endParaRPr kumimoji="1" lang="zh-CN" altLang="en-US" sz="2700" b="1" dirty="0">
              <a:solidFill>
                <a:srgbClr val="FF0000"/>
              </a:solidFill>
              <a:latin typeface="楷体_GB2312" pitchFamily="49" charset="-122"/>
              <a:ea typeface="楷体_GB2312" pitchFamily="49" charset="-122"/>
            </a:endParaRPr>
          </a:p>
        </p:txBody>
      </p:sp>
      <p:sp>
        <p:nvSpPr>
          <p:cNvPr id="8197" name="Text Box 5"/>
          <p:cNvSpPr txBox="1">
            <a:spLocks noChangeArrowheads="1"/>
          </p:cNvSpPr>
          <p:nvPr/>
        </p:nvSpPr>
        <p:spPr bwMode="auto">
          <a:xfrm>
            <a:off x="609600" y="1885951"/>
            <a:ext cx="7924800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zh-CN" sz="2800" b="1" dirty="0">
                <a:solidFill>
                  <a:srgbClr val="FFFF00"/>
                </a:solidFill>
                <a:latin typeface="楷体_GB2312" pitchFamily="49" charset="-122"/>
                <a:ea typeface="楷体_GB2312" pitchFamily="49" charset="-122"/>
              </a:rPr>
              <a:t>      </a:t>
            </a:r>
            <a:endParaRPr kumimoji="1" lang="zh-CN" altLang="en-US" sz="3600" dirty="0">
              <a:solidFill>
                <a:srgbClr val="003300"/>
              </a:solidFill>
              <a:latin typeface="楷体_GB2312" pitchFamily="49" charset="-122"/>
              <a:ea typeface="楷体_GB2312" pitchFamily="49" charset="-122"/>
            </a:endParaRPr>
          </a:p>
        </p:txBody>
      </p:sp>
      <p:sp>
        <p:nvSpPr>
          <p:cNvPr id="8198" name="Text Box 6"/>
          <p:cNvSpPr txBox="1">
            <a:spLocks noChangeArrowheads="1"/>
          </p:cNvSpPr>
          <p:nvPr/>
        </p:nvSpPr>
        <p:spPr bwMode="auto">
          <a:xfrm>
            <a:off x="7536904" y="0"/>
            <a:ext cx="160709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3200" b="1" dirty="0">
                <a:solidFill>
                  <a:srgbClr val="FF0000"/>
                </a:solidFill>
                <a:ea typeface="黑体" pitchFamily="2" charset="-122"/>
              </a:rPr>
              <a:t>知识</a:t>
            </a:r>
            <a:r>
              <a:rPr lang="zh-CN" altLang="en-US" sz="3200" b="1" dirty="0" smtClean="0">
                <a:solidFill>
                  <a:srgbClr val="FF0000"/>
                </a:solidFill>
                <a:ea typeface="黑体" pitchFamily="2" charset="-122"/>
              </a:rPr>
              <a:t>点</a:t>
            </a:r>
            <a:endParaRPr lang="zh-CN" altLang="en-US" sz="3200" b="1" dirty="0">
              <a:solidFill>
                <a:srgbClr val="FF0000"/>
              </a:solidFill>
              <a:ea typeface="黑体" pitchFamily="2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251521" y="465517"/>
            <a:ext cx="198002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zh-CN" altLang="en-US" sz="2800" b="1" dirty="0" smtClean="0">
                <a:latin typeface="华文楷体" pitchFamily="2" charset="-122"/>
                <a:ea typeface="华文楷体" pitchFamily="2" charset="-122"/>
              </a:rPr>
              <a:t>一、摩擦力</a:t>
            </a:r>
            <a:endParaRPr lang="zh-CN" altLang="en-US" sz="2800" b="1" dirty="0">
              <a:latin typeface="华文楷体" pitchFamily="2" charset="-122"/>
              <a:ea typeface="华文楷体" pitchFamily="2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971600" y="897564"/>
            <a:ext cx="806489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en-US" altLang="zh-CN" sz="2800" b="1" dirty="0" smtClean="0">
                <a:solidFill>
                  <a:srgbClr val="000099"/>
                </a:solidFill>
                <a:latin typeface="华文楷体" pitchFamily="2" charset="-122"/>
                <a:ea typeface="华文楷体" pitchFamily="2" charset="-122"/>
              </a:rPr>
              <a:t>1</a:t>
            </a:r>
            <a:r>
              <a:rPr kumimoji="1" lang="zh-CN" altLang="en-US" sz="2800" b="1" dirty="0" smtClean="0">
                <a:solidFill>
                  <a:srgbClr val="000099"/>
                </a:solidFill>
                <a:latin typeface="华文楷体" pitchFamily="2" charset="-122"/>
                <a:ea typeface="华文楷体" pitchFamily="2" charset="-122"/>
              </a:rPr>
              <a:t>、定义：</a:t>
            </a:r>
            <a:endParaRPr kumimoji="1" lang="en-US" altLang="zh-CN" sz="2800" b="1" dirty="0" smtClean="0">
              <a:solidFill>
                <a:srgbClr val="000099"/>
              </a:solidFill>
              <a:latin typeface="华文楷体" pitchFamily="2" charset="-122"/>
              <a:ea typeface="华文楷体" pitchFamily="2" charset="-122"/>
            </a:endParaRPr>
          </a:p>
          <a:p>
            <a:r>
              <a:rPr kumimoji="1" lang="en-US" altLang="zh-CN" sz="3200" b="1" dirty="0" smtClean="0">
                <a:latin typeface="华文楷体" pitchFamily="2" charset="-122"/>
                <a:ea typeface="华文楷体" pitchFamily="2" charset="-122"/>
              </a:rPr>
              <a:t>     </a:t>
            </a:r>
            <a:r>
              <a:rPr kumimoji="1" lang="zh-CN" altLang="en-US" sz="2800" b="1" dirty="0" smtClean="0">
                <a:latin typeface="华文楷体" pitchFamily="2" charset="-122"/>
                <a:ea typeface="华文楷体" pitchFamily="2" charset="-122"/>
              </a:rPr>
              <a:t>两个互相</a:t>
            </a:r>
            <a:r>
              <a:rPr kumimoji="1" lang="zh-CN" altLang="en-US" sz="2800" b="1" dirty="0" smtClean="0">
                <a:solidFill>
                  <a:srgbClr val="FF0000"/>
                </a:solidFill>
                <a:latin typeface="华文楷体" pitchFamily="2" charset="-122"/>
                <a:ea typeface="华文楷体" pitchFamily="2" charset="-122"/>
              </a:rPr>
              <a:t>接触</a:t>
            </a:r>
            <a:r>
              <a:rPr kumimoji="1" lang="zh-CN" altLang="en-US" sz="2800" b="1" dirty="0" smtClean="0">
                <a:latin typeface="华文楷体" pitchFamily="2" charset="-122"/>
                <a:ea typeface="华文楷体" pitchFamily="2" charset="-122"/>
              </a:rPr>
              <a:t>的物体，当它们</a:t>
            </a:r>
            <a:r>
              <a:rPr kumimoji="1" lang="zh-CN" altLang="en-US" sz="2800" b="1" dirty="0" smtClean="0">
                <a:solidFill>
                  <a:srgbClr val="FF0000"/>
                </a:solidFill>
                <a:latin typeface="华文楷体" pitchFamily="2" charset="-122"/>
                <a:ea typeface="华文楷体" pitchFamily="2" charset="-122"/>
              </a:rPr>
              <a:t>做相对运动</a:t>
            </a:r>
            <a:r>
              <a:rPr kumimoji="1" lang="zh-CN" altLang="en-US" sz="2800" b="1" dirty="0" smtClean="0">
                <a:latin typeface="华文楷体" pitchFamily="2" charset="-122"/>
                <a:ea typeface="华文楷体" pitchFamily="2" charset="-122"/>
              </a:rPr>
              <a:t>或将</a:t>
            </a:r>
            <a:r>
              <a:rPr kumimoji="1" lang="zh-CN" altLang="en-US" sz="2800" b="1" dirty="0" smtClean="0">
                <a:solidFill>
                  <a:srgbClr val="FF0000"/>
                </a:solidFill>
                <a:latin typeface="华文楷体" pitchFamily="2" charset="-122"/>
                <a:ea typeface="华文楷体" pitchFamily="2" charset="-122"/>
              </a:rPr>
              <a:t>要做相对运动</a:t>
            </a:r>
            <a:r>
              <a:rPr kumimoji="1" lang="zh-CN" altLang="en-US" sz="2800" b="1" dirty="0" smtClean="0">
                <a:latin typeface="华文楷体" pitchFamily="2" charset="-122"/>
                <a:ea typeface="华文楷体" pitchFamily="2" charset="-122"/>
              </a:rPr>
              <a:t>时，在接触面上会产生一种</a:t>
            </a:r>
            <a:r>
              <a:rPr kumimoji="1" lang="zh-CN" altLang="en-US" sz="2800" b="1" dirty="0" smtClean="0">
                <a:solidFill>
                  <a:srgbClr val="FF0000"/>
                </a:solidFill>
                <a:latin typeface="华文楷体" pitchFamily="2" charset="-122"/>
                <a:ea typeface="华文楷体" pitchFamily="2" charset="-122"/>
              </a:rPr>
              <a:t>阻碍相对运动</a:t>
            </a:r>
            <a:r>
              <a:rPr kumimoji="1" lang="zh-CN" altLang="en-US" sz="2800" b="1" dirty="0" smtClean="0">
                <a:latin typeface="华文楷体" pitchFamily="2" charset="-122"/>
                <a:ea typeface="华文楷体" pitchFamily="2" charset="-122"/>
              </a:rPr>
              <a:t>的力，这种力叫做摩擦力（</a:t>
            </a:r>
            <a:r>
              <a:rPr kumimoji="1" lang="en-US" altLang="zh-CN" sz="2800" b="1" dirty="0" smtClean="0">
                <a:latin typeface="华文楷体" pitchFamily="2" charset="-122"/>
                <a:ea typeface="华文楷体" pitchFamily="2" charset="-122"/>
              </a:rPr>
              <a:t>f</a:t>
            </a:r>
            <a:r>
              <a:rPr kumimoji="1" lang="zh-CN" altLang="en-US" sz="2800" b="1" dirty="0" smtClean="0">
                <a:latin typeface="华文楷体" pitchFamily="2" charset="-122"/>
                <a:ea typeface="华文楷体" pitchFamily="2" charset="-122"/>
              </a:rPr>
              <a:t>） </a:t>
            </a:r>
            <a:endParaRPr lang="zh-CN" altLang="en-US" sz="2800" b="1" dirty="0">
              <a:latin typeface="华文楷体" pitchFamily="2" charset="-122"/>
              <a:ea typeface="华文楷体" pitchFamily="2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827584" y="2787774"/>
            <a:ext cx="289053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b="1" dirty="0" smtClean="0">
                <a:solidFill>
                  <a:srgbClr val="000099"/>
                </a:solidFill>
                <a:latin typeface="华文楷体" pitchFamily="2" charset="-122"/>
                <a:ea typeface="华文楷体" pitchFamily="2" charset="-122"/>
              </a:rPr>
              <a:t>2</a:t>
            </a:r>
            <a:r>
              <a:rPr lang="zh-CN" altLang="en-US" sz="2800" b="1" dirty="0" smtClean="0">
                <a:solidFill>
                  <a:srgbClr val="000099"/>
                </a:solidFill>
                <a:latin typeface="华文楷体" pitchFamily="2" charset="-122"/>
                <a:ea typeface="华文楷体" pitchFamily="2" charset="-122"/>
              </a:rPr>
              <a:t>、摩擦力的种类</a:t>
            </a:r>
            <a:endParaRPr lang="zh-CN" altLang="en-US" sz="2800" dirty="0">
              <a:solidFill>
                <a:srgbClr val="000099"/>
              </a:solidFill>
              <a:latin typeface="华文楷体" pitchFamily="2" charset="-122"/>
              <a:ea typeface="华文楷体" pitchFamily="2" charset="-122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3563888" y="3219822"/>
            <a:ext cx="162736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b="1" dirty="0" smtClean="0">
                <a:solidFill>
                  <a:srgbClr val="000000"/>
                </a:solidFill>
                <a:latin typeface="华文楷体" pitchFamily="2" charset="-122"/>
                <a:ea typeface="华文楷体" pitchFamily="2" charset="-122"/>
              </a:rPr>
              <a:t>静摩擦力</a:t>
            </a:r>
            <a:endParaRPr lang="zh-CN" altLang="en-US" sz="2800" b="1" dirty="0">
              <a:solidFill>
                <a:srgbClr val="000000"/>
              </a:solidFill>
              <a:latin typeface="华文楷体" pitchFamily="2" charset="-122"/>
              <a:ea typeface="华文楷体" pitchFamily="2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3563888" y="3651870"/>
            <a:ext cx="198804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b="1" dirty="0" smtClean="0">
                <a:solidFill>
                  <a:srgbClr val="000000"/>
                </a:solidFill>
                <a:latin typeface="华文楷体" pitchFamily="2" charset="-122"/>
                <a:ea typeface="华文楷体" pitchFamily="2" charset="-122"/>
              </a:rPr>
              <a:t>滑动摩擦力</a:t>
            </a:r>
            <a:endParaRPr lang="zh-CN" altLang="en-US" sz="2800" b="1" dirty="0">
              <a:solidFill>
                <a:srgbClr val="000000"/>
              </a:solidFill>
              <a:latin typeface="华文楷体" pitchFamily="2" charset="-122"/>
              <a:ea typeface="华文楷体" pitchFamily="2" charset="-122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3635896" y="4155926"/>
            <a:ext cx="198804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b="1" dirty="0" smtClean="0">
                <a:solidFill>
                  <a:srgbClr val="000000"/>
                </a:solidFill>
                <a:latin typeface="华文楷体" pitchFamily="2" charset="-122"/>
                <a:ea typeface="华文楷体" pitchFamily="2" charset="-122"/>
              </a:rPr>
              <a:t>滚动摩擦力</a:t>
            </a:r>
            <a:endParaRPr lang="zh-CN" altLang="en-US" sz="2800" b="1" dirty="0">
              <a:solidFill>
                <a:srgbClr val="000000"/>
              </a:solidFill>
              <a:latin typeface="华文楷体" pitchFamily="2" charset="-122"/>
              <a:ea typeface="华文楷体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ChangeArrowheads="1"/>
          </p:cNvSpPr>
          <p:nvPr/>
        </p:nvSpPr>
        <p:spPr bwMode="auto">
          <a:xfrm>
            <a:off x="4000500" y="2000250"/>
            <a:ext cx="1600200" cy="1943100"/>
          </a:xfrm>
          <a:prstGeom prst="rect">
            <a:avLst/>
          </a:prstGeom>
          <a:solidFill>
            <a:srgbClr val="66FF99"/>
          </a:solidFill>
          <a:ln w="57150" cap="sq">
            <a:solidFill>
              <a:schemeClr val="accent1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zh-CN" altLang="en-US"/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1143000" y="1485900"/>
            <a:ext cx="3086100" cy="2465785"/>
            <a:chOff x="1088" y="1241"/>
            <a:chExt cx="1944" cy="2071"/>
          </a:xfrm>
        </p:grpSpPr>
        <p:sp>
          <p:nvSpPr>
            <p:cNvPr id="30724" name="Freeform 4"/>
            <p:cNvSpPr>
              <a:spLocks noChangeAspect="1"/>
            </p:cNvSpPr>
            <p:nvPr/>
          </p:nvSpPr>
          <p:spPr bwMode="auto">
            <a:xfrm rot="-61893">
              <a:off x="2264" y="1241"/>
              <a:ext cx="349" cy="377"/>
            </a:xfrm>
            <a:custGeom>
              <a:avLst/>
              <a:gdLst/>
              <a:ahLst/>
              <a:cxnLst>
                <a:cxn ang="0">
                  <a:pos x="409" y="383"/>
                </a:cxn>
                <a:cxn ang="0">
                  <a:pos x="456" y="297"/>
                </a:cxn>
                <a:cxn ang="0">
                  <a:pos x="478" y="216"/>
                </a:cxn>
                <a:cxn ang="0">
                  <a:pos x="471" y="122"/>
                </a:cxn>
                <a:cxn ang="0">
                  <a:pos x="412" y="36"/>
                </a:cxn>
                <a:cxn ang="0">
                  <a:pos x="343" y="0"/>
                </a:cxn>
                <a:cxn ang="0">
                  <a:pos x="238" y="15"/>
                </a:cxn>
                <a:cxn ang="0">
                  <a:pos x="112" y="86"/>
                </a:cxn>
                <a:cxn ang="0">
                  <a:pos x="43" y="172"/>
                </a:cxn>
                <a:cxn ang="0">
                  <a:pos x="0" y="336"/>
                </a:cxn>
                <a:cxn ang="0">
                  <a:pos x="7" y="442"/>
                </a:cxn>
                <a:cxn ang="0">
                  <a:pos x="50" y="527"/>
                </a:cxn>
                <a:cxn ang="0">
                  <a:pos x="112" y="547"/>
                </a:cxn>
                <a:cxn ang="0">
                  <a:pos x="195" y="547"/>
                </a:cxn>
                <a:cxn ang="0">
                  <a:pos x="285" y="504"/>
                </a:cxn>
                <a:cxn ang="0">
                  <a:pos x="323" y="484"/>
                </a:cxn>
                <a:cxn ang="0">
                  <a:pos x="350" y="450"/>
                </a:cxn>
                <a:cxn ang="0">
                  <a:pos x="478" y="555"/>
                </a:cxn>
                <a:cxn ang="0">
                  <a:pos x="514" y="547"/>
                </a:cxn>
                <a:cxn ang="0">
                  <a:pos x="499" y="512"/>
                </a:cxn>
                <a:cxn ang="0">
                  <a:pos x="409" y="383"/>
                </a:cxn>
              </a:cxnLst>
              <a:rect l="0" t="0" r="r" b="b"/>
              <a:pathLst>
                <a:path w="514" h="555">
                  <a:moveTo>
                    <a:pt x="409" y="383"/>
                  </a:moveTo>
                  <a:lnTo>
                    <a:pt x="456" y="297"/>
                  </a:lnTo>
                  <a:lnTo>
                    <a:pt x="478" y="216"/>
                  </a:lnTo>
                  <a:lnTo>
                    <a:pt x="471" y="122"/>
                  </a:lnTo>
                  <a:lnTo>
                    <a:pt x="412" y="36"/>
                  </a:lnTo>
                  <a:lnTo>
                    <a:pt x="343" y="0"/>
                  </a:lnTo>
                  <a:lnTo>
                    <a:pt x="238" y="15"/>
                  </a:lnTo>
                  <a:lnTo>
                    <a:pt x="112" y="86"/>
                  </a:lnTo>
                  <a:lnTo>
                    <a:pt x="43" y="172"/>
                  </a:lnTo>
                  <a:lnTo>
                    <a:pt x="0" y="336"/>
                  </a:lnTo>
                  <a:lnTo>
                    <a:pt x="7" y="442"/>
                  </a:lnTo>
                  <a:lnTo>
                    <a:pt x="50" y="527"/>
                  </a:lnTo>
                  <a:lnTo>
                    <a:pt x="112" y="547"/>
                  </a:lnTo>
                  <a:lnTo>
                    <a:pt x="195" y="547"/>
                  </a:lnTo>
                  <a:lnTo>
                    <a:pt x="285" y="504"/>
                  </a:lnTo>
                  <a:lnTo>
                    <a:pt x="323" y="484"/>
                  </a:lnTo>
                  <a:lnTo>
                    <a:pt x="350" y="450"/>
                  </a:lnTo>
                  <a:lnTo>
                    <a:pt x="478" y="555"/>
                  </a:lnTo>
                  <a:lnTo>
                    <a:pt x="514" y="547"/>
                  </a:lnTo>
                  <a:lnTo>
                    <a:pt x="499" y="512"/>
                  </a:lnTo>
                  <a:lnTo>
                    <a:pt x="409" y="383"/>
                  </a:lnTo>
                  <a:close/>
                </a:path>
              </a:pathLst>
            </a:custGeom>
            <a:solidFill>
              <a:srgbClr val="FFCC99"/>
            </a:solidFill>
            <a:ln w="28575" cmpd="sng">
              <a:solidFill>
                <a:srgbClr val="FF6600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0725" name="Freeform 5"/>
            <p:cNvSpPr>
              <a:spLocks noChangeAspect="1"/>
            </p:cNvSpPr>
            <p:nvPr/>
          </p:nvSpPr>
          <p:spPr bwMode="auto">
            <a:xfrm rot="-61893">
              <a:off x="1788" y="1594"/>
              <a:ext cx="532" cy="798"/>
            </a:xfrm>
            <a:custGeom>
              <a:avLst/>
              <a:gdLst/>
              <a:ahLst/>
              <a:cxnLst>
                <a:cxn ang="0">
                  <a:pos x="405" y="347"/>
                </a:cxn>
                <a:cxn ang="0">
                  <a:pos x="422" y="214"/>
                </a:cxn>
                <a:cxn ang="0">
                  <a:pos x="441" y="51"/>
                </a:cxn>
                <a:cxn ang="0">
                  <a:pos x="515" y="0"/>
                </a:cxn>
                <a:cxn ang="0">
                  <a:pos x="592" y="0"/>
                </a:cxn>
                <a:cxn ang="0">
                  <a:pos x="682" y="70"/>
                </a:cxn>
                <a:cxn ang="0">
                  <a:pos x="748" y="235"/>
                </a:cxn>
                <a:cxn ang="0">
                  <a:pos x="784" y="456"/>
                </a:cxn>
                <a:cxn ang="0">
                  <a:pos x="748" y="706"/>
                </a:cxn>
                <a:cxn ang="0">
                  <a:pos x="682" y="855"/>
                </a:cxn>
                <a:cxn ang="0">
                  <a:pos x="557" y="1026"/>
                </a:cxn>
                <a:cxn ang="0">
                  <a:pos x="422" y="1131"/>
                </a:cxn>
                <a:cxn ang="0">
                  <a:pos x="257" y="1174"/>
                </a:cxn>
                <a:cxn ang="0">
                  <a:pos x="121" y="1139"/>
                </a:cxn>
                <a:cxn ang="0">
                  <a:pos x="35" y="1073"/>
                </a:cxn>
                <a:cxn ang="0">
                  <a:pos x="0" y="968"/>
                </a:cxn>
                <a:cxn ang="0">
                  <a:pos x="19" y="874"/>
                </a:cxn>
                <a:cxn ang="0">
                  <a:pos x="62" y="788"/>
                </a:cxn>
                <a:cxn ang="0">
                  <a:pos x="129" y="749"/>
                </a:cxn>
                <a:cxn ang="0">
                  <a:pos x="226" y="726"/>
                </a:cxn>
                <a:cxn ang="0">
                  <a:pos x="311" y="664"/>
                </a:cxn>
                <a:cxn ang="0">
                  <a:pos x="378" y="535"/>
                </a:cxn>
                <a:cxn ang="0">
                  <a:pos x="405" y="347"/>
                </a:cxn>
              </a:cxnLst>
              <a:rect l="0" t="0" r="r" b="b"/>
              <a:pathLst>
                <a:path w="784" h="1174">
                  <a:moveTo>
                    <a:pt x="405" y="347"/>
                  </a:moveTo>
                  <a:lnTo>
                    <a:pt x="422" y="214"/>
                  </a:lnTo>
                  <a:lnTo>
                    <a:pt x="441" y="51"/>
                  </a:lnTo>
                  <a:lnTo>
                    <a:pt x="515" y="0"/>
                  </a:lnTo>
                  <a:lnTo>
                    <a:pt x="592" y="0"/>
                  </a:lnTo>
                  <a:lnTo>
                    <a:pt x="682" y="70"/>
                  </a:lnTo>
                  <a:lnTo>
                    <a:pt x="748" y="235"/>
                  </a:lnTo>
                  <a:lnTo>
                    <a:pt x="784" y="456"/>
                  </a:lnTo>
                  <a:lnTo>
                    <a:pt x="748" y="706"/>
                  </a:lnTo>
                  <a:lnTo>
                    <a:pt x="682" y="855"/>
                  </a:lnTo>
                  <a:lnTo>
                    <a:pt x="557" y="1026"/>
                  </a:lnTo>
                  <a:lnTo>
                    <a:pt x="422" y="1131"/>
                  </a:lnTo>
                  <a:lnTo>
                    <a:pt x="257" y="1174"/>
                  </a:lnTo>
                  <a:lnTo>
                    <a:pt x="121" y="1139"/>
                  </a:lnTo>
                  <a:lnTo>
                    <a:pt x="35" y="1073"/>
                  </a:lnTo>
                  <a:lnTo>
                    <a:pt x="0" y="968"/>
                  </a:lnTo>
                  <a:lnTo>
                    <a:pt x="19" y="874"/>
                  </a:lnTo>
                  <a:lnTo>
                    <a:pt x="62" y="788"/>
                  </a:lnTo>
                  <a:lnTo>
                    <a:pt x="129" y="749"/>
                  </a:lnTo>
                  <a:lnTo>
                    <a:pt x="226" y="726"/>
                  </a:lnTo>
                  <a:lnTo>
                    <a:pt x="311" y="664"/>
                  </a:lnTo>
                  <a:lnTo>
                    <a:pt x="378" y="535"/>
                  </a:lnTo>
                  <a:lnTo>
                    <a:pt x="405" y="347"/>
                  </a:lnTo>
                  <a:close/>
                </a:path>
              </a:pathLst>
            </a:custGeom>
            <a:solidFill>
              <a:srgbClr val="FFCC99"/>
            </a:solidFill>
            <a:ln w="28575" cmpd="sng">
              <a:solidFill>
                <a:srgbClr val="FF6600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0726" name="Freeform 6"/>
            <p:cNvSpPr>
              <a:spLocks noChangeAspect="1"/>
            </p:cNvSpPr>
            <p:nvPr/>
          </p:nvSpPr>
          <p:spPr bwMode="auto">
            <a:xfrm rot="-61893">
              <a:off x="1679" y="2214"/>
              <a:ext cx="683" cy="1098"/>
            </a:xfrm>
            <a:custGeom>
              <a:avLst/>
              <a:gdLst/>
              <a:ahLst/>
              <a:cxnLst>
                <a:cxn ang="0">
                  <a:pos x="326" y="52"/>
                </a:cxn>
                <a:cxn ang="0">
                  <a:pos x="369" y="0"/>
                </a:cxn>
                <a:cxn ang="0">
                  <a:pos x="456" y="0"/>
                </a:cxn>
                <a:cxn ang="0">
                  <a:pos x="499" y="71"/>
                </a:cxn>
                <a:cxn ang="0">
                  <a:pos x="577" y="242"/>
                </a:cxn>
                <a:cxn ang="0">
                  <a:pos x="686" y="430"/>
                </a:cxn>
                <a:cxn ang="0">
                  <a:pos x="857" y="578"/>
                </a:cxn>
                <a:cxn ang="0">
                  <a:pos x="990" y="688"/>
                </a:cxn>
                <a:cxn ang="0">
                  <a:pos x="1007" y="739"/>
                </a:cxn>
                <a:cxn ang="0">
                  <a:pos x="1007" y="793"/>
                </a:cxn>
                <a:cxn ang="0">
                  <a:pos x="819" y="953"/>
                </a:cxn>
                <a:cxn ang="0">
                  <a:pos x="608" y="1116"/>
                </a:cxn>
                <a:cxn ang="0">
                  <a:pos x="448" y="1187"/>
                </a:cxn>
                <a:cxn ang="0">
                  <a:pos x="276" y="1202"/>
                </a:cxn>
                <a:cxn ang="0">
                  <a:pos x="190" y="1210"/>
                </a:cxn>
                <a:cxn ang="0">
                  <a:pos x="148" y="1296"/>
                </a:cxn>
                <a:cxn ang="0">
                  <a:pos x="112" y="1393"/>
                </a:cxn>
                <a:cxn ang="0">
                  <a:pos x="135" y="1502"/>
                </a:cxn>
                <a:cxn ang="0">
                  <a:pos x="190" y="1523"/>
                </a:cxn>
                <a:cxn ang="0">
                  <a:pos x="190" y="1564"/>
                </a:cxn>
                <a:cxn ang="0">
                  <a:pos x="62" y="1615"/>
                </a:cxn>
                <a:cxn ang="0">
                  <a:pos x="19" y="1553"/>
                </a:cxn>
                <a:cxn ang="0">
                  <a:pos x="0" y="1444"/>
                </a:cxn>
                <a:cxn ang="0">
                  <a:pos x="41" y="1315"/>
                </a:cxn>
                <a:cxn ang="0">
                  <a:pos x="105" y="1202"/>
                </a:cxn>
                <a:cxn ang="0">
                  <a:pos x="190" y="1101"/>
                </a:cxn>
                <a:cxn ang="0">
                  <a:pos x="276" y="1073"/>
                </a:cxn>
                <a:cxn ang="0">
                  <a:pos x="362" y="1116"/>
                </a:cxn>
                <a:cxn ang="0">
                  <a:pos x="514" y="1050"/>
                </a:cxn>
                <a:cxn ang="0">
                  <a:pos x="643" y="945"/>
                </a:cxn>
                <a:cxn ang="0">
                  <a:pos x="791" y="816"/>
                </a:cxn>
                <a:cxn ang="0">
                  <a:pos x="842" y="758"/>
                </a:cxn>
                <a:cxn ang="0">
                  <a:pos x="834" y="707"/>
                </a:cxn>
                <a:cxn ang="0">
                  <a:pos x="662" y="610"/>
                </a:cxn>
                <a:cxn ang="0">
                  <a:pos x="514" y="480"/>
                </a:cxn>
                <a:cxn ang="0">
                  <a:pos x="343" y="309"/>
                </a:cxn>
                <a:cxn ang="0">
                  <a:pos x="283" y="157"/>
                </a:cxn>
                <a:cxn ang="0">
                  <a:pos x="326" y="52"/>
                </a:cxn>
              </a:cxnLst>
              <a:rect l="0" t="0" r="r" b="b"/>
              <a:pathLst>
                <a:path w="1007" h="1615">
                  <a:moveTo>
                    <a:pt x="326" y="52"/>
                  </a:moveTo>
                  <a:lnTo>
                    <a:pt x="369" y="0"/>
                  </a:lnTo>
                  <a:lnTo>
                    <a:pt x="456" y="0"/>
                  </a:lnTo>
                  <a:lnTo>
                    <a:pt x="499" y="71"/>
                  </a:lnTo>
                  <a:lnTo>
                    <a:pt x="577" y="242"/>
                  </a:lnTo>
                  <a:lnTo>
                    <a:pt x="686" y="430"/>
                  </a:lnTo>
                  <a:lnTo>
                    <a:pt x="857" y="578"/>
                  </a:lnTo>
                  <a:lnTo>
                    <a:pt x="990" y="688"/>
                  </a:lnTo>
                  <a:lnTo>
                    <a:pt x="1007" y="739"/>
                  </a:lnTo>
                  <a:lnTo>
                    <a:pt x="1007" y="793"/>
                  </a:lnTo>
                  <a:lnTo>
                    <a:pt x="819" y="953"/>
                  </a:lnTo>
                  <a:lnTo>
                    <a:pt x="608" y="1116"/>
                  </a:lnTo>
                  <a:lnTo>
                    <a:pt x="448" y="1187"/>
                  </a:lnTo>
                  <a:lnTo>
                    <a:pt x="276" y="1202"/>
                  </a:lnTo>
                  <a:lnTo>
                    <a:pt x="190" y="1210"/>
                  </a:lnTo>
                  <a:lnTo>
                    <a:pt x="148" y="1296"/>
                  </a:lnTo>
                  <a:lnTo>
                    <a:pt x="112" y="1393"/>
                  </a:lnTo>
                  <a:lnTo>
                    <a:pt x="135" y="1502"/>
                  </a:lnTo>
                  <a:lnTo>
                    <a:pt x="190" y="1523"/>
                  </a:lnTo>
                  <a:lnTo>
                    <a:pt x="190" y="1564"/>
                  </a:lnTo>
                  <a:lnTo>
                    <a:pt x="62" y="1615"/>
                  </a:lnTo>
                  <a:lnTo>
                    <a:pt x="19" y="1553"/>
                  </a:lnTo>
                  <a:lnTo>
                    <a:pt x="0" y="1444"/>
                  </a:lnTo>
                  <a:lnTo>
                    <a:pt x="41" y="1315"/>
                  </a:lnTo>
                  <a:lnTo>
                    <a:pt x="105" y="1202"/>
                  </a:lnTo>
                  <a:lnTo>
                    <a:pt x="190" y="1101"/>
                  </a:lnTo>
                  <a:lnTo>
                    <a:pt x="276" y="1073"/>
                  </a:lnTo>
                  <a:lnTo>
                    <a:pt x="362" y="1116"/>
                  </a:lnTo>
                  <a:lnTo>
                    <a:pt x="514" y="1050"/>
                  </a:lnTo>
                  <a:lnTo>
                    <a:pt x="643" y="945"/>
                  </a:lnTo>
                  <a:lnTo>
                    <a:pt x="791" y="816"/>
                  </a:lnTo>
                  <a:lnTo>
                    <a:pt x="842" y="758"/>
                  </a:lnTo>
                  <a:lnTo>
                    <a:pt x="834" y="707"/>
                  </a:lnTo>
                  <a:lnTo>
                    <a:pt x="662" y="610"/>
                  </a:lnTo>
                  <a:lnTo>
                    <a:pt x="514" y="480"/>
                  </a:lnTo>
                  <a:lnTo>
                    <a:pt x="343" y="309"/>
                  </a:lnTo>
                  <a:lnTo>
                    <a:pt x="283" y="157"/>
                  </a:lnTo>
                  <a:lnTo>
                    <a:pt x="326" y="52"/>
                  </a:lnTo>
                  <a:close/>
                </a:path>
              </a:pathLst>
            </a:custGeom>
            <a:solidFill>
              <a:srgbClr val="FFCC99"/>
            </a:solidFill>
            <a:ln w="28575" cmpd="sng">
              <a:solidFill>
                <a:srgbClr val="FF6600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0727" name="Freeform 7"/>
            <p:cNvSpPr>
              <a:spLocks noChangeAspect="1"/>
            </p:cNvSpPr>
            <p:nvPr/>
          </p:nvSpPr>
          <p:spPr bwMode="auto">
            <a:xfrm rot="-61893">
              <a:off x="1088" y="2226"/>
              <a:ext cx="924" cy="1038"/>
            </a:xfrm>
            <a:custGeom>
              <a:avLst/>
              <a:gdLst/>
              <a:ahLst/>
              <a:cxnLst>
                <a:cxn ang="0">
                  <a:pos x="905" y="370"/>
                </a:cxn>
                <a:cxn ang="0">
                  <a:pos x="1057" y="113"/>
                </a:cxn>
                <a:cxn ang="0">
                  <a:pos x="1183" y="0"/>
                </a:cxn>
                <a:cxn ang="0">
                  <a:pos x="1292" y="19"/>
                </a:cxn>
                <a:cxn ang="0">
                  <a:pos x="1326" y="136"/>
                </a:cxn>
                <a:cxn ang="0">
                  <a:pos x="1162" y="394"/>
                </a:cxn>
                <a:cxn ang="0">
                  <a:pos x="971" y="651"/>
                </a:cxn>
                <a:cxn ang="0">
                  <a:pos x="769" y="878"/>
                </a:cxn>
                <a:cxn ang="0">
                  <a:pos x="577" y="1015"/>
                </a:cxn>
                <a:cxn ang="0">
                  <a:pos x="449" y="1116"/>
                </a:cxn>
                <a:cxn ang="0">
                  <a:pos x="328" y="1116"/>
                </a:cxn>
                <a:cxn ang="0">
                  <a:pos x="277" y="1099"/>
                </a:cxn>
                <a:cxn ang="0">
                  <a:pos x="277" y="1221"/>
                </a:cxn>
                <a:cxn ang="0">
                  <a:pos x="172" y="1358"/>
                </a:cxn>
                <a:cxn ang="0">
                  <a:pos x="86" y="1401"/>
                </a:cxn>
                <a:cxn ang="0">
                  <a:pos x="93" y="1478"/>
                </a:cxn>
                <a:cxn ang="0">
                  <a:pos x="9" y="1487"/>
                </a:cxn>
                <a:cxn ang="0">
                  <a:pos x="0" y="1373"/>
                </a:cxn>
                <a:cxn ang="0">
                  <a:pos x="71" y="1287"/>
                </a:cxn>
                <a:cxn ang="0">
                  <a:pos x="172" y="1210"/>
                </a:cxn>
                <a:cxn ang="0">
                  <a:pos x="215" y="1123"/>
                </a:cxn>
                <a:cxn ang="0">
                  <a:pos x="223" y="1015"/>
                </a:cxn>
                <a:cxn ang="0">
                  <a:pos x="215" y="987"/>
                </a:cxn>
                <a:cxn ang="0">
                  <a:pos x="266" y="951"/>
                </a:cxn>
                <a:cxn ang="0">
                  <a:pos x="309" y="951"/>
                </a:cxn>
                <a:cxn ang="0">
                  <a:pos x="343" y="1015"/>
                </a:cxn>
                <a:cxn ang="0">
                  <a:pos x="406" y="1037"/>
                </a:cxn>
                <a:cxn ang="0">
                  <a:pos x="472" y="1015"/>
                </a:cxn>
                <a:cxn ang="0">
                  <a:pos x="558" y="928"/>
                </a:cxn>
                <a:cxn ang="0">
                  <a:pos x="691" y="792"/>
                </a:cxn>
                <a:cxn ang="0">
                  <a:pos x="800" y="628"/>
                </a:cxn>
                <a:cxn ang="0">
                  <a:pos x="862" y="492"/>
                </a:cxn>
                <a:cxn ang="0">
                  <a:pos x="905" y="370"/>
                </a:cxn>
              </a:cxnLst>
              <a:rect l="0" t="0" r="r" b="b"/>
              <a:pathLst>
                <a:path w="1326" h="1487">
                  <a:moveTo>
                    <a:pt x="905" y="370"/>
                  </a:moveTo>
                  <a:lnTo>
                    <a:pt x="1057" y="113"/>
                  </a:lnTo>
                  <a:lnTo>
                    <a:pt x="1183" y="0"/>
                  </a:lnTo>
                  <a:lnTo>
                    <a:pt x="1292" y="19"/>
                  </a:lnTo>
                  <a:lnTo>
                    <a:pt x="1326" y="136"/>
                  </a:lnTo>
                  <a:lnTo>
                    <a:pt x="1162" y="394"/>
                  </a:lnTo>
                  <a:lnTo>
                    <a:pt x="971" y="651"/>
                  </a:lnTo>
                  <a:lnTo>
                    <a:pt x="769" y="878"/>
                  </a:lnTo>
                  <a:lnTo>
                    <a:pt x="577" y="1015"/>
                  </a:lnTo>
                  <a:lnTo>
                    <a:pt x="449" y="1116"/>
                  </a:lnTo>
                  <a:lnTo>
                    <a:pt x="328" y="1116"/>
                  </a:lnTo>
                  <a:lnTo>
                    <a:pt x="277" y="1099"/>
                  </a:lnTo>
                  <a:lnTo>
                    <a:pt x="277" y="1221"/>
                  </a:lnTo>
                  <a:lnTo>
                    <a:pt x="172" y="1358"/>
                  </a:lnTo>
                  <a:lnTo>
                    <a:pt x="86" y="1401"/>
                  </a:lnTo>
                  <a:lnTo>
                    <a:pt x="93" y="1478"/>
                  </a:lnTo>
                  <a:lnTo>
                    <a:pt x="9" y="1487"/>
                  </a:lnTo>
                  <a:lnTo>
                    <a:pt x="0" y="1373"/>
                  </a:lnTo>
                  <a:lnTo>
                    <a:pt x="71" y="1287"/>
                  </a:lnTo>
                  <a:lnTo>
                    <a:pt x="172" y="1210"/>
                  </a:lnTo>
                  <a:lnTo>
                    <a:pt x="215" y="1123"/>
                  </a:lnTo>
                  <a:lnTo>
                    <a:pt x="223" y="1015"/>
                  </a:lnTo>
                  <a:lnTo>
                    <a:pt x="215" y="987"/>
                  </a:lnTo>
                  <a:lnTo>
                    <a:pt x="266" y="951"/>
                  </a:lnTo>
                  <a:lnTo>
                    <a:pt x="309" y="951"/>
                  </a:lnTo>
                  <a:lnTo>
                    <a:pt x="343" y="1015"/>
                  </a:lnTo>
                  <a:lnTo>
                    <a:pt x="406" y="1037"/>
                  </a:lnTo>
                  <a:lnTo>
                    <a:pt x="472" y="1015"/>
                  </a:lnTo>
                  <a:lnTo>
                    <a:pt x="558" y="928"/>
                  </a:lnTo>
                  <a:lnTo>
                    <a:pt x="691" y="792"/>
                  </a:lnTo>
                  <a:lnTo>
                    <a:pt x="800" y="628"/>
                  </a:lnTo>
                  <a:lnTo>
                    <a:pt x="862" y="492"/>
                  </a:lnTo>
                  <a:lnTo>
                    <a:pt x="905" y="370"/>
                  </a:lnTo>
                  <a:close/>
                </a:path>
              </a:pathLst>
            </a:custGeom>
            <a:solidFill>
              <a:srgbClr val="FFCC99"/>
            </a:solidFill>
            <a:ln w="28575" cmpd="sng">
              <a:solidFill>
                <a:srgbClr val="FF6600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0728" name="Freeform 8"/>
            <p:cNvSpPr>
              <a:spLocks noChangeAspect="1"/>
            </p:cNvSpPr>
            <p:nvPr/>
          </p:nvSpPr>
          <p:spPr bwMode="auto">
            <a:xfrm rot="-61893">
              <a:off x="2148" y="1642"/>
              <a:ext cx="884" cy="562"/>
            </a:xfrm>
            <a:custGeom>
              <a:avLst/>
              <a:gdLst/>
              <a:ahLst/>
              <a:cxnLst>
                <a:cxn ang="0">
                  <a:pos x="16" y="145"/>
                </a:cxn>
                <a:cxn ang="0">
                  <a:pos x="0" y="36"/>
                </a:cxn>
                <a:cxn ang="0">
                  <a:pos x="63" y="0"/>
                </a:cxn>
                <a:cxn ang="0">
                  <a:pos x="172" y="21"/>
                </a:cxn>
                <a:cxn ang="0">
                  <a:pos x="320" y="165"/>
                </a:cxn>
                <a:cxn ang="0">
                  <a:pos x="465" y="336"/>
                </a:cxn>
                <a:cxn ang="0">
                  <a:pos x="620" y="484"/>
                </a:cxn>
                <a:cxn ang="0">
                  <a:pos x="812" y="559"/>
                </a:cxn>
                <a:cxn ang="0">
                  <a:pos x="999" y="578"/>
                </a:cxn>
                <a:cxn ang="0">
                  <a:pos x="1081" y="559"/>
                </a:cxn>
                <a:cxn ang="0">
                  <a:pos x="1198" y="493"/>
                </a:cxn>
                <a:cxn ang="0">
                  <a:pos x="1303" y="508"/>
                </a:cxn>
                <a:cxn ang="0">
                  <a:pos x="1261" y="559"/>
                </a:cxn>
                <a:cxn ang="0">
                  <a:pos x="1175" y="594"/>
                </a:cxn>
                <a:cxn ang="0">
                  <a:pos x="1113" y="637"/>
                </a:cxn>
                <a:cxn ang="0">
                  <a:pos x="1081" y="699"/>
                </a:cxn>
                <a:cxn ang="0">
                  <a:pos x="1081" y="793"/>
                </a:cxn>
                <a:cxn ang="0">
                  <a:pos x="1027" y="827"/>
                </a:cxn>
                <a:cxn ang="0">
                  <a:pos x="999" y="750"/>
                </a:cxn>
                <a:cxn ang="0">
                  <a:pos x="941" y="679"/>
                </a:cxn>
                <a:cxn ang="0">
                  <a:pos x="847" y="656"/>
                </a:cxn>
                <a:cxn ang="0">
                  <a:pos x="699" y="602"/>
                </a:cxn>
                <a:cxn ang="0">
                  <a:pos x="527" y="527"/>
                </a:cxn>
                <a:cxn ang="0">
                  <a:pos x="378" y="422"/>
                </a:cxn>
                <a:cxn ang="0">
                  <a:pos x="226" y="302"/>
                </a:cxn>
                <a:cxn ang="0">
                  <a:pos x="78" y="227"/>
                </a:cxn>
                <a:cxn ang="0">
                  <a:pos x="16" y="145"/>
                </a:cxn>
              </a:cxnLst>
              <a:rect l="0" t="0" r="r" b="b"/>
              <a:pathLst>
                <a:path w="1303" h="827">
                  <a:moveTo>
                    <a:pt x="16" y="145"/>
                  </a:moveTo>
                  <a:lnTo>
                    <a:pt x="0" y="36"/>
                  </a:lnTo>
                  <a:lnTo>
                    <a:pt x="63" y="0"/>
                  </a:lnTo>
                  <a:lnTo>
                    <a:pt x="172" y="21"/>
                  </a:lnTo>
                  <a:lnTo>
                    <a:pt x="320" y="165"/>
                  </a:lnTo>
                  <a:lnTo>
                    <a:pt x="465" y="336"/>
                  </a:lnTo>
                  <a:lnTo>
                    <a:pt x="620" y="484"/>
                  </a:lnTo>
                  <a:lnTo>
                    <a:pt x="812" y="559"/>
                  </a:lnTo>
                  <a:lnTo>
                    <a:pt x="999" y="578"/>
                  </a:lnTo>
                  <a:lnTo>
                    <a:pt x="1081" y="559"/>
                  </a:lnTo>
                  <a:lnTo>
                    <a:pt x="1198" y="493"/>
                  </a:lnTo>
                  <a:lnTo>
                    <a:pt x="1303" y="508"/>
                  </a:lnTo>
                  <a:lnTo>
                    <a:pt x="1261" y="559"/>
                  </a:lnTo>
                  <a:lnTo>
                    <a:pt x="1175" y="594"/>
                  </a:lnTo>
                  <a:lnTo>
                    <a:pt x="1113" y="637"/>
                  </a:lnTo>
                  <a:lnTo>
                    <a:pt x="1081" y="699"/>
                  </a:lnTo>
                  <a:lnTo>
                    <a:pt x="1081" y="793"/>
                  </a:lnTo>
                  <a:lnTo>
                    <a:pt x="1027" y="827"/>
                  </a:lnTo>
                  <a:lnTo>
                    <a:pt x="999" y="750"/>
                  </a:lnTo>
                  <a:lnTo>
                    <a:pt x="941" y="679"/>
                  </a:lnTo>
                  <a:lnTo>
                    <a:pt x="847" y="656"/>
                  </a:lnTo>
                  <a:lnTo>
                    <a:pt x="699" y="602"/>
                  </a:lnTo>
                  <a:lnTo>
                    <a:pt x="527" y="527"/>
                  </a:lnTo>
                  <a:lnTo>
                    <a:pt x="378" y="422"/>
                  </a:lnTo>
                  <a:lnTo>
                    <a:pt x="226" y="302"/>
                  </a:lnTo>
                  <a:lnTo>
                    <a:pt x="78" y="227"/>
                  </a:lnTo>
                  <a:lnTo>
                    <a:pt x="16" y="145"/>
                  </a:lnTo>
                  <a:close/>
                </a:path>
              </a:pathLst>
            </a:custGeom>
            <a:solidFill>
              <a:srgbClr val="FFCC99"/>
            </a:solidFill>
            <a:ln w="28575" cmpd="sng">
              <a:solidFill>
                <a:srgbClr val="FF6600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0729" name="Freeform 9"/>
            <p:cNvSpPr>
              <a:spLocks noChangeAspect="1"/>
            </p:cNvSpPr>
            <p:nvPr/>
          </p:nvSpPr>
          <p:spPr bwMode="auto">
            <a:xfrm rot="-61893">
              <a:off x="2144" y="1691"/>
              <a:ext cx="789" cy="591"/>
            </a:xfrm>
            <a:custGeom>
              <a:avLst/>
              <a:gdLst/>
              <a:ahLst/>
              <a:cxnLst>
                <a:cxn ang="0">
                  <a:pos x="0" y="163"/>
                </a:cxn>
                <a:cxn ang="0">
                  <a:pos x="19" y="15"/>
                </a:cxn>
                <a:cxn ang="0">
                  <a:pos x="113" y="0"/>
                </a:cxn>
                <a:cxn ang="0">
                  <a:pos x="173" y="62"/>
                </a:cxn>
                <a:cxn ang="0">
                  <a:pos x="192" y="207"/>
                </a:cxn>
                <a:cxn ang="0">
                  <a:pos x="285" y="429"/>
                </a:cxn>
                <a:cxn ang="0">
                  <a:pos x="449" y="600"/>
                </a:cxn>
                <a:cxn ang="0">
                  <a:pos x="585" y="698"/>
                </a:cxn>
                <a:cxn ang="0">
                  <a:pos x="906" y="707"/>
                </a:cxn>
                <a:cxn ang="0">
                  <a:pos x="1050" y="643"/>
                </a:cxn>
                <a:cxn ang="0">
                  <a:pos x="1112" y="570"/>
                </a:cxn>
                <a:cxn ang="0">
                  <a:pos x="1163" y="578"/>
                </a:cxn>
                <a:cxn ang="0">
                  <a:pos x="1155" y="664"/>
                </a:cxn>
                <a:cxn ang="0">
                  <a:pos x="1112" y="827"/>
                </a:cxn>
                <a:cxn ang="0">
                  <a:pos x="1155" y="870"/>
                </a:cxn>
                <a:cxn ang="0">
                  <a:pos x="1034" y="851"/>
                </a:cxn>
                <a:cxn ang="0">
                  <a:pos x="1007" y="808"/>
                </a:cxn>
                <a:cxn ang="0">
                  <a:pos x="812" y="792"/>
                </a:cxn>
                <a:cxn ang="0">
                  <a:pos x="585" y="784"/>
                </a:cxn>
                <a:cxn ang="0">
                  <a:pos x="449" y="722"/>
                </a:cxn>
                <a:cxn ang="0">
                  <a:pos x="363" y="656"/>
                </a:cxn>
                <a:cxn ang="0">
                  <a:pos x="265" y="535"/>
                </a:cxn>
                <a:cxn ang="0">
                  <a:pos x="113" y="386"/>
                </a:cxn>
                <a:cxn ang="0">
                  <a:pos x="19" y="257"/>
                </a:cxn>
                <a:cxn ang="0">
                  <a:pos x="0" y="163"/>
                </a:cxn>
              </a:cxnLst>
              <a:rect l="0" t="0" r="r" b="b"/>
              <a:pathLst>
                <a:path w="1163" h="870">
                  <a:moveTo>
                    <a:pt x="0" y="163"/>
                  </a:moveTo>
                  <a:lnTo>
                    <a:pt x="19" y="15"/>
                  </a:lnTo>
                  <a:lnTo>
                    <a:pt x="113" y="0"/>
                  </a:lnTo>
                  <a:lnTo>
                    <a:pt x="173" y="62"/>
                  </a:lnTo>
                  <a:lnTo>
                    <a:pt x="192" y="207"/>
                  </a:lnTo>
                  <a:lnTo>
                    <a:pt x="285" y="429"/>
                  </a:lnTo>
                  <a:lnTo>
                    <a:pt x="449" y="600"/>
                  </a:lnTo>
                  <a:lnTo>
                    <a:pt x="585" y="698"/>
                  </a:lnTo>
                  <a:lnTo>
                    <a:pt x="906" y="707"/>
                  </a:lnTo>
                  <a:lnTo>
                    <a:pt x="1050" y="643"/>
                  </a:lnTo>
                  <a:lnTo>
                    <a:pt x="1112" y="570"/>
                  </a:lnTo>
                  <a:lnTo>
                    <a:pt x="1163" y="578"/>
                  </a:lnTo>
                  <a:lnTo>
                    <a:pt x="1155" y="664"/>
                  </a:lnTo>
                  <a:lnTo>
                    <a:pt x="1112" y="827"/>
                  </a:lnTo>
                  <a:lnTo>
                    <a:pt x="1155" y="870"/>
                  </a:lnTo>
                  <a:lnTo>
                    <a:pt x="1034" y="851"/>
                  </a:lnTo>
                  <a:lnTo>
                    <a:pt x="1007" y="808"/>
                  </a:lnTo>
                  <a:lnTo>
                    <a:pt x="812" y="792"/>
                  </a:lnTo>
                  <a:lnTo>
                    <a:pt x="585" y="784"/>
                  </a:lnTo>
                  <a:lnTo>
                    <a:pt x="449" y="722"/>
                  </a:lnTo>
                  <a:lnTo>
                    <a:pt x="363" y="656"/>
                  </a:lnTo>
                  <a:lnTo>
                    <a:pt x="265" y="535"/>
                  </a:lnTo>
                  <a:lnTo>
                    <a:pt x="113" y="386"/>
                  </a:lnTo>
                  <a:lnTo>
                    <a:pt x="19" y="257"/>
                  </a:lnTo>
                  <a:lnTo>
                    <a:pt x="0" y="163"/>
                  </a:lnTo>
                  <a:close/>
                </a:path>
              </a:pathLst>
            </a:custGeom>
            <a:solidFill>
              <a:srgbClr val="FFCC99"/>
            </a:solidFill>
            <a:ln w="28575" cmpd="sng">
              <a:solidFill>
                <a:srgbClr val="FF6600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3" name="Group 10"/>
          <p:cNvGrpSpPr>
            <a:grpSpLocks/>
          </p:cNvGrpSpPr>
          <p:nvPr/>
        </p:nvGrpSpPr>
        <p:grpSpPr bwMode="auto">
          <a:xfrm>
            <a:off x="457201" y="3943350"/>
            <a:ext cx="7554913" cy="61913"/>
            <a:chOff x="288" y="3312"/>
            <a:chExt cx="4759" cy="52"/>
          </a:xfrm>
        </p:grpSpPr>
        <p:grpSp>
          <p:nvGrpSpPr>
            <p:cNvPr id="4" name="Group 11"/>
            <p:cNvGrpSpPr>
              <a:grpSpLocks/>
            </p:cNvGrpSpPr>
            <p:nvPr/>
          </p:nvGrpSpPr>
          <p:grpSpPr bwMode="auto">
            <a:xfrm>
              <a:off x="288" y="3312"/>
              <a:ext cx="3175" cy="52"/>
              <a:chOff x="768" y="3696"/>
              <a:chExt cx="3175" cy="52"/>
            </a:xfrm>
          </p:grpSpPr>
          <p:grpSp>
            <p:nvGrpSpPr>
              <p:cNvPr id="5" name="Group 12"/>
              <p:cNvGrpSpPr>
                <a:grpSpLocks/>
              </p:cNvGrpSpPr>
              <p:nvPr/>
            </p:nvGrpSpPr>
            <p:grpSpPr bwMode="auto">
              <a:xfrm>
                <a:off x="768" y="3696"/>
                <a:ext cx="535" cy="52"/>
                <a:chOff x="2760" y="2640"/>
                <a:chExt cx="1338" cy="130"/>
              </a:xfrm>
            </p:grpSpPr>
            <p:sp>
              <p:nvSpPr>
                <p:cNvPr id="30733" name="Line 13"/>
                <p:cNvSpPr>
                  <a:spLocks noChangeShapeType="1"/>
                </p:cNvSpPr>
                <p:nvPr/>
              </p:nvSpPr>
              <p:spPr bwMode="auto">
                <a:xfrm flipH="1">
                  <a:off x="2760" y="2648"/>
                  <a:ext cx="120" cy="122"/>
                </a:xfrm>
                <a:prstGeom prst="line">
                  <a:avLst/>
                </a:prstGeom>
                <a:noFill/>
                <a:ln w="28575">
                  <a:solidFill>
                    <a:schemeClr val="accent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30734" name="Line 14"/>
                <p:cNvSpPr>
                  <a:spLocks noChangeShapeType="1"/>
                </p:cNvSpPr>
                <p:nvPr/>
              </p:nvSpPr>
              <p:spPr bwMode="auto">
                <a:xfrm flipH="1">
                  <a:off x="2880" y="2648"/>
                  <a:ext cx="121" cy="122"/>
                </a:xfrm>
                <a:prstGeom prst="line">
                  <a:avLst/>
                </a:prstGeom>
                <a:noFill/>
                <a:ln w="28575">
                  <a:solidFill>
                    <a:schemeClr val="accent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30735" name="Line 15"/>
                <p:cNvSpPr>
                  <a:spLocks noChangeShapeType="1"/>
                </p:cNvSpPr>
                <p:nvPr/>
              </p:nvSpPr>
              <p:spPr bwMode="auto">
                <a:xfrm flipH="1">
                  <a:off x="3001" y="2648"/>
                  <a:ext cx="120" cy="122"/>
                </a:xfrm>
                <a:prstGeom prst="line">
                  <a:avLst/>
                </a:prstGeom>
                <a:noFill/>
                <a:ln w="28575">
                  <a:solidFill>
                    <a:schemeClr val="accent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30736" name="Line 16"/>
                <p:cNvSpPr>
                  <a:spLocks noChangeShapeType="1"/>
                </p:cNvSpPr>
                <p:nvPr/>
              </p:nvSpPr>
              <p:spPr bwMode="auto">
                <a:xfrm flipH="1">
                  <a:off x="3121" y="2648"/>
                  <a:ext cx="120" cy="122"/>
                </a:xfrm>
                <a:prstGeom prst="line">
                  <a:avLst/>
                </a:prstGeom>
                <a:noFill/>
                <a:ln w="28575">
                  <a:solidFill>
                    <a:schemeClr val="accent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30737" name="Line 17"/>
                <p:cNvSpPr>
                  <a:spLocks noChangeShapeType="1"/>
                </p:cNvSpPr>
                <p:nvPr/>
              </p:nvSpPr>
              <p:spPr bwMode="auto">
                <a:xfrm flipH="1">
                  <a:off x="3241" y="2648"/>
                  <a:ext cx="120" cy="122"/>
                </a:xfrm>
                <a:prstGeom prst="line">
                  <a:avLst/>
                </a:prstGeom>
                <a:noFill/>
                <a:ln w="28575">
                  <a:solidFill>
                    <a:schemeClr val="accent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30738" name="Line 18"/>
                <p:cNvSpPr>
                  <a:spLocks noChangeShapeType="1"/>
                </p:cNvSpPr>
                <p:nvPr/>
              </p:nvSpPr>
              <p:spPr bwMode="auto">
                <a:xfrm flipH="1">
                  <a:off x="3361" y="2648"/>
                  <a:ext cx="121" cy="122"/>
                </a:xfrm>
                <a:prstGeom prst="line">
                  <a:avLst/>
                </a:prstGeom>
                <a:noFill/>
                <a:ln w="28575">
                  <a:solidFill>
                    <a:schemeClr val="accent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30739" name="Line 19"/>
                <p:cNvSpPr>
                  <a:spLocks noChangeShapeType="1"/>
                </p:cNvSpPr>
                <p:nvPr/>
              </p:nvSpPr>
              <p:spPr bwMode="auto">
                <a:xfrm flipH="1">
                  <a:off x="3482" y="2648"/>
                  <a:ext cx="120" cy="122"/>
                </a:xfrm>
                <a:prstGeom prst="line">
                  <a:avLst/>
                </a:prstGeom>
                <a:noFill/>
                <a:ln w="28575">
                  <a:solidFill>
                    <a:schemeClr val="accent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30740" name="Line 20"/>
                <p:cNvSpPr>
                  <a:spLocks noChangeShapeType="1"/>
                </p:cNvSpPr>
                <p:nvPr/>
              </p:nvSpPr>
              <p:spPr bwMode="auto">
                <a:xfrm flipH="1">
                  <a:off x="3602" y="2648"/>
                  <a:ext cx="120" cy="122"/>
                </a:xfrm>
                <a:prstGeom prst="line">
                  <a:avLst/>
                </a:prstGeom>
                <a:noFill/>
                <a:ln w="28575">
                  <a:solidFill>
                    <a:schemeClr val="accent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30741" name="Line 21"/>
                <p:cNvSpPr>
                  <a:spLocks noChangeShapeType="1"/>
                </p:cNvSpPr>
                <p:nvPr/>
              </p:nvSpPr>
              <p:spPr bwMode="auto">
                <a:xfrm flipH="1">
                  <a:off x="3722" y="2648"/>
                  <a:ext cx="120" cy="122"/>
                </a:xfrm>
                <a:prstGeom prst="line">
                  <a:avLst/>
                </a:prstGeom>
                <a:noFill/>
                <a:ln w="28575">
                  <a:solidFill>
                    <a:schemeClr val="accent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30742" name="Line 22"/>
                <p:cNvSpPr>
                  <a:spLocks noChangeShapeType="1"/>
                </p:cNvSpPr>
                <p:nvPr/>
              </p:nvSpPr>
              <p:spPr bwMode="auto">
                <a:xfrm flipH="1">
                  <a:off x="3842" y="2648"/>
                  <a:ext cx="121" cy="122"/>
                </a:xfrm>
                <a:prstGeom prst="line">
                  <a:avLst/>
                </a:prstGeom>
                <a:noFill/>
                <a:ln w="28575">
                  <a:solidFill>
                    <a:schemeClr val="accent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30743" name="Line 23"/>
                <p:cNvSpPr>
                  <a:spLocks noChangeShapeType="1"/>
                </p:cNvSpPr>
                <p:nvPr/>
              </p:nvSpPr>
              <p:spPr bwMode="auto">
                <a:xfrm flipH="1">
                  <a:off x="3963" y="2648"/>
                  <a:ext cx="120" cy="122"/>
                </a:xfrm>
                <a:prstGeom prst="line">
                  <a:avLst/>
                </a:prstGeom>
                <a:noFill/>
                <a:ln w="28575">
                  <a:solidFill>
                    <a:schemeClr val="accent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30744" name="Line 24"/>
                <p:cNvSpPr>
                  <a:spLocks noChangeShapeType="1"/>
                </p:cNvSpPr>
                <p:nvPr/>
              </p:nvSpPr>
              <p:spPr bwMode="auto">
                <a:xfrm>
                  <a:off x="2783" y="2640"/>
                  <a:ext cx="1315" cy="0"/>
                </a:xfrm>
                <a:prstGeom prst="line">
                  <a:avLst/>
                </a:prstGeom>
                <a:noFill/>
                <a:ln w="28575">
                  <a:solidFill>
                    <a:schemeClr val="accent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6" name="Group 25"/>
              <p:cNvGrpSpPr>
                <a:grpSpLocks/>
              </p:cNvGrpSpPr>
              <p:nvPr/>
            </p:nvGrpSpPr>
            <p:grpSpPr bwMode="auto">
              <a:xfrm>
                <a:off x="1296" y="3696"/>
                <a:ext cx="535" cy="52"/>
                <a:chOff x="2760" y="2640"/>
                <a:chExt cx="1338" cy="130"/>
              </a:xfrm>
            </p:grpSpPr>
            <p:sp>
              <p:nvSpPr>
                <p:cNvPr id="30746" name="Line 26"/>
                <p:cNvSpPr>
                  <a:spLocks noChangeShapeType="1"/>
                </p:cNvSpPr>
                <p:nvPr/>
              </p:nvSpPr>
              <p:spPr bwMode="auto">
                <a:xfrm flipH="1">
                  <a:off x="2760" y="2648"/>
                  <a:ext cx="120" cy="122"/>
                </a:xfrm>
                <a:prstGeom prst="line">
                  <a:avLst/>
                </a:prstGeom>
                <a:noFill/>
                <a:ln w="28575">
                  <a:solidFill>
                    <a:schemeClr val="accent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30747" name="Line 27"/>
                <p:cNvSpPr>
                  <a:spLocks noChangeShapeType="1"/>
                </p:cNvSpPr>
                <p:nvPr/>
              </p:nvSpPr>
              <p:spPr bwMode="auto">
                <a:xfrm flipH="1">
                  <a:off x="2880" y="2648"/>
                  <a:ext cx="121" cy="122"/>
                </a:xfrm>
                <a:prstGeom prst="line">
                  <a:avLst/>
                </a:prstGeom>
                <a:noFill/>
                <a:ln w="28575">
                  <a:solidFill>
                    <a:schemeClr val="accent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30748" name="Line 28"/>
                <p:cNvSpPr>
                  <a:spLocks noChangeShapeType="1"/>
                </p:cNvSpPr>
                <p:nvPr/>
              </p:nvSpPr>
              <p:spPr bwMode="auto">
                <a:xfrm flipH="1">
                  <a:off x="3001" y="2648"/>
                  <a:ext cx="120" cy="122"/>
                </a:xfrm>
                <a:prstGeom prst="line">
                  <a:avLst/>
                </a:prstGeom>
                <a:noFill/>
                <a:ln w="28575">
                  <a:solidFill>
                    <a:schemeClr val="accent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30749" name="Line 29"/>
                <p:cNvSpPr>
                  <a:spLocks noChangeShapeType="1"/>
                </p:cNvSpPr>
                <p:nvPr/>
              </p:nvSpPr>
              <p:spPr bwMode="auto">
                <a:xfrm flipH="1">
                  <a:off x="3121" y="2648"/>
                  <a:ext cx="120" cy="122"/>
                </a:xfrm>
                <a:prstGeom prst="line">
                  <a:avLst/>
                </a:prstGeom>
                <a:noFill/>
                <a:ln w="28575">
                  <a:solidFill>
                    <a:schemeClr val="accent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30750" name="Line 30"/>
                <p:cNvSpPr>
                  <a:spLocks noChangeShapeType="1"/>
                </p:cNvSpPr>
                <p:nvPr/>
              </p:nvSpPr>
              <p:spPr bwMode="auto">
                <a:xfrm flipH="1">
                  <a:off x="3241" y="2648"/>
                  <a:ext cx="120" cy="122"/>
                </a:xfrm>
                <a:prstGeom prst="line">
                  <a:avLst/>
                </a:prstGeom>
                <a:noFill/>
                <a:ln w="28575">
                  <a:solidFill>
                    <a:schemeClr val="accent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30751" name="Line 31"/>
                <p:cNvSpPr>
                  <a:spLocks noChangeShapeType="1"/>
                </p:cNvSpPr>
                <p:nvPr/>
              </p:nvSpPr>
              <p:spPr bwMode="auto">
                <a:xfrm flipH="1">
                  <a:off x="3361" y="2648"/>
                  <a:ext cx="121" cy="122"/>
                </a:xfrm>
                <a:prstGeom prst="line">
                  <a:avLst/>
                </a:prstGeom>
                <a:noFill/>
                <a:ln w="28575">
                  <a:solidFill>
                    <a:schemeClr val="accent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30752" name="Line 32"/>
                <p:cNvSpPr>
                  <a:spLocks noChangeShapeType="1"/>
                </p:cNvSpPr>
                <p:nvPr/>
              </p:nvSpPr>
              <p:spPr bwMode="auto">
                <a:xfrm flipH="1">
                  <a:off x="3482" y="2648"/>
                  <a:ext cx="120" cy="122"/>
                </a:xfrm>
                <a:prstGeom prst="line">
                  <a:avLst/>
                </a:prstGeom>
                <a:noFill/>
                <a:ln w="28575">
                  <a:solidFill>
                    <a:schemeClr val="accent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30753" name="Line 33"/>
                <p:cNvSpPr>
                  <a:spLocks noChangeShapeType="1"/>
                </p:cNvSpPr>
                <p:nvPr/>
              </p:nvSpPr>
              <p:spPr bwMode="auto">
                <a:xfrm flipH="1">
                  <a:off x="3602" y="2648"/>
                  <a:ext cx="120" cy="122"/>
                </a:xfrm>
                <a:prstGeom prst="line">
                  <a:avLst/>
                </a:prstGeom>
                <a:noFill/>
                <a:ln w="28575">
                  <a:solidFill>
                    <a:schemeClr val="accent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30754" name="Line 34"/>
                <p:cNvSpPr>
                  <a:spLocks noChangeShapeType="1"/>
                </p:cNvSpPr>
                <p:nvPr/>
              </p:nvSpPr>
              <p:spPr bwMode="auto">
                <a:xfrm flipH="1">
                  <a:off x="3722" y="2648"/>
                  <a:ext cx="120" cy="122"/>
                </a:xfrm>
                <a:prstGeom prst="line">
                  <a:avLst/>
                </a:prstGeom>
                <a:noFill/>
                <a:ln w="28575">
                  <a:solidFill>
                    <a:schemeClr val="accent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30755" name="Line 35"/>
                <p:cNvSpPr>
                  <a:spLocks noChangeShapeType="1"/>
                </p:cNvSpPr>
                <p:nvPr/>
              </p:nvSpPr>
              <p:spPr bwMode="auto">
                <a:xfrm flipH="1">
                  <a:off x="3842" y="2648"/>
                  <a:ext cx="121" cy="122"/>
                </a:xfrm>
                <a:prstGeom prst="line">
                  <a:avLst/>
                </a:prstGeom>
                <a:noFill/>
                <a:ln w="28575">
                  <a:solidFill>
                    <a:schemeClr val="accent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30756" name="Line 36"/>
                <p:cNvSpPr>
                  <a:spLocks noChangeShapeType="1"/>
                </p:cNvSpPr>
                <p:nvPr/>
              </p:nvSpPr>
              <p:spPr bwMode="auto">
                <a:xfrm flipH="1">
                  <a:off x="3963" y="2648"/>
                  <a:ext cx="120" cy="122"/>
                </a:xfrm>
                <a:prstGeom prst="line">
                  <a:avLst/>
                </a:prstGeom>
                <a:noFill/>
                <a:ln w="28575">
                  <a:solidFill>
                    <a:schemeClr val="accent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30757" name="Line 37"/>
                <p:cNvSpPr>
                  <a:spLocks noChangeShapeType="1"/>
                </p:cNvSpPr>
                <p:nvPr/>
              </p:nvSpPr>
              <p:spPr bwMode="auto">
                <a:xfrm>
                  <a:off x="2783" y="2640"/>
                  <a:ext cx="1315" cy="0"/>
                </a:xfrm>
                <a:prstGeom prst="line">
                  <a:avLst/>
                </a:prstGeom>
                <a:noFill/>
                <a:ln w="28575">
                  <a:solidFill>
                    <a:schemeClr val="accent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7" name="Group 38"/>
              <p:cNvGrpSpPr>
                <a:grpSpLocks/>
              </p:cNvGrpSpPr>
              <p:nvPr/>
            </p:nvGrpSpPr>
            <p:grpSpPr bwMode="auto">
              <a:xfrm>
                <a:off x="1824" y="3696"/>
                <a:ext cx="535" cy="52"/>
                <a:chOff x="2760" y="2640"/>
                <a:chExt cx="1338" cy="130"/>
              </a:xfrm>
            </p:grpSpPr>
            <p:sp>
              <p:nvSpPr>
                <p:cNvPr id="30759" name="Line 39"/>
                <p:cNvSpPr>
                  <a:spLocks noChangeShapeType="1"/>
                </p:cNvSpPr>
                <p:nvPr/>
              </p:nvSpPr>
              <p:spPr bwMode="auto">
                <a:xfrm flipH="1">
                  <a:off x="2760" y="2648"/>
                  <a:ext cx="120" cy="122"/>
                </a:xfrm>
                <a:prstGeom prst="line">
                  <a:avLst/>
                </a:prstGeom>
                <a:noFill/>
                <a:ln w="28575">
                  <a:solidFill>
                    <a:schemeClr val="accent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30760" name="Line 40"/>
                <p:cNvSpPr>
                  <a:spLocks noChangeShapeType="1"/>
                </p:cNvSpPr>
                <p:nvPr/>
              </p:nvSpPr>
              <p:spPr bwMode="auto">
                <a:xfrm flipH="1">
                  <a:off x="2880" y="2648"/>
                  <a:ext cx="121" cy="122"/>
                </a:xfrm>
                <a:prstGeom prst="line">
                  <a:avLst/>
                </a:prstGeom>
                <a:noFill/>
                <a:ln w="28575">
                  <a:solidFill>
                    <a:schemeClr val="accent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30761" name="Line 41"/>
                <p:cNvSpPr>
                  <a:spLocks noChangeShapeType="1"/>
                </p:cNvSpPr>
                <p:nvPr/>
              </p:nvSpPr>
              <p:spPr bwMode="auto">
                <a:xfrm flipH="1">
                  <a:off x="3001" y="2648"/>
                  <a:ext cx="120" cy="122"/>
                </a:xfrm>
                <a:prstGeom prst="line">
                  <a:avLst/>
                </a:prstGeom>
                <a:noFill/>
                <a:ln w="28575">
                  <a:solidFill>
                    <a:schemeClr val="accent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30762" name="Line 42"/>
                <p:cNvSpPr>
                  <a:spLocks noChangeShapeType="1"/>
                </p:cNvSpPr>
                <p:nvPr/>
              </p:nvSpPr>
              <p:spPr bwMode="auto">
                <a:xfrm flipH="1">
                  <a:off x="3121" y="2648"/>
                  <a:ext cx="120" cy="122"/>
                </a:xfrm>
                <a:prstGeom prst="line">
                  <a:avLst/>
                </a:prstGeom>
                <a:noFill/>
                <a:ln w="28575">
                  <a:solidFill>
                    <a:schemeClr val="accent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30763" name="Line 43"/>
                <p:cNvSpPr>
                  <a:spLocks noChangeShapeType="1"/>
                </p:cNvSpPr>
                <p:nvPr/>
              </p:nvSpPr>
              <p:spPr bwMode="auto">
                <a:xfrm flipH="1">
                  <a:off x="3241" y="2648"/>
                  <a:ext cx="120" cy="122"/>
                </a:xfrm>
                <a:prstGeom prst="line">
                  <a:avLst/>
                </a:prstGeom>
                <a:noFill/>
                <a:ln w="28575">
                  <a:solidFill>
                    <a:schemeClr val="accent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30764" name="Line 44"/>
                <p:cNvSpPr>
                  <a:spLocks noChangeShapeType="1"/>
                </p:cNvSpPr>
                <p:nvPr/>
              </p:nvSpPr>
              <p:spPr bwMode="auto">
                <a:xfrm flipH="1">
                  <a:off x="3361" y="2648"/>
                  <a:ext cx="121" cy="122"/>
                </a:xfrm>
                <a:prstGeom prst="line">
                  <a:avLst/>
                </a:prstGeom>
                <a:noFill/>
                <a:ln w="28575">
                  <a:solidFill>
                    <a:schemeClr val="accent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30765" name="Line 45"/>
                <p:cNvSpPr>
                  <a:spLocks noChangeShapeType="1"/>
                </p:cNvSpPr>
                <p:nvPr/>
              </p:nvSpPr>
              <p:spPr bwMode="auto">
                <a:xfrm flipH="1">
                  <a:off x="3482" y="2648"/>
                  <a:ext cx="120" cy="122"/>
                </a:xfrm>
                <a:prstGeom prst="line">
                  <a:avLst/>
                </a:prstGeom>
                <a:noFill/>
                <a:ln w="28575">
                  <a:solidFill>
                    <a:schemeClr val="accent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30766" name="Line 46"/>
                <p:cNvSpPr>
                  <a:spLocks noChangeShapeType="1"/>
                </p:cNvSpPr>
                <p:nvPr/>
              </p:nvSpPr>
              <p:spPr bwMode="auto">
                <a:xfrm flipH="1">
                  <a:off x="3602" y="2648"/>
                  <a:ext cx="120" cy="122"/>
                </a:xfrm>
                <a:prstGeom prst="line">
                  <a:avLst/>
                </a:prstGeom>
                <a:noFill/>
                <a:ln w="28575">
                  <a:solidFill>
                    <a:schemeClr val="accent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30767" name="Line 47"/>
                <p:cNvSpPr>
                  <a:spLocks noChangeShapeType="1"/>
                </p:cNvSpPr>
                <p:nvPr/>
              </p:nvSpPr>
              <p:spPr bwMode="auto">
                <a:xfrm flipH="1">
                  <a:off x="3722" y="2648"/>
                  <a:ext cx="120" cy="122"/>
                </a:xfrm>
                <a:prstGeom prst="line">
                  <a:avLst/>
                </a:prstGeom>
                <a:noFill/>
                <a:ln w="28575">
                  <a:solidFill>
                    <a:schemeClr val="accent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30768" name="Line 48"/>
                <p:cNvSpPr>
                  <a:spLocks noChangeShapeType="1"/>
                </p:cNvSpPr>
                <p:nvPr/>
              </p:nvSpPr>
              <p:spPr bwMode="auto">
                <a:xfrm flipH="1">
                  <a:off x="3842" y="2648"/>
                  <a:ext cx="121" cy="122"/>
                </a:xfrm>
                <a:prstGeom prst="line">
                  <a:avLst/>
                </a:prstGeom>
                <a:noFill/>
                <a:ln w="28575">
                  <a:solidFill>
                    <a:schemeClr val="accent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30769" name="Line 49"/>
                <p:cNvSpPr>
                  <a:spLocks noChangeShapeType="1"/>
                </p:cNvSpPr>
                <p:nvPr/>
              </p:nvSpPr>
              <p:spPr bwMode="auto">
                <a:xfrm flipH="1">
                  <a:off x="3963" y="2648"/>
                  <a:ext cx="120" cy="122"/>
                </a:xfrm>
                <a:prstGeom prst="line">
                  <a:avLst/>
                </a:prstGeom>
                <a:noFill/>
                <a:ln w="28575">
                  <a:solidFill>
                    <a:schemeClr val="accent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30770" name="Line 50"/>
                <p:cNvSpPr>
                  <a:spLocks noChangeShapeType="1"/>
                </p:cNvSpPr>
                <p:nvPr/>
              </p:nvSpPr>
              <p:spPr bwMode="auto">
                <a:xfrm>
                  <a:off x="2783" y="2640"/>
                  <a:ext cx="1315" cy="0"/>
                </a:xfrm>
                <a:prstGeom prst="line">
                  <a:avLst/>
                </a:prstGeom>
                <a:noFill/>
                <a:ln w="28575">
                  <a:solidFill>
                    <a:schemeClr val="accent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8" name="Group 51"/>
              <p:cNvGrpSpPr>
                <a:grpSpLocks/>
              </p:cNvGrpSpPr>
              <p:nvPr/>
            </p:nvGrpSpPr>
            <p:grpSpPr bwMode="auto">
              <a:xfrm>
                <a:off x="2352" y="3696"/>
                <a:ext cx="535" cy="52"/>
                <a:chOff x="2760" y="2640"/>
                <a:chExt cx="1338" cy="130"/>
              </a:xfrm>
            </p:grpSpPr>
            <p:sp>
              <p:nvSpPr>
                <p:cNvPr id="30772" name="Line 52"/>
                <p:cNvSpPr>
                  <a:spLocks noChangeShapeType="1"/>
                </p:cNvSpPr>
                <p:nvPr/>
              </p:nvSpPr>
              <p:spPr bwMode="auto">
                <a:xfrm flipH="1">
                  <a:off x="2760" y="2648"/>
                  <a:ext cx="120" cy="122"/>
                </a:xfrm>
                <a:prstGeom prst="line">
                  <a:avLst/>
                </a:prstGeom>
                <a:noFill/>
                <a:ln w="28575">
                  <a:solidFill>
                    <a:schemeClr val="accent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30773" name="Line 53"/>
                <p:cNvSpPr>
                  <a:spLocks noChangeShapeType="1"/>
                </p:cNvSpPr>
                <p:nvPr/>
              </p:nvSpPr>
              <p:spPr bwMode="auto">
                <a:xfrm flipH="1">
                  <a:off x="2880" y="2648"/>
                  <a:ext cx="121" cy="122"/>
                </a:xfrm>
                <a:prstGeom prst="line">
                  <a:avLst/>
                </a:prstGeom>
                <a:noFill/>
                <a:ln w="28575">
                  <a:solidFill>
                    <a:schemeClr val="accent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30774" name="Line 54"/>
                <p:cNvSpPr>
                  <a:spLocks noChangeShapeType="1"/>
                </p:cNvSpPr>
                <p:nvPr/>
              </p:nvSpPr>
              <p:spPr bwMode="auto">
                <a:xfrm flipH="1">
                  <a:off x="3001" y="2648"/>
                  <a:ext cx="120" cy="122"/>
                </a:xfrm>
                <a:prstGeom prst="line">
                  <a:avLst/>
                </a:prstGeom>
                <a:noFill/>
                <a:ln w="28575">
                  <a:solidFill>
                    <a:schemeClr val="accent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30775" name="Line 55"/>
                <p:cNvSpPr>
                  <a:spLocks noChangeShapeType="1"/>
                </p:cNvSpPr>
                <p:nvPr/>
              </p:nvSpPr>
              <p:spPr bwMode="auto">
                <a:xfrm flipH="1">
                  <a:off x="3121" y="2648"/>
                  <a:ext cx="120" cy="122"/>
                </a:xfrm>
                <a:prstGeom prst="line">
                  <a:avLst/>
                </a:prstGeom>
                <a:noFill/>
                <a:ln w="28575">
                  <a:solidFill>
                    <a:schemeClr val="accent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30776" name="Line 56"/>
                <p:cNvSpPr>
                  <a:spLocks noChangeShapeType="1"/>
                </p:cNvSpPr>
                <p:nvPr/>
              </p:nvSpPr>
              <p:spPr bwMode="auto">
                <a:xfrm flipH="1">
                  <a:off x="3241" y="2648"/>
                  <a:ext cx="120" cy="122"/>
                </a:xfrm>
                <a:prstGeom prst="line">
                  <a:avLst/>
                </a:prstGeom>
                <a:noFill/>
                <a:ln w="28575">
                  <a:solidFill>
                    <a:schemeClr val="accent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30777" name="Line 57"/>
                <p:cNvSpPr>
                  <a:spLocks noChangeShapeType="1"/>
                </p:cNvSpPr>
                <p:nvPr/>
              </p:nvSpPr>
              <p:spPr bwMode="auto">
                <a:xfrm flipH="1">
                  <a:off x="3361" y="2648"/>
                  <a:ext cx="121" cy="122"/>
                </a:xfrm>
                <a:prstGeom prst="line">
                  <a:avLst/>
                </a:prstGeom>
                <a:noFill/>
                <a:ln w="28575">
                  <a:solidFill>
                    <a:schemeClr val="accent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30778" name="Line 58"/>
                <p:cNvSpPr>
                  <a:spLocks noChangeShapeType="1"/>
                </p:cNvSpPr>
                <p:nvPr/>
              </p:nvSpPr>
              <p:spPr bwMode="auto">
                <a:xfrm flipH="1">
                  <a:off x="3482" y="2648"/>
                  <a:ext cx="120" cy="122"/>
                </a:xfrm>
                <a:prstGeom prst="line">
                  <a:avLst/>
                </a:prstGeom>
                <a:noFill/>
                <a:ln w="28575">
                  <a:solidFill>
                    <a:schemeClr val="accent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30779" name="Line 59"/>
                <p:cNvSpPr>
                  <a:spLocks noChangeShapeType="1"/>
                </p:cNvSpPr>
                <p:nvPr/>
              </p:nvSpPr>
              <p:spPr bwMode="auto">
                <a:xfrm flipH="1">
                  <a:off x="3602" y="2648"/>
                  <a:ext cx="120" cy="122"/>
                </a:xfrm>
                <a:prstGeom prst="line">
                  <a:avLst/>
                </a:prstGeom>
                <a:noFill/>
                <a:ln w="28575">
                  <a:solidFill>
                    <a:schemeClr val="accent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30780" name="Line 60"/>
                <p:cNvSpPr>
                  <a:spLocks noChangeShapeType="1"/>
                </p:cNvSpPr>
                <p:nvPr/>
              </p:nvSpPr>
              <p:spPr bwMode="auto">
                <a:xfrm flipH="1">
                  <a:off x="3722" y="2648"/>
                  <a:ext cx="120" cy="122"/>
                </a:xfrm>
                <a:prstGeom prst="line">
                  <a:avLst/>
                </a:prstGeom>
                <a:noFill/>
                <a:ln w="28575">
                  <a:solidFill>
                    <a:schemeClr val="accent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30781" name="Line 61"/>
                <p:cNvSpPr>
                  <a:spLocks noChangeShapeType="1"/>
                </p:cNvSpPr>
                <p:nvPr/>
              </p:nvSpPr>
              <p:spPr bwMode="auto">
                <a:xfrm flipH="1">
                  <a:off x="3842" y="2648"/>
                  <a:ext cx="121" cy="122"/>
                </a:xfrm>
                <a:prstGeom prst="line">
                  <a:avLst/>
                </a:prstGeom>
                <a:noFill/>
                <a:ln w="28575">
                  <a:solidFill>
                    <a:schemeClr val="accent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30782" name="Line 62"/>
                <p:cNvSpPr>
                  <a:spLocks noChangeShapeType="1"/>
                </p:cNvSpPr>
                <p:nvPr/>
              </p:nvSpPr>
              <p:spPr bwMode="auto">
                <a:xfrm flipH="1">
                  <a:off x="3963" y="2648"/>
                  <a:ext cx="120" cy="122"/>
                </a:xfrm>
                <a:prstGeom prst="line">
                  <a:avLst/>
                </a:prstGeom>
                <a:noFill/>
                <a:ln w="28575">
                  <a:solidFill>
                    <a:schemeClr val="accent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30783" name="Line 63"/>
                <p:cNvSpPr>
                  <a:spLocks noChangeShapeType="1"/>
                </p:cNvSpPr>
                <p:nvPr/>
              </p:nvSpPr>
              <p:spPr bwMode="auto">
                <a:xfrm>
                  <a:off x="2783" y="2640"/>
                  <a:ext cx="1315" cy="0"/>
                </a:xfrm>
                <a:prstGeom prst="line">
                  <a:avLst/>
                </a:prstGeom>
                <a:noFill/>
                <a:ln w="28575">
                  <a:solidFill>
                    <a:schemeClr val="accent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9" name="Group 64"/>
              <p:cNvGrpSpPr>
                <a:grpSpLocks/>
              </p:cNvGrpSpPr>
              <p:nvPr/>
            </p:nvGrpSpPr>
            <p:grpSpPr bwMode="auto">
              <a:xfrm>
                <a:off x="2880" y="3696"/>
                <a:ext cx="535" cy="52"/>
                <a:chOff x="2760" y="2640"/>
                <a:chExt cx="1338" cy="130"/>
              </a:xfrm>
            </p:grpSpPr>
            <p:sp>
              <p:nvSpPr>
                <p:cNvPr id="30785" name="Line 65"/>
                <p:cNvSpPr>
                  <a:spLocks noChangeShapeType="1"/>
                </p:cNvSpPr>
                <p:nvPr/>
              </p:nvSpPr>
              <p:spPr bwMode="auto">
                <a:xfrm flipH="1">
                  <a:off x="2760" y="2648"/>
                  <a:ext cx="120" cy="122"/>
                </a:xfrm>
                <a:prstGeom prst="line">
                  <a:avLst/>
                </a:prstGeom>
                <a:noFill/>
                <a:ln w="28575">
                  <a:solidFill>
                    <a:schemeClr val="accent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30786" name="Line 66"/>
                <p:cNvSpPr>
                  <a:spLocks noChangeShapeType="1"/>
                </p:cNvSpPr>
                <p:nvPr/>
              </p:nvSpPr>
              <p:spPr bwMode="auto">
                <a:xfrm flipH="1">
                  <a:off x="2880" y="2648"/>
                  <a:ext cx="121" cy="122"/>
                </a:xfrm>
                <a:prstGeom prst="line">
                  <a:avLst/>
                </a:prstGeom>
                <a:noFill/>
                <a:ln w="28575">
                  <a:solidFill>
                    <a:schemeClr val="accent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30787" name="Line 67"/>
                <p:cNvSpPr>
                  <a:spLocks noChangeShapeType="1"/>
                </p:cNvSpPr>
                <p:nvPr/>
              </p:nvSpPr>
              <p:spPr bwMode="auto">
                <a:xfrm flipH="1">
                  <a:off x="3001" y="2648"/>
                  <a:ext cx="120" cy="122"/>
                </a:xfrm>
                <a:prstGeom prst="line">
                  <a:avLst/>
                </a:prstGeom>
                <a:noFill/>
                <a:ln w="28575">
                  <a:solidFill>
                    <a:schemeClr val="accent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30788" name="Line 68"/>
                <p:cNvSpPr>
                  <a:spLocks noChangeShapeType="1"/>
                </p:cNvSpPr>
                <p:nvPr/>
              </p:nvSpPr>
              <p:spPr bwMode="auto">
                <a:xfrm flipH="1">
                  <a:off x="3121" y="2648"/>
                  <a:ext cx="120" cy="122"/>
                </a:xfrm>
                <a:prstGeom prst="line">
                  <a:avLst/>
                </a:prstGeom>
                <a:noFill/>
                <a:ln w="28575">
                  <a:solidFill>
                    <a:schemeClr val="accent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30789" name="Line 69"/>
                <p:cNvSpPr>
                  <a:spLocks noChangeShapeType="1"/>
                </p:cNvSpPr>
                <p:nvPr/>
              </p:nvSpPr>
              <p:spPr bwMode="auto">
                <a:xfrm flipH="1">
                  <a:off x="3241" y="2648"/>
                  <a:ext cx="120" cy="122"/>
                </a:xfrm>
                <a:prstGeom prst="line">
                  <a:avLst/>
                </a:prstGeom>
                <a:noFill/>
                <a:ln w="28575">
                  <a:solidFill>
                    <a:schemeClr val="accent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30790" name="Line 70"/>
                <p:cNvSpPr>
                  <a:spLocks noChangeShapeType="1"/>
                </p:cNvSpPr>
                <p:nvPr/>
              </p:nvSpPr>
              <p:spPr bwMode="auto">
                <a:xfrm flipH="1">
                  <a:off x="3361" y="2648"/>
                  <a:ext cx="121" cy="122"/>
                </a:xfrm>
                <a:prstGeom prst="line">
                  <a:avLst/>
                </a:prstGeom>
                <a:noFill/>
                <a:ln w="28575">
                  <a:solidFill>
                    <a:schemeClr val="accent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30791" name="Line 71"/>
                <p:cNvSpPr>
                  <a:spLocks noChangeShapeType="1"/>
                </p:cNvSpPr>
                <p:nvPr/>
              </p:nvSpPr>
              <p:spPr bwMode="auto">
                <a:xfrm flipH="1">
                  <a:off x="3482" y="2648"/>
                  <a:ext cx="120" cy="122"/>
                </a:xfrm>
                <a:prstGeom prst="line">
                  <a:avLst/>
                </a:prstGeom>
                <a:noFill/>
                <a:ln w="28575">
                  <a:solidFill>
                    <a:schemeClr val="accent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30792" name="Line 72"/>
                <p:cNvSpPr>
                  <a:spLocks noChangeShapeType="1"/>
                </p:cNvSpPr>
                <p:nvPr/>
              </p:nvSpPr>
              <p:spPr bwMode="auto">
                <a:xfrm flipH="1">
                  <a:off x="3602" y="2648"/>
                  <a:ext cx="120" cy="122"/>
                </a:xfrm>
                <a:prstGeom prst="line">
                  <a:avLst/>
                </a:prstGeom>
                <a:noFill/>
                <a:ln w="28575">
                  <a:solidFill>
                    <a:schemeClr val="accent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30793" name="Line 73"/>
                <p:cNvSpPr>
                  <a:spLocks noChangeShapeType="1"/>
                </p:cNvSpPr>
                <p:nvPr/>
              </p:nvSpPr>
              <p:spPr bwMode="auto">
                <a:xfrm flipH="1">
                  <a:off x="3722" y="2648"/>
                  <a:ext cx="120" cy="122"/>
                </a:xfrm>
                <a:prstGeom prst="line">
                  <a:avLst/>
                </a:prstGeom>
                <a:noFill/>
                <a:ln w="28575">
                  <a:solidFill>
                    <a:schemeClr val="accent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30794" name="Line 74"/>
                <p:cNvSpPr>
                  <a:spLocks noChangeShapeType="1"/>
                </p:cNvSpPr>
                <p:nvPr/>
              </p:nvSpPr>
              <p:spPr bwMode="auto">
                <a:xfrm flipH="1">
                  <a:off x="3842" y="2648"/>
                  <a:ext cx="121" cy="122"/>
                </a:xfrm>
                <a:prstGeom prst="line">
                  <a:avLst/>
                </a:prstGeom>
                <a:noFill/>
                <a:ln w="28575">
                  <a:solidFill>
                    <a:schemeClr val="accent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30795" name="Line 75"/>
                <p:cNvSpPr>
                  <a:spLocks noChangeShapeType="1"/>
                </p:cNvSpPr>
                <p:nvPr/>
              </p:nvSpPr>
              <p:spPr bwMode="auto">
                <a:xfrm flipH="1">
                  <a:off x="3963" y="2648"/>
                  <a:ext cx="120" cy="122"/>
                </a:xfrm>
                <a:prstGeom prst="line">
                  <a:avLst/>
                </a:prstGeom>
                <a:noFill/>
                <a:ln w="28575">
                  <a:solidFill>
                    <a:schemeClr val="accent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30796" name="Line 76"/>
                <p:cNvSpPr>
                  <a:spLocks noChangeShapeType="1"/>
                </p:cNvSpPr>
                <p:nvPr/>
              </p:nvSpPr>
              <p:spPr bwMode="auto">
                <a:xfrm>
                  <a:off x="2783" y="2640"/>
                  <a:ext cx="1315" cy="0"/>
                </a:xfrm>
                <a:prstGeom prst="line">
                  <a:avLst/>
                </a:prstGeom>
                <a:noFill/>
                <a:ln w="28575">
                  <a:solidFill>
                    <a:schemeClr val="accent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0" name="Group 77"/>
              <p:cNvGrpSpPr>
                <a:grpSpLocks/>
              </p:cNvGrpSpPr>
              <p:nvPr/>
            </p:nvGrpSpPr>
            <p:grpSpPr bwMode="auto">
              <a:xfrm>
                <a:off x="3408" y="3696"/>
                <a:ext cx="535" cy="52"/>
                <a:chOff x="2760" y="2640"/>
                <a:chExt cx="1338" cy="130"/>
              </a:xfrm>
            </p:grpSpPr>
            <p:sp>
              <p:nvSpPr>
                <p:cNvPr id="30798" name="Line 78"/>
                <p:cNvSpPr>
                  <a:spLocks noChangeShapeType="1"/>
                </p:cNvSpPr>
                <p:nvPr/>
              </p:nvSpPr>
              <p:spPr bwMode="auto">
                <a:xfrm flipH="1">
                  <a:off x="2760" y="2648"/>
                  <a:ext cx="120" cy="122"/>
                </a:xfrm>
                <a:prstGeom prst="line">
                  <a:avLst/>
                </a:prstGeom>
                <a:noFill/>
                <a:ln w="28575">
                  <a:solidFill>
                    <a:schemeClr val="accent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30799" name="Line 79"/>
                <p:cNvSpPr>
                  <a:spLocks noChangeShapeType="1"/>
                </p:cNvSpPr>
                <p:nvPr/>
              </p:nvSpPr>
              <p:spPr bwMode="auto">
                <a:xfrm flipH="1">
                  <a:off x="2880" y="2648"/>
                  <a:ext cx="121" cy="122"/>
                </a:xfrm>
                <a:prstGeom prst="line">
                  <a:avLst/>
                </a:prstGeom>
                <a:noFill/>
                <a:ln w="28575">
                  <a:solidFill>
                    <a:schemeClr val="accent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30800" name="Line 80"/>
                <p:cNvSpPr>
                  <a:spLocks noChangeShapeType="1"/>
                </p:cNvSpPr>
                <p:nvPr/>
              </p:nvSpPr>
              <p:spPr bwMode="auto">
                <a:xfrm flipH="1">
                  <a:off x="3001" y="2648"/>
                  <a:ext cx="120" cy="122"/>
                </a:xfrm>
                <a:prstGeom prst="line">
                  <a:avLst/>
                </a:prstGeom>
                <a:noFill/>
                <a:ln w="28575">
                  <a:solidFill>
                    <a:schemeClr val="accent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30801" name="Line 81"/>
                <p:cNvSpPr>
                  <a:spLocks noChangeShapeType="1"/>
                </p:cNvSpPr>
                <p:nvPr/>
              </p:nvSpPr>
              <p:spPr bwMode="auto">
                <a:xfrm flipH="1">
                  <a:off x="3121" y="2648"/>
                  <a:ext cx="120" cy="122"/>
                </a:xfrm>
                <a:prstGeom prst="line">
                  <a:avLst/>
                </a:prstGeom>
                <a:noFill/>
                <a:ln w="28575">
                  <a:solidFill>
                    <a:schemeClr val="accent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30802" name="Line 82"/>
                <p:cNvSpPr>
                  <a:spLocks noChangeShapeType="1"/>
                </p:cNvSpPr>
                <p:nvPr/>
              </p:nvSpPr>
              <p:spPr bwMode="auto">
                <a:xfrm flipH="1">
                  <a:off x="3241" y="2648"/>
                  <a:ext cx="120" cy="122"/>
                </a:xfrm>
                <a:prstGeom prst="line">
                  <a:avLst/>
                </a:prstGeom>
                <a:noFill/>
                <a:ln w="28575">
                  <a:solidFill>
                    <a:schemeClr val="accent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30803" name="Line 83"/>
                <p:cNvSpPr>
                  <a:spLocks noChangeShapeType="1"/>
                </p:cNvSpPr>
                <p:nvPr/>
              </p:nvSpPr>
              <p:spPr bwMode="auto">
                <a:xfrm flipH="1">
                  <a:off x="3361" y="2648"/>
                  <a:ext cx="121" cy="122"/>
                </a:xfrm>
                <a:prstGeom prst="line">
                  <a:avLst/>
                </a:prstGeom>
                <a:noFill/>
                <a:ln w="28575">
                  <a:solidFill>
                    <a:schemeClr val="accent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30804" name="Line 84"/>
                <p:cNvSpPr>
                  <a:spLocks noChangeShapeType="1"/>
                </p:cNvSpPr>
                <p:nvPr/>
              </p:nvSpPr>
              <p:spPr bwMode="auto">
                <a:xfrm flipH="1">
                  <a:off x="3482" y="2648"/>
                  <a:ext cx="120" cy="122"/>
                </a:xfrm>
                <a:prstGeom prst="line">
                  <a:avLst/>
                </a:prstGeom>
                <a:noFill/>
                <a:ln w="28575">
                  <a:solidFill>
                    <a:schemeClr val="accent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30805" name="Line 85"/>
                <p:cNvSpPr>
                  <a:spLocks noChangeShapeType="1"/>
                </p:cNvSpPr>
                <p:nvPr/>
              </p:nvSpPr>
              <p:spPr bwMode="auto">
                <a:xfrm flipH="1">
                  <a:off x="3602" y="2648"/>
                  <a:ext cx="120" cy="122"/>
                </a:xfrm>
                <a:prstGeom prst="line">
                  <a:avLst/>
                </a:prstGeom>
                <a:noFill/>
                <a:ln w="28575">
                  <a:solidFill>
                    <a:schemeClr val="accent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30806" name="Line 86"/>
                <p:cNvSpPr>
                  <a:spLocks noChangeShapeType="1"/>
                </p:cNvSpPr>
                <p:nvPr/>
              </p:nvSpPr>
              <p:spPr bwMode="auto">
                <a:xfrm flipH="1">
                  <a:off x="3722" y="2648"/>
                  <a:ext cx="120" cy="122"/>
                </a:xfrm>
                <a:prstGeom prst="line">
                  <a:avLst/>
                </a:prstGeom>
                <a:noFill/>
                <a:ln w="28575">
                  <a:solidFill>
                    <a:schemeClr val="accent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30807" name="Line 87"/>
                <p:cNvSpPr>
                  <a:spLocks noChangeShapeType="1"/>
                </p:cNvSpPr>
                <p:nvPr/>
              </p:nvSpPr>
              <p:spPr bwMode="auto">
                <a:xfrm flipH="1">
                  <a:off x="3842" y="2648"/>
                  <a:ext cx="121" cy="122"/>
                </a:xfrm>
                <a:prstGeom prst="line">
                  <a:avLst/>
                </a:prstGeom>
                <a:noFill/>
                <a:ln w="28575">
                  <a:solidFill>
                    <a:schemeClr val="accent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30808" name="Line 88"/>
                <p:cNvSpPr>
                  <a:spLocks noChangeShapeType="1"/>
                </p:cNvSpPr>
                <p:nvPr/>
              </p:nvSpPr>
              <p:spPr bwMode="auto">
                <a:xfrm flipH="1">
                  <a:off x="3963" y="2648"/>
                  <a:ext cx="120" cy="122"/>
                </a:xfrm>
                <a:prstGeom prst="line">
                  <a:avLst/>
                </a:prstGeom>
                <a:noFill/>
                <a:ln w="28575">
                  <a:solidFill>
                    <a:schemeClr val="accent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30809" name="Line 89"/>
                <p:cNvSpPr>
                  <a:spLocks noChangeShapeType="1"/>
                </p:cNvSpPr>
                <p:nvPr/>
              </p:nvSpPr>
              <p:spPr bwMode="auto">
                <a:xfrm>
                  <a:off x="2783" y="2640"/>
                  <a:ext cx="1315" cy="0"/>
                </a:xfrm>
                <a:prstGeom prst="line">
                  <a:avLst/>
                </a:prstGeom>
                <a:noFill/>
                <a:ln w="28575">
                  <a:solidFill>
                    <a:schemeClr val="accent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CN" altLang="en-US"/>
                </a:p>
              </p:txBody>
            </p:sp>
          </p:grpSp>
        </p:grpSp>
        <p:grpSp>
          <p:nvGrpSpPr>
            <p:cNvPr id="11" name="Group 90"/>
            <p:cNvGrpSpPr>
              <a:grpSpLocks/>
            </p:cNvGrpSpPr>
            <p:nvPr/>
          </p:nvGrpSpPr>
          <p:grpSpPr bwMode="auto">
            <a:xfrm>
              <a:off x="3456" y="3312"/>
              <a:ext cx="535" cy="52"/>
              <a:chOff x="2760" y="2640"/>
              <a:chExt cx="1338" cy="130"/>
            </a:xfrm>
          </p:grpSpPr>
          <p:sp>
            <p:nvSpPr>
              <p:cNvPr id="30811" name="Line 91"/>
              <p:cNvSpPr>
                <a:spLocks noChangeShapeType="1"/>
              </p:cNvSpPr>
              <p:nvPr/>
            </p:nvSpPr>
            <p:spPr bwMode="auto">
              <a:xfrm flipH="1">
                <a:off x="2760" y="2648"/>
                <a:ext cx="120" cy="122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0812" name="Line 92"/>
              <p:cNvSpPr>
                <a:spLocks noChangeShapeType="1"/>
              </p:cNvSpPr>
              <p:nvPr/>
            </p:nvSpPr>
            <p:spPr bwMode="auto">
              <a:xfrm flipH="1">
                <a:off x="2880" y="2648"/>
                <a:ext cx="121" cy="122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0813" name="Line 93"/>
              <p:cNvSpPr>
                <a:spLocks noChangeShapeType="1"/>
              </p:cNvSpPr>
              <p:nvPr/>
            </p:nvSpPr>
            <p:spPr bwMode="auto">
              <a:xfrm flipH="1">
                <a:off x="3001" y="2648"/>
                <a:ext cx="120" cy="122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0814" name="Line 94"/>
              <p:cNvSpPr>
                <a:spLocks noChangeShapeType="1"/>
              </p:cNvSpPr>
              <p:nvPr/>
            </p:nvSpPr>
            <p:spPr bwMode="auto">
              <a:xfrm flipH="1">
                <a:off x="3121" y="2648"/>
                <a:ext cx="120" cy="122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0815" name="Line 95"/>
              <p:cNvSpPr>
                <a:spLocks noChangeShapeType="1"/>
              </p:cNvSpPr>
              <p:nvPr/>
            </p:nvSpPr>
            <p:spPr bwMode="auto">
              <a:xfrm flipH="1">
                <a:off x="3241" y="2648"/>
                <a:ext cx="120" cy="122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0816" name="Line 96"/>
              <p:cNvSpPr>
                <a:spLocks noChangeShapeType="1"/>
              </p:cNvSpPr>
              <p:nvPr/>
            </p:nvSpPr>
            <p:spPr bwMode="auto">
              <a:xfrm flipH="1">
                <a:off x="3361" y="2648"/>
                <a:ext cx="121" cy="122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0817" name="Line 97"/>
              <p:cNvSpPr>
                <a:spLocks noChangeShapeType="1"/>
              </p:cNvSpPr>
              <p:nvPr/>
            </p:nvSpPr>
            <p:spPr bwMode="auto">
              <a:xfrm flipH="1">
                <a:off x="3482" y="2648"/>
                <a:ext cx="120" cy="122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0818" name="Line 98"/>
              <p:cNvSpPr>
                <a:spLocks noChangeShapeType="1"/>
              </p:cNvSpPr>
              <p:nvPr/>
            </p:nvSpPr>
            <p:spPr bwMode="auto">
              <a:xfrm flipH="1">
                <a:off x="3602" y="2648"/>
                <a:ext cx="120" cy="122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0819" name="Line 99"/>
              <p:cNvSpPr>
                <a:spLocks noChangeShapeType="1"/>
              </p:cNvSpPr>
              <p:nvPr/>
            </p:nvSpPr>
            <p:spPr bwMode="auto">
              <a:xfrm flipH="1">
                <a:off x="3722" y="2648"/>
                <a:ext cx="120" cy="122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0820" name="Line 100"/>
              <p:cNvSpPr>
                <a:spLocks noChangeShapeType="1"/>
              </p:cNvSpPr>
              <p:nvPr/>
            </p:nvSpPr>
            <p:spPr bwMode="auto">
              <a:xfrm flipH="1">
                <a:off x="3842" y="2648"/>
                <a:ext cx="121" cy="122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0821" name="Line 101"/>
              <p:cNvSpPr>
                <a:spLocks noChangeShapeType="1"/>
              </p:cNvSpPr>
              <p:nvPr/>
            </p:nvSpPr>
            <p:spPr bwMode="auto">
              <a:xfrm flipH="1">
                <a:off x="3963" y="2648"/>
                <a:ext cx="120" cy="122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0822" name="Line 102"/>
              <p:cNvSpPr>
                <a:spLocks noChangeShapeType="1"/>
              </p:cNvSpPr>
              <p:nvPr/>
            </p:nvSpPr>
            <p:spPr bwMode="auto">
              <a:xfrm>
                <a:off x="2783" y="2640"/>
                <a:ext cx="1315" cy="0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</p:grpSp>
        <p:grpSp>
          <p:nvGrpSpPr>
            <p:cNvPr id="12" name="Group 103"/>
            <p:cNvGrpSpPr>
              <a:grpSpLocks/>
            </p:cNvGrpSpPr>
            <p:nvPr/>
          </p:nvGrpSpPr>
          <p:grpSpPr bwMode="auto">
            <a:xfrm>
              <a:off x="3984" y="3312"/>
              <a:ext cx="535" cy="52"/>
              <a:chOff x="2760" y="2640"/>
              <a:chExt cx="1338" cy="130"/>
            </a:xfrm>
          </p:grpSpPr>
          <p:sp>
            <p:nvSpPr>
              <p:cNvPr id="30824" name="Line 104"/>
              <p:cNvSpPr>
                <a:spLocks noChangeShapeType="1"/>
              </p:cNvSpPr>
              <p:nvPr/>
            </p:nvSpPr>
            <p:spPr bwMode="auto">
              <a:xfrm flipH="1">
                <a:off x="2760" y="2648"/>
                <a:ext cx="120" cy="122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0825" name="Line 105"/>
              <p:cNvSpPr>
                <a:spLocks noChangeShapeType="1"/>
              </p:cNvSpPr>
              <p:nvPr/>
            </p:nvSpPr>
            <p:spPr bwMode="auto">
              <a:xfrm flipH="1">
                <a:off x="2880" y="2648"/>
                <a:ext cx="121" cy="122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0826" name="Line 106"/>
              <p:cNvSpPr>
                <a:spLocks noChangeShapeType="1"/>
              </p:cNvSpPr>
              <p:nvPr/>
            </p:nvSpPr>
            <p:spPr bwMode="auto">
              <a:xfrm flipH="1">
                <a:off x="3001" y="2648"/>
                <a:ext cx="120" cy="122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0827" name="Line 107"/>
              <p:cNvSpPr>
                <a:spLocks noChangeShapeType="1"/>
              </p:cNvSpPr>
              <p:nvPr/>
            </p:nvSpPr>
            <p:spPr bwMode="auto">
              <a:xfrm flipH="1">
                <a:off x="3121" y="2648"/>
                <a:ext cx="120" cy="122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0828" name="Line 108"/>
              <p:cNvSpPr>
                <a:spLocks noChangeShapeType="1"/>
              </p:cNvSpPr>
              <p:nvPr/>
            </p:nvSpPr>
            <p:spPr bwMode="auto">
              <a:xfrm flipH="1">
                <a:off x="3241" y="2648"/>
                <a:ext cx="120" cy="122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0829" name="Line 109"/>
              <p:cNvSpPr>
                <a:spLocks noChangeShapeType="1"/>
              </p:cNvSpPr>
              <p:nvPr/>
            </p:nvSpPr>
            <p:spPr bwMode="auto">
              <a:xfrm flipH="1">
                <a:off x="3361" y="2648"/>
                <a:ext cx="121" cy="122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0830" name="Line 110"/>
              <p:cNvSpPr>
                <a:spLocks noChangeShapeType="1"/>
              </p:cNvSpPr>
              <p:nvPr/>
            </p:nvSpPr>
            <p:spPr bwMode="auto">
              <a:xfrm flipH="1">
                <a:off x="3482" y="2648"/>
                <a:ext cx="120" cy="122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0831" name="Line 111"/>
              <p:cNvSpPr>
                <a:spLocks noChangeShapeType="1"/>
              </p:cNvSpPr>
              <p:nvPr/>
            </p:nvSpPr>
            <p:spPr bwMode="auto">
              <a:xfrm flipH="1">
                <a:off x="3602" y="2648"/>
                <a:ext cx="120" cy="122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0832" name="Line 112"/>
              <p:cNvSpPr>
                <a:spLocks noChangeShapeType="1"/>
              </p:cNvSpPr>
              <p:nvPr/>
            </p:nvSpPr>
            <p:spPr bwMode="auto">
              <a:xfrm flipH="1">
                <a:off x="3722" y="2648"/>
                <a:ext cx="120" cy="122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0833" name="Line 113"/>
              <p:cNvSpPr>
                <a:spLocks noChangeShapeType="1"/>
              </p:cNvSpPr>
              <p:nvPr/>
            </p:nvSpPr>
            <p:spPr bwMode="auto">
              <a:xfrm flipH="1">
                <a:off x="3842" y="2648"/>
                <a:ext cx="121" cy="122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0834" name="Line 114"/>
              <p:cNvSpPr>
                <a:spLocks noChangeShapeType="1"/>
              </p:cNvSpPr>
              <p:nvPr/>
            </p:nvSpPr>
            <p:spPr bwMode="auto">
              <a:xfrm flipH="1">
                <a:off x="3963" y="2648"/>
                <a:ext cx="120" cy="122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0835" name="Line 115"/>
              <p:cNvSpPr>
                <a:spLocks noChangeShapeType="1"/>
              </p:cNvSpPr>
              <p:nvPr/>
            </p:nvSpPr>
            <p:spPr bwMode="auto">
              <a:xfrm>
                <a:off x="2783" y="2640"/>
                <a:ext cx="1315" cy="0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</p:grpSp>
        <p:grpSp>
          <p:nvGrpSpPr>
            <p:cNvPr id="13" name="Group 116"/>
            <p:cNvGrpSpPr>
              <a:grpSpLocks/>
            </p:cNvGrpSpPr>
            <p:nvPr/>
          </p:nvGrpSpPr>
          <p:grpSpPr bwMode="auto">
            <a:xfrm>
              <a:off x="4512" y="3312"/>
              <a:ext cx="535" cy="52"/>
              <a:chOff x="2760" y="2640"/>
              <a:chExt cx="1338" cy="130"/>
            </a:xfrm>
          </p:grpSpPr>
          <p:sp>
            <p:nvSpPr>
              <p:cNvPr id="30837" name="Line 117"/>
              <p:cNvSpPr>
                <a:spLocks noChangeShapeType="1"/>
              </p:cNvSpPr>
              <p:nvPr/>
            </p:nvSpPr>
            <p:spPr bwMode="auto">
              <a:xfrm flipH="1">
                <a:off x="2760" y="2648"/>
                <a:ext cx="120" cy="122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0838" name="Line 118"/>
              <p:cNvSpPr>
                <a:spLocks noChangeShapeType="1"/>
              </p:cNvSpPr>
              <p:nvPr/>
            </p:nvSpPr>
            <p:spPr bwMode="auto">
              <a:xfrm flipH="1">
                <a:off x="2880" y="2648"/>
                <a:ext cx="121" cy="122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0839" name="Line 119"/>
              <p:cNvSpPr>
                <a:spLocks noChangeShapeType="1"/>
              </p:cNvSpPr>
              <p:nvPr/>
            </p:nvSpPr>
            <p:spPr bwMode="auto">
              <a:xfrm flipH="1">
                <a:off x="3001" y="2648"/>
                <a:ext cx="120" cy="122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0840" name="Line 120"/>
              <p:cNvSpPr>
                <a:spLocks noChangeShapeType="1"/>
              </p:cNvSpPr>
              <p:nvPr/>
            </p:nvSpPr>
            <p:spPr bwMode="auto">
              <a:xfrm flipH="1">
                <a:off x="3121" y="2648"/>
                <a:ext cx="120" cy="122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0841" name="Line 121"/>
              <p:cNvSpPr>
                <a:spLocks noChangeShapeType="1"/>
              </p:cNvSpPr>
              <p:nvPr/>
            </p:nvSpPr>
            <p:spPr bwMode="auto">
              <a:xfrm flipH="1">
                <a:off x="3241" y="2648"/>
                <a:ext cx="120" cy="122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0842" name="Line 122"/>
              <p:cNvSpPr>
                <a:spLocks noChangeShapeType="1"/>
              </p:cNvSpPr>
              <p:nvPr/>
            </p:nvSpPr>
            <p:spPr bwMode="auto">
              <a:xfrm flipH="1">
                <a:off x="3361" y="2648"/>
                <a:ext cx="121" cy="122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0843" name="Line 123"/>
              <p:cNvSpPr>
                <a:spLocks noChangeShapeType="1"/>
              </p:cNvSpPr>
              <p:nvPr/>
            </p:nvSpPr>
            <p:spPr bwMode="auto">
              <a:xfrm flipH="1">
                <a:off x="3482" y="2648"/>
                <a:ext cx="120" cy="122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0844" name="Line 124"/>
              <p:cNvSpPr>
                <a:spLocks noChangeShapeType="1"/>
              </p:cNvSpPr>
              <p:nvPr/>
            </p:nvSpPr>
            <p:spPr bwMode="auto">
              <a:xfrm flipH="1">
                <a:off x="3602" y="2648"/>
                <a:ext cx="120" cy="122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0845" name="Line 125"/>
              <p:cNvSpPr>
                <a:spLocks noChangeShapeType="1"/>
              </p:cNvSpPr>
              <p:nvPr/>
            </p:nvSpPr>
            <p:spPr bwMode="auto">
              <a:xfrm flipH="1">
                <a:off x="3722" y="2648"/>
                <a:ext cx="120" cy="122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0846" name="Line 126"/>
              <p:cNvSpPr>
                <a:spLocks noChangeShapeType="1"/>
              </p:cNvSpPr>
              <p:nvPr/>
            </p:nvSpPr>
            <p:spPr bwMode="auto">
              <a:xfrm flipH="1">
                <a:off x="3842" y="2648"/>
                <a:ext cx="121" cy="122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0847" name="Line 127"/>
              <p:cNvSpPr>
                <a:spLocks noChangeShapeType="1"/>
              </p:cNvSpPr>
              <p:nvPr/>
            </p:nvSpPr>
            <p:spPr bwMode="auto">
              <a:xfrm flipH="1">
                <a:off x="3963" y="2648"/>
                <a:ext cx="120" cy="122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0848" name="Line 128"/>
              <p:cNvSpPr>
                <a:spLocks noChangeShapeType="1"/>
              </p:cNvSpPr>
              <p:nvPr/>
            </p:nvSpPr>
            <p:spPr bwMode="auto">
              <a:xfrm>
                <a:off x="2783" y="2640"/>
                <a:ext cx="1315" cy="0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</p:grpSp>
      </p:grpSp>
      <p:grpSp>
        <p:nvGrpSpPr>
          <p:cNvPr id="14" name="Group 129"/>
          <p:cNvGrpSpPr>
            <a:grpSpLocks/>
          </p:cNvGrpSpPr>
          <p:nvPr/>
        </p:nvGrpSpPr>
        <p:grpSpPr bwMode="auto">
          <a:xfrm>
            <a:off x="4114800" y="2296717"/>
            <a:ext cx="2743200" cy="522684"/>
            <a:chOff x="2544" y="1929"/>
            <a:chExt cx="1440" cy="439"/>
          </a:xfrm>
        </p:grpSpPr>
        <p:sp>
          <p:nvSpPr>
            <p:cNvPr id="30850" name="Line 130"/>
            <p:cNvSpPr>
              <a:spLocks noChangeShapeType="1"/>
            </p:cNvSpPr>
            <p:nvPr/>
          </p:nvSpPr>
          <p:spPr bwMode="auto">
            <a:xfrm>
              <a:off x="2544" y="2160"/>
              <a:ext cx="1152" cy="0"/>
            </a:xfrm>
            <a:prstGeom prst="line">
              <a:avLst/>
            </a:prstGeom>
            <a:noFill/>
            <a:ln w="76200" cap="sq">
              <a:solidFill>
                <a:srgbClr val="FF3300"/>
              </a:solidFill>
              <a:round/>
              <a:headEnd type="none" w="sm" len="sm"/>
              <a:tailEnd type="triangle" w="sm" len="sm"/>
            </a:ln>
            <a:effectLst/>
          </p:spPr>
          <p:txBody>
            <a:bodyPr wrap="none"/>
            <a:lstStyle/>
            <a:p>
              <a:endParaRPr lang="zh-CN" altLang="en-US"/>
            </a:p>
          </p:txBody>
        </p:sp>
        <p:sp>
          <p:nvSpPr>
            <p:cNvPr id="30851" name="Text Box 131"/>
            <p:cNvSpPr txBox="1">
              <a:spLocks noChangeArrowheads="1"/>
            </p:cNvSpPr>
            <p:nvPr/>
          </p:nvSpPr>
          <p:spPr bwMode="auto">
            <a:xfrm>
              <a:off x="3648" y="1929"/>
              <a:ext cx="336" cy="439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kumimoji="1" lang="en-US" altLang="zh-CN" sz="2800" b="1">
                  <a:solidFill>
                    <a:srgbClr val="FF3300"/>
                  </a:solidFill>
                  <a:latin typeface="Times New Roman" pitchFamily="18" charset="0"/>
                </a:rPr>
                <a:t>F</a:t>
              </a:r>
            </a:p>
          </p:txBody>
        </p:sp>
      </p:grpSp>
      <p:grpSp>
        <p:nvGrpSpPr>
          <p:cNvPr id="15" name="Group 132"/>
          <p:cNvGrpSpPr>
            <a:grpSpLocks/>
          </p:cNvGrpSpPr>
          <p:nvPr/>
        </p:nvGrpSpPr>
        <p:grpSpPr bwMode="auto">
          <a:xfrm>
            <a:off x="2362200" y="3600449"/>
            <a:ext cx="2514600" cy="522685"/>
            <a:chOff x="1776" y="3024"/>
            <a:chExt cx="1248" cy="439"/>
          </a:xfrm>
        </p:grpSpPr>
        <p:sp>
          <p:nvSpPr>
            <p:cNvPr id="30853" name="Line 133"/>
            <p:cNvSpPr>
              <a:spLocks noChangeShapeType="1"/>
            </p:cNvSpPr>
            <p:nvPr/>
          </p:nvSpPr>
          <p:spPr bwMode="auto">
            <a:xfrm flipH="1">
              <a:off x="1872" y="3312"/>
              <a:ext cx="1152" cy="0"/>
            </a:xfrm>
            <a:prstGeom prst="line">
              <a:avLst/>
            </a:prstGeom>
            <a:noFill/>
            <a:ln w="76200" cap="sq">
              <a:solidFill>
                <a:srgbClr val="FF3300"/>
              </a:solidFill>
              <a:round/>
              <a:headEnd type="none" w="sm" len="sm"/>
              <a:tailEnd type="triangle" w="sm" len="sm"/>
            </a:ln>
            <a:effectLst/>
          </p:spPr>
          <p:txBody>
            <a:bodyPr wrap="none"/>
            <a:lstStyle/>
            <a:p>
              <a:endParaRPr lang="zh-CN" altLang="en-US"/>
            </a:p>
          </p:txBody>
        </p:sp>
        <p:sp>
          <p:nvSpPr>
            <p:cNvPr id="30854" name="Text Box 134"/>
            <p:cNvSpPr txBox="1">
              <a:spLocks noChangeArrowheads="1"/>
            </p:cNvSpPr>
            <p:nvPr/>
          </p:nvSpPr>
          <p:spPr bwMode="auto">
            <a:xfrm>
              <a:off x="1776" y="3024"/>
              <a:ext cx="336" cy="439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kumimoji="1" lang="en-US" altLang="zh-CN" sz="2800" b="1">
                  <a:solidFill>
                    <a:srgbClr val="FF3300"/>
                  </a:solidFill>
                  <a:latin typeface="Times New Roman" pitchFamily="18" charset="0"/>
                </a:rPr>
                <a:t>f</a:t>
              </a:r>
            </a:p>
          </p:txBody>
        </p:sp>
      </p:grpSp>
      <p:sp>
        <p:nvSpPr>
          <p:cNvPr id="30855" name="Text Box 135"/>
          <p:cNvSpPr txBox="1">
            <a:spLocks noChangeArrowheads="1"/>
          </p:cNvSpPr>
          <p:nvPr/>
        </p:nvSpPr>
        <p:spPr bwMode="auto">
          <a:xfrm>
            <a:off x="6516216" y="195486"/>
            <a:ext cx="2353072" cy="2246769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kumimoji="1" lang="zh-CN" altLang="en-US" sz="2800" b="1" dirty="0" smtClean="0">
                <a:latin typeface="+mn-ea"/>
              </a:rPr>
              <a:t>    用力推</a:t>
            </a:r>
            <a:r>
              <a:rPr kumimoji="1" lang="zh-CN" altLang="en-US" sz="2800" b="1" dirty="0">
                <a:latin typeface="+mn-ea"/>
              </a:rPr>
              <a:t>箱子</a:t>
            </a:r>
            <a:r>
              <a:rPr kumimoji="1" lang="zh-CN" altLang="en-US" sz="2800" b="1" dirty="0" smtClean="0">
                <a:latin typeface="+mn-ea"/>
              </a:rPr>
              <a:t>，推不动，箱子静止</a:t>
            </a:r>
            <a:r>
              <a:rPr kumimoji="1" lang="en-US" altLang="zh-CN" sz="2800" b="1" dirty="0" smtClean="0">
                <a:latin typeface="+mn-ea"/>
              </a:rPr>
              <a:t>,</a:t>
            </a:r>
            <a:r>
              <a:rPr kumimoji="1" lang="zh-CN" altLang="en-US" sz="2800" b="1" dirty="0" smtClean="0">
                <a:latin typeface="+mn-ea"/>
              </a:rPr>
              <a:t>箱子受到的摩擦力是</a:t>
            </a:r>
            <a:r>
              <a:rPr kumimoji="1" lang="zh-CN" altLang="en-US" sz="2800" b="1" dirty="0" smtClean="0">
                <a:solidFill>
                  <a:srgbClr val="FF0000"/>
                </a:solidFill>
                <a:latin typeface="+mn-ea"/>
              </a:rPr>
              <a:t>静摩擦力</a:t>
            </a:r>
          </a:p>
        </p:txBody>
      </p:sp>
      <p:sp>
        <p:nvSpPr>
          <p:cNvPr id="30857" name="Text Box 137"/>
          <p:cNvSpPr txBox="1">
            <a:spLocks noChangeArrowheads="1"/>
          </p:cNvSpPr>
          <p:nvPr/>
        </p:nvSpPr>
        <p:spPr bwMode="auto">
          <a:xfrm>
            <a:off x="179512" y="699542"/>
            <a:ext cx="3096344" cy="584775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00FFFF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00FF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kumimoji="1" lang="zh-CN" altLang="en-US" sz="3200" b="1" dirty="0">
                <a:solidFill>
                  <a:srgbClr val="FF0000"/>
                </a:solidFill>
                <a:latin typeface="+mn-ea"/>
              </a:rPr>
              <a:t>静摩擦力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60" name="Picture 4" descr="2_1273058058nYC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79912" y="699542"/>
            <a:ext cx="4464496" cy="3600400"/>
          </a:xfrm>
          <a:prstGeom prst="rect">
            <a:avLst/>
          </a:prstGeom>
          <a:noFill/>
        </p:spPr>
      </p:pic>
      <p:sp>
        <p:nvSpPr>
          <p:cNvPr id="45061" name="Oval 5"/>
          <p:cNvSpPr>
            <a:spLocks noChangeArrowheads="1"/>
          </p:cNvSpPr>
          <p:nvPr/>
        </p:nvSpPr>
        <p:spPr bwMode="auto">
          <a:xfrm>
            <a:off x="5724128" y="2499742"/>
            <a:ext cx="152400" cy="1143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zh-CN" altLang="en-US"/>
          </a:p>
        </p:txBody>
      </p:sp>
      <p:grpSp>
        <p:nvGrpSpPr>
          <p:cNvPr id="2" name="Group 11"/>
          <p:cNvGrpSpPr>
            <a:grpSpLocks/>
          </p:cNvGrpSpPr>
          <p:nvPr/>
        </p:nvGrpSpPr>
        <p:grpSpPr bwMode="auto">
          <a:xfrm>
            <a:off x="5724128" y="555526"/>
            <a:ext cx="1447800" cy="1943100"/>
            <a:chOff x="2640" y="480"/>
            <a:chExt cx="912" cy="1632"/>
          </a:xfrm>
        </p:grpSpPr>
        <p:sp>
          <p:nvSpPr>
            <p:cNvPr id="45063" name="AutoShape 7"/>
            <p:cNvSpPr>
              <a:spLocks noChangeArrowheads="1"/>
            </p:cNvSpPr>
            <p:nvPr/>
          </p:nvSpPr>
          <p:spPr bwMode="auto">
            <a:xfrm rot="10800000">
              <a:off x="2640" y="720"/>
              <a:ext cx="96" cy="1392"/>
            </a:xfrm>
            <a:prstGeom prst="downArrow">
              <a:avLst>
                <a:gd name="adj1" fmla="val 50000"/>
                <a:gd name="adj2" fmla="val 362500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vert="eaVert" wrap="none" anchor="ctr"/>
            <a:lstStyle/>
            <a:p>
              <a:endParaRPr lang="zh-CN" altLang="en-US"/>
            </a:p>
          </p:txBody>
        </p:sp>
        <p:sp>
          <p:nvSpPr>
            <p:cNvPr id="45064" name="Text Box 8"/>
            <p:cNvSpPr txBox="1">
              <a:spLocks noChangeArrowheads="1"/>
            </p:cNvSpPr>
            <p:nvPr/>
          </p:nvSpPr>
          <p:spPr bwMode="auto">
            <a:xfrm>
              <a:off x="2928" y="480"/>
              <a:ext cx="624" cy="8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kumimoji="1" lang="en-US" altLang="zh-CN" sz="6000" b="1">
                  <a:solidFill>
                    <a:srgbClr val="FF0000"/>
                  </a:solidFill>
                </a:rPr>
                <a:t>f</a:t>
              </a:r>
            </a:p>
          </p:txBody>
        </p:sp>
      </p:grpSp>
      <p:grpSp>
        <p:nvGrpSpPr>
          <p:cNvPr id="3" name="Group 12"/>
          <p:cNvGrpSpPr>
            <a:grpSpLocks/>
          </p:cNvGrpSpPr>
          <p:nvPr/>
        </p:nvGrpSpPr>
        <p:grpSpPr bwMode="auto">
          <a:xfrm>
            <a:off x="5724128" y="2571750"/>
            <a:ext cx="1219200" cy="2044303"/>
            <a:chOff x="2640" y="2208"/>
            <a:chExt cx="768" cy="1717"/>
          </a:xfrm>
        </p:grpSpPr>
        <p:sp>
          <p:nvSpPr>
            <p:cNvPr id="45062" name="AutoShape 6"/>
            <p:cNvSpPr>
              <a:spLocks noChangeArrowheads="1"/>
            </p:cNvSpPr>
            <p:nvPr/>
          </p:nvSpPr>
          <p:spPr bwMode="auto">
            <a:xfrm>
              <a:off x="2640" y="2208"/>
              <a:ext cx="96" cy="1392"/>
            </a:xfrm>
            <a:prstGeom prst="downArrow">
              <a:avLst>
                <a:gd name="adj1" fmla="val 50000"/>
                <a:gd name="adj2" fmla="val 362500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vert="eaVert" wrap="none" anchor="ctr"/>
            <a:lstStyle/>
            <a:p>
              <a:endParaRPr lang="zh-CN" altLang="en-US"/>
            </a:p>
          </p:txBody>
        </p:sp>
        <p:sp>
          <p:nvSpPr>
            <p:cNvPr id="45065" name="Text Box 9"/>
            <p:cNvSpPr txBox="1">
              <a:spLocks noChangeArrowheads="1"/>
            </p:cNvSpPr>
            <p:nvPr/>
          </p:nvSpPr>
          <p:spPr bwMode="auto">
            <a:xfrm>
              <a:off x="2928" y="3072"/>
              <a:ext cx="480" cy="8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sz="6000">
                  <a:solidFill>
                    <a:srgbClr val="FF0000"/>
                  </a:solidFill>
                  <a:latin typeface="宋体" charset="-122"/>
                </a:rPr>
                <a:t>G</a:t>
              </a:r>
            </a:p>
          </p:txBody>
        </p:sp>
      </p:grpSp>
      <p:sp>
        <p:nvSpPr>
          <p:cNvPr id="45066" name="Text Box 10"/>
          <p:cNvSpPr txBox="1">
            <a:spLocks noChangeArrowheads="1"/>
          </p:cNvSpPr>
          <p:nvPr/>
        </p:nvSpPr>
        <p:spPr bwMode="auto">
          <a:xfrm>
            <a:off x="1073805" y="627534"/>
            <a:ext cx="1785104" cy="3744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eaVert"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3200" b="1" dirty="0">
                <a:latin typeface="华文楷体" pitchFamily="2" charset="-122"/>
                <a:ea typeface="华文楷体" pitchFamily="2" charset="-122"/>
              </a:rPr>
              <a:t>用手握住杯子，杯子受到的摩擦力是</a:t>
            </a:r>
            <a:r>
              <a:rPr lang="zh-CN" altLang="en-US" sz="3200" b="1" dirty="0">
                <a:solidFill>
                  <a:srgbClr val="FF0000"/>
                </a:solidFill>
                <a:latin typeface="华文楷体" pitchFamily="2" charset="-122"/>
                <a:ea typeface="华文楷体" pitchFamily="2" charset="-122"/>
              </a:rPr>
              <a:t>静摩擦力</a:t>
            </a:r>
            <a:r>
              <a:rPr lang="zh-CN" altLang="en-US" sz="4000" dirty="0">
                <a:solidFill>
                  <a:srgbClr val="FF0000"/>
                </a:solidFill>
              </a:rPr>
              <a:t>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8" name="Picture 4" descr="g2543625g_xWi23FDYkI9iJPVXcXvrP2rmzqH8S0u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6016" y="771550"/>
            <a:ext cx="4284984" cy="3402378"/>
          </a:xfrm>
          <a:prstGeom prst="rect">
            <a:avLst/>
          </a:prstGeom>
          <a:noFill/>
        </p:spPr>
      </p:pic>
      <p:sp>
        <p:nvSpPr>
          <p:cNvPr id="47109" name="Rectangle 5"/>
          <p:cNvSpPr>
            <a:spLocks noChangeArrowheads="1"/>
          </p:cNvSpPr>
          <p:nvPr/>
        </p:nvSpPr>
        <p:spPr bwMode="auto">
          <a:xfrm>
            <a:off x="2267744" y="0"/>
            <a:ext cx="396044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zh-CN" altLang="en-US" sz="3600" b="1" dirty="0">
                <a:solidFill>
                  <a:srgbClr val="FF0000"/>
                </a:solidFill>
                <a:latin typeface="华文楷体" pitchFamily="2" charset="-122"/>
                <a:ea typeface="华文楷体" pitchFamily="2" charset="-122"/>
              </a:rPr>
              <a:t>滑动摩擦力</a:t>
            </a:r>
          </a:p>
        </p:txBody>
      </p:sp>
      <p:pic>
        <p:nvPicPr>
          <p:cNvPr id="4" name="Picture 4" descr="1433336_175741977117_2"/>
          <p:cNvPicPr>
            <a:picLocks noChangeAspect="1" noChangeArrowheads="1"/>
          </p:cNvPicPr>
          <p:nvPr/>
        </p:nvPicPr>
        <p:blipFill>
          <a:blip r:embed="rId3" cstate="print"/>
          <a:srcRect l="20469" r="7180" b="7076"/>
          <a:stretch>
            <a:fillRect/>
          </a:stretch>
        </p:blipFill>
        <p:spPr bwMode="auto">
          <a:xfrm>
            <a:off x="467544" y="843558"/>
            <a:ext cx="3960440" cy="33843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130</TotalTime>
  <Words>2588</Words>
  <Application>Microsoft Office PowerPoint</Application>
  <PresentationFormat>全屏显示(16:9)</PresentationFormat>
  <Paragraphs>231</Paragraphs>
  <Slides>37</Slides>
  <Notes>2</Notes>
  <HiddenSlides>0</HiddenSlides>
  <MMClips>0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37</vt:i4>
      </vt:variant>
    </vt:vector>
  </HeadingPairs>
  <TitlesOfParts>
    <vt:vector size="38" baseType="lpstr">
      <vt:lpstr>Office 主题</vt:lpstr>
      <vt:lpstr>第五节    科学探究：摩擦力</vt:lpstr>
      <vt:lpstr>幻灯片 2</vt:lpstr>
      <vt:lpstr>幻灯片 3</vt:lpstr>
      <vt:lpstr>幻灯片 4</vt:lpstr>
      <vt:lpstr>幻灯片 5</vt:lpstr>
      <vt:lpstr>幻灯片 6</vt:lpstr>
      <vt:lpstr>幻灯片 7</vt:lpstr>
      <vt:lpstr>幻灯片 8</vt:lpstr>
      <vt:lpstr>幻灯片 9</vt:lpstr>
      <vt:lpstr>幻灯片 10</vt:lpstr>
      <vt:lpstr>幻灯片 11</vt:lpstr>
      <vt:lpstr>幻灯片 12</vt:lpstr>
      <vt:lpstr>幻灯片 13</vt:lpstr>
      <vt:lpstr>幻灯片 14</vt:lpstr>
      <vt:lpstr>幻灯片 15</vt:lpstr>
      <vt:lpstr>幻灯片 16</vt:lpstr>
      <vt:lpstr>幻灯片 17</vt:lpstr>
      <vt:lpstr>幻灯片 18</vt:lpstr>
      <vt:lpstr>幻灯片 19</vt:lpstr>
      <vt:lpstr>幻灯片 20</vt:lpstr>
      <vt:lpstr>幻灯片 21</vt:lpstr>
      <vt:lpstr>幻灯片 22</vt:lpstr>
      <vt:lpstr>幻灯片 23</vt:lpstr>
      <vt:lpstr>幻灯片 24</vt:lpstr>
      <vt:lpstr>幻灯片 25</vt:lpstr>
      <vt:lpstr>幻灯片 26</vt:lpstr>
      <vt:lpstr>幻灯片 27</vt:lpstr>
      <vt:lpstr>幻灯片 28</vt:lpstr>
      <vt:lpstr>幻灯片 29</vt:lpstr>
      <vt:lpstr>幻灯片 30</vt:lpstr>
      <vt:lpstr>幻灯片 31</vt:lpstr>
      <vt:lpstr>幻灯片 32</vt:lpstr>
      <vt:lpstr>幻灯片 33</vt:lpstr>
      <vt:lpstr>幻灯片 34</vt:lpstr>
      <vt:lpstr>幻灯片 35</vt:lpstr>
      <vt:lpstr>幻灯片 36</vt:lpstr>
      <vt:lpstr>幻灯片 37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在这里输入标题</dc:title>
  <dc:creator>Administrator</dc:creator>
  <cp:lastModifiedBy>Administrator</cp:lastModifiedBy>
  <cp:revision>16</cp:revision>
  <dcterms:created xsi:type="dcterms:W3CDTF">2014-07-14T02:04:51Z</dcterms:created>
  <dcterms:modified xsi:type="dcterms:W3CDTF">2019-02-15T09:59:51Z</dcterms:modified>
</cp:coreProperties>
</file>