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46B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8" d="100"/>
          <a:sy n="108" d="100"/>
        </p:scale>
        <p:origin x="-1704"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2020/8/31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548680"/>
            <a:ext cx="3793277" cy="5391511"/>
          </a:xfrm>
          <a:prstGeom prst="rect">
            <a:avLst/>
          </a:prstGeom>
        </p:spPr>
      </p:pic>
      <p:sp>
        <p:nvSpPr>
          <p:cNvPr id="6" name="Shape 40"/>
          <p:cNvSpPr/>
          <p:nvPr/>
        </p:nvSpPr>
        <p:spPr>
          <a:xfrm>
            <a:off x="5076056" y="3789039"/>
            <a:ext cx="3464795" cy="830997"/>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7200" b="1" baseline="-250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第</a:t>
            </a:r>
            <a:r>
              <a:rPr lang="en-US" altLang="zh-CN" sz="7200" b="1" baseline="-250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1</a:t>
            </a:r>
            <a:r>
              <a:rPr lang="zh-CN" altLang="en-US" sz="7200" b="1" baseline="-250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节</a:t>
            </a:r>
            <a:r>
              <a:rPr lang="en-US" altLang="zh-CN" sz="7200" b="1" baseline="-250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  </a:t>
            </a:r>
            <a:r>
              <a:rPr lang="zh-CN" altLang="en-US" sz="7200" b="1" baseline="-250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热机</a:t>
            </a:r>
            <a:endParaRPr lang="zh-CN" altLang="en-US" sz="7200" b="1" baseline="-250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endParaRPr>
          </a:p>
        </p:txBody>
      </p:sp>
      <p:sp>
        <p:nvSpPr>
          <p:cNvPr id="3" name="Shape 40"/>
          <p:cNvSpPr/>
          <p:nvPr/>
        </p:nvSpPr>
        <p:spPr>
          <a:xfrm>
            <a:off x="4580411" y="2379133"/>
            <a:ext cx="4176464" cy="584775"/>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4800" b="1" baseline="-25000" dirty="0">
                <a:solidFill>
                  <a:srgbClr val="646BF2"/>
                </a:solidFill>
                <a:effectLst>
                  <a:outerShdw blurRad="38100" dist="38100" dir="2700000" algn="tl">
                    <a:srgbClr val="000000">
                      <a:alpha val="43137"/>
                    </a:srgbClr>
                  </a:outerShdw>
                </a:effectLst>
              </a:rPr>
              <a:t>第</a:t>
            </a:r>
            <a:r>
              <a:rPr lang="zh-CN" altLang="en-US" sz="4800" b="1" baseline="-25000" dirty="0" smtClean="0">
                <a:solidFill>
                  <a:srgbClr val="646BF2"/>
                </a:solidFill>
                <a:effectLst>
                  <a:outerShdw blurRad="38100" dist="38100" dir="2700000" algn="tl">
                    <a:srgbClr val="000000">
                      <a:alpha val="43137"/>
                    </a:srgbClr>
                  </a:outerShdw>
                </a:effectLst>
              </a:rPr>
              <a:t>十四章</a:t>
            </a:r>
            <a:r>
              <a:rPr lang="en-US" altLang="zh-CN" sz="4800" b="1" baseline="-25000" dirty="0" smtClean="0">
                <a:solidFill>
                  <a:srgbClr val="646BF2"/>
                </a:solidFill>
                <a:effectLst>
                  <a:outerShdw blurRad="38100" dist="38100" dir="2700000" algn="tl">
                    <a:srgbClr val="000000">
                      <a:alpha val="43137"/>
                    </a:srgbClr>
                  </a:outerShdw>
                </a:effectLst>
              </a:rPr>
              <a:t>  </a:t>
            </a:r>
            <a:r>
              <a:rPr lang="zh-CN" altLang="en-US" sz="4800" b="1" baseline="-25000" dirty="0">
                <a:solidFill>
                  <a:srgbClr val="646BF2"/>
                </a:solidFill>
                <a:effectLst>
                  <a:outerShdw blurRad="38100" dist="38100" dir="2700000" algn="tl">
                    <a:srgbClr val="000000">
                      <a:alpha val="43137"/>
                    </a:srgbClr>
                  </a:outerShdw>
                </a:effectLst>
              </a:rPr>
              <a:t>内</a:t>
            </a:r>
            <a:r>
              <a:rPr lang="zh-CN" altLang="en-US" sz="4800" b="1" baseline="-25000" dirty="0" smtClean="0">
                <a:solidFill>
                  <a:srgbClr val="646BF2"/>
                </a:solidFill>
                <a:effectLst>
                  <a:outerShdw blurRad="38100" dist="38100" dir="2700000" algn="tl">
                    <a:srgbClr val="000000">
                      <a:alpha val="43137"/>
                    </a:srgbClr>
                  </a:outerShdw>
                </a:effectLst>
              </a:rPr>
              <a:t>能的利用</a:t>
            </a:r>
            <a:endParaRPr lang="zh-CN" altLang="en-US" sz="4800" b="1" baseline="-25000" dirty="0">
              <a:solidFill>
                <a:srgbClr val="646BF2"/>
              </a:solidFill>
              <a:effectLst>
                <a:outerShdw blurRad="38100" dist="38100" dir="2700000" algn="tl">
                  <a:srgbClr val="000000">
                    <a:alpha val="43137"/>
                  </a:srgbClr>
                </a:outerShdw>
              </a:effectLst>
            </a:endParaRPr>
          </a:p>
        </p:txBody>
      </p:sp>
      <p:sp>
        <p:nvSpPr>
          <p:cNvPr id="4" name="矩形 3"/>
          <p:cNvSpPr/>
          <p:nvPr/>
        </p:nvSpPr>
        <p:spPr>
          <a:xfrm>
            <a:off x="4329962" y="980728"/>
            <a:ext cx="4464496" cy="830997"/>
          </a:xfrm>
          <a:prstGeom prst="rect">
            <a:avLst/>
          </a:prstGeom>
        </p:spPr>
        <p:txBody>
          <a:bodyPr wrap="square">
            <a:spAutoFit/>
          </a:bodyPr>
          <a:lstStyle/>
          <a:p>
            <a:pPr algn="ctr"/>
            <a:r>
              <a:rPr lang="en-US" altLang="zh-CN"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2020-2021</a:t>
            </a:r>
            <a:r>
              <a:rPr lang="zh-CN" altLang="en-US"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学</a:t>
            </a:r>
            <a:r>
              <a:rPr lang="zh-CN" altLang="en-US"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年</a:t>
            </a:r>
            <a:endParaRPr lang="en-US" altLang="zh-CN"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endParaRPr>
          </a:p>
          <a:p>
            <a:pPr algn="ctr"/>
            <a:r>
              <a:rPr lang="zh-CN" altLang="en-US"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人</a:t>
            </a:r>
            <a:r>
              <a:rPr lang="zh-CN" altLang="en-US"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教版九年级物理知识点梳理</a:t>
            </a:r>
          </a:p>
        </p:txBody>
      </p:sp>
    </p:spTree>
    <p:extLst>
      <p:ext uri="{BB962C8B-B14F-4D97-AF65-F5344CB8AC3E}">
        <p14:creationId xmlns:p14="http://schemas.microsoft.com/office/powerpoint/2010/main" val="2957569303"/>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000" fill="hold">
                                          <p:stCondLst>
                                            <p:cond delay="0"/>
                                          </p:stCondLst>
                                        </p:cTn>
                                        <p:tgtEl>
                                          <p:spTgt spid="6"/>
                                        </p:tgtEl>
                                        <p:attrNameLst>
                                          <p:attrName>style.visibility</p:attrName>
                                        </p:attrNameLst>
                                      </p:cBhvr>
                                      <p:to>
                                        <p:strVal val="visible"/>
                                      </p:to>
                                    </p:set>
                                    <p:animEffect transition="in" filter="wipe(up)">
                                      <p:cBhvr>
                                        <p:cTn id="1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2" name="文本框 1"/>
          <p:cNvSpPr txBox="1"/>
          <p:nvPr/>
        </p:nvSpPr>
        <p:spPr>
          <a:xfrm>
            <a:off x="2383156" y="1103391"/>
            <a:ext cx="4478655"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★考点一：冲程工作类型的判断</a:t>
            </a:r>
          </a:p>
        </p:txBody>
      </p:sp>
      <p:sp>
        <p:nvSpPr>
          <p:cNvPr id="3" name="文本框 2"/>
          <p:cNvSpPr txBox="1"/>
          <p:nvPr/>
        </p:nvSpPr>
        <p:spPr>
          <a:xfrm>
            <a:off x="327026" y="2226304"/>
            <a:ext cx="8623935" cy="1477328"/>
          </a:xfrm>
          <a:prstGeom prst="rect">
            <a:avLst/>
          </a:prstGeom>
          <a:noFill/>
          <a:ln w="9525">
            <a:noFill/>
          </a:ln>
        </p:spPr>
        <p:txBody>
          <a:bodyPr wrap="square">
            <a:spAutoFit/>
          </a:bodyPr>
          <a:lstStyle/>
          <a:p>
            <a:pPr marL="0" indent="0" algn="l" eaLnBrk="1" fontAlgn="auto" latinLnBrk="0" hangingPunct="1">
              <a:lnSpc>
                <a:spcPct val="150000"/>
              </a:lnSpc>
            </a:pPr>
            <a:r>
              <a:rPr lang="zh-CN" sz="2000" b="0">
                <a:solidFill>
                  <a:srgbClr val="FF0000"/>
                </a:solidFill>
                <a:latin typeface="微软雅黑" panose="020B0503020204020204" charset="-122"/>
                <a:ea typeface="微软雅黑" panose="020B0503020204020204" charset="-122"/>
                <a:cs typeface="微软雅黑" panose="020B0503020204020204" charset="-122"/>
              </a:rPr>
              <a:t>【答案】C。</a:t>
            </a:r>
          </a:p>
          <a:p>
            <a:pPr marL="0" indent="0" algn="l" eaLnBrk="1" fontAlgn="auto" latinLnBrk="0" hangingPunct="1">
              <a:lnSpc>
                <a:spcPct val="150000"/>
              </a:lnSpc>
            </a:pPr>
            <a:r>
              <a:rPr lang="zh-CN" sz="2000" b="0">
                <a:solidFill>
                  <a:srgbClr val="FF0000"/>
                </a:solidFill>
                <a:latin typeface="微软雅黑" panose="020B0503020204020204" charset="-122"/>
                <a:ea typeface="微软雅黑" panose="020B0503020204020204" charset="-122"/>
                <a:cs typeface="微软雅黑" panose="020B0503020204020204" charset="-122"/>
              </a:rPr>
              <a:t>【解析】图中的气门关闭，活塞下行，并且电火花打火，这是做功冲程的特点；在做功冲程中，能量转化关系是气体的内能转化为机械能</a:t>
            </a:r>
            <a:r>
              <a:rPr lang="en-US" sz="2000" b="0">
                <a:solidFill>
                  <a:srgbClr val="FF0000"/>
                </a:solidFill>
                <a:latin typeface="微软雅黑" panose="020B0503020204020204" charset="-122"/>
                <a:ea typeface="微软雅黑" panose="020B0503020204020204" charset="-122"/>
                <a:cs typeface="微软雅黑" panose="020B0503020204020204" charset="-122"/>
              </a:rPr>
              <a:t>,</a:t>
            </a:r>
            <a:r>
              <a:rPr lang="zh-CN" sz="2000" b="0">
                <a:solidFill>
                  <a:srgbClr val="FF0000"/>
                </a:solidFill>
                <a:latin typeface="微软雅黑" panose="020B0503020204020204" charset="-122"/>
                <a:ea typeface="微软雅黑" panose="020B0503020204020204" charset="-122"/>
                <a:cs typeface="微软雅黑" panose="020B0503020204020204" charset="-122"/>
              </a:rPr>
              <a:t>故选C。</a:t>
            </a:r>
            <a:endParaRPr lang="zh-CN" altLang="en-US" sz="2000">
              <a:latin typeface="微软雅黑" panose="020B0503020204020204" charset="-122"/>
              <a:ea typeface="微软雅黑" panose="020B0503020204020204" charset="-122"/>
              <a:cs typeface="微软雅黑" panose="020B0503020204020204" charset="-122"/>
            </a:endParaRPr>
          </a:p>
        </p:txBody>
      </p:sp>
    </p:spTree>
    <p:extLst>
      <p:ext uri="{BB962C8B-B14F-4D97-AF65-F5344CB8AC3E}">
        <p14:creationId xmlns:p14="http://schemas.microsoft.com/office/powerpoint/2010/main" val="761428627"/>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12" dur="1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7"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2" name="文本框 1"/>
          <p:cNvSpPr txBox="1"/>
          <p:nvPr/>
        </p:nvSpPr>
        <p:spPr>
          <a:xfrm>
            <a:off x="2383155" y="1146678"/>
            <a:ext cx="4434840"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a:t>
            </a:r>
            <a:r>
              <a:rPr lang="zh-CN" sz="2400" b="1">
                <a:solidFill>
                  <a:srgbClr val="1116CC"/>
                </a:solidFill>
                <a:latin typeface="微软雅黑" panose="020B0503020204020204" charset="-122"/>
                <a:ea typeface="微软雅黑" panose="020B0503020204020204" charset="-122"/>
                <a:cs typeface="微软雅黑" panose="020B0503020204020204" charset="-122"/>
                <a:sym typeface="+mn-ea"/>
              </a:rPr>
              <a:t>冲程工作类型的判断</a:t>
            </a:r>
            <a:endParaRPr lang="zh-CN" sz="2400" b="1">
              <a:solidFill>
                <a:srgbClr val="1116CC"/>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27026" y="2001382"/>
            <a:ext cx="8623935" cy="1477328"/>
          </a:xfrm>
          <a:prstGeom prst="rect">
            <a:avLst/>
          </a:prstGeom>
          <a:noFill/>
          <a:ln w="9525">
            <a:noFill/>
          </a:ln>
        </p:spPr>
        <p:txBody>
          <a:bodyPr wrap="square">
            <a:spAutoFit/>
          </a:bodyPr>
          <a:lstStyle/>
          <a:p>
            <a:pPr marL="0" indent="0" algn="l" eaLnBrk="1" fontAlgn="auto" latinLnBrk="0" hangingPunct="1">
              <a:lnSpc>
                <a:spcPct val="150000"/>
              </a:lnSpc>
            </a:pPr>
            <a:r>
              <a:rPr lang="zh-CN" sz="2000" b="1">
                <a:ea typeface="宋体" panose="02010600030101010101" pitchFamily="2" charset="-122"/>
              </a:rPr>
              <a:t>◆典例二：（2019·镇江）</a:t>
            </a:r>
            <a:r>
              <a:rPr lang="zh-CN" sz="2000">
                <a:ea typeface="宋体" panose="02010600030101010101" pitchFamily="2" charset="-122"/>
              </a:rPr>
              <a:t>图中单缸四冲程汽油机正处在_______冲程。若该汽油机转速为1800r/min，则它每秒钟完成______冲程。用水循环带走汽油机产生的热量，这是利用了水的________较大的特性。</a:t>
            </a:r>
          </a:p>
        </p:txBody>
      </p:sp>
      <p:pic>
        <p:nvPicPr>
          <p:cNvPr id="12" name="图片 3"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3362325" y="3974754"/>
            <a:ext cx="1692910" cy="2648139"/>
          </a:xfrm>
          <a:prstGeom prst="rect">
            <a:avLst/>
          </a:prstGeom>
          <a:noFill/>
          <a:ln>
            <a:noFill/>
          </a:ln>
        </p:spPr>
      </p:pic>
    </p:spTree>
    <p:extLst>
      <p:ext uri="{BB962C8B-B14F-4D97-AF65-F5344CB8AC3E}">
        <p14:creationId xmlns:p14="http://schemas.microsoft.com/office/powerpoint/2010/main" val="1841086617"/>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12"/>
                                        </p:tgtEl>
                                        <p:attrNameLst>
                                          <p:attrName>style.visibility</p:attrName>
                                        </p:attrNameLst>
                                      </p:cBhvr>
                                      <p:to>
                                        <p:strVal val="visible"/>
                                      </p:to>
                                    </p:set>
                                    <p:animEffect transition="in" filter="checkerboard(across)">
                                      <p:cBhvr>
                                        <p:cTn id="1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80441063"/>
      </p:ext>
    </p:extLst>
  </p:cSld>
  <p:clrMapOvr>
    <a:masterClrMapping/>
  </p:clrMapOvr>
  <mc:AlternateContent xmlns:mc="http://schemas.openxmlformats.org/markup-compatibility/2006" xmlns:p14="http://schemas.microsoft.com/office/powerpoint/2010/main">
    <mc:Choice Requires="p14">
      <p:transition spd="slow" p14:dur="2000" advTm="2000"/>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advTm="2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2" name="文本框 1"/>
          <p:cNvSpPr txBox="1"/>
          <p:nvPr/>
        </p:nvSpPr>
        <p:spPr>
          <a:xfrm>
            <a:off x="2383155" y="1088962"/>
            <a:ext cx="4588510"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★考点二：各冲程能量转化分析</a:t>
            </a:r>
          </a:p>
        </p:txBody>
      </p:sp>
      <p:sp>
        <p:nvSpPr>
          <p:cNvPr id="4" name="文本框 3"/>
          <p:cNvSpPr txBox="1"/>
          <p:nvPr/>
        </p:nvSpPr>
        <p:spPr>
          <a:xfrm>
            <a:off x="327026" y="2001382"/>
            <a:ext cx="8623935" cy="2862322"/>
          </a:xfrm>
          <a:prstGeom prst="rect">
            <a:avLst/>
          </a:prstGeom>
          <a:noFill/>
          <a:ln w="9525">
            <a:noFill/>
          </a:ln>
        </p:spPr>
        <p:txBody>
          <a:bodyPr wrap="square">
            <a:spAutoFit/>
          </a:bodyPr>
          <a:lstStyle/>
          <a:p>
            <a:pPr marL="0" indent="0" algn="l" eaLnBrk="1" fontAlgn="auto" latinLnBrk="0" hangingPunct="1">
              <a:lnSpc>
                <a:spcPct val="150000"/>
              </a:lnSpc>
            </a:pPr>
            <a:r>
              <a:rPr lang="zh-CN" sz="2000" b="1">
                <a:ea typeface="宋体" panose="02010600030101010101" pitchFamily="2" charset="-122"/>
              </a:rPr>
              <a:t>◆典例一：（2020·衡阳）</a:t>
            </a:r>
            <a:r>
              <a:rPr lang="zh-CN" sz="2000">
                <a:ea typeface="宋体" panose="02010600030101010101" pitchFamily="2" charset="-122"/>
              </a:rPr>
              <a:t>如图所示为内燃机四冲程工作示意图，下列说法正确的是（　　）。</a:t>
            </a:r>
          </a:p>
          <a:p>
            <a:pPr marL="0" indent="0" algn="l" eaLnBrk="1" fontAlgn="auto" latinLnBrk="0" hangingPunct="1">
              <a:lnSpc>
                <a:spcPct val="150000"/>
              </a:lnSpc>
            </a:pPr>
            <a:r>
              <a:rPr lang="zh-CN" sz="2000">
                <a:ea typeface="宋体" panose="02010600030101010101" pitchFamily="2" charset="-122"/>
              </a:rPr>
              <a:t>A．一个工作循环的正确顺序是：甲乙丙丁；</a:t>
            </a:r>
          </a:p>
          <a:p>
            <a:pPr marL="0" indent="0" algn="l" eaLnBrk="1" fontAlgn="auto" latinLnBrk="0" hangingPunct="1">
              <a:lnSpc>
                <a:spcPct val="150000"/>
              </a:lnSpc>
            </a:pPr>
            <a:r>
              <a:rPr lang="zh-CN" sz="2000">
                <a:ea typeface="宋体" panose="02010600030101010101" pitchFamily="2" charset="-122"/>
              </a:rPr>
              <a:t>B．乙图冲程能获得动力；</a:t>
            </a:r>
          </a:p>
          <a:p>
            <a:pPr marL="0" indent="0" algn="l" eaLnBrk="1" fontAlgn="auto" latinLnBrk="0" hangingPunct="1">
              <a:lnSpc>
                <a:spcPct val="150000"/>
              </a:lnSpc>
            </a:pPr>
            <a:r>
              <a:rPr lang="zh-CN" sz="2000">
                <a:ea typeface="宋体" panose="02010600030101010101" pitchFamily="2" charset="-122"/>
              </a:rPr>
              <a:t>C．丁图冲程有明显机械能转化为内能的过程；</a:t>
            </a:r>
          </a:p>
          <a:p>
            <a:pPr marL="0" indent="0" algn="l" eaLnBrk="1" fontAlgn="auto" latinLnBrk="0" hangingPunct="1">
              <a:lnSpc>
                <a:spcPct val="150000"/>
              </a:lnSpc>
            </a:pPr>
            <a:r>
              <a:rPr lang="zh-CN" sz="2000">
                <a:ea typeface="宋体" panose="02010600030101010101" pitchFamily="2" charset="-122"/>
              </a:rPr>
              <a:t>D．丙图冲程存在化学能转化为内能的过程</a:t>
            </a:r>
          </a:p>
        </p:txBody>
      </p:sp>
      <p:pic>
        <p:nvPicPr>
          <p:cNvPr id="10" name="图片 1" descr=" "/>
          <p:cNvPicPr>
            <a:picLocks noChangeAspect="1"/>
          </p:cNvPicPr>
          <p:nvPr/>
        </p:nvPicPr>
        <p:blipFill>
          <a:blip r:embed="rId2"/>
          <a:stretch>
            <a:fillRect/>
          </a:stretch>
        </p:blipFill>
        <p:spPr>
          <a:xfrm>
            <a:off x="5728970" y="3417966"/>
            <a:ext cx="3086100" cy="1655087"/>
          </a:xfrm>
          <a:prstGeom prst="rect">
            <a:avLst/>
          </a:prstGeom>
          <a:noFill/>
          <a:ln>
            <a:noFill/>
          </a:ln>
        </p:spPr>
      </p:pic>
    </p:spTree>
    <p:extLst>
      <p:ext uri="{BB962C8B-B14F-4D97-AF65-F5344CB8AC3E}">
        <p14:creationId xmlns:p14="http://schemas.microsoft.com/office/powerpoint/2010/main" val="405919139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10"/>
                                        </p:tgtEl>
                                        <p:attrNameLst>
                                          <p:attrName>style.visibility</p:attrName>
                                        </p:attrNameLst>
                                      </p:cBhvr>
                                      <p:to>
                                        <p:strVal val="visible"/>
                                      </p:to>
                                    </p:set>
                                    <p:animEffect transition="in" filter="checkerboard(across)">
                                      <p:cBhvr>
                                        <p:cTn id="17" dur="10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22" dur="1000"/>
                                        <p:tgtEl>
                                          <p:spTgt spid="4">
                                            <p:txEl>
                                              <p:pRg st="1" end="1"/>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7" dur="1000"/>
                                        <p:tgtEl>
                                          <p:spTgt spid="4">
                                            <p:txEl>
                                              <p:pRg st="2" end="2"/>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32" dur="1000"/>
                                        <p:tgtEl>
                                          <p:spTgt spid="4">
                                            <p:txEl>
                                              <p:pRg st="3" end="3"/>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7"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2" name="文本框 1"/>
          <p:cNvSpPr txBox="1"/>
          <p:nvPr/>
        </p:nvSpPr>
        <p:spPr>
          <a:xfrm>
            <a:off x="2383156" y="1088962"/>
            <a:ext cx="4656455"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★考点二：</a:t>
            </a:r>
            <a:r>
              <a:rPr lang="zh-CN" sz="2400" b="1">
                <a:solidFill>
                  <a:srgbClr val="1116CC"/>
                </a:solidFill>
                <a:latin typeface="微软雅黑" panose="020B0503020204020204" charset="-122"/>
                <a:ea typeface="微软雅黑" panose="020B0503020204020204" charset="-122"/>
                <a:cs typeface="微软雅黑" panose="020B0503020204020204" charset="-122"/>
                <a:sym typeface="+mn-ea"/>
              </a:rPr>
              <a:t>各冲程能量转化分析</a:t>
            </a:r>
            <a:endParaRPr lang="zh-CN" sz="2400" b="1">
              <a:solidFill>
                <a:srgbClr val="1116CC"/>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27026" y="2001382"/>
            <a:ext cx="8623935" cy="2585323"/>
          </a:xfrm>
          <a:prstGeom prst="rect">
            <a:avLst/>
          </a:prstGeom>
          <a:noFill/>
          <a:ln w="9525">
            <a:noFill/>
          </a:ln>
        </p:spPr>
        <p:txBody>
          <a:bodyPr wrap="square">
            <a:spAutoFit/>
          </a:bodyPr>
          <a:lstStyle/>
          <a:p>
            <a:pPr marL="0" indent="0" algn="l" eaLnBrk="1" fontAlgn="auto" latinLnBrk="0" hangingPunct="1">
              <a:lnSpc>
                <a:spcPct val="150000"/>
              </a:lnSpc>
            </a:pPr>
            <a:r>
              <a:rPr lang="zh-CN" sz="1800">
                <a:solidFill>
                  <a:srgbClr val="FF0000"/>
                </a:solidFill>
                <a:ea typeface="宋体" panose="02010600030101010101" pitchFamily="2" charset="-122"/>
              </a:rPr>
              <a:t>【答案】C。</a:t>
            </a:r>
          </a:p>
          <a:p>
            <a:pPr marL="0" indent="0" algn="l" eaLnBrk="1" fontAlgn="auto" latinLnBrk="0" hangingPunct="1">
              <a:lnSpc>
                <a:spcPct val="150000"/>
              </a:lnSpc>
            </a:pPr>
            <a:r>
              <a:rPr lang="zh-CN" sz="1800">
                <a:solidFill>
                  <a:srgbClr val="FF0000"/>
                </a:solidFill>
                <a:ea typeface="宋体" panose="02010600030101010101" pitchFamily="2" charset="-122"/>
              </a:rPr>
              <a:t>【解析】A、四个冲程的正确顺序是乙丁甲丙，故A错误；</a:t>
            </a:r>
          </a:p>
          <a:p>
            <a:pPr marL="0" indent="0" algn="l" eaLnBrk="1" fontAlgn="auto" latinLnBrk="0" hangingPunct="1">
              <a:lnSpc>
                <a:spcPct val="150000"/>
              </a:lnSpc>
            </a:pPr>
            <a:r>
              <a:rPr lang="zh-CN" sz="1800">
                <a:solidFill>
                  <a:srgbClr val="FF0000"/>
                </a:solidFill>
                <a:ea typeface="宋体" panose="02010600030101010101" pitchFamily="2" charset="-122"/>
              </a:rPr>
              <a:t>B、乙图为吸气冲程，内燃机在做功冲程能获得动力，故B错误；</a:t>
            </a:r>
          </a:p>
          <a:p>
            <a:pPr marL="0" indent="0" algn="l" eaLnBrk="1" fontAlgn="auto" latinLnBrk="0" hangingPunct="1">
              <a:lnSpc>
                <a:spcPct val="150000"/>
              </a:lnSpc>
            </a:pPr>
            <a:r>
              <a:rPr lang="zh-CN" sz="1800">
                <a:solidFill>
                  <a:srgbClr val="FF0000"/>
                </a:solidFill>
                <a:ea typeface="宋体" panose="02010600030101010101" pitchFamily="2" charset="-122"/>
              </a:rPr>
              <a:t>C、丁图为压缩冲程，在该冲程中将机械能转化为内能，故C正确；</a:t>
            </a:r>
          </a:p>
          <a:p>
            <a:pPr marL="0" indent="0" algn="l" eaLnBrk="1" fontAlgn="auto" latinLnBrk="0" hangingPunct="1">
              <a:lnSpc>
                <a:spcPct val="150000"/>
              </a:lnSpc>
            </a:pPr>
            <a:r>
              <a:rPr lang="zh-CN" sz="1800">
                <a:solidFill>
                  <a:srgbClr val="FF0000"/>
                </a:solidFill>
                <a:ea typeface="宋体" panose="02010600030101010101" pitchFamily="2" charset="-122"/>
              </a:rPr>
              <a:t>D、丙图为排气冲程，而在做功冲程存在化学能转化为内能的过程，故D错误。故选：C。</a:t>
            </a:r>
          </a:p>
        </p:txBody>
      </p:sp>
    </p:spTree>
    <p:extLst>
      <p:ext uri="{BB962C8B-B14F-4D97-AF65-F5344CB8AC3E}">
        <p14:creationId xmlns:p14="http://schemas.microsoft.com/office/powerpoint/2010/main" val="338956233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2" dur="1000"/>
                                        <p:tgtEl>
                                          <p:spTgt spid="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17" dur="1000"/>
                                        <p:tgtEl>
                                          <p:spTgt spid="4">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2" dur="1000"/>
                                        <p:tgtEl>
                                          <p:spTgt spid="4">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27" dur="1000"/>
                                        <p:tgtEl>
                                          <p:spTgt spid="4">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32"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2" name="文本框 1"/>
          <p:cNvSpPr txBox="1"/>
          <p:nvPr/>
        </p:nvSpPr>
        <p:spPr>
          <a:xfrm>
            <a:off x="2383155" y="1088962"/>
            <a:ext cx="4533900"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★考点二：</a:t>
            </a:r>
            <a:r>
              <a:rPr lang="zh-CN" sz="2400" b="1">
                <a:solidFill>
                  <a:srgbClr val="1116CC"/>
                </a:solidFill>
                <a:latin typeface="微软雅黑" panose="020B0503020204020204" charset="-122"/>
                <a:ea typeface="微软雅黑" panose="020B0503020204020204" charset="-122"/>
                <a:cs typeface="微软雅黑" panose="020B0503020204020204" charset="-122"/>
                <a:sym typeface="+mn-ea"/>
              </a:rPr>
              <a:t>各冲程能量转化分析</a:t>
            </a:r>
            <a:endParaRPr lang="zh-CN" sz="2400" b="1">
              <a:solidFill>
                <a:srgbClr val="1116CC"/>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27026" y="2001382"/>
            <a:ext cx="8623935" cy="1477328"/>
          </a:xfrm>
          <a:prstGeom prst="rect">
            <a:avLst/>
          </a:prstGeom>
          <a:noFill/>
          <a:ln w="9525">
            <a:noFill/>
          </a:ln>
        </p:spPr>
        <p:txBody>
          <a:bodyPr wrap="square">
            <a:spAutoFit/>
          </a:bodyPr>
          <a:lstStyle/>
          <a:p>
            <a:pPr marL="0" indent="0" algn="l" eaLnBrk="1" fontAlgn="auto" latinLnBrk="0" hangingPunct="1">
              <a:lnSpc>
                <a:spcPct val="150000"/>
              </a:lnSpc>
            </a:pPr>
            <a:r>
              <a:rPr lang="zh-CN" sz="2000" b="1">
                <a:ea typeface="宋体" panose="02010600030101010101" pitchFamily="2" charset="-122"/>
              </a:rPr>
              <a:t>◆典例二：（2019·广东）</a:t>
            </a:r>
            <a:r>
              <a:rPr lang="zh-CN" sz="2000">
                <a:ea typeface="宋体" panose="02010600030101010101" pitchFamily="2" charset="-122"/>
              </a:rPr>
              <a:t>某汽油机工作过程有吸气、压缩、做功和排气四个冲程。如图为________冲程工作示意图，活塞向________运动，燃料混合物被压缩，在这个过程中机械能转化为________。</a:t>
            </a:r>
          </a:p>
        </p:txBody>
      </p:sp>
      <p:pic>
        <p:nvPicPr>
          <p:cNvPr id="11" name="图片 2" descr=" "/>
          <p:cNvPicPr>
            <a:picLocks noChangeAspect="1"/>
          </p:cNvPicPr>
          <p:nvPr/>
        </p:nvPicPr>
        <p:blipFill>
          <a:blip r:embed="rId2"/>
          <a:stretch>
            <a:fillRect/>
          </a:stretch>
        </p:blipFill>
        <p:spPr>
          <a:xfrm>
            <a:off x="3570605" y="4081699"/>
            <a:ext cx="1136650" cy="2384174"/>
          </a:xfrm>
          <a:prstGeom prst="rect">
            <a:avLst/>
          </a:prstGeom>
          <a:noFill/>
          <a:ln>
            <a:noFill/>
          </a:ln>
        </p:spPr>
      </p:pic>
    </p:spTree>
    <p:extLst>
      <p:ext uri="{BB962C8B-B14F-4D97-AF65-F5344CB8AC3E}">
        <p14:creationId xmlns:p14="http://schemas.microsoft.com/office/powerpoint/2010/main" val="3395820723"/>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11"/>
                                        </p:tgtEl>
                                        <p:attrNameLst>
                                          <p:attrName>style.visibility</p:attrName>
                                        </p:attrNameLst>
                                      </p:cBhvr>
                                      <p:to>
                                        <p:strVal val="visible"/>
                                      </p:to>
                                    </p:set>
                                    <p:animEffect transition="in" filter="checkerboard(across)">
                                      <p:cBhvr>
                                        <p:cTn id="1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2" name="文本框 1"/>
          <p:cNvSpPr txBox="1"/>
          <p:nvPr/>
        </p:nvSpPr>
        <p:spPr>
          <a:xfrm>
            <a:off x="2383155" y="1088962"/>
            <a:ext cx="4533900"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★考点二：</a:t>
            </a:r>
            <a:r>
              <a:rPr lang="zh-CN" sz="2400" b="1">
                <a:solidFill>
                  <a:srgbClr val="1116CC"/>
                </a:solidFill>
                <a:latin typeface="微软雅黑" panose="020B0503020204020204" charset="-122"/>
                <a:ea typeface="微软雅黑" panose="020B0503020204020204" charset="-122"/>
                <a:cs typeface="微软雅黑" panose="020B0503020204020204" charset="-122"/>
                <a:sym typeface="+mn-ea"/>
              </a:rPr>
              <a:t>各冲程能量转化分析</a:t>
            </a:r>
            <a:endParaRPr lang="zh-CN" sz="2400" b="1">
              <a:solidFill>
                <a:srgbClr val="1116CC"/>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27026" y="2001383"/>
            <a:ext cx="8623935" cy="1338828"/>
          </a:xfrm>
          <a:prstGeom prst="rect">
            <a:avLst/>
          </a:prstGeom>
          <a:noFill/>
          <a:ln w="9525">
            <a:noFill/>
          </a:ln>
        </p:spPr>
        <p:txBody>
          <a:bodyPr wrap="square">
            <a:spAutoFit/>
          </a:bodyPr>
          <a:lstStyle/>
          <a:p>
            <a:pPr marL="0" indent="0" algn="l" eaLnBrk="1" fontAlgn="auto" latinLnBrk="0" hangingPunct="1">
              <a:lnSpc>
                <a:spcPct val="150000"/>
              </a:lnSpc>
            </a:pPr>
            <a:r>
              <a:rPr lang="zh-CN" sz="1800">
                <a:solidFill>
                  <a:srgbClr val="FF0000"/>
                </a:solidFill>
                <a:ea typeface="宋体" panose="02010600030101010101" pitchFamily="2" charset="-122"/>
              </a:rPr>
              <a:t>【答案】 压缩；上；内能。</a:t>
            </a:r>
          </a:p>
          <a:p>
            <a:pPr marL="0" indent="0" algn="l" eaLnBrk="1" fontAlgn="auto" latinLnBrk="0" hangingPunct="1">
              <a:lnSpc>
                <a:spcPct val="150000"/>
              </a:lnSpc>
            </a:pPr>
            <a:r>
              <a:rPr lang="zh-CN" sz="1800">
                <a:solidFill>
                  <a:srgbClr val="FF0000"/>
                </a:solidFill>
                <a:ea typeface="宋体" panose="02010600030101010101" pitchFamily="2" charset="-122"/>
              </a:rPr>
              <a:t>【解析】据图可知，两个气门全部关闭，活塞向上运动，因此这是压缩冲程，在这个过程里，活塞的机械能转化为燃料的内能。</a:t>
            </a:r>
          </a:p>
        </p:txBody>
      </p:sp>
    </p:spTree>
    <p:extLst>
      <p:ext uri="{BB962C8B-B14F-4D97-AF65-F5344CB8AC3E}">
        <p14:creationId xmlns:p14="http://schemas.microsoft.com/office/powerpoint/2010/main" val="159306582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2" dur="1000"/>
                                        <p:tgtEl>
                                          <p:spTgt spid="4">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7"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itchFamily="2" charset="-122"/>
              <a:sym typeface="微软雅黑" panose="020B0502040204020203"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501380" cy="3323987"/>
          </a:xfrm>
          <a:prstGeom prst="rect">
            <a:avLst/>
          </a:prstGeom>
          <a:noFill/>
          <a:ln w="9525">
            <a:noFill/>
          </a:ln>
        </p:spPr>
        <p:txBody>
          <a:bodyPr wrap="square">
            <a:spAutoFit/>
          </a:bodyPr>
          <a:lstStyle/>
          <a:p>
            <a:pPr marL="0" indent="0" algn="l" eaLnBrk="1" fontAlgn="auto" latinLnBrk="0" hangingPunct="1">
              <a:lnSpc>
                <a:spcPct val="150000"/>
              </a:lnSpc>
            </a:pPr>
            <a:r>
              <a:rPr lang="zh-CN" sz="2000" b="0">
                <a:solidFill>
                  <a:schemeClr val="tx1"/>
                </a:solidFill>
                <a:latin typeface="微软雅黑" panose="020B0503020204020204" charset="-122"/>
                <a:ea typeface="微软雅黑" panose="020B0503020204020204" charset="-122"/>
                <a:cs typeface="微软雅黑" panose="020B0503020204020204" charset="-122"/>
              </a:rPr>
              <a:t>1.</a:t>
            </a:r>
            <a:r>
              <a:rPr lang="zh-CN" sz="2000" b="1">
                <a:solidFill>
                  <a:schemeClr val="tx1"/>
                </a:solidFill>
                <a:latin typeface="微软雅黑" panose="020B0503020204020204" charset="-122"/>
                <a:ea typeface="微软雅黑" panose="020B0503020204020204" charset="-122"/>
                <a:cs typeface="微软雅黑" panose="020B0503020204020204" charset="-122"/>
              </a:rPr>
              <a:t>（2020·北京）</a:t>
            </a:r>
            <a:r>
              <a:rPr lang="zh-CN" sz="2000">
                <a:solidFill>
                  <a:schemeClr val="tx1"/>
                </a:solidFill>
                <a:latin typeface="微软雅黑" panose="020B0503020204020204" charset="-122"/>
                <a:ea typeface="微软雅黑" panose="020B0503020204020204" charset="-122"/>
                <a:cs typeface="微软雅黑" panose="020B0503020204020204" charset="-122"/>
              </a:rPr>
              <a:t>如图所示，在一个配有活塞的厚玻璃筒里放一小团硝化棉，迅速压下活塞，观察到硝化棉燃烧起来。关于该实验，下列说法正确的是（    ）。</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A. 硝化棉被点燃，表明筒内气体的温度升高；</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B. 下压活塞的过程中，筒内气体内能减小；</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C. 下压活塞的过程中，活塞对筒内气体做了功；</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D. 下压活塞的过程中，气体的内能转化为活塞的机械能</a:t>
            </a:r>
          </a:p>
        </p:txBody>
      </p:sp>
      <p:sp>
        <p:nvSpPr>
          <p:cNvPr id="2" name="文本框 1"/>
          <p:cNvSpPr txBox="1"/>
          <p:nvPr/>
        </p:nvSpPr>
        <p:spPr>
          <a:xfrm>
            <a:off x="622300" y="2871363"/>
            <a:ext cx="441337"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AC</a:t>
            </a:r>
          </a:p>
        </p:txBody>
      </p:sp>
      <p:pic>
        <p:nvPicPr>
          <p:cNvPr id="4" name="图片 2"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6830695" y="3215113"/>
            <a:ext cx="1515110" cy="2107477"/>
          </a:xfrm>
          <a:prstGeom prst="rect">
            <a:avLst/>
          </a:prstGeom>
          <a:noFill/>
          <a:ln>
            <a:noFill/>
          </a:ln>
        </p:spPr>
      </p:pic>
    </p:spTree>
    <p:extLst>
      <p:ext uri="{BB962C8B-B14F-4D97-AF65-F5344CB8AC3E}">
        <p14:creationId xmlns:p14="http://schemas.microsoft.com/office/powerpoint/2010/main" val="7327184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gtEl>
                                        <p:attrNameLst>
                                          <p:attrName>style.visibility</p:attrName>
                                        </p:attrNameLst>
                                      </p:cBhvr>
                                      <p:to>
                                        <p:strVal val="visible"/>
                                      </p:to>
                                    </p:set>
                                    <p:animEffect transition="in" filter="checkerboard(across)">
                                      <p:cBhvr>
                                        <p:cTn id="32" dur="1000"/>
                                        <p:tgtEl>
                                          <p:spTgt spid="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000" fill="hold">
                                          <p:stCondLst>
                                            <p:cond delay="0"/>
                                          </p:stCondLst>
                                        </p:cTn>
                                        <p:tgtEl>
                                          <p:spTgt spid="2"/>
                                        </p:tgtEl>
                                        <p:attrNameLst>
                                          <p:attrName>style.visibility</p:attrName>
                                        </p:attrNameLst>
                                      </p:cBhvr>
                                      <p:to>
                                        <p:strVal val="visible"/>
                                      </p:to>
                                    </p:set>
                                    <p:animEffect transition="in" filter="checkerboard(across)">
                                      <p:cBhvr>
                                        <p:cTn id="3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723630" cy="2400657"/>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2.</a:t>
            </a:r>
            <a:r>
              <a:rPr lang="zh-CN" sz="2000" b="1">
                <a:solidFill>
                  <a:schemeClr val="tx1"/>
                </a:solidFill>
                <a:latin typeface="微软雅黑" panose="020B0503020204020204" charset="-122"/>
                <a:ea typeface="微软雅黑" panose="020B0503020204020204" charset="-122"/>
                <a:cs typeface="微软雅黑" panose="020B0503020204020204" charset="-122"/>
              </a:rPr>
              <a:t>（2019·连云港）</a:t>
            </a:r>
            <a:r>
              <a:rPr lang="zh-CN" sz="2000">
                <a:solidFill>
                  <a:schemeClr val="tx1"/>
                </a:solidFill>
                <a:latin typeface="微软雅黑" panose="020B0503020204020204" charset="-122"/>
                <a:ea typeface="微软雅黑" panose="020B0503020204020204" charset="-122"/>
                <a:cs typeface="微软雅黑" panose="020B0503020204020204" charset="-122"/>
              </a:rPr>
              <a:t>关于温度、内能和热量，下列说法正确的是（  ）。</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A. 0℃的冰块内能为零；</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B. 温度高的物体含有的热量多；</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C. 汽油机压缩冲程中，机械能转化为内能；</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D. 反复弯折铁丝，铁丝温度升高，这是通过热传递的方式增加了铁丝的内能</a:t>
            </a:r>
          </a:p>
        </p:txBody>
      </p:sp>
      <p:sp>
        <p:nvSpPr>
          <p:cNvPr id="2" name="文本框 1"/>
          <p:cNvSpPr txBox="1"/>
          <p:nvPr/>
        </p:nvSpPr>
        <p:spPr>
          <a:xfrm>
            <a:off x="7639685" y="1663574"/>
            <a:ext cx="41783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C</a:t>
            </a:r>
          </a:p>
        </p:txBody>
      </p:sp>
    </p:spTree>
    <p:extLst>
      <p:ext uri="{BB962C8B-B14F-4D97-AF65-F5344CB8AC3E}">
        <p14:creationId xmlns:p14="http://schemas.microsoft.com/office/powerpoint/2010/main" val="384953572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2"/>
                                        </p:tgtEl>
                                        <p:attrNameLst>
                                          <p:attrName>style.visibility</p:attrName>
                                        </p:attrNameLst>
                                      </p:cBhvr>
                                      <p:to>
                                        <p:strVal val="visible"/>
                                      </p:to>
                                    </p:set>
                                    <p:animEffect transition="in" filter="checkerboard(across)">
                                      <p:cBhvr>
                                        <p:cTn id="3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501380" cy="2400657"/>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3.</a:t>
            </a:r>
            <a:r>
              <a:rPr lang="zh-CN" sz="2000" b="1">
                <a:solidFill>
                  <a:schemeClr val="tx1"/>
                </a:solidFill>
                <a:latin typeface="微软雅黑" panose="020B0503020204020204" charset="-122"/>
                <a:ea typeface="微软雅黑" panose="020B0503020204020204" charset="-122"/>
                <a:cs typeface="微软雅黑" panose="020B0503020204020204" charset="-122"/>
              </a:rPr>
              <a:t>（2019·南充）</a:t>
            </a:r>
            <a:r>
              <a:rPr lang="zh-CN" sz="2000">
                <a:solidFill>
                  <a:schemeClr val="tx1"/>
                </a:solidFill>
                <a:latin typeface="微软雅黑" panose="020B0503020204020204" charset="-122"/>
                <a:ea typeface="微软雅黑" panose="020B0503020204020204" charset="-122"/>
                <a:cs typeface="微软雅黑" panose="020B0503020204020204" charset="-122"/>
              </a:rPr>
              <a:t>下列说法中，错误的是（  ）。</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A. 人体正常体温约为37℃；</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B. 秋冬的早晨出现的雾属于汽化现象；</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C. 物体温度降低时内能减少，温度升高时内能增加；</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D. 热机是将内能转化为机械能的机械</a:t>
            </a:r>
          </a:p>
        </p:txBody>
      </p:sp>
      <p:sp>
        <p:nvSpPr>
          <p:cNvPr id="2" name="文本框 1"/>
          <p:cNvSpPr txBox="1"/>
          <p:nvPr/>
        </p:nvSpPr>
        <p:spPr>
          <a:xfrm>
            <a:off x="5094605" y="1727232"/>
            <a:ext cx="42799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B</a:t>
            </a:r>
          </a:p>
        </p:txBody>
      </p:sp>
    </p:spTree>
    <p:extLst>
      <p:ext uri="{BB962C8B-B14F-4D97-AF65-F5344CB8AC3E}">
        <p14:creationId xmlns:p14="http://schemas.microsoft.com/office/powerpoint/2010/main" val="181088106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2"/>
                                        </p:tgtEl>
                                        <p:attrNameLst>
                                          <p:attrName>style.visibility</p:attrName>
                                        </p:attrNameLst>
                                      </p:cBhvr>
                                      <p:to>
                                        <p:strVal val="visible"/>
                                      </p:to>
                                    </p:set>
                                    <p:animEffect transition="in" filter="checkerboard(across)">
                                      <p:cBhvr>
                                        <p:cTn id="3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2040204020203" charset="-122"/>
              <a:sym typeface="微软雅黑" panose="020B0502040204020203"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itchFamily="2" charset="-122"/>
              <a:sym typeface="微软雅黑" panose="020B0502040204020203"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文本框 2"/>
          <p:cNvSpPr txBox="1"/>
          <p:nvPr/>
        </p:nvSpPr>
        <p:spPr>
          <a:xfrm>
            <a:off x="418465" y="3289804"/>
            <a:ext cx="542290" cy="83099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热机</a:t>
            </a:r>
          </a:p>
        </p:txBody>
      </p:sp>
      <p:sp>
        <p:nvSpPr>
          <p:cNvPr id="4" name="左大括号 3"/>
          <p:cNvSpPr/>
          <p:nvPr/>
        </p:nvSpPr>
        <p:spPr>
          <a:xfrm>
            <a:off x="1051561" y="2693972"/>
            <a:ext cx="544195" cy="2165193"/>
          </a:xfrm>
          <a:prstGeom prst="leftBrace">
            <a:avLst/>
          </a:prstGeom>
          <a:noFill/>
          <a:ln w="28575" cap="flat" cmpd="sng">
            <a:solidFill>
              <a:srgbClr val="C00000"/>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91439" tIns="45719" rIns="91439" bIns="45719" numCol="1" spcCol="38100" rtlCol="0" anchor="t" forceAA="0">
            <a:noAutofit/>
          </a:bodyPr>
          <a:lstStyle/>
          <a:p>
            <a:pPr marL="0" marR="0" indent="0" algn="l" defTabSz="914400" rtl="0" fontAlgn="auto" latinLnBrk="1" hangingPunct="0">
              <a:lnSpc>
                <a:spcPct val="100000"/>
              </a:lnSpc>
              <a:spcBef>
                <a:spcPct val="0"/>
              </a:spcBef>
              <a:spcAft>
                <a:spcPct val="0"/>
              </a:spcAft>
              <a:buClrTx/>
              <a:buSzTx/>
              <a:buFontTx/>
              <a:buNone/>
            </a:pPr>
            <a:endParaRPr kumimoji="0" lang="zh-CN" altLang="en-US" sz="1800" b="0" i="0" u="none" strike="noStrike" cap="none" spc="0" normalizeH="0" baseline="0">
              <a:ln>
                <a:noFill/>
              </a:ln>
              <a:solidFill>
                <a:srgbClr val="000000"/>
              </a:solidFill>
              <a:effectLst/>
              <a:uFillTx/>
            </a:endParaRPr>
          </a:p>
        </p:txBody>
      </p:sp>
      <p:sp>
        <p:nvSpPr>
          <p:cNvPr id="100" name="文本框 99"/>
          <p:cNvSpPr txBox="1"/>
          <p:nvPr/>
        </p:nvSpPr>
        <p:spPr>
          <a:xfrm>
            <a:off x="1666240" y="2260255"/>
            <a:ext cx="782320" cy="553998"/>
          </a:xfrm>
          <a:prstGeom prst="rect">
            <a:avLst/>
          </a:prstGeom>
          <a:noFill/>
          <a:ln w="9525">
            <a:noFill/>
          </a:ln>
        </p:spPr>
        <p:txBody>
          <a:bodyPr wrap="square">
            <a:spAutoFit/>
          </a:bodyPr>
          <a:lstStyle/>
          <a:p>
            <a:pPr marL="0" indent="0" algn="l" eaLnBrk="1" fontAlgn="auto" latinLnBrk="0" hangingPunct="1">
              <a:lnSpc>
                <a:spcPct val="150000"/>
              </a:lnSpc>
            </a:pPr>
            <a:r>
              <a:rPr lang="zh-CN" altLang="en-US" sz="2000" b="0">
                <a:solidFill>
                  <a:srgbClr val="000000"/>
                </a:solidFill>
                <a:latin typeface="微软雅黑" panose="020B0503020204020204" charset="-122"/>
                <a:ea typeface="微软雅黑" panose="020B0503020204020204" charset="-122"/>
              </a:rPr>
              <a:t>热机</a:t>
            </a:r>
          </a:p>
        </p:txBody>
      </p:sp>
      <p:sp>
        <p:nvSpPr>
          <p:cNvPr id="12" name="文本框 11"/>
          <p:cNvSpPr txBox="1"/>
          <p:nvPr/>
        </p:nvSpPr>
        <p:spPr>
          <a:xfrm>
            <a:off x="1093471" y="331867"/>
            <a:ext cx="2357755" cy="584775"/>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
        <p:nvSpPr>
          <p:cNvPr id="13" name="文本框 12"/>
          <p:cNvSpPr txBox="1"/>
          <p:nvPr/>
        </p:nvSpPr>
        <p:spPr>
          <a:xfrm>
            <a:off x="3159125" y="2014113"/>
            <a:ext cx="2231390" cy="369332"/>
          </a:xfrm>
          <a:prstGeom prst="rect">
            <a:avLst/>
          </a:prstGeom>
          <a:noFill/>
          <a:ln w="9525">
            <a:noFill/>
          </a:ln>
        </p:spPr>
        <p:txBody>
          <a:bodyPr wrap="square">
            <a:spAutoFit/>
          </a:bodyPr>
          <a:lstStyle/>
          <a:p>
            <a:pPr marL="0" indent="0" algn="l"/>
            <a:r>
              <a:rPr lang="zh-CN" altLang="en-US" sz="1800">
                <a:latin typeface="微软雅黑" panose="020B0503020204020204" charset="-122"/>
                <a:ea typeface="微软雅黑" panose="020B0503020204020204" charset="-122"/>
              </a:rPr>
              <a:t>什么是热机</a:t>
            </a:r>
          </a:p>
        </p:txBody>
      </p:sp>
      <p:sp>
        <p:nvSpPr>
          <p:cNvPr id="16" name="文本框 15"/>
          <p:cNvSpPr txBox="1"/>
          <p:nvPr/>
        </p:nvSpPr>
        <p:spPr>
          <a:xfrm>
            <a:off x="3180715" y="2797521"/>
            <a:ext cx="1634490" cy="369332"/>
          </a:xfrm>
          <a:prstGeom prst="rect">
            <a:avLst/>
          </a:prstGeom>
          <a:noFill/>
          <a:ln w="9525">
            <a:noFill/>
          </a:ln>
        </p:spPr>
        <p:txBody>
          <a:bodyPr wrap="square">
            <a:spAutoFit/>
          </a:bodyPr>
          <a:lstStyle/>
          <a:p>
            <a:pPr marL="0" indent="0" algn="l"/>
            <a:r>
              <a:rPr lang="zh-CN" altLang="en-US" sz="1800">
                <a:latin typeface="微软雅黑" panose="020B0503020204020204" charset="-122"/>
                <a:ea typeface="微软雅黑" panose="020B0503020204020204" charset="-122"/>
              </a:rPr>
              <a:t>什么是内燃机</a:t>
            </a:r>
          </a:p>
        </p:txBody>
      </p:sp>
      <p:sp>
        <p:nvSpPr>
          <p:cNvPr id="18" name="文本框 17"/>
          <p:cNvSpPr txBox="1"/>
          <p:nvPr/>
        </p:nvSpPr>
        <p:spPr>
          <a:xfrm>
            <a:off x="3994150" y="3831313"/>
            <a:ext cx="982980" cy="369332"/>
          </a:xfrm>
          <a:prstGeom prst="rect">
            <a:avLst/>
          </a:prstGeom>
          <a:noFill/>
          <a:ln w="9525">
            <a:noFill/>
          </a:ln>
        </p:spPr>
        <p:txBody>
          <a:bodyPr wrap="square">
            <a:spAutoFit/>
          </a:bodyPr>
          <a:lstStyle/>
          <a:p>
            <a:pPr marL="0" indent="0" algn="l"/>
            <a:r>
              <a:rPr lang="zh-CN" altLang="en-US" sz="1800">
                <a:latin typeface="微软雅黑" panose="020B0503020204020204" charset="-122"/>
                <a:ea typeface="微软雅黑" panose="020B0503020204020204" charset="-122"/>
              </a:rPr>
              <a:t>汽油机</a:t>
            </a:r>
          </a:p>
        </p:txBody>
      </p:sp>
      <p:sp>
        <p:nvSpPr>
          <p:cNvPr id="20" name="文本框 19"/>
          <p:cNvSpPr txBox="1"/>
          <p:nvPr/>
        </p:nvSpPr>
        <p:spPr>
          <a:xfrm>
            <a:off x="4017010" y="5046741"/>
            <a:ext cx="1145540" cy="369332"/>
          </a:xfrm>
          <a:prstGeom prst="rect">
            <a:avLst/>
          </a:prstGeom>
          <a:noFill/>
          <a:ln w="9525">
            <a:noFill/>
          </a:ln>
        </p:spPr>
        <p:txBody>
          <a:bodyPr wrap="square">
            <a:spAutoFit/>
          </a:bodyPr>
          <a:lstStyle/>
          <a:p>
            <a:pPr marL="0" indent="0" algn="l"/>
            <a:r>
              <a:rPr lang="zh-CN" altLang="en-US" sz="1800">
                <a:latin typeface="微软雅黑" panose="020B0503020204020204" charset="-122"/>
                <a:ea typeface="微软雅黑" panose="020B0503020204020204" charset="-122"/>
              </a:rPr>
              <a:t>柴油机</a:t>
            </a:r>
          </a:p>
        </p:txBody>
      </p:sp>
      <p:sp>
        <p:nvSpPr>
          <p:cNvPr id="22" name="文本框 21"/>
          <p:cNvSpPr txBox="1"/>
          <p:nvPr/>
        </p:nvSpPr>
        <p:spPr>
          <a:xfrm>
            <a:off x="327026" y="1334254"/>
            <a:ext cx="2562225" cy="400110"/>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一、知识点与考点</a:t>
            </a:r>
          </a:p>
        </p:txBody>
      </p:sp>
      <p:sp>
        <p:nvSpPr>
          <p:cNvPr id="23" name="左大括号 22"/>
          <p:cNvSpPr/>
          <p:nvPr/>
        </p:nvSpPr>
        <p:spPr>
          <a:xfrm>
            <a:off x="2604136" y="2191505"/>
            <a:ext cx="466725" cy="932790"/>
          </a:xfrm>
          <a:prstGeom prst="leftBrace">
            <a:avLst/>
          </a:prstGeom>
          <a:noFill/>
          <a:ln w="28575" cap="flat" cmpd="sng">
            <a:solidFill>
              <a:srgbClr val="C00000"/>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91439" tIns="45719" rIns="91439" bIns="45719" numCol="1" spcCol="38100" rtlCol="0" anchor="t" forceAA="0">
            <a:noAutofit/>
          </a:bodyPr>
          <a:lstStyle/>
          <a:p>
            <a:pPr marL="0" marR="0" indent="0" algn="l" defTabSz="914400" rtl="0" fontAlgn="auto" latinLnBrk="1" hangingPunct="0">
              <a:lnSpc>
                <a:spcPct val="100000"/>
              </a:lnSpc>
              <a:spcBef>
                <a:spcPct val="0"/>
              </a:spcBef>
              <a:spcAft>
                <a:spcPct val="0"/>
              </a:spcAft>
              <a:buClrTx/>
              <a:buSzTx/>
              <a:buFontTx/>
              <a:buNone/>
            </a:pPr>
            <a:endParaRPr kumimoji="0" lang="zh-CN" altLang="en-US" sz="1800" b="0" i="0" u="none" strike="noStrike" cap="none" spc="0" normalizeH="0" baseline="0">
              <a:ln>
                <a:noFill/>
              </a:ln>
              <a:solidFill>
                <a:srgbClr val="000000"/>
              </a:solidFill>
              <a:effectLst/>
              <a:uFillTx/>
            </a:endParaRPr>
          </a:p>
        </p:txBody>
      </p:sp>
      <p:sp>
        <p:nvSpPr>
          <p:cNvPr id="24" name="左大括号 23"/>
          <p:cNvSpPr/>
          <p:nvPr/>
        </p:nvSpPr>
        <p:spPr>
          <a:xfrm>
            <a:off x="3656966" y="4041807"/>
            <a:ext cx="337185" cy="1324918"/>
          </a:xfrm>
          <a:prstGeom prst="leftBrace">
            <a:avLst/>
          </a:prstGeom>
          <a:noFill/>
          <a:ln w="28575" cap="flat" cmpd="sng">
            <a:solidFill>
              <a:srgbClr val="C00000"/>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91439" tIns="45719" rIns="91439" bIns="45719" numCol="1" spcCol="38100" rtlCol="0" anchor="t" forceAA="0">
            <a:noAutofit/>
          </a:bodyPr>
          <a:lstStyle/>
          <a:p>
            <a:pPr marL="0" marR="0" indent="0" algn="l" defTabSz="914400" rtl="0" fontAlgn="auto" latinLnBrk="1" hangingPunct="0">
              <a:lnSpc>
                <a:spcPct val="100000"/>
              </a:lnSpc>
              <a:spcBef>
                <a:spcPct val="0"/>
              </a:spcBef>
              <a:spcAft>
                <a:spcPct val="0"/>
              </a:spcAft>
              <a:buClrTx/>
              <a:buSzTx/>
              <a:buFontTx/>
              <a:buNone/>
            </a:pPr>
            <a:endParaRPr kumimoji="0" lang="zh-CN" altLang="en-US" sz="1800" b="0" i="0" u="none" strike="noStrike" cap="none" spc="0" normalizeH="0" baseline="0">
              <a:ln>
                <a:noFill/>
              </a:ln>
              <a:solidFill>
                <a:srgbClr val="000000"/>
              </a:solidFill>
              <a:effectLst/>
              <a:uFillTx/>
            </a:endParaRPr>
          </a:p>
        </p:txBody>
      </p:sp>
      <p:sp>
        <p:nvSpPr>
          <p:cNvPr id="25" name="文本框 24"/>
          <p:cNvSpPr txBox="1"/>
          <p:nvPr/>
        </p:nvSpPr>
        <p:spPr>
          <a:xfrm>
            <a:off x="1595755" y="4305772"/>
            <a:ext cx="2161540" cy="553998"/>
          </a:xfrm>
          <a:prstGeom prst="rect">
            <a:avLst/>
          </a:prstGeom>
          <a:noFill/>
          <a:ln w="9525">
            <a:noFill/>
          </a:ln>
        </p:spPr>
        <p:txBody>
          <a:bodyPr wrap="square">
            <a:spAutoFit/>
          </a:bodyPr>
          <a:lstStyle/>
          <a:p>
            <a:pPr marL="0" indent="0" algn="l" eaLnBrk="1" fontAlgn="auto" latinLnBrk="0" hangingPunct="1">
              <a:lnSpc>
                <a:spcPct val="150000"/>
              </a:lnSpc>
            </a:pPr>
            <a:r>
              <a:rPr lang="zh-CN" altLang="en-US" sz="2000" b="0">
                <a:solidFill>
                  <a:srgbClr val="000000"/>
                </a:solidFill>
                <a:latin typeface="微软雅黑" panose="020B0503020204020204" charset="-122"/>
                <a:ea typeface="微软雅黑" panose="020B0503020204020204" charset="-122"/>
              </a:rPr>
              <a:t>内燃机工作原理</a:t>
            </a:r>
          </a:p>
        </p:txBody>
      </p:sp>
      <p:sp>
        <p:nvSpPr>
          <p:cNvPr id="2" name="文本框 1"/>
          <p:cNvSpPr txBox="1"/>
          <p:nvPr/>
        </p:nvSpPr>
        <p:spPr>
          <a:xfrm>
            <a:off x="5085081" y="3462102"/>
            <a:ext cx="2240915" cy="369332"/>
          </a:xfrm>
          <a:prstGeom prst="rect">
            <a:avLst/>
          </a:prstGeom>
          <a:noFill/>
          <a:ln w="9525">
            <a:noFill/>
          </a:ln>
        </p:spPr>
        <p:txBody>
          <a:bodyPr wrap="square">
            <a:spAutoFit/>
          </a:bodyPr>
          <a:lstStyle/>
          <a:p>
            <a:pPr marL="0" indent="0" algn="l"/>
            <a:r>
              <a:rPr lang="zh-CN" altLang="en-US" sz="1800">
                <a:latin typeface="微软雅黑" panose="020B0503020204020204" charset="-122"/>
                <a:ea typeface="微软雅黑" panose="020B0503020204020204" charset="-122"/>
              </a:rPr>
              <a:t>汽油机工作原理</a:t>
            </a:r>
          </a:p>
        </p:txBody>
      </p:sp>
      <p:sp>
        <p:nvSpPr>
          <p:cNvPr id="7" name="文本框 6"/>
          <p:cNvSpPr txBox="1"/>
          <p:nvPr/>
        </p:nvSpPr>
        <p:spPr>
          <a:xfrm>
            <a:off x="5093335" y="4108010"/>
            <a:ext cx="2719070" cy="369332"/>
          </a:xfrm>
          <a:prstGeom prst="rect">
            <a:avLst/>
          </a:prstGeom>
          <a:noFill/>
          <a:ln w="9525">
            <a:noFill/>
          </a:ln>
        </p:spPr>
        <p:txBody>
          <a:bodyPr wrap="square">
            <a:spAutoFit/>
          </a:bodyPr>
          <a:lstStyle/>
          <a:p>
            <a:pPr marL="0" indent="0" algn="l"/>
            <a:r>
              <a:rPr lang="zh-CN" altLang="en-US" sz="1800">
                <a:latin typeface="微软雅黑" panose="020B0503020204020204" charset="-122"/>
                <a:ea typeface="微软雅黑" panose="020B0503020204020204" charset="-122"/>
              </a:rPr>
              <a:t>四冲程内能的变化规律</a:t>
            </a:r>
          </a:p>
        </p:txBody>
      </p:sp>
      <p:sp>
        <p:nvSpPr>
          <p:cNvPr id="9" name="左大括号 8"/>
          <p:cNvSpPr/>
          <p:nvPr/>
        </p:nvSpPr>
        <p:spPr>
          <a:xfrm>
            <a:off x="4892676" y="3659863"/>
            <a:ext cx="269875" cy="882713"/>
          </a:xfrm>
          <a:prstGeom prst="leftBrace">
            <a:avLst/>
          </a:prstGeom>
          <a:noFill/>
          <a:ln w="28575" cap="flat" cmpd="sng">
            <a:solidFill>
              <a:srgbClr val="C00000"/>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91439" tIns="45719" rIns="91439" bIns="45719" numCol="1" spcCol="38100" rtlCol="0" anchor="t" forceAA="0">
            <a:noAutofit/>
          </a:bodyPr>
          <a:lstStyle/>
          <a:p>
            <a:pPr marL="0" marR="0" indent="0" algn="l" defTabSz="914400" rtl="0" fontAlgn="auto" latinLnBrk="1" hangingPunct="0">
              <a:lnSpc>
                <a:spcPct val="100000"/>
              </a:lnSpc>
              <a:spcBef>
                <a:spcPct val="0"/>
              </a:spcBef>
              <a:spcAft>
                <a:spcPct val="0"/>
              </a:spcAft>
              <a:buClrTx/>
              <a:buSzTx/>
              <a:buFontTx/>
              <a:buNone/>
            </a:pPr>
            <a:endParaRPr kumimoji="0" lang="zh-CN" altLang="en-US" sz="1800" b="0" i="0" u="none" strike="noStrike" cap="none" spc="0" normalizeH="0" baseline="0">
              <a:ln>
                <a:noFill/>
              </a:ln>
              <a:solidFill>
                <a:srgbClr val="000000"/>
              </a:solidFill>
              <a:effectLst/>
              <a:uFillTx/>
            </a:endParaRPr>
          </a:p>
        </p:txBody>
      </p:sp>
    </p:spTree>
    <p:extLst>
      <p:ext uri="{BB962C8B-B14F-4D97-AF65-F5344CB8AC3E}">
        <p14:creationId xmlns:p14="http://schemas.microsoft.com/office/powerpoint/2010/main" val="3885987192"/>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3"/>
                                        </p:tgtEl>
                                        <p:attrNameLst>
                                          <p:attrName>style.visibility</p:attrName>
                                        </p:attrNameLst>
                                      </p:cBhvr>
                                      <p:to>
                                        <p:strVal val="visible"/>
                                      </p:to>
                                    </p:set>
                                    <p:animEffect transition="in" filter="checkerboard(across)">
                                      <p:cBhvr>
                                        <p:cTn id="12" dur="1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42" fill="hold" grpId="0" nodeType="clickEffect">
                                  <p:stCondLst>
                                    <p:cond delay="0"/>
                                  </p:stCondLst>
                                  <p:childTnLst>
                                    <p:set>
                                      <p:cBhvr>
                                        <p:cTn id="16" dur="1000" fill="hold">
                                          <p:stCondLst>
                                            <p:cond delay="0"/>
                                          </p:stCondLst>
                                        </p:cTn>
                                        <p:tgtEl>
                                          <p:spTgt spid="4"/>
                                        </p:tgtEl>
                                        <p:attrNameLst>
                                          <p:attrName>style.visibility</p:attrName>
                                        </p:attrNameLst>
                                      </p:cBhvr>
                                      <p:to>
                                        <p:strVal val="visible"/>
                                      </p:to>
                                    </p:set>
                                    <p:animEffect transition="in" filter="barn(outHorizontal)">
                                      <p:cBhvr>
                                        <p:cTn id="17" dur="1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42" fill="hold" grpId="0" nodeType="clickEffect">
                                  <p:stCondLst>
                                    <p:cond delay="0"/>
                                  </p:stCondLst>
                                  <p:childTnLst>
                                    <p:set>
                                      <p:cBhvr>
                                        <p:cTn id="21" dur="1000" fill="hold">
                                          <p:stCondLst>
                                            <p:cond delay="0"/>
                                          </p:stCondLst>
                                        </p:cTn>
                                        <p:tgtEl>
                                          <p:spTgt spid="100"/>
                                        </p:tgtEl>
                                        <p:attrNameLst>
                                          <p:attrName>style.visibility</p:attrName>
                                        </p:attrNameLst>
                                      </p:cBhvr>
                                      <p:to>
                                        <p:strVal val="visible"/>
                                      </p:to>
                                    </p:set>
                                    <p:animEffect transition="in" filter="barn(outHorizontal)">
                                      <p:cBhvr>
                                        <p:cTn id="22" dur="1000"/>
                                        <p:tgtEl>
                                          <p:spTgt spid="10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42" fill="hold" grpId="0" nodeType="clickEffect">
                                  <p:stCondLst>
                                    <p:cond delay="0"/>
                                  </p:stCondLst>
                                  <p:childTnLst>
                                    <p:set>
                                      <p:cBhvr>
                                        <p:cTn id="26" dur="1000" fill="hold">
                                          <p:stCondLst>
                                            <p:cond delay="0"/>
                                          </p:stCondLst>
                                        </p:cTn>
                                        <p:tgtEl>
                                          <p:spTgt spid="23"/>
                                        </p:tgtEl>
                                        <p:attrNameLst>
                                          <p:attrName>style.visibility</p:attrName>
                                        </p:attrNameLst>
                                      </p:cBhvr>
                                      <p:to>
                                        <p:strVal val="visible"/>
                                      </p:to>
                                    </p:set>
                                    <p:animEffect transition="in" filter="barn(outHorizontal)">
                                      <p:cBhvr>
                                        <p:cTn id="27" dur="1000"/>
                                        <p:tgtEl>
                                          <p:spTgt spid="2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13"/>
                                        </p:tgtEl>
                                        <p:attrNameLst>
                                          <p:attrName>style.visibility</p:attrName>
                                        </p:attrNameLst>
                                      </p:cBhvr>
                                      <p:to>
                                        <p:strVal val="visible"/>
                                      </p:to>
                                    </p:set>
                                    <p:animEffect transition="in" filter="checkerboard(across)">
                                      <p:cBhvr>
                                        <p:cTn id="32" dur="1000"/>
                                        <p:tgtEl>
                                          <p:spTgt spid="1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000" fill="hold">
                                          <p:stCondLst>
                                            <p:cond delay="0"/>
                                          </p:stCondLst>
                                        </p:cTn>
                                        <p:tgtEl>
                                          <p:spTgt spid="16"/>
                                        </p:tgtEl>
                                        <p:attrNameLst>
                                          <p:attrName>style.visibility</p:attrName>
                                        </p:attrNameLst>
                                      </p:cBhvr>
                                      <p:to>
                                        <p:strVal val="visible"/>
                                      </p:to>
                                    </p:set>
                                    <p:animEffect transition="in" filter="checkerboard(across)">
                                      <p:cBhvr>
                                        <p:cTn id="37" dur="1000"/>
                                        <p:tgtEl>
                                          <p:spTgt spid="1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6" presetClass="entr" presetSubtype="42" fill="hold" grpId="0" nodeType="clickEffect">
                                  <p:stCondLst>
                                    <p:cond delay="0"/>
                                  </p:stCondLst>
                                  <p:childTnLst>
                                    <p:set>
                                      <p:cBhvr>
                                        <p:cTn id="41" dur="1000" fill="hold">
                                          <p:stCondLst>
                                            <p:cond delay="0"/>
                                          </p:stCondLst>
                                        </p:cTn>
                                        <p:tgtEl>
                                          <p:spTgt spid="25"/>
                                        </p:tgtEl>
                                        <p:attrNameLst>
                                          <p:attrName>style.visibility</p:attrName>
                                        </p:attrNameLst>
                                      </p:cBhvr>
                                      <p:to>
                                        <p:strVal val="visible"/>
                                      </p:to>
                                    </p:set>
                                    <p:animEffect transition="in" filter="barn(outHorizontal)">
                                      <p:cBhvr>
                                        <p:cTn id="42" dur="1000"/>
                                        <p:tgtEl>
                                          <p:spTgt spid="25"/>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6" presetClass="entr" presetSubtype="42" fill="hold" grpId="0" nodeType="clickEffect">
                                  <p:stCondLst>
                                    <p:cond delay="0"/>
                                  </p:stCondLst>
                                  <p:childTnLst>
                                    <p:set>
                                      <p:cBhvr>
                                        <p:cTn id="46" dur="1000" fill="hold">
                                          <p:stCondLst>
                                            <p:cond delay="0"/>
                                          </p:stCondLst>
                                        </p:cTn>
                                        <p:tgtEl>
                                          <p:spTgt spid="24"/>
                                        </p:tgtEl>
                                        <p:attrNameLst>
                                          <p:attrName>style.visibility</p:attrName>
                                        </p:attrNameLst>
                                      </p:cBhvr>
                                      <p:to>
                                        <p:strVal val="visible"/>
                                      </p:to>
                                    </p:set>
                                    <p:animEffect transition="in" filter="barn(outHorizontal)">
                                      <p:cBhvr>
                                        <p:cTn id="47" dur="1000"/>
                                        <p:tgtEl>
                                          <p:spTgt spid="24"/>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5" presetClass="entr" presetSubtype="10" fill="hold" grpId="0" nodeType="clickEffect">
                                  <p:stCondLst>
                                    <p:cond delay="0"/>
                                  </p:stCondLst>
                                  <p:childTnLst>
                                    <p:set>
                                      <p:cBhvr>
                                        <p:cTn id="51" dur="1000" fill="hold">
                                          <p:stCondLst>
                                            <p:cond delay="0"/>
                                          </p:stCondLst>
                                        </p:cTn>
                                        <p:tgtEl>
                                          <p:spTgt spid="18"/>
                                        </p:tgtEl>
                                        <p:attrNameLst>
                                          <p:attrName>style.visibility</p:attrName>
                                        </p:attrNameLst>
                                      </p:cBhvr>
                                      <p:to>
                                        <p:strVal val="visible"/>
                                      </p:to>
                                    </p:set>
                                    <p:animEffect transition="in" filter="checkerboard(across)">
                                      <p:cBhvr>
                                        <p:cTn id="52" dur="1000"/>
                                        <p:tgtEl>
                                          <p:spTgt spid="18"/>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16" presetClass="entr" presetSubtype="42" fill="hold" grpId="0" nodeType="clickEffect">
                                  <p:stCondLst>
                                    <p:cond delay="0"/>
                                  </p:stCondLst>
                                  <p:childTnLst>
                                    <p:set>
                                      <p:cBhvr>
                                        <p:cTn id="56" dur="1000" fill="hold">
                                          <p:stCondLst>
                                            <p:cond delay="0"/>
                                          </p:stCondLst>
                                        </p:cTn>
                                        <p:tgtEl>
                                          <p:spTgt spid="9"/>
                                        </p:tgtEl>
                                        <p:attrNameLst>
                                          <p:attrName>style.visibility</p:attrName>
                                        </p:attrNameLst>
                                      </p:cBhvr>
                                      <p:to>
                                        <p:strVal val="visible"/>
                                      </p:to>
                                    </p:set>
                                    <p:animEffect transition="in" filter="barn(outHorizontal)">
                                      <p:cBhvr>
                                        <p:cTn id="57" dur="1000"/>
                                        <p:tgtEl>
                                          <p:spTgt spid="9"/>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5" presetClass="entr" presetSubtype="10" fill="hold" grpId="0" nodeType="clickEffect">
                                  <p:stCondLst>
                                    <p:cond delay="0"/>
                                  </p:stCondLst>
                                  <p:childTnLst>
                                    <p:set>
                                      <p:cBhvr>
                                        <p:cTn id="61" dur="1000" fill="hold">
                                          <p:stCondLst>
                                            <p:cond delay="0"/>
                                          </p:stCondLst>
                                        </p:cTn>
                                        <p:tgtEl>
                                          <p:spTgt spid="2"/>
                                        </p:tgtEl>
                                        <p:attrNameLst>
                                          <p:attrName>style.visibility</p:attrName>
                                        </p:attrNameLst>
                                      </p:cBhvr>
                                      <p:to>
                                        <p:strVal val="visible"/>
                                      </p:to>
                                    </p:set>
                                    <p:animEffect transition="in" filter="checkerboard(across)">
                                      <p:cBhvr>
                                        <p:cTn id="62" dur="1000"/>
                                        <p:tgtEl>
                                          <p:spTgt spid="2"/>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5" presetClass="entr" presetSubtype="10" fill="hold" grpId="0" nodeType="clickEffect">
                                  <p:stCondLst>
                                    <p:cond delay="0"/>
                                  </p:stCondLst>
                                  <p:childTnLst>
                                    <p:set>
                                      <p:cBhvr>
                                        <p:cTn id="66" dur="1000" fill="hold">
                                          <p:stCondLst>
                                            <p:cond delay="0"/>
                                          </p:stCondLst>
                                        </p:cTn>
                                        <p:tgtEl>
                                          <p:spTgt spid="7"/>
                                        </p:tgtEl>
                                        <p:attrNameLst>
                                          <p:attrName>style.visibility</p:attrName>
                                        </p:attrNameLst>
                                      </p:cBhvr>
                                      <p:to>
                                        <p:strVal val="visible"/>
                                      </p:to>
                                    </p:set>
                                    <p:animEffect transition="in" filter="checkerboard(across)">
                                      <p:cBhvr>
                                        <p:cTn id="67" dur="1000"/>
                                        <p:tgtEl>
                                          <p:spTgt spid="7"/>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5" presetClass="entr" presetSubtype="10" fill="hold" grpId="0" nodeType="clickEffect">
                                  <p:stCondLst>
                                    <p:cond delay="0"/>
                                  </p:stCondLst>
                                  <p:childTnLst>
                                    <p:set>
                                      <p:cBhvr>
                                        <p:cTn id="71" dur="1000" fill="hold">
                                          <p:stCondLst>
                                            <p:cond delay="0"/>
                                          </p:stCondLst>
                                        </p:cTn>
                                        <p:tgtEl>
                                          <p:spTgt spid="20"/>
                                        </p:tgtEl>
                                        <p:attrNameLst>
                                          <p:attrName>style.visibility</p:attrName>
                                        </p:attrNameLst>
                                      </p:cBhvr>
                                      <p:to>
                                        <p:strVal val="visible"/>
                                      </p:to>
                                    </p:set>
                                    <p:animEffect transition="in" filter="checkerboard(across)">
                                      <p:cBhvr>
                                        <p:cTn id="72"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100" grpId="0"/>
      <p:bldP spid="13" grpId="0"/>
      <p:bldP spid="16" grpId="0"/>
      <p:bldP spid="18" grpId="0"/>
      <p:bldP spid="20" grpId="0"/>
      <p:bldP spid="22" grpId="0"/>
      <p:bldP spid="23" grpId="0" animBg="1"/>
      <p:bldP spid="24" grpId="0" animBg="1"/>
      <p:bldP spid="25" grpId="0"/>
      <p:bldP spid="2" grpId="0"/>
      <p:bldP spid="7" grpId="0"/>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501380" cy="2400657"/>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4.</a:t>
            </a:r>
            <a:r>
              <a:rPr lang="zh-CN" sz="2000" b="1">
                <a:solidFill>
                  <a:schemeClr val="tx1"/>
                </a:solidFill>
                <a:latin typeface="微软雅黑" panose="020B0503020204020204" charset="-122"/>
                <a:ea typeface="微软雅黑" panose="020B0503020204020204" charset="-122"/>
                <a:cs typeface="微软雅黑" panose="020B0503020204020204" charset="-122"/>
              </a:rPr>
              <a:t>（2019·潍坊）</a:t>
            </a:r>
            <a:r>
              <a:rPr lang="zh-CN" sz="2000">
                <a:solidFill>
                  <a:schemeClr val="tx1"/>
                </a:solidFill>
                <a:latin typeface="微软雅黑" panose="020B0503020204020204" charset="-122"/>
                <a:ea typeface="微软雅黑" panose="020B0503020204020204" charset="-122"/>
                <a:cs typeface="微软雅黑" panose="020B0503020204020204" charset="-122"/>
              </a:rPr>
              <a:t>关于热现象，下列说法正确的是（　　）。</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A．液体很难被压缩，说明分子间有引力；</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B．内能和温度有关，0℃的冰块没有内能；</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C．常用水作冷却剂，是利用了水比热容大这一性质；</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D．四冲程内燃机工作时，压缩冲程将机械能转化为内能</a:t>
            </a:r>
          </a:p>
        </p:txBody>
      </p:sp>
      <p:sp>
        <p:nvSpPr>
          <p:cNvPr id="2" name="文本框 1"/>
          <p:cNvSpPr txBox="1"/>
          <p:nvPr/>
        </p:nvSpPr>
        <p:spPr>
          <a:xfrm>
            <a:off x="6195695" y="1692432"/>
            <a:ext cx="58293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CD</a:t>
            </a:r>
          </a:p>
        </p:txBody>
      </p:sp>
    </p:spTree>
    <p:extLst>
      <p:ext uri="{BB962C8B-B14F-4D97-AF65-F5344CB8AC3E}">
        <p14:creationId xmlns:p14="http://schemas.microsoft.com/office/powerpoint/2010/main" val="4159661693"/>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2"/>
                                        </p:tgtEl>
                                        <p:attrNameLst>
                                          <p:attrName>style.visibility</p:attrName>
                                        </p:attrNameLst>
                                      </p:cBhvr>
                                      <p:to>
                                        <p:strVal val="visible"/>
                                      </p:to>
                                    </p:set>
                                    <p:animEffect transition="in" filter="checkerboard(across)">
                                      <p:cBhvr>
                                        <p:cTn id="3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501380" cy="2400657"/>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5.</a:t>
            </a:r>
            <a:r>
              <a:rPr lang="zh-CN" sz="2000" b="1">
                <a:solidFill>
                  <a:schemeClr val="tx1"/>
                </a:solidFill>
                <a:latin typeface="微软雅黑" panose="020B0503020204020204" charset="-122"/>
                <a:ea typeface="微软雅黑" panose="020B0503020204020204" charset="-122"/>
                <a:cs typeface="微软雅黑" panose="020B0503020204020204" charset="-122"/>
              </a:rPr>
              <a:t>（2018•淄博）</a:t>
            </a:r>
            <a:r>
              <a:rPr lang="zh-CN" sz="2000">
                <a:solidFill>
                  <a:schemeClr val="tx1"/>
                </a:solidFill>
                <a:latin typeface="微软雅黑" panose="020B0503020204020204" charset="-122"/>
                <a:ea typeface="微软雅黑" panose="020B0503020204020204" charset="-122"/>
                <a:cs typeface="微软雅黑" panose="020B0503020204020204" charset="-122"/>
              </a:rPr>
              <a:t>关于热和能，正确的说法是（　　）。</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A．热传递过程中，内能大的物体放出热量；</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B．热机做功冲程中，内能转化为机械能；</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C．物体内能减少，温度一定降低；</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D．燃料的热值越大，燃烧时放出的热量越多</a:t>
            </a:r>
          </a:p>
        </p:txBody>
      </p:sp>
      <p:sp>
        <p:nvSpPr>
          <p:cNvPr id="2" name="文本框 1"/>
          <p:cNvSpPr txBox="1"/>
          <p:nvPr/>
        </p:nvSpPr>
        <p:spPr>
          <a:xfrm>
            <a:off x="5728971" y="1662726"/>
            <a:ext cx="405765"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B</a:t>
            </a:r>
          </a:p>
        </p:txBody>
      </p:sp>
    </p:spTree>
    <p:extLst>
      <p:ext uri="{BB962C8B-B14F-4D97-AF65-F5344CB8AC3E}">
        <p14:creationId xmlns:p14="http://schemas.microsoft.com/office/powerpoint/2010/main" val="1878215765"/>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2"/>
                                        </p:tgtEl>
                                        <p:attrNameLst>
                                          <p:attrName>style.visibility</p:attrName>
                                        </p:attrNameLst>
                                      </p:cBhvr>
                                      <p:to>
                                        <p:strVal val="visible"/>
                                      </p:to>
                                    </p:set>
                                    <p:animEffect transition="in" filter="checkerboard(across)">
                                      <p:cBhvr>
                                        <p:cTn id="3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501380" cy="1015663"/>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6.</a:t>
            </a:r>
            <a:r>
              <a:rPr lang="zh-CN" sz="2000" b="1">
                <a:solidFill>
                  <a:schemeClr val="tx1"/>
                </a:solidFill>
                <a:latin typeface="微软雅黑" panose="020B0503020204020204" charset="-122"/>
                <a:ea typeface="微软雅黑" panose="020B0503020204020204" charset="-122"/>
                <a:cs typeface="微软雅黑" panose="020B0503020204020204" charset="-122"/>
              </a:rPr>
              <a:t>（2018·黔南）</a:t>
            </a:r>
            <a:r>
              <a:rPr lang="zh-CN" sz="2000">
                <a:solidFill>
                  <a:schemeClr val="tx1"/>
                </a:solidFill>
                <a:latin typeface="微软雅黑" panose="020B0503020204020204" charset="-122"/>
                <a:ea typeface="微软雅黑" panose="020B0503020204020204" charset="-122"/>
                <a:cs typeface="微软雅黑" panose="020B0503020204020204" charset="-122"/>
              </a:rPr>
              <a:t>如图表示的是汽油机工作时的（　　）。</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A．吸气冲程	B．压缩冲程	C．做功冲程	D．排气冲程</a:t>
            </a:r>
          </a:p>
        </p:txBody>
      </p:sp>
      <p:sp>
        <p:nvSpPr>
          <p:cNvPr id="2" name="文本框 1"/>
          <p:cNvSpPr txBox="1"/>
          <p:nvPr/>
        </p:nvSpPr>
        <p:spPr>
          <a:xfrm>
            <a:off x="6018531" y="1647448"/>
            <a:ext cx="405765"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C</a:t>
            </a:r>
          </a:p>
        </p:txBody>
      </p:sp>
      <p:pic>
        <p:nvPicPr>
          <p:cNvPr id="48" name="图片 1"/>
          <p:cNvPicPr>
            <a:picLocks noChangeAspect="1" noMove="1" noResize="1" noChangeArrowheads="1"/>
          </p:cNvPicPr>
          <p:nvPr/>
        </p:nvPicPr>
        <p:blipFill>
          <a:blip r:embed="rId2"/>
          <a:srcRect r="1270" b="827"/>
          <a:stretch>
            <a:fillRect/>
          </a:stretch>
        </p:blipFill>
        <p:spPr>
          <a:xfrm>
            <a:off x="3217546" y="3252457"/>
            <a:ext cx="1414145" cy="2907860"/>
          </a:xfrm>
          <a:prstGeom prst="rect">
            <a:avLst/>
          </a:prstGeom>
          <a:noFill/>
          <a:ln w="9525">
            <a:noFill/>
            <a:miter lim="800000"/>
          </a:ln>
        </p:spPr>
      </p:pic>
    </p:spTree>
    <p:extLst>
      <p:ext uri="{BB962C8B-B14F-4D97-AF65-F5344CB8AC3E}">
        <p14:creationId xmlns:p14="http://schemas.microsoft.com/office/powerpoint/2010/main" val="3876728273"/>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8"/>
                                        </p:tgtEl>
                                        <p:attrNameLst>
                                          <p:attrName>style.visibility</p:attrName>
                                        </p:attrNameLst>
                                      </p:cBhvr>
                                      <p:to>
                                        <p:strVal val="visible"/>
                                      </p:to>
                                    </p:set>
                                    <p:animEffect transition="in" filter="checkerboard(across)">
                                      <p:cBhvr>
                                        <p:cTn id="12" dur="1000"/>
                                        <p:tgtEl>
                                          <p:spTgt spid="4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7" dur="1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2"/>
                                        </p:tgtEl>
                                        <p:attrNameLst>
                                          <p:attrName>style.visibility</p:attrName>
                                        </p:attrNameLst>
                                      </p:cBhvr>
                                      <p:to>
                                        <p:strVal val="visible"/>
                                      </p:to>
                                    </p:set>
                                    <p:animEffect transition="in" filter="checkerboard(across)">
                                      <p:cBhvr>
                                        <p:cTn id="2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501380" cy="1338828"/>
          </a:xfrm>
          <a:prstGeom prst="rect">
            <a:avLst/>
          </a:prstGeom>
          <a:noFill/>
          <a:ln w="9525">
            <a:noFill/>
          </a:ln>
        </p:spPr>
        <p:txBody>
          <a:bodyPr wrap="square">
            <a:spAutoFit/>
          </a:bodyPr>
          <a:lstStyle/>
          <a:p>
            <a:pPr marL="0" indent="0" algn="l" eaLnBrk="1" fontAlgn="auto" latinLnBrk="0" hangingPunct="1">
              <a:lnSpc>
                <a:spcPct val="150000"/>
              </a:lnSpc>
            </a:pPr>
            <a:r>
              <a:rPr lang="zh-CN" sz="1800">
                <a:solidFill>
                  <a:schemeClr val="tx1"/>
                </a:solidFill>
                <a:latin typeface="微软雅黑" panose="020B0503020204020204" charset="-122"/>
                <a:ea typeface="微软雅黑" panose="020B0503020204020204" charset="-122"/>
                <a:cs typeface="微软雅黑" panose="020B0503020204020204" charset="-122"/>
              </a:rPr>
              <a:t>7.</a:t>
            </a:r>
            <a:r>
              <a:rPr lang="zh-CN" sz="1800" b="1">
                <a:solidFill>
                  <a:schemeClr val="tx1"/>
                </a:solidFill>
                <a:latin typeface="微软雅黑" panose="020B0503020204020204" charset="-122"/>
                <a:ea typeface="微软雅黑" panose="020B0503020204020204" charset="-122"/>
                <a:cs typeface="微软雅黑" panose="020B0503020204020204" charset="-122"/>
              </a:rPr>
              <a:t>（2018·滨州）</a:t>
            </a:r>
            <a:r>
              <a:rPr lang="zh-CN" sz="1800">
                <a:solidFill>
                  <a:schemeClr val="tx1"/>
                </a:solidFill>
                <a:latin typeface="微软雅黑" panose="020B0503020204020204" charset="-122"/>
                <a:ea typeface="微软雅黑" panose="020B0503020204020204" charset="-122"/>
                <a:cs typeface="微软雅黑" panose="020B0503020204020204" charset="-122"/>
              </a:rPr>
              <a:t>如图是内燃机工作循环中的一个冲程，它是（　　）。</a:t>
            </a:r>
          </a:p>
          <a:p>
            <a:pPr marL="0" indent="0" algn="l" eaLnBrk="1" fontAlgn="auto" latinLnBrk="0" hangingPunct="1">
              <a:lnSpc>
                <a:spcPct val="150000"/>
              </a:lnSpc>
            </a:pPr>
            <a:r>
              <a:rPr lang="zh-CN" sz="1800">
                <a:solidFill>
                  <a:schemeClr val="tx1"/>
                </a:solidFill>
                <a:latin typeface="微软雅黑" panose="020B0503020204020204" charset="-122"/>
                <a:ea typeface="微软雅黑" panose="020B0503020204020204" charset="-122"/>
                <a:cs typeface="微软雅黑" panose="020B0503020204020204" charset="-122"/>
              </a:rPr>
              <a:t>A．压缩冲程，将化学能转化成内能     B．压缩冲程，将机械能转化成内能</a:t>
            </a:r>
          </a:p>
          <a:p>
            <a:pPr marL="0" indent="0" algn="l" eaLnBrk="1" fontAlgn="auto" latinLnBrk="0" hangingPunct="1">
              <a:lnSpc>
                <a:spcPct val="150000"/>
              </a:lnSpc>
            </a:pPr>
            <a:r>
              <a:rPr lang="zh-CN" sz="1800">
                <a:solidFill>
                  <a:schemeClr val="tx1"/>
                </a:solidFill>
                <a:latin typeface="微软雅黑" panose="020B0503020204020204" charset="-122"/>
                <a:ea typeface="微软雅黑" panose="020B0503020204020204" charset="-122"/>
                <a:cs typeface="微软雅黑" panose="020B0503020204020204" charset="-122"/>
              </a:rPr>
              <a:t>C．做功冲程，将内能转化成机械能     D．做功冲程，将机械能转化成内能</a:t>
            </a:r>
          </a:p>
        </p:txBody>
      </p:sp>
      <p:sp>
        <p:nvSpPr>
          <p:cNvPr id="2" name="文本框 1"/>
          <p:cNvSpPr txBox="1"/>
          <p:nvPr/>
        </p:nvSpPr>
        <p:spPr>
          <a:xfrm>
            <a:off x="6795136" y="1614346"/>
            <a:ext cx="405765"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C</a:t>
            </a:r>
          </a:p>
        </p:txBody>
      </p:sp>
      <p:pic>
        <p:nvPicPr>
          <p:cNvPr id="7" name="图片24"/>
          <p:cNvPicPr>
            <a:picLocks noChangeAspect="1" noChangeArrowheads="1"/>
          </p:cNvPicPr>
          <p:nvPr/>
        </p:nvPicPr>
        <p:blipFill>
          <a:blip r:embed="rId2"/>
          <a:stretch>
            <a:fillRect/>
          </a:stretch>
        </p:blipFill>
        <p:spPr>
          <a:xfrm>
            <a:off x="3422651" y="3542735"/>
            <a:ext cx="1209675" cy="2728771"/>
          </a:xfrm>
          <a:prstGeom prst="rect">
            <a:avLst/>
          </a:prstGeom>
          <a:noFill/>
          <a:ln w="9525">
            <a:noFill/>
            <a:miter lim="800000"/>
          </a:ln>
        </p:spPr>
      </p:pic>
    </p:spTree>
    <p:extLst>
      <p:ext uri="{BB962C8B-B14F-4D97-AF65-F5344CB8AC3E}">
        <p14:creationId xmlns:p14="http://schemas.microsoft.com/office/powerpoint/2010/main" val="253389342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7"/>
                                        </p:tgtEl>
                                        <p:attrNameLst>
                                          <p:attrName>style.visibility</p:attrName>
                                        </p:attrNameLst>
                                      </p:cBhvr>
                                      <p:to>
                                        <p:strVal val="visible"/>
                                      </p:to>
                                    </p:set>
                                    <p:animEffect transition="in" filter="checkerboard(across)">
                                      <p:cBhvr>
                                        <p:cTn id="17" dur="1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22" dur="10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2"/>
                                        </p:tgtEl>
                                        <p:attrNameLst>
                                          <p:attrName>style.visibility</p:attrName>
                                        </p:attrNameLst>
                                      </p:cBhvr>
                                      <p:to>
                                        <p:strVal val="visible"/>
                                      </p:to>
                                    </p:set>
                                    <p:animEffect transition="in" filter="checkerboard(across)">
                                      <p:cBhvr>
                                        <p:cTn id="2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501380" cy="1477328"/>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8.</a:t>
            </a:r>
            <a:r>
              <a:rPr lang="zh-CN" sz="2000" b="1">
                <a:solidFill>
                  <a:schemeClr val="tx1"/>
                </a:solidFill>
                <a:latin typeface="微软雅黑" panose="020B0503020204020204" charset="-122"/>
                <a:ea typeface="微软雅黑" panose="020B0503020204020204" charset="-122"/>
                <a:cs typeface="微软雅黑" panose="020B0503020204020204" charset="-122"/>
              </a:rPr>
              <a:t>（2020·广元）</a:t>
            </a:r>
            <a:r>
              <a:rPr lang="zh-CN" sz="2000">
                <a:solidFill>
                  <a:schemeClr val="tx1"/>
                </a:solidFill>
                <a:latin typeface="微软雅黑" panose="020B0503020204020204" charset="-122"/>
                <a:ea typeface="微软雅黑" panose="020B0503020204020204" charset="-122"/>
                <a:cs typeface="微软雅黑" panose="020B0503020204020204" charset="-122"/>
              </a:rPr>
              <a:t>汽油机工作时将燃料燃烧时产生的______能转化为______能，一台单缸四冲程汽油机，飞轮转速是4800r/min，该汽油机每秒对外做功______次。</a:t>
            </a:r>
          </a:p>
        </p:txBody>
      </p:sp>
      <p:sp>
        <p:nvSpPr>
          <p:cNvPr id="2" name="文本框 1"/>
          <p:cNvSpPr txBox="1"/>
          <p:nvPr/>
        </p:nvSpPr>
        <p:spPr>
          <a:xfrm>
            <a:off x="6339840" y="1589732"/>
            <a:ext cx="41656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内</a:t>
            </a:r>
          </a:p>
        </p:txBody>
      </p:sp>
      <p:sp>
        <p:nvSpPr>
          <p:cNvPr id="4" name="文本框 3"/>
          <p:cNvSpPr txBox="1"/>
          <p:nvPr/>
        </p:nvSpPr>
        <p:spPr>
          <a:xfrm>
            <a:off x="7867015" y="1589732"/>
            <a:ext cx="76073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机械</a:t>
            </a:r>
          </a:p>
        </p:txBody>
      </p:sp>
      <p:sp>
        <p:nvSpPr>
          <p:cNvPr id="9" name="文本框 8"/>
          <p:cNvSpPr txBox="1"/>
          <p:nvPr/>
        </p:nvSpPr>
        <p:spPr>
          <a:xfrm>
            <a:off x="1051560" y="2739805"/>
            <a:ext cx="57277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40</a:t>
            </a:r>
          </a:p>
        </p:txBody>
      </p:sp>
    </p:spTree>
    <p:extLst>
      <p:ext uri="{BB962C8B-B14F-4D97-AF65-F5344CB8AC3E}">
        <p14:creationId xmlns:p14="http://schemas.microsoft.com/office/powerpoint/2010/main" val="1657431935"/>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4"/>
                                        </p:tgtEl>
                                        <p:attrNameLst>
                                          <p:attrName>style.visibility</p:attrName>
                                        </p:attrNameLst>
                                      </p:cBhvr>
                                      <p:to>
                                        <p:strVal val="visible"/>
                                      </p:to>
                                    </p:set>
                                    <p:animEffect transition="in" filter="checkerboard(across)">
                                      <p:cBhvr>
                                        <p:cTn id="17" dur="1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9"/>
                                        </p:tgtEl>
                                        <p:attrNameLst>
                                          <p:attrName>style.visibility</p:attrName>
                                        </p:attrNameLst>
                                      </p:cBhvr>
                                      <p:to>
                                        <p:strVal val="visible"/>
                                      </p:to>
                                    </p:set>
                                    <p:animEffect transition="in" filter="checkerboard(across)">
                                      <p:cBhvr>
                                        <p:cTn id="2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501380" cy="2400657"/>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9.</a:t>
            </a:r>
            <a:r>
              <a:rPr lang="zh-CN" sz="2000" b="1">
                <a:solidFill>
                  <a:schemeClr val="tx1"/>
                </a:solidFill>
                <a:latin typeface="微软雅黑" panose="020B0503020204020204" charset="-122"/>
                <a:ea typeface="微软雅黑" panose="020B0503020204020204" charset="-122"/>
                <a:cs typeface="微软雅黑" panose="020B0503020204020204" charset="-122"/>
              </a:rPr>
              <a:t>（2020·凉山）</a:t>
            </a:r>
            <a:r>
              <a:rPr lang="zh-CN" sz="2000">
                <a:solidFill>
                  <a:schemeClr val="tx1"/>
                </a:solidFill>
                <a:latin typeface="微软雅黑" panose="020B0503020204020204" charset="-122"/>
                <a:ea typeface="微软雅黑" panose="020B0503020204020204" charset="-122"/>
                <a:cs typeface="微软雅黑" panose="020B0503020204020204" charset="-122"/>
              </a:rPr>
              <a:t>一辆小汽车从小红身旁驶过后，小红闻到了汽油气味，于是她结合所学知识确认这是汽油发生了扩散，该现象说明组成物质的分子在不停地做</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运动；以小汽车为参照物，该车驾驶员是</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的；她进一步思考：小汽车的发动机是汽油机，四冲程汽油机工作时，</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冲程是将内能转化为机械能。</a:t>
            </a:r>
          </a:p>
        </p:txBody>
      </p:sp>
      <p:sp>
        <p:nvSpPr>
          <p:cNvPr id="2" name="文本框 1"/>
          <p:cNvSpPr txBox="1"/>
          <p:nvPr/>
        </p:nvSpPr>
        <p:spPr>
          <a:xfrm>
            <a:off x="1642110" y="2822984"/>
            <a:ext cx="99314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无规则</a:t>
            </a:r>
          </a:p>
        </p:txBody>
      </p:sp>
      <p:sp>
        <p:nvSpPr>
          <p:cNvPr id="7" name="文本框 6"/>
          <p:cNvSpPr txBox="1"/>
          <p:nvPr/>
        </p:nvSpPr>
        <p:spPr>
          <a:xfrm>
            <a:off x="7080250" y="2822984"/>
            <a:ext cx="78232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静止</a:t>
            </a:r>
          </a:p>
        </p:txBody>
      </p:sp>
      <p:sp>
        <p:nvSpPr>
          <p:cNvPr id="9" name="文本框 8"/>
          <p:cNvSpPr txBox="1"/>
          <p:nvPr/>
        </p:nvSpPr>
        <p:spPr>
          <a:xfrm>
            <a:off x="7562850" y="3468043"/>
            <a:ext cx="78232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做功</a:t>
            </a:r>
          </a:p>
        </p:txBody>
      </p:sp>
    </p:spTree>
    <p:extLst>
      <p:ext uri="{BB962C8B-B14F-4D97-AF65-F5344CB8AC3E}">
        <p14:creationId xmlns:p14="http://schemas.microsoft.com/office/powerpoint/2010/main" val="120428484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7"/>
                                        </p:tgtEl>
                                        <p:attrNameLst>
                                          <p:attrName>style.visibility</p:attrName>
                                        </p:attrNameLst>
                                      </p:cBhvr>
                                      <p:to>
                                        <p:strVal val="visible"/>
                                      </p:to>
                                    </p:set>
                                    <p:animEffect transition="in" filter="checkerboard(across)">
                                      <p:cBhvr>
                                        <p:cTn id="17" dur="1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9"/>
                                        </p:tgtEl>
                                        <p:attrNameLst>
                                          <p:attrName>style.visibility</p:attrName>
                                        </p:attrNameLst>
                                      </p:cBhvr>
                                      <p:to>
                                        <p:strVal val="visible"/>
                                      </p:to>
                                    </p:set>
                                    <p:animEffect transition="in" filter="checkerboard(across)">
                                      <p:cBhvr>
                                        <p:cTn id="2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501380" cy="1477328"/>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10.</a:t>
            </a:r>
            <a:r>
              <a:rPr lang="zh-CN" sz="2000" b="1">
                <a:solidFill>
                  <a:schemeClr val="tx1"/>
                </a:solidFill>
                <a:latin typeface="微软雅黑" panose="020B0503020204020204" charset="-122"/>
                <a:ea typeface="微软雅黑" panose="020B0503020204020204" charset="-122"/>
                <a:cs typeface="微软雅黑" panose="020B0503020204020204" charset="-122"/>
              </a:rPr>
              <a:t>（2018·临沂）</a:t>
            </a:r>
            <a:r>
              <a:rPr lang="zh-CN" sz="2000">
                <a:solidFill>
                  <a:schemeClr val="tx1"/>
                </a:solidFill>
                <a:latin typeface="微软雅黑" panose="020B0503020204020204" charset="-122"/>
                <a:ea typeface="微软雅黑" panose="020B0503020204020204" charset="-122"/>
                <a:cs typeface="微软雅黑" panose="020B0503020204020204" charset="-122"/>
              </a:rPr>
              <a:t>甲图中，迅速向下压活塞，能量的转化情况是</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　。乙图内燃机的工作过程中与甲图能量转化情况相同的是</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（选填图中的代号）。</a:t>
            </a:r>
          </a:p>
        </p:txBody>
      </p:sp>
      <p:sp>
        <p:nvSpPr>
          <p:cNvPr id="7" name="文本框 6"/>
          <p:cNvSpPr txBox="1"/>
          <p:nvPr/>
        </p:nvSpPr>
        <p:spPr>
          <a:xfrm>
            <a:off x="7674611" y="1334255"/>
            <a:ext cx="1349375" cy="70788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机械能转化为内能</a:t>
            </a:r>
          </a:p>
        </p:txBody>
      </p:sp>
      <p:sp>
        <p:nvSpPr>
          <p:cNvPr id="4" name="文本框 3"/>
          <p:cNvSpPr txBox="1"/>
          <p:nvPr/>
        </p:nvSpPr>
        <p:spPr>
          <a:xfrm>
            <a:off x="7078980" y="2205085"/>
            <a:ext cx="50546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B</a:t>
            </a:r>
          </a:p>
        </p:txBody>
      </p:sp>
      <p:pic>
        <p:nvPicPr>
          <p:cNvPr id="9" name="图片 6"/>
          <p:cNvPicPr>
            <a:picLocks noChangeAspect="1" noMove="1" noResize="1" noChangeArrowheads="1"/>
          </p:cNvPicPr>
          <p:nvPr/>
        </p:nvPicPr>
        <p:blipFill>
          <a:blip r:embed="rId2"/>
          <a:stretch>
            <a:fillRect/>
          </a:stretch>
        </p:blipFill>
        <p:spPr>
          <a:xfrm>
            <a:off x="2471420" y="3193893"/>
            <a:ext cx="4128770" cy="2743200"/>
          </a:xfrm>
          <a:prstGeom prst="rect">
            <a:avLst/>
          </a:prstGeom>
          <a:noFill/>
          <a:ln w="9525">
            <a:noFill/>
            <a:miter lim="800000"/>
          </a:ln>
        </p:spPr>
      </p:pic>
    </p:spTree>
    <p:extLst>
      <p:ext uri="{BB962C8B-B14F-4D97-AF65-F5344CB8AC3E}">
        <p14:creationId xmlns:p14="http://schemas.microsoft.com/office/powerpoint/2010/main" val="172114399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9"/>
                                        </p:tgtEl>
                                        <p:attrNameLst>
                                          <p:attrName>style.visibility</p:attrName>
                                        </p:attrNameLst>
                                      </p:cBhvr>
                                      <p:to>
                                        <p:strVal val="visible"/>
                                      </p:to>
                                    </p:set>
                                    <p:animEffect transition="in" filter="checkerboard(across)">
                                      <p:cBhvr>
                                        <p:cTn id="12" dur="10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7"/>
                                        </p:tgtEl>
                                        <p:attrNameLst>
                                          <p:attrName>style.visibility</p:attrName>
                                        </p:attrNameLst>
                                      </p:cBhvr>
                                      <p:to>
                                        <p:strVal val="visible"/>
                                      </p:to>
                                    </p:set>
                                    <p:animEffect transition="in" filter="checkerboard(across)">
                                      <p:cBhvr>
                                        <p:cTn id="17" dur="1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4"/>
                                        </p:tgtEl>
                                        <p:attrNameLst>
                                          <p:attrName>style.visibility</p:attrName>
                                        </p:attrNameLst>
                                      </p:cBhvr>
                                      <p:to>
                                        <p:strVal val="visible"/>
                                      </p:to>
                                    </p:set>
                                    <p:animEffect transition="in" filter="checkerboard(across)">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501380" cy="1477328"/>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1</a:t>
            </a:r>
            <a:r>
              <a:rPr lang="en-US" altLang="zh-CN" sz="2000">
                <a:solidFill>
                  <a:schemeClr val="tx1"/>
                </a:solidFill>
                <a:latin typeface="微软雅黑" panose="020B0503020204020204" charset="-122"/>
                <a:ea typeface="微软雅黑" panose="020B0503020204020204" charset="-122"/>
                <a:cs typeface="微软雅黑" panose="020B0503020204020204" charset="-122"/>
              </a:rPr>
              <a:t>1</a:t>
            </a:r>
            <a:r>
              <a:rPr lang="zh-CN" sz="2000">
                <a:solidFill>
                  <a:schemeClr val="tx1"/>
                </a:solidFill>
                <a:latin typeface="微软雅黑" panose="020B0503020204020204" charset="-122"/>
                <a:ea typeface="微软雅黑" panose="020B0503020204020204" charset="-122"/>
                <a:cs typeface="微软雅黑" panose="020B0503020204020204" charset="-122"/>
              </a:rPr>
              <a:t>.</a:t>
            </a:r>
            <a:r>
              <a:rPr lang="zh-CN" sz="2000" b="1">
                <a:solidFill>
                  <a:schemeClr val="tx1"/>
                </a:solidFill>
                <a:latin typeface="微软雅黑" panose="020B0503020204020204" charset="-122"/>
                <a:ea typeface="微软雅黑" panose="020B0503020204020204" charset="-122"/>
                <a:cs typeface="微软雅黑" panose="020B0503020204020204" charset="-122"/>
              </a:rPr>
              <a:t>（2018·龙东）</a:t>
            </a:r>
            <a:r>
              <a:rPr lang="zh-CN" sz="2000">
                <a:solidFill>
                  <a:schemeClr val="tx1"/>
                </a:solidFill>
                <a:latin typeface="微软雅黑" panose="020B0503020204020204" charset="-122"/>
                <a:ea typeface="微软雅黑" panose="020B0503020204020204" charset="-122"/>
                <a:cs typeface="微软雅黑" panose="020B0503020204020204" charset="-122"/>
              </a:rPr>
              <a:t>内燃机一个工作循环有四个冲程，实现将内能转化为机械能的是</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冲程。某品牌汽车每行驶100km耗油7kg，这些汽油完全燃烧要放出</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J的热量。（汽油的热值q=4.6×10</a:t>
            </a:r>
            <a:r>
              <a:rPr lang="zh-CN" sz="2000" baseline="30000">
                <a:solidFill>
                  <a:schemeClr val="tx1"/>
                </a:solidFill>
                <a:uFillTx/>
                <a:latin typeface="微软雅黑" panose="020B0503020204020204" charset="-122"/>
                <a:ea typeface="微软雅黑" panose="020B0503020204020204" charset="-122"/>
                <a:cs typeface="微软雅黑" panose="020B0503020204020204" charset="-122"/>
              </a:rPr>
              <a:t>7</a:t>
            </a:r>
            <a:r>
              <a:rPr lang="zh-CN" sz="2000">
                <a:solidFill>
                  <a:schemeClr val="tx1"/>
                </a:solidFill>
                <a:latin typeface="微软雅黑" panose="020B0503020204020204" charset="-122"/>
                <a:ea typeface="微软雅黑" panose="020B0503020204020204" charset="-122"/>
                <a:cs typeface="微软雅黑" panose="020B0503020204020204" charset="-122"/>
              </a:rPr>
              <a:t>J/kg）。</a:t>
            </a:r>
          </a:p>
        </p:txBody>
      </p:sp>
      <p:sp>
        <p:nvSpPr>
          <p:cNvPr id="4" name="文本框 3"/>
          <p:cNvSpPr txBox="1"/>
          <p:nvPr/>
        </p:nvSpPr>
        <p:spPr>
          <a:xfrm>
            <a:off x="1534795" y="2205934"/>
            <a:ext cx="69342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做功</a:t>
            </a:r>
          </a:p>
        </p:txBody>
      </p:sp>
      <p:sp>
        <p:nvSpPr>
          <p:cNvPr id="2" name="文本框 1"/>
          <p:cNvSpPr txBox="1"/>
          <p:nvPr/>
        </p:nvSpPr>
        <p:spPr>
          <a:xfrm>
            <a:off x="1803400" y="2835715"/>
            <a:ext cx="124841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3.22×10</a:t>
            </a:r>
            <a:r>
              <a:rPr kumimoji="0" lang="zh-CN" altLang="en-US" sz="2000" b="0" i="0" baseline="3000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8</a:t>
            </a:r>
          </a:p>
        </p:txBody>
      </p:sp>
    </p:spTree>
    <p:extLst>
      <p:ext uri="{BB962C8B-B14F-4D97-AF65-F5344CB8AC3E}">
        <p14:creationId xmlns:p14="http://schemas.microsoft.com/office/powerpoint/2010/main" val="619092705"/>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4"/>
                                        </p:tgtEl>
                                        <p:attrNameLst>
                                          <p:attrName>style.visibility</p:attrName>
                                        </p:attrNameLst>
                                      </p:cBhvr>
                                      <p:to>
                                        <p:strVal val="visible"/>
                                      </p:to>
                                    </p:set>
                                    <p:animEffect transition="in" filter="checkerboard(across)">
                                      <p:cBhvr>
                                        <p:cTn id="12" dur="1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2"/>
                                        </p:tgtEl>
                                        <p:attrNameLst>
                                          <p:attrName>style.visibility</p:attrName>
                                        </p:attrNameLst>
                                      </p:cBhvr>
                                      <p:to>
                                        <p:strVal val="visible"/>
                                      </p:to>
                                    </p:set>
                                    <p:animEffect transition="in" filter="checkerboard(across)">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5"/>
            <a:ext cx="8501380" cy="1938992"/>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1</a:t>
            </a:r>
            <a:r>
              <a:rPr lang="en-US" altLang="zh-CN" sz="2000">
                <a:solidFill>
                  <a:schemeClr val="tx1"/>
                </a:solidFill>
                <a:latin typeface="微软雅黑" panose="020B0503020204020204" charset="-122"/>
                <a:ea typeface="微软雅黑" panose="020B0503020204020204" charset="-122"/>
                <a:cs typeface="微软雅黑" panose="020B0503020204020204" charset="-122"/>
              </a:rPr>
              <a:t>2</a:t>
            </a:r>
            <a:r>
              <a:rPr lang="zh-CN" sz="2000">
                <a:solidFill>
                  <a:schemeClr val="tx1"/>
                </a:solidFill>
                <a:latin typeface="微软雅黑" panose="020B0503020204020204" charset="-122"/>
                <a:ea typeface="微软雅黑" panose="020B0503020204020204" charset="-122"/>
                <a:cs typeface="微软雅黑" panose="020B0503020204020204" charset="-122"/>
              </a:rPr>
              <a:t>.</a:t>
            </a:r>
            <a:r>
              <a:rPr lang="zh-CN" sz="2000" b="1">
                <a:solidFill>
                  <a:schemeClr val="tx1"/>
                </a:solidFill>
                <a:latin typeface="微软雅黑" panose="020B0503020204020204" charset="-122"/>
                <a:ea typeface="微软雅黑" panose="020B0503020204020204" charset="-122"/>
                <a:cs typeface="微软雅黑" panose="020B0503020204020204" charset="-122"/>
              </a:rPr>
              <a:t>(2018·泰州)</a:t>
            </a:r>
            <a:r>
              <a:rPr lang="zh-CN" sz="2000">
                <a:solidFill>
                  <a:schemeClr val="tx1"/>
                </a:solidFill>
                <a:latin typeface="微软雅黑" panose="020B0503020204020204" charset="-122"/>
                <a:ea typeface="微软雅黑" panose="020B0503020204020204" charset="-122"/>
                <a:cs typeface="微软雅黑" panose="020B0503020204020204" charset="-122"/>
              </a:rPr>
              <a:t>如图表示汽油机的_______冲程。汽油属于______  __能源（可再生/不可再生），完全燃烧0.1kg的汽油，放出热量为________J，如果这些热量全部被质量为100kg、初温为20℃的水吸收，能使水的温度升高________。（q</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汽油</a:t>
            </a:r>
            <a:r>
              <a:rPr lang="zh-CN" sz="2000">
                <a:solidFill>
                  <a:schemeClr val="tx1"/>
                </a:solidFill>
                <a:latin typeface="微软雅黑" panose="020B0503020204020204" charset="-122"/>
                <a:ea typeface="微软雅黑" panose="020B0503020204020204" charset="-122"/>
                <a:cs typeface="微软雅黑" panose="020B0503020204020204" charset="-122"/>
              </a:rPr>
              <a:t>=4.6×10</a:t>
            </a:r>
            <a:r>
              <a:rPr lang="zh-CN" sz="2000" baseline="30000">
                <a:solidFill>
                  <a:schemeClr val="tx1"/>
                </a:solidFill>
                <a:uFillTx/>
                <a:latin typeface="微软雅黑" panose="020B0503020204020204" charset="-122"/>
                <a:ea typeface="微软雅黑" panose="020B0503020204020204" charset="-122"/>
                <a:cs typeface="微软雅黑" panose="020B0503020204020204" charset="-122"/>
              </a:rPr>
              <a:t>7</a:t>
            </a:r>
            <a:r>
              <a:rPr lang="zh-CN" sz="2000">
                <a:solidFill>
                  <a:schemeClr val="tx1"/>
                </a:solidFill>
                <a:latin typeface="微软雅黑" panose="020B0503020204020204" charset="-122"/>
                <a:ea typeface="微软雅黑" panose="020B0503020204020204" charset="-122"/>
                <a:cs typeface="微软雅黑" panose="020B0503020204020204" charset="-122"/>
              </a:rPr>
              <a:t>J/kg，c</a:t>
            </a:r>
            <a:r>
              <a:rPr lang="zh-CN" sz="2000" baseline="-25000">
                <a:solidFill>
                  <a:schemeClr val="tx1"/>
                </a:solidFill>
                <a:uFillTx/>
                <a:latin typeface="微软雅黑" panose="020B0503020204020204" charset="-122"/>
                <a:ea typeface="微软雅黑" panose="020B0503020204020204" charset="-122"/>
                <a:cs typeface="微软雅黑" panose="020B0503020204020204" charset="-122"/>
              </a:rPr>
              <a:t>水</a:t>
            </a:r>
            <a:r>
              <a:rPr lang="zh-CN" sz="2000">
                <a:solidFill>
                  <a:schemeClr val="tx1"/>
                </a:solidFill>
                <a:latin typeface="微软雅黑" panose="020B0503020204020204" charset="-122"/>
                <a:ea typeface="微软雅黑" panose="020B0503020204020204" charset="-122"/>
                <a:cs typeface="微软雅黑" panose="020B0503020204020204" charset="-122"/>
              </a:rPr>
              <a:t>=4.2×10</a:t>
            </a:r>
            <a:r>
              <a:rPr lang="zh-CN" sz="2000" baseline="30000">
                <a:solidFill>
                  <a:schemeClr val="tx1"/>
                </a:solidFill>
                <a:uFillTx/>
                <a:latin typeface="微软雅黑" panose="020B0503020204020204" charset="-122"/>
                <a:ea typeface="微软雅黑" panose="020B0503020204020204" charset="-122"/>
                <a:cs typeface="微软雅黑" panose="020B0503020204020204" charset="-122"/>
              </a:rPr>
              <a:t>3</a:t>
            </a:r>
            <a:r>
              <a:rPr lang="zh-CN" sz="2000">
                <a:solidFill>
                  <a:schemeClr val="tx1"/>
                </a:solidFill>
                <a:latin typeface="微软雅黑" panose="020B0503020204020204" charset="-122"/>
                <a:ea typeface="微软雅黑" panose="020B0503020204020204" charset="-122"/>
                <a:cs typeface="微软雅黑" panose="020B0503020204020204" charset="-122"/>
              </a:rPr>
              <a:t>（J/kg·℃））</a:t>
            </a:r>
          </a:p>
        </p:txBody>
      </p:sp>
      <p:sp>
        <p:nvSpPr>
          <p:cNvPr id="2" name="文本框 1"/>
          <p:cNvSpPr txBox="1"/>
          <p:nvPr/>
        </p:nvSpPr>
        <p:spPr>
          <a:xfrm>
            <a:off x="6891655" y="2152462"/>
            <a:ext cx="124841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4.6</a:t>
            </a:r>
            <a:r>
              <a:rPr kumimoji="0" lang="zh-CN" altLang="en-US"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×10</a:t>
            </a:r>
            <a:r>
              <a:rPr kumimoji="0" lang="en-US" altLang="zh-CN" sz="2000" b="0" i="0" baseline="3000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6</a:t>
            </a:r>
          </a:p>
        </p:txBody>
      </p:sp>
      <p:sp>
        <p:nvSpPr>
          <p:cNvPr id="7" name="文本框 6"/>
          <p:cNvSpPr txBox="1"/>
          <p:nvPr/>
        </p:nvSpPr>
        <p:spPr>
          <a:xfrm>
            <a:off x="4373881" y="1542201"/>
            <a:ext cx="628015"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做功</a:t>
            </a:r>
          </a:p>
        </p:txBody>
      </p:sp>
      <p:sp>
        <p:nvSpPr>
          <p:cNvPr id="9" name="文本框 8"/>
          <p:cNvSpPr txBox="1"/>
          <p:nvPr/>
        </p:nvSpPr>
        <p:spPr>
          <a:xfrm>
            <a:off x="6754495" y="1606707"/>
            <a:ext cx="124968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不可再生</a:t>
            </a:r>
          </a:p>
        </p:txBody>
      </p:sp>
      <p:sp>
        <p:nvSpPr>
          <p:cNvPr id="10" name="文本框 9"/>
          <p:cNvSpPr txBox="1"/>
          <p:nvPr/>
        </p:nvSpPr>
        <p:spPr>
          <a:xfrm>
            <a:off x="923290" y="3375528"/>
            <a:ext cx="49530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11</a:t>
            </a:r>
          </a:p>
        </p:txBody>
      </p:sp>
    </p:spTree>
    <p:extLst>
      <p:ext uri="{BB962C8B-B14F-4D97-AF65-F5344CB8AC3E}">
        <p14:creationId xmlns:p14="http://schemas.microsoft.com/office/powerpoint/2010/main" val="3640781738"/>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7"/>
                                        </p:tgtEl>
                                        <p:attrNameLst>
                                          <p:attrName>style.visibility</p:attrName>
                                        </p:attrNameLst>
                                      </p:cBhvr>
                                      <p:to>
                                        <p:strVal val="visible"/>
                                      </p:to>
                                    </p:set>
                                    <p:animEffect transition="in" filter="checkerboard(across)">
                                      <p:cBhvr>
                                        <p:cTn id="12" dur="10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9"/>
                                        </p:tgtEl>
                                        <p:attrNameLst>
                                          <p:attrName>style.visibility</p:attrName>
                                        </p:attrNameLst>
                                      </p:cBhvr>
                                      <p:to>
                                        <p:strVal val="visible"/>
                                      </p:to>
                                    </p:set>
                                    <p:animEffect transition="in" filter="checkerboard(across)">
                                      <p:cBhvr>
                                        <p:cTn id="17" dur="10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2"/>
                                        </p:tgtEl>
                                        <p:attrNameLst>
                                          <p:attrName>style.visibility</p:attrName>
                                        </p:attrNameLst>
                                      </p:cBhvr>
                                      <p:to>
                                        <p:strVal val="visible"/>
                                      </p:to>
                                    </p:set>
                                    <p:animEffect transition="in" filter="checkerboard(across)">
                                      <p:cBhvr>
                                        <p:cTn id="22" dur="1000"/>
                                        <p:tgtEl>
                                          <p:spTgt spid="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10"/>
                                        </p:tgtEl>
                                        <p:attrNameLst>
                                          <p:attrName>style.visibility</p:attrName>
                                        </p:attrNameLst>
                                      </p:cBhvr>
                                      <p:to>
                                        <p:strVal val="visible"/>
                                      </p:to>
                                    </p:set>
                                    <p:animEffect transition="in" filter="checkerboard(across)">
                                      <p:cBhvr>
                                        <p:cTn id="2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文本框 2"/>
          <p:cNvSpPr txBox="1"/>
          <p:nvPr/>
        </p:nvSpPr>
        <p:spPr>
          <a:xfrm>
            <a:off x="327025" y="1759485"/>
            <a:ext cx="8675370" cy="175432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1800" b="1" i="0" u="none" strike="noStrike" cap="none" spc="0" normalizeH="0" baseline="0">
                <a:ln>
                  <a:noFill/>
                </a:ln>
                <a:solidFill>
                  <a:srgbClr val="1116CC"/>
                </a:solidFill>
                <a:effectLst/>
                <a:uFillTx/>
                <a:latin typeface="微软雅黑" panose="020B0503020204020204" charset="-122"/>
                <a:ea typeface="微软雅黑" panose="020B0503020204020204" charset="-122"/>
                <a:cs typeface="Arial"/>
                <a:sym typeface="Arial"/>
              </a:rPr>
              <a:t>1.考点剖析：</a:t>
            </a:r>
            <a:r>
              <a:rPr kumimoji="0" lang="zh-CN" altLang="en-US" sz="1800" b="0" i="0" u="none" strike="noStrike" cap="none" spc="0" normalizeH="0" baseline="0">
                <a:ln>
                  <a:noFill/>
                </a:ln>
                <a:solidFill>
                  <a:srgbClr val="1116CC"/>
                </a:solidFill>
                <a:effectLst/>
                <a:uFillTx/>
                <a:latin typeface="微软雅黑" panose="020B0503020204020204" charset="-122"/>
                <a:ea typeface="微软雅黑" panose="020B0503020204020204" charset="-122"/>
                <a:cs typeface="Arial"/>
                <a:sym typeface="Arial"/>
              </a:rPr>
              <a:t>热机是内能利用的典型实例，也是内能利用的重点。在复习中应该着重掌握热机的工作原理和热机能量转化过程。本节知识点有：汽油机和柴油机的特点，汽油机的四冲程工作过程，各冲程能量的转化过程。对各冲程的判断、工作过程以及能量的转化是本节主要考点。</a:t>
            </a:r>
          </a:p>
        </p:txBody>
      </p:sp>
      <p:sp>
        <p:nvSpPr>
          <p:cNvPr id="12" name="文本框 11"/>
          <p:cNvSpPr txBox="1"/>
          <p:nvPr/>
        </p:nvSpPr>
        <p:spPr>
          <a:xfrm>
            <a:off x="1093471" y="331867"/>
            <a:ext cx="2357755" cy="584775"/>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
        <p:nvSpPr>
          <p:cNvPr id="22" name="文本框 21"/>
          <p:cNvSpPr txBox="1"/>
          <p:nvPr/>
        </p:nvSpPr>
        <p:spPr>
          <a:xfrm>
            <a:off x="327026" y="1334254"/>
            <a:ext cx="2562225" cy="400110"/>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二、考点解析</a:t>
            </a:r>
          </a:p>
        </p:txBody>
      </p:sp>
    </p:spTree>
    <p:extLst>
      <p:ext uri="{BB962C8B-B14F-4D97-AF65-F5344CB8AC3E}">
        <p14:creationId xmlns:p14="http://schemas.microsoft.com/office/powerpoint/2010/main" val="5122575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3"/>
                                        </p:tgtEl>
                                        <p:attrNameLst>
                                          <p:attrName>style.visibility</p:attrName>
                                        </p:attrNameLst>
                                      </p:cBhvr>
                                      <p:to>
                                        <p:strVal val="visible"/>
                                      </p:to>
                                    </p:set>
                                    <p:animEffect transition="in" filter="checkerboard(across)">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2" name="文本框 11"/>
          <p:cNvSpPr txBox="1"/>
          <p:nvPr/>
        </p:nvSpPr>
        <p:spPr>
          <a:xfrm>
            <a:off x="1093471" y="331867"/>
            <a:ext cx="2357755" cy="584775"/>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
        <p:nvSpPr>
          <p:cNvPr id="22" name="文本框 21"/>
          <p:cNvSpPr txBox="1"/>
          <p:nvPr/>
        </p:nvSpPr>
        <p:spPr>
          <a:xfrm>
            <a:off x="327026" y="1334254"/>
            <a:ext cx="2562225" cy="400110"/>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二、考点解析</a:t>
            </a:r>
          </a:p>
        </p:txBody>
      </p:sp>
      <p:sp>
        <p:nvSpPr>
          <p:cNvPr id="2" name="文本框 1"/>
          <p:cNvSpPr txBox="1"/>
          <p:nvPr/>
        </p:nvSpPr>
        <p:spPr>
          <a:xfrm>
            <a:off x="327025" y="1867278"/>
            <a:ext cx="8675370" cy="175432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18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2.常考题型：</a:t>
            </a:r>
            <a:r>
              <a:rPr kumimoji="0" lang="zh-CN" altLang="en-US"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纵观各地中考考纲和近三年考卷来看，对本节知识点的考查主要集中在汽油机四冲程类型的判断和能量转化两个方面。此问题一般与热现象的其他知识点结合在一起组成一个考题，但也有单独作为一个考题的情况。考试题型以选择题为主（考查工作过程的判断、能量的转化），填空题为辅（能量的转化）。</a:t>
            </a:r>
          </a:p>
        </p:txBody>
      </p:sp>
    </p:spTree>
    <p:extLst>
      <p:ext uri="{BB962C8B-B14F-4D97-AF65-F5344CB8AC3E}">
        <p14:creationId xmlns:p14="http://schemas.microsoft.com/office/powerpoint/2010/main" val="2978454947"/>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2" name="文本框 11"/>
          <p:cNvSpPr txBox="1"/>
          <p:nvPr/>
        </p:nvSpPr>
        <p:spPr>
          <a:xfrm>
            <a:off x="1093471" y="331867"/>
            <a:ext cx="2357755" cy="584775"/>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
        <p:nvSpPr>
          <p:cNvPr id="22" name="文本框 21"/>
          <p:cNvSpPr txBox="1"/>
          <p:nvPr/>
        </p:nvSpPr>
        <p:spPr>
          <a:xfrm>
            <a:off x="327026" y="1334254"/>
            <a:ext cx="2562225" cy="400110"/>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二、考点解析</a:t>
            </a:r>
          </a:p>
        </p:txBody>
      </p:sp>
      <p:sp>
        <p:nvSpPr>
          <p:cNvPr id="2" name="文本框 1"/>
          <p:cNvSpPr txBox="1"/>
          <p:nvPr/>
        </p:nvSpPr>
        <p:spPr>
          <a:xfrm>
            <a:off x="337820" y="1737417"/>
            <a:ext cx="3520440" cy="50782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18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3</a:t>
            </a:r>
            <a:r>
              <a:rPr kumimoji="0" lang="zh-CN" altLang="en-US" sz="18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.考点分类：</a:t>
            </a:r>
            <a:r>
              <a:rPr kumimoji="0" lang="zh-CN" altLang="en-US"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考点分类见下表</a:t>
            </a:r>
          </a:p>
        </p:txBody>
      </p:sp>
      <p:graphicFrame>
        <p:nvGraphicFramePr>
          <p:cNvPr id="3" name="表格 2"/>
          <p:cNvGraphicFramePr>
            <a:graphicFrameLocks noGrp="1"/>
          </p:cNvGraphicFramePr>
          <p:nvPr/>
        </p:nvGraphicFramePr>
        <p:xfrm>
          <a:off x="327025" y="2561565"/>
          <a:ext cx="8477250" cy="4197907"/>
        </p:xfrm>
        <a:graphic>
          <a:graphicData uri="http://schemas.openxmlformats.org/drawingml/2006/table">
            <a:tbl>
              <a:tblPr firstRow="1" bandRow="1">
                <a:tableStyleId>{5940675A-B579-460E-94D1-54222C63F5DA}</a:tableStyleId>
              </a:tblPr>
              <a:tblGrid>
                <a:gridCol w="1112520"/>
                <a:gridCol w="2595880"/>
                <a:gridCol w="4768850"/>
              </a:tblGrid>
              <a:tr h="894596">
                <a:tc>
                  <a:txBody>
                    <a:bodyPr/>
                    <a:lstStyle/>
                    <a:p>
                      <a:pPr marL="0" indent="0" algn="ctr" eaLnBrk="1" fontAlgn="auto" latinLnBrk="0" hangingPunct="1">
                        <a:lnSpc>
                          <a:spcPct val="150000"/>
                        </a:lnSpc>
                        <a:buNone/>
                      </a:pPr>
                      <a:r>
                        <a:rPr lang="en-US" sz="2400" b="1">
                          <a:solidFill>
                            <a:srgbClr val="C00000"/>
                          </a:solidFill>
                          <a:latin typeface="微软雅黑" panose="020B0503020204020204" charset="-122"/>
                          <a:ea typeface="微软雅黑" panose="020B0503020204020204" charset="-122"/>
                          <a:cs typeface="宋体" panose="02010600030101010101" pitchFamily="2" charset="-122"/>
                        </a:rPr>
                        <a:t>考点分类</a:t>
                      </a:r>
                      <a:endParaRPr lang="en-US" altLang="en-US" sz="2400" b="1">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400" b="1">
                          <a:solidFill>
                            <a:srgbClr val="C00000"/>
                          </a:solidFill>
                          <a:latin typeface="微软雅黑" panose="020B0503020204020204" charset="-122"/>
                          <a:ea typeface="微软雅黑" panose="020B0503020204020204" charset="-122"/>
                          <a:cs typeface="宋体" panose="02010600030101010101" pitchFamily="2" charset="-122"/>
                        </a:rPr>
                        <a:t>考点内容</a:t>
                      </a:r>
                      <a:endParaRPr lang="en-US" altLang="en-US" sz="2400" b="1">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400" b="1">
                          <a:solidFill>
                            <a:srgbClr val="C00000"/>
                          </a:solidFill>
                          <a:latin typeface="微软雅黑" panose="020B0503020204020204" charset="-122"/>
                          <a:ea typeface="微软雅黑" panose="020B0503020204020204" charset="-122"/>
                          <a:cs typeface="宋体" panose="02010600030101010101" pitchFamily="2" charset="-122"/>
                        </a:rPr>
                        <a:t>考点分析与常见题型</a:t>
                      </a:r>
                      <a:endParaRPr lang="en-US" altLang="en-US" sz="2400" b="1">
                        <a:solidFill>
                          <a:srgbClr val="C00000"/>
                        </a:solidFill>
                        <a:latin typeface="微软雅黑" panose="020B0502040204020203" charset="-122"/>
                        <a:ea typeface="微软雅黑" panose="020B0502040204020203" charset="-122"/>
                        <a:cs typeface="宋体"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9996">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常考热点</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各冲程的判断、能量的转化</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选择题或填空题，判断属于什么冲程，工作过程中能量的转化</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94596">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一般考点</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汽油机工作原理</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简答题居多，分析判断汽油机的工作过程</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94596">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冷门考点</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汽油机和柴油机的异同</a:t>
                      </a:r>
                      <a:endParaRPr lang="en-US" altLang="en-US" sz="24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eaLnBrk="1" fontAlgn="auto" latinLnBrk="0" hangingPunct="1">
                        <a:lnSpc>
                          <a:spcPct val="150000"/>
                        </a:lnSpc>
                        <a:buNone/>
                      </a:pPr>
                      <a:r>
                        <a:rPr lang="en-US" sz="2400" b="0">
                          <a:solidFill>
                            <a:srgbClr val="C00000"/>
                          </a:solidFill>
                          <a:latin typeface="微软雅黑" panose="020B0503020204020204" charset="-122"/>
                          <a:ea typeface="微软雅黑" panose="020B0503020204020204" charset="-122"/>
                          <a:cs typeface="宋体" panose="02010600030101010101" pitchFamily="2" charset="-122"/>
                        </a:rPr>
                        <a:t>选择题、简答题，考查汽油机和柴油机的异同</a:t>
                      </a:r>
                      <a:endParaRPr lang="en-US" altLang="en-US" sz="2400" b="0">
                        <a:solidFill>
                          <a:srgbClr val="C00000"/>
                        </a:solidFill>
                        <a:latin typeface="微软雅黑" panose="020B0502040204020203" charset="-122"/>
                        <a:ea typeface="微软雅黑" panose="020B0502040204020203" charset="-122"/>
                        <a:cs typeface="宋体"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59407277"/>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000" fill="hold">
                                          <p:stCondLst>
                                            <p:cond delay="0"/>
                                          </p:stCondLst>
                                        </p:cTn>
                                        <p:tgtEl>
                                          <p:spTgt spid="3"/>
                                        </p:tgtEl>
                                        <p:attrNameLst>
                                          <p:attrName>style.visibility</p:attrName>
                                        </p:attrNameLst>
                                      </p:cBhvr>
                                      <p:to>
                                        <p:strVal val="visible"/>
                                      </p:to>
                                    </p:set>
                                    <p:anim calcmode="lin" valueType="num">
                                      <p:cBhvr additive="base">
                                        <p:cTn id="17" dur="1000" fill="hold"/>
                                        <p:tgtEl>
                                          <p:spTgt spid="3"/>
                                        </p:tgtEl>
                                        <p:attrNameLst>
                                          <p:attrName>ppt_x</p:attrName>
                                        </p:attrNameLst>
                                      </p:cBhvr>
                                      <p:tavLst>
                                        <p:tav tm="0">
                                          <p:val>
                                            <p:strVal val="#ppt_x"/>
                                          </p:val>
                                        </p:tav>
                                        <p:tav tm="100000">
                                          <p:val>
                                            <p:strVal val="#ppt_x"/>
                                          </p:val>
                                        </p:tav>
                                      </p:tavLst>
                                    </p:anim>
                                    <p:anim calcmode="lin" valueType="num">
                                      <p:cBhvr additive="base">
                                        <p:cTn id="18"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itchFamily="2" charset="-122"/>
              <a:sym typeface="微软雅黑" panose="020B0502040204020203"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1" y="343749"/>
            <a:ext cx="2868295" cy="584775"/>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305436" y="1296061"/>
            <a:ext cx="8646795" cy="4247317"/>
          </a:xfrm>
          <a:prstGeom prst="rect">
            <a:avLst/>
          </a:prstGeom>
          <a:noFill/>
          <a:ln w="9525">
            <a:noFill/>
          </a:ln>
        </p:spPr>
        <p:txBody>
          <a:bodyPr wrap="square">
            <a:spAutoFit/>
          </a:bodyPr>
          <a:lstStyle/>
          <a:p>
            <a:pPr marL="0" indent="0" algn="l" eaLnBrk="1" fontAlgn="auto" latinLnBrk="0" hangingPunct="1">
              <a:lnSpc>
                <a:spcPct val="150000"/>
              </a:lnSpc>
            </a:pPr>
            <a:r>
              <a:rPr lang="zh-CN" sz="2000" b="1">
                <a:latin typeface="微软雅黑" panose="020B0503020204020204" charset="-122"/>
                <a:ea typeface="微软雅黑" panose="020B0503020204020204" charset="-122"/>
                <a:cs typeface="微软雅黑" panose="020B0503020204020204" charset="-122"/>
              </a:rPr>
              <a:t>1.热机：</a:t>
            </a:r>
            <a:r>
              <a:rPr lang="zh-CN" sz="2000">
                <a:latin typeface="微软雅黑" panose="020B0503020204020204" charset="-122"/>
                <a:ea typeface="微软雅黑" panose="020B0503020204020204" charset="-122"/>
                <a:cs typeface="微软雅黑" panose="020B0503020204020204" charset="-122"/>
              </a:rPr>
              <a:t>利用</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叫热机。</a:t>
            </a:r>
          </a:p>
          <a:p>
            <a:pPr marL="0" indent="0" algn="l" eaLnBrk="1" fontAlgn="auto" latinLnBrk="0" hangingPunct="1">
              <a:lnSpc>
                <a:spcPct val="150000"/>
              </a:lnSpc>
            </a:pPr>
            <a:r>
              <a:rPr lang="zh-CN" sz="2000">
                <a:latin typeface="微软雅黑" panose="020B0503020204020204" charset="-122"/>
                <a:ea typeface="微软雅黑" panose="020B0503020204020204" charset="-122"/>
                <a:cs typeface="微软雅黑" panose="020B0503020204020204" charset="-122"/>
              </a:rPr>
              <a:t>热机的种类：分为蒸汽机、内燃机、汽轮机、喷气发动机。</a:t>
            </a:r>
          </a:p>
          <a:p>
            <a:pPr marL="0" indent="0" algn="l" eaLnBrk="1" fontAlgn="auto" latinLnBrk="0" hangingPunct="1">
              <a:lnSpc>
                <a:spcPct val="150000"/>
              </a:lnSpc>
            </a:pPr>
            <a:r>
              <a:rPr lang="zh-CN" sz="2000">
                <a:latin typeface="微软雅黑" panose="020B0503020204020204" charset="-122"/>
                <a:ea typeface="微软雅黑" panose="020B0503020204020204" charset="-122"/>
                <a:cs typeface="微软雅黑" panose="020B0503020204020204" charset="-122"/>
              </a:rPr>
              <a:t>内燃机：燃料直接在发动机气缸内燃烧产生动力的热机。内燃机根据其所使用的燃料分为</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和</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两类。</a:t>
            </a:r>
          </a:p>
          <a:p>
            <a:pPr marL="0" indent="0" algn="l" eaLnBrk="1" fontAlgn="auto" latinLnBrk="0" hangingPunct="1">
              <a:lnSpc>
                <a:spcPct val="150000"/>
              </a:lnSpc>
            </a:pPr>
            <a:r>
              <a:rPr lang="zh-CN" sz="2000">
                <a:latin typeface="微软雅黑" panose="020B0503020204020204" charset="-122"/>
                <a:ea typeface="微软雅黑" panose="020B0503020204020204" charset="-122"/>
                <a:cs typeface="微软雅黑" panose="020B0503020204020204" charset="-122"/>
              </a:rPr>
              <a:t>2. 内燃机的工作原理</a:t>
            </a:r>
          </a:p>
          <a:p>
            <a:pPr marL="0" indent="0" algn="l" eaLnBrk="1" fontAlgn="auto" latinLnBrk="0" hangingPunct="1">
              <a:lnSpc>
                <a:spcPct val="150000"/>
              </a:lnSpc>
            </a:pPr>
            <a:r>
              <a:rPr lang="zh-CN" sz="2000">
                <a:latin typeface="微软雅黑" panose="020B0503020204020204" charset="-122"/>
                <a:ea typeface="微软雅黑" panose="020B0503020204020204" charset="-122"/>
                <a:cs typeface="微软雅黑" panose="020B0503020204020204" charset="-122"/>
              </a:rPr>
              <a:t>（1）汽油机：四冲程汽油机的结构—汽缸、活塞、连杆、曲轴、进气门、排气门、火花塞。</a:t>
            </a:r>
          </a:p>
          <a:p>
            <a:pPr marL="0" indent="0" algn="l" eaLnBrk="1" fontAlgn="auto" latinLnBrk="0" hangingPunct="1">
              <a:lnSpc>
                <a:spcPct val="150000"/>
              </a:lnSpc>
            </a:pPr>
            <a:r>
              <a:rPr lang="zh-CN" sz="2000">
                <a:latin typeface="微软雅黑" panose="020B0503020204020204" charset="-122"/>
                <a:ea typeface="微软雅黑" panose="020B0503020204020204" charset="-122"/>
                <a:cs typeface="微软雅黑" panose="020B0503020204020204" charset="-122"/>
              </a:rPr>
              <a:t>冲程—活塞在气缸内往复运动时，从汽缸的一端运动到另一端的过程，叫做一个冲程。</a:t>
            </a:r>
          </a:p>
        </p:txBody>
      </p:sp>
      <p:sp>
        <p:nvSpPr>
          <p:cNvPr id="11" name="文本框 10"/>
          <p:cNvSpPr txBox="1"/>
          <p:nvPr/>
        </p:nvSpPr>
        <p:spPr>
          <a:xfrm>
            <a:off x="1998345" y="1391970"/>
            <a:ext cx="1887694"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内能做功的机械</a:t>
            </a:r>
          </a:p>
        </p:txBody>
      </p:sp>
      <p:sp>
        <p:nvSpPr>
          <p:cNvPr id="2" name="文本框 1"/>
          <p:cNvSpPr txBox="1"/>
          <p:nvPr/>
        </p:nvSpPr>
        <p:spPr>
          <a:xfrm>
            <a:off x="1913890" y="3235482"/>
            <a:ext cx="861772"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汽油机</a:t>
            </a:r>
          </a:p>
        </p:txBody>
      </p:sp>
      <p:sp>
        <p:nvSpPr>
          <p:cNvPr id="4" name="文本框 3"/>
          <p:cNvSpPr txBox="1"/>
          <p:nvPr/>
        </p:nvSpPr>
        <p:spPr>
          <a:xfrm>
            <a:off x="3109595" y="3235482"/>
            <a:ext cx="861772"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柴油机</a:t>
            </a:r>
          </a:p>
        </p:txBody>
      </p:sp>
    </p:spTree>
    <p:extLst>
      <p:ext uri="{BB962C8B-B14F-4D97-AF65-F5344CB8AC3E}">
        <p14:creationId xmlns:p14="http://schemas.microsoft.com/office/powerpoint/2010/main" val="50566256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11"/>
                                        </p:tgtEl>
                                        <p:attrNameLst>
                                          <p:attrName>style.visibility</p:attrName>
                                        </p:attrNameLst>
                                      </p:cBhvr>
                                      <p:to>
                                        <p:strVal val="visible"/>
                                      </p:to>
                                    </p:set>
                                    <p:animEffect transition="in" filter="checkerboard(across)">
                                      <p:cBhvr>
                                        <p:cTn id="12" dur="1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7" dur="1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22" dur="1000"/>
                                        <p:tgtEl>
                                          <p:spTgt spid="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2"/>
                                        </p:tgtEl>
                                        <p:attrNameLst>
                                          <p:attrName>style.visibility</p:attrName>
                                        </p:attrNameLst>
                                      </p:cBhvr>
                                      <p:to>
                                        <p:strVal val="visible"/>
                                      </p:to>
                                    </p:set>
                                    <p:animEffect transition="in" filter="checkerboard(across)">
                                      <p:cBhvr>
                                        <p:cTn id="27" dur="1000"/>
                                        <p:tgtEl>
                                          <p:spTgt spid="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4"/>
                                        </p:tgtEl>
                                        <p:attrNameLst>
                                          <p:attrName>style.visibility</p:attrName>
                                        </p:attrNameLst>
                                      </p:cBhvr>
                                      <p:to>
                                        <p:strVal val="visible"/>
                                      </p:to>
                                    </p:set>
                                    <p:animEffect transition="in" filter="checkerboard(across)">
                                      <p:cBhvr>
                                        <p:cTn id="32" dur="1000"/>
                                        <p:tgtEl>
                                          <p:spTgt spid="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37" dur="1000"/>
                                        <p:tgtEl>
                                          <p:spTgt spid="3">
                                            <p:txEl>
                                              <p:pRg st="3" end="3"/>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nodeType="clickEffect">
                                  <p:stCondLst>
                                    <p:cond delay="0"/>
                                  </p:stCondLst>
                                  <p:childTnLst>
                                    <p:set>
                                      <p:cBhvr>
                                        <p:cTn id="41"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42" dur="1000"/>
                                        <p:tgtEl>
                                          <p:spTgt spid="3">
                                            <p:txEl>
                                              <p:pRg st="4" end="4"/>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5" presetClass="entr" presetSubtype="10" fill="hold" nodeType="clickEffect">
                                  <p:stCondLst>
                                    <p:cond delay="0"/>
                                  </p:stCondLst>
                                  <p:childTnLst>
                                    <p:set>
                                      <p:cBhvr>
                                        <p:cTn id="46" dur="1000" fill="hold">
                                          <p:stCondLst>
                                            <p:cond delay="0"/>
                                          </p:stCondLst>
                                        </p:cTn>
                                        <p:tgtEl>
                                          <p:spTgt spid="3">
                                            <p:txEl>
                                              <p:pRg st="5" end="5"/>
                                            </p:txEl>
                                          </p:spTgt>
                                        </p:tgtEl>
                                        <p:attrNameLst>
                                          <p:attrName>style.visibility</p:attrName>
                                        </p:attrNameLst>
                                      </p:cBhvr>
                                      <p:to>
                                        <p:strVal val="visible"/>
                                      </p:to>
                                    </p:set>
                                    <p:animEffect transition="in" filter="checkerboard(across)">
                                      <p:cBhvr>
                                        <p:cTn id="47"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1" y="343749"/>
            <a:ext cx="2868295" cy="584775"/>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248921" y="1334255"/>
            <a:ext cx="8646795" cy="2862322"/>
          </a:xfrm>
          <a:prstGeom prst="rect">
            <a:avLst/>
          </a:prstGeom>
          <a:noFill/>
          <a:ln w="9525">
            <a:noFill/>
          </a:ln>
        </p:spPr>
        <p:txBody>
          <a:bodyPr wrap="square">
            <a:spAutoFit/>
          </a:bodyPr>
          <a:lstStyle/>
          <a:p>
            <a:pPr marL="0" indent="0" algn="l" eaLnBrk="1" fontAlgn="auto" latinLnBrk="0" hangingPunct="1">
              <a:lnSpc>
                <a:spcPct val="150000"/>
              </a:lnSpc>
            </a:pPr>
            <a:r>
              <a:rPr lang="zh-CN" sz="2000">
                <a:latin typeface="微软雅黑" panose="020B0503020204020204" charset="-122"/>
                <a:ea typeface="微软雅黑" panose="020B0503020204020204" charset="-122"/>
                <a:cs typeface="微软雅黑" panose="020B0503020204020204" charset="-122"/>
              </a:rPr>
              <a:t>汽油机的工作过程：</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a:t>
            </a:r>
          </a:p>
          <a:p>
            <a:pPr marL="0" indent="0" algn="l" eaLnBrk="1" fontAlgn="auto" latinLnBrk="0" hangingPunct="1">
              <a:lnSpc>
                <a:spcPct val="150000"/>
              </a:lnSpc>
            </a:pPr>
            <a:r>
              <a:rPr lang="zh-CN" sz="2000">
                <a:latin typeface="微软雅黑" panose="020B0503020204020204" charset="-122"/>
                <a:ea typeface="微软雅黑" panose="020B0503020204020204" charset="-122"/>
                <a:cs typeface="微软雅黑" panose="020B0503020204020204" charset="-122"/>
              </a:rPr>
              <a:t>吸气冲程—靠惯性运动，吸进汽油与空气的混合物；</a:t>
            </a:r>
          </a:p>
          <a:p>
            <a:pPr marL="0" indent="0" algn="l" eaLnBrk="1" fontAlgn="auto" latinLnBrk="0" hangingPunct="1">
              <a:lnSpc>
                <a:spcPct val="150000"/>
              </a:lnSpc>
            </a:pPr>
            <a:r>
              <a:rPr lang="zh-CN" sz="2000">
                <a:latin typeface="微软雅黑" panose="020B0503020204020204" charset="-122"/>
                <a:ea typeface="微软雅黑" panose="020B0503020204020204" charset="-122"/>
                <a:cs typeface="微软雅黑" panose="020B0503020204020204" charset="-122"/>
              </a:rPr>
              <a:t>压缩冲程—外界对气体做功，机械能转化为</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，气体温度</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a:t>
            </a:r>
          </a:p>
          <a:p>
            <a:pPr marL="0" indent="0" algn="l" eaLnBrk="1" fontAlgn="auto" latinLnBrk="0" hangingPunct="1">
              <a:lnSpc>
                <a:spcPct val="150000"/>
              </a:lnSpc>
            </a:pPr>
            <a:r>
              <a:rPr lang="zh-CN" sz="2000">
                <a:latin typeface="微软雅黑" panose="020B0503020204020204" charset="-122"/>
                <a:ea typeface="微软雅黑" panose="020B0503020204020204" charset="-122"/>
                <a:cs typeface="微软雅黑" panose="020B0503020204020204" charset="-122"/>
              </a:rPr>
              <a:t>做功冲程—化学能转化为</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，气体温度升高，气体</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做功，内能转化为</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a:t>
            </a:r>
          </a:p>
          <a:p>
            <a:pPr marL="0" indent="0" algn="l" eaLnBrk="1" fontAlgn="auto" latinLnBrk="0" hangingPunct="1">
              <a:lnSpc>
                <a:spcPct val="150000"/>
              </a:lnSpc>
            </a:pPr>
            <a:r>
              <a:rPr lang="zh-CN" sz="2000">
                <a:latin typeface="微软雅黑" panose="020B0503020204020204" charset="-122"/>
                <a:ea typeface="微软雅黑" panose="020B0503020204020204" charset="-122"/>
                <a:cs typeface="微软雅黑" panose="020B0503020204020204" charset="-122"/>
              </a:rPr>
              <a:t>排气冲程—靠惯性运动，排出废气。</a:t>
            </a:r>
          </a:p>
        </p:txBody>
      </p:sp>
      <p:sp>
        <p:nvSpPr>
          <p:cNvPr id="11" name="文本框 10"/>
          <p:cNvSpPr txBox="1"/>
          <p:nvPr/>
        </p:nvSpPr>
        <p:spPr>
          <a:xfrm>
            <a:off x="2599055" y="1427618"/>
            <a:ext cx="1118253"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吸气冲程</a:t>
            </a:r>
          </a:p>
        </p:txBody>
      </p:sp>
      <p:sp>
        <p:nvSpPr>
          <p:cNvPr id="2" name="文本框 1"/>
          <p:cNvSpPr txBox="1"/>
          <p:nvPr/>
        </p:nvSpPr>
        <p:spPr>
          <a:xfrm>
            <a:off x="3837305" y="1427618"/>
            <a:ext cx="1118253"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压缩冲程</a:t>
            </a:r>
          </a:p>
        </p:txBody>
      </p:sp>
      <p:sp>
        <p:nvSpPr>
          <p:cNvPr id="4" name="文本框 3"/>
          <p:cNvSpPr txBox="1"/>
          <p:nvPr/>
        </p:nvSpPr>
        <p:spPr>
          <a:xfrm>
            <a:off x="5108575" y="1427618"/>
            <a:ext cx="1118253"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压缩冲程</a:t>
            </a:r>
          </a:p>
        </p:txBody>
      </p:sp>
      <p:sp>
        <p:nvSpPr>
          <p:cNvPr id="7" name="文本框 6"/>
          <p:cNvSpPr txBox="1"/>
          <p:nvPr/>
        </p:nvSpPr>
        <p:spPr>
          <a:xfrm>
            <a:off x="6469380" y="1427618"/>
            <a:ext cx="1118253"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排气冲程</a:t>
            </a:r>
          </a:p>
        </p:txBody>
      </p:sp>
      <p:sp>
        <p:nvSpPr>
          <p:cNvPr id="9" name="文本框 8"/>
          <p:cNvSpPr txBox="1"/>
          <p:nvPr/>
        </p:nvSpPr>
        <p:spPr>
          <a:xfrm>
            <a:off x="5233670" y="2660870"/>
            <a:ext cx="605292"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内能</a:t>
            </a:r>
          </a:p>
        </p:txBody>
      </p:sp>
      <p:sp>
        <p:nvSpPr>
          <p:cNvPr id="10" name="文本框 9"/>
          <p:cNvSpPr txBox="1"/>
          <p:nvPr/>
        </p:nvSpPr>
        <p:spPr>
          <a:xfrm>
            <a:off x="7238365" y="2660870"/>
            <a:ext cx="605292"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升高</a:t>
            </a:r>
          </a:p>
        </p:txBody>
      </p:sp>
      <p:sp>
        <p:nvSpPr>
          <p:cNvPr id="12" name="文本框 11"/>
          <p:cNvSpPr txBox="1"/>
          <p:nvPr/>
        </p:nvSpPr>
        <p:spPr>
          <a:xfrm>
            <a:off x="3239135" y="3305081"/>
            <a:ext cx="605292"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内能</a:t>
            </a:r>
          </a:p>
        </p:txBody>
      </p:sp>
      <p:sp>
        <p:nvSpPr>
          <p:cNvPr id="13" name="文本框 12"/>
          <p:cNvSpPr txBox="1"/>
          <p:nvPr/>
        </p:nvSpPr>
        <p:spPr>
          <a:xfrm>
            <a:off x="6469380" y="3305081"/>
            <a:ext cx="605292"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对外</a:t>
            </a:r>
          </a:p>
        </p:txBody>
      </p:sp>
      <p:sp>
        <p:nvSpPr>
          <p:cNvPr id="14" name="文本框 13"/>
          <p:cNvSpPr txBox="1"/>
          <p:nvPr/>
        </p:nvSpPr>
        <p:spPr>
          <a:xfrm>
            <a:off x="883920" y="3836406"/>
            <a:ext cx="861772"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机械能</a:t>
            </a:r>
          </a:p>
        </p:txBody>
      </p:sp>
    </p:spTree>
    <p:extLst>
      <p:ext uri="{BB962C8B-B14F-4D97-AF65-F5344CB8AC3E}">
        <p14:creationId xmlns:p14="http://schemas.microsoft.com/office/powerpoint/2010/main" val="48873756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11"/>
                                        </p:tgtEl>
                                        <p:attrNameLst>
                                          <p:attrName>style.visibility</p:attrName>
                                        </p:attrNameLst>
                                      </p:cBhvr>
                                      <p:to>
                                        <p:strVal val="visible"/>
                                      </p:to>
                                    </p:set>
                                    <p:animEffect transition="in" filter="checkerboard(across)">
                                      <p:cBhvr>
                                        <p:cTn id="12" dur="10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2"/>
                                        </p:tgtEl>
                                        <p:attrNameLst>
                                          <p:attrName>style.visibility</p:attrName>
                                        </p:attrNameLst>
                                      </p:cBhvr>
                                      <p:to>
                                        <p:strVal val="visible"/>
                                      </p:to>
                                    </p:set>
                                    <p:animEffect transition="in" filter="checkerboard(across)">
                                      <p:cBhvr>
                                        <p:cTn id="17" dur="1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4"/>
                                        </p:tgtEl>
                                        <p:attrNameLst>
                                          <p:attrName>style.visibility</p:attrName>
                                        </p:attrNameLst>
                                      </p:cBhvr>
                                      <p:to>
                                        <p:strVal val="visible"/>
                                      </p:to>
                                    </p:set>
                                    <p:animEffect transition="in" filter="checkerboard(across)">
                                      <p:cBhvr>
                                        <p:cTn id="22" dur="1000"/>
                                        <p:tgtEl>
                                          <p:spTgt spid="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7"/>
                                        </p:tgtEl>
                                        <p:attrNameLst>
                                          <p:attrName>style.visibility</p:attrName>
                                        </p:attrNameLst>
                                      </p:cBhvr>
                                      <p:to>
                                        <p:strVal val="visible"/>
                                      </p:to>
                                    </p:set>
                                    <p:animEffect transition="in" filter="checkerboard(across)">
                                      <p:cBhvr>
                                        <p:cTn id="27" dur="1000"/>
                                        <p:tgtEl>
                                          <p:spTgt spid="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32" dur="1000"/>
                                        <p:tgtEl>
                                          <p:spTgt spid="3">
                                            <p:txEl>
                                              <p:pRg st="1" end="1"/>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37" dur="1000"/>
                                        <p:tgtEl>
                                          <p:spTgt spid="3">
                                            <p:txEl>
                                              <p:pRg st="2" end="2"/>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grpId="0" nodeType="clickEffect">
                                  <p:stCondLst>
                                    <p:cond delay="0"/>
                                  </p:stCondLst>
                                  <p:childTnLst>
                                    <p:set>
                                      <p:cBhvr>
                                        <p:cTn id="41" dur="1000" fill="hold">
                                          <p:stCondLst>
                                            <p:cond delay="0"/>
                                          </p:stCondLst>
                                        </p:cTn>
                                        <p:tgtEl>
                                          <p:spTgt spid="9"/>
                                        </p:tgtEl>
                                        <p:attrNameLst>
                                          <p:attrName>style.visibility</p:attrName>
                                        </p:attrNameLst>
                                      </p:cBhvr>
                                      <p:to>
                                        <p:strVal val="visible"/>
                                      </p:to>
                                    </p:set>
                                    <p:animEffect transition="in" filter="checkerboard(across)">
                                      <p:cBhvr>
                                        <p:cTn id="42" dur="1000"/>
                                        <p:tgtEl>
                                          <p:spTgt spid="9"/>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5" presetClass="entr" presetSubtype="10" fill="hold" grpId="0" nodeType="clickEffect">
                                  <p:stCondLst>
                                    <p:cond delay="0"/>
                                  </p:stCondLst>
                                  <p:childTnLst>
                                    <p:set>
                                      <p:cBhvr>
                                        <p:cTn id="46" dur="1000" fill="hold">
                                          <p:stCondLst>
                                            <p:cond delay="0"/>
                                          </p:stCondLst>
                                        </p:cTn>
                                        <p:tgtEl>
                                          <p:spTgt spid="10"/>
                                        </p:tgtEl>
                                        <p:attrNameLst>
                                          <p:attrName>style.visibility</p:attrName>
                                        </p:attrNameLst>
                                      </p:cBhvr>
                                      <p:to>
                                        <p:strVal val="visible"/>
                                      </p:to>
                                    </p:set>
                                    <p:animEffect transition="in" filter="checkerboard(across)">
                                      <p:cBhvr>
                                        <p:cTn id="47" dur="1000"/>
                                        <p:tgtEl>
                                          <p:spTgt spid="10"/>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5" presetClass="entr" presetSubtype="10" fill="hold" nodeType="clickEffect">
                                  <p:stCondLst>
                                    <p:cond delay="0"/>
                                  </p:stCondLst>
                                  <p:childTnLst>
                                    <p:set>
                                      <p:cBhvr>
                                        <p:cTn id="5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52" dur="1000"/>
                                        <p:tgtEl>
                                          <p:spTgt spid="3">
                                            <p:txEl>
                                              <p:pRg st="3" end="3"/>
                                            </p:txEl>
                                          </p:spTgt>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5" presetClass="entr" presetSubtype="10" fill="hold" grpId="0" nodeType="clickEffect">
                                  <p:stCondLst>
                                    <p:cond delay="0"/>
                                  </p:stCondLst>
                                  <p:childTnLst>
                                    <p:set>
                                      <p:cBhvr>
                                        <p:cTn id="56" dur="1000" fill="hold">
                                          <p:stCondLst>
                                            <p:cond delay="0"/>
                                          </p:stCondLst>
                                        </p:cTn>
                                        <p:tgtEl>
                                          <p:spTgt spid="12"/>
                                        </p:tgtEl>
                                        <p:attrNameLst>
                                          <p:attrName>style.visibility</p:attrName>
                                        </p:attrNameLst>
                                      </p:cBhvr>
                                      <p:to>
                                        <p:strVal val="visible"/>
                                      </p:to>
                                    </p:set>
                                    <p:animEffect transition="in" filter="checkerboard(across)">
                                      <p:cBhvr>
                                        <p:cTn id="57" dur="1000"/>
                                        <p:tgtEl>
                                          <p:spTgt spid="12"/>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5" presetClass="entr" presetSubtype="10" fill="hold" grpId="0" nodeType="clickEffect">
                                  <p:stCondLst>
                                    <p:cond delay="0"/>
                                  </p:stCondLst>
                                  <p:childTnLst>
                                    <p:set>
                                      <p:cBhvr>
                                        <p:cTn id="61" dur="1000" fill="hold">
                                          <p:stCondLst>
                                            <p:cond delay="0"/>
                                          </p:stCondLst>
                                        </p:cTn>
                                        <p:tgtEl>
                                          <p:spTgt spid="13"/>
                                        </p:tgtEl>
                                        <p:attrNameLst>
                                          <p:attrName>style.visibility</p:attrName>
                                        </p:attrNameLst>
                                      </p:cBhvr>
                                      <p:to>
                                        <p:strVal val="visible"/>
                                      </p:to>
                                    </p:set>
                                    <p:animEffect transition="in" filter="checkerboard(across)">
                                      <p:cBhvr>
                                        <p:cTn id="62" dur="1000"/>
                                        <p:tgtEl>
                                          <p:spTgt spid="13"/>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5" presetClass="entr" presetSubtype="10" fill="hold" grpId="0" nodeType="clickEffect">
                                  <p:stCondLst>
                                    <p:cond delay="0"/>
                                  </p:stCondLst>
                                  <p:childTnLst>
                                    <p:set>
                                      <p:cBhvr>
                                        <p:cTn id="66" dur="1000" fill="hold">
                                          <p:stCondLst>
                                            <p:cond delay="0"/>
                                          </p:stCondLst>
                                        </p:cTn>
                                        <p:tgtEl>
                                          <p:spTgt spid="14"/>
                                        </p:tgtEl>
                                        <p:attrNameLst>
                                          <p:attrName>style.visibility</p:attrName>
                                        </p:attrNameLst>
                                      </p:cBhvr>
                                      <p:to>
                                        <p:strVal val="visible"/>
                                      </p:to>
                                    </p:set>
                                    <p:animEffect transition="in" filter="checkerboard(across)">
                                      <p:cBhvr>
                                        <p:cTn id="67" dur="1000"/>
                                        <p:tgtEl>
                                          <p:spTgt spid="14"/>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5" presetClass="entr" presetSubtype="10" fill="hold" nodeType="clickEffect">
                                  <p:stCondLst>
                                    <p:cond delay="0"/>
                                  </p:stCondLst>
                                  <p:childTnLst>
                                    <p:set>
                                      <p:cBhvr>
                                        <p:cTn id="71"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72"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P spid="4" grpId="0"/>
      <p:bldP spid="7" grpId="0"/>
      <p:bldP spid="9" grpId="0"/>
      <p:bldP spid="10" grpId="0"/>
      <p:bldP spid="12"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1" y="343749"/>
            <a:ext cx="2868295" cy="584775"/>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2" name="文本框 1"/>
          <p:cNvSpPr txBox="1"/>
          <p:nvPr/>
        </p:nvSpPr>
        <p:spPr>
          <a:xfrm>
            <a:off x="327026" y="1636414"/>
            <a:ext cx="8701405" cy="2862322"/>
          </a:xfrm>
          <a:prstGeom prst="rect">
            <a:avLst/>
          </a:prstGeom>
          <a:noFill/>
          <a:ln w="9525">
            <a:noFill/>
          </a:ln>
        </p:spPr>
        <p:txBody>
          <a:bodyPr wrap="square">
            <a:spAutoFit/>
          </a:bodyPr>
          <a:lstStyle/>
          <a:p>
            <a:pPr marL="0" indent="0" algn="l" eaLnBrk="1" fontAlgn="auto" latinLnBrk="0" hangingPunct="1">
              <a:lnSpc>
                <a:spcPct val="150000"/>
              </a:lnSpc>
            </a:pPr>
            <a:r>
              <a:rPr lang="zh-CN" sz="2000" b="0">
                <a:latin typeface="微软雅黑" panose="020B0503020204020204" charset="-122"/>
                <a:ea typeface="微软雅黑" panose="020B0503020204020204" charset="-122"/>
                <a:cs typeface="微软雅黑" panose="020B0503020204020204" charset="-122"/>
              </a:rPr>
              <a:t>（2）柴油机：</a:t>
            </a:r>
            <a:r>
              <a:rPr lang="zh-CN" sz="2000" b="0">
                <a:solidFill>
                  <a:srgbClr val="000000"/>
                </a:solidFill>
                <a:latin typeface="微软雅黑" panose="020B0503020204020204" charset="-122"/>
                <a:ea typeface="微软雅黑" panose="020B0503020204020204" charset="-122"/>
                <a:cs typeface="微软雅黑" panose="020B0503020204020204" charset="-122"/>
              </a:rPr>
              <a:t>四冲程柴油机的结构—汽缸、活塞、连杆、曲轴、进气门、排气门、喷油嘴。</a:t>
            </a:r>
          </a:p>
          <a:p>
            <a:pPr marL="0" indent="0" algn="l" eaLnBrk="1" fontAlgn="auto" latinLnBrk="0" hangingPunct="1">
              <a:lnSpc>
                <a:spcPct val="150000"/>
              </a:lnSpc>
            </a:pPr>
            <a:r>
              <a:rPr lang="zh-CN" sz="2000" b="0">
                <a:solidFill>
                  <a:srgbClr val="000000"/>
                </a:solidFill>
                <a:latin typeface="微软雅黑" panose="020B0503020204020204" charset="-122"/>
                <a:ea typeface="微软雅黑" panose="020B0503020204020204" charset="-122"/>
                <a:cs typeface="微软雅黑" panose="020B0503020204020204" charset="-122"/>
              </a:rPr>
              <a:t>柴油机的工作过程与汽油机几乎一样，但有三个区别：1）吸气冲程：汽油机吸进的是汽油和空气的混合物，柴油机吸进的仅仅是空气；2）压缩冲程：汽油机压缩的是汽油和空气的混合物，汽油机压缩的仅仅是空气；3）做功冲程：汽油机用火花塞点火，柴油机用喷油嘴喷油。</a:t>
            </a:r>
            <a:endParaRPr lang="zh-CN" altLang="en-US" sz="2000">
              <a:latin typeface="微软雅黑" panose="020B0502040204020203" charset="-122"/>
              <a:ea typeface="微软雅黑" panose="020B0502040204020203" charset="-122"/>
              <a:cs typeface="微软雅黑" panose="020B0502040204020203" charset="-122"/>
            </a:endParaRPr>
          </a:p>
        </p:txBody>
      </p:sp>
    </p:spTree>
    <p:extLst>
      <p:ext uri="{BB962C8B-B14F-4D97-AF65-F5344CB8AC3E}">
        <p14:creationId xmlns:p14="http://schemas.microsoft.com/office/powerpoint/2010/main" val="39328530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2">
                                            <p:txEl>
                                              <p:pRg st="1" end="1"/>
                                            </p:txEl>
                                          </p:spTgt>
                                        </p:tgtEl>
                                        <p:attrNameLst>
                                          <p:attrName>style.visibility</p:attrName>
                                        </p:attrNameLst>
                                      </p:cBhvr>
                                      <p:to>
                                        <p:strVal val="visible"/>
                                      </p:to>
                                    </p:set>
                                    <p:animEffect transition="in" filter="checkerboard(across)">
                                      <p:cBhvr>
                                        <p:cTn id="12" dur="1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2" name="文本框 1"/>
          <p:cNvSpPr txBox="1"/>
          <p:nvPr/>
        </p:nvSpPr>
        <p:spPr>
          <a:xfrm>
            <a:off x="2383156" y="1103391"/>
            <a:ext cx="4478655"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★考点一：冲程工作类型的判断</a:t>
            </a:r>
          </a:p>
        </p:txBody>
      </p:sp>
      <p:sp>
        <p:nvSpPr>
          <p:cNvPr id="4" name="文本框 3"/>
          <p:cNvSpPr txBox="1"/>
          <p:nvPr/>
        </p:nvSpPr>
        <p:spPr>
          <a:xfrm>
            <a:off x="327026" y="1965734"/>
            <a:ext cx="8623935" cy="1938992"/>
          </a:xfrm>
          <a:prstGeom prst="rect">
            <a:avLst/>
          </a:prstGeom>
          <a:noFill/>
          <a:ln w="9525">
            <a:noFill/>
          </a:ln>
        </p:spPr>
        <p:txBody>
          <a:bodyPr wrap="square">
            <a:spAutoFit/>
          </a:bodyPr>
          <a:lstStyle/>
          <a:p>
            <a:pPr marL="0" indent="0" algn="l" eaLnBrk="1" fontAlgn="auto" latinLnBrk="0" hangingPunct="1">
              <a:lnSpc>
                <a:spcPct val="150000"/>
              </a:lnSpc>
            </a:pPr>
            <a:r>
              <a:rPr lang="zh-CN" sz="2000" b="1">
                <a:ea typeface="宋体" panose="02010600030101010101" pitchFamily="2" charset="-122"/>
              </a:rPr>
              <a:t>◆典例一：</a:t>
            </a:r>
            <a:r>
              <a:rPr lang="zh-CN" sz="2000" b="1">
                <a:solidFill>
                  <a:srgbClr val="000000"/>
                </a:solidFill>
                <a:ea typeface="宋体" panose="02010600030101010101" pitchFamily="2" charset="-122"/>
              </a:rPr>
              <a:t>（2018·滨州）</a:t>
            </a:r>
            <a:r>
              <a:rPr lang="zh-CN" sz="2000">
                <a:solidFill>
                  <a:srgbClr val="000000"/>
                </a:solidFill>
                <a:ea typeface="宋体" panose="02010600030101010101" pitchFamily="2" charset="-122"/>
              </a:rPr>
              <a:t>如图是内燃机工作循环中的一个冲程，它是（　）。</a:t>
            </a:r>
          </a:p>
          <a:p>
            <a:pPr marL="0" indent="0" algn="l" eaLnBrk="1" fontAlgn="auto" latinLnBrk="0" hangingPunct="1">
              <a:lnSpc>
                <a:spcPct val="150000"/>
              </a:lnSpc>
            </a:pPr>
            <a:r>
              <a:rPr lang="zh-CN" sz="2000">
                <a:solidFill>
                  <a:srgbClr val="000000"/>
                </a:solidFill>
                <a:ea typeface="宋体" panose="02010600030101010101" pitchFamily="2" charset="-122"/>
              </a:rPr>
              <a:t>A．压缩冲程，将化学能转化成内能；B．压缩冲程，将机械能转化成内能；</a:t>
            </a:r>
          </a:p>
          <a:p>
            <a:pPr marL="0" indent="0" algn="l" eaLnBrk="1" fontAlgn="auto" latinLnBrk="0" hangingPunct="1">
              <a:lnSpc>
                <a:spcPct val="150000"/>
              </a:lnSpc>
            </a:pPr>
            <a:r>
              <a:rPr lang="zh-CN" sz="2000">
                <a:solidFill>
                  <a:srgbClr val="000000"/>
                </a:solidFill>
                <a:ea typeface="宋体" panose="02010600030101010101" pitchFamily="2" charset="-122"/>
              </a:rPr>
              <a:t>C．做功冲程，将内能转化成机械能；D．做功冲程，将机械能转化成内能</a:t>
            </a:r>
          </a:p>
        </p:txBody>
      </p:sp>
      <p:pic>
        <p:nvPicPr>
          <p:cNvPr id="13" name="图片 5"/>
          <p:cNvPicPr>
            <a:picLocks noChangeAspect="1"/>
          </p:cNvPicPr>
          <p:nvPr/>
        </p:nvPicPr>
        <p:blipFill>
          <a:blip r:embed="rId2"/>
          <a:stretch>
            <a:fillRect/>
          </a:stretch>
        </p:blipFill>
        <p:spPr>
          <a:xfrm>
            <a:off x="3567431" y="4556157"/>
            <a:ext cx="908685" cy="2052307"/>
          </a:xfrm>
          <a:prstGeom prst="rect">
            <a:avLst/>
          </a:prstGeom>
          <a:noFill/>
          <a:ln>
            <a:noFill/>
          </a:ln>
        </p:spPr>
      </p:pic>
    </p:spTree>
    <p:extLst>
      <p:ext uri="{BB962C8B-B14F-4D97-AF65-F5344CB8AC3E}">
        <p14:creationId xmlns:p14="http://schemas.microsoft.com/office/powerpoint/2010/main" val="2407690068"/>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13"/>
                                        </p:tgtEl>
                                        <p:attrNameLst>
                                          <p:attrName>style.visibility</p:attrName>
                                        </p:attrNameLst>
                                      </p:cBhvr>
                                      <p:to>
                                        <p:strVal val="visible"/>
                                      </p:to>
                                    </p:set>
                                    <p:animEffect transition="in" filter="checkerboard(across)">
                                      <p:cBhvr>
                                        <p:cTn id="17" dur="1000"/>
                                        <p:tgtEl>
                                          <p:spTgt spid="1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22" dur="1000"/>
                                        <p:tgtEl>
                                          <p:spTgt spid="4">
                                            <p:txEl>
                                              <p:pRg st="1" end="1"/>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7"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2435</Words>
  <Application>Microsoft Office PowerPoint</Application>
  <PresentationFormat>全屏显示(4:3)</PresentationFormat>
  <Paragraphs>191</Paragraphs>
  <Slides>28</Slides>
  <Notes>0</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2</cp:revision>
  <dcterms:created xsi:type="dcterms:W3CDTF">2020-08-31T00:19:23Z</dcterms:created>
  <dcterms:modified xsi:type="dcterms:W3CDTF">2020-08-31T00:33:41Z</dcterms:modified>
</cp:coreProperties>
</file>