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media/image8.jpg" ContentType="image/png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28"/>
  </p:notesMasterIdLst>
  <p:sldIdLst>
    <p:sldId id="269" r:id="rId2"/>
    <p:sldId id="267" r:id="rId3"/>
    <p:sldId id="288" r:id="rId4"/>
    <p:sldId id="293" r:id="rId5"/>
    <p:sldId id="291" r:id="rId6"/>
    <p:sldId id="292" r:id="rId7"/>
    <p:sldId id="294" r:id="rId8"/>
    <p:sldId id="296" r:id="rId9"/>
    <p:sldId id="298" r:id="rId10"/>
    <p:sldId id="297" r:id="rId11"/>
    <p:sldId id="317" r:id="rId12"/>
    <p:sldId id="318" r:id="rId13"/>
    <p:sldId id="319" r:id="rId14"/>
    <p:sldId id="302" r:id="rId15"/>
    <p:sldId id="303" r:id="rId16"/>
    <p:sldId id="306" r:id="rId17"/>
    <p:sldId id="320" r:id="rId18"/>
    <p:sldId id="321" r:id="rId19"/>
    <p:sldId id="322" r:id="rId20"/>
    <p:sldId id="323" r:id="rId21"/>
    <p:sldId id="304" r:id="rId22"/>
    <p:sldId id="312" r:id="rId23"/>
    <p:sldId id="289" r:id="rId24"/>
    <p:sldId id="313" r:id="rId25"/>
    <p:sldId id="315" r:id="rId26"/>
    <p:sldId id="268" r:id="rId27"/>
  </p:sldIdLst>
  <p:sldSz cx="9144000" cy="5143500" type="screen16x9"/>
  <p:notesSz cx="6858000" cy="9144000"/>
  <p:custDataLst>
    <p:tags r:id="rId29"/>
  </p:custDataLst>
  <p:defaultTextStyle>
    <a:defPPr>
      <a:defRPr lang="en-US"/>
    </a:defPPr>
    <a:lvl1pPr marL="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16" userDrawn="1">
          <p15:clr>
            <a:srgbClr val="A4A3A4"/>
          </p15:clr>
        </p15:guide>
        <p15:guide id="4" pos="7256" userDrawn="1">
          <p15:clr>
            <a:srgbClr val="A4A3A4"/>
          </p15:clr>
        </p15:guide>
        <p15:guide id="5" orient="horz" pos="648" userDrawn="1">
          <p15:clr>
            <a:srgbClr val="A4A3A4"/>
          </p15:clr>
        </p15:guide>
        <p15:guide id="6" orient="horz" pos="731" userDrawn="1">
          <p15:clr>
            <a:srgbClr val="A4A3A4"/>
          </p15:clr>
        </p15:guide>
        <p15:guide id="7" orient="horz" pos="3928" userDrawn="1">
          <p15:clr>
            <a:srgbClr val="A4A3A4"/>
          </p15:clr>
        </p15:guide>
        <p15:guide id="8" orient="horz" pos="3864" userDrawn="1">
          <p15:clr>
            <a:srgbClr val="A4A3A4"/>
          </p15:clr>
        </p15:guide>
        <p15:guide id="9" orient="horz" pos="1716">
          <p15:clr>
            <a:srgbClr val="A4A3A4"/>
          </p15:clr>
        </p15:guide>
        <p15:guide id="10" orient="horz" pos="486">
          <p15:clr>
            <a:srgbClr val="A4A3A4"/>
          </p15:clr>
        </p15:guide>
        <p15:guide id="11" orient="horz" pos="548">
          <p15:clr>
            <a:srgbClr val="A4A3A4"/>
          </p15:clr>
        </p15:guide>
        <p15:guide id="12" orient="horz" pos="2946">
          <p15:clr>
            <a:srgbClr val="A4A3A4"/>
          </p15:clr>
        </p15:guide>
        <p15:guide id="13" orient="horz" pos="2898">
          <p15:clr>
            <a:srgbClr val="A4A3A4"/>
          </p15:clr>
        </p15:guide>
        <p15:guide id="14" pos="2880">
          <p15:clr>
            <a:srgbClr val="A4A3A4"/>
          </p15:clr>
        </p15:guide>
        <p15:guide id="15" pos="312">
          <p15:clr>
            <a:srgbClr val="A4A3A4"/>
          </p15:clr>
        </p15:guide>
        <p15:guide id="16" pos="54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9A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58" y="235"/>
      </p:cViewPr>
      <p:guideLst>
        <p:guide orient="horz" pos="2288"/>
        <p:guide pos="3840"/>
        <p:guide pos="416"/>
        <p:guide pos="7256"/>
        <p:guide orient="horz" pos="648"/>
        <p:guide orient="horz" pos="731"/>
        <p:guide orient="horz" pos="3928"/>
        <p:guide orient="horz" pos="3864"/>
        <p:guide orient="horz" pos="1716"/>
        <p:guide orient="horz" pos="486"/>
        <p:guide orient="horz" pos="548"/>
        <p:guide orient="horz" pos="2946"/>
        <p:guide orient="horz" pos="2898"/>
        <p:guide pos="2880"/>
        <p:guide pos="312"/>
        <p:guide pos="544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468BA9A6-9DEB-4F7A-9A00-D30D8578DFEB}" type="datetimeFigureOut">
              <a:rPr lang="zh-CN" altLang="en-US" smtClean="0"/>
              <a:pPr/>
              <a:t>2023/10/22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61794600-9E53-4ACF-B519-50C55B4E2165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14888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794600-9E53-4ACF-B519-50C55B4E216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9741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794600-9E53-4ACF-B519-50C55B4E216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970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794600-9E53-4ACF-B519-50C55B4E2165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89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A87DC7D-DEF2-48BA-871A-4B1BAB5BFF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28405" y="0"/>
            <a:ext cx="2686987" cy="4148528"/>
          </a:xfrm>
          <a:custGeom>
            <a:avLst/>
            <a:gdLst>
              <a:gd name="connsiteX0" fmla="*/ 895662 w 3582649"/>
              <a:gd name="connsiteY0" fmla="*/ 0 h 5531370"/>
              <a:gd name="connsiteX1" fmla="*/ 3582649 w 3582649"/>
              <a:gd name="connsiteY1" fmla="*/ 0 h 5531370"/>
              <a:gd name="connsiteX2" fmla="*/ 2686987 w 3582649"/>
              <a:gd name="connsiteY2" fmla="*/ 5531370 h 5531370"/>
              <a:gd name="connsiteX3" fmla="*/ 0 w 3582649"/>
              <a:gd name="connsiteY3" fmla="*/ 5531370 h 5531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2649" h="5531370">
                <a:moveTo>
                  <a:pt x="895662" y="0"/>
                </a:moveTo>
                <a:lnTo>
                  <a:pt x="3582649" y="0"/>
                </a:lnTo>
                <a:lnTo>
                  <a:pt x="2686987" y="5531370"/>
                </a:lnTo>
                <a:lnTo>
                  <a:pt x="0" y="553137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ED6555C-C9C1-4673-948D-B0E7D5C4BF7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587679" y="303552"/>
            <a:ext cx="2381562" cy="4588864"/>
          </a:xfrm>
          <a:custGeom>
            <a:avLst/>
            <a:gdLst>
              <a:gd name="connsiteX0" fmla="*/ 979616 w 3175416"/>
              <a:gd name="connsiteY0" fmla="*/ 0 h 6118485"/>
              <a:gd name="connsiteX1" fmla="*/ 3175416 w 3175416"/>
              <a:gd name="connsiteY1" fmla="*/ 0 h 6118485"/>
              <a:gd name="connsiteX2" fmla="*/ 2195800 w 3175416"/>
              <a:gd name="connsiteY2" fmla="*/ 6118485 h 6118485"/>
              <a:gd name="connsiteX3" fmla="*/ 0 w 3175416"/>
              <a:gd name="connsiteY3" fmla="*/ 6118485 h 6118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75416" h="6118485">
                <a:moveTo>
                  <a:pt x="979616" y="0"/>
                </a:moveTo>
                <a:lnTo>
                  <a:pt x="3175416" y="0"/>
                </a:lnTo>
                <a:lnTo>
                  <a:pt x="2195800" y="6118485"/>
                </a:lnTo>
                <a:lnTo>
                  <a:pt x="0" y="611848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71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AA04F23A-1E19-47E1-BC56-BC0AA760FE08}"/>
              </a:ext>
            </a:extLst>
          </p:cNvPr>
          <p:cNvSpPr/>
          <p:nvPr userDrawn="1"/>
        </p:nvSpPr>
        <p:spPr>
          <a:xfrm>
            <a:off x="326571" y="-1"/>
            <a:ext cx="283029" cy="783772"/>
          </a:xfrm>
          <a:prstGeom prst="rect">
            <a:avLst/>
          </a:prstGeom>
          <a:solidFill>
            <a:srgbClr val="1D9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8091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9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88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16" userDrawn="1">
          <p15:clr>
            <a:srgbClr val="F26B43"/>
          </p15:clr>
        </p15:guide>
        <p15:guide id="4" pos="7256" userDrawn="1">
          <p15:clr>
            <a:srgbClr val="F26B43"/>
          </p15:clr>
        </p15:guide>
        <p15:guide id="5" orient="horz" pos="648" userDrawn="1">
          <p15:clr>
            <a:srgbClr val="F26B43"/>
          </p15:clr>
        </p15:guide>
        <p15:guide id="6" orient="horz" pos="712" userDrawn="1">
          <p15:clr>
            <a:srgbClr val="F26B43"/>
          </p15:clr>
        </p15:guide>
        <p15:guide id="7" orient="horz" pos="3928" userDrawn="1">
          <p15:clr>
            <a:srgbClr val="F26B43"/>
          </p15:clr>
        </p15:guide>
        <p15:guide id="8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>
            <a:extLst>
              <a:ext uri="{FF2B5EF4-FFF2-40B4-BE49-F238E27FC236}">
                <a16:creationId xmlns:a16="http://schemas.microsoft.com/office/drawing/2014/main" id="{C2C9A836-CB7F-416D-84BB-430E526AE4FC}"/>
              </a:ext>
            </a:extLst>
          </p:cNvPr>
          <p:cNvGrpSpPr/>
          <p:nvPr/>
        </p:nvGrpSpPr>
        <p:grpSpPr>
          <a:xfrm>
            <a:off x="4291446" y="1537743"/>
            <a:ext cx="3731592" cy="1441329"/>
            <a:chOff x="-4708756" y="906074"/>
            <a:chExt cx="4975456" cy="1921772"/>
          </a:xfrm>
        </p:grpSpPr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ADDEDAF2-9F69-46B9-9CC5-ACBFE847C75E}"/>
                </a:ext>
              </a:extLst>
            </p:cNvPr>
            <p:cNvCxnSpPr>
              <a:cxnSpLocks/>
            </p:cNvCxnSpPr>
            <p:nvPr/>
          </p:nvCxnSpPr>
          <p:spPr>
            <a:xfrm>
              <a:off x="-4634728" y="2827846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文本占位符 19">
              <a:extLst>
                <a:ext uri="{FF2B5EF4-FFF2-40B4-BE49-F238E27FC236}">
                  <a16:creationId xmlns:a16="http://schemas.microsoft.com/office/drawing/2014/main" id="{C053E3EF-21D5-4509-99F6-8D2FC5F8CC66}"/>
                </a:ext>
              </a:extLst>
            </p:cNvPr>
            <p:cNvSpPr txBox="1">
              <a:spLocks/>
            </p:cNvSpPr>
            <p:nvPr/>
          </p:nvSpPr>
          <p:spPr>
            <a:xfrm>
              <a:off x="-4708756" y="1927396"/>
              <a:ext cx="4975455" cy="756609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dist">
                <a:buNone/>
                <a:defRPr/>
              </a:pPr>
              <a:r>
                <a:rPr lang="zh-CN" altLang="en-US" sz="3600" b="1" dirty="0">
                  <a:solidFill>
                    <a:schemeClr val="accent3">
                      <a:lumMod val="75000"/>
                    </a:schemeClr>
                  </a:solidFill>
                  <a:cs typeface="+mn-ea"/>
                  <a:sym typeface="+mn-lt"/>
                </a:rPr>
                <a:t>第</a:t>
              </a:r>
              <a:r>
                <a:rPr lang="en-US" altLang="zh-CN" sz="3600" b="1" dirty="0">
                  <a:solidFill>
                    <a:schemeClr val="accent3">
                      <a:lumMod val="75000"/>
                    </a:schemeClr>
                  </a:solidFill>
                  <a:cs typeface="+mn-ea"/>
                  <a:sym typeface="+mn-lt"/>
                </a:rPr>
                <a:t>1</a:t>
              </a:r>
              <a:r>
                <a:rPr lang="zh-CN" altLang="en-US" sz="3600" b="1" dirty="0">
                  <a:solidFill>
                    <a:schemeClr val="accent3">
                      <a:lumMod val="75000"/>
                    </a:schemeClr>
                  </a:solidFill>
                  <a:cs typeface="+mn-ea"/>
                  <a:sym typeface="+mn-lt"/>
                </a:rPr>
                <a:t>节 热机</a:t>
              </a:r>
            </a:p>
          </p:txBody>
        </p:sp>
        <p:sp>
          <p:nvSpPr>
            <p:cNvPr id="27" name="文本占位符 20">
              <a:extLst>
                <a:ext uri="{FF2B5EF4-FFF2-40B4-BE49-F238E27FC236}">
                  <a16:creationId xmlns:a16="http://schemas.microsoft.com/office/drawing/2014/main" id="{FCB30E47-3C58-4654-BD18-8E6B47408445}"/>
                </a:ext>
              </a:extLst>
            </p:cNvPr>
            <p:cNvSpPr txBox="1">
              <a:spLocks/>
            </p:cNvSpPr>
            <p:nvPr/>
          </p:nvSpPr>
          <p:spPr>
            <a:xfrm>
              <a:off x="-4040244" y="906074"/>
              <a:ext cx="4038657" cy="423271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r>
                <a:rPr lang="zh-CN" altLang="en-US" sz="2000" dirty="0">
                  <a:solidFill>
                    <a:prstClr val="black"/>
                  </a:solidFill>
                  <a:cs typeface="+mn-ea"/>
                  <a:sym typeface="+mn-lt"/>
                </a:rPr>
                <a:t>第十四章   内能的利用</a:t>
              </a:r>
              <a:endParaRPr lang="en-US" altLang="zh-CN" sz="1800" dirty="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8" name="矩形: 圆角 27">
            <a:extLst>
              <a:ext uri="{FF2B5EF4-FFF2-40B4-BE49-F238E27FC236}">
                <a16:creationId xmlns:a16="http://schemas.microsoft.com/office/drawing/2014/main" id="{EA9DBB32-FDDD-4C8C-A8A4-EA57A2B8AEC7}"/>
              </a:ext>
            </a:extLst>
          </p:cNvPr>
          <p:cNvSpPr/>
          <p:nvPr/>
        </p:nvSpPr>
        <p:spPr>
          <a:xfrm>
            <a:off x="8849614" y="46290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1433682C-E825-458B-A9ED-0AEC4CDBA4F3}"/>
              </a:ext>
            </a:extLst>
          </p:cNvPr>
          <p:cNvSpPr/>
          <p:nvPr/>
        </p:nvSpPr>
        <p:spPr>
          <a:xfrm>
            <a:off x="6545993" y="196554"/>
            <a:ext cx="2445608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93D3C3D8-FEA0-FE5C-9697-2E5C527E8C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587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709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吸气(汽)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989F"/>
              </a:clrFrom>
              <a:clrTo>
                <a:srgbClr val="00989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68347" y="1212852"/>
            <a:ext cx="2338917" cy="3150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52992" y="1727089"/>
            <a:ext cx="3709459" cy="146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defTabSz="914378" eaLnBrk="0" hangingPunct="0">
              <a:lnSpc>
                <a:spcPct val="150000"/>
              </a:lnSpc>
            </a:pPr>
            <a:r>
              <a:rPr lang="en-US" altLang="zh-CN" sz="2100" kern="0" dirty="0">
                <a:solidFill>
                  <a:srgbClr val="535353"/>
                </a:solidFill>
                <a:cs typeface="+mn-ea"/>
                <a:sym typeface="+mn-lt"/>
              </a:rPr>
              <a:t>    </a:t>
            </a: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进气门打开，排气门关闭。活塞向下运动，</a:t>
            </a:r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汽油和空气的混合物</a:t>
            </a: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进入气缸。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997" y="970913"/>
            <a:ext cx="1727200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b="1" kern="0" dirty="0">
                <a:solidFill>
                  <a:srgbClr val="000000"/>
                </a:solidFill>
                <a:cs typeface="+mn-ea"/>
                <a:sym typeface="+mn-lt"/>
              </a:rPr>
              <a:t>吸气冲程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35086" y="3534410"/>
            <a:ext cx="2345268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消耗机械能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5014350" y="1972529"/>
            <a:ext cx="1049297" cy="2007220"/>
            <a:chOff x="4636067" y="1638300"/>
            <a:chExt cx="1049297" cy="2007220"/>
          </a:xfrm>
        </p:grpSpPr>
        <p:sp>
          <p:nvSpPr>
            <p:cNvPr id="7" name="Line 4"/>
            <p:cNvSpPr>
              <a:spLocks noChangeShapeType="1"/>
            </p:cNvSpPr>
            <p:nvPr/>
          </p:nvSpPr>
          <p:spPr bwMode="auto">
            <a:xfrm flipV="1">
              <a:off x="5228164" y="1915584"/>
              <a:ext cx="457200" cy="4064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378"/>
              <a:endParaRPr lang="zh-CN" altLang="en-US" sz="1800" kern="0">
                <a:cs typeface="+mn-ea"/>
                <a:sym typeface="+mn-lt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4636067" y="1638300"/>
              <a:ext cx="553998" cy="2007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zh-CN" altLang="en-US" sz="2400" kern="0" dirty="0">
                  <a:latin typeface="+mn-lt"/>
                  <a:ea typeface="+mn-ea"/>
                  <a:cs typeface="+mn-ea"/>
                  <a:sym typeface="+mn-lt"/>
                </a:rPr>
                <a:t>汽油和空气</a:t>
              </a:r>
            </a:p>
          </p:txBody>
        </p: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819A0485-50F3-483B-8F6D-237E4AF52011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汽油机</a:t>
            </a:r>
          </a:p>
        </p:txBody>
      </p:sp>
    </p:spTree>
    <p:extLst>
      <p:ext uri="{BB962C8B-B14F-4D97-AF65-F5344CB8AC3E}">
        <p14:creationId xmlns:p14="http://schemas.microsoft.com/office/powerpoint/2010/main" val="272104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52992" y="1727089"/>
            <a:ext cx="3709459" cy="146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defTabSz="914378" eaLnBrk="0" hangingPunct="0">
              <a:lnSpc>
                <a:spcPct val="150000"/>
              </a:lnSpc>
            </a:pPr>
            <a:r>
              <a:rPr lang="en-US" altLang="zh-CN" sz="2100" kern="0" dirty="0">
                <a:solidFill>
                  <a:srgbClr val="535353"/>
                </a:solidFill>
                <a:cs typeface="+mn-ea"/>
                <a:sym typeface="+mn-lt"/>
              </a:rPr>
              <a:t> </a:t>
            </a: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进气门和排气门都关闭，活塞向上运动，燃料混合物被压缩，压强增大，温度升高。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997" y="970913"/>
            <a:ext cx="1727200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b="1" kern="0" dirty="0">
                <a:solidFill>
                  <a:srgbClr val="000000"/>
                </a:solidFill>
                <a:cs typeface="+mn-ea"/>
                <a:sym typeface="+mn-lt"/>
              </a:rPr>
              <a:t>压缩冲程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72783" y="3534410"/>
            <a:ext cx="2669874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机械能转化为内能。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19A0485-50F3-483B-8F6D-237E4AF52011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汽油机</a:t>
            </a:r>
          </a:p>
        </p:txBody>
      </p:sp>
      <p:pic>
        <p:nvPicPr>
          <p:cNvPr id="11" name="Picture 8" descr="压缩(汽)">
            <a:extLst>
              <a:ext uri="{FF2B5EF4-FFF2-40B4-BE49-F238E27FC236}">
                <a16:creationId xmlns:a16="http://schemas.microsoft.com/office/drawing/2014/main" id="{985D4DEB-EE17-46BC-80B7-8DA81A2DA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989F"/>
              </a:clrFrom>
              <a:clrTo>
                <a:srgbClr val="00989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3728" y="922151"/>
            <a:ext cx="2166052" cy="3385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968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52992" y="1628810"/>
            <a:ext cx="4691894" cy="1925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defTabSz="914378" eaLnBrk="0" hangingPunct="0">
              <a:lnSpc>
                <a:spcPct val="150000"/>
              </a:lnSpc>
            </a:pPr>
            <a:r>
              <a:rPr lang="zh-CN" altLang="en-US" sz="2100" kern="0" dirty="0">
                <a:solidFill>
                  <a:srgbClr val="535353"/>
                </a:solidFill>
                <a:cs typeface="+mn-ea"/>
                <a:sym typeface="+mn-lt"/>
              </a:rPr>
              <a:t> </a:t>
            </a: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在压缩冲程结束时，火花塞产生电火花，使燃料燃烧，产生高温高压的气体。高温高压的气体推动活塞做功，并通过连杆带动曲轴转动，对外做功。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997" y="970913"/>
            <a:ext cx="1727200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b="1" kern="0" dirty="0">
                <a:solidFill>
                  <a:srgbClr val="000000"/>
                </a:solidFill>
                <a:cs typeface="+mn-ea"/>
                <a:sym typeface="+mn-lt"/>
              </a:rPr>
              <a:t>做功冲程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5955" y="3846770"/>
            <a:ext cx="3083531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内能转化为机械能。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19A0485-50F3-483B-8F6D-237E4AF52011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汽油机</a:t>
            </a:r>
          </a:p>
        </p:txBody>
      </p:sp>
      <p:pic>
        <p:nvPicPr>
          <p:cNvPr id="7" name="Picture 8" descr="做功(汽)">
            <a:extLst>
              <a:ext uri="{FF2B5EF4-FFF2-40B4-BE49-F238E27FC236}">
                <a16:creationId xmlns:a16="http://schemas.microsoft.com/office/drawing/2014/main" id="{4420F064-F050-4552-9D60-C1549B4D4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989F"/>
              </a:clrFrom>
              <a:clrTo>
                <a:srgbClr val="00989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85932" y="726017"/>
            <a:ext cx="2253775" cy="3498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2571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52992" y="1628810"/>
            <a:ext cx="4691894" cy="1925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defTabSz="914378" eaLnBrk="0" hangingPunct="0">
              <a:lnSpc>
                <a:spcPct val="150000"/>
              </a:lnSpc>
            </a:pPr>
            <a:r>
              <a:rPr lang="en-US" altLang="zh-CN" sz="2100" kern="0" dirty="0">
                <a:solidFill>
                  <a:srgbClr val="535353"/>
                </a:solidFill>
                <a:cs typeface="+mn-ea"/>
                <a:sym typeface="+mn-lt"/>
              </a:rPr>
              <a:t> </a:t>
            </a: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进气门关闭，排气门打开，活塞向上运动，把废气排出气缸。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997" y="970913"/>
            <a:ext cx="1727200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b="1" kern="0" dirty="0">
                <a:solidFill>
                  <a:srgbClr val="000000"/>
                </a:solidFill>
                <a:cs typeface="+mn-ea"/>
                <a:sym typeface="+mn-lt"/>
              </a:rPr>
              <a:t>排气冲程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5955" y="3554131"/>
            <a:ext cx="3083531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需要消耗机械能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19A0485-50F3-483B-8F6D-237E4AF52011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汽油机</a:t>
            </a:r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96A590CF-BC16-4353-8C05-7DA2E89FE1FF}"/>
              </a:ext>
            </a:extLst>
          </p:cNvPr>
          <p:cNvGrpSpPr/>
          <p:nvPr/>
        </p:nvGrpSpPr>
        <p:grpSpPr>
          <a:xfrm>
            <a:off x="5376335" y="1013764"/>
            <a:ext cx="2785533" cy="3352919"/>
            <a:chOff x="5314950" y="1268413"/>
            <a:chExt cx="4014444" cy="4962525"/>
          </a:xfrm>
        </p:grpSpPr>
        <p:pic>
          <p:nvPicPr>
            <p:cNvPr id="9" name="Picture 8" descr="排气(汽)">
              <a:extLst>
                <a:ext uri="{FF2B5EF4-FFF2-40B4-BE49-F238E27FC236}">
                  <a16:creationId xmlns:a16="http://schemas.microsoft.com/office/drawing/2014/main" id="{191ABDAD-52BC-46D2-954E-36ED7341A2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00989F"/>
                </a:clrFrom>
                <a:clrTo>
                  <a:srgbClr val="00989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4950" y="1268413"/>
              <a:ext cx="3505200" cy="4962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36239D08-50DB-4701-BC2D-74CB165556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88325" y="3581400"/>
              <a:ext cx="311150" cy="2286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C63AA4FE-5762-4543-8F5E-394849ACE7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30985" y="2720163"/>
              <a:ext cx="798409" cy="3090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square">
              <a:spAutoFit/>
            </a:bodyPr>
            <a:lstStyle/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24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燃烧后的废气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011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95301" y="847725"/>
            <a:ext cx="8039100" cy="353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defTabSz="914378">
              <a:lnSpc>
                <a:spcPct val="2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1.</a:t>
            </a: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在四冲程汽油机的四个冲程中，压缩冲程和做功冲程各发生了怎样的能量转化？</a:t>
            </a:r>
          </a:p>
          <a:p>
            <a:pPr defTabSz="914378">
              <a:lnSpc>
                <a:spcPct val="200000"/>
              </a:lnSpc>
            </a:pPr>
            <a:endParaRPr lang="en-US" altLang="zh-CN" sz="2100" kern="0" dirty="0">
              <a:solidFill>
                <a:sysClr val="windowText" lastClr="000000"/>
              </a:solidFill>
              <a:cs typeface="+mn-ea"/>
              <a:sym typeface="+mn-lt"/>
            </a:endParaRPr>
          </a:p>
          <a:p>
            <a:pPr defTabSz="914378">
              <a:lnSpc>
                <a:spcPct val="2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2.</a:t>
            </a: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哪个冲程使汽车获得动力？</a:t>
            </a:r>
          </a:p>
          <a:p>
            <a:pPr defTabSz="914378">
              <a:lnSpc>
                <a:spcPct val="2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3.</a:t>
            </a: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哪个冲程排出了汽车的废气？</a:t>
            </a:r>
            <a:endParaRPr lang="en-US" altLang="zh-CN" sz="21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18480" y="2154775"/>
            <a:ext cx="4571561" cy="722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indent="109535"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压缩冲程：机械能转化为内能</a:t>
            </a:r>
          </a:p>
          <a:p>
            <a:pPr indent="109535"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做功冲程：内能转化为机械能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134983" y="3651490"/>
            <a:ext cx="2210897" cy="323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indent="109535" defTabSz="914378">
              <a:spcBef>
                <a:spcPct val="20000"/>
              </a:spcBef>
            </a:pPr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排气冲程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3896205" y="2996192"/>
            <a:ext cx="1605483" cy="323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indent="109535" defTabSz="914378">
              <a:spcBef>
                <a:spcPct val="20000"/>
              </a:spcBef>
            </a:pPr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做功冲程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E57860D7-CDB8-481C-AB41-62E7C9A7F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4260" y="-1208691"/>
            <a:ext cx="1852613" cy="8636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defTabSz="1028675">
              <a:spcBef>
                <a:spcPct val="50000"/>
              </a:spcBef>
            </a:pPr>
            <a:endParaRPr lang="zh-CN" altLang="en-US" sz="24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2B646F6-BF8C-4589-8725-B7DF6732F9BC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想想议议</a:t>
            </a:r>
          </a:p>
        </p:txBody>
      </p:sp>
    </p:spTree>
    <p:extLst>
      <p:ext uri="{BB962C8B-B14F-4D97-AF65-F5344CB8AC3E}">
        <p14:creationId xmlns:p14="http://schemas.microsoft.com/office/powerpoint/2010/main" val="9618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72711"/>
          <p:cNvSpPr txBox="1">
            <a:spLocks noChangeArrowheads="1"/>
          </p:cNvSpPr>
          <p:nvPr/>
        </p:nvSpPr>
        <p:spPr bwMode="auto">
          <a:xfrm>
            <a:off x="559397" y="946723"/>
            <a:ext cx="1979148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en-US" altLang="zh-CN" sz="21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1.</a:t>
            </a:r>
            <a:r>
              <a:rPr lang="zh-CN" altLang="en-US" sz="21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柴油机的构造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4667503" y="1155611"/>
            <a:ext cx="3607133" cy="3137079"/>
            <a:chOff x="2238830" y="1981200"/>
            <a:chExt cx="5260841" cy="4800600"/>
          </a:xfrm>
        </p:grpSpPr>
        <p:pic>
          <p:nvPicPr>
            <p:cNvPr id="5" name="图片 23569" descr="构造(柴)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00989F"/>
                </a:clrFrom>
                <a:clrTo>
                  <a:srgbClr val="00989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9550" y="2000250"/>
              <a:ext cx="1543050" cy="4781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文本框 23570"/>
            <p:cNvSpPr txBox="1">
              <a:spLocks noChangeArrowheads="1"/>
            </p:cNvSpPr>
            <p:nvPr/>
          </p:nvSpPr>
          <p:spPr bwMode="auto">
            <a:xfrm>
              <a:off x="2667000" y="1981200"/>
              <a:ext cx="1371600" cy="56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kern="0" dirty="0">
                  <a:latin typeface="+mn-lt"/>
                  <a:ea typeface="+mn-ea"/>
                  <a:cs typeface="+mn-ea"/>
                  <a:sym typeface="+mn-lt"/>
                </a:rPr>
                <a:t>喷油嘴</a:t>
              </a:r>
            </a:p>
          </p:txBody>
        </p:sp>
        <p:sp>
          <p:nvSpPr>
            <p:cNvPr id="7" name="文本框 23571"/>
            <p:cNvSpPr txBox="1">
              <a:spLocks noChangeArrowheads="1"/>
            </p:cNvSpPr>
            <p:nvPr/>
          </p:nvSpPr>
          <p:spPr bwMode="auto">
            <a:xfrm>
              <a:off x="2238830" y="2819399"/>
              <a:ext cx="1571170" cy="56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kern="0" dirty="0">
                  <a:latin typeface="+mn-lt"/>
                  <a:ea typeface="+mn-ea"/>
                  <a:cs typeface="+mn-ea"/>
                  <a:sym typeface="+mn-lt"/>
                </a:rPr>
                <a:t>进气门</a:t>
              </a:r>
            </a:p>
          </p:txBody>
        </p:sp>
        <p:sp>
          <p:nvSpPr>
            <p:cNvPr id="8" name="文本框 23572"/>
            <p:cNvSpPr txBox="1">
              <a:spLocks noChangeArrowheads="1"/>
            </p:cNvSpPr>
            <p:nvPr/>
          </p:nvSpPr>
          <p:spPr bwMode="auto">
            <a:xfrm>
              <a:off x="2459784" y="3505200"/>
              <a:ext cx="1274014" cy="56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kern="0" dirty="0">
                  <a:latin typeface="+mn-lt"/>
                  <a:ea typeface="+mn-ea"/>
                  <a:cs typeface="+mn-ea"/>
                  <a:sym typeface="+mn-lt"/>
                </a:rPr>
                <a:t>活塞</a:t>
              </a:r>
            </a:p>
          </p:txBody>
        </p:sp>
        <p:sp>
          <p:nvSpPr>
            <p:cNvPr id="9" name="文本框 23573"/>
            <p:cNvSpPr txBox="1">
              <a:spLocks noChangeArrowheads="1"/>
            </p:cNvSpPr>
            <p:nvPr/>
          </p:nvSpPr>
          <p:spPr bwMode="auto">
            <a:xfrm>
              <a:off x="2971800" y="4891088"/>
              <a:ext cx="990599" cy="56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kern="0" dirty="0">
                  <a:latin typeface="+mn-lt"/>
                  <a:ea typeface="+mn-ea"/>
                  <a:cs typeface="+mn-ea"/>
                  <a:sym typeface="+mn-lt"/>
                </a:rPr>
                <a:t>连杆</a:t>
              </a:r>
            </a:p>
          </p:txBody>
        </p:sp>
        <p:sp>
          <p:nvSpPr>
            <p:cNvPr id="10" name="文本框 23574"/>
            <p:cNvSpPr txBox="1">
              <a:spLocks noChangeArrowheads="1"/>
            </p:cNvSpPr>
            <p:nvPr/>
          </p:nvSpPr>
          <p:spPr bwMode="auto">
            <a:xfrm>
              <a:off x="6095999" y="2209800"/>
              <a:ext cx="1403672" cy="56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kern="0" dirty="0">
                  <a:latin typeface="+mn-lt"/>
                  <a:ea typeface="+mn-ea"/>
                  <a:cs typeface="+mn-ea"/>
                  <a:sym typeface="+mn-lt"/>
                </a:rPr>
                <a:t>排气门</a:t>
              </a:r>
            </a:p>
          </p:txBody>
        </p:sp>
        <p:sp>
          <p:nvSpPr>
            <p:cNvPr id="11" name="文本框 23575"/>
            <p:cNvSpPr txBox="1">
              <a:spLocks noChangeArrowheads="1"/>
            </p:cNvSpPr>
            <p:nvPr/>
          </p:nvSpPr>
          <p:spPr bwMode="auto">
            <a:xfrm>
              <a:off x="5943599" y="2971800"/>
              <a:ext cx="1166770" cy="56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kern="0" dirty="0">
                  <a:latin typeface="+mn-lt"/>
                  <a:ea typeface="+mn-ea"/>
                  <a:cs typeface="+mn-ea"/>
                  <a:sym typeface="+mn-lt"/>
                </a:rPr>
                <a:t>气缸</a:t>
              </a:r>
            </a:p>
          </p:txBody>
        </p:sp>
        <p:sp>
          <p:nvSpPr>
            <p:cNvPr id="12" name="文本框 23576"/>
            <p:cNvSpPr txBox="1">
              <a:spLocks noChangeArrowheads="1"/>
            </p:cNvSpPr>
            <p:nvPr/>
          </p:nvSpPr>
          <p:spPr bwMode="auto">
            <a:xfrm>
              <a:off x="5943599" y="6019800"/>
              <a:ext cx="990599" cy="56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kern="0" dirty="0">
                  <a:latin typeface="+mn-lt"/>
                  <a:ea typeface="+mn-ea"/>
                  <a:cs typeface="+mn-ea"/>
                  <a:sym typeface="+mn-lt"/>
                </a:rPr>
                <a:t>曲轴</a:t>
              </a:r>
            </a:p>
          </p:txBody>
        </p:sp>
        <p:sp>
          <p:nvSpPr>
            <p:cNvPr id="13" name="直接连接符 12"/>
            <p:cNvSpPr>
              <a:spLocks noChangeShapeType="1"/>
            </p:cNvSpPr>
            <p:nvPr/>
          </p:nvSpPr>
          <p:spPr bwMode="auto">
            <a:xfrm>
              <a:off x="3962400" y="2362200"/>
              <a:ext cx="762000" cy="6096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4378" eaLnBrk="0" hangingPunct="0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4" name="直接连接符 13"/>
            <p:cNvSpPr>
              <a:spLocks noChangeShapeType="1"/>
            </p:cNvSpPr>
            <p:nvPr/>
          </p:nvSpPr>
          <p:spPr bwMode="auto">
            <a:xfrm flipV="1">
              <a:off x="3733800" y="2743200"/>
              <a:ext cx="457200" cy="3048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4378" eaLnBrk="0" hangingPunct="0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5" name="直接连接符 14"/>
            <p:cNvSpPr>
              <a:spLocks noChangeShapeType="1"/>
            </p:cNvSpPr>
            <p:nvPr/>
          </p:nvSpPr>
          <p:spPr bwMode="auto">
            <a:xfrm>
              <a:off x="3733800" y="3810000"/>
              <a:ext cx="914400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4378" eaLnBrk="0" hangingPunct="0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6" name="直接连接符 15"/>
            <p:cNvSpPr>
              <a:spLocks noChangeShapeType="1"/>
            </p:cNvSpPr>
            <p:nvPr/>
          </p:nvSpPr>
          <p:spPr bwMode="auto">
            <a:xfrm>
              <a:off x="3886200" y="5181600"/>
              <a:ext cx="990600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4378" eaLnBrk="0" hangingPunct="0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7" name="直接连接符 16"/>
            <p:cNvSpPr>
              <a:spLocks noChangeShapeType="1"/>
            </p:cNvSpPr>
            <p:nvPr/>
          </p:nvSpPr>
          <p:spPr bwMode="auto">
            <a:xfrm flipH="1">
              <a:off x="5105400" y="6324600"/>
              <a:ext cx="838200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4378" eaLnBrk="0" hangingPunct="0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8" name="直接连接符 17"/>
            <p:cNvSpPr>
              <a:spLocks noChangeShapeType="1"/>
            </p:cNvSpPr>
            <p:nvPr/>
          </p:nvSpPr>
          <p:spPr bwMode="auto">
            <a:xfrm flipH="1">
              <a:off x="4876800" y="3200400"/>
              <a:ext cx="914400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4378" eaLnBrk="0" hangingPunct="0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9" name="直接连接符 18"/>
            <p:cNvSpPr>
              <a:spLocks noChangeShapeType="1"/>
            </p:cNvSpPr>
            <p:nvPr/>
          </p:nvSpPr>
          <p:spPr bwMode="auto">
            <a:xfrm flipH="1">
              <a:off x="5334000" y="2514600"/>
              <a:ext cx="762000" cy="2286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914378" eaLnBrk="0" hangingPunct="0"/>
              <a:endParaRPr lang="zh-CN" altLang="en-US" kern="0">
                <a:cs typeface="+mn-ea"/>
                <a:sym typeface="+mn-lt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697376" y="2114265"/>
            <a:ext cx="3494662" cy="106182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和汽油机不同的是：</a:t>
            </a:r>
            <a:endParaRPr lang="en-US" altLang="zh-CN" sz="21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latinLnBrk="1" hangingPunct="0">
              <a:lnSpc>
                <a:spcPct val="150000"/>
              </a:lnSpc>
            </a:pPr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喷油嘴</a:t>
            </a:r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代替火花塞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65B74C21-4AAD-472B-A40B-E6FF20E0A600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柴油机</a:t>
            </a:r>
          </a:p>
        </p:txBody>
      </p:sp>
    </p:spTree>
    <p:extLst>
      <p:ext uri="{BB962C8B-B14F-4D97-AF65-F5344CB8AC3E}">
        <p14:creationId xmlns:p14="http://schemas.microsoft.com/office/powerpoint/2010/main" val="38062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72711"/>
          <p:cNvSpPr txBox="1">
            <a:spLocks noChangeArrowheads="1"/>
          </p:cNvSpPr>
          <p:nvPr/>
        </p:nvSpPr>
        <p:spPr bwMode="auto">
          <a:xfrm>
            <a:off x="606067" y="1001584"/>
            <a:ext cx="2855590" cy="438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en-US" altLang="zh-CN" sz="24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2.</a:t>
            </a:r>
            <a:r>
              <a:rPr lang="zh-CN" altLang="en-US" sz="24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柴油机的工作过程</a:t>
            </a:r>
          </a:p>
        </p:txBody>
      </p:sp>
      <p:pic>
        <p:nvPicPr>
          <p:cNvPr id="12" name="Picture 3" descr="构造(柴)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989F"/>
              </a:clrFrom>
              <a:clrTo>
                <a:srgbClr val="00989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2554" y="1591464"/>
            <a:ext cx="649050" cy="2678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组合 15"/>
          <p:cNvGrpSpPr/>
          <p:nvPr/>
        </p:nvGrpSpPr>
        <p:grpSpPr>
          <a:xfrm>
            <a:off x="3979481" y="642735"/>
            <a:ext cx="4134882" cy="4185913"/>
            <a:chOff x="3188453" y="802376"/>
            <a:chExt cx="4134882" cy="4185913"/>
          </a:xfrm>
        </p:grpSpPr>
        <p:sp>
          <p:nvSpPr>
            <p:cNvPr id="4" name="Text Box 4"/>
            <p:cNvSpPr txBox="1">
              <a:spLocks noChangeArrowheads="1"/>
            </p:cNvSpPr>
            <p:nvPr/>
          </p:nvSpPr>
          <p:spPr bwMode="auto">
            <a:xfrm>
              <a:off x="3226802" y="3418629"/>
              <a:ext cx="499534" cy="1569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zh-CN" altLang="en-US" sz="24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吸气冲程</a:t>
              </a:r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4527693" y="3418629"/>
              <a:ext cx="486828" cy="1569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zh-CN" altLang="en-US" sz="24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压缩冲程</a:t>
              </a:r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5679371" y="3418629"/>
              <a:ext cx="486828" cy="1569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zh-CN" altLang="en-US" sz="24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做功冲程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6831049" y="3418629"/>
              <a:ext cx="486828" cy="1569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zh-CN" altLang="en-US" sz="24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排气冲程</a:t>
              </a: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3912598" y="3945467"/>
              <a:ext cx="492289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5137328" y="3945467"/>
              <a:ext cx="389566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pic>
          <p:nvPicPr>
            <p:cNvPr id="10" name="Picture 3" descr="吸气(柴)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00989F"/>
                </a:clrFrom>
                <a:clrTo>
                  <a:srgbClr val="00989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8453" y="802376"/>
              <a:ext cx="683801" cy="23690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6340256" y="3959839"/>
              <a:ext cx="327303" cy="0"/>
            </a:xfrm>
            <a:prstGeom prst="lin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pic>
          <p:nvPicPr>
            <p:cNvPr id="13" name="Picture 3" descr="压缩(柴)"/>
            <p:cNvPicPr>
              <a:picLocks noChangeAspect="1" noChangeArrowheads="1"/>
            </p:cNvPicPr>
            <p:nvPr/>
          </p:nvPicPr>
          <p:blipFill>
            <a:blip r:embed="rId4" cstate="email">
              <a:clrChange>
                <a:clrFrom>
                  <a:srgbClr val="00989F"/>
                </a:clrFrom>
                <a:clrTo>
                  <a:srgbClr val="00989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6582" y="802376"/>
              <a:ext cx="649050" cy="2397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3" descr="做功(柴)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00989F"/>
                </a:clrFrom>
                <a:clrTo>
                  <a:srgbClr val="00989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147" y="821806"/>
              <a:ext cx="656897" cy="2377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4" descr="排气(柴)"/>
            <p:cNvPicPr>
              <a:picLocks noChangeAspect="1" noChangeArrowheads="1"/>
            </p:cNvPicPr>
            <p:nvPr/>
          </p:nvPicPr>
          <p:blipFill>
            <a:blip r:embed="rId6" cstate="email">
              <a:clrChange>
                <a:clrFrom>
                  <a:srgbClr val="00989F"/>
                </a:clrFrom>
                <a:clrTo>
                  <a:srgbClr val="00989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7559" y="821806"/>
              <a:ext cx="655776" cy="2382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BC67237B-5698-4BBC-B1A0-3CBFB0DDD382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柴油机</a:t>
            </a:r>
          </a:p>
        </p:txBody>
      </p:sp>
    </p:spTree>
    <p:extLst>
      <p:ext uri="{BB962C8B-B14F-4D97-AF65-F5344CB8AC3E}">
        <p14:creationId xmlns:p14="http://schemas.microsoft.com/office/powerpoint/2010/main" val="40148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52992" y="1628810"/>
            <a:ext cx="4691894" cy="1925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defTabSz="914378" eaLnBrk="0" hangingPunct="0">
              <a:lnSpc>
                <a:spcPct val="150000"/>
              </a:lnSpc>
            </a:pPr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 进气门打开，排气门关闭。活塞由上端向下端运动，在大气压的作用下，将空气吸进气缸。</a:t>
            </a:r>
            <a:endParaRPr lang="zh-CN" altLang="en-US" sz="21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997" y="970913"/>
            <a:ext cx="1727200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b="1" kern="0" dirty="0">
                <a:solidFill>
                  <a:srgbClr val="000000"/>
                </a:solidFill>
                <a:cs typeface="+mn-ea"/>
                <a:sym typeface="+mn-lt"/>
              </a:rPr>
              <a:t>吸气冲程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5955" y="3554131"/>
            <a:ext cx="3083531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消耗机械能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19A0485-50F3-483B-8F6D-237E4AF52011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柴油机</a:t>
            </a:r>
          </a:p>
        </p:txBody>
      </p:sp>
      <p:pic>
        <p:nvPicPr>
          <p:cNvPr id="13" name="Picture 3" descr="吸气(柴)">
            <a:extLst>
              <a:ext uri="{FF2B5EF4-FFF2-40B4-BE49-F238E27FC236}">
                <a16:creationId xmlns:a16="http://schemas.microsoft.com/office/drawing/2014/main" id="{1AC70B43-694C-42C3-A92E-40C74C4A2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989F"/>
              </a:clrFrom>
              <a:clrTo>
                <a:srgbClr val="00989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1" y="817435"/>
            <a:ext cx="1087751" cy="3766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id="{358F4CF6-6532-44CC-8DD3-8030C4A9FC6D}"/>
              </a:ext>
            </a:extLst>
          </p:cNvPr>
          <p:cNvGrpSpPr/>
          <p:nvPr/>
        </p:nvGrpSpPr>
        <p:grpSpPr>
          <a:xfrm>
            <a:off x="5785989" y="1026585"/>
            <a:ext cx="1050844" cy="1270000"/>
            <a:chOff x="5388056" y="1155700"/>
            <a:chExt cx="1050844" cy="1270000"/>
          </a:xfrm>
        </p:grpSpPr>
        <p:sp>
          <p:nvSpPr>
            <p:cNvPr id="15" name="Line 4">
              <a:extLst>
                <a:ext uri="{FF2B5EF4-FFF2-40B4-BE49-F238E27FC236}">
                  <a16:creationId xmlns:a16="http://schemas.microsoft.com/office/drawing/2014/main" id="{20FAAD0E-6411-4340-AB87-772E6D7549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7900" y="1585384"/>
              <a:ext cx="381000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6" name="Text Box 5">
              <a:extLst>
                <a:ext uri="{FF2B5EF4-FFF2-40B4-BE49-F238E27FC236}">
                  <a16:creationId xmlns:a16="http://schemas.microsoft.com/office/drawing/2014/main" id="{8427A08C-24D0-4327-9829-BD64234864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88056" y="1155700"/>
              <a:ext cx="553998" cy="127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zh-CN" altLang="en-US" sz="2400" kern="0" dirty="0">
                  <a:solidFill>
                    <a:srgbClr val="FF0000"/>
                  </a:solidFill>
                  <a:latin typeface="+mn-lt"/>
                  <a:ea typeface="+mn-ea"/>
                  <a:cs typeface="+mn-ea"/>
                  <a:sym typeface="+mn-lt"/>
                </a:rPr>
                <a:t>空气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269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52992" y="1628810"/>
            <a:ext cx="4691894" cy="1925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defTabSz="914378" eaLnBrk="0" hangingPunct="0">
              <a:lnSpc>
                <a:spcPct val="150000"/>
              </a:lnSpc>
            </a:pPr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 进气门和排气门都关闭，活塞向上运动，活塞对空气做功，空气的内能增加，温度很高。在压缩冲程末，缸内空气温度已超过柴油的着火点。      </a:t>
            </a:r>
            <a:endParaRPr lang="zh-CN" altLang="en-US" sz="21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997" y="970913"/>
            <a:ext cx="1727200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压缩冲程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2835" y="3757090"/>
            <a:ext cx="3083531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机械能转化为内能。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19A0485-50F3-483B-8F6D-237E4AF52011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柴油机</a:t>
            </a:r>
          </a:p>
        </p:txBody>
      </p:sp>
      <p:pic>
        <p:nvPicPr>
          <p:cNvPr id="11" name="Picture 3" descr="压缩(柴)">
            <a:extLst>
              <a:ext uri="{FF2B5EF4-FFF2-40B4-BE49-F238E27FC236}">
                <a16:creationId xmlns:a16="http://schemas.microsoft.com/office/drawing/2014/main" id="{1965F43B-79D0-48D2-9682-95A15BD7A3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989F"/>
              </a:clrFrom>
              <a:clrTo>
                <a:srgbClr val="00989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0934" y="645583"/>
            <a:ext cx="1121303" cy="4138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0152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52992" y="1628810"/>
            <a:ext cx="5094665" cy="1925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defTabSz="914378" eaLnBrk="0" hangingPunct="0">
              <a:lnSpc>
                <a:spcPct val="150000"/>
              </a:lnSpc>
            </a:pPr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 在压缩冲程末，从喷油嘴喷出的雾状柴油遇到高温的空气，立即燃烧，产生高温高压的燃气，推动活塞向下运动，并通过连杆带动曲轴转动。        </a:t>
            </a:r>
            <a:endParaRPr lang="zh-CN" altLang="en-US" sz="21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997" y="970913"/>
            <a:ext cx="1727200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做功冲程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2835" y="3757090"/>
            <a:ext cx="3083531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内能转化为机械能。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19A0485-50F3-483B-8F6D-237E4AF52011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柴油机</a:t>
            </a:r>
          </a:p>
        </p:txBody>
      </p:sp>
      <p:pic>
        <p:nvPicPr>
          <p:cNvPr id="7" name="Picture 3" descr="做功(柴)">
            <a:extLst>
              <a:ext uri="{FF2B5EF4-FFF2-40B4-BE49-F238E27FC236}">
                <a16:creationId xmlns:a16="http://schemas.microsoft.com/office/drawing/2014/main" id="{AAE4B1EB-BBFD-4BEB-8A0A-7D3B18FD3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989F"/>
              </a:clrFrom>
              <a:clrTo>
                <a:srgbClr val="00989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50001" y="749301"/>
            <a:ext cx="1063625" cy="3847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35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文本框 38">
            <a:extLst>
              <a:ext uri="{FF2B5EF4-FFF2-40B4-BE49-F238E27FC236}">
                <a16:creationId xmlns:a16="http://schemas.microsoft.com/office/drawing/2014/main" id="{25E4B74E-1A59-47AB-9FF3-016269A1DAC6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课堂导入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A3E9FF43-CB8A-420F-A56D-01B7B035D4EA}"/>
              </a:ext>
            </a:extLst>
          </p:cNvPr>
          <p:cNvSpPr txBox="1"/>
          <p:nvPr/>
        </p:nvSpPr>
        <p:spPr>
          <a:xfrm>
            <a:off x="614472" y="1052496"/>
            <a:ext cx="1161972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复习：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B54B66A9-E58A-4892-A73A-21DDE28F740B}"/>
              </a:ext>
            </a:extLst>
          </p:cNvPr>
          <p:cNvSpPr txBox="1"/>
          <p:nvPr/>
        </p:nvSpPr>
        <p:spPr>
          <a:xfrm>
            <a:off x="1253967" y="1034196"/>
            <a:ext cx="5015428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80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做功改变内能的实质是什么？</a:t>
            </a:r>
          </a:p>
        </p:txBody>
      </p:sp>
      <p:pic>
        <p:nvPicPr>
          <p:cNvPr id="5" name="Picture 3" descr="z31">
            <a:extLst>
              <a:ext uri="{FF2B5EF4-FFF2-40B4-BE49-F238E27FC236}">
                <a16:creationId xmlns:a16="http://schemas.microsoft.com/office/drawing/2014/main" id="{FA4D3212-6A09-4589-82DF-B595CFF57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40645" y="595943"/>
            <a:ext cx="480734" cy="1615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0">
            <a:extLst>
              <a:ext uri="{FF2B5EF4-FFF2-40B4-BE49-F238E27FC236}">
                <a16:creationId xmlns:a16="http://schemas.microsoft.com/office/drawing/2014/main" id="{9463B2FF-2A72-46AB-B5B6-838075452E88}"/>
              </a:ext>
            </a:extLst>
          </p:cNvPr>
          <p:cNvSpPr txBox="1"/>
          <p:nvPr/>
        </p:nvSpPr>
        <p:spPr>
          <a:xfrm>
            <a:off x="614472" y="1514491"/>
            <a:ext cx="1161972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问题：</a:t>
            </a: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D924B2A4-FDDA-4C95-ACF2-5B728AC68917}"/>
              </a:ext>
            </a:extLst>
          </p:cNvPr>
          <p:cNvSpPr txBox="1"/>
          <p:nvPr/>
        </p:nvSpPr>
        <p:spPr>
          <a:xfrm>
            <a:off x="1253967" y="1548596"/>
            <a:ext cx="5015428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800" i="0" u="none" strike="noStrike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他们运行的能量来自于哪里？</a:t>
            </a:r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B868BF17-B1CF-4F0F-9834-4B4EFD3F9DA1}"/>
              </a:ext>
            </a:extLst>
          </p:cNvPr>
          <p:cNvGrpSpPr/>
          <p:nvPr/>
        </p:nvGrpSpPr>
        <p:grpSpPr>
          <a:xfrm>
            <a:off x="937141" y="2516795"/>
            <a:ext cx="7030619" cy="2025590"/>
            <a:chOff x="297701" y="3053203"/>
            <a:chExt cx="5975969" cy="1721735"/>
          </a:xfrm>
        </p:grpSpPr>
        <p:grpSp>
          <p:nvGrpSpPr>
            <p:cNvPr id="9" name="组合 67589">
              <a:extLst>
                <a:ext uri="{FF2B5EF4-FFF2-40B4-BE49-F238E27FC236}">
                  <a16:creationId xmlns:a16="http://schemas.microsoft.com/office/drawing/2014/main" id="{9AE763B0-59E2-4745-B6F2-955DE43C08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701" y="3106034"/>
              <a:ext cx="1592629" cy="1620777"/>
              <a:chOff x="671" y="1250"/>
              <a:chExt cx="1742" cy="1774"/>
            </a:xfrm>
          </p:grpSpPr>
          <p:pic>
            <p:nvPicPr>
              <p:cNvPr id="19" name="图片 67590">
                <a:extLst>
                  <a:ext uri="{FF2B5EF4-FFF2-40B4-BE49-F238E27FC236}">
                    <a16:creationId xmlns:a16="http://schemas.microsoft.com/office/drawing/2014/main" id="{AF915FF2-E69F-4448-9C76-27252C9E530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671" y="1250"/>
                <a:ext cx="1742" cy="1128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solidFill>
                  <a:srgbClr val="FFFFFF"/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twoPt" dir="t">
                  <a:rot lat="0" lon="0" rev="7200000"/>
                </a:lightRig>
              </a:scene3d>
              <a:sp3d>
                <a:bevelT w="25400" h="19050"/>
                <a:contourClr>
                  <a:srgbClr val="FFFFFF"/>
                </a:contourClr>
              </a:sp3d>
            </p:spPr>
          </p:pic>
          <p:sp>
            <p:nvSpPr>
              <p:cNvPr id="20" name="文本框 67591">
                <a:extLst>
                  <a:ext uri="{FF2B5EF4-FFF2-40B4-BE49-F238E27FC236}">
                    <a16:creationId xmlns:a16="http://schemas.microsoft.com/office/drawing/2014/main" id="{EABC49B2-C3FB-4946-8991-75D95DE6C6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1" y="2652"/>
                <a:ext cx="1352" cy="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defTabSz="914378"/>
                <a:r>
                  <a:rPr lang="zh-CN" altLang="en-US" sz="2000" b="1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汽车奔驰</a:t>
                </a:r>
              </a:p>
            </p:txBody>
          </p:sp>
        </p:grpSp>
        <p:grpSp>
          <p:nvGrpSpPr>
            <p:cNvPr id="10" name="组合 70664">
              <a:extLst>
                <a:ext uri="{FF2B5EF4-FFF2-40B4-BE49-F238E27FC236}">
                  <a16:creationId xmlns:a16="http://schemas.microsoft.com/office/drawing/2014/main" id="{E77EE80B-9E2F-4907-96D3-B0F3EBD5F2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26548" y="3055921"/>
              <a:ext cx="1747122" cy="1703985"/>
              <a:chOff x="160" y="140"/>
              <a:chExt cx="1497" cy="1376"/>
            </a:xfrm>
          </p:grpSpPr>
          <p:pic>
            <p:nvPicPr>
              <p:cNvPr id="17" name="图片 70665">
                <a:extLst>
                  <a:ext uri="{FF2B5EF4-FFF2-40B4-BE49-F238E27FC236}">
                    <a16:creationId xmlns:a16="http://schemas.microsoft.com/office/drawing/2014/main" id="{EAA1AE11-A27A-4032-A73A-C73EEDC785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308" y="140"/>
                <a:ext cx="1289" cy="91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solidFill>
                  <a:srgbClr val="FFFFFF"/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twoPt" dir="t">
                  <a:rot lat="0" lon="0" rev="7200000"/>
                </a:lightRig>
              </a:scene3d>
              <a:sp3d>
                <a:bevelT w="25400" h="19050"/>
                <a:contourClr>
                  <a:srgbClr val="FFFFFF"/>
                </a:contourClr>
              </a:sp3d>
            </p:spPr>
          </p:pic>
          <p:sp>
            <p:nvSpPr>
              <p:cNvPr id="18" name="矩形 70666">
                <a:extLst>
                  <a:ext uri="{FF2B5EF4-FFF2-40B4-BE49-F238E27FC236}">
                    <a16:creationId xmlns:a16="http://schemas.microsoft.com/office/drawing/2014/main" id="{C886FC11-F5E8-4DC9-AEE5-8A291E5DA4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" y="1241"/>
                <a:ext cx="1497" cy="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 defTabSz="914378"/>
                <a:r>
                  <a:rPr lang="zh-CN" altLang="en-US" sz="2000" b="1" kern="0" dirty="0">
                    <a:solidFill>
                      <a:srgbClr val="A7A7A7"/>
                    </a:solidFill>
                    <a:cs typeface="+mn-ea"/>
                    <a:sym typeface="+mn-lt"/>
                  </a:rPr>
                  <a:t> </a:t>
                </a:r>
                <a:r>
                  <a:rPr lang="zh-CN" altLang="en-US" sz="2000" b="1" kern="0" dirty="0">
                    <a:solidFill>
                      <a:srgbClr val="000000"/>
                    </a:solidFill>
                    <a:cs typeface="+mn-ea"/>
                    <a:sym typeface="+mn-lt"/>
                  </a:rPr>
                  <a:t>喷气式飞机</a:t>
                </a:r>
              </a:p>
            </p:txBody>
          </p:sp>
        </p:grpSp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2AF7911A-2495-46A8-89F0-ACEABC8E1714}"/>
                </a:ext>
              </a:extLst>
            </p:cNvPr>
            <p:cNvGrpSpPr/>
            <p:nvPr/>
          </p:nvGrpSpPr>
          <p:grpSpPr>
            <a:xfrm>
              <a:off x="2403130" y="3053203"/>
              <a:ext cx="1613435" cy="1721735"/>
              <a:chOff x="2403130" y="3053203"/>
              <a:chExt cx="1613435" cy="1721735"/>
            </a:xfrm>
          </p:grpSpPr>
          <p:pic>
            <p:nvPicPr>
              <p:cNvPr id="15" name="Picture 5">
                <a:extLst>
                  <a:ext uri="{FF2B5EF4-FFF2-40B4-BE49-F238E27FC236}">
                    <a16:creationId xmlns:a16="http://schemas.microsoft.com/office/drawing/2014/main" id="{8B2EBFD3-2DCD-4F83-9275-A4C6B17C9E8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2403130" y="3053203"/>
                <a:ext cx="1613435" cy="1130865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solidFill>
                  <a:srgbClr val="FFFFFF"/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twoPt" dir="t">
                  <a:rot lat="0" lon="0" rev="7200000"/>
                </a:lightRig>
              </a:scene3d>
              <a:sp3d>
                <a:bevelT w="25400" h="19050"/>
                <a:contourClr>
                  <a:srgbClr val="FFFFFF"/>
                </a:contourClr>
              </a:sp3d>
            </p:spPr>
          </p:pic>
          <p:sp>
            <p:nvSpPr>
              <p:cNvPr id="16" name="TextBox 23">
                <a:extLst>
                  <a:ext uri="{FF2B5EF4-FFF2-40B4-BE49-F238E27FC236}">
                    <a16:creationId xmlns:a16="http://schemas.microsoft.com/office/drawing/2014/main" id="{82FDDD68-F5CF-435C-8FCF-90F62EA6A171}"/>
                  </a:ext>
                </a:extLst>
              </p:cNvPr>
              <p:cNvSpPr txBox="1"/>
              <p:nvPr/>
            </p:nvSpPr>
            <p:spPr>
              <a:xfrm>
                <a:off x="2597071" y="4408689"/>
                <a:ext cx="1272022" cy="36624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60959" tIns="60959" rIns="60959" bIns="60959" numCol="1" spcCol="38100" rtlCol="0" anchor="t">
                <a:spAutoFit/>
              </a:bodyPr>
              <a:lstStyle/>
              <a:p>
                <a:pPr algn="ctr" defTabSz="914378" latinLnBrk="1" hangingPunct="0"/>
                <a:r>
                  <a:rPr lang="zh-CN" altLang="en-US" sz="2000" b="1" kern="0" dirty="0">
                    <a:solidFill>
                      <a:srgbClr val="000000"/>
                    </a:solidFill>
                    <a:cs typeface="+mn-ea"/>
                    <a:sym typeface="+mn-lt"/>
                  </a:rPr>
                  <a:t>大型客轮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5221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52992" y="1628810"/>
            <a:ext cx="5094665" cy="1925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defTabSz="914378" eaLnBrk="0" hangingPunct="0">
              <a:lnSpc>
                <a:spcPct val="150000"/>
              </a:lnSpc>
            </a:pPr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进气门关闭，排气门打开，活塞向上运动，把废气排出气缸。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997" y="970913"/>
            <a:ext cx="1727200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排气冲程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2835" y="3038634"/>
            <a:ext cx="3083531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消耗机械能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19A0485-50F3-483B-8F6D-237E4AF52011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柴油机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59B200C6-5ADC-4EB8-98F5-6E7CB36CEFD9}"/>
              </a:ext>
            </a:extLst>
          </p:cNvPr>
          <p:cNvSpPr/>
          <p:nvPr/>
        </p:nvSpPr>
        <p:spPr>
          <a:xfrm>
            <a:off x="495300" y="3761181"/>
            <a:ext cx="5252357" cy="90024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  <a:defRPr/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柴油机和汽油机都是：一个工作循环都有四个冲程，曲轴和飞轮转动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两周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，对外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做功一次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</a:p>
        </p:txBody>
      </p:sp>
      <p:pic>
        <p:nvPicPr>
          <p:cNvPr id="9" name="Picture 4" descr="排气(柴)">
            <a:extLst>
              <a:ext uri="{FF2B5EF4-FFF2-40B4-BE49-F238E27FC236}">
                <a16:creationId xmlns:a16="http://schemas.microsoft.com/office/drawing/2014/main" id="{24CC206D-1333-4B9C-983F-DF8423102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989F"/>
              </a:clrFrom>
              <a:clrTo>
                <a:srgbClr val="00989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49972" y="917575"/>
            <a:ext cx="1035344" cy="375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6FFC7A71-41E2-4735-B07B-D439678BFADA}"/>
              </a:ext>
            </a:extLst>
          </p:cNvPr>
          <p:cNvGrpSpPr/>
          <p:nvPr/>
        </p:nvGrpSpPr>
        <p:grpSpPr>
          <a:xfrm>
            <a:off x="7100809" y="1480350"/>
            <a:ext cx="1364195" cy="1936750"/>
            <a:chOff x="6657446" y="780792"/>
            <a:chExt cx="1364195" cy="1936750"/>
          </a:xfrm>
        </p:grpSpPr>
        <p:sp>
          <p:nvSpPr>
            <p:cNvPr id="12" name="Text Box 3">
              <a:extLst>
                <a:ext uri="{FF2B5EF4-FFF2-40B4-BE49-F238E27FC236}">
                  <a16:creationId xmlns:a16="http://schemas.microsoft.com/office/drawing/2014/main" id="{BB597D41-2628-4241-8254-D0A1610B20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67643" y="780792"/>
              <a:ext cx="553998" cy="1936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zh-CN" altLang="en-US" sz="2400" kern="0" dirty="0">
                  <a:solidFill>
                    <a:srgbClr val="FF0000"/>
                  </a:solidFill>
                  <a:latin typeface="+mn-lt"/>
                  <a:ea typeface="+mn-ea"/>
                  <a:cs typeface="+mn-ea"/>
                  <a:sym typeface="+mn-lt"/>
                </a:rPr>
                <a:t>燃烧后的废气</a:t>
              </a:r>
            </a:p>
          </p:txBody>
        </p:sp>
        <p:sp>
          <p:nvSpPr>
            <p:cNvPr id="13" name="Line 5">
              <a:extLst>
                <a:ext uri="{FF2B5EF4-FFF2-40B4-BE49-F238E27FC236}">
                  <a16:creationId xmlns:a16="http://schemas.microsoft.com/office/drawing/2014/main" id="{8C14CF96-8358-4CD4-8AA9-083A89A8A2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57446" y="1286935"/>
              <a:ext cx="810154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041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483338"/>
              </p:ext>
            </p:extLst>
          </p:nvPr>
        </p:nvGraphicFramePr>
        <p:xfrm>
          <a:off x="678997" y="1399341"/>
          <a:ext cx="7823862" cy="3289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9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58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2253">
                <a:tc gridSpan="2">
                  <a:txBody>
                    <a:bodyPr/>
                    <a:lstStyle/>
                    <a:p>
                      <a:pPr algn="l"/>
                      <a:r>
                        <a:rPr lang="zh-CN" altLang="en-US" sz="15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               内燃机</a:t>
                      </a:r>
                      <a:endParaRPr lang="en-US" altLang="zh-CN" sz="1500" b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algn="l"/>
                      <a:r>
                        <a:rPr lang="zh-CN" altLang="en-US" sz="15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  项目 </a:t>
                      </a:r>
                    </a:p>
                  </a:txBody>
                  <a:tcPr marT="60960" marB="60960"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汽油机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柴油机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0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燃料</a:t>
                      </a:r>
                    </a:p>
                  </a:txBody>
                  <a:tcPr marT="60960" marB="6096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汽油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5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柴油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520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构造</a:t>
                      </a:r>
                    </a:p>
                  </a:txBody>
                  <a:tcPr marT="60960" marB="6096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120">
                <a:tc rowSpan="3">
                  <a:txBody>
                    <a:bodyPr/>
                    <a:lstStyle/>
                    <a:p>
                      <a:pPr algn="ctr"/>
                      <a:endParaRPr lang="zh-CN" altLang="en-US" sz="21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吸气冲程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12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压缩冲程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12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做功冲程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20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5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主要特点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2253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5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主要用途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CN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640363" y="2379179"/>
            <a:ext cx="677108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火花塞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6659748" y="2379179"/>
            <a:ext cx="677108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喷油嘴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2680228" y="2741346"/>
            <a:ext cx="2597376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汽油和空气的混合物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6749516" y="2734455"/>
            <a:ext cx="497572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空气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460826" y="3103513"/>
            <a:ext cx="1036181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压缩程度小</a:t>
            </a: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6170219" y="3089731"/>
            <a:ext cx="1656166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压缩程度大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3640363" y="3465680"/>
            <a:ext cx="677108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点燃式</a:t>
            </a: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6659748" y="3445007"/>
            <a:ext cx="677108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压燃式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2851792" y="3827846"/>
            <a:ext cx="2254250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轻巧、效率较低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5952139" y="3800282"/>
            <a:ext cx="2092325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笨重、效率较高</a:t>
            </a:r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2567629" y="4190014"/>
            <a:ext cx="282257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小汽车和小型农业机</a:t>
            </a:r>
          </a:p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械、低速飞机等</a:t>
            </a:r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auto">
          <a:xfrm>
            <a:off x="5588601" y="4155559"/>
            <a:ext cx="28194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载重汽车、</a:t>
            </a:r>
          </a:p>
          <a:p>
            <a:pPr algn="ctr" defTabSz="914378"/>
            <a:r>
              <a:rPr lang="zh-CN" altLang="en-US" b="1" kern="0" dirty="0">
                <a:cs typeface="+mn-ea"/>
                <a:sym typeface="+mn-lt"/>
              </a:rPr>
              <a:t>拖拉机、火车、轮船等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55E56730-2EB2-48ED-9DE4-E8E5025BBD89}"/>
              </a:ext>
            </a:extLst>
          </p:cNvPr>
          <p:cNvSpPr txBox="1"/>
          <p:nvPr/>
        </p:nvSpPr>
        <p:spPr>
          <a:xfrm>
            <a:off x="678997" y="336097"/>
            <a:ext cx="594537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想想议议：柴油机和汽油机的相同点与不同点？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7DECC0C8-120E-45C0-8B99-5CBCB2418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492" y="890802"/>
            <a:ext cx="5447645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相同点：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都是把内能转化成机械能，都包括四个冲程</a:t>
            </a:r>
          </a:p>
        </p:txBody>
      </p:sp>
    </p:spTree>
    <p:extLst>
      <p:ext uri="{BB962C8B-B14F-4D97-AF65-F5344CB8AC3E}">
        <p14:creationId xmlns:p14="http://schemas.microsoft.com/office/powerpoint/2010/main" val="55783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78997" y="947360"/>
            <a:ext cx="8362951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  <a:defRPr/>
            </a:pP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．老式摩托在启动时，需踏动启动杆，这是为什么？</a:t>
            </a:r>
          </a:p>
          <a:p>
            <a:pPr defTabSz="914378">
              <a:lnSpc>
                <a:spcPct val="150000"/>
              </a:lnSpc>
              <a:defRPr/>
            </a:pP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2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．现代汽车里的“马达”起什么作用？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4036606" y="2571750"/>
            <a:ext cx="4602569" cy="1454994"/>
            <a:chOff x="8000" y="2757488"/>
            <a:chExt cx="5932426" cy="2435225"/>
          </a:xfrm>
        </p:grpSpPr>
        <p:pic>
          <p:nvPicPr>
            <p:cNvPr id="5" name="图片 14341" descr="要5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0" y="2757488"/>
              <a:ext cx="2771775" cy="2435225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pic>
          <p:nvPicPr>
            <p:cNvPr id="6" name="图片 14342" descr="起 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9626" y="2816225"/>
              <a:ext cx="2590800" cy="237172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8" name="内容占位符 13314"/>
          <p:cNvSpPr txBox="1">
            <a:spLocks noChangeArrowheads="1"/>
          </p:cNvSpPr>
          <p:nvPr/>
        </p:nvSpPr>
        <p:spPr bwMode="auto">
          <a:xfrm>
            <a:off x="678997" y="1914939"/>
            <a:ext cx="3109232" cy="1775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1pPr>
            <a:lvl2pPr marL="783590" indent="-326390">
              <a:spcBef>
                <a:spcPts val="700"/>
              </a:spcBef>
              <a:buSzPct val="100000"/>
              <a:buChar char="–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2pPr>
            <a:lvl3pPr marL="1219200" indent="-3048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3pPr>
            <a:lvl4pPr marL="1737360" indent="-365760">
              <a:spcBef>
                <a:spcPts val="700"/>
              </a:spcBef>
              <a:buSzPct val="100000"/>
              <a:buChar char="–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4pPr>
            <a:lvl5pPr marL="2194560" indent="-365760">
              <a:spcBef>
                <a:spcPts val="700"/>
              </a:spcBef>
              <a:buSzPct val="100000"/>
              <a:buChar char="»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5pPr>
            <a:lvl6pPr marL="26924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6pPr>
            <a:lvl7pPr marL="31496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7pPr>
            <a:lvl8pPr marL="36068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8pPr>
            <a:lvl9pPr marL="40640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9pPr>
          </a:lstStyle>
          <a:p>
            <a:pPr marL="0" indent="0" defTabSz="914378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内燃机的启动：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内燃机不能自行启动。开始运转时，要靠外力使飞轮和曲轴转动起来，由曲轴通过连杆带动活塞运动，靠飞轮的惯性完成后面的工作循环。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2A3FF35-F4BA-42FA-8BAE-76502633438C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想一想</a:t>
            </a:r>
          </a:p>
        </p:txBody>
      </p:sp>
    </p:spTree>
    <p:extLst>
      <p:ext uri="{BB962C8B-B14F-4D97-AF65-F5344CB8AC3E}">
        <p14:creationId xmlns:p14="http://schemas.microsoft.com/office/powerpoint/2010/main" val="329856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01516" y="4697004"/>
            <a:ext cx="736376" cy="359227"/>
          </a:xfrm>
          <a:prstGeom prst="rect">
            <a:avLst/>
          </a:prstGeom>
        </p:spPr>
      </p:pic>
      <p:grpSp>
        <p:nvGrpSpPr>
          <p:cNvPr id="4" name="组合 3"/>
          <p:cNvGrpSpPr/>
          <p:nvPr/>
        </p:nvGrpSpPr>
        <p:grpSpPr>
          <a:xfrm>
            <a:off x="895396" y="970227"/>
            <a:ext cx="6993293" cy="2459566"/>
            <a:chOff x="797762" y="1358901"/>
            <a:chExt cx="7706545" cy="4464050"/>
          </a:xfrm>
          <a:solidFill>
            <a:srgbClr val="1D9A78"/>
          </a:solidFill>
        </p:grpSpPr>
        <p:sp>
          <p:nvSpPr>
            <p:cNvPr id="7" name="矩形 6"/>
            <p:cNvSpPr>
              <a:spLocks noChangeArrowheads="1"/>
            </p:cNvSpPr>
            <p:nvPr/>
          </p:nvSpPr>
          <p:spPr bwMode="auto">
            <a:xfrm>
              <a:off x="2343494" y="1358901"/>
              <a:ext cx="1177926" cy="664633"/>
            </a:xfrm>
            <a:prstGeom prst="rect">
              <a:avLst/>
            </a:prstGeom>
            <a:grpFill/>
            <a:ln w="19050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>
                <a:defRPr/>
              </a:pPr>
              <a:r>
                <a:rPr lang="zh-CN" altLang="en-US" sz="18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概念</a:t>
              </a:r>
            </a:p>
          </p:txBody>
        </p:sp>
        <p:sp>
          <p:nvSpPr>
            <p:cNvPr id="9" name="矩形 8"/>
            <p:cNvSpPr>
              <a:spLocks noChangeArrowheads="1"/>
            </p:cNvSpPr>
            <p:nvPr/>
          </p:nvSpPr>
          <p:spPr bwMode="auto">
            <a:xfrm>
              <a:off x="2357438" y="2946401"/>
              <a:ext cx="2772696" cy="664633"/>
            </a:xfrm>
            <a:prstGeom prst="rect">
              <a:avLst/>
            </a:prstGeom>
            <a:grpFill/>
            <a:ln w="19050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>
                <a:defRPr/>
              </a:pPr>
              <a:r>
                <a:rPr lang="zh-CN" altLang="en-US" sz="18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能量转化情况</a:t>
              </a:r>
            </a:p>
          </p:txBody>
        </p:sp>
        <p:sp>
          <p:nvSpPr>
            <p:cNvPr id="10" name="矩形 9"/>
            <p:cNvSpPr>
              <a:spLocks noChangeArrowheads="1"/>
            </p:cNvSpPr>
            <p:nvPr/>
          </p:nvSpPr>
          <p:spPr bwMode="auto">
            <a:xfrm>
              <a:off x="2349500" y="4595285"/>
              <a:ext cx="1550988" cy="664633"/>
            </a:xfrm>
            <a:prstGeom prst="rect">
              <a:avLst/>
            </a:prstGeom>
            <a:grpFill/>
            <a:ln w="19050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>
                <a:defRPr/>
              </a:pPr>
              <a:r>
                <a:rPr lang="zh-CN" altLang="en-US" sz="18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内燃机</a:t>
              </a:r>
            </a:p>
          </p:txBody>
        </p:sp>
        <p:grpSp>
          <p:nvGrpSpPr>
            <p:cNvPr id="11" name="组合 10"/>
            <p:cNvGrpSpPr>
              <a:grpSpLocks/>
            </p:cNvGrpSpPr>
            <p:nvPr/>
          </p:nvGrpSpPr>
          <p:grpSpPr bwMode="auto">
            <a:xfrm>
              <a:off x="1924395" y="1691217"/>
              <a:ext cx="419100" cy="3227916"/>
              <a:chOff x="152729" y="1193800"/>
              <a:chExt cx="419566" cy="1733296"/>
            </a:xfrm>
            <a:grpFill/>
          </p:grpSpPr>
          <p:cxnSp>
            <p:nvCxnSpPr>
              <p:cNvPr id="12" name="直接连接符 16"/>
              <p:cNvCxnSpPr>
                <a:cxnSpLocks noChangeShapeType="1"/>
              </p:cNvCxnSpPr>
              <p:nvPr/>
            </p:nvCxnSpPr>
            <p:spPr bwMode="auto">
              <a:xfrm>
                <a:off x="384048" y="1193800"/>
                <a:ext cx="188247" cy="0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3" name="直接连接符 53"/>
              <p:cNvCxnSpPr>
                <a:cxnSpLocks noChangeShapeType="1"/>
              </p:cNvCxnSpPr>
              <p:nvPr/>
            </p:nvCxnSpPr>
            <p:spPr bwMode="auto">
              <a:xfrm>
                <a:off x="384048" y="2927096"/>
                <a:ext cx="188247" cy="0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" name="直接连接符 54"/>
              <p:cNvCxnSpPr>
                <a:cxnSpLocks noChangeShapeType="1"/>
              </p:cNvCxnSpPr>
              <p:nvPr/>
            </p:nvCxnSpPr>
            <p:spPr bwMode="auto">
              <a:xfrm>
                <a:off x="384048" y="1193800"/>
                <a:ext cx="0" cy="1733296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" name="直接连接符 55"/>
              <p:cNvCxnSpPr>
                <a:cxnSpLocks noChangeShapeType="1"/>
              </p:cNvCxnSpPr>
              <p:nvPr/>
            </p:nvCxnSpPr>
            <p:spPr bwMode="auto">
              <a:xfrm>
                <a:off x="152729" y="2037158"/>
                <a:ext cx="419566" cy="1890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6" name="组合 15"/>
            <p:cNvGrpSpPr>
              <a:grpSpLocks/>
            </p:cNvGrpSpPr>
            <p:nvPr/>
          </p:nvGrpSpPr>
          <p:grpSpPr bwMode="auto">
            <a:xfrm>
              <a:off x="3900488" y="4394201"/>
              <a:ext cx="360362" cy="1096433"/>
              <a:chOff x="65312" y="1193800"/>
              <a:chExt cx="506983" cy="1733296"/>
            </a:xfrm>
            <a:grpFill/>
          </p:grpSpPr>
          <p:cxnSp>
            <p:nvCxnSpPr>
              <p:cNvPr id="17" name="直接连接符 16"/>
              <p:cNvCxnSpPr>
                <a:cxnSpLocks noChangeShapeType="1"/>
              </p:cNvCxnSpPr>
              <p:nvPr/>
            </p:nvCxnSpPr>
            <p:spPr bwMode="auto">
              <a:xfrm>
                <a:off x="384048" y="1193800"/>
                <a:ext cx="188247" cy="0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8" name="直接连接符 53"/>
              <p:cNvCxnSpPr>
                <a:cxnSpLocks noChangeShapeType="1"/>
              </p:cNvCxnSpPr>
              <p:nvPr/>
            </p:nvCxnSpPr>
            <p:spPr bwMode="auto">
              <a:xfrm>
                <a:off x="384048" y="2927096"/>
                <a:ext cx="188247" cy="0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9" name="直接连接符 54"/>
              <p:cNvCxnSpPr>
                <a:cxnSpLocks noChangeShapeType="1"/>
              </p:cNvCxnSpPr>
              <p:nvPr/>
            </p:nvCxnSpPr>
            <p:spPr bwMode="auto">
              <a:xfrm>
                <a:off x="384048" y="1193800"/>
                <a:ext cx="0" cy="1733296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" name="直接连接符 55"/>
              <p:cNvCxnSpPr>
                <a:cxnSpLocks noChangeShapeType="1"/>
              </p:cNvCxnSpPr>
              <p:nvPr/>
            </p:nvCxnSpPr>
            <p:spPr bwMode="auto">
              <a:xfrm>
                <a:off x="65312" y="2039048"/>
                <a:ext cx="316263" cy="0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1" name="矩形 20"/>
            <p:cNvSpPr>
              <a:spLocks noChangeArrowheads="1"/>
            </p:cNvSpPr>
            <p:nvPr/>
          </p:nvSpPr>
          <p:spPr bwMode="auto">
            <a:xfrm>
              <a:off x="4260851" y="4055534"/>
              <a:ext cx="1463675" cy="664633"/>
            </a:xfrm>
            <a:prstGeom prst="rect">
              <a:avLst/>
            </a:prstGeom>
            <a:grpFill/>
            <a:ln w="19050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>
                <a:defRPr/>
              </a:pPr>
              <a:r>
                <a:rPr lang="zh-CN" altLang="en-US" sz="18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汽油机</a:t>
              </a:r>
            </a:p>
          </p:txBody>
        </p:sp>
        <p:sp>
          <p:nvSpPr>
            <p:cNvPr id="22" name="矩形 21"/>
            <p:cNvSpPr>
              <a:spLocks noChangeArrowheads="1"/>
            </p:cNvSpPr>
            <p:nvPr/>
          </p:nvSpPr>
          <p:spPr bwMode="auto">
            <a:xfrm>
              <a:off x="4260851" y="5158318"/>
              <a:ext cx="1463675" cy="664633"/>
            </a:xfrm>
            <a:prstGeom prst="rect">
              <a:avLst/>
            </a:prstGeom>
            <a:grpFill/>
            <a:ln w="19050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>
                <a:defRPr/>
              </a:pPr>
              <a:r>
                <a:rPr lang="zh-CN" altLang="en-US" sz="18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柴油机</a:t>
              </a:r>
            </a:p>
          </p:txBody>
        </p:sp>
        <p:grpSp>
          <p:nvGrpSpPr>
            <p:cNvPr id="23" name="组合 22"/>
            <p:cNvGrpSpPr>
              <a:grpSpLocks/>
            </p:cNvGrpSpPr>
            <p:nvPr/>
          </p:nvGrpSpPr>
          <p:grpSpPr bwMode="auto">
            <a:xfrm>
              <a:off x="5734051" y="3486151"/>
              <a:ext cx="415925" cy="1841500"/>
              <a:chOff x="236807" y="1193800"/>
              <a:chExt cx="339657" cy="1733296"/>
            </a:xfrm>
            <a:grpFill/>
          </p:grpSpPr>
          <p:cxnSp>
            <p:nvCxnSpPr>
              <p:cNvPr id="24" name="直接连接符 16"/>
              <p:cNvCxnSpPr>
                <a:cxnSpLocks noChangeShapeType="1"/>
              </p:cNvCxnSpPr>
              <p:nvPr/>
            </p:nvCxnSpPr>
            <p:spPr bwMode="auto">
              <a:xfrm>
                <a:off x="384048" y="1193800"/>
                <a:ext cx="188247" cy="0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" name="直接连接符 53"/>
              <p:cNvCxnSpPr>
                <a:cxnSpLocks noChangeShapeType="1"/>
              </p:cNvCxnSpPr>
              <p:nvPr/>
            </p:nvCxnSpPr>
            <p:spPr bwMode="auto">
              <a:xfrm>
                <a:off x="384048" y="2927096"/>
                <a:ext cx="188247" cy="0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" name="直接连接符 54"/>
              <p:cNvCxnSpPr>
                <a:cxnSpLocks noChangeShapeType="1"/>
              </p:cNvCxnSpPr>
              <p:nvPr/>
            </p:nvCxnSpPr>
            <p:spPr bwMode="auto">
              <a:xfrm>
                <a:off x="384048" y="1193800"/>
                <a:ext cx="0" cy="1733296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" name="直接连接符 55"/>
              <p:cNvCxnSpPr>
                <a:cxnSpLocks noChangeShapeType="1"/>
              </p:cNvCxnSpPr>
              <p:nvPr/>
            </p:nvCxnSpPr>
            <p:spPr bwMode="auto">
              <a:xfrm flipV="1">
                <a:off x="236807" y="2064957"/>
                <a:ext cx="339657" cy="2503"/>
              </a:xfrm>
              <a:prstGeom prst="line">
                <a:avLst/>
              </a:prstGeom>
              <a:grpFill/>
              <a:ln w="19050" algn="ctr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8" name="矩形 27"/>
            <p:cNvSpPr>
              <a:spLocks noChangeArrowheads="1"/>
            </p:cNvSpPr>
            <p:nvPr/>
          </p:nvSpPr>
          <p:spPr bwMode="auto">
            <a:xfrm>
              <a:off x="6154739" y="3153834"/>
              <a:ext cx="1177925" cy="664633"/>
            </a:xfrm>
            <a:prstGeom prst="rect">
              <a:avLst/>
            </a:prstGeom>
            <a:grpFill/>
            <a:ln w="19050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>
                <a:defRPr/>
              </a:pPr>
              <a:r>
                <a:rPr lang="zh-CN" altLang="en-US" sz="18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构造</a:t>
              </a:r>
            </a:p>
          </p:txBody>
        </p:sp>
        <p:sp>
          <p:nvSpPr>
            <p:cNvPr id="29" name="矩形 28"/>
            <p:cNvSpPr>
              <a:spLocks noChangeArrowheads="1"/>
            </p:cNvSpPr>
            <p:nvPr/>
          </p:nvSpPr>
          <p:spPr bwMode="auto">
            <a:xfrm>
              <a:off x="6029612" y="3930653"/>
              <a:ext cx="2474695" cy="664633"/>
            </a:xfrm>
            <a:prstGeom prst="rect">
              <a:avLst/>
            </a:prstGeom>
            <a:grpFill/>
            <a:ln w="19050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>
                <a:defRPr/>
              </a:pPr>
              <a:r>
                <a:rPr lang="zh-CN" altLang="en-US" sz="18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一个工作循环</a:t>
              </a:r>
            </a:p>
          </p:txBody>
        </p:sp>
        <p:sp>
          <p:nvSpPr>
            <p:cNvPr id="30" name="矩形 29"/>
            <p:cNvSpPr>
              <a:spLocks noChangeArrowheads="1"/>
            </p:cNvSpPr>
            <p:nvPr/>
          </p:nvSpPr>
          <p:spPr bwMode="auto">
            <a:xfrm>
              <a:off x="6154739" y="4961468"/>
              <a:ext cx="1550987" cy="664633"/>
            </a:xfrm>
            <a:prstGeom prst="rect">
              <a:avLst/>
            </a:prstGeom>
            <a:grpFill/>
            <a:ln w="19050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>
                <a:defRPr/>
              </a:pPr>
              <a:r>
                <a:rPr lang="zh-CN" altLang="en-US" sz="18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能量转化</a:t>
              </a:r>
            </a:p>
          </p:txBody>
        </p:sp>
        <p:sp>
          <p:nvSpPr>
            <p:cNvPr id="31" name="矩形 30"/>
            <p:cNvSpPr>
              <a:spLocks noChangeArrowheads="1"/>
            </p:cNvSpPr>
            <p:nvPr/>
          </p:nvSpPr>
          <p:spPr bwMode="auto">
            <a:xfrm>
              <a:off x="797762" y="2992623"/>
              <a:ext cx="1179512" cy="664633"/>
            </a:xfrm>
            <a:prstGeom prst="rect">
              <a:avLst/>
            </a:prstGeom>
            <a:grpFill/>
            <a:ln w="19050" algn="ctr">
              <a:solidFill>
                <a:schemeClr val="accent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>
                <a:defRPr/>
              </a:pPr>
              <a:r>
                <a:rPr lang="zh-CN" altLang="en-US" sz="1800" kern="0" dirty="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热机</a:t>
              </a:r>
            </a:p>
          </p:txBody>
        </p:sp>
      </p:grpSp>
      <p:sp>
        <p:nvSpPr>
          <p:cNvPr id="32" name="文本框 1"/>
          <p:cNvSpPr txBox="1"/>
          <p:nvPr/>
        </p:nvSpPr>
        <p:spPr>
          <a:xfrm>
            <a:off x="616647" y="3628073"/>
            <a:ext cx="5896195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defRPr/>
            </a:pPr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本堂重点</a:t>
            </a:r>
            <a:r>
              <a:rPr lang="en-US" altLang="zh-CN" sz="2100" kern="0" dirty="0">
                <a:solidFill>
                  <a:srgbClr val="FF0000"/>
                </a:solidFill>
                <a:cs typeface="+mn-ea"/>
                <a:sym typeface="+mn-lt"/>
              </a:rPr>
              <a:t>:  </a:t>
            </a:r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理解每个冲程的能量转化和特点</a:t>
            </a:r>
          </a:p>
        </p:txBody>
      </p:sp>
      <p:sp>
        <p:nvSpPr>
          <p:cNvPr id="33" name="文本框 1"/>
          <p:cNvSpPr txBox="1"/>
          <p:nvPr/>
        </p:nvSpPr>
        <p:spPr>
          <a:xfrm>
            <a:off x="603962" y="4241850"/>
            <a:ext cx="7284727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lvl="0" indent="0" algn="l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defTabSz="914378"/>
            <a:r>
              <a:rPr lang="zh-CN" altLang="en-US" sz="2100" dirty="0">
                <a:latin typeface="+mn-lt"/>
                <a:ea typeface="+mn-ea"/>
                <a:cs typeface="+mn-ea"/>
                <a:sym typeface="+mn-lt"/>
              </a:rPr>
              <a:t>本堂难点：</a:t>
            </a:r>
            <a:r>
              <a:rPr lang="zh-CN" altLang="en-US" sz="210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由曲轴和连杆判断活塞的运行方向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6370677F-A0A7-4D5B-A3F6-A1CDD02C4F8D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课堂小结</a:t>
            </a:r>
          </a:p>
        </p:txBody>
      </p:sp>
    </p:spTree>
    <p:extLst>
      <p:ext uri="{BB962C8B-B14F-4D97-AF65-F5344CB8AC3E}">
        <p14:creationId xmlns:p14="http://schemas.microsoft.com/office/powerpoint/2010/main" val="40459632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486882" y="950330"/>
            <a:ext cx="8152293" cy="98110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2100" b="1" kern="0" dirty="0">
                <a:solidFill>
                  <a:srgbClr val="000000"/>
                </a:solidFill>
                <a:cs typeface="+mn-ea"/>
                <a:sym typeface="+mn-lt"/>
              </a:rPr>
              <a:t>(2023 </a:t>
            </a:r>
            <a:r>
              <a:rPr lang="zh-CN" altLang="zh-CN" sz="2100" b="1" kern="0" dirty="0">
                <a:solidFill>
                  <a:srgbClr val="000000"/>
                </a:solidFill>
                <a:cs typeface="+mn-ea"/>
                <a:sym typeface="+mn-lt"/>
              </a:rPr>
              <a:t>黑龙江绥化市</a:t>
            </a:r>
            <a:r>
              <a:rPr lang="en-US" altLang="zh-CN" sz="2100" b="1" kern="0" dirty="0">
                <a:solidFill>
                  <a:srgbClr val="000000"/>
                </a:solidFill>
                <a:cs typeface="+mn-ea"/>
                <a:sym typeface="+mn-lt"/>
              </a:rPr>
              <a:t>)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如图是汽油机一个工作循环的四个冲程，不是靠飞轮惯性完成的冲程是（　</a:t>
            </a: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 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　）</a:t>
            </a: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 </a:t>
            </a:r>
            <a:endParaRPr lang="zh-CN" altLang="zh-CN" sz="21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888301" y="2317903"/>
            <a:ext cx="6774737" cy="1544296"/>
            <a:chOff x="930988" y="2758439"/>
            <a:chExt cx="6774737" cy="1544296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2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988" y="2866048"/>
              <a:ext cx="933450" cy="1436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2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0843" y="2834801"/>
              <a:ext cx="942975" cy="1436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2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3853" y="2758439"/>
              <a:ext cx="942975" cy="1436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2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2275" y="2758439"/>
              <a:ext cx="933450" cy="14081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矩形 18"/>
          <p:cNvSpPr/>
          <p:nvPr/>
        </p:nvSpPr>
        <p:spPr>
          <a:xfrm>
            <a:off x="930988" y="3754590"/>
            <a:ext cx="7569545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 fontAlgn="ctr"/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 </a:t>
            </a:r>
            <a:r>
              <a:rPr lang="en-US" altLang="zh-CN" sz="2400" kern="0" dirty="0">
                <a:solidFill>
                  <a:srgbClr val="000000"/>
                </a:solidFill>
                <a:cs typeface="+mn-ea"/>
                <a:sym typeface="+mn-lt"/>
              </a:rPr>
              <a:t>A                   B                      C                    D</a:t>
            </a:r>
            <a:endParaRPr lang="zh-CN" altLang="zh-CN" sz="24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82217" y="1457829"/>
            <a:ext cx="382058" cy="523171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en-US" altLang="zh-CN" sz="2800" kern="0" dirty="0">
                <a:solidFill>
                  <a:srgbClr val="FF0000"/>
                </a:solidFill>
                <a:cs typeface="+mn-ea"/>
                <a:sym typeface="+mn-lt"/>
              </a:rPr>
              <a:t>B</a:t>
            </a:r>
            <a:endParaRPr lang="zh-CN" altLang="en-US" sz="28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E4213AAC-86BA-4822-A568-2EA803703E7D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经典例题</a:t>
            </a:r>
          </a:p>
        </p:txBody>
      </p:sp>
    </p:spTree>
    <p:extLst>
      <p:ext uri="{BB962C8B-B14F-4D97-AF65-F5344CB8AC3E}">
        <p14:creationId xmlns:p14="http://schemas.microsoft.com/office/powerpoint/2010/main" val="343067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95300" y="728533"/>
            <a:ext cx="800191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800" b="1" kern="0" dirty="0">
                <a:solidFill>
                  <a:srgbClr val="000000"/>
                </a:solidFill>
                <a:cs typeface="+mn-ea"/>
                <a:sym typeface="+mn-lt"/>
              </a:rPr>
              <a:t>（</a:t>
            </a:r>
            <a:r>
              <a:rPr lang="en-US" altLang="zh-CN" sz="1800" b="1" kern="0" dirty="0">
                <a:solidFill>
                  <a:srgbClr val="000000"/>
                </a:solidFill>
                <a:cs typeface="+mn-ea"/>
                <a:sym typeface="+mn-lt"/>
              </a:rPr>
              <a:t>2023 </a:t>
            </a:r>
            <a:r>
              <a:rPr lang="zh-CN" altLang="en-US" sz="1800" b="1" kern="0" dirty="0">
                <a:solidFill>
                  <a:srgbClr val="000000"/>
                </a:solidFill>
                <a:cs typeface="+mn-ea"/>
                <a:sym typeface="+mn-lt"/>
              </a:rPr>
              <a:t>山东枣庄市）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如图所示是内燃机工作循环中的一个冲程，它是（　　）</a:t>
            </a:r>
          </a:p>
          <a:p>
            <a:pPr defTabSz="914378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A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．压缩冲程，将化学能转化成内能    	</a:t>
            </a:r>
            <a:endParaRPr lang="en-US" altLang="zh-CN" sz="18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B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．压缩冲程，将机械能转化成内能	</a:t>
            </a:r>
          </a:p>
          <a:p>
            <a:pPr defTabSz="914378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C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．做功冲程，将内能转化成机械能	   </a:t>
            </a:r>
            <a:endParaRPr lang="en-US" altLang="zh-CN" sz="18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D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．做功冲程，将机械能转化成内能</a:t>
            </a:r>
          </a:p>
          <a:p>
            <a:pPr defTabSz="914378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18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65372" y="1740913"/>
            <a:ext cx="1557866" cy="263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7814331" y="924948"/>
            <a:ext cx="398186" cy="500090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800" kern="0" dirty="0">
                <a:solidFill>
                  <a:srgbClr val="FF0000"/>
                </a:solidFill>
                <a:cs typeface="+mn-ea"/>
                <a:sym typeface="+mn-lt"/>
              </a:rPr>
              <a:t>C</a:t>
            </a:r>
            <a:endParaRPr lang="zh-CN" altLang="en-US" sz="28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B9A79AF-87DB-472D-8979-76BF9971A210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经典例题</a:t>
            </a:r>
          </a:p>
        </p:txBody>
      </p:sp>
    </p:spTree>
    <p:extLst>
      <p:ext uri="{BB962C8B-B14F-4D97-AF65-F5344CB8AC3E}">
        <p14:creationId xmlns:p14="http://schemas.microsoft.com/office/powerpoint/2010/main" val="411043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>
            <a:extLst>
              <a:ext uri="{FF2B5EF4-FFF2-40B4-BE49-F238E27FC236}">
                <a16:creationId xmlns:a16="http://schemas.microsoft.com/office/drawing/2014/main" id="{C2C9A836-CB7F-416D-84BB-430E526AE4FC}"/>
              </a:ext>
            </a:extLst>
          </p:cNvPr>
          <p:cNvGrpSpPr/>
          <p:nvPr/>
        </p:nvGrpSpPr>
        <p:grpSpPr>
          <a:xfrm>
            <a:off x="4996615" y="2213049"/>
            <a:ext cx="3731592" cy="675337"/>
            <a:chOff x="-4708756" y="1927396"/>
            <a:chExt cx="4975456" cy="900450"/>
          </a:xfrm>
        </p:grpSpPr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ADDEDAF2-9F69-46B9-9CC5-ACBFE847C75E}"/>
                </a:ext>
              </a:extLst>
            </p:cNvPr>
            <p:cNvCxnSpPr>
              <a:cxnSpLocks/>
            </p:cNvCxnSpPr>
            <p:nvPr/>
          </p:nvCxnSpPr>
          <p:spPr>
            <a:xfrm>
              <a:off x="-4634728" y="2827846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文本占位符 19">
              <a:extLst>
                <a:ext uri="{FF2B5EF4-FFF2-40B4-BE49-F238E27FC236}">
                  <a16:creationId xmlns:a16="http://schemas.microsoft.com/office/drawing/2014/main" id="{C053E3EF-21D5-4509-99F6-8D2FC5F8CC66}"/>
                </a:ext>
              </a:extLst>
            </p:cNvPr>
            <p:cNvSpPr txBox="1">
              <a:spLocks/>
            </p:cNvSpPr>
            <p:nvPr/>
          </p:nvSpPr>
          <p:spPr>
            <a:xfrm>
              <a:off x="-4708756" y="1927396"/>
              <a:ext cx="4975455" cy="756609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dist">
                <a:buNone/>
                <a:defRPr/>
              </a:pPr>
              <a:r>
                <a:rPr lang="zh-CN" altLang="en-US" sz="3600" b="1" dirty="0">
                  <a:solidFill>
                    <a:srgbClr val="1D9A78"/>
                  </a:solidFill>
                  <a:cs typeface="+mn-ea"/>
                  <a:sym typeface="+mn-lt"/>
                </a:rPr>
                <a:t>感谢！</a:t>
              </a:r>
            </a:p>
          </p:txBody>
        </p:sp>
      </p:grpSp>
      <p:sp>
        <p:nvSpPr>
          <p:cNvPr id="28" name="矩形: 圆角 27">
            <a:extLst>
              <a:ext uri="{FF2B5EF4-FFF2-40B4-BE49-F238E27FC236}">
                <a16:creationId xmlns:a16="http://schemas.microsoft.com/office/drawing/2014/main" id="{EA9DBB32-FDDD-4C8C-A8A4-EA57A2B8AEC7}"/>
              </a:ext>
            </a:extLst>
          </p:cNvPr>
          <p:cNvSpPr/>
          <p:nvPr/>
        </p:nvSpPr>
        <p:spPr>
          <a:xfrm>
            <a:off x="8849614" y="46290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1433682C-E825-458B-A9ED-0AEC4CDBA4F3}"/>
              </a:ext>
            </a:extLst>
          </p:cNvPr>
          <p:cNvSpPr/>
          <p:nvPr/>
        </p:nvSpPr>
        <p:spPr>
          <a:xfrm>
            <a:off x="6545993" y="196554"/>
            <a:ext cx="2445608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006963A3-F60F-7871-8F01-7AF6D38B2D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014" y="466148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899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611712" y="1105662"/>
            <a:ext cx="6856013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在一个试管中装一些水，用橡胶塞塞紧。对试管加热使水沸腾。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42108" y="2088714"/>
            <a:ext cx="1938703" cy="23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95300" y="1163154"/>
            <a:ext cx="1762824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演示实验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301" y="2353853"/>
            <a:ext cx="924099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>
            <a:lvl1pPr algn="l">
              <a:lnSpc>
                <a:spcPct val="150000"/>
              </a:lnSpc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观察</a:t>
            </a:r>
          </a:p>
        </p:txBody>
      </p:sp>
      <p:sp>
        <p:nvSpPr>
          <p:cNvPr id="11" name="矩形 10"/>
          <p:cNvSpPr/>
          <p:nvPr/>
        </p:nvSpPr>
        <p:spPr>
          <a:xfrm>
            <a:off x="1300261" y="2195179"/>
            <a:ext cx="4552570" cy="2285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观察到的现象有：</a:t>
            </a:r>
          </a:p>
          <a:p>
            <a:pPr defTabSz="914378">
              <a:lnSpc>
                <a:spcPct val="200000"/>
              </a:lnSpc>
            </a:pP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①</a:t>
            </a:r>
            <a:r>
              <a:rPr lang="en-US" altLang="zh-CN" sz="1800" u="sng" kern="0" noProof="1">
                <a:solidFill>
                  <a:sysClr val="windowText" lastClr="000000"/>
                </a:solidFill>
                <a:cs typeface="+mn-ea"/>
                <a:sym typeface="+mn-lt"/>
              </a:rPr>
              <a:t>                                 </a:t>
            </a: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  <a:endParaRPr lang="en-US" altLang="zh-CN" sz="1800" kern="0" noProof="1">
              <a:solidFill>
                <a:sysClr val="windowText" lastClr="000000"/>
              </a:solidFill>
              <a:cs typeface="+mn-ea"/>
              <a:sym typeface="+mn-lt"/>
            </a:endParaRPr>
          </a:p>
          <a:p>
            <a:pPr defTabSz="914378">
              <a:lnSpc>
                <a:spcPct val="200000"/>
              </a:lnSpc>
            </a:pPr>
            <a:endParaRPr lang="en-US" altLang="zh-CN" sz="1800" kern="0" noProof="1">
              <a:solidFill>
                <a:sysClr val="windowText" lastClr="000000"/>
              </a:solidFill>
              <a:cs typeface="+mn-ea"/>
              <a:sym typeface="+mn-lt"/>
            </a:endParaRPr>
          </a:p>
          <a:p>
            <a:pPr defTabSz="914378">
              <a:lnSpc>
                <a:spcPct val="200000"/>
              </a:lnSpc>
            </a:pP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②</a:t>
            </a:r>
            <a:r>
              <a:rPr lang="zh-CN" altLang="zh-CN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__________</a:t>
            </a:r>
            <a:r>
              <a:rPr lang="en-US" altLang="zh-CN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_______</a:t>
            </a:r>
            <a:r>
              <a:rPr lang="zh-CN" altLang="zh-CN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____</a:t>
            </a: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  <a:endParaRPr lang="zh-CN" altLang="zh-CN" sz="1800" kern="0" noProof="1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1805407" y="2894399"/>
            <a:ext cx="1523494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瓶塞被冲出来</a:t>
            </a:r>
          </a:p>
        </p:txBody>
      </p:sp>
      <p:sp>
        <p:nvSpPr>
          <p:cNvPr id="13" name="Rectangle 32"/>
          <p:cNvSpPr>
            <a:spLocks noChangeArrowheads="1"/>
          </p:cNvSpPr>
          <p:nvPr/>
        </p:nvSpPr>
        <p:spPr bwMode="auto">
          <a:xfrm>
            <a:off x="1611712" y="3986704"/>
            <a:ext cx="1985159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管口附近出现白雾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AD11135-6232-4A41-ABFA-7B84149A3486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课堂活动</a:t>
            </a:r>
          </a:p>
        </p:txBody>
      </p:sp>
    </p:spTree>
    <p:extLst>
      <p:ext uri="{BB962C8B-B14F-4D97-AF65-F5344CB8AC3E}">
        <p14:creationId xmlns:p14="http://schemas.microsoft.com/office/powerpoint/2010/main" val="1609228082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ChangeArrowheads="1"/>
          </p:cNvSpPr>
          <p:nvPr/>
        </p:nvSpPr>
        <p:spPr bwMode="auto">
          <a:xfrm>
            <a:off x="585258" y="916922"/>
            <a:ext cx="4920192" cy="33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实验中的能量转化过程为： </a:t>
            </a:r>
          </a:p>
          <a:p>
            <a:pPr defTabSz="914378">
              <a:lnSpc>
                <a:spcPct val="200000"/>
              </a:lnSpc>
            </a:pP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① 酒精燃烧放出热量，酒精的</a:t>
            </a:r>
            <a:r>
              <a:rPr lang="en-US" altLang="zh-CN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_______</a:t>
            </a: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能转化为水的</a:t>
            </a:r>
            <a:r>
              <a:rPr lang="en-US" altLang="zh-CN" sz="1800" u="sng" kern="0" noProof="1">
                <a:solidFill>
                  <a:sysClr val="windowText" lastClr="000000"/>
                </a:solidFill>
                <a:cs typeface="+mn-ea"/>
                <a:sym typeface="+mn-lt"/>
              </a:rPr>
              <a:t> </a:t>
            </a:r>
            <a:r>
              <a:rPr lang="zh-CN" altLang="zh-CN" sz="1800" u="sng" kern="0" noProof="1">
                <a:solidFill>
                  <a:sysClr val="windowText" lastClr="000000"/>
                </a:solidFill>
                <a:cs typeface="+mn-ea"/>
                <a:sym typeface="+mn-lt"/>
              </a:rPr>
              <a:t>        </a:t>
            </a: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能； </a:t>
            </a:r>
          </a:p>
          <a:p>
            <a:pPr defTabSz="914378">
              <a:lnSpc>
                <a:spcPct val="200000"/>
              </a:lnSpc>
            </a:pP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②水吸热沸腾，产生大量水蒸气，气体膨胀对瓶塞做功，气体的</a:t>
            </a:r>
            <a:r>
              <a:rPr lang="zh-CN" altLang="zh-CN" sz="1800" u="sng" kern="0" noProof="1">
                <a:solidFill>
                  <a:sysClr val="windowText" lastClr="000000"/>
                </a:solidFill>
                <a:cs typeface="+mn-ea"/>
                <a:sym typeface="+mn-lt"/>
              </a:rPr>
              <a:t>     </a:t>
            </a:r>
            <a:r>
              <a:rPr lang="en-US" altLang="zh-CN" sz="1800" u="sng" kern="0" noProof="1">
                <a:solidFill>
                  <a:sysClr val="windowText" lastClr="000000"/>
                </a:solidFill>
                <a:cs typeface="+mn-ea"/>
                <a:sym typeface="+mn-lt"/>
              </a:rPr>
              <a:t>    </a:t>
            </a: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能转化为瓶塞的</a:t>
            </a:r>
            <a:r>
              <a:rPr lang="en-US" altLang="zh-CN" sz="1800" u="sng" kern="0" noProof="1">
                <a:solidFill>
                  <a:sysClr val="windowText" lastClr="000000"/>
                </a:solidFill>
                <a:cs typeface="+mn-ea"/>
                <a:sym typeface="+mn-lt"/>
              </a:rPr>
              <a:t>           </a:t>
            </a:r>
            <a:r>
              <a:rPr lang="zh-CN" altLang="en-US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能 </a:t>
            </a:r>
            <a:r>
              <a:rPr lang="zh-CN" altLang="zh-CN" sz="1800" kern="0" noProof="1">
                <a:solidFill>
                  <a:sysClr val="windowText" lastClr="000000"/>
                </a:solidFill>
                <a:cs typeface="+mn-ea"/>
                <a:sym typeface="+mn-lt"/>
              </a:rPr>
              <a:t>.</a:t>
            </a:r>
          </a:p>
        </p:txBody>
      </p:sp>
      <p:sp>
        <p:nvSpPr>
          <p:cNvPr id="3" name="Rectangle 30"/>
          <p:cNvSpPr>
            <a:spLocks noChangeArrowheads="1"/>
          </p:cNvSpPr>
          <p:nvPr/>
        </p:nvSpPr>
        <p:spPr bwMode="auto">
          <a:xfrm>
            <a:off x="3737400" y="1614966"/>
            <a:ext cx="600164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化学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1370533" y="2169311"/>
            <a:ext cx="369332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内</a:t>
            </a:r>
          </a:p>
        </p:txBody>
      </p:sp>
      <p:sp>
        <p:nvSpPr>
          <p:cNvPr id="5" name="Rectangle 32"/>
          <p:cNvSpPr>
            <a:spLocks noChangeArrowheads="1"/>
          </p:cNvSpPr>
          <p:nvPr/>
        </p:nvSpPr>
        <p:spPr bwMode="auto">
          <a:xfrm>
            <a:off x="2567568" y="3268995"/>
            <a:ext cx="369332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内</a:t>
            </a:r>
          </a:p>
        </p:txBody>
      </p:sp>
      <p:sp>
        <p:nvSpPr>
          <p:cNvPr id="6" name="Rectangle 33"/>
          <p:cNvSpPr>
            <a:spLocks noChangeArrowheads="1"/>
          </p:cNvSpPr>
          <p:nvPr/>
        </p:nvSpPr>
        <p:spPr bwMode="auto">
          <a:xfrm>
            <a:off x="4704232" y="3287086"/>
            <a:ext cx="600164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机械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4808" y="1614966"/>
            <a:ext cx="2683934" cy="2756866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33A883D-65AB-40A6-81E1-E3592BEB2220}"/>
              </a:ext>
            </a:extLst>
          </p:cNvPr>
          <p:cNvSpPr txBox="1"/>
          <p:nvPr/>
        </p:nvSpPr>
        <p:spPr>
          <a:xfrm>
            <a:off x="678997" y="336097"/>
            <a:ext cx="691535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思考</a:t>
            </a:r>
          </a:p>
        </p:txBody>
      </p:sp>
    </p:spTree>
    <p:extLst>
      <p:ext uri="{BB962C8B-B14F-4D97-AF65-F5344CB8AC3E}">
        <p14:creationId xmlns:p14="http://schemas.microsoft.com/office/powerpoint/2010/main" val="396873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20558" y="1126859"/>
            <a:ext cx="1717206" cy="417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defTabSz="914378" eaLnBrk="0" hangingPunct="0"/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1.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定义：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79162" y="1209506"/>
            <a:ext cx="3472919" cy="276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>
            <a:lvl1pPr eaLnBrk="0" hangingPunct="0">
              <a:defRPr sz="2800"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利用内能做功的机械 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620559" y="1628313"/>
            <a:ext cx="2505375" cy="349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defTabSz="914378" eaLnBrk="0" hangingPunct="0"/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2.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工作原理：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873247" y="1640946"/>
            <a:ext cx="6956953" cy="33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defTabSz="914378" eaLnBrk="0" hangingPunct="0"/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热机利用内能做功，将内能转化为机械能。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20559" y="2101394"/>
            <a:ext cx="1839193" cy="370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defTabSz="914378" eaLnBrk="0" hangingPunct="0"/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3.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 种类：</a:t>
            </a: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540155" y="2146804"/>
            <a:ext cx="6830718" cy="279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>
            <a:lvl1pPr algn="l" eaLnBrk="0" hangingPunct="0">
              <a:defRPr sz="2800"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蒸气机、内燃机、汽轮机、喷气发动机等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3432101" y="2786956"/>
            <a:ext cx="1919622" cy="1675395"/>
            <a:chOff x="4487293" y="2759464"/>
            <a:chExt cx="3136940" cy="2804807"/>
          </a:xfrm>
        </p:grpSpPr>
        <p:sp>
          <p:nvSpPr>
            <p:cNvPr id="16" name="矩形 15"/>
            <p:cNvSpPr/>
            <p:nvPr/>
          </p:nvSpPr>
          <p:spPr>
            <a:xfrm>
              <a:off x="4487293" y="5023255"/>
              <a:ext cx="3136940" cy="5410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378"/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最早的汽车</a:t>
              </a:r>
              <a:r>
                <a:rPr lang="en-US" altLang="zh-CN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(1886</a:t>
              </a:r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年）</a:t>
              </a:r>
            </a:p>
          </p:txBody>
        </p:sp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593127" y="2759464"/>
              <a:ext cx="2925273" cy="181014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8" name="组合 17"/>
          <p:cNvGrpSpPr/>
          <p:nvPr/>
        </p:nvGrpSpPr>
        <p:grpSpPr>
          <a:xfrm>
            <a:off x="783914" y="2775129"/>
            <a:ext cx="2178666" cy="1633892"/>
            <a:chOff x="366246" y="2284349"/>
            <a:chExt cx="3177616" cy="3901481"/>
          </a:xfrm>
        </p:grpSpPr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367711" y="5541504"/>
              <a:ext cx="1442770" cy="644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2767" tIns="61384" rIns="122767" bIns="61384" anchor="ctr"/>
            <a:lstStyle>
              <a:lvl1pPr eaLnBrk="0" hangingPunct="0">
                <a:defRPr sz="2400">
                  <a:latin typeface="微软雅黑" pitchFamily="34" charset="-122"/>
                  <a:ea typeface="微软雅黑" pitchFamily="34" charset="-122"/>
                  <a:cs typeface="Arial" panose="020B0706020202030204"/>
                  <a:sym typeface="Arial" panose="020B0706020202030204"/>
                </a:defRPr>
              </a:lvl1pPr>
              <a:lvl2pPr indent="457200">
                <a:defRPr>
                  <a:latin typeface="Arial" panose="020B0706020202030204"/>
                  <a:ea typeface="Arial" panose="020B0706020202030204"/>
                  <a:cs typeface="Arial" panose="020B0706020202030204"/>
                  <a:sym typeface="Arial" panose="020B0706020202030204"/>
                </a:defRPr>
              </a:lvl2pPr>
              <a:lvl3pPr indent="914400">
                <a:defRPr>
                  <a:latin typeface="Arial" panose="020B0706020202030204"/>
                  <a:ea typeface="Arial" panose="020B0706020202030204"/>
                  <a:cs typeface="Arial" panose="020B0706020202030204"/>
                  <a:sym typeface="Arial" panose="020B0706020202030204"/>
                </a:defRPr>
              </a:lvl3pPr>
              <a:lvl4pPr indent="1371600">
                <a:defRPr>
                  <a:latin typeface="Arial" panose="020B0706020202030204"/>
                  <a:ea typeface="Arial" panose="020B0706020202030204"/>
                  <a:cs typeface="Arial" panose="020B0706020202030204"/>
                  <a:sym typeface="Arial" panose="020B0706020202030204"/>
                </a:defRPr>
              </a:lvl4pPr>
              <a:lvl5pPr indent="1828800">
                <a:defRPr>
                  <a:latin typeface="Arial" panose="020B0706020202030204"/>
                  <a:ea typeface="Arial" panose="020B0706020202030204"/>
                  <a:cs typeface="Arial" panose="020B0706020202030204"/>
                  <a:sym typeface="Arial" panose="020B0706020202030204"/>
                </a:defRPr>
              </a:lvl5pPr>
              <a:lvl6pPr indent="2286000">
                <a:defRPr>
                  <a:latin typeface="Arial" panose="020B0706020202030204"/>
                  <a:ea typeface="Arial" panose="020B0706020202030204"/>
                  <a:cs typeface="Arial" panose="020B0706020202030204"/>
                  <a:sym typeface="Arial" panose="020B0706020202030204"/>
                </a:defRPr>
              </a:lvl6pPr>
              <a:lvl7pPr indent="2743200">
                <a:defRPr>
                  <a:latin typeface="Arial" panose="020B0706020202030204"/>
                  <a:ea typeface="Arial" panose="020B0706020202030204"/>
                  <a:cs typeface="Arial" panose="020B0706020202030204"/>
                  <a:sym typeface="Arial" panose="020B0706020202030204"/>
                </a:defRPr>
              </a:lvl7pPr>
              <a:lvl8pPr indent="3200400">
                <a:defRPr>
                  <a:latin typeface="Arial" panose="020B0706020202030204"/>
                  <a:ea typeface="Arial" panose="020B0706020202030204"/>
                  <a:cs typeface="Arial" panose="020B0706020202030204"/>
                  <a:sym typeface="Arial" panose="020B0706020202030204"/>
                </a:defRPr>
              </a:lvl8pPr>
              <a:lvl9pPr indent="3657600">
                <a:defRPr>
                  <a:latin typeface="Arial" panose="020B0706020202030204"/>
                  <a:ea typeface="Arial" panose="020B0706020202030204"/>
                  <a:cs typeface="Arial" panose="020B0706020202030204"/>
                  <a:sym typeface="Arial" panose="020B0706020202030204"/>
                </a:defRPr>
              </a:lvl9pPr>
            </a:lstStyle>
            <a:p>
              <a:pPr defTabSz="914378"/>
              <a:r>
                <a:rPr lang="zh-CN" altLang="en-US" sz="1500" kern="0" dirty="0">
                  <a:solidFill>
                    <a:sysClr val="windowText" lastClr="000000"/>
                  </a:solidFill>
                  <a:latin typeface="+mn-lt"/>
                  <a:ea typeface="+mn-ea"/>
                  <a:cs typeface="+mn-ea"/>
                  <a:sym typeface="+mn-lt"/>
                </a:rPr>
                <a:t>蒸汽机</a:t>
              </a:r>
            </a:p>
          </p:txBody>
        </p:sp>
        <p:pic>
          <p:nvPicPr>
            <p:cNvPr id="20" name="Picture 17" descr="瓦特的蒸汽机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246" y="2284349"/>
              <a:ext cx="3177616" cy="2587557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1" name="文本框 20">
            <a:extLst>
              <a:ext uri="{FF2B5EF4-FFF2-40B4-BE49-F238E27FC236}">
                <a16:creationId xmlns:a16="http://schemas.microsoft.com/office/drawing/2014/main" id="{ED7BB002-74C2-4D25-988B-9D93EF609535}"/>
              </a:ext>
            </a:extLst>
          </p:cNvPr>
          <p:cNvSpPr txBox="1"/>
          <p:nvPr/>
        </p:nvSpPr>
        <p:spPr>
          <a:xfrm>
            <a:off x="678997" y="336097"/>
            <a:ext cx="691535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热机</a:t>
            </a:r>
          </a:p>
        </p:txBody>
      </p:sp>
    </p:spTree>
    <p:extLst>
      <p:ext uri="{BB962C8B-B14F-4D97-AF65-F5344CB8AC3E}">
        <p14:creationId xmlns:p14="http://schemas.microsoft.com/office/powerpoint/2010/main" val="2442000730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790321" y="1163719"/>
            <a:ext cx="4401952" cy="51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</a:pPr>
            <a:r>
              <a:rPr lang="zh-CN" altLang="en-US" sz="2400" kern="0" dirty="0">
                <a:solidFill>
                  <a:srgbClr val="FF0000"/>
                </a:solidFill>
                <a:cs typeface="+mn-ea"/>
                <a:sym typeface="+mn-lt"/>
              </a:rPr>
              <a:t>蒸汽机带来第一次工业革命！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4845638" y="1961148"/>
            <a:ext cx="3324225" cy="2363368"/>
            <a:chOff x="3829217" y="811797"/>
            <a:chExt cx="5360946" cy="3811379"/>
          </a:xfrm>
        </p:grpSpPr>
        <p:sp>
          <p:nvSpPr>
            <p:cNvPr id="12" name="Rectangle 2"/>
            <p:cNvSpPr>
              <a:spLocks noChangeArrowheads="1"/>
            </p:cNvSpPr>
            <p:nvPr/>
          </p:nvSpPr>
          <p:spPr bwMode="auto">
            <a:xfrm>
              <a:off x="3829217" y="3580845"/>
              <a:ext cx="5360946" cy="1042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defTabSz="914378">
                <a:lnSpc>
                  <a:spcPct val="120000"/>
                </a:lnSpc>
              </a:pPr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　热蒸汽提供了强大的推力，把人们从繁重的体力劳作中解放出来。</a:t>
              </a:r>
              <a:endPara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pic>
          <p:nvPicPr>
            <p:cNvPr id="13" name="Picture 4" descr="放8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4065" y="811797"/>
              <a:ext cx="2711250" cy="253139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2" name="组合 1"/>
          <p:cNvGrpSpPr/>
          <p:nvPr/>
        </p:nvGrpSpPr>
        <p:grpSpPr>
          <a:xfrm>
            <a:off x="1370532" y="1961148"/>
            <a:ext cx="2922843" cy="2584235"/>
            <a:chOff x="-53208" y="806744"/>
            <a:chExt cx="4833454" cy="4167572"/>
          </a:xfrm>
        </p:grpSpPr>
        <p:pic>
          <p:nvPicPr>
            <p:cNvPr id="10" name="Picture 7" descr="火车人0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108" y="806744"/>
              <a:ext cx="3618036" cy="2531389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14" name="Rectangle 4"/>
            <p:cNvSpPr>
              <a:spLocks noChangeArrowheads="1"/>
            </p:cNvSpPr>
            <p:nvPr/>
          </p:nvSpPr>
          <p:spPr bwMode="auto">
            <a:xfrm>
              <a:off x="-53208" y="3485270"/>
              <a:ext cx="4833454" cy="14890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defTabSz="914378">
                <a:lnSpc>
                  <a:spcPct val="120000"/>
                </a:lnSpc>
              </a:pPr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  </a:t>
              </a:r>
              <a:r>
                <a:rPr lang="en-US" altLang="zh-CN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1814</a:t>
              </a:r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年，英国人史蒂芬孙把瓦特的蒸汽机装在火车上，蒸汽机的体积庞大、效率很低</a:t>
              </a:r>
            </a:p>
          </p:txBody>
        </p:sp>
      </p:grpSp>
      <p:sp>
        <p:nvSpPr>
          <p:cNvPr id="15" name="文本框 14">
            <a:extLst>
              <a:ext uri="{FF2B5EF4-FFF2-40B4-BE49-F238E27FC236}">
                <a16:creationId xmlns:a16="http://schemas.microsoft.com/office/drawing/2014/main" id="{9CA68C72-ADFB-43A1-9637-F2AAE72FD160}"/>
              </a:ext>
            </a:extLst>
          </p:cNvPr>
          <p:cNvSpPr txBox="1"/>
          <p:nvPr/>
        </p:nvSpPr>
        <p:spPr>
          <a:xfrm>
            <a:off x="678997" y="336097"/>
            <a:ext cx="691535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热机</a:t>
            </a:r>
          </a:p>
        </p:txBody>
      </p:sp>
    </p:spTree>
    <p:extLst>
      <p:ext uri="{BB962C8B-B14F-4D97-AF65-F5344CB8AC3E}">
        <p14:creationId xmlns:p14="http://schemas.microsoft.com/office/powerpoint/2010/main" val="1682050076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624568" y="834540"/>
            <a:ext cx="2596619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>
            <a:lvl1pPr eaLnBrk="0" hangingPunct="0">
              <a:defRPr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en-US" altLang="zh-CN" sz="1800" kern="0" dirty="0">
                <a:latin typeface="+mn-lt"/>
                <a:ea typeface="+mn-ea"/>
                <a:cs typeface="+mn-ea"/>
                <a:sym typeface="+mn-lt"/>
              </a:rPr>
              <a:t>4.</a:t>
            </a:r>
            <a:r>
              <a:rPr lang="zh-CN" altLang="en-US" sz="1800" kern="0" dirty="0">
                <a:latin typeface="+mn-lt"/>
                <a:ea typeface="+mn-ea"/>
                <a:cs typeface="+mn-ea"/>
                <a:sym typeface="+mn-lt"/>
              </a:rPr>
              <a:t>内燃机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624568" y="1236706"/>
            <a:ext cx="7894865" cy="76174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lnSpc>
                <a:spcPct val="120000"/>
              </a:lnSpc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>
              <a:lnSpc>
                <a:spcPct val="150000"/>
              </a:lnSpc>
            </a:pPr>
            <a:r>
              <a:rPr lang="zh-CN" altLang="en-US" sz="15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sz="15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）工作原理：燃料直接在发动机气缸内燃烧，产生高温高压的燃气，燃气对外做功，把内能转化成机械能。</a:t>
            </a: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630369" y="2028358"/>
            <a:ext cx="1763730" cy="346249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</a:pP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（</a:t>
            </a: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2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）种类：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685530" y="2028359"/>
            <a:ext cx="2886470" cy="346249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</a:pP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汽油机       柴油机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1161898" y="2724150"/>
            <a:ext cx="2784206" cy="1381525"/>
            <a:chOff x="1354932" y="2704495"/>
            <a:chExt cx="3598559" cy="1785609"/>
          </a:xfrm>
        </p:grpSpPr>
        <p:pic>
          <p:nvPicPr>
            <p:cNvPr id="8" name="图片 7"/>
            <p:cNvPicPr>
              <a:picLocks noChangeAspect="1"/>
            </p:cNvPicPr>
            <p:nvPr/>
          </p:nvPicPr>
          <p:blipFill rotWithShape="1">
            <a:blip r:embed="rId2" cstate="email">
              <a:clrChange>
                <a:clrFrom>
                  <a:srgbClr val="6C7584"/>
                </a:clrFrom>
                <a:clrTo>
                  <a:srgbClr val="6C7584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354932" y="2704495"/>
              <a:ext cx="2057135" cy="1785609"/>
            </a:xfrm>
            <a:prstGeom prst="rect">
              <a:avLst/>
            </a:prstGeom>
          </p:spPr>
        </p:pic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531090" y="3597299"/>
              <a:ext cx="1422401" cy="477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defTabSz="914378">
                <a:lnSpc>
                  <a:spcPct val="120000"/>
                </a:lnSpc>
              </a:pPr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汽油机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5197897" y="2724149"/>
            <a:ext cx="2882212" cy="1381526"/>
            <a:chOff x="5142093" y="2525153"/>
            <a:chExt cx="3725230" cy="1785609"/>
          </a:xfrm>
        </p:grpSpPr>
        <p:pic>
          <p:nvPicPr>
            <p:cNvPr id="9" name="图片 8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142093" y="2525153"/>
              <a:ext cx="2145668" cy="1785609"/>
            </a:xfrm>
            <a:prstGeom prst="rect">
              <a:avLst/>
            </a:prstGeom>
          </p:spPr>
        </p:pic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7723637" y="3393853"/>
              <a:ext cx="1143686" cy="477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defTabSz="914378">
                <a:lnSpc>
                  <a:spcPct val="120000"/>
                </a:lnSpc>
              </a:pPr>
              <a:r>
                <a:rPr lang="zh-CN" altLang="en-US" sz="1500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柴油机</a:t>
              </a:r>
            </a:p>
          </p:txBody>
        </p:sp>
      </p:grpSp>
      <p:sp>
        <p:nvSpPr>
          <p:cNvPr id="14" name="文本框 13">
            <a:extLst>
              <a:ext uri="{FF2B5EF4-FFF2-40B4-BE49-F238E27FC236}">
                <a16:creationId xmlns:a16="http://schemas.microsoft.com/office/drawing/2014/main" id="{C21FF392-DD7A-4204-8FD5-17793F6FC0E7}"/>
              </a:ext>
            </a:extLst>
          </p:cNvPr>
          <p:cNvSpPr txBox="1"/>
          <p:nvPr/>
        </p:nvSpPr>
        <p:spPr>
          <a:xfrm>
            <a:off x="678997" y="336097"/>
            <a:ext cx="691535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热机</a:t>
            </a:r>
          </a:p>
        </p:txBody>
      </p:sp>
    </p:spTree>
    <p:extLst>
      <p:ext uri="{BB962C8B-B14F-4D97-AF65-F5344CB8AC3E}">
        <p14:creationId xmlns:p14="http://schemas.microsoft.com/office/powerpoint/2010/main" val="141117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72711"/>
          <p:cNvSpPr txBox="1">
            <a:spLocks noChangeArrowheads="1"/>
          </p:cNvSpPr>
          <p:nvPr/>
        </p:nvSpPr>
        <p:spPr bwMode="auto">
          <a:xfrm>
            <a:off x="597565" y="984327"/>
            <a:ext cx="1715855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en-US" altLang="zh-CN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1.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汽油机的构造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349467" y="928234"/>
            <a:ext cx="6082011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由气缸、火花塞、进气门、排气门、活塞、曲轴、连杆组成。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678997" y="1991576"/>
            <a:ext cx="3788303" cy="2403090"/>
            <a:chOff x="1631161" y="1878298"/>
            <a:chExt cx="7533287" cy="5073677"/>
          </a:xfrm>
        </p:grpSpPr>
        <p:pic>
          <p:nvPicPr>
            <p:cNvPr id="9" name="Picture 8" descr="构造(汽)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00989F"/>
                </a:clrFrom>
                <a:clrTo>
                  <a:srgbClr val="00989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800" y="1878298"/>
              <a:ext cx="4238625" cy="4924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3733800" y="4953000"/>
              <a:ext cx="1447800" cy="5334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pPr defTabSz="914378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V="1">
              <a:off x="3810000" y="3886200"/>
              <a:ext cx="1143000" cy="3810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pPr defTabSz="914378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3505200" y="3657600"/>
              <a:ext cx="304800" cy="762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pPr defTabSz="914378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H="1" flipV="1">
              <a:off x="6553200" y="3657600"/>
              <a:ext cx="381000" cy="762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pPr defTabSz="914378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H="1" flipV="1">
              <a:off x="5486400" y="6096000"/>
              <a:ext cx="1143000" cy="3048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pPr defTabSz="914378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H="1">
              <a:off x="5334000" y="2514600"/>
              <a:ext cx="1600200" cy="5334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pPr defTabSz="914378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V="1">
              <a:off x="3572988" y="2133600"/>
              <a:ext cx="1524000" cy="22860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pPr defTabSz="914378"/>
              <a:endParaRPr lang="zh-CN" altLang="en-US" kern="0">
                <a:cs typeface="+mn-ea"/>
                <a:sym typeface="+mn-lt"/>
              </a:endParaRPr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1963508" y="2133598"/>
              <a:ext cx="2494192" cy="779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b="1" kern="0" dirty="0">
                  <a:cs typeface="+mn-ea"/>
                  <a:sym typeface="+mn-lt"/>
                </a:rPr>
                <a:t>火花塞</a:t>
              </a:r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7010401" y="2209802"/>
              <a:ext cx="1960174" cy="779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b="1" kern="0" dirty="0">
                  <a:cs typeface="+mn-ea"/>
                  <a:sym typeface="+mn-lt"/>
                </a:rPr>
                <a:t>气缸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1631161" y="3505200"/>
              <a:ext cx="2026441" cy="779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b="1" kern="0" dirty="0">
                  <a:cs typeface="+mn-ea"/>
                  <a:sym typeface="+mn-lt"/>
                </a:rPr>
                <a:t>进气门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2219478" y="4076699"/>
              <a:ext cx="1514322" cy="779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b="1" kern="0" dirty="0">
                  <a:cs typeface="+mn-ea"/>
                  <a:sym typeface="+mn-lt"/>
                </a:rPr>
                <a:t>活塞</a:t>
              </a:r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963510" y="5257804"/>
              <a:ext cx="1922690" cy="779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b="1" kern="0" dirty="0">
                  <a:cs typeface="+mn-ea"/>
                  <a:sym typeface="+mn-lt"/>
                </a:rPr>
                <a:t>连杆</a:t>
              </a:r>
            </a:p>
          </p:txBody>
        </p:sp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>
              <a:off x="7010401" y="3505200"/>
              <a:ext cx="2154047" cy="779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b="1" kern="0" dirty="0">
                  <a:cs typeface="+mn-ea"/>
                  <a:sym typeface="+mn-lt"/>
                </a:rPr>
                <a:t>排气门</a:t>
              </a:r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6629399" y="6172199"/>
              <a:ext cx="1643945" cy="779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378" eaLnBrk="0" hangingPunct="0">
                <a:spcBef>
                  <a:spcPct val="50000"/>
                </a:spcBef>
              </a:pPr>
              <a:r>
                <a:rPr lang="zh-CN" altLang="en-US" sz="1800" b="1" kern="0" dirty="0">
                  <a:cs typeface="+mn-ea"/>
                  <a:sym typeface="+mn-lt"/>
                </a:rPr>
                <a:t>曲轴</a:t>
              </a:r>
            </a:p>
          </p:txBody>
        </p:sp>
      </p:grp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5031803" y="2514906"/>
            <a:ext cx="3040880" cy="1731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lnSpc>
                <a:spcPct val="120000"/>
              </a:lnSpc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 defTabSz="914378">
              <a:lnSpc>
                <a:spcPct val="150000"/>
              </a:lnSpc>
            </a:pPr>
            <a:r>
              <a:rPr lang="zh-CN" altLang="en-US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冲程</a:t>
            </a:r>
            <a:r>
              <a:rPr lang="zh-CN" altLang="en-US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：活塞从气缸的一端运动到另一端的过程。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16570BAA-D722-4E15-93B9-0A5DFB0276FB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汽油机</a:t>
            </a:r>
          </a:p>
        </p:txBody>
      </p:sp>
    </p:spTree>
    <p:extLst>
      <p:ext uri="{BB962C8B-B14F-4D97-AF65-F5344CB8AC3E}">
        <p14:creationId xmlns:p14="http://schemas.microsoft.com/office/powerpoint/2010/main" val="415941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29" descr="四冲程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989F"/>
              </a:clrFrom>
              <a:clrTo>
                <a:srgbClr val="00989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12194" y="1532023"/>
            <a:ext cx="6622131" cy="200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1030"/>
          <p:cNvSpPr txBox="1">
            <a:spLocks noChangeArrowheads="1"/>
          </p:cNvSpPr>
          <p:nvPr/>
        </p:nvSpPr>
        <p:spPr bwMode="auto">
          <a:xfrm>
            <a:off x="1152094" y="3823148"/>
            <a:ext cx="1369607" cy="438582"/>
          </a:xfrm>
          <a:prstGeom prst="rect">
            <a:avLst/>
          </a:prstGeom>
          <a:noFill/>
          <a:ln>
            <a:noFill/>
          </a:ln>
        </p:spPr>
        <p:txBody>
          <a:bodyPr wrap="none" lIns="68580" tIns="34290" rIns="68580" bIns="34290">
            <a:spAutoFit/>
          </a:bodyPr>
          <a:lstStyle>
            <a:lvl1pPr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 defTabSz="914378"/>
            <a:r>
              <a:rPr lang="zh-CN" altLang="en-US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  <a:hlinkClick r:id="rId3" action="ppaction://hlinksldjump"/>
              </a:rPr>
              <a:t>吸气冲程</a:t>
            </a:r>
            <a:endParaRPr lang="zh-CN" altLang="en-US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4" name="Text Box 1031"/>
          <p:cNvSpPr txBox="1">
            <a:spLocks noChangeArrowheads="1"/>
          </p:cNvSpPr>
          <p:nvPr/>
        </p:nvSpPr>
        <p:spPr bwMode="auto">
          <a:xfrm>
            <a:off x="2920861" y="3823148"/>
            <a:ext cx="14478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 defTabSz="914378" eaLnBrk="0" hangingPunct="0">
              <a:spcBef>
                <a:spcPct val="50000"/>
              </a:spcBef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  <a:hlinkClick r:id="rId4" action="ppaction://hlinksldjump"/>
              </a:rPr>
              <a:t>压缩冲程</a:t>
            </a:r>
            <a:endParaRPr lang="zh-CN" altLang="en-US" sz="18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5" name="Text Box 1032"/>
          <p:cNvSpPr txBox="1">
            <a:spLocks noChangeArrowheads="1"/>
          </p:cNvSpPr>
          <p:nvPr/>
        </p:nvSpPr>
        <p:spPr bwMode="auto">
          <a:xfrm>
            <a:off x="4921709" y="3823148"/>
            <a:ext cx="14478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 defTabSz="914378" eaLnBrk="0" hangingPunct="0">
              <a:spcBef>
                <a:spcPct val="50000"/>
              </a:spcBef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  <a:hlinkClick r:id="rId5" action="ppaction://hlinksldjump"/>
              </a:rPr>
              <a:t>做功冲程</a:t>
            </a:r>
            <a:endParaRPr lang="zh-CN" altLang="en-US" sz="18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6" name="Text Box 1033"/>
          <p:cNvSpPr txBox="1">
            <a:spLocks noChangeArrowheads="1"/>
          </p:cNvSpPr>
          <p:nvPr/>
        </p:nvSpPr>
        <p:spPr bwMode="auto">
          <a:xfrm>
            <a:off x="6922558" y="3823148"/>
            <a:ext cx="14478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 defTabSz="914378" eaLnBrk="0" hangingPunct="0">
              <a:spcBef>
                <a:spcPct val="50000"/>
              </a:spcBef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  <a:hlinkClick r:id="rId6" action="ppaction://hlinksldjump"/>
              </a:rPr>
              <a:t>排气冲程</a:t>
            </a:r>
            <a:endParaRPr lang="zh-CN" altLang="en-US" sz="18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7" name="Line 1034"/>
          <p:cNvSpPr>
            <a:spLocks noChangeShapeType="1"/>
          </p:cNvSpPr>
          <p:nvPr/>
        </p:nvSpPr>
        <p:spPr bwMode="auto">
          <a:xfrm>
            <a:off x="2377637" y="3996272"/>
            <a:ext cx="533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 wrap="none" lIns="68580" tIns="34290" rIns="68580" bIns="34290"/>
          <a:lstStyle/>
          <a:p>
            <a:pPr algn="ctr" defTabSz="914378"/>
            <a:endParaRPr lang="zh-CN" altLang="en-US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8" name="Line 1035"/>
          <p:cNvSpPr>
            <a:spLocks noChangeShapeType="1"/>
          </p:cNvSpPr>
          <p:nvPr/>
        </p:nvSpPr>
        <p:spPr bwMode="auto">
          <a:xfrm>
            <a:off x="4378485" y="3996272"/>
            <a:ext cx="533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 wrap="none" lIns="68580" tIns="34290" rIns="68580" bIns="34290"/>
          <a:lstStyle/>
          <a:p>
            <a:pPr algn="ctr" defTabSz="914378"/>
            <a:endParaRPr lang="zh-CN" altLang="en-US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9" name="Line 1036"/>
          <p:cNvSpPr>
            <a:spLocks noChangeShapeType="1"/>
          </p:cNvSpPr>
          <p:nvPr/>
        </p:nvSpPr>
        <p:spPr bwMode="auto">
          <a:xfrm>
            <a:off x="6379334" y="3996272"/>
            <a:ext cx="533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 wrap="none" lIns="68580" tIns="34290" rIns="68580" bIns="34290"/>
          <a:lstStyle/>
          <a:p>
            <a:pPr algn="ctr" defTabSz="914378"/>
            <a:endParaRPr lang="zh-CN" altLang="en-US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1" name="WordArt 10"/>
          <p:cNvSpPr>
            <a:spLocks noChangeArrowheads="1" noChangeShapeType="1" noTextEdit="1"/>
          </p:cNvSpPr>
          <p:nvPr/>
        </p:nvSpPr>
        <p:spPr bwMode="auto">
          <a:xfrm>
            <a:off x="678997" y="997237"/>
            <a:ext cx="2177519" cy="346249"/>
          </a:xfrm>
          <a:prstGeom prst="rect">
            <a:avLst/>
          </a:prstGeom>
          <a:noFill/>
          <a:ln>
            <a:noFill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2.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汽油机的工作过程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97086" y="4280866"/>
            <a:ext cx="4821767" cy="438582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>
            <a:lvl1pPr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 defTabSz="914378"/>
            <a:r>
              <a:rPr lang="zh-CN" altLang="en-US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一个工作循环：包括四个冲程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A7889E8-F167-488A-8F9A-61D400082406}"/>
              </a:ext>
            </a:extLst>
          </p:cNvPr>
          <p:cNvSpPr txBox="1"/>
          <p:nvPr/>
        </p:nvSpPr>
        <p:spPr>
          <a:xfrm>
            <a:off x="678997" y="336097"/>
            <a:ext cx="9680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汽油机</a:t>
            </a:r>
          </a:p>
        </p:txBody>
      </p:sp>
    </p:spTree>
    <p:extLst>
      <p:ext uri="{BB962C8B-B14F-4D97-AF65-F5344CB8AC3E}">
        <p14:creationId xmlns:p14="http://schemas.microsoft.com/office/powerpoint/2010/main" val="33096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5" grpId="0" autoUpdateAnimBg="0"/>
      <p:bldP spid="6" grpId="0" autoUpdateAnimBg="0"/>
      <p:bldP spid="7" grpId="0" animBg="1"/>
      <p:bldP spid="8" grpId="0" animBg="1"/>
      <p:bldP spid="9" grpId="0" animBg="1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正常&quot;,&quot;HeaderHeight&quot;:15.0,&quot;FooterHeight&quot;:9.0,&quot;SideMargin&quot;:5.5,&quot;TopMargin&quot;:0.0,&quot;BottomMargin&quot;:0.0,&quot;IntervalMargin&quot;:1.5,&quot;SettingType&quot;:&quot;System&quot;}"/>
</p:tagLst>
</file>

<file path=ppt/theme/theme1.xml><?xml version="1.0" encoding="utf-8"?>
<a:theme xmlns:a="http://schemas.openxmlformats.org/drawingml/2006/main" name="第一PPT模板网-WWW.1PPT.COM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0f0n1zm0">
      <a:majorFont>
        <a:latin typeface="Arial"/>
        <a:ea typeface="思源黑体 CN Regular"/>
        <a:cs typeface=""/>
      </a:majorFont>
      <a:minorFont>
        <a:latin typeface="Arial"/>
        <a:ea typeface="思源黑体 CN Regular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1082</Words>
  <Application>Microsoft Office PowerPoint</Application>
  <PresentationFormat>全屏显示(16:9)</PresentationFormat>
  <Paragraphs>191</Paragraphs>
  <Slides>26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29" baseType="lpstr">
      <vt:lpstr>FandolFang R</vt:lpstr>
      <vt:lpstr>Arial</vt:lpstr>
      <vt:lpstr>第一PPT模板网-WWW.1PPT.COM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Administrator</cp:lastModifiedBy>
  <cp:revision>1</cp:revision>
  <dcterms:created xsi:type="dcterms:W3CDTF">2020-05-16T14:52:25Z</dcterms:created>
  <dcterms:modified xsi:type="dcterms:W3CDTF">2023-10-22T03:05:44Z</dcterms:modified>
</cp:coreProperties>
</file>