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819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95ACF7E0-2BC4-49B9-BC17-A5BA44E73DFF}" type="slidenum">
              <a:rPr lang="zh-CN" altLang="en-US" sz="1200">
                <a:latin typeface="Calibri" pitchFamily="34" charset="0"/>
                <a:ea typeface="宋体" pitchFamily="2" charset="-122"/>
              </a:rPr>
              <a:t>4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024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90D3992C-E559-43FA-BC10-2C9DDB40CFB5}" type="slidenum">
              <a:rPr lang="zh-CN" altLang="en-US" sz="1200">
                <a:latin typeface="Calibri" pitchFamily="34" charset="0"/>
                <a:ea typeface="宋体" pitchFamily="2" charset="-122"/>
              </a:rPr>
              <a:t>5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229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5C398E00-BBEF-4952-970B-F957A5716079}" type="slidenum">
              <a:rPr lang="zh-CN" altLang="en-US" sz="1200">
                <a:latin typeface="Calibri" pitchFamily="34" charset="0"/>
                <a:ea typeface="宋体" pitchFamily="2" charset="-122"/>
              </a:rPr>
              <a:t>6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433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5473AE5E-11DC-4ED7-BEEE-161BD07AAA22}" type="slidenum">
              <a:rPr lang="zh-CN" altLang="en-US" sz="1200">
                <a:latin typeface="Calibri" pitchFamily="34" charset="0"/>
                <a:ea typeface="宋体" pitchFamily="2" charset="-122"/>
              </a:rPr>
              <a:t>7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CCD433CA-050D-44ED-A9DE-5FE54F5D08A5}" type="slidenum">
              <a:rPr lang="zh-CN" altLang="en-US" sz="1200">
                <a:latin typeface="Calibri" pitchFamily="34" charset="0"/>
                <a:ea typeface="宋体" pitchFamily="2" charset="-122"/>
              </a:rPr>
              <a:t>8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843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843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D5018E4E-BCDD-4986-8445-80DC164C376F}" type="slidenum">
              <a:rPr lang="zh-CN" altLang="en-US" sz="1200">
                <a:latin typeface="Calibri" pitchFamily="34" charset="0"/>
                <a:ea typeface="宋体" pitchFamily="2" charset="-122"/>
              </a:rPr>
              <a:t>9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048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048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CAC5121C-9A4D-4107-969D-081EE8C0B4BF}" type="slidenum">
              <a:rPr lang="zh-CN" altLang="en-US" sz="1200">
                <a:latin typeface="Calibri" pitchFamily="34" charset="0"/>
                <a:ea typeface="宋体" pitchFamily="2" charset="-122"/>
              </a:rPr>
              <a:t>10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253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r"/>
            <a:fld id="{BA49C38E-4547-431F-B29D-0D5805F82ACB}" type="slidenum">
              <a:rPr lang="zh-CN" altLang="en-US" sz="1200">
                <a:latin typeface="Calibri" pitchFamily="34" charset="0"/>
                <a:ea typeface="宋体" pitchFamily="2" charset="-122"/>
              </a:rPr>
              <a:t>11</a:t>
            </a:fld>
            <a:endParaRPr lang="zh-CN" altLang="en-US" sz="1200">
              <a:latin typeface="Calibri" pitchFamily="34" charset="0"/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3811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image" Target="../media/image15.jpeg"/><Relationship Id="rId7" Type="http://schemas.openxmlformats.org/officeDocument/2006/relationships/image" Target="../media/image7.pn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slide" Target="slide23.xml"/><Relationship Id="rId4" Type="http://schemas.openxmlformats.org/officeDocument/2006/relationships/slide" Target="slide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0.emf"/><Relationship Id="rId4" Type="http://schemas.openxmlformats.org/officeDocument/2006/relationships/oleObject" Target="../embeddings/Microsoft_Word_97_-_2003___1.doc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slide" Target="slide20.xml"/><Relationship Id="rId7" Type="http://schemas.openxmlformats.org/officeDocument/2006/relationships/image" Target="../media/image21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Word_97_-_2003___2.doc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file:///F:\&#37045;\21&#26149;\&#29289;&#29702;\&#28857;&#25320;&#20013;&#32771;\word\&#35762;&#26412;\&#22270;+232.tif" TargetMode="External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image" Target="file:///F:\&#37045;\21&#26149;\&#29289;&#29702;\&#28857;&#25320;&#20013;&#32771;\word\&#35762;&#26412;\&#22270;+234.ti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file:///F:\&#37045;\21&#26149;\&#29289;&#29702;\&#28857;&#25320;&#20013;&#32771;\word\&#35762;&#26412;\&#22270;+231.tif" TargetMode="Externa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image" Target="file:///F:\&#37045;\21&#26149;\&#29289;&#29702;\&#28857;&#25320;&#20013;&#32771;\word\&#35762;&#26412;\&#22270;+233.tif" TargetMode="External"/><Relationship Id="rId4" Type="http://schemas.openxmlformats.org/officeDocument/2006/relationships/image" Target="file:///F:\&#37045;\21&#26149;\&#29289;&#29702;\&#28857;&#25320;&#20013;&#32771;\word\&#35762;&#26412;\&#22270;+230.tif" TargetMode="External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文本框 6"/>
          <p:cNvSpPr/>
          <p:nvPr/>
        </p:nvSpPr>
        <p:spPr>
          <a:xfrm>
            <a:off x="1474788" y="1690688"/>
            <a:ext cx="6157912" cy="81817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14</a:t>
            </a:r>
            <a:r>
              <a:rPr lang="zh-CN" altLang="en-US" sz="3600" b="1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</a:t>
            </a:r>
            <a:r>
              <a:rPr lang="zh-CN" altLang="en-US" sz="3600" b="1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时 物</a:t>
            </a:r>
            <a:r>
              <a:rPr lang="zh-CN" altLang="en-US" sz="3600" b="1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体的浮与沉</a:t>
            </a:r>
          </a:p>
        </p:txBody>
      </p:sp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marR="0" lvl="0" indent="-540385" algn="ctr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en-US" sz="3000" b="1" spc="0">
                <a:solidFill>
                  <a:srgbClr val="7030A0"/>
                </a:solidFill>
                <a:latin typeface="宋体" pitchFamily="2" charset="-122"/>
                <a:ea typeface="宋体" pitchFamily="2" charset="-122"/>
              </a:rPr>
              <a:t>基础梳理篇</a:t>
            </a:r>
            <a:endParaRPr lang="zh-CN" altLang="zh-CN" sz="3000" b="1">
              <a:solidFill>
                <a:srgbClr val="7030A0"/>
              </a:solidFill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194110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2"/>
          <p:cNvSpPr txBox="1">
            <a:spLocks noChangeArrowheads="1"/>
          </p:cNvSpPr>
          <p:nvPr/>
        </p:nvSpPr>
        <p:spPr bwMode="auto">
          <a:xfrm>
            <a:off x="446088" y="700088"/>
            <a:ext cx="83026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．盐水选种：把种子放入浓度适宜的盐水中，饱满的种子密度大于盐水密度，这些种子最终会</a:t>
            </a:r>
            <a:r>
              <a:rPr lang="en-US" altLang="zh-CN" sz="2400" b="1" spc="0">
                <a:latin typeface="Times New Roman"/>
              </a:rPr>
              <a:t>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；干瘪、虫蛀的种子密度小于盐水的密度，这些种子最终会</a:t>
            </a:r>
            <a:r>
              <a:rPr lang="en-US" altLang="zh-CN" sz="2400" b="1" spc="0">
                <a:latin typeface="Times New Roman"/>
              </a:rPr>
              <a:t>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4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．潜水艇：通过改变</a:t>
            </a:r>
            <a:r>
              <a:rPr lang="en-US" altLang="zh-CN" sz="2400" b="1" spc="0">
                <a:latin typeface="Times New Roman"/>
              </a:rPr>
              <a:t>______________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来实现上浮或下潜。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5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．热气球：通过改变内部气体的密度，从而改变其重力的大小来实现升降。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9458" name="矩形 2"/>
          <p:cNvSpPr/>
          <p:nvPr/>
        </p:nvSpPr>
        <p:spPr>
          <a:xfrm>
            <a:off x="6000750" y="13477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沉底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1945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0" name="矩形 6"/>
          <p:cNvSpPr/>
          <p:nvPr/>
        </p:nvSpPr>
        <p:spPr>
          <a:xfrm>
            <a:off x="3614738" y="2433638"/>
            <a:ext cx="204152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自身重力大小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9461" name="矩形 7"/>
          <p:cNvSpPr/>
          <p:nvPr/>
        </p:nvSpPr>
        <p:spPr>
          <a:xfrm>
            <a:off x="7118350" y="1889125"/>
            <a:ext cx="801688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漂浮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0799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0" grpId="0"/>
      <p:bldP spid="194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21506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21507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015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21508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21509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0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21511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21512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3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21514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21515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 sz="2700" b="1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21516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21517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21518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21519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en-US" altLang="zh-CN" sz="2100" b="1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lang="zh-CN" altLang="en-US" sz="2100" b="1">
                  <a:solidFill>
                    <a:srgbClr val="FFB850"/>
                  </a:solidFill>
                  <a:latin typeface="Impact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21520" name="矩形 1">
            <a:hlinkClick r:id="rId3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lang="zh-CN" altLang="en-US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判断物体的浮与沉</a:t>
            </a:r>
          </a:p>
        </p:txBody>
      </p:sp>
      <p:sp>
        <p:nvSpPr>
          <p:cNvPr id="21521" name="矩形 2">
            <a:hlinkClick r:id="rId4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lang="zh-CN" altLang="en-US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浮沉条件的应用</a:t>
            </a:r>
          </a:p>
        </p:txBody>
      </p:sp>
      <p:pic>
        <p:nvPicPr>
          <p:cNvPr id="21522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5906065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 animBg="1"/>
      <p:bldP spid="215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2"/>
          <p:cNvSpPr txBox="1">
            <a:spLocks noChangeArrowheads="1"/>
          </p:cNvSpPr>
          <p:nvPr/>
        </p:nvSpPr>
        <p:spPr bwMode="auto">
          <a:xfrm>
            <a:off x="395288" y="1027113"/>
            <a:ext cx="8351838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1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】重为</a:t>
            </a:r>
            <a:r>
              <a:rPr lang="en-US" altLang="zh-CN" sz="2400" b="1" spc="0">
                <a:latin typeface="Times New Roman"/>
              </a:rPr>
              <a:t>10 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，体积为</a:t>
            </a:r>
            <a:r>
              <a:rPr lang="en-US" altLang="zh-CN" sz="2400" b="1" spc="0">
                <a:latin typeface="Times New Roman"/>
              </a:rPr>
              <a:t>1.2× 10</a:t>
            </a:r>
            <a:r>
              <a:rPr lang="zh-CN" altLang="zh-CN" sz="2400" b="1" spc="0" baseline="30000">
                <a:latin typeface="Times New Roman"/>
                <a:ea typeface="宋体" pitchFamily="2" charset="-122"/>
              </a:rPr>
              <a:t>－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的物块在足量水中静止时，物块的状态和所受浮力分别是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en-US" altLang="zh-CN" sz="2400" b="1" i="1" spc="0">
                <a:latin typeface="Times New Roman"/>
              </a:rPr>
              <a:t>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取</a:t>
            </a:r>
            <a:r>
              <a:rPr lang="en-US" altLang="zh-CN" sz="2400" b="1" spc="0">
                <a:latin typeface="Times New Roman"/>
              </a:rPr>
              <a:t>10 N/kg)(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190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．沉底，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10 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endParaRPr lang="en-US" altLang="zh-CN" sz="2400" b="1">
              <a:latin typeface="Times New Roman"/>
            </a:endParaRPr>
          </a:p>
          <a:p>
            <a:pPr marL="357505" marR="0" lvl="0" indent="-190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．悬浮，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10 N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190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C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．漂浮，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10 N  </a:t>
            </a:r>
            <a:endParaRPr lang="en-US" altLang="zh-CN" sz="2400" b="1">
              <a:latin typeface="Times New Roman"/>
            </a:endParaRPr>
          </a:p>
          <a:p>
            <a:pPr marL="357505" marR="0" lvl="0" indent="-190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D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．漂浮，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12 N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3554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>
              <a:buClrTx/>
              <a:buFontTx/>
            </a:pP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重点</a:t>
            </a:r>
            <a:r>
              <a:rPr lang="en-US" altLang="zh-CN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1   </a:t>
            </a: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判断物体的浮与沉</a:t>
            </a:r>
            <a:endParaRPr lang="zh-CN" altLang="en-US" sz="2400" b="1">
              <a:solidFill>
                <a:srgbClr val="953735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3555" name="矩形 5"/>
          <p:cNvSpPr/>
          <p:nvPr/>
        </p:nvSpPr>
        <p:spPr>
          <a:xfrm>
            <a:off x="7956550" y="1708150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rgbClr val="C00000"/>
                </a:solidFill>
                <a:latin typeface="Times New Roman" pitchFamily="18" charset="0"/>
              </a:rPr>
              <a:t>C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8213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3"/>
          <p:cNvSpPr>
            <a:spLocks noChangeArrowheads="1"/>
          </p:cNvSpPr>
          <p:nvPr/>
        </p:nvSpPr>
        <p:spPr bwMode="auto">
          <a:xfrm>
            <a:off x="360363" y="717550"/>
            <a:ext cx="845978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】【</a:t>
            </a:r>
            <a:r>
              <a:rPr lang="en-US" altLang="zh-CN" sz="2400" b="1" spc="0">
                <a:latin typeface="Times New Roman"/>
              </a:rPr>
              <a:t>2020·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莆田质检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水下断崖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通常指潜艇遇到海水密度跃变层，所受的浮力突然</a:t>
            </a:r>
            <a:r>
              <a:rPr lang="en-US" altLang="zh-CN" sz="2400" b="1" spc="0">
                <a:latin typeface="Times New Roman"/>
              </a:rPr>
              <a:t>________(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增大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减小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，失去平衡而急剧下沉的一种现象。为了阻止潜艇下沉，应迅速打开应急高压阀门，向所有水舱供气排出水舱中的水，从而</a:t>
            </a:r>
            <a:r>
              <a:rPr lang="en-US" altLang="zh-CN" sz="2400" b="1" spc="0">
                <a:latin typeface="Times New Roman"/>
              </a:rPr>
              <a:t>________(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减小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增大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潜艇重力。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423770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矩形 4"/>
          <p:cNvSpPr/>
          <p:nvPr/>
        </p:nvSpPr>
        <p:spPr>
          <a:xfrm>
            <a:off x="828675" y="1131888"/>
            <a:ext cx="7488238" cy="16843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lang="zh-CN" altLang="en-US" sz="2400" b="1">
                <a:solidFill>
                  <a:srgbClr val="00B050"/>
                </a:solidFill>
                <a:latin typeface="Times New Roman" pitchFamily="18" charset="0"/>
                <a:ea typeface="宋体" pitchFamily="2" charset="-122"/>
              </a:rPr>
              <a:t>方法点拨</a:t>
            </a:r>
            <a:r>
              <a:rPr lang="en-US" altLang="zh-CN" sz="2400" b="1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判断物体的浮与沉，关键是要先判断物体受到浮力和物体重力的大小关系，或液体密度和物体密度的大小关系。</a:t>
            </a:r>
            <a:endParaRPr lang="zh-CN" altLang="en-US" sz="2400" b="1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25602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5603" name="矩形 5"/>
          <p:cNvSpPr>
            <a:spLocks noChangeArrowheads="1"/>
          </p:cNvSpPr>
          <p:nvPr/>
        </p:nvSpPr>
        <p:spPr bwMode="auto">
          <a:xfrm>
            <a:off x="684213" y="2859088"/>
            <a:ext cx="748823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lang="zh-CN" altLang="en-US" sz="2400" b="1" spc="0">
                <a:solidFill>
                  <a:srgbClr val="00B050"/>
                </a:solidFill>
                <a:latin typeface="Times New Roman" pitchFamily="18" charset="0"/>
                <a:ea typeface="宋体" pitchFamily="2" charset="-122"/>
              </a:rPr>
              <a:t>答案</a:t>
            </a:r>
            <a:r>
              <a:rPr lang="en-US" altLang="zh-CN" sz="2400" b="1" spc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zh-CN" altLang="zh-CN" sz="2400" b="1" spc="0">
                <a:solidFill>
                  <a:srgbClr val="C00000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lang="zh-CN" altLang="zh-CN" sz="2400" b="1" spc="0">
                <a:solidFill>
                  <a:srgbClr val="C00000"/>
                </a:solidFill>
                <a:latin typeface="Times New Roman"/>
                <a:ea typeface="宋体" pitchFamily="2" charset="-122"/>
              </a:rPr>
              <a:t>减小；减小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97092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】某同学自制的简易密度计如图</a:t>
            </a:r>
            <a:r>
              <a:rPr lang="en-US" altLang="zh-CN" sz="2400" b="1" spc="0">
                <a:latin typeface="Times New Roman"/>
              </a:rPr>
              <a:t>1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所示，它是在木棒的一端缠绕铜丝做成的，将其放入不同的液体中，会呈竖直漂浮状态。下列说法错误的是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6626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>
              <a:buClrTx/>
              <a:buFontTx/>
            </a:pP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重点</a:t>
            </a:r>
            <a:r>
              <a:rPr lang="en-US" altLang="zh-CN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2   </a:t>
            </a: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浮沉条件的应用</a:t>
            </a:r>
            <a:endParaRPr lang="zh-CN" altLang="en-US" sz="2400" b="1">
              <a:solidFill>
                <a:srgbClr val="E46C0A"/>
              </a:solidFill>
              <a:latin typeface="Times New Roman" pitchFamily="18" charset="0"/>
              <a:ea typeface="宋体" pitchFamily="2" charset="-122"/>
            </a:endParaRPr>
          </a:p>
        </p:txBody>
      </p:sp>
      <p:pic>
        <p:nvPicPr>
          <p:cNvPr id="26627" name="Picture 6" descr="图+23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02075" y="2787650"/>
            <a:ext cx="1160463" cy="15843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73875196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2"/>
          <p:cNvSpPr txBox="1">
            <a:spLocks noChangeArrowheads="1"/>
          </p:cNvSpPr>
          <p:nvPr/>
        </p:nvSpPr>
        <p:spPr bwMode="auto">
          <a:xfrm>
            <a:off x="488950" y="915988"/>
            <a:ext cx="81153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725805" marR="0" lvl="0" indent="-354330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．密度计漂浮在水面上静止时，密度计的重力等于水对它的浮力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．密度计浸入液体的体积越大，说明所测液体密度越小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C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．读数时需用手扶住密度计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D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．木棒越细，测量误差越小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7650" name="矩形 9"/>
          <p:cNvSpPr/>
          <p:nvPr/>
        </p:nvSpPr>
        <p:spPr>
          <a:xfrm>
            <a:off x="830263" y="2651125"/>
            <a:ext cx="501650" cy="784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4500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√</a:t>
            </a:r>
            <a:endParaRPr lang="zh-CN" altLang="en-US" sz="450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8572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矩形 3"/>
          <p:cNvSpPr>
            <a:spLocks noChangeArrowheads="1"/>
          </p:cNvSpPr>
          <p:nvPr/>
        </p:nvSpPr>
        <p:spPr bwMode="auto">
          <a:xfrm>
            <a:off x="684213" y="512763"/>
            <a:ext cx="78486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4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】将体积相同的铜球、铝球、木球放在水中，静止时情况如图</a:t>
            </a:r>
            <a:r>
              <a:rPr lang="en-US" altLang="zh-CN" sz="2400" b="1" spc="0">
                <a:latin typeface="Times New Roman"/>
              </a:rPr>
              <a:t>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所示，下列说法正确的是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en-US" altLang="zh-CN" sz="2400" b="1" i="1" spc="0">
                <a:latin typeface="Times New Roman"/>
              </a:rPr>
              <a:t>ρ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8.9×10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</a:t>
            </a:r>
            <a:r>
              <a:rPr lang="en-US" altLang="zh-CN" sz="2400" b="1" i="1" spc="0">
                <a:latin typeface="Times New Roman"/>
              </a:rPr>
              <a:t>ρ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2.7× 10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i="1" spc="0">
                <a:latin typeface="Times New Roman"/>
              </a:rPr>
              <a:t>	ρ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木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0.6×10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)(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．木球一定是空心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．铜球所受的浮力比铝球所受的浮力大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C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．铝球一定是实心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4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D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．铝球的重力最大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8674" name="矩形 2"/>
          <p:cNvSpPr>
            <a:spLocks noChangeArrowheads="1"/>
          </p:cNvSpPr>
          <p:nvPr/>
        </p:nvSpPr>
        <p:spPr bwMode="auto">
          <a:xfrm>
            <a:off x="4092575" y="2017713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D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28675" name="Picture 5" descr="图+23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80175" y="1708150"/>
            <a:ext cx="1836738" cy="14033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4073091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3"/>
          <p:cNvSpPr>
            <a:spLocks noChangeArrowheads="1"/>
          </p:cNvSpPr>
          <p:nvPr/>
        </p:nvSpPr>
        <p:spPr bwMode="auto">
          <a:xfrm>
            <a:off x="684213" y="642938"/>
            <a:ext cx="78486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5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】【</a:t>
            </a:r>
            <a:r>
              <a:rPr lang="en-US" altLang="zh-CN" sz="2400" b="1" spc="0">
                <a:latin typeface="Times New Roman"/>
              </a:rPr>
              <a:t>2020·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泉州模拟</a:t>
            </a:r>
            <a:r>
              <a:rPr lang="en-US" altLang="zh-CN" sz="2400" b="1" spc="0">
                <a:latin typeface="Times New Roman"/>
              </a:rPr>
              <a:t>·3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分】一个小球所受的重力为</a:t>
            </a:r>
            <a:r>
              <a:rPr lang="en-US" altLang="zh-CN" sz="2400" b="1" spc="0">
                <a:latin typeface="Times New Roman"/>
              </a:rPr>
              <a:t>10 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。将它浸没在水中时，所排开的水的重力为</a:t>
            </a:r>
            <a:r>
              <a:rPr lang="en-US" altLang="zh-CN" sz="2400" b="1" spc="0">
                <a:latin typeface="Times New Roman"/>
              </a:rPr>
              <a:t>20 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。那么小球浸没时受到的浮力大小为</a:t>
            </a:r>
            <a:r>
              <a:rPr lang="en-US" altLang="zh-CN" sz="2400" b="1" spc="0">
                <a:latin typeface="Times New Roman"/>
              </a:rPr>
              <a:t>______N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，放开手后，小球将</a:t>
            </a:r>
            <a:r>
              <a:rPr lang="en-US" altLang="zh-CN" sz="2400" b="1" spc="0">
                <a:latin typeface="Times New Roman"/>
              </a:rPr>
              <a:t>________(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上浮</a:t>
            </a:r>
            <a:r>
              <a:rPr lang="en-US" altLang="zh-CN" sz="2400" b="1" spc="0">
                <a:latin typeface="Times New Roman"/>
              </a:rPr>
              <a:t>”“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下沉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悬浮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，最终小球受到的浮力为</a:t>
            </a:r>
            <a:r>
              <a:rPr lang="en-US" altLang="zh-CN" sz="2400" b="1" spc="0">
                <a:latin typeface="Times New Roman"/>
              </a:rPr>
              <a:t>________N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9698" name="矩形 2"/>
          <p:cNvSpPr>
            <a:spLocks noChangeArrowheads="1"/>
          </p:cNvSpPr>
          <p:nvPr/>
        </p:nvSpPr>
        <p:spPr bwMode="auto">
          <a:xfrm>
            <a:off x="5951538" y="1708150"/>
            <a:ext cx="4921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20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9699" name="矩形 4"/>
          <p:cNvSpPr>
            <a:spLocks noChangeArrowheads="1"/>
          </p:cNvSpPr>
          <p:nvPr/>
        </p:nvSpPr>
        <p:spPr bwMode="auto">
          <a:xfrm>
            <a:off x="2255838" y="22844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solidFill>
                  <a:srgbClr val="C00000"/>
                </a:solidFill>
                <a:latin typeface="Times New Roman"/>
                <a:ea typeface="宋体" pitchFamily="2" charset="-122"/>
              </a:rPr>
              <a:t>上浮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9700" name="矩形 5"/>
          <p:cNvSpPr>
            <a:spLocks noChangeArrowheads="1"/>
          </p:cNvSpPr>
          <p:nvPr/>
        </p:nvSpPr>
        <p:spPr bwMode="auto">
          <a:xfrm>
            <a:off x="3430588" y="2803525"/>
            <a:ext cx="49371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10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4908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3"/>
          <p:cNvSpPr>
            <a:spLocks noChangeArrowheads="1"/>
          </p:cNvSpPr>
          <p:nvPr/>
        </p:nvSpPr>
        <p:spPr bwMode="auto">
          <a:xfrm>
            <a:off x="684213" y="665163"/>
            <a:ext cx="7848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latin typeface="Times New Roman"/>
                <a:ea typeface="宋体" pitchFamily="2" charset="-122"/>
              </a:rPr>
              <a:t>【典例</a:t>
            </a:r>
            <a:r>
              <a:rPr lang="en-US" altLang="zh-CN" sz="2400" b="1" spc="0">
                <a:latin typeface="Times New Roman"/>
              </a:rPr>
              <a:t>6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】【</a:t>
            </a:r>
            <a:r>
              <a:rPr lang="en-US" altLang="zh-CN" sz="2400" b="1" spc="0">
                <a:latin typeface="Times New Roman"/>
              </a:rPr>
              <a:t>2020·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漳州质检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分】将一物块轻轻放入盛满水的大烧杯中，静止后有</a:t>
            </a:r>
            <a:r>
              <a:rPr lang="en-US" altLang="zh-CN" sz="2400" b="1" spc="0">
                <a:latin typeface="Times New Roman"/>
              </a:rPr>
              <a:t>76 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水溢出；将其轻轻放入盛满酒精的大烧杯中，静止后有</a:t>
            </a:r>
            <a:r>
              <a:rPr lang="en-US" altLang="zh-CN" sz="2400" b="1" spc="0">
                <a:latin typeface="Times New Roman"/>
              </a:rPr>
              <a:t>64 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酒精溢出，则物块在水中的状态是</a:t>
            </a:r>
            <a:r>
              <a:rPr lang="en-US" altLang="zh-CN" sz="2400" b="1" spc="0">
                <a:latin typeface="Times New Roman"/>
              </a:rPr>
              <a:t>________( 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漂浮</a:t>
            </a:r>
            <a:r>
              <a:rPr lang="en-US" altLang="zh-CN" sz="2400" b="1" spc="0">
                <a:latin typeface="Times New Roman"/>
              </a:rPr>
              <a:t>”“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悬浮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沉底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，物块的密度是</a:t>
            </a:r>
            <a:r>
              <a:rPr lang="en-US" altLang="zh-CN" sz="2400" b="1" spc="0">
                <a:latin typeface="Times New Roman"/>
              </a:rPr>
              <a:t>____________kg/m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已知</a:t>
            </a:r>
            <a:r>
              <a:rPr lang="en-US" altLang="zh-CN" sz="2400" b="1" i="1" spc="0">
                <a:latin typeface="Times New Roman"/>
              </a:rPr>
              <a:t>ρ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酒精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0.8× 10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</a:t>
            </a:r>
            <a:r>
              <a:rPr lang="en-US" altLang="zh-CN" sz="2400" b="1" i="1" spc="0">
                <a:latin typeface="Times New Roman"/>
              </a:rPr>
              <a:t>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取</a:t>
            </a:r>
            <a:r>
              <a:rPr lang="en-US" altLang="zh-CN" sz="2400" b="1" spc="0">
                <a:latin typeface="Times New Roman"/>
              </a:rPr>
              <a:t>10 N/kg)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0722" name="矩形 2"/>
          <p:cNvSpPr>
            <a:spLocks noChangeArrowheads="1"/>
          </p:cNvSpPr>
          <p:nvPr/>
        </p:nvSpPr>
        <p:spPr bwMode="auto">
          <a:xfrm>
            <a:off x="3336925" y="22844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solidFill>
                  <a:srgbClr val="C00000"/>
                </a:solidFill>
                <a:latin typeface="Times New Roman"/>
                <a:ea typeface="宋体" pitchFamily="2" charset="-122"/>
              </a:rPr>
              <a:t>漂浮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30723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0724" name="矩形 5"/>
          <p:cNvSpPr>
            <a:spLocks noChangeArrowheads="1"/>
          </p:cNvSpPr>
          <p:nvPr/>
        </p:nvSpPr>
        <p:spPr bwMode="auto">
          <a:xfrm>
            <a:off x="3268663" y="2867025"/>
            <a:ext cx="15192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0.95× 10</a:t>
            </a:r>
            <a:r>
              <a:rPr lang="en-US" altLang="zh-CN" sz="2400" b="1" spc="0" baseline="30000">
                <a:solidFill>
                  <a:srgbClr val="C00000"/>
                </a:solidFill>
                <a:latin typeface="Times New Roman"/>
              </a:rPr>
              <a:t>3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7531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5122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5123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marL="0" marR="0" lvl="0" indent="0" algn="ctr">
                <a:buClrTx/>
                <a:buFontTx/>
              </a:pPr>
              <a:endParaRPr lang="zh-CN" altLang="en-US" sz="1800" b="1">
                <a:solidFill>
                  <a:srgbClr val="FFFFFF"/>
                </a:solidFill>
              </a:endParaRPr>
            </a:p>
          </p:txBody>
        </p:sp>
      </p:grpSp>
      <p:pic>
        <p:nvPicPr>
          <p:cNvPr id="5124" name="组合 6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5" name="组合 64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6" name="组合 67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7" name="组合 70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8" name="组合 73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5129" name="组合 76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5130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4400" b="1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5131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5132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5133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015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5134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5135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5137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5138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5140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5141" name="文本框 16">
              <a:hlinkClick r:id="rId8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 sz="2700" b="1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5142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5143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5144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45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en-US" altLang="zh-CN" sz="2100" b="1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lang="zh-CN" altLang="en-US" sz="2100" b="1">
                  <a:solidFill>
                    <a:srgbClr val="FFB850"/>
                  </a:solidFill>
                  <a:latin typeface="Impact" pitchFamily="34" charset="0"/>
                  <a:ea typeface="宋体" pitchFamily="2" charset="-122"/>
                </a:endParaRPr>
              </a:p>
            </p:txBody>
          </p:sp>
        </p:grpSp>
      </p:grpSp>
      <p:grpSp>
        <p:nvGrpSpPr>
          <p:cNvPr id="5146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5147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5148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015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5149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5150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51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5152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5153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54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5155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5156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5157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5158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en-US" altLang="zh-CN" sz="2100" b="1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lang="zh-CN" altLang="en-US" sz="2100" b="1">
                  <a:solidFill>
                    <a:srgbClr val="01ACBE"/>
                  </a:solidFill>
                  <a:latin typeface="Impact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5159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5160" name="文本框 47">
              <a:hlinkClick r:id="rId9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 sz="2400" b="1">
                  <a:solidFill>
                    <a:schemeClr val="bg1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>
                  <a:solidFill>
                    <a:schemeClr val="bg1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lang="zh-CN" altLang="en-US" sz="2400" b="1">
                  <a:solidFill>
                    <a:schemeClr val="bg1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5161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5162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5163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5164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5165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6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67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15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168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5169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0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15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171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5172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5173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174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lvl="0" algn="ctr"/>
                  <a:r>
                    <a:rPr lang="en-US" altLang="zh-CN" sz="2100" b="1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lang="zh-CN" altLang="en-US" sz="2100" b="1">
                    <a:solidFill>
                      <a:srgbClr val="00B0F0"/>
                    </a:solidFill>
                    <a:latin typeface="Impact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5175" name="文本框 24">
                <a:hlinkClick r:id="rId10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zh-CN" altLang="en-US" sz="2700" b="1">
                    <a:solidFill>
                      <a:schemeClr val="bg1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5176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</a:pPr>
                <a:endParaRPr lang="zh-CN" altLang="en-US" sz="180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0341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1746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1747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015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1748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1749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0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31751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1752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3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31754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1755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1756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marL="0" marR="0" lvl="0" indent="0" algn="ctr">
                  <a:buClrTx/>
                  <a:buFontTx/>
                </a:pPr>
                <a:endParaRPr lang="zh-CN" altLang="en-US" sz="1000"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7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en-US" altLang="zh-CN" sz="2100" b="1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lang="zh-CN" altLang="en-US" sz="2100" b="1">
                  <a:solidFill>
                    <a:srgbClr val="01ACBE"/>
                  </a:solidFill>
                  <a:latin typeface="Impact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31758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1759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lvl="0" algn="ctr"/>
              <a:r>
                <a:rPr lang="zh-CN" altLang="en-US" sz="2400" b="1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lang="zh-CN" altLang="en-US" sz="2400" b="1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31760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176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2" name="矩形 53">
              <a:hlinkClick r:id="rId2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marL="0" marR="0" lvl="0" indent="0" algn="just">
                <a:spcAft>
                  <a:spcPct val="0"/>
                </a:spcAft>
                <a:buClrTx/>
                <a:buFontTx/>
              </a:pPr>
              <a:r>
                <a:rPr lang="en-US" altLang="zh-CN" sz="2400" b="1" spc="0">
                  <a:latin typeface="Times New Roman"/>
                </a:rPr>
                <a:t>1</a:t>
              </a:r>
              <a:endParaRPr lang="zh-CN" altLang="zh-CN" sz="1000">
                <a:latin typeface="宋体" pitchFamily="2" charset="-122"/>
                <a:ea typeface="宋体" pitchFamily="2" charset="-122"/>
              </a:endParaRPr>
            </a:p>
          </p:txBody>
        </p:sp>
      </p:grpSp>
      <p:grpSp>
        <p:nvGrpSpPr>
          <p:cNvPr id="31763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1764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5" name="矩形 32">
              <a:hlinkClick r:id="rId4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marL="0" marR="0" lvl="0" indent="0" algn="just">
                <a:spcAft>
                  <a:spcPct val="0"/>
                </a:spcAft>
                <a:buClrTx/>
                <a:buFontTx/>
              </a:pPr>
              <a:r>
                <a:rPr lang="en-US" altLang="zh-CN" sz="2400" b="1" spc="0">
                  <a:latin typeface="Times New Roman"/>
                </a:rPr>
                <a:t>2</a:t>
              </a:r>
              <a:endParaRPr lang="zh-CN" altLang="zh-CN" sz="1000">
                <a:latin typeface="宋体" pitchFamily="2" charset="-122"/>
                <a:ea typeface="宋体" pitchFamily="2" charset="-122"/>
              </a:endParaRPr>
            </a:p>
          </p:txBody>
        </p:sp>
      </p:grpSp>
      <p:grpSp>
        <p:nvGrpSpPr>
          <p:cNvPr id="31766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1767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68" name="矩形 41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marL="0" marR="0" lvl="0" indent="0" algn="just">
                <a:spcAft>
                  <a:spcPct val="0"/>
                </a:spcAft>
                <a:buClrTx/>
                <a:buFontTx/>
              </a:pPr>
              <a:r>
                <a:rPr lang="en-US" altLang="zh-CN" sz="2400" b="1" spc="0">
                  <a:latin typeface="Times New Roman"/>
                </a:rPr>
                <a:t>3</a:t>
              </a:r>
              <a:endParaRPr lang="zh-CN" altLang="zh-CN" sz="1000">
                <a:latin typeface="宋体" pitchFamily="2" charset="-122"/>
                <a:ea typeface="宋体" pitchFamily="2" charset="-122"/>
              </a:endParaRPr>
            </a:p>
          </p:txBody>
        </p:sp>
      </p:grpSp>
      <p:pic>
        <p:nvPicPr>
          <p:cNvPr id="31769" name="Picture 7" descr="C:\Users\Administrator\Desktop\习题课件\返回框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pSp>
        <p:nvGrpSpPr>
          <p:cNvPr id="31770" name="组合 1"/>
          <p:cNvGrpSpPr/>
          <p:nvPr/>
        </p:nvGrpSpPr>
        <p:grpSpPr>
          <a:xfrm>
            <a:off x="5730875" y="1924050"/>
            <a:ext cx="542925" cy="547688"/>
            <a:chOff x="1153731" y="1592014"/>
            <a:chExt cx="543166" cy="547688"/>
          </a:xfrm>
        </p:grpSpPr>
        <p:pic>
          <p:nvPicPr>
            <p:cNvPr id="31771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1772" name="矩形 55">
              <a:hlinkClick r:id="rId8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marL="0" marR="0" lvl="0" indent="0" algn="just">
                <a:spcAft>
                  <a:spcPct val="0"/>
                </a:spcAft>
                <a:buClrTx/>
                <a:buFontTx/>
              </a:pPr>
              <a:r>
                <a:rPr lang="en-US" altLang="zh-CN" sz="2400" b="1" spc="0">
                  <a:latin typeface="Times New Roman"/>
                </a:rPr>
                <a:t>4</a:t>
              </a:r>
              <a:endParaRPr lang="zh-CN" altLang="zh-CN" sz="1000">
                <a:latin typeface="宋体" pitchFamily="2" charset="-122"/>
                <a:ea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0012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1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．【</a:t>
            </a:r>
            <a:r>
              <a:rPr lang="en-US" altLang="zh-CN" sz="2400" b="1" spc="0">
                <a:latin typeface="Times New Roman"/>
              </a:rPr>
              <a:t>2019·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福建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分】如图所示，气球下面用细线悬挂一石块，它们恰好悬浮在水中。已知石块与气球的总重力为</a:t>
            </a:r>
            <a:r>
              <a:rPr lang="en-US" altLang="zh-CN" sz="2400" b="1" i="1" spc="0">
                <a:latin typeface="Times New Roman"/>
              </a:rPr>
              <a:t>G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总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，则气球受到的浮力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</a:t>
            </a:r>
            <a:r>
              <a:rPr lang="en-US" altLang="zh-CN" sz="2400" b="1" spc="0">
                <a:latin typeface="Times New Roman"/>
              </a:rPr>
              <a:t>________(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“&gt;”“&lt;”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en-US" altLang="zh-CN" sz="2400" b="1" i="1" spc="0">
                <a:latin typeface="Times New Roman"/>
              </a:rPr>
              <a:t>G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总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；若水温升高，石块将</a:t>
            </a:r>
            <a:r>
              <a:rPr lang="en-US" altLang="zh-CN" sz="2400" b="1" spc="0">
                <a:latin typeface="Times New Roman"/>
              </a:rPr>
              <a:t>________(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填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上浮</a:t>
            </a:r>
            <a:r>
              <a:rPr lang="en-US" altLang="zh-CN" sz="2400" b="1" spc="0">
                <a:latin typeface="Times New Roman"/>
              </a:rPr>
              <a:t>”“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下沉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或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保持悬浮</a:t>
            </a:r>
            <a:r>
              <a:rPr lang="en-US" altLang="zh-CN" sz="2400" b="1" spc="0">
                <a:latin typeface="Times New Roman"/>
              </a:rPr>
              <a:t>”)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不考虑水的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	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密度的变化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2770" name="矩形 3"/>
          <p:cNvSpPr>
            <a:spLocks noChangeArrowheads="1"/>
          </p:cNvSpPr>
          <p:nvPr/>
        </p:nvSpPr>
        <p:spPr bwMode="auto">
          <a:xfrm>
            <a:off x="5853113" y="1635125"/>
            <a:ext cx="3587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&lt;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32771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2772" name="Picture 5" descr="图+23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53113" y="2859088"/>
            <a:ext cx="1382712" cy="14097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2773" name="矩形 5"/>
          <p:cNvSpPr>
            <a:spLocks noChangeArrowheads="1"/>
          </p:cNvSpPr>
          <p:nvPr/>
        </p:nvSpPr>
        <p:spPr bwMode="auto">
          <a:xfrm>
            <a:off x="5713413" y="2139950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zh-CN" altLang="zh-CN" sz="2400" b="1" spc="0">
                <a:solidFill>
                  <a:srgbClr val="C00000"/>
                </a:solidFill>
                <a:latin typeface="Times New Roman"/>
                <a:ea typeface="宋体" pitchFamily="2" charset="-122"/>
              </a:rPr>
              <a:t>上浮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57516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4"/>
          <p:cNvSpPr>
            <a:spLocks noChangeArrowheads="1"/>
          </p:cNvSpPr>
          <p:nvPr/>
        </p:nvSpPr>
        <p:spPr bwMode="auto">
          <a:xfrm>
            <a:off x="565150" y="627063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．【</a:t>
            </a:r>
            <a:r>
              <a:rPr lang="en-US" altLang="zh-CN" sz="2400" b="1" spc="0">
                <a:latin typeface="Times New Roman"/>
              </a:rPr>
              <a:t>2019·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莆田质检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分】如图所示，体积相同的氢气球和空气球刚释放时，氢气球上浮，而空气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	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球却浮不起来。下列说法正确的是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．氢气球受到的浮力大于空气球所受的浮力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．氢气球受到的浮力小于空气球所受的浮力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C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．氢气球受到的浮力等于空气球所受的浮力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725805" marR="0" lvl="0" indent="-35433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D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．无法确定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5821363" y="1739900"/>
            <a:ext cx="406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C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33795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379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75450" y="1154113"/>
            <a:ext cx="2189163" cy="17780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2169337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565150" y="411163"/>
            <a:ext cx="80232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．【</a:t>
            </a:r>
            <a:r>
              <a:rPr lang="en-US" altLang="zh-CN" sz="2400" b="1" spc="0">
                <a:latin typeface="Times New Roman"/>
              </a:rPr>
              <a:t>2019·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宁德质检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分】同一个鸡蛋先后放入清水、淡盐水和浓盐水中，静止时，鸡蛋在图甲中沉底、在图乙中悬浮，在图丙中漂浮，如图所示。由此可知鸡蛋受到的浮力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190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浮乙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浮丙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　　</a:t>
            </a:r>
            <a:endParaRPr lang="en-US" altLang="zh-CN" sz="2400" b="1">
              <a:latin typeface="Times New Roman"/>
            </a:endParaRPr>
          </a:p>
          <a:p>
            <a:pPr marL="357505" marR="0" lvl="0" indent="-190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B. 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浮甲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浮乙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190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C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浮甲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＞</a:t>
            </a:r>
            <a:r>
              <a:rPr lang="zh-CN" altLang="zh-CN" sz="2400" b="1" spc="0">
                <a:latin typeface="宋体" pitchFamily="2" charset="-122"/>
                <a:ea typeface="Times New Roman" panose="02020603050405020304"/>
              </a:rPr>
              <a:t> </a:t>
            </a:r>
            <a:r>
              <a:rPr lang="en-US" altLang="zh-CN" sz="2400" b="1" i="1" spc="0">
                <a:latin typeface="宋体" pitchFamily="2" charset="-122"/>
                <a:ea typeface="Times New Roman" panose="02020603050405020304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浮丙</a:t>
            </a:r>
            <a:r>
              <a:rPr lang="en-US" altLang="zh-CN" sz="2400" b="1" spc="0">
                <a:latin typeface="Times New Roman"/>
              </a:rPr>
              <a:t>  	    </a:t>
            </a:r>
            <a:endParaRPr lang="en-US" altLang="zh-CN" sz="2400" b="1">
              <a:latin typeface="Times New Roman"/>
            </a:endParaRPr>
          </a:p>
          <a:p>
            <a:pPr marL="357505" marR="0" lvl="0" indent="-190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D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</a:t>
            </a:r>
            <a:r>
              <a:rPr lang="en-US" altLang="zh-CN" sz="2400" b="1" i="1" spc="0">
                <a:latin typeface="Times New Roman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浮乙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＜</a:t>
            </a:r>
            <a:r>
              <a:rPr lang="zh-CN" altLang="zh-CN" sz="2400" b="1" spc="0">
                <a:latin typeface="宋体" pitchFamily="2" charset="-122"/>
                <a:ea typeface="Times New Roman" panose="02020603050405020304"/>
              </a:rPr>
              <a:t> </a:t>
            </a:r>
            <a:r>
              <a:rPr lang="en-US" altLang="zh-CN" sz="2400" b="1" i="1" spc="0">
                <a:latin typeface="宋体" pitchFamily="2" charset="-122"/>
                <a:ea typeface="Times New Roman" panose="02020603050405020304"/>
              </a:rPr>
              <a:t>F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浮丙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4818" name="矩形 3"/>
          <p:cNvSpPr>
            <a:spLocks noChangeArrowheads="1"/>
          </p:cNvSpPr>
          <p:nvPr/>
        </p:nvSpPr>
        <p:spPr bwMode="auto">
          <a:xfrm>
            <a:off x="2195513" y="2066925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solidFill>
                  <a:srgbClr val="C00000"/>
                </a:solidFill>
                <a:latin typeface="Times New Roman"/>
              </a:rPr>
              <a:t>A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34819" name="Picture 7" descr="C:\Users\Administrator\Desktop\习题课件\返回框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20" name="Picture 5" descr="图+23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3225" y="2663825"/>
            <a:ext cx="3660775" cy="15525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4179360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468313" y="339725"/>
            <a:ext cx="80232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4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．【</a:t>
            </a:r>
            <a:r>
              <a:rPr lang="en-US" altLang="zh-CN" sz="2400" b="1" spc="0">
                <a:latin typeface="Times New Roman"/>
              </a:rPr>
              <a:t>2019·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南平质检</a:t>
            </a:r>
            <a:r>
              <a:rPr lang="en-US" altLang="zh-CN" sz="2400" b="1" spc="0">
                <a:latin typeface="Times New Roman"/>
              </a:rPr>
              <a:t>·2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分】如图所示，</a:t>
            </a:r>
            <a:r>
              <a:rPr lang="en-US" altLang="zh-CN" sz="2400" b="1" i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、</a:t>
            </a:r>
            <a:r>
              <a:rPr lang="en-US" altLang="zh-CN" sz="2400" b="1" i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是分别盛有适量煤油和水的相同容器，底面积均为</a:t>
            </a:r>
            <a:r>
              <a:rPr lang="en-US" altLang="zh-CN" sz="2400" b="1" spc="0">
                <a:latin typeface="Times New Roman"/>
              </a:rPr>
              <a:t>100 cm</a:t>
            </a:r>
            <a:r>
              <a:rPr lang="en-US" altLang="zh-CN" sz="2400" b="1" spc="0" baseline="30000">
                <a:latin typeface="Times New Roman"/>
              </a:rPr>
              <a:t>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，置于水平桌面上。现将一实心小球分别放入</a:t>
            </a:r>
            <a:r>
              <a:rPr lang="en-US" altLang="zh-CN" sz="2400" b="1" i="1" spc="0">
                <a:latin typeface="Times New Roman"/>
              </a:rPr>
              <a:t>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、</a:t>
            </a:r>
            <a:r>
              <a:rPr lang="en-US" altLang="zh-CN" sz="2400" b="1" i="1" spc="0">
                <a:latin typeface="Times New Roman"/>
              </a:rPr>
              <a:t>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两容器中，小球静止后排开煤油和水的体积分别为</a:t>
            </a:r>
            <a:r>
              <a:rPr lang="en-US" altLang="zh-CN" sz="2400" b="1" spc="0">
                <a:latin typeface="Times New Roman"/>
              </a:rPr>
              <a:t>20 cm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和</a:t>
            </a:r>
            <a:r>
              <a:rPr lang="en-US" altLang="zh-CN" sz="2400" b="1" spc="0">
                <a:latin typeface="Times New Roman"/>
              </a:rPr>
              <a:t>18 cm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，则小球的密度为</a:t>
            </a:r>
            <a:r>
              <a:rPr lang="en-US" altLang="zh-CN" sz="2400" b="1" spc="0">
                <a:latin typeface="Times New Roman"/>
              </a:rPr>
              <a:t> ______kg/m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。小球静止在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i="1" spc="0">
                <a:latin typeface="Times New Roman"/>
              </a:rPr>
              <a:t>	B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容器中时，水对容器底的压强增大了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	________Pa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r>
              <a:rPr lang="en-US" altLang="zh-CN" sz="2400" b="1" spc="0">
                <a:latin typeface="Times New Roman"/>
              </a:rPr>
              <a:t>(</a:t>
            </a:r>
            <a:r>
              <a:rPr lang="en-US" altLang="zh-CN" sz="2400" b="1" i="1" spc="0">
                <a:latin typeface="Times New Roman"/>
              </a:rPr>
              <a:t>ρ</a:t>
            </a:r>
            <a:r>
              <a:rPr lang="zh-CN" altLang="zh-CN" sz="2400" b="1" spc="0" baseline="-25000">
                <a:latin typeface="Times New Roman"/>
                <a:ea typeface="宋体" pitchFamily="2" charset="-122"/>
              </a:rPr>
              <a:t>煤油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＝</a:t>
            </a:r>
            <a:r>
              <a:rPr lang="en-US" altLang="zh-CN" sz="2400" b="1" spc="0">
                <a:latin typeface="Times New Roman"/>
              </a:rPr>
              <a:t>0.8× 10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en-US" altLang="zh-CN" sz="2400" b="1" spc="0">
                <a:latin typeface="Times New Roman"/>
              </a:rPr>
              <a:t> kg/m</a:t>
            </a:r>
            <a:r>
              <a:rPr lang="en-US" altLang="zh-CN" sz="2400" b="1" spc="0" baseline="30000">
                <a:latin typeface="Times New Roman"/>
              </a:rPr>
              <a:t>3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</a:t>
            </a:r>
            <a:endParaRPr lang="en-US" altLang="zh-CN" sz="2400" b="1">
              <a:latin typeface="Times New Roman"/>
            </a:endParaRPr>
          </a:p>
          <a:p>
            <a:pPr marL="357505" marR="0" lvl="0" indent="-354965" algn="just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i="1" spc="0">
                <a:latin typeface="Times New Roman"/>
              </a:rPr>
              <a:t>	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取</a:t>
            </a:r>
            <a:r>
              <a:rPr lang="en-US" altLang="zh-CN" sz="2400" b="1" spc="0">
                <a:latin typeface="Times New Roman"/>
              </a:rPr>
              <a:t>10 N/kg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，小球放入容器时均无液体溢出</a:t>
            </a:r>
            <a:r>
              <a:rPr lang="en-US" altLang="zh-CN" sz="2400" b="1" spc="0">
                <a:latin typeface="Times New Roman"/>
              </a:rPr>
              <a:t>)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pic>
        <p:nvPicPr>
          <p:cNvPr id="35842" name="Picture 3" descr="图+24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16688" y="2643188"/>
            <a:ext cx="2278062" cy="16367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3812762791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5" name="对象 5"/>
          <p:cNvGraphicFramePr>
            <a:graphicFrameLocks noChangeAspect="1"/>
          </p:cNvGraphicFramePr>
          <p:nvPr/>
        </p:nvGraphicFramePr>
        <p:xfrm>
          <a:off x="901700" y="765175"/>
          <a:ext cx="76708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r:id="rId4" imgW="7670800" imgH="3822700" progId="Word.Document.8">
                  <p:embed/>
                </p:oleObj>
              </mc:Choice>
              <mc:Fallback>
                <p:oleObj r:id="rId4" imgW="7670800" imgH="38227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1700" y="765175"/>
                        <a:ext cx="7670800" cy="3822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91227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37890" name="对象 5"/>
          <p:cNvGraphicFramePr>
            <a:graphicFrameLocks noChangeAspect="1"/>
          </p:cNvGraphicFramePr>
          <p:nvPr/>
        </p:nvGraphicFramePr>
        <p:xfrm>
          <a:off x="901700" y="849313"/>
          <a:ext cx="76454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r:id="rId6" imgW="7645400" imgH="2730500" progId="Word.Document.8">
                  <p:embed/>
                </p:oleObj>
              </mc:Choice>
              <mc:Fallback>
                <p:oleObj r:id="rId6" imgW="7645400" imgH="27305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1700" y="849313"/>
                        <a:ext cx="7645400" cy="2730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矩形 6"/>
          <p:cNvSpPr/>
          <p:nvPr/>
        </p:nvSpPr>
        <p:spPr>
          <a:xfrm>
            <a:off x="611188" y="2787650"/>
            <a:ext cx="5119687" cy="5762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lang="zh-CN" altLang="en-US" sz="2400" b="1">
                <a:solidFill>
                  <a:srgbClr val="00B050"/>
                </a:solidFill>
                <a:latin typeface="Times New Roman" pitchFamily="18" charset="0"/>
                <a:ea typeface="宋体" pitchFamily="2" charset="-122"/>
              </a:rPr>
              <a:t>答案</a:t>
            </a:r>
            <a:r>
              <a:rPr lang="en-US" altLang="zh-CN" sz="2400" b="1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>
                <a:solidFill>
                  <a:srgbClr val="C00000"/>
                </a:solidFill>
                <a:latin typeface="Times New Roman" pitchFamily="18" charset="0"/>
              </a:rPr>
              <a:t>0.9× 10</a:t>
            </a:r>
            <a:r>
              <a:rPr lang="en-US" altLang="zh-CN" sz="2400" b="1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；</a:t>
            </a:r>
            <a:r>
              <a:rPr lang="en-US" altLang="zh-CN" sz="2400" b="1">
                <a:solidFill>
                  <a:srgbClr val="C00000"/>
                </a:solidFill>
                <a:latin typeface="Times New Roman" pitchFamily="18" charset="0"/>
              </a:rPr>
              <a:t>18</a:t>
            </a:r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　</a:t>
            </a:r>
            <a:endParaRPr lang="zh-CN" altLang="en-US" sz="2400" b="1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37892" name="New picture"/>
          <p:cNvPicPr/>
          <p:nvPr/>
        </p:nvPicPr>
        <p:blipFill>
          <a:blip r:embed="rId8"/>
          <a:stretch>
            <a:fillRect/>
          </a:stretch>
        </p:blipFill>
        <p:spPr>
          <a:xfrm>
            <a:off x="11036300" y="10680700"/>
            <a:ext cx="368300" cy="2667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925407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614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4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48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15" b="1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614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0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1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15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15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53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4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015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15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5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57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marL="0" marR="0" lvl="0" indent="0" algn="ctr">
                    <a:buClrTx/>
                    <a:buFontTx/>
                  </a:pPr>
                  <a:endParaRPr lang="zh-CN" altLang="en-US" sz="1000" b="1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5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lvl="0" algn="ctr"/>
                  <a:r>
                    <a:rPr lang="en-US" altLang="zh-CN" sz="2100" b="1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lang="zh-CN" altLang="en-US" sz="2100" b="1">
                    <a:solidFill>
                      <a:srgbClr val="00B0F0"/>
                    </a:solidFill>
                    <a:latin typeface="Impact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6159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lvl="0" algn="ctr"/>
                <a:r>
                  <a:rPr lang="zh-CN" altLang="en-US" sz="2700" b="1">
                    <a:solidFill>
                      <a:schemeClr val="bg1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16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fontAlgn="base">
                  <a:spcBef>
                    <a:spcPct val="0"/>
                  </a:spcBef>
                  <a:spcAft>
                    <a:spcPct val="0"/>
                  </a:spcAft>
                  <a:buClrTx/>
                  <a:buFontTx/>
                </a:pPr>
                <a:endParaRPr lang="zh-CN" altLang="en-US" sz="18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6161" name="矩形 1">
            <a:hlinkClick r:id="rId2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lang="zh-CN" altLang="en-US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沉浮现象</a:t>
            </a:r>
          </a:p>
        </p:txBody>
      </p:sp>
      <p:sp>
        <p:nvSpPr>
          <p:cNvPr id="6162" name="矩形 2">
            <a:hlinkClick r:id="rId3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lang="zh-CN" altLang="en-US" sz="2400" b="1">
                <a:solidFill>
                  <a:srgbClr val="FFFFFF"/>
                </a:solidFill>
                <a:latin typeface="隶书" pitchFamily="49" charset="-122"/>
                <a:ea typeface="隶书" pitchFamily="49" charset="-122"/>
              </a:rPr>
              <a:t>物体的浮沉判断</a:t>
            </a:r>
          </a:p>
        </p:txBody>
      </p:sp>
      <p:pic>
        <p:nvPicPr>
          <p:cNvPr id="6163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64" name="矩形 27">
            <a:hlinkClick r:id="rId6" action="ppaction://hlinksldjump"/>
          </p:cNvPr>
          <p:cNvSpPr/>
          <p:nvPr/>
        </p:nvSpPr>
        <p:spPr>
          <a:xfrm>
            <a:off x="1835150" y="2859088"/>
            <a:ext cx="5788025" cy="460375"/>
          </a:xfrm>
          <a:prstGeom prst="rect">
            <a:avLst/>
          </a:prstGeom>
          <a:solidFill>
            <a:srgbClr val="FFC000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lang="zh-CN" altLang="en-US" sz="2400" b="1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沉浮条件的应用</a:t>
            </a:r>
          </a:p>
        </p:txBody>
      </p:sp>
    </p:spTree>
    <p:extLst>
      <p:ext uri="{BB962C8B-B14F-4D97-AF65-F5344CB8AC3E}">
        <p14:creationId xmlns:p14="http://schemas.microsoft.com/office/powerpoint/2010/main" val="35833345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2" grpId="0" animBg="1"/>
      <p:bldP spid="61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22"/>
          <p:cNvSpPr txBox="1">
            <a:spLocks noChangeArrowheads="1"/>
          </p:cNvSpPr>
          <p:nvPr/>
        </p:nvSpPr>
        <p:spPr bwMode="auto">
          <a:xfrm>
            <a:off x="468313" y="1155700"/>
            <a:ext cx="81153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	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将物体浸没在液体中，物体只受重力和浮力时，物体向上运动的过程叫做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，上浮的最终结果是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在液体表面；物体静止悬在液体中的状态叫做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；物体向下运动的过程叫做下沉，下沉的最终结果是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7170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>
              <a:buClrTx/>
              <a:buFontTx/>
            </a:pP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知识点</a:t>
            </a:r>
            <a:r>
              <a:rPr lang="en-US" altLang="zh-CN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1    </a:t>
            </a: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沉浮现象</a:t>
            </a:r>
            <a:endParaRPr lang="zh-CN" altLang="en-US" sz="2400" b="1">
              <a:solidFill>
                <a:srgbClr val="E46C0A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7171" name="矩形 1"/>
          <p:cNvSpPr/>
          <p:nvPr/>
        </p:nvSpPr>
        <p:spPr>
          <a:xfrm>
            <a:off x="4129088" y="17795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上浮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7172" name="矩形 12"/>
          <p:cNvSpPr/>
          <p:nvPr/>
        </p:nvSpPr>
        <p:spPr>
          <a:xfrm>
            <a:off x="1104900" y="23256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漂浮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pic>
        <p:nvPicPr>
          <p:cNvPr id="717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4" name="矩形 8"/>
          <p:cNvSpPr/>
          <p:nvPr/>
        </p:nvSpPr>
        <p:spPr>
          <a:xfrm>
            <a:off x="1092200" y="28844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悬浮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7175" name="矩形 9"/>
          <p:cNvSpPr/>
          <p:nvPr/>
        </p:nvSpPr>
        <p:spPr>
          <a:xfrm>
            <a:off x="2124075" y="3444875"/>
            <a:ext cx="8032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沉底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9544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4" grpId="0"/>
      <p:bldP spid="71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2"/>
          <p:cNvSpPr txBox="1">
            <a:spLocks noChangeArrowheads="1"/>
          </p:cNvSpPr>
          <p:nvPr/>
        </p:nvSpPr>
        <p:spPr bwMode="auto">
          <a:xfrm>
            <a:off x="468313" y="1371600"/>
            <a:ext cx="8115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	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浸没在液体中的物体，其浮沉情况主要取决于它所受到的浮力和重力的大小关系。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921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>
              <a:buClrTx/>
              <a:buFontTx/>
            </a:pP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知识点</a:t>
            </a:r>
            <a:r>
              <a:rPr lang="en-US" altLang="zh-CN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2   </a:t>
            </a: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物体的浮沉判断</a:t>
            </a:r>
            <a:endParaRPr lang="zh-CN" altLang="en-US" sz="2400" b="1">
              <a:solidFill>
                <a:srgbClr val="E46C0A"/>
              </a:solidFill>
              <a:latin typeface="Times New Roman" pitchFamily="18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52150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5" name="表格 4"/>
          <p:cNvGraphicFramePr>
            <a:graphicFrameLocks noGrp="1"/>
          </p:cNvGraphicFramePr>
          <p:nvPr/>
        </p:nvGraphicFramePr>
        <p:xfrm>
          <a:off x="781050" y="596900"/>
          <a:ext cx="7908926" cy="3965575"/>
        </p:xfrm>
        <a:graphic>
          <a:graphicData uri="http://schemas.openxmlformats.org/drawingml/2006/table">
            <a:tbl>
              <a:tblPr/>
              <a:tblGrid>
                <a:gridCol w="1260475"/>
                <a:gridCol w="1260475"/>
                <a:gridCol w="1258888"/>
                <a:gridCol w="1260475"/>
                <a:gridCol w="1260475"/>
                <a:gridCol w="1608138"/>
              </a:tblGrid>
              <a:tr h="58102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上浮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漂浮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悬浮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下沉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沉底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51288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图示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862012">
                <a:tc rowSpan="2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与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的关系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浮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＋</a:t>
                      </a:r>
                      <a:r>
                        <a:rPr lang="en-US" altLang="zh-CN" sz="2400" b="1" i="1">
                          <a:latin typeface="Times New Roman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/>
                        </a:rPr>
                        <a:t>N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Times New Roman"/>
                          <a:ea typeface="宋体" pitchFamily="2" charset="-122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G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096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B w="12700">
                      <a:round/>
                    </a:lnB>
                  </a:tcPr>
                </a:tc>
                <a:tc gridSpan="5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判断物体的浮、沉时，可以先计算物体受到的浮力和重力大小，然后比较它们的大小关系。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</a:tbl>
          </a:graphicData>
        </a:graphic>
      </p:graphicFrame>
      <p:pic>
        <p:nvPicPr>
          <p:cNvPr id="11297" name="Picture 15" descr="F:\邵\21春\物理\点拨中考\word\讲本\图+230.tif"/>
          <p:cNvPicPr>
            <a:picLocks noChangeAspect="1"/>
          </p:cNvPicPr>
          <p:nvPr/>
        </p:nvPicPr>
        <p:blipFill>
          <a:blip r:embed="rId3" r:link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44725" y="1308100"/>
            <a:ext cx="788988" cy="1014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98" name="Picture 14" descr="F:\邵\21春\物理\点拨中考\word\讲本\图+231.tif"/>
          <p:cNvPicPr>
            <a:picLocks noChangeAspect="1"/>
          </p:cNvPicPr>
          <p:nvPr/>
        </p:nvPicPr>
        <p:blipFill>
          <a:blip r:embed="rId5" r:link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9813" y="1265238"/>
            <a:ext cx="717550" cy="115411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99" name="Picture 13" descr="F:\邵\21春\物理\点拨中考\word\讲本\图+232.tif"/>
          <p:cNvPicPr>
            <a:picLocks noChangeAspect="1"/>
          </p:cNvPicPr>
          <p:nvPr/>
        </p:nvPicPr>
        <p:blipFill>
          <a:blip r:embed="rId7" r:link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83150" y="1311275"/>
            <a:ext cx="790575" cy="10763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300" name="Picture 12" descr="F:\邵\21春\物理\点拨中考\word\讲本\图+233.tif"/>
          <p:cNvPicPr>
            <a:picLocks noChangeAspect="1"/>
          </p:cNvPicPr>
          <p:nvPr/>
        </p:nvPicPr>
        <p:blipFill>
          <a:blip r:embed="rId9" r:link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61075" y="1306513"/>
            <a:ext cx="790575" cy="108743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301" name="Picture 11" descr="F:\邵\21春\物理\点拨中考\word\讲本\图+234.tif"/>
          <p:cNvPicPr>
            <a:picLocks noChangeAspect="1"/>
          </p:cNvPicPr>
          <p:nvPr/>
        </p:nvPicPr>
        <p:blipFill>
          <a:blip r:embed="rId11" r:link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2525" y="1306513"/>
            <a:ext cx="719138" cy="11938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302" name="矩形 20"/>
          <p:cNvSpPr/>
          <p:nvPr/>
        </p:nvSpPr>
        <p:spPr>
          <a:xfrm>
            <a:off x="2522538" y="28844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＞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1303" name="矩形 21"/>
          <p:cNvSpPr/>
          <p:nvPr/>
        </p:nvSpPr>
        <p:spPr>
          <a:xfrm>
            <a:off x="3763963" y="2897188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＝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1304" name="矩形 24"/>
          <p:cNvSpPr/>
          <p:nvPr/>
        </p:nvSpPr>
        <p:spPr>
          <a:xfrm>
            <a:off x="5029200" y="2884488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＝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1305" name="矩形 25"/>
          <p:cNvSpPr/>
          <p:nvPr/>
        </p:nvSpPr>
        <p:spPr>
          <a:xfrm>
            <a:off x="6297613" y="28844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＜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1306" name="矩形 26"/>
          <p:cNvSpPr/>
          <p:nvPr/>
        </p:nvSpPr>
        <p:spPr>
          <a:xfrm>
            <a:off x="7527925" y="3059113"/>
            <a:ext cx="4953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＝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7286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2" grpId="0"/>
      <p:bldP spid="11303" grpId="0"/>
      <p:bldP spid="11304" grpId="0"/>
      <p:bldP spid="11305" grpId="0"/>
      <p:bldP spid="113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" name="表格 4"/>
          <p:cNvGraphicFramePr>
            <a:graphicFrameLocks noGrp="1"/>
          </p:cNvGraphicFramePr>
          <p:nvPr/>
        </p:nvGraphicFramePr>
        <p:xfrm>
          <a:off x="852488" y="842962"/>
          <a:ext cx="7608885" cy="3336925"/>
        </p:xfrm>
        <a:graphic>
          <a:graphicData uri="http://schemas.openxmlformats.org/drawingml/2006/table">
            <a:tbl>
              <a:tblPr/>
              <a:tblGrid>
                <a:gridCol w="1268412"/>
                <a:gridCol w="1268412"/>
                <a:gridCol w="1266825"/>
                <a:gridCol w="1268412"/>
                <a:gridCol w="1268412"/>
                <a:gridCol w="1268412"/>
              </a:tblGrid>
              <a:tr h="6731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上浮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漂浮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悬浮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下沉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沉底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247775">
                <a:tc rowSpan="2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与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的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关系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>
                          <a:latin typeface="Times New Roman"/>
                        </a:rPr>
                        <a:t>__</a:t>
                      </a:r>
                      <a:r>
                        <a:rPr lang="en-US" altLang="zh-CN" sz="2400" b="1" i="1">
                          <a:latin typeface="Times New Roman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/>
                          <a:ea typeface="宋体" pitchFamily="2" charset="-122"/>
                        </a:rPr>
                        <a:t>物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4160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B w="12700">
                      <a:round/>
                    </a:lnB>
                  </a:tcPr>
                </a:tc>
                <a:tc gridSpan="5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fontAlgn="base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</a:pPr>
                      <a:r>
                        <a:rPr lang="zh-CN" altLang="en-US" sz="2400" b="1">
                          <a:solidFill>
                            <a:srgbClr val="000000"/>
                          </a:solidFill>
                          <a:latin typeface="Times New Roman"/>
                          <a:ea typeface="宋体" pitchFamily="2" charset="-122"/>
                        </a:rPr>
                        <a:t>判断物体的浮、沉时，可以先计算物体和液体的密度，然后比较它们的大小关系。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5238" marR="5238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</a:tbl>
          </a:graphicData>
        </a:graphic>
      </p:graphicFrame>
      <p:sp>
        <p:nvSpPr>
          <p:cNvPr id="13338" name="矩形 12"/>
          <p:cNvSpPr/>
          <p:nvPr/>
        </p:nvSpPr>
        <p:spPr>
          <a:xfrm>
            <a:off x="2484438" y="1924050"/>
            <a:ext cx="49371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＞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3339" name="矩形 16"/>
          <p:cNvSpPr/>
          <p:nvPr/>
        </p:nvSpPr>
        <p:spPr>
          <a:xfrm>
            <a:off x="3776663" y="1943100"/>
            <a:ext cx="4953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＞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3340" name="矩形 17"/>
          <p:cNvSpPr/>
          <p:nvPr/>
        </p:nvSpPr>
        <p:spPr>
          <a:xfrm>
            <a:off x="5016500" y="1931988"/>
            <a:ext cx="49371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＝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3341" name="矩形 18"/>
          <p:cNvSpPr/>
          <p:nvPr/>
        </p:nvSpPr>
        <p:spPr>
          <a:xfrm>
            <a:off x="6297613" y="1957388"/>
            <a:ext cx="493712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＜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3342" name="矩形 19"/>
          <p:cNvSpPr/>
          <p:nvPr/>
        </p:nvSpPr>
        <p:spPr>
          <a:xfrm>
            <a:off x="7534275" y="1924050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＜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90569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8" grpId="0"/>
      <p:bldP spid="13339" grpId="0"/>
      <p:bldP spid="13340" grpId="0"/>
      <p:bldP spid="13341" grpId="0"/>
      <p:bldP spid="133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表格 2"/>
          <p:cNvGraphicFramePr>
            <a:graphicFrameLocks noGrp="1"/>
          </p:cNvGraphicFramePr>
          <p:nvPr/>
        </p:nvGraphicFramePr>
        <p:xfrm>
          <a:off x="611188" y="842962"/>
          <a:ext cx="8137524" cy="3292793"/>
        </p:xfrm>
        <a:graphic>
          <a:graphicData uri="http://schemas.openxmlformats.org/drawingml/2006/table">
            <a:tbl>
              <a:tblPr/>
              <a:tblGrid>
                <a:gridCol w="1157288"/>
                <a:gridCol w="1395412"/>
                <a:gridCol w="1397000"/>
                <a:gridCol w="1395412"/>
                <a:gridCol w="1395412"/>
                <a:gridCol w="1397000"/>
              </a:tblGrid>
              <a:tr h="5492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/>
                        </a:rPr>
                        <a:t> 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上浮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漂浮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悬浮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下沉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沉底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96962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运动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状态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上浮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静止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静止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下沉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静止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6462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结果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变为漂浮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部分露出液面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可停留在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液面下任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意位置　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变为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沉底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/>
                          <a:ea typeface="宋体" pitchFamily="2" charset="-122"/>
                        </a:rPr>
                        <a:t>一直沉在底部</a:t>
                      </a:r>
                      <a:endParaRPr lang="zh-CN" altLang="zh-CN" sz="240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5391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162881353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1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．密度计：根据物体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时浮力等于重力原理制成的。用于测量液体的密度，浸入液体的体积越大，液体的密度越</a:t>
            </a:r>
            <a:r>
              <a:rPr lang="en-US" altLang="zh-CN" sz="2400" b="1" spc="0">
                <a:latin typeface="Times New Roman"/>
              </a:rPr>
              <a:t>________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  <a:p>
            <a:pPr marL="357505" marR="0" lvl="0" indent="-354965" algn="just" eaLnBrk="0" hangingPunct="0">
              <a:lnSpc>
                <a:spcPct val="150000"/>
              </a:lnSpc>
              <a:spcAft>
                <a:spcPct val="0"/>
              </a:spcAft>
              <a:buClrTx/>
              <a:buFontTx/>
            </a:pPr>
            <a:r>
              <a:rPr lang="en-US" altLang="zh-CN" sz="2400" b="1" spc="0">
                <a:latin typeface="Times New Roman"/>
              </a:rPr>
              <a:t>2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．轮船：利用</a:t>
            </a:r>
            <a:r>
              <a:rPr lang="en-US" altLang="zh-CN" sz="2400" b="1" spc="0">
                <a:latin typeface="Times New Roman"/>
              </a:rPr>
              <a:t>“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空心法</a:t>
            </a:r>
            <a:r>
              <a:rPr lang="en-US" altLang="zh-CN" sz="2400" b="1" spc="0">
                <a:latin typeface="Times New Roman"/>
              </a:rPr>
              <a:t>”</a:t>
            </a:r>
            <a:r>
              <a:rPr lang="zh-CN" altLang="zh-CN" sz="2400" b="1" spc="0">
                <a:latin typeface="Times New Roman"/>
                <a:ea typeface="宋体" pitchFamily="2" charset="-122"/>
              </a:rPr>
              <a:t>，把密度比水大的钢材制成空心的轮船，使其排开更多的水，使轮船可以漂浮在水面上，且能装载货物。</a:t>
            </a:r>
            <a:endParaRPr lang="zh-CN" altLang="zh-CN" sz="1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17410" name="矩形 2"/>
          <p:cNvSpPr/>
          <p:nvPr/>
        </p:nvSpPr>
        <p:spPr>
          <a:xfrm>
            <a:off x="3862388" y="11318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漂浮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7411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0" marR="0" lvl="0" indent="0">
              <a:buClrTx/>
              <a:buFontTx/>
            </a:pP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知识点</a:t>
            </a:r>
            <a:r>
              <a:rPr lang="en-US" altLang="zh-CN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3   </a:t>
            </a:r>
            <a:r>
              <a:rPr lang="zh-CN" altLang="en-US" sz="2400" b="1" spc="0">
                <a:solidFill>
                  <a:srgbClr val="E46C0A"/>
                </a:solidFill>
                <a:latin typeface="Times New Roman" pitchFamily="18" charset="0"/>
                <a:ea typeface="宋体" pitchFamily="2" charset="-122"/>
              </a:rPr>
              <a:t>沉浮条件的应用</a:t>
            </a:r>
            <a:endParaRPr lang="zh-CN" altLang="en-US" sz="2400" b="1">
              <a:solidFill>
                <a:srgbClr val="E46C0A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17412" name="矩形 6"/>
          <p:cNvSpPr/>
          <p:nvPr/>
        </p:nvSpPr>
        <p:spPr>
          <a:xfrm>
            <a:off x="2268538" y="2201863"/>
            <a:ext cx="4921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r>
              <a:rPr lang="zh-CN" altLang="zh-CN" sz="2400" b="1">
                <a:solidFill>
                  <a:srgbClr val="C00000"/>
                </a:solidFill>
                <a:latin typeface="Times New Roman" pitchFamily="18" charset="0"/>
                <a:ea typeface="宋体" pitchFamily="2" charset="-122"/>
              </a:rPr>
              <a:t>小</a:t>
            </a:r>
            <a:endParaRPr lang="zh-CN" altLang="en-US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54127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1671</Words>
  <Application>Microsoft Office PowerPoint</Application>
  <PresentationFormat>全屏显示(16:9)</PresentationFormat>
  <Paragraphs>166</Paragraphs>
  <Slides>26</Slides>
  <Notes>8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8" baseType="lpstr">
      <vt:lpstr>Office 主题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7</cp:revision>
  <dcterms:created xsi:type="dcterms:W3CDTF">2021-03-14T01:54:00Z</dcterms:created>
  <dcterms:modified xsi:type="dcterms:W3CDTF">2021-03-14T02:01:56Z</dcterms:modified>
</cp:coreProperties>
</file>