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304" r:id="rId2"/>
    <p:sldId id="423" r:id="rId3"/>
    <p:sldId id="445" r:id="rId4"/>
    <p:sldId id="477" r:id="rId5"/>
    <p:sldId id="446" r:id="rId6"/>
    <p:sldId id="476" r:id="rId7"/>
    <p:sldId id="459" r:id="rId8"/>
    <p:sldId id="478" r:id="rId9"/>
    <p:sldId id="460" r:id="rId10"/>
    <p:sldId id="461" r:id="rId11"/>
    <p:sldId id="462" r:id="rId12"/>
    <p:sldId id="463" r:id="rId13"/>
    <p:sldId id="479" r:id="rId14"/>
    <p:sldId id="464" r:id="rId15"/>
    <p:sldId id="465" r:id="rId16"/>
    <p:sldId id="466" r:id="rId17"/>
    <p:sldId id="467" r:id="rId18"/>
    <p:sldId id="468" r:id="rId19"/>
    <p:sldId id="469" r:id="rId20"/>
    <p:sldId id="475" r:id="rId21"/>
    <p:sldId id="480" r:id="rId22"/>
    <p:sldId id="470" r:id="rId23"/>
    <p:sldId id="481" r:id="rId24"/>
    <p:sldId id="471" r:id="rId25"/>
    <p:sldId id="482" r:id="rId26"/>
    <p:sldId id="472" r:id="rId27"/>
    <p:sldId id="473" r:id="rId28"/>
    <p:sldId id="483" r:id="rId29"/>
    <p:sldId id="474" r:id="rId30"/>
    <p:sldId id="443" r:id="rId31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1C1C1C"/>
    <a:srgbClr val="FF00FF"/>
    <a:srgbClr val="319095"/>
    <a:srgbClr val="D16809"/>
    <a:srgbClr val="F3F3F3"/>
    <a:srgbClr val="F5F5F5"/>
    <a:srgbClr val="5FCACB"/>
    <a:srgbClr val="F5841C"/>
    <a:srgbClr val="A0BF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857" autoAdjust="0"/>
    <p:restoredTop sz="99816" autoAdjust="0"/>
  </p:normalViewPr>
  <p:slideViewPr>
    <p:cSldViewPr snapToGrid="0" showGuides="1">
      <p:cViewPr>
        <p:scale>
          <a:sx n="62" d="100"/>
          <a:sy n="62" d="100"/>
        </p:scale>
        <p:origin x="-3024" y="-15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C1E6C-1C7A-46AD-9DE2-C229C9E19362}" type="datetimeFigureOut">
              <a:rPr lang="zh-CN" altLang="en-US" smtClean="0"/>
              <a:pPr/>
              <a:t>2019/9/15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5790-5B6F-4904-B224-7CB9223085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pattFill prst="lgGrid">
          <a:fgClr>
            <a:srgbClr val="F3F3F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分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设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过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反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0171" y="490140"/>
            <a:ext cx="9153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13450455">
            <a:off x="8682067" y="4439898"/>
            <a:ext cx="496115" cy="1260894"/>
            <a:chOff x="11762339" y="3746221"/>
            <a:chExt cx="406107" cy="1155987"/>
          </a:xfrm>
        </p:grpSpPr>
        <p:sp>
          <p:nvSpPr>
            <p:cNvPr id="9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 rot="2731254">
            <a:off x="259471" y="-270342"/>
            <a:ext cx="424636" cy="1208734"/>
            <a:chOff x="4454660" y="3810474"/>
            <a:chExt cx="406107" cy="1155987"/>
          </a:xfrm>
        </p:grpSpPr>
        <p:sp>
          <p:nvSpPr>
            <p:cNvPr id="13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 rot="23880000" flipV="1">
            <a:off x="73789" y="-26610"/>
            <a:ext cx="159482" cy="453968"/>
            <a:chOff x="4454660" y="3810474"/>
            <a:chExt cx="406107" cy="1155987"/>
          </a:xfrm>
        </p:grpSpPr>
        <p:sp>
          <p:nvSpPr>
            <p:cNvPr id="1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19500000" flipH="1" flipV="1">
            <a:off x="9013919" y="291600"/>
            <a:ext cx="159482" cy="453968"/>
            <a:chOff x="4454660" y="3810474"/>
            <a:chExt cx="406107" cy="1155987"/>
          </a:xfrm>
        </p:grpSpPr>
        <p:sp>
          <p:nvSpPr>
            <p:cNvPr id="25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4.png"/><Relationship Id="rId4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9802"/>
            <a:ext cx="9144001" cy="3003698"/>
          </a:xfrm>
          <a:prstGeom prst="rect">
            <a:avLst/>
          </a:prstGeom>
        </p:spPr>
      </p:pic>
      <p:grpSp>
        <p:nvGrpSpPr>
          <p:cNvPr id="88" name="组合 87"/>
          <p:cNvGrpSpPr/>
          <p:nvPr/>
        </p:nvGrpSpPr>
        <p:grpSpPr>
          <a:xfrm>
            <a:off x="1962626" y="3100035"/>
            <a:ext cx="4438184" cy="1569660"/>
            <a:chOff x="6053682" y="2916363"/>
            <a:chExt cx="3825180" cy="1684623"/>
          </a:xfrm>
        </p:grpSpPr>
        <p:grpSp>
          <p:nvGrpSpPr>
            <p:cNvPr id="89" name="组合 72"/>
            <p:cNvGrpSpPr/>
            <p:nvPr/>
          </p:nvGrpSpPr>
          <p:grpSpPr>
            <a:xfrm>
              <a:off x="6053682" y="2916363"/>
              <a:ext cx="3825180" cy="1684623"/>
              <a:chOff x="6053682" y="2916363"/>
              <a:chExt cx="3825180" cy="168462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053682" y="2916363"/>
                <a:ext cx="3774795" cy="16846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 新课标人教版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rgbClr val="319095"/>
                    </a:solidFill>
                  </a:rPr>
                  <a:t>物理</a:t>
                </a:r>
                <a:endParaRPr lang="en-US" altLang="zh-CN" dirty="0" smtClean="0">
                  <a:solidFill>
                    <a:srgbClr val="319095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</a:t>
                </a:r>
                <a:r>
                  <a:rPr lang="zh-CN" altLang="en-US" dirty="0" smtClean="0">
                    <a:solidFill>
                      <a:srgbClr val="D16809"/>
                    </a:solidFill>
                  </a:rPr>
                  <a:t>八年级上</a:t>
                </a:r>
                <a:endParaRPr lang="zh-CN" altLang="en-US" dirty="0">
                  <a:solidFill>
                    <a:srgbClr val="D16809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827" y="3087476"/>
                <a:ext cx="3469035" cy="1476135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0" name="组合 45"/>
            <p:cNvGrpSpPr/>
            <p:nvPr/>
          </p:nvGrpSpPr>
          <p:grpSpPr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1" name="Freeform 16"/>
              <p:cNvSpPr/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284 w 758"/>
                  <a:gd name="T1" fmla="*/ 1081 h 1081"/>
                  <a:gd name="T2" fmla="*/ 758 w 758"/>
                  <a:gd name="T3" fmla="*/ 0 h 1081"/>
                  <a:gd name="T4" fmla="*/ 0 w 758"/>
                  <a:gd name="T5" fmla="*/ 288 h 1081"/>
                  <a:gd name="T6" fmla="*/ 284 w 758"/>
                  <a:gd name="T7" fmla="*/ 1081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Freeform 30"/>
              <p:cNvSpPr/>
              <p:nvPr/>
            </p:nvSpPr>
            <p:spPr bwMode="auto">
              <a:xfrm rot="15296182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19 w 261"/>
                  <a:gd name="T3" fmla="*/ 312 h 312"/>
                  <a:gd name="T4" fmla="*/ 119 w 261"/>
                  <a:gd name="T5" fmla="*/ 312 h 312"/>
                  <a:gd name="T6" fmla="*/ 261 w 261"/>
                  <a:gd name="T7" fmla="*/ 0 h 312"/>
                  <a:gd name="T8" fmla="*/ 0 w 261"/>
                  <a:gd name="T9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Freeform 12"/>
              <p:cNvSpPr/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782 w 1067"/>
                  <a:gd name="T1" fmla="*/ 0 h 793"/>
                  <a:gd name="T2" fmla="*/ 0 w 1067"/>
                  <a:gd name="T3" fmla="*/ 288 h 793"/>
                  <a:gd name="T4" fmla="*/ 1067 w 1067"/>
                  <a:gd name="T5" fmla="*/ 793 h 793"/>
                  <a:gd name="T6" fmla="*/ 782 w 1067"/>
                  <a:gd name="T7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8172" y="2343420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600" dirty="0" smtClean="0">
                <a:solidFill>
                  <a:srgbClr val="FF0000"/>
                </a:solidFill>
              </a:rPr>
              <a:t>学科素养课件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2786" y="39705"/>
            <a:ext cx="6225455" cy="998520"/>
          </a:xfrm>
          <a:prstGeom prst="rect">
            <a:avLst/>
          </a:prstGeom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</a:t>
            </a:r>
          </a:p>
        </p:txBody>
      </p:sp>
      <p:sp>
        <p:nvSpPr>
          <p:cNvPr id="19" name="矩形 18"/>
          <p:cNvSpPr/>
          <p:nvPr/>
        </p:nvSpPr>
        <p:spPr>
          <a:xfrm>
            <a:off x="1432560" y="3565024"/>
            <a:ext cx="705612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我们生活中常见的“唱歌跑调”指的是音调不准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34"/>
            <a:ext cx="1597020" cy="670505"/>
          </a:xfrm>
          <a:prstGeom prst="rect">
            <a:avLst/>
          </a:prstGeom>
        </p:spPr>
      </p:pic>
      <p:pic>
        <p:nvPicPr>
          <p:cNvPr id="11" name="wj156.jpg" descr="id:2147510053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45380" y="1270230"/>
            <a:ext cx="3555420" cy="1884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</a:t>
            </a:r>
          </a:p>
        </p:txBody>
      </p:sp>
      <p:sp>
        <p:nvSpPr>
          <p:cNvPr id="19" name="矩形 18"/>
          <p:cNvSpPr/>
          <p:nvPr/>
        </p:nvSpPr>
        <p:spPr>
          <a:xfrm>
            <a:off x="853440" y="3107824"/>
            <a:ext cx="705612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拿一张硬纸片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让它在木梳齿上划过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一次快些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一次慢些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当慢划时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可以听到纸片发出“嚓嚓”声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当快划时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纸片发出声音的声调就会变高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157.jpg" descr="id:214751006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22520" y="749070"/>
            <a:ext cx="2663880" cy="2183114"/>
          </a:xfrm>
          <a:prstGeom prst="rect">
            <a:avLst/>
          </a:prstGeom>
        </p:spPr>
      </p:pic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</a:t>
            </a:r>
          </a:p>
        </p:txBody>
      </p:sp>
      <p:sp>
        <p:nvSpPr>
          <p:cNvPr id="19" name="矩形 18"/>
          <p:cNvSpPr/>
          <p:nvPr/>
        </p:nvSpPr>
        <p:spPr>
          <a:xfrm>
            <a:off x="701040" y="1781944"/>
            <a:ext cx="7315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中国民间有预测地震的民谣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体现了中国劳动人民的智慧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其中有几句话“牛羊骡马不进圈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老鼠搬家往外跑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.”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地震快发生时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会发出次声波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人类听不到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但是大多数动物的听觉范围比人广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能听得见次声波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次声波会让动物们很不舒服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所以会有异常反应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</a:t>
            </a:r>
          </a:p>
        </p:txBody>
      </p:sp>
      <p:sp>
        <p:nvSpPr>
          <p:cNvPr id="19" name="矩形 18"/>
          <p:cNvSpPr/>
          <p:nvPr/>
        </p:nvSpPr>
        <p:spPr>
          <a:xfrm>
            <a:off x="701040" y="1781944"/>
            <a:ext cx="731520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有些声音听不到是因为声音“太小了”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或是因为频率不在可听声范围内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243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响度</a:t>
            </a:r>
          </a:p>
        </p:txBody>
      </p:sp>
      <p:sp>
        <p:nvSpPr>
          <p:cNvPr id="19" name="矩形 18"/>
          <p:cNvSpPr/>
          <p:nvPr/>
        </p:nvSpPr>
        <p:spPr>
          <a:xfrm>
            <a:off x="929640" y="3778384"/>
            <a:ext cx="731520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医生用的听诊器是靠减少声音的分散增大声音的响度的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96974"/>
            <a:ext cx="1597020" cy="670505"/>
          </a:xfrm>
          <a:prstGeom prst="rect">
            <a:avLst/>
          </a:prstGeom>
        </p:spPr>
      </p:pic>
      <p:pic>
        <p:nvPicPr>
          <p:cNvPr id="11" name="ee141.jpg" descr="id:2147510131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78240" y="554210"/>
            <a:ext cx="3043440" cy="3159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响度</a:t>
            </a:r>
          </a:p>
        </p:txBody>
      </p:sp>
      <p:sp>
        <p:nvSpPr>
          <p:cNvPr id="19" name="矩形 18"/>
          <p:cNvSpPr/>
          <p:nvPr/>
        </p:nvSpPr>
        <p:spPr>
          <a:xfrm>
            <a:off x="883920" y="1858144"/>
            <a:ext cx="731520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在平时我们所说的“高声大叫”和“低声细语”中的“高”“低”并不是指音调的高低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而是指声音的强弱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即声音的响度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而“男高音”“女低音”中的“高”“低”指的是音调的高低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而不是指声音的强弱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即声音的响度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40081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音调和响度的辨析</a:t>
            </a:r>
          </a:p>
        </p:txBody>
      </p:sp>
      <p:sp>
        <p:nvSpPr>
          <p:cNvPr id="19" name="矩形 18"/>
          <p:cNvSpPr/>
          <p:nvPr/>
        </p:nvSpPr>
        <p:spPr>
          <a:xfrm>
            <a:off x="1600200" y="1004704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弦乐器包括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琵琶、古筝、二胡、扬琴等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靠弦发声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管乐器包括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唢呐、笛子、箫、萨克斯等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靠空气柱发声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  <p:pic>
        <p:nvPicPr>
          <p:cNvPr id="11" name="ee142.jpg" descr="id:214751018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92020" y="1956089"/>
            <a:ext cx="1098780" cy="2825549"/>
          </a:xfrm>
          <a:prstGeom prst="rect">
            <a:avLst/>
          </a:prstGeom>
        </p:spPr>
      </p:pic>
      <p:pic>
        <p:nvPicPr>
          <p:cNvPr id="13" name="ee143.jpg" descr="id:2147510196;FounderCES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89440" y="2422469"/>
            <a:ext cx="2912400" cy="19716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19964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音色</a:t>
            </a:r>
          </a:p>
        </p:txBody>
      </p:sp>
      <p:sp>
        <p:nvSpPr>
          <p:cNvPr id="19" name="矩形 18"/>
          <p:cNvSpPr/>
          <p:nvPr/>
        </p:nvSpPr>
        <p:spPr>
          <a:xfrm>
            <a:off x="1600200" y="1004704"/>
            <a:ext cx="731520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小兔子们依靠什么判断大灰狼不是妈妈呢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8" name="图片 17" descr="图片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12408"/>
            <a:ext cx="1597020" cy="670505"/>
          </a:xfrm>
          <a:prstGeom prst="rect">
            <a:avLst/>
          </a:prstGeom>
        </p:spPr>
      </p:pic>
      <p:pic>
        <p:nvPicPr>
          <p:cNvPr id="20" name="wj168.jpg" descr="id:2147510260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06359" y="1668030"/>
            <a:ext cx="3301541" cy="261441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508760" y="4250824"/>
            <a:ext cx="7315200" cy="458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大灰狼虽然模仿兔妈妈说话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但是它的音色与兔妈妈不同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19964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音色</a:t>
            </a:r>
          </a:p>
        </p:txBody>
      </p:sp>
      <p:sp>
        <p:nvSpPr>
          <p:cNvPr id="19" name="矩形 18"/>
          <p:cNvSpPr/>
          <p:nvPr/>
        </p:nvSpPr>
        <p:spPr>
          <a:xfrm>
            <a:off x="701040" y="2086744"/>
            <a:ext cx="731520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波形的“高度”代表响度的高低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越高响度越大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波形的疏密程度表示音调的高低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越密集音调越高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波形的形状表示音色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一般乐音是规则的形状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噪音是杂乱无章的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7526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第二章  声现象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441615" y="2109691"/>
            <a:ext cx="3362139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3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声的利用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第二章  声现象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441615" y="2109691"/>
            <a:ext cx="5054910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1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声音的产生与传播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606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声与信息</a:t>
            </a:r>
          </a:p>
        </p:txBody>
      </p:sp>
      <p:sp>
        <p:nvSpPr>
          <p:cNvPr id="19" name="矩形 18"/>
          <p:cNvSpPr/>
          <p:nvPr/>
        </p:nvSpPr>
        <p:spPr>
          <a:xfrm>
            <a:off x="2865120" y="3869824"/>
            <a:ext cx="3886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倒车雷达应用了回声定位的原理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96974"/>
            <a:ext cx="1597020" cy="670505"/>
          </a:xfrm>
          <a:prstGeom prst="rect">
            <a:avLst/>
          </a:prstGeom>
        </p:spPr>
      </p:pic>
      <p:pic>
        <p:nvPicPr>
          <p:cNvPr id="12" name="ee160.jpg" descr="id:2147510627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59120" y="1314449"/>
            <a:ext cx="2708280" cy="23239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606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声与信息</a:t>
            </a:r>
          </a:p>
        </p:txBody>
      </p:sp>
      <p:sp>
        <p:nvSpPr>
          <p:cNvPr id="19" name="矩形 18"/>
          <p:cNvSpPr/>
          <p:nvPr/>
        </p:nvSpPr>
        <p:spPr>
          <a:xfrm>
            <a:off x="2118360" y="1949584"/>
            <a:ext cx="388620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超声波多用在医疗、军事、探测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次声波多用在自然灾害检测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次声波对人体有害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874" y="82954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6822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声与能量　</a:t>
            </a:r>
          </a:p>
        </p:txBody>
      </p:sp>
      <p:sp>
        <p:nvSpPr>
          <p:cNvPr id="19" name="矩形 18"/>
          <p:cNvSpPr/>
          <p:nvPr/>
        </p:nvSpPr>
        <p:spPr>
          <a:xfrm>
            <a:off x="1356360" y="1553344"/>
            <a:ext cx="606552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分辨声传递信息还是能量的方法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凡是声能引起其他物体变化的例子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就能说明声传递的是能量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声未能引起其他物体的变化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而人们可以根据所接收到的声作出判断的例子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就说明声传递信息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6822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声与能量　</a:t>
            </a:r>
          </a:p>
        </p:txBody>
      </p:sp>
      <p:sp>
        <p:nvSpPr>
          <p:cNvPr id="19" name="矩形 18"/>
          <p:cNvSpPr/>
          <p:nvPr/>
        </p:nvSpPr>
        <p:spPr>
          <a:xfrm>
            <a:off x="1325880" y="2101984"/>
            <a:ext cx="606552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类比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将一块石头扔进水中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一圈一圈的水波向四周散去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水波把振动传向远方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水波具有能量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声波的能量传播和水波类似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声波也具有能量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3074" y="90574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第二章  声现象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441615" y="2109691"/>
            <a:ext cx="5054910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4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噪声的危害和控制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1851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45992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噪声的来源　 </a:t>
            </a:r>
          </a:p>
        </p:txBody>
      </p:sp>
      <p:sp>
        <p:nvSpPr>
          <p:cNvPr id="19" name="矩形 18"/>
          <p:cNvSpPr/>
          <p:nvPr/>
        </p:nvSpPr>
        <p:spPr>
          <a:xfrm>
            <a:off x="1295400" y="1919104"/>
            <a:ext cx="606552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从物理角度看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噪声的波形无规则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乐音的波形很规律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339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1851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45992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噪声的来源　 </a:t>
            </a:r>
          </a:p>
        </p:txBody>
      </p:sp>
      <p:sp>
        <p:nvSpPr>
          <p:cNvPr id="19" name="矩形 18"/>
          <p:cNvSpPr/>
          <p:nvPr/>
        </p:nvSpPr>
        <p:spPr>
          <a:xfrm>
            <a:off x="1295400" y="1919104"/>
            <a:ext cx="6065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从环保角度理解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有时乐音也会变成噪声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不想听到的、在不合适的时间听到的声音都是噪声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注意区分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.v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582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612731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噪声强弱的等级与噪声的危害　</a:t>
            </a:r>
          </a:p>
        </p:txBody>
      </p:sp>
      <p:pic>
        <p:nvPicPr>
          <p:cNvPr id="13" name="图片 12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3395"/>
            <a:ext cx="1597020" cy="670505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1280160" y="1995304"/>
            <a:ext cx="65227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声音强弱的等级是以人能听到的声音为标准划分的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,0 dB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是人能听到的最微弱声音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不要理解成听不到声音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582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612731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噪声强弱的等级与噪声的危害　</a:t>
            </a:r>
          </a:p>
        </p:txBody>
      </p:sp>
      <p:sp>
        <p:nvSpPr>
          <p:cNvPr id="19" name="矩形 18"/>
          <p:cNvSpPr/>
          <p:nvPr/>
        </p:nvSpPr>
        <p:spPr>
          <a:xfrm>
            <a:off x="1432560" y="3244984"/>
            <a:ext cx="606552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一般道路上或交警手中会有噪声监测仪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图上的数字表示此时的噪声大小为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53 dB,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它可以显示实时的噪声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但是不能起到控制噪声的作用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96974"/>
            <a:ext cx="1597020" cy="670505"/>
          </a:xfrm>
          <a:prstGeom prst="rect">
            <a:avLst/>
          </a:prstGeom>
        </p:spPr>
      </p:pic>
      <p:pic>
        <p:nvPicPr>
          <p:cNvPr id="12" name="wj189.jpg" descr="id:214751097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27719" y="941730"/>
            <a:ext cx="3437065" cy="2380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6517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控制噪声</a:t>
            </a:r>
          </a:p>
        </p:txBody>
      </p:sp>
      <p:sp>
        <p:nvSpPr>
          <p:cNvPr id="19" name="矩形 18"/>
          <p:cNvSpPr/>
          <p:nvPr/>
        </p:nvSpPr>
        <p:spPr>
          <a:xfrm>
            <a:off x="1554480" y="3991744"/>
            <a:ext cx="606552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掩耳盗铃故事中盗铃者是在人耳处减弱噪声的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96974"/>
            <a:ext cx="1597020" cy="670505"/>
          </a:xfrm>
          <a:prstGeom prst="rect">
            <a:avLst/>
          </a:prstGeom>
        </p:spPr>
      </p:pic>
      <p:pic>
        <p:nvPicPr>
          <p:cNvPr id="13" name="ee178.jpg" descr="id:2147511030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34080" y="1311329"/>
            <a:ext cx="2798040" cy="25705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528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声音的产生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737360" y="3829348"/>
            <a:ext cx="701040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曾侯乙编钟演奏震撼世界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演奏时依靠编钟振动发声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ee118.jpg" descr="id:2147509537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57520" y="1355309"/>
            <a:ext cx="5667098" cy="25766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wrap="none" lIns="68580" tIns="34290" rIns="68580" bIns="34290" rtlCol="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475" y="123144"/>
            <a:ext cx="3228975" cy="611433"/>
          </a:xfrm>
          <a:prstGeom prst="rect">
            <a:avLst/>
          </a:prstGeom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4076700"/>
            <a:ext cx="9183278" cy="1066800"/>
          </a:xfrm>
          <a:prstGeom prst="rect">
            <a:avLst/>
          </a:prstGeom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850" y="513669"/>
            <a:ext cx="5134350" cy="972232"/>
          </a:xfrm>
          <a:prstGeom prst="rect">
            <a:avLst/>
          </a:prstGeom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54378" y="3448050"/>
            <a:ext cx="4251379" cy="1200150"/>
          </a:xfrm>
          <a:prstGeom prst="rect">
            <a:avLst/>
          </a:prstGeom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 dir="in"/>
      </p:transition>
    </mc:Choice>
    <mc:Fallback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528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声音的产生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234440" y="2031028"/>
            <a:ext cx="71932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物理实验中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将不可见、不易见的现象转换成可见、易见的现象的方法叫做转换法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比如击鼓时在鼓面撒适量纸屑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会看到纸屑的跳动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将不易观察的鼓面振动转换为容易观察的纸屑的跳动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5146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-975360" y="0"/>
            <a:ext cx="4373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声音的传播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661160" y="1507624"/>
            <a:ext cx="656844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大家喜欢看科幻电影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在电影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星球大战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中有这样一个场景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神鹰号飞船在太空将来犯的天狼号击中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神鹰号宇航员听到“轰”的一声巨响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见天狼号被炸毁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得意地笑了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细心的你能发现电影中的科学错误吗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2" name="wj142.jpg" descr="id:2147509623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218746"/>
            <a:ext cx="1379280" cy="1924754"/>
          </a:xfrm>
          <a:prstGeom prst="rect">
            <a:avLst/>
          </a:prstGeom>
        </p:spPr>
      </p:pic>
      <p:pic>
        <p:nvPicPr>
          <p:cNvPr id="13" name="图片 12" descr="图片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88608"/>
            <a:ext cx="1597020" cy="670505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630680" y="3366904"/>
            <a:ext cx="6568440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在太空中没有空气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是真空环境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因为声音的传播是需要介质的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不能在真空中传播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所以天狼号爆炸发出的声音根本无法传到神鹰号上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3398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声音的传播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82880" y="1660024"/>
            <a:ext cx="6568440" cy="3269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周末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爸爸带小明去看电影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小明发现电影院的墙壁凹凸不平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材料类似棉质且有很多小孔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小明很好奇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立即询问工作人员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工作人员说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:“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电影院比较大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会产生回声影响观影效果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所以做得凹凸不平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.”</a:t>
            </a:r>
            <a:b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从物理学角度来讲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这是因为同一束声线被反射到不同的方向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再经过多次反射会减弱回声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另外带孔的墙壁材料有吸音效果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当声音进入小孔后也会多次反射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从而减弱回声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" y="953453"/>
            <a:ext cx="1858963" cy="523875"/>
          </a:xfrm>
          <a:prstGeom prst="rect">
            <a:avLst/>
          </a:prstGeom>
          <a:noFill/>
        </p:spPr>
      </p:pic>
      <p:pic>
        <p:nvPicPr>
          <p:cNvPr id="14" name="ee129.jpg" descr="id:2147509666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92480" y="1857029"/>
            <a:ext cx="2351520" cy="16278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声速</a:t>
            </a:r>
          </a:p>
        </p:txBody>
      </p:sp>
      <p:sp>
        <p:nvSpPr>
          <p:cNvPr id="19" name="矩形 18"/>
          <p:cNvSpPr/>
          <p:nvPr/>
        </p:nvSpPr>
        <p:spPr>
          <a:xfrm>
            <a:off x="914400" y="3397384"/>
            <a:ext cx="70561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中国自主研制的新一代隐身战斗机歼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- 20,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开始列装空军作战部队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它的最大速度接近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马赫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马赫是表示速度的量词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一马赫即一倍音速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大约速度相当于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340.3 m/s.</a:t>
            </a: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05534"/>
            <a:ext cx="1597020" cy="670505"/>
          </a:xfrm>
          <a:prstGeom prst="rect">
            <a:avLst/>
          </a:prstGeom>
        </p:spPr>
      </p:pic>
      <p:pic>
        <p:nvPicPr>
          <p:cNvPr id="18" name="wj143.jpg" descr="id:2147509687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97800" y="889230"/>
            <a:ext cx="3506760" cy="2486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574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声速</a:t>
            </a:r>
          </a:p>
        </p:txBody>
      </p:sp>
      <p:sp>
        <p:nvSpPr>
          <p:cNvPr id="19" name="矩形 18"/>
          <p:cNvSpPr/>
          <p:nvPr/>
        </p:nvSpPr>
        <p:spPr>
          <a:xfrm>
            <a:off x="2270760" y="1035184"/>
            <a:ext cx="46786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人为什么要长两个耳朵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1" name="图片 10" descr="图片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80048"/>
            <a:ext cx="1597020" cy="670505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777240" y="1751464"/>
            <a:ext cx="77876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简单来说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人的双耳的位置在头部的两侧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如果声源不在听音人的正前方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而是偏向一边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那么声源到达两耳的距离就不相等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声音到达两耳的时间就有差异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人们把这种细微的差异与原来存储于大脑的听觉经验进行比较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并迅速作出反应从而辨别出声音的方位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第二章  声现象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441615" y="2109691"/>
            <a:ext cx="3785332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2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声音的特性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6C4A"/>
      </a:accent1>
      <a:accent2>
        <a:srgbClr val="5FCACB"/>
      </a:accent2>
      <a:accent3>
        <a:srgbClr val="A0BF0D"/>
      </a:accent3>
      <a:accent4>
        <a:srgbClr val="FDB900"/>
      </a:accent4>
      <a:accent5>
        <a:srgbClr val="319095"/>
      </a:accent5>
      <a:accent6>
        <a:srgbClr val="F5841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1141</Words>
  <Application>WPS 演示</Application>
  <PresentationFormat>全屏显示(16:9)</PresentationFormat>
  <Paragraphs>70</Paragraphs>
  <Slides>30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User</cp:lastModifiedBy>
  <cp:revision>2</cp:revision>
  <dcterms:created xsi:type="dcterms:W3CDTF">2019-08-19T14:58:28Z</dcterms:created>
  <dcterms:modified xsi:type="dcterms:W3CDTF">2019-09-15T11:50:21Z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