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56" r:id="rId1"/>
  </p:sldMasterIdLst>
  <p:notesMasterIdLst>
    <p:notesMasterId r:id="rId24"/>
  </p:notes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</p:sldIdLst>
  <p:sldSz cx="12192000" cy="6858000"/>
  <p:notesSz cx="6858000" cy="9144000"/>
  <p:custDataLst>
    <p:tags r:id="rId25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1402" autoAdjust="0"/>
  </p:normalViewPr>
  <p:slideViewPr>
    <p:cSldViewPr>
      <p:cViewPr varScale="1">
        <p:scale>
          <a:sx n="62" d="100"/>
          <a:sy n="62" d="100"/>
        </p:scale>
        <p:origin x="1459" y="43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4" d="100"/>
        <a:sy n="124" d="100"/>
      </p:scale>
      <p:origin x="0" y="0"/>
    </p:cViewPr>
  </p:sorter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D07FCB-E34E-4070-81A0-AB5B0D608AA3}" type="datetimeFigureOut">
              <a:rPr lang="zh-CN" altLang="en-US" smtClean="0"/>
              <a:t>2025/2/18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B248C6-E84B-4471-BC5F-11A9C1A5F25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B248C6-E84B-4471-BC5F-11A9C1A5F253}" type="slidenum">
              <a:rPr lang="zh-CN" altLang="en-US" smtClean="0"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76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9968346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7922194"/>
      </p:ext>
    </p:extLst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6257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8853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576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956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497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4050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522061"/>
      </p:ext>
    </p:extLst>
  </p:cSld>
  <p:clrMapOvr>
    <a:masterClrMapping/>
  </p:clrMapOvr>
  <p:hf sldNum="0"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0548761"/>
      </p:ext>
    </p:extLst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107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jpeg"/><Relationship Id="rId4" Type="http://schemas.openxmlformats.org/officeDocument/2006/relationships/hyperlink" Target="http://www.fjsdfz.org/sw/ljsm/ap/abp.htm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hyperlink" Target="http://news.51ttup.com/2005/4-19/14163123180.html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919535" y="3068960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6600" b="1" spc="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能量的转化与守恒</a:t>
            </a:r>
          </a:p>
        </p:txBody>
      </p:sp>
      <p:sp>
        <p:nvSpPr>
          <p:cNvPr id="3" name="矩形 2"/>
          <p:cNvSpPr/>
          <p:nvPr/>
        </p:nvSpPr>
        <p:spPr>
          <a:xfrm>
            <a:off x="2547592" y="1268760"/>
            <a:ext cx="709681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CN" altLang="en-US" sz="4400" b="1" dirty="0">
                <a:solidFill>
                  <a:srgbClr val="0033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第二十章 能源、材料与社会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02新知探究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35360" y="215086"/>
            <a:ext cx="3346884" cy="797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1369219" y="1201737"/>
            <a:ext cx="8543132" cy="700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kumimoji="1" lang="en-US" altLang="zh-CN" sz="3600" b="1" dirty="0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1.</a:t>
            </a:r>
            <a:r>
              <a:rPr kumimoji="1" lang="zh-CN" altLang="en-US" sz="3600" b="1" dirty="0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各种形式的能量是可以相互转化的</a:t>
            </a:r>
          </a:p>
        </p:txBody>
      </p:sp>
      <p:grpSp>
        <p:nvGrpSpPr>
          <p:cNvPr id="2" name="Group 4"/>
          <p:cNvGrpSpPr/>
          <p:nvPr/>
        </p:nvGrpSpPr>
        <p:grpSpPr>
          <a:xfrm>
            <a:off x="6168008" y="2394698"/>
            <a:ext cx="5735636" cy="3888629"/>
            <a:chOff x="3107" y="1797"/>
            <a:chExt cx="2177" cy="2030"/>
          </a:xfrm>
        </p:grpSpPr>
        <p:sp>
          <p:nvSpPr>
            <p:cNvPr id="23560" name="Text Box 5"/>
            <p:cNvSpPr txBox="1">
              <a:spLocks noChangeArrowheads="1"/>
            </p:cNvSpPr>
            <p:nvPr/>
          </p:nvSpPr>
          <p:spPr bwMode="auto">
            <a:xfrm>
              <a:off x="3334" y="1797"/>
              <a:ext cx="1950" cy="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lnSpc>
                  <a:spcPct val="120000"/>
                </a:lnSpc>
              </a:pPr>
              <a:r>
                <a:rPr kumimoji="1" lang="zh-CN" altLang="en-US" sz="2400" b="1">
                  <a:solidFill>
                    <a:schemeClr val="accent2"/>
                  </a:solidFill>
                  <a:latin typeface="楷体_GB2312" panose="02010609030101010101" pitchFamily="49" charset="-122"/>
                  <a:ea typeface="楷体_GB2312" panose="02010609030101010101" pitchFamily="49" charset="-122"/>
                </a:rPr>
                <a:t>电能转化成机械能  </a:t>
              </a:r>
            </a:p>
          </p:txBody>
        </p:sp>
        <p:pic>
          <p:nvPicPr>
            <p:cNvPr id="23561" name="Picture 6" descr="电动机"/>
            <p:cNvPicPr>
              <a:picLocks noChangeAspect="1" noChangeArrowheads="1"/>
            </p:cNvPicPr>
            <p:nvPr/>
          </p:nvPicPr>
          <p:blipFill>
            <a:blip r:embed="rId3"/>
            <a:stretch>
              <a:fillRect/>
            </a:stretch>
          </p:blipFill>
          <p:spPr bwMode="auto">
            <a:xfrm>
              <a:off x="3107" y="2296"/>
              <a:ext cx="2041" cy="15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oup 7"/>
          <p:cNvGrpSpPr/>
          <p:nvPr/>
        </p:nvGrpSpPr>
        <p:grpSpPr>
          <a:xfrm>
            <a:off x="1055440" y="2420888"/>
            <a:ext cx="4608512" cy="4222026"/>
            <a:chOff x="657" y="1570"/>
            <a:chExt cx="2256" cy="1993"/>
          </a:xfrm>
        </p:grpSpPr>
        <p:sp>
          <p:nvSpPr>
            <p:cNvPr id="23558" name="Text Box 8"/>
            <p:cNvSpPr txBox="1">
              <a:spLocks noChangeArrowheads="1"/>
            </p:cNvSpPr>
            <p:nvPr/>
          </p:nvSpPr>
          <p:spPr bwMode="auto">
            <a:xfrm>
              <a:off x="839" y="3249"/>
              <a:ext cx="1768" cy="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lnSpc>
                  <a:spcPct val="120000"/>
                </a:lnSpc>
              </a:pPr>
              <a:r>
                <a:rPr kumimoji="1" lang="zh-CN" altLang="en-US" sz="2400" b="1">
                  <a:solidFill>
                    <a:schemeClr val="accent2"/>
                  </a:solidFill>
                  <a:latin typeface="楷体_GB2312" panose="02010609030101010101" pitchFamily="49" charset="-122"/>
                  <a:ea typeface="楷体_GB2312" panose="02010609030101010101" pitchFamily="49" charset="-122"/>
                </a:rPr>
                <a:t>机械能转化成电能　</a:t>
              </a:r>
            </a:p>
          </p:txBody>
        </p:sp>
        <p:pic>
          <p:nvPicPr>
            <p:cNvPr id="23559" name="Picture 9" descr="风力发电"/>
            <p:cNvPicPr>
              <a:picLocks noChangeAspect="1" noChangeArrowheads="1"/>
            </p:cNvPicPr>
            <p:nvPr/>
          </p:nvPicPr>
          <p:blipFill>
            <a:blip r:embed="rId4">
              <a:lum bright="12000"/>
            </a:blip>
            <a:stretch>
              <a:fillRect/>
            </a:stretch>
          </p:blipFill>
          <p:spPr bwMode="auto">
            <a:xfrm>
              <a:off x="657" y="1570"/>
              <a:ext cx="2256" cy="1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02新知探究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94153" y="176487"/>
            <a:ext cx="2849098" cy="678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1718702" y="1032257"/>
            <a:ext cx="8337738" cy="700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kumimoji="1" lang="en-US" altLang="zh-CN" sz="3600" b="1" dirty="0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2.</a:t>
            </a:r>
            <a:r>
              <a:rPr kumimoji="1" lang="zh-CN" altLang="en-US" sz="3600" b="1" dirty="0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地球上的大多数能量都来源于太阳</a:t>
            </a:r>
          </a:p>
        </p:txBody>
      </p:sp>
      <p:grpSp>
        <p:nvGrpSpPr>
          <p:cNvPr id="2" name="Group 4"/>
          <p:cNvGrpSpPr/>
          <p:nvPr/>
        </p:nvGrpSpPr>
        <p:grpSpPr>
          <a:xfrm>
            <a:off x="6240462" y="2205038"/>
            <a:ext cx="4248025" cy="4464322"/>
            <a:chOff x="2971" y="1389"/>
            <a:chExt cx="2223" cy="2379"/>
          </a:xfrm>
        </p:grpSpPr>
        <p:sp>
          <p:nvSpPr>
            <p:cNvPr id="24584" name="Text Box 5"/>
            <p:cNvSpPr txBox="1">
              <a:spLocks noChangeArrowheads="1"/>
            </p:cNvSpPr>
            <p:nvPr/>
          </p:nvSpPr>
          <p:spPr bwMode="auto">
            <a:xfrm>
              <a:off x="3197" y="3158"/>
              <a:ext cx="1996" cy="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lnSpc>
                  <a:spcPct val="120000"/>
                </a:lnSpc>
              </a:pPr>
              <a:r>
                <a:rPr kumimoji="1" lang="zh-CN" altLang="en-US" sz="2400" b="1">
                  <a:solidFill>
                    <a:schemeClr val="accent2"/>
                  </a:solidFill>
                  <a:latin typeface="楷体_GB2312" panose="02010609030101010101" pitchFamily="49" charset="-122"/>
                  <a:ea typeface="楷体_GB2312" panose="02010609030101010101" pitchFamily="49" charset="-122"/>
                </a:rPr>
                <a:t>光合作用不仅产生氧气，同时生成葡萄糖　</a:t>
              </a:r>
            </a:p>
          </p:txBody>
        </p:sp>
        <p:pic>
          <p:nvPicPr>
            <p:cNvPr id="24585" name="Picture 6" descr="标题：叶片进行光合作用的示意图&#10;(鼠标双击可自动放大和缩小)"/>
            <p:cNvPicPr>
              <a:picLocks noChangeAspect="1" noChangeArrowheads="1"/>
            </p:cNvPicPr>
            <p:nvPr/>
          </p:nvPicPr>
          <p:blipFill>
            <a:blip r:embed="rId3"/>
            <a:stretch>
              <a:fillRect/>
            </a:stretch>
          </p:blipFill>
          <p:spPr bwMode="auto">
            <a:xfrm>
              <a:off x="2971" y="1389"/>
              <a:ext cx="2223" cy="1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oup 7"/>
          <p:cNvGrpSpPr/>
          <p:nvPr/>
        </p:nvGrpSpPr>
        <p:grpSpPr>
          <a:xfrm>
            <a:off x="767408" y="2589851"/>
            <a:ext cx="3966136" cy="4248298"/>
            <a:chOff x="793" y="1389"/>
            <a:chExt cx="1828" cy="2379"/>
          </a:xfrm>
        </p:grpSpPr>
        <p:pic>
          <p:nvPicPr>
            <p:cNvPr id="24582" name="Picture 8" descr="20-10"/>
            <p:cNvPicPr>
              <a:picLocks noChangeAspect="1" noChangeArrowheads="1"/>
            </p:cNvPicPr>
            <p:nvPr/>
          </p:nvPicPr>
          <p:blipFill>
            <a:blip r:embed="rId4"/>
            <a:stretch>
              <a:fillRect/>
            </a:stretch>
          </p:blipFill>
          <p:spPr bwMode="auto">
            <a:xfrm>
              <a:off x="793" y="1389"/>
              <a:ext cx="1828" cy="17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583" name="Text Box 9"/>
            <p:cNvSpPr txBox="1">
              <a:spLocks noChangeArrowheads="1"/>
            </p:cNvSpPr>
            <p:nvPr/>
          </p:nvSpPr>
          <p:spPr bwMode="auto">
            <a:xfrm>
              <a:off x="1020" y="3158"/>
              <a:ext cx="1361" cy="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lnSpc>
                  <a:spcPct val="120000"/>
                </a:lnSpc>
              </a:pPr>
              <a:r>
                <a:rPr kumimoji="1" lang="zh-CN" altLang="en-US" sz="2400" b="1">
                  <a:solidFill>
                    <a:schemeClr val="accent2"/>
                  </a:solidFill>
                  <a:latin typeface="楷体_GB2312" panose="02010609030101010101" pitchFamily="49" charset="-122"/>
                  <a:ea typeface="楷体_GB2312" panose="02010609030101010101" pitchFamily="49" charset="-122"/>
                </a:rPr>
                <a:t>太阳能是地球上的主要能源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02新知探究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19336" y="29556"/>
            <a:ext cx="3528392" cy="840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1199456" y="970928"/>
            <a:ext cx="7848872" cy="63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kumimoji="1" lang="en-US" altLang="zh-CN" sz="3200" b="1" dirty="0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2.</a:t>
            </a:r>
            <a:r>
              <a:rPr kumimoji="1" lang="zh-CN" altLang="en-US" sz="3200" b="1" dirty="0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地球上的大多数能量都来源于太阳</a:t>
            </a:r>
          </a:p>
        </p:txBody>
      </p:sp>
      <p:grpSp>
        <p:nvGrpSpPr>
          <p:cNvPr id="2" name="Group 4"/>
          <p:cNvGrpSpPr/>
          <p:nvPr/>
        </p:nvGrpSpPr>
        <p:grpSpPr>
          <a:xfrm>
            <a:off x="6348191" y="2158167"/>
            <a:ext cx="5113262" cy="4292600"/>
            <a:chOff x="3061" y="1616"/>
            <a:chExt cx="2132" cy="2112"/>
          </a:xfrm>
        </p:grpSpPr>
        <p:sp>
          <p:nvSpPr>
            <p:cNvPr id="25608" name="Text Box 5"/>
            <p:cNvSpPr txBox="1">
              <a:spLocks noChangeArrowheads="1"/>
            </p:cNvSpPr>
            <p:nvPr/>
          </p:nvSpPr>
          <p:spPr bwMode="auto">
            <a:xfrm>
              <a:off x="3651" y="3414"/>
              <a:ext cx="1270" cy="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lnSpc>
                  <a:spcPct val="120000"/>
                </a:lnSpc>
              </a:pPr>
              <a:r>
                <a:rPr kumimoji="1" lang="zh-CN" altLang="en-US" sz="2400" b="1">
                  <a:solidFill>
                    <a:schemeClr val="accent2"/>
                  </a:solidFill>
                  <a:latin typeface="楷体_GB2312" panose="02010609030101010101" pitchFamily="49" charset="-122"/>
                  <a:ea typeface="楷体_GB2312" panose="02010609030101010101" pitchFamily="49" charset="-122"/>
                </a:rPr>
                <a:t>太阳能发电　</a:t>
              </a:r>
            </a:p>
          </p:txBody>
        </p:sp>
        <p:pic>
          <p:nvPicPr>
            <p:cNvPr id="25609" name="Picture 6" descr="标题：《火红的太阳》太阳能发电板&#10;(鼠标双击可自动放大和缩小)"/>
            <p:cNvPicPr>
              <a:picLocks noChangeAspect="1" noChangeArrowheads="1"/>
            </p:cNvPicPr>
            <p:nvPr/>
          </p:nvPicPr>
          <p:blipFill>
            <a:blip r:embed="rId3">
              <a:lum bright="6000"/>
            </a:blip>
            <a:stretch>
              <a:fillRect/>
            </a:stretch>
          </p:blipFill>
          <p:spPr bwMode="auto">
            <a:xfrm>
              <a:off x="3061" y="1616"/>
              <a:ext cx="2132" cy="17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oup 7"/>
          <p:cNvGrpSpPr/>
          <p:nvPr/>
        </p:nvGrpSpPr>
        <p:grpSpPr>
          <a:xfrm>
            <a:off x="875383" y="2132856"/>
            <a:ext cx="4968428" cy="4031952"/>
            <a:chOff x="612" y="1616"/>
            <a:chExt cx="2404" cy="2128"/>
          </a:xfrm>
        </p:grpSpPr>
        <p:sp>
          <p:nvSpPr>
            <p:cNvPr id="25606" name="Text Box 8"/>
            <p:cNvSpPr txBox="1">
              <a:spLocks noChangeArrowheads="1"/>
            </p:cNvSpPr>
            <p:nvPr/>
          </p:nvSpPr>
          <p:spPr bwMode="auto">
            <a:xfrm>
              <a:off x="930" y="3430"/>
              <a:ext cx="1769" cy="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lnSpc>
                  <a:spcPct val="120000"/>
                </a:lnSpc>
              </a:pPr>
              <a:r>
                <a:rPr kumimoji="1" lang="zh-CN" altLang="en-US" sz="2400" b="1">
                  <a:solidFill>
                    <a:schemeClr val="accent2"/>
                  </a:solidFill>
                  <a:latin typeface="楷体_GB2312" panose="02010609030101010101" pitchFamily="49" charset="-122"/>
                  <a:ea typeface="楷体_GB2312" panose="02010609030101010101" pitchFamily="49" charset="-122"/>
                </a:rPr>
                <a:t>生命中的能量转换　</a:t>
              </a:r>
            </a:p>
          </p:txBody>
        </p:sp>
        <p:pic>
          <p:nvPicPr>
            <p:cNvPr id="25607" name="Picture 9" descr="狮子斑马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>
              <a:lum bright="12000"/>
            </a:blip>
            <a:stretch>
              <a:fillRect/>
            </a:stretch>
          </p:blipFill>
          <p:spPr bwMode="auto">
            <a:xfrm>
              <a:off x="612" y="1616"/>
              <a:ext cx="2404" cy="17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实验探讨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63352" y="168982"/>
            <a:ext cx="3099664" cy="63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1415480" y="1628800"/>
            <a:ext cx="2664296" cy="5962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10000"/>
              </a:lnSpc>
            </a:pPr>
            <a:r>
              <a:rPr kumimoji="1" lang="en-US" altLang="zh-CN" sz="3200" b="1" dirty="0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A.</a:t>
            </a:r>
            <a:r>
              <a:rPr kumimoji="1" lang="zh-CN" altLang="en-US" sz="3200" b="1" dirty="0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实验设计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965919" y="831107"/>
            <a:ext cx="579611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kumimoji="1" lang="zh-CN" altLang="en-US" sz="3600" b="1" dirty="0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实验探究</a:t>
            </a:r>
            <a:r>
              <a:rPr kumimoji="1" lang="en-US" altLang="zh-CN" sz="3600" b="1" dirty="0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:</a:t>
            </a:r>
            <a:r>
              <a:rPr kumimoji="1" lang="zh-CN" altLang="en-US" sz="3600" b="1" dirty="0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能量的转化</a:t>
            </a:r>
            <a:endParaRPr kumimoji="1" lang="zh-CN" altLang="en-US" sz="3600" dirty="0">
              <a:latin typeface="Times New Roman" panose="02020603050405020304" pitchFamily="18" charset="0"/>
            </a:endParaRPr>
          </a:p>
        </p:txBody>
      </p:sp>
      <p:pic>
        <p:nvPicPr>
          <p:cNvPr id="20485" name="Picture 5" descr="20-12"/>
          <p:cNvPicPr>
            <a:picLocks noChangeAspect="1" noChangeArrowheads="1"/>
          </p:cNvPicPr>
          <p:nvPr/>
        </p:nvPicPr>
        <p:blipFill>
          <a:blip r:embed="rId3">
            <a:lum bright="-12000" contrast="12000"/>
          </a:blip>
          <a:stretch>
            <a:fillRect/>
          </a:stretch>
        </p:blipFill>
        <p:spPr bwMode="auto">
          <a:xfrm>
            <a:off x="4079776" y="1926926"/>
            <a:ext cx="6336480" cy="4712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/>
      <p:bldP spid="2048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实验探讨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0" y="88008"/>
            <a:ext cx="3601712" cy="73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1343472" y="1728573"/>
            <a:ext cx="2520950" cy="5962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10000"/>
              </a:lnSpc>
            </a:pPr>
            <a:r>
              <a:rPr kumimoji="1" lang="en-US" altLang="zh-CN" sz="3200" b="1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B.</a:t>
            </a:r>
            <a:r>
              <a:rPr kumimoji="1" lang="zh-CN" altLang="en-US" sz="3200" b="1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实验结论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803275" y="942974"/>
            <a:ext cx="464465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kumimoji="1" lang="zh-CN" altLang="en-US" sz="3200" b="1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实验探究</a:t>
            </a:r>
            <a:r>
              <a:rPr kumimoji="1" lang="en-US" altLang="zh-CN" sz="3200" b="1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:</a:t>
            </a:r>
            <a:r>
              <a:rPr kumimoji="1" lang="zh-CN" altLang="en-US" sz="3200" b="1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能量的转化</a:t>
            </a:r>
            <a:endParaRPr kumimoji="1" lang="zh-CN" altLang="en-US" sz="3200">
              <a:latin typeface="Times New Roman" panose="02020603050405020304" pitchFamily="18" charset="0"/>
            </a:endParaRP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2782888" y="2984501"/>
            <a:ext cx="6985000" cy="210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10000"/>
              </a:lnSpc>
            </a:pPr>
            <a:r>
              <a:rPr kumimoji="1" lang="zh-CN" altLang="en-US" sz="2400" b="1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　　①重物下落，重物的</a:t>
            </a:r>
            <a:r>
              <a:rPr kumimoji="1" lang="zh-CN" altLang="en-US" sz="2400" b="1">
                <a:latin typeface="楷体_GB2312" panose="02010609030101010101" pitchFamily="49" charset="-122"/>
                <a:ea typeface="楷体_GB2312" panose="02010609030101010101" pitchFamily="49" charset="-122"/>
              </a:rPr>
              <a:t>重力势能</a:t>
            </a:r>
            <a:r>
              <a:rPr kumimoji="1" lang="zh-CN" altLang="en-US" sz="2400" b="1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转化为重物的</a:t>
            </a:r>
            <a:r>
              <a:rPr kumimoji="1" lang="zh-CN" altLang="en-US" sz="2400" b="1">
                <a:latin typeface="楷体_GB2312" panose="02010609030101010101" pitchFamily="49" charset="-122"/>
                <a:ea typeface="楷体_GB2312" panose="02010609030101010101" pitchFamily="49" charset="-122"/>
              </a:rPr>
              <a:t>动能</a:t>
            </a:r>
            <a:r>
              <a:rPr kumimoji="1" lang="zh-CN" altLang="en-US" sz="2400" b="1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；电机将</a:t>
            </a:r>
            <a:r>
              <a:rPr kumimoji="1" lang="zh-CN" altLang="en-US" sz="2400" b="1">
                <a:latin typeface="楷体_GB2312" panose="02010609030101010101" pitchFamily="49" charset="-122"/>
                <a:ea typeface="楷体_GB2312" panose="02010609030101010101" pitchFamily="49" charset="-122"/>
              </a:rPr>
              <a:t>动能</a:t>
            </a:r>
            <a:r>
              <a:rPr kumimoji="1" lang="zh-CN" altLang="en-US" sz="2400" b="1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转化为</a:t>
            </a:r>
            <a:r>
              <a:rPr kumimoji="1" lang="zh-CN" altLang="en-US" sz="2400" b="1">
                <a:latin typeface="楷体_GB2312" panose="02010609030101010101" pitchFamily="49" charset="-122"/>
                <a:ea typeface="楷体_GB2312" panose="02010609030101010101" pitchFamily="49" charset="-122"/>
              </a:rPr>
              <a:t>电能</a:t>
            </a:r>
            <a:r>
              <a:rPr kumimoji="1" lang="zh-CN" altLang="en-US" sz="2400" b="1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；</a:t>
            </a:r>
            <a:r>
              <a:rPr kumimoji="1" lang="zh-CN" altLang="en-US" sz="2400" b="1">
                <a:latin typeface="楷体_GB2312" panose="02010609030101010101" pitchFamily="49" charset="-122"/>
                <a:ea typeface="楷体_GB2312" panose="02010609030101010101" pitchFamily="49" charset="-122"/>
              </a:rPr>
              <a:t>电能</a:t>
            </a:r>
            <a:r>
              <a:rPr kumimoji="1" lang="zh-CN" altLang="en-US" sz="2400" b="1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通过导线传输到灯泡，灯泡发光发热，灯泡将</a:t>
            </a:r>
            <a:r>
              <a:rPr kumimoji="1" lang="zh-CN" altLang="en-US" sz="2400" b="1">
                <a:latin typeface="楷体_GB2312" panose="02010609030101010101" pitchFamily="49" charset="-122"/>
                <a:ea typeface="楷体_GB2312" panose="02010609030101010101" pitchFamily="49" charset="-122"/>
              </a:rPr>
              <a:t>电能</a:t>
            </a:r>
            <a:r>
              <a:rPr kumimoji="1" lang="zh-CN" altLang="en-US" sz="2400" b="1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转化为</a:t>
            </a:r>
            <a:r>
              <a:rPr kumimoji="1" lang="zh-CN" altLang="en-US" sz="2400" b="1">
                <a:latin typeface="楷体_GB2312" panose="02010609030101010101" pitchFamily="49" charset="-122"/>
                <a:ea typeface="楷体_GB2312" panose="02010609030101010101" pitchFamily="49" charset="-122"/>
              </a:rPr>
              <a:t>光能</a:t>
            </a:r>
            <a:r>
              <a:rPr kumimoji="1" lang="zh-CN" altLang="en-US" sz="2400" b="1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和</a:t>
            </a:r>
            <a:r>
              <a:rPr kumimoji="1" lang="zh-CN" altLang="en-US" sz="2400" b="1">
                <a:latin typeface="楷体_GB2312" panose="02010609030101010101" pitchFamily="49" charset="-122"/>
                <a:ea typeface="楷体_GB2312" panose="02010609030101010101" pitchFamily="49" charset="-122"/>
              </a:rPr>
              <a:t>内能</a:t>
            </a:r>
            <a:r>
              <a:rPr kumimoji="1" lang="zh-CN" altLang="en-US" sz="2400" b="1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；电机转动一段时间后会发热，电动机还将</a:t>
            </a:r>
            <a:r>
              <a:rPr kumimoji="1" lang="zh-CN" altLang="en-US" sz="2400" b="1">
                <a:latin typeface="楷体_GB2312" panose="02010609030101010101" pitchFamily="49" charset="-122"/>
                <a:ea typeface="楷体_GB2312" panose="02010609030101010101" pitchFamily="49" charset="-122"/>
              </a:rPr>
              <a:t>电能</a:t>
            </a:r>
            <a:r>
              <a:rPr kumimoji="1" lang="zh-CN" altLang="en-US" sz="2400" b="1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转化为</a:t>
            </a:r>
            <a:r>
              <a:rPr kumimoji="1" lang="zh-CN" altLang="en-US" sz="2400" b="1">
                <a:latin typeface="楷体_GB2312" panose="02010609030101010101" pitchFamily="49" charset="-122"/>
                <a:ea typeface="楷体_GB2312" panose="02010609030101010101" pitchFamily="49" charset="-122"/>
              </a:rPr>
              <a:t>内能。</a:t>
            </a: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3071813" y="2430464"/>
            <a:ext cx="2520950" cy="4702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10000"/>
              </a:lnSpc>
            </a:pPr>
            <a:r>
              <a:rPr kumimoji="1" lang="zh-CN" altLang="en-US" sz="2400" b="1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先释放重物</a:t>
            </a:r>
          </a:p>
        </p:txBody>
      </p:sp>
      <p:grpSp>
        <p:nvGrpSpPr>
          <p:cNvPr id="2" name="Group 7"/>
          <p:cNvGrpSpPr/>
          <p:nvPr/>
        </p:nvGrpSpPr>
        <p:grpSpPr>
          <a:xfrm>
            <a:off x="3141663" y="4962526"/>
            <a:ext cx="5618162" cy="987425"/>
            <a:chOff x="748" y="3051"/>
            <a:chExt cx="3539" cy="622"/>
          </a:xfrm>
        </p:grpSpPr>
        <p:sp>
          <p:nvSpPr>
            <p:cNvPr id="27656" name="Rectangle 8"/>
            <p:cNvSpPr>
              <a:spLocks noChangeArrowheads="1"/>
            </p:cNvSpPr>
            <p:nvPr/>
          </p:nvSpPr>
          <p:spPr bwMode="auto">
            <a:xfrm>
              <a:off x="748" y="3219"/>
              <a:ext cx="128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kumimoji="1" lang="zh-CN" altLang="en-US" sz="2400" b="1">
                  <a:latin typeface="楷体_GB2312" panose="02010609030101010101" pitchFamily="49" charset="-122"/>
                  <a:ea typeface="楷体_GB2312" panose="02010609030101010101" pitchFamily="49" charset="-122"/>
                </a:rPr>
                <a:t>重力势能</a:t>
              </a:r>
            </a:p>
          </p:txBody>
        </p:sp>
        <p:sp>
          <p:nvSpPr>
            <p:cNvPr id="27657" name="Rectangle 9"/>
            <p:cNvSpPr>
              <a:spLocks noChangeArrowheads="1"/>
            </p:cNvSpPr>
            <p:nvPr/>
          </p:nvSpPr>
          <p:spPr bwMode="auto">
            <a:xfrm>
              <a:off x="1973" y="3219"/>
              <a:ext cx="72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kumimoji="1" lang="zh-CN" altLang="en-US" sz="2400" b="1">
                  <a:latin typeface="楷体_GB2312" panose="02010609030101010101" pitchFamily="49" charset="-122"/>
                  <a:ea typeface="楷体_GB2312" panose="02010609030101010101" pitchFamily="49" charset="-122"/>
                </a:rPr>
                <a:t>动能</a:t>
              </a:r>
            </a:p>
          </p:txBody>
        </p:sp>
        <p:sp>
          <p:nvSpPr>
            <p:cNvPr id="27658" name="Rectangle 10"/>
            <p:cNvSpPr>
              <a:spLocks noChangeArrowheads="1"/>
            </p:cNvSpPr>
            <p:nvPr/>
          </p:nvSpPr>
          <p:spPr bwMode="auto">
            <a:xfrm>
              <a:off x="2789" y="3219"/>
              <a:ext cx="72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kumimoji="1" lang="zh-CN" altLang="en-US" sz="2400" b="1">
                  <a:latin typeface="楷体_GB2312" panose="02010609030101010101" pitchFamily="49" charset="-122"/>
                  <a:ea typeface="楷体_GB2312" panose="02010609030101010101" pitchFamily="49" charset="-122"/>
                </a:rPr>
                <a:t>电能</a:t>
              </a:r>
            </a:p>
          </p:txBody>
        </p:sp>
        <p:sp>
          <p:nvSpPr>
            <p:cNvPr id="27659" name="Rectangle 11"/>
            <p:cNvSpPr>
              <a:spLocks noChangeArrowheads="1"/>
            </p:cNvSpPr>
            <p:nvPr/>
          </p:nvSpPr>
          <p:spPr bwMode="auto">
            <a:xfrm>
              <a:off x="3560" y="3051"/>
              <a:ext cx="72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kumimoji="1" lang="zh-CN" altLang="en-US" sz="2400" b="1">
                  <a:latin typeface="楷体_GB2312" panose="02010609030101010101" pitchFamily="49" charset="-122"/>
                  <a:ea typeface="楷体_GB2312" panose="02010609030101010101" pitchFamily="49" charset="-122"/>
                </a:rPr>
                <a:t>光能</a:t>
              </a:r>
            </a:p>
          </p:txBody>
        </p:sp>
        <p:sp>
          <p:nvSpPr>
            <p:cNvPr id="27660" name="Rectangle 12"/>
            <p:cNvSpPr>
              <a:spLocks noChangeArrowheads="1"/>
            </p:cNvSpPr>
            <p:nvPr/>
          </p:nvSpPr>
          <p:spPr bwMode="auto">
            <a:xfrm>
              <a:off x="3560" y="3385"/>
              <a:ext cx="72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kumimoji="1" lang="zh-CN" altLang="en-US" sz="2400" b="1">
                  <a:latin typeface="楷体_GB2312" panose="02010609030101010101" pitchFamily="49" charset="-122"/>
                  <a:ea typeface="楷体_GB2312" panose="02010609030101010101" pitchFamily="49" charset="-122"/>
                </a:rPr>
                <a:t>内能</a:t>
              </a:r>
            </a:p>
          </p:txBody>
        </p:sp>
        <p:sp>
          <p:nvSpPr>
            <p:cNvPr id="27661" name="Line 13"/>
            <p:cNvSpPr>
              <a:spLocks noChangeShapeType="1"/>
            </p:cNvSpPr>
            <p:nvPr/>
          </p:nvSpPr>
          <p:spPr bwMode="auto">
            <a:xfrm>
              <a:off x="1610" y="3355"/>
              <a:ext cx="323" cy="1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7662" name="Line 14"/>
            <p:cNvSpPr>
              <a:spLocks noChangeShapeType="1"/>
            </p:cNvSpPr>
            <p:nvPr/>
          </p:nvSpPr>
          <p:spPr bwMode="auto">
            <a:xfrm>
              <a:off x="2472" y="3355"/>
              <a:ext cx="323" cy="1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7663" name="Line 15"/>
            <p:cNvSpPr>
              <a:spLocks noChangeShapeType="1"/>
            </p:cNvSpPr>
            <p:nvPr/>
          </p:nvSpPr>
          <p:spPr bwMode="auto">
            <a:xfrm flipV="1">
              <a:off x="3243" y="3249"/>
              <a:ext cx="317" cy="9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7664" name="Line 16"/>
            <p:cNvSpPr>
              <a:spLocks noChangeShapeType="1"/>
            </p:cNvSpPr>
            <p:nvPr/>
          </p:nvSpPr>
          <p:spPr bwMode="auto">
            <a:xfrm>
              <a:off x="3243" y="3430"/>
              <a:ext cx="317" cy="91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/>
      <p:bldP spid="21509" grpId="0"/>
      <p:bldP spid="215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实验探讨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19336" y="60617"/>
            <a:ext cx="3866951" cy="79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1992313" y="1601897"/>
            <a:ext cx="2159000" cy="4702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10000"/>
              </a:lnSpc>
            </a:pPr>
            <a:r>
              <a:rPr kumimoji="1" lang="en-US" altLang="zh-CN" sz="2400" b="1" dirty="0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B.</a:t>
            </a:r>
            <a:r>
              <a:rPr kumimoji="1" lang="zh-CN" altLang="en-US" sz="2400" b="1" dirty="0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实验结论</a:t>
            </a: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1521618" y="922697"/>
            <a:ext cx="558249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kumimoji="1" lang="zh-CN" altLang="en-US" sz="3200" b="1" dirty="0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实验探究</a:t>
            </a:r>
            <a:r>
              <a:rPr kumimoji="1" lang="en-US" altLang="zh-CN" sz="3200" b="1" dirty="0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:</a:t>
            </a:r>
            <a:r>
              <a:rPr kumimoji="1" lang="zh-CN" altLang="en-US" sz="3200" b="1" dirty="0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能量的转化</a:t>
            </a:r>
            <a:endParaRPr kumimoji="1" lang="zh-CN" altLang="en-US" sz="3200" dirty="0">
              <a:latin typeface="Times New Roman" panose="02020603050405020304" pitchFamily="18" charset="0"/>
            </a:endParaRPr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2855913" y="2636838"/>
            <a:ext cx="6769100" cy="210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10000"/>
              </a:lnSpc>
            </a:pPr>
            <a:r>
              <a:rPr kumimoji="1" lang="zh-CN" altLang="en-US" sz="2400" b="1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　　②电机转动，电池中的</a:t>
            </a:r>
            <a:r>
              <a:rPr kumimoji="1" lang="zh-CN" altLang="en-US" sz="2400" b="1">
                <a:latin typeface="楷体_GB2312" panose="02010609030101010101" pitchFamily="49" charset="-122"/>
                <a:ea typeface="楷体_GB2312" panose="02010609030101010101" pitchFamily="49" charset="-122"/>
              </a:rPr>
              <a:t>化学能</a:t>
            </a:r>
            <a:r>
              <a:rPr kumimoji="1" lang="zh-CN" altLang="en-US" sz="2400" b="1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转化为</a:t>
            </a:r>
            <a:r>
              <a:rPr kumimoji="1" lang="zh-CN" altLang="en-US" sz="2400" b="1">
                <a:latin typeface="楷体_GB2312" panose="02010609030101010101" pitchFamily="49" charset="-122"/>
                <a:ea typeface="楷体_GB2312" panose="02010609030101010101" pitchFamily="49" charset="-122"/>
              </a:rPr>
              <a:t>电能</a:t>
            </a:r>
            <a:r>
              <a:rPr kumimoji="1" lang="zh-CN" altLang="en-US" sz="2400" b="1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；</a:t>
            </a:r>
            <a:r>
              <a:rPr kumimoji="1" lang="zh-CN" altLang="en-US" sz="2400" b="1">
                <a:latin typeface="楷体_GB2312" panose="02010609030101010101" pitchFamily="49" charset="-122"/>
                <a:ea typeface="楷体_GB2312" panose="02010609030101010101" pitchFamily="49" charset="-122"/>
              </a:rPr>
              <a:t>电能</a:t>
            </a:r>
            <a:r>
              <a:rPr kumimoji="1" lang="zh-CN" altLang="en-US" sz="2400" b="1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通过导线传送给电机，电机转动将</a:t>
            </a:r>
            <a:r>
              <a:rPr kumimoji="1" lang="zh-CN" altLang="en-US" sz="2400" b="1">
                <a:latin typeface="楷体_GB2312" panose="02010609030101010101" pitchFamily="49" charset="-122"/>
                <a:ea typeface="楷体_GB2312" panose="02010609030101010101" pitchFamily="49" charset="-122"/>
              </a:rPr>
              <a:t>电能</a:t>
            </a:r>
            <a:r>
              <a:rPr kumimoji="1" lang="zh-CN" altLang="en-US" sz="2400" b="1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转化为</a:t>
            </a:r>
            <a:r>
              <a:rPr kumimoji="1" lang="zh-CN" altLang="en-US" sz="2400" b="1">
                <a:latin typeface="楷体_GB2312" panose="02010609030101010101" pitchFamily="49" charset="-122"/>
                <a:ea typeface="楷体_GB2312" panose="02010609030101010101" pitchFamily="49" charset="-122"/>
              </a:rPr>
              <a:t>动能</a:t>
            </a:r>
            <a:r>
              <a:rPr kumimoji="1" lang="zh-CN" altLang="en-US" sz="2400" b="1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；转轴的转动将重物提起，重物上升过程中将获得</a:t>
            </a:r>
            <a:r>
              <a:rPr kumimoji="1" lang="zh-CN" altLang="en-US" sz="2400" b="1">
                <a:latin typeface="楷体_GB2312" panose="02010609030101010101" pitchFamily="49" charset="-122"/>
                <a:ea typeface="楷体_GB2312" panose="02010609030101010101" pitchFamily="49" charset="-122"/>
              </a:rPr>
              <a:t>动能</a:t>
            </a:r>
            <a:r>
              <a:rPr kumimoji="1" lang="zh-CN" altLang="en-US" sz="2400" b="1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和</a:t>
            </a:r>
            <a:r>
              <a:rPr kumimoji="1" lang="zh-CN" altLang="en-US" sz="2400" b="1">
                <a:latin typeface="楷体_GB2312" panose="02010609030101010101" pitchFamily="49" charset="-122"/>
                <a:ea typeface="楷体_GB2312" panose="02010609030101010101" pitchFamily="49" charset="-122"/>
              </a:rPr>
              <a:t>重力势能</a:t>
            </a:r>
            <a:r>
              <a:rPr kumimoji="1" lang="zh-CN" altLang="en-US" sz="2400" b="1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；电机转动一段时间后还会发热，则电机还将</a:t>
            </a:r>
            <a:r>
              <a:rPr kumimoji="1" lang="zh-CN" altLang="en-US" sz="2400" b="1">
                <a:latin typeface="楷体_GB2312" panose="02010609030101010101" pitchFamily="49" charset="-122"/>
                <a:ea typeface="楷体_GB2312" panose="02010609030101010101" pitchFamily="49" charset="-122"/>
              </a:rPr>
              <a:t>电能</a:t>
            </a:r>
            <a:r>
              <a:rPr kumimoji="1" lang="zh-CN" altLang="en-US" sz="2400" b="1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转化为</a:t>
            </a:r>
            <a:r>
              <a:rPr kumimoji="1" lang="zh-CN" altLang="en-US" sz="2400" b="1">
                <a:latin typeface="楷体_GB2312" panose="02010609030101010101" pitchFamily="49" charset="-122"/>
                <a:ea typeface="楷体_GB2312" panose="02010609030101010101" pitchFamily="49" charset="-122"/>
              </a:rPr>
              <a:t>内能</a:t>
            </a:r>
            <a:r>
              <a:rPr kumimoji="1" lang="zh-CN" altLang="en-US" sz="2400" b="1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。</a:t>
            </a:r>
            <a:endParaRPr kumimoji="1" lang="zh-CN" altLang="en-US" sz="2400" b="1"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3071813" y="2205039"/>
            <a:ext cx="4895850" cy="4702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10000"/>
              </a:lnSpc>
            </a:pPr>
            <a:r>
              <a:rPr kumimoji="1" lang="zh-CN" altLang="en-US" sz="2400" b="1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将灯泡转换为电池供电</a:t>
            </a:r>
          </a:p>
        </p:txBody>
      </p:sp>
      <p:grpSp>
        <p:nvGrpSpPr>
          <p:cNvPr id="2" name="Group 7"/>
          <p:cNvGrpSpPr/>
          <p:nvPr/>
        </p:nvGrpSpPr>
        <p:grpSpPr>
          <a:xfrm>
            <a:off x="3286125" y="4724401"/>
            <a:ext cx="4249738" cy="1439863"/>
            <a:chOff x="793" y="3022"/>
            <a:chExt cx="2677" cy="907"/>
          </a:xfrm>
        </p:grpSpPr>
        <p:sp>
          <p:nvSpPr>
            <p:cNvPr id="28680" name="Rectangle 8"/>
            <p:cNvSpPr>
              <a:spLocks noChangeArrowheads="1"/>
            </p:cNvSpPr>
            <p:nvPr/>
          </p:nvSpPr>
          <p:spPr bwMode="auto">
            <a:xfrm>
              <a:off x="793" y="3339"/>
              <a:ext cx="69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kumimoji="1" lang="zh-CN" altLang="en-US" sz="2400" b="1">
                  <a:latin typeface="楷体_GB2312" panose="02010609030101010101" pitchFamily="49" charset="-122"/>
                  <a:ea typeface="楷体_GB2312" panose="02010609030101010101" pitchFamily="49" charset="-122"/>
                </a:rPr>
                <a:t>化学能</a:t>
              </a:r>
            </a:p>
          </p:txBody>
        </p:sp>
        <p:sp>
          <p:nvSpPr>
            <p:cNvPr id="28681" name="Rectangle 9"/>
            <p:cNvSpPr>
              <a:spLocks noChangeArrowheads="1"/>
            </p:cNvSpPr>
            <p:nvPr/>
          </p:nvSpPr>
          <p:spPr bwMode="auto">
            <a:xfrm>
              <a:off x="1791" y="3339"/>
              <a:ext cx="50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kumimoji="1" lang="zh-CN" altLang="en-US" sz="2400" b="1">
                  <a:latin typeface="楷体_GB2312" panose="02010609030101010101" pitchFamily="49" charset="-122"/>
                  <a:ea typeface="楷体_GB2312" panose="02010609030101010101" pitchFamily="49" charset="-122"/>
                </a:rPr>
                <a:t>电能</a:t>
              </a:r>
            </a:p>
          </p:txBody>
        </p:sp>
        <p:sp>
          <p:nvSpPr>
            <p:cNvPr id="28682" name="Rectangle 10"/>
            <p:cNvSpPr>
              <a:spLocks noChangeArrowheads="1"/>
            </p:cNvSpPr>
            <p:nvPr/>
          </p:nvSpPr>
          <p:spPr bwMode="auto">
            <a:xfrm>
              <a:off x="2608" y="3022"/>
              <a:ext cx="50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kumimoji="1" lang="zh-CN" altLang="en-US" sz="2400" b="1">
                  <a:latin typeface="楷体_GB2312" panose="02010609030101010101" pitchFamily="49" charset="-122"/>
                  <a:ea typeface="楷体_GB2312" panose="02010609030101010101" pitchFamily="49" charset="-122"/>
                </a:rPr>
                <a:t>动能</a:t>
              </a:r>
            </a:p>
          </p:txBody>
        </p:sp>
        <p:sp>
          <p:nvSpPr>
            <p:cNvPr id="28683" name="Rectangle 11"/>
            <p:cNvSpPr>
              <a:spLocks noChangeArrowheads="1"/>
            </p:cNvSpPr>
            <p:nvPr/>
          </p:nvSpPr>
          <p:spPr bwMode="auto">
            <a:xfrm>
              <a:off x="2582" y="3339"/>
              <a:ext cx="8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kumimoji="1" lang="zh-CN" altLang="en-US" sz="2400" b="1">
                  <a:latin typeface="楷体_GB2312" panose="02010609030101010101" pitchFamily="49" charset="-122"/>
                  <a:ea typeface="楷体_GB2312" panose="02010609030101010101" pitchFamily="49" charset="-122"/>
                </a:rPr>
                <a:t>重力势能</a:t>
              </a:r>
            </a:p>
          </p:txBody>
        </p:sp>
        <p:sp>
          <p:nvSpPr>
            <p:cNvPr id="28684" name="Rectangle 12"/>
            <p:cNvSpPr>
              <a:spLocks noChangeArrowheads="1"/>
            </p:cNvSpPr>
            <p:nvPr/>
          </p:nvSpPr>
          <p:spPr bwMode="auto">
            <a:xfrm>
              <a:off x="2605" y="3641"/>
              <a:ext cx="50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kumimoji="1" lang="zh-CN" altLang="en-US" sz="2400" b="1">
                  <a:latin typeface="楷体_GB2312" panose="02010609030101010101" pitchFamily="49" charset="-122"/>
                  <a:ea typeface="楷体_GB2312" panose="02010609030101010101" pitchFamily="49" charset="-122"/>
                </a:rPr>
                <a:t>内能</a:t>
              </a:r>
            </a:p>
          </p:txBody>
        </p:sp>
        <p:sp>
          <p:nvSpPr>
            <p:cNvPr id="28685" name="Line 13"/>
            <p:cNvSpPr>
              <a:spLocks noChangeShapeType="1"/>
            </p:cNvSpPr>
            <p:nvPr/>
          </p:nvSpPr>
          <p:spPr bwMode="auto">
            <a:xfrm>
              <a:off x="1474" y="3475"/>
              <a:ext cx="363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8686" name="Line 14"/>
            <p:cNvSpPr>
              <a:spLocks noChangeShapeType="1"/>
            </p:cNvSpPr>
            <p:nvPr/>
          </p:nvSpPr>
          <p:spPr bwMode="auto">
            <a:xfrm>
              <a:off x="2290" y="3521"/>
              <a:ext cx="363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8687" name="Line 15"/>
            <p:cNvSpPr>
              <a:spLocks noChangeShapeType="1"/>
            </p:cNvSpPr>
            <p:nvPr/>
          </p:nvSpPr>
          <p:spPr bwMode="auto">
            <a:xfrm flipV="1">
              <a:off x="2290" y="3249"/>
              <a:ext cx="409" cy="22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8688" name="Line 16"/>
            <p:cNvSpPr>
              <a:spLocks noChangeShapeType="1"/>
            </p:cNvSpPr>
            <p:nvPr/>
          </p:nvSpPr>
          <p:spPr bwMode="auto">
            <a:xfrm>
              <a:off x="2290" y="3566"/>
              <a:ext cx="363" cy="18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3" grpId="0"/>
      <p:bldP spid="2253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2169322" y="1992083"/>
            <a:ext cx="2808288" cy="53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10000"/>
              </a:lnSpc>
            </a:pPr>
            <a:r>
              <a:rPr kumimoji="1" lang="en-US" altLang="zh-CN" sz="2800" b="1" dirty="0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1.</a:t>
            </a:r>
            <a:r>
              <a:rPr kumimoji="1" lang="zh-CN" altLang="en-US" sz="2800" b="1" dirty="0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能量守恒定律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1919536" y="1234897"/>
            <a:ext cx="597666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kumimoji="1" lang="zh-CN" altLang="en-US" sz="3600" b="1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三、能量守恒定律</a:t>
            </a:r>
            <a:endParaRPr kumimoji="1" lang="zh-CN" altLang="en-US" sz="3600">
              <a:latin typeface="Times New Roman" panose="02020603050405020304" pitchFamily="18" charset="0"/>
              <a:ea typeface="楷体_GB2312" panose="02010609030101010101" pitchFamily="49" charset="-122"/>
            </a:endParaRPr>
          </a:p>
        </p:txBody>
      </p:sp>
      <p:pic>
        <p:nvPicPr>
          <p:cNvPr id="29700" name="Picture 4" descr="02新知探究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95400" y="287340"/>
            <a:ext cx="2989790" cy="712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2930152" y="2462340"/>
            <a:ext cx="7270303" cy="53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10000"/>
              </a:lnSpc>
            </a:pPr>
            <a:r>
              <a:rPr kumimoji="1" lang="zh-CN" altLang="en-US" sz="2800" b="1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大量的研究表明：自然界的能量是守恒的</a:t>
            </a:r>
          </a:p>
        </p:txBody>
      </p:sp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3071812" y="3789364"/>
            <a:ext cx="7560691" cy="2221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10000"/>
              </a:lnSpc>
            </a:pPr>
            <a:r>
              <a:rPr kumimoji="1" lang="zh-CN" altLang="en-US" sz="3200" b="1" dirty="0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　　能量既不会</a:t>
            </a:r>
            <a:r>
              <a:rPr kumimoji="1" lang="zh-CN" altLang="en-US" sz="32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消灭</a:t>
            </a:r>
            <a:r>
              <a:rPr kumimoji="1" lang="zh-CN" altLang="en-US" sz="3200" b="1" dirty="0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，也不会</a:t>
            </a:r>
            <a:r>
              <a:rPr kumimoji="1" lang="zh-CN" altLang="en-US" sz="32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创生</a:t>
            </a:r>
            <a:r>
              <a:rPr kumimoji="1" lang="zh-CN" altLang="en-US" sz="3200" b="1" dirty="0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，它只会从一种形式</a:t>
            </a:r>
            <a:r>
              <a:rPr kumimoji="1" lang="zh-CN" altLang="en-US" sz="32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转化</a:t>
            </a:r>
            <a:r>
              <a:rPr kumimoji="1" lang="zh-CN" altLang="en-US" sz="3200" b="1" dirty="0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为另一种形式，或者从一个物体</a:t>
            </a:r>
            <a:r>
              <a:rPr kumimoji="1" lang="zh-CN" altLang="en-US" sz="32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转移</a:t>
            </a:r>
            <a:r>
              <a:rPr kumimoji="1" lang="zh-CN" altLang="en-US" sz="3200" b="1" dirty="0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到另一个物体，而能的总量保持不变。</a:t>
            </a:r>
          </a:p>
        </p:txBody>
      </p:sp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3071814" y="3213101"/>
            <a:ext cx="2808287" cy="4702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10000"/>
              </a:lnSpc>
            </a:pPr>
            <a:r>
              <a:rPr kumimoji="1" lang="zh-CN" altLang="en-US" sz="2400" b="1" dirty="0">
                <a:latin typeface="楷体_GB2312" panose="02010609030101010101" pitchFamily="49" charset="-122"/>
                <a:ea typeface="楷体_GB2312" panose="02010609030101010101" pitchFamily="49" charset="-122"/>
              </a:rPr>
              <a:t>能量守恒定律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55" grpId="0"/>
      <p:bldP spid="23557" grpId="0"/>
      <p:bldP spid="23558" grpId="0"/>
      <p:bldP spid="2355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2711450" y="1484313"/>
            <a:ext cx="2808288" cy="53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10000"/>
              </a:lnSpc>
            </a:pPr>
            <a:r>
              <a:rPr kumimoji="1" lang="en-US" altLang="zh-CN" sz="2800" b="1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1.</a:t>
            </a:r>
            <a:r>
              <a:rPr kumimoji="1" lang="zh-CN" altLang="en-US" sz="2800" b="1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能量守恒定律</a:t>
            </a:r>
          </a:p>
        </p:txBody>
      </p:sp>
      <p:pic>
        <p:nvPicPr>
          <p:cNvPr id="30723" name="Picture 3" descr="02新知探究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301876" y="903288"/>
            <a:ext cx="1965325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4872038" y="3644900"/>
            <a:ext cx="3168178" cy="53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10000"/>
              </a:lnSpc>
            </a:pPr>
            <a:r>
              <a:rPr kumimoji="1" lang="zh-CN" altLang="en-US" sz="2800" b="1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动能和势能的转化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2711450" y="1435101"/>
            <a:ext cx="6769100" cy="1007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10000"/>
              </a:lnSpc>
            </a:pPr>
            <a:r>
              <a:rPr kumimoji="1" lang="zh-CN" altLang="en-US" sz="2800" b="1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　　想一想：玩具小丑在跳动过程中，能量是如何转化的？它遵守能量守恒定律吗？</a:t>
            </a:r>
          </a:p>
        </p:txBody>
      </p:sp>
      <p:pic>
        <p:nvPicPr>
          <p:cNvPr id="31747" name="Picture 3" descr="02新知探究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301876" y="903288"/>
            <a:ext cx="1965325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4" name="Picture 4" descr="20-1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6000"/>
          </a:blip>
          <a:stretch>
            <a:fillRect/>
          </a:stretch>
        </p:blipFill>
        <p:spPr bwMode="auto">
          <a:xfrm>
            <a:off x="3788595" y="2708920"/>
            <a:ext cx="4968875" cy="367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1631504" y="1124744"/>
            <a:ext cx="8209086" cy="721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10000"/>
              </a:lnSpc>
            </a:pPr>
            <a:r>
              <a:rPr kumimoji="1" lang="en-US" altLang="zh-CN" sz="4000" b="1" dirty="0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2.</a:t>
            </a:r>
            <a:r>
              <a:rPr kumimoji="1" lang="en-US" altLang="zh-CN" sz="4000" b="1" dirty="0">
                <a:solidFill>
                  <a:schemeClr val="accent2"/>
                </a:solidFill>
                <a:latin typeface="Times New Roman" panose="02020603050405020304" pitchFamily="18" charset="0"/>
                <a:ea typeface="楷体_GB2312" panose="02010609030101010101" pitchFamily="49" charset="-122"/>
              </a:rPr>
              <a:t>“</a:t>
            </a:r>
            <a:r>
              <a:rPr kumimoji="1" lang="zh-CN" altLang="en-US" sz="4000" b="1" dirty="0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永动机</a:t>
            </a:r>
            <a:r>
              <a:rPr kumimoji="1" lang="zh-CN" altLang="en-US" sz="4000" b="1" dirty="0">
                <a:solidFill>
                  <a:schemeClr val="accent2"/>
                </a:solidFill>
                <a:latin typeface="Times New Roman" panose="02020603050405020304" pitchFamily="18" charset="0"/>
                <a:ea typeface="楷体_GB2312" panose="02010609030101010101" pitchFamily="49" charset="-122"/>
              </a:rPr>
              <a:t>”</a:t>
            </a:r>
            <a:r>
              <a:rPr kumimoji="1" lang="zh-CN" altLang="en-US" sz="4000" b="1" dirty="0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是不存在的</a:t>
            </a:r>
          </a:p>
        </p:txBody>
      </p:sp>
      <p:pic>
        <p:nvPicPr>
          <p:cNvPr id="32771" name="Picture 3" descr="02新知探究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767408" y="404664"/>
            <a:ext cx="2275657" cy="542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4223792" y="6165304"/>
            <a:ext cx="2663825" cy="4702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10000"/>
              </a:lnSpc>
            </a:pPr>
            <a:r>
              <a:rPr kumimoji="1" lang="zh-CN" altLang="en-US" sz="2400" b="1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假想中的永动机</a:t>
            </a:r>
          </a:p>
        </p:txBody>
      </p:sp>
      <p:pic>
        <p:nvPicPr>
          <p:cNvPr id="26629" name="Picture 5" descr="标题：假想中的永动机&#10;(鼠标双击可自动放大和缩小)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2711623" y="2033616"/>
            <a:ext cx="5947379" cy="3987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P spid="2662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1431925" y="1229518"/>
            <a:ext cx="552817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kumimoji="1" lang="zh-CN" altLang="en-GB" sz="4000" b="1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一、</a:t>
            </a:r>
            <a:r>
              <a:rPr kumimoji="1" lang="zh-CN" altLang="en-US" sz="4000" b="1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多种形式的能量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2013468" y="2094240"/>
            <a:ext cx="458658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en-US" altLang="zh-CN" sz="3600" b="1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1.</a:t>
            </a:r>
            <a:r>
              <a:rPr kumimoji="1" lang="zh-CN" altLang="en-US" sz="3600" b="1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能量的表现形式</a:t>
            </a:r>
          </a:p>
        </p:txBody>
      </p:sp>
      <p:pic>
        <p:nvPicPr>
          <p:cNvPr id="9220" name="Picture 4" descr="02新知探究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01663" y="431006"/>
            <a:ext cx="2754784" cy="656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5"/>
          <p:cNvGrpSpPr/>
          <p:nvPr/>
        </p:nvGrpSpPr>
        <p:grpSpPr>
          <a:xfrm>
            <a:off x="1969562" y="2897407"/>
            <a:ext cx="8518926" cy="3960593"/>
            <a:chOff x="567" y="1706"/>
            <a:chExt cx="4717" cy="1951"/>
          </a:xfrm>
        </p:grpSpPr>
        <p:pic>
          <p:nvPicPr>
            <p:cNvPr id="15366" name="Picture 6" descr="标题：城市上空的闪电&#10;(鼠标双击可自动放大和缩小)"/>
            <p:cNvPicPr>
              <a:picLocks noChangeAspect="1" noChangeArrowheads="1"/>
            </p:cNvPicPr>
            <p:nvPr/>
          </p:nvPicPr>
          <p:blipFill>
            <a:blip r:embed="rId3"/>
            <a:stretch>
              <a:fillRect/>
            </a:stretch>
          </p:blipFill>
          <p:spPr bwMode="auto">
            <a:xfrm>
              <a:off x="567" y="1706"/>
              <a:ext cx="2268" cy="19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67" name="Picture 7" descr="标题：奔跑的棕熊&#10;(鼠标双击可自动放大和缩小)"/>
            <p:cNvPicPr>
              <a:picLocks noChangeAspect="1" noChangeArrowheads="1"/>
            </p:cNvPicPr>
            <p:nvPr/>
          </p:nvPicPr>
          <p:blipFill>
            <a:blip r:embed="rId4"/>
            <a:stretch>
              <a:fillRect/>
            </a:stretch>
          </p:blipFill>
          <p:spPr bwMode="auto">
            <a:xfrm>
              <a:off x="2925" y="1706"/>
              <a:ext cx="2359" cy="19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2351224" y="922821"/>
            <a:ext cx="6409072" cy="721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10000"/>
              </a:lnSpc>
            </a:pPr>
            <a:r>
              <a:rPr kumimoji="1" lang="en-US" altLang="zh-CN" sz="4000" b="1" dirty="0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2.</a:t>
            </a:r>
            <a:r>
              <a:rPr kumimoji="1" lang="en-US" altLang="zh-CN" sz="4000" b="1" dirty="0">
                <a:solidFill>
                  <a:schemeClr val="accent2"/>
                </a:solidFill>
                <a:latin typeface="Times New Roman" panose="02020603050405020304" pitchFamily="18" charset="0"/>
                <a:ea typeface="楷体_GB2312" panose="02010609030101010101" pitchFamily="49" charset="-122"/>
              </a:rPr>
              <a:t>“</a:t>
            </a:r>
            <a:r>
              <a:rPr kumimoji="1" lang="zh-CN" altLang="en-US" sz="4000" b="1" dirty="0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永动机</a:t>
            </a:r>
            <a:r>
              <a:rPr kumimoji="1" lang="zh-CN" altLang="en-US" sz="4000" b="1" dirty="0">
                <a:solidFill>
                  <a:schemeClr val="accent2"/>
                </a:solidFill>
                <a:latin typeface="Times New Roman" panose="02020603050405020304" pitchFamily="18" charset="0"/>
                <a:ea typeface="楷体_GB2312" panose="02010609030101010101" pitchFamily="49" charset="-122"/>
              </a:rPr>
              <a:t>”</a:t>
            </a:r>
            <a:r>
              <a:rPr kumimoji="1" lang="zh-CN" altLang="en-US" sz="4000" b="1" dirty="0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是不存在的</a:t>
            </a:r>
          </a:p>
        </p:txBody>
      </p:sp>
      <p:pic>
        <p:nvPicPr>
          <p:cNvPr id="33795" name="Picture 3" descr="02新知探究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551384" y="169791"/>
            <a:ext cx="2500897" cy="595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4259771" y="6093296"/>
            <a:ext cx="3600450" cy="4702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10000"/>
              </a:lnSpc>
            </a:pPr>
            <a:r>
              <a:rPr kumimoji="1" lang="zh-CN" altLang="en-US" sz="2400" b="1" dirty="0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一种永动机的设计模型</a:t>
            </a:r>
          </a:p>
        </p:txBody>
      </p:sp>
      <p:pic>
        <p:nvPicPr>
          <p:cNvPr id="27653" name="Picture 5" descr="20-1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3935760" y="1748631"/>
            <a:ext cx="4248472" cy="4047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  <p:bldP spid="2765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03迁移运用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551384" y="260648"/>
            <a:ext cx="2787204" cy="72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1940196" y="1340768"/>
            <a:ext cx="8548292" cy="835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kumimoji="1" lang="zh-CN" altLang="en-US" sz="4400" b="1" dirty="0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原子弹为什么有那么大的威力？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1487488" y="1131486"/>
            <a:ext cx="3600400" cy="63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just" eaLnBrk="1" hangingPunct="1">
              <a:lnSpc>
                <a:spcPct val="120000"/>
              </a:lnSpc>
            </a:pPr>
            <a:r>
              <a:rPr kumimoji="1" lang="zh-CN" altLang="en-US" sz="3200" b="1" dirty="0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绿色能源－氢能 </a:t>
            </a:r>
          </a:p>
        </p:txBody>
      </p:sp>
      <p:pic>
        <p:nvPicPr>
          <p:cNvPr id="29700" name="Picture 4" descr="sts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479376" y="260648"/>
            <a:ext cx="6310505" cy="6493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1" name="Picture 5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2927648" y="1764673"/>
            <a:ext cx="680564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2" name="New picture"/>
          <p:cNvPicPr/>
          <p:nvPr/>
        </p:nvPicPr>
        <p:blipFill>
          <a:blip r:embed="rId4"/>
          <a:stretch>
            <a:fillRect/>
          </a:stretch>
        </p:blipFill>
        <p:spPr>
          <a:xfrm>
            <a:off x="15697200" y="10947400"/>
            <a:ext cx="330200" cy="241300"/>
          </a:xfrm>
          <a:prstGeom prst="cube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4691856" y="3411267"/>
            <a:ext cx="735006" cy="241289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fontAlgn="auto">
              <a:defRPr/>
            </a:pPr>
            <a:r>
              <a:rPr lang="en-US" altLang="zh-CN" sz="100" kern="0">
                <a:solidFill>
                  <a:sysClr val="window" lastClr="FFFFFF"/>
                </a:solidFill>
                <a:latin typeface="Calibri" panose="020F0502020204030204"/>
              </a:rPr>
              <a:t>PPT</a:t>
            </a:r>
            <a:r>
              <a:rPr lang="zh-CN" altLang="en-US" sz="100" kern="0">
                <a:solidFill>
                  <a:sysClr val="window" lastClr="FFFFFF"/>
                </a:solidFill>
                <a:latin typeface="Calibri" panose="020F0502020204030204"/>
              </a:rPr>
              <a:t>模板：</a:t>
            </a:r>
            <a:r>
              <a:rPr lang="en-US" altLang="zh-CN" sz="100" kern="0">
                <a:solidFill>
                  <a:sysClr val="window" lastClr="FFFFFF"/>
                </a:solidFill>
                <a:latin typeface="Calibri" panose="020F0502020204030204"/>
              </a:rPr>
              <a:t>www.1ppt.com/moban/                  PPT</a:t>
            </a:r>
            <a:r>
              <a:rPr lang="zh-CN" altLang="en-US" sz="100" kern="0">
                <a:solidFill>
                  <a:sysClr val="window" lastClr="FFFFFF"/>
                </a:solidFill>
                <a:latin typeface="Calibri" panose="020F0502020204030204"/>
              </a:rPr>
              <a:t>素材：</a:t>
            </a:r>
            <a:r>
              <a:rPr lang="en-US" altLang="zh-CN" sz="100" kern="0">
                <a:solidFill>
                  <a:sysClr val="window" lastClr="FFFFFF"/>
                </a:solidFill>
                <a:latin typeface="Calibri" panose="020F0502020204030204"/>
              </a:rPr>
              <a:t>www.1ppt.com/sucai/</a:t>
            </a:r>
          </a:p>
          <a:p>
            <a:pPr fontAlgn="auto">
              <a:defRPr/>
            </a:pPr>
            <a:r>
              <a:rPr lang="en-US" altLang="zh-CN" sz="100" kern="0">
                <a:solidFill>
                  <a:sysClr val="window" lastClr="FFFFFF"/>
                </a:solidFill>
                <a:latin typeface="Calibri" panose="020F0502020204030204"/>
              </a:rPr>
              <a:t>PPT</a:t>
            </a:r>
            <a:r>
              <a:rPr lang="zh-CN" altLang="en-US" sz="100" kern="0">
                <a:solidFill>
                  <a:sysClr val="window" lastClr="FFFFFF"/>
                </a:solidFill>
                <a:latin typeface="Calibri" panose="020F0502020204030204"/>
              </a:rPr>
              <a:t>背景：</a:t>
            </a:r>
            <a:r>
              <a:rPr lang="en-US" altLang="zh-CN" sz="100" kern="0">
                <a:solidFill>
                  <a:sysClr val="window" lastClr="FFFFFF"/>
                </a:solidFill>
                <a:latin typeface="Calibri" panose="020F0502020204030204"/>
              </a:rPr>
              <a:t>www.1ppt.com/beijing/                   PPT</a:t>
            </a:r>
            <a:r>
              <a:rPr lang="zh-CN" altLang="en-US" sz="100" kern="0">
                <a:solidFill>
                  <a:sysClr val="window" lastClr="FFFFFF"/>
                </a:solidFill>
                <a:latin typeface="Calibri" panose="020F0502020204030204"/>
              </a:rPr>
              <a:t>图表：</a:t>
            </a:r>
            <a:r>
              <a:rPr lang="en-US" altLang="zh-CN" sz="100" kern="0">
                <a:solidFill>
                  <a:sysClr val="window" lastClr="FFFFFF"/>
                </a:solidFill>
                <a:latin typeface="Calibri" panose="020F0502020204030204"/>
              </a:rPr>
              <a:t>www.1ppt.com/tubiao/      </a:t>
            </a:r>
          </a:p>
          <a:p>
            <a:pPr fontAlgn="auto">
              <a:defRPr/>
            </a:pPr>
            <a:r>
              <a:rPr lang="en-US" altLang="zh-CN" sz="100" kern="0">
                <a:solidFill>
                  <a:sysClr val="window" lastClr="FFFFFF"/>
                </a:solidFill>
                <a:latin typeface="Calibri" panose="020F0502020204030204"/>
              </a:rPr>
              <a:t>PPT</a:t>
            </a:r>
            <a:r>
              <a:rPr lang="zh-CN" altLang="en-US" sz="100" kern="0">
                <a:solidFill>
                  <a:sysClr val="window" lastClr="FFFFFF"/>
                </a:solidFill>
                <a:latin typeface="Calibri" panose="020F0502020204030204"/>
              </a:rPr>
              <a:t>下载：</a:t>
            </a:r>
            <a:r>
              <a:rPr lang="en-US" altLang="zh-CN" sz="100" kern="0">
                <a:solidFill>
                  <a:sysClr val="window" lastClr="FFFFFF"/>
                </a:solidFill>
                <a:latin typeface="Calibri" panose="020F0502020204030204"/>
              </a:rPr>
              <a:t>www.1ppt.com/xiazai/                     PPT</a:t>
            </a:r>
            <a:r>
              <a:rPr lang="zh-CN" altLang="en-US" sz="100" kern="0">
                <a:solidFill>
                  <a:sysClr val="window" lastClr="FFFFFF"/>
                </a:solidFill>
                <a:latin typeface="Calibri" panose="020F0502020204030204"/>
              </a:rPr>
              <a:t>教程： </a:t>
            </a:r>
            <a:r>
              <a:rPr lang="en-US" altLang="zh-CN" sz="100" kern="0">
                <a:solidFill>
                  <a:sysClr val="window" lastClr="FFFFFF"/>
                </a:solidFill>
                <a:latin typeface="Calibri" panose="020F0502020204030204"/>
              </a:rPr>
              <a:t>www.1ppt.com/powerpoint/      </a:t>
            </a:r>
          </a:p>
          <a:p>
            <a:pPr fontAlgn="auto">
              <a:defRPr/>
            </a:pPr>
            <a:r>
              <a:rPr lang="zh-CN" altLang="en-US" sz="100" kern="0">
                <a:solidFill>
                  <a:sysClr val="window" lastClr="FFFFFF"/>
                </a:solidFill>
                <a:latin typeface="Calibri" panose="020F0502020204030204"/>
              </a:rPr>
              <a:t>资料下载：</a:t>
            </a:r>
            <a:r>
              <a:rPr lang="en-US" altLang="zh-CN" sz="100" kern="0">
                <a:solidFill>
                  <a:sysClr val="window" lastClr="FFFFFF"/>
                </a:solidFill>
                <a:latin typeface="Calibri" panose="020F0502020204030204"/>
              </a:rPr>
              <a:t>www.1ppt.com/ziliao/                   </a:t>
            </a:r>
            <a:r>
              <a:rPr lang="zh-CN" altLang="en-US" sz="100" kern="0">
                <a:solidFill>
                  <a:sysClr val="window" lastClr="FFFFFF"/>
                </a:solidFill>
                <a:latin typeface="Calibri" panose="020F0502020204030204"/>
              </a:rPr>
              <a:t>范文下载：</a:t>
            </a:r>
            <a:r>
              <a:rPr lang="en-US" altLang="zh-CN" sz="100" kern="0">
                <a:solidFill>
                  <a:sysClr val="window" lastClr="FFFFFF"/>
                </a:solidFill>
                <a:latin typeface="Calibri" panose="020F0502020204030204"/>
              </a:rPr>
              <a:t>www.1ppt.com/fanwen/             </a:t>
            </a:r>
          </a:p>
          <a:p>
            <a:pPr fontAlgn="auto">
              <a:defRPr/>
            </a:pPr>
            <a:r>
              <a:rPr lang="zh-CN" altLang="en-US" sz="100" kern="0">
                <a:solidFill>
                  <a:sysClr val="window" lastClr="FFFFFF"/>
                </a:solidFill>
                <a:latin typeface="Calibri" panose="020F0502020204030204"/>
              </a:rPr>
              <a:t>试卷下载：</a:t>
            </a:r>
            <a:r>
              <a:rPr lang="en-US" altLang="zh-CN" sz="100" kern="0">
                <a:solidFill>
                  <a:sysClr val="window" lastClr="FFFFFF"/>
                </a:solidFill>
                <a:latin typeface="Calibri" panose="020F0502020204030204"/>
              </a:rPr>
              <a:t>www.1ppt.com/shiti/                     </a:t>
            </a:r>
            <a:r>
              <a:rPr lang="zh-CN" altLang="en-US" sz="100" kern="0">
                <a:solidFill>
                  <a:sysClr val="window" lastClr="FFFFFF"/>
                </a:solidFill>
                <a:latin typeface="Calibri" panose="020F0502020204030204"/>
              </a:rPr>
              <a:t>教案下载：</a:t>
            </a:r>
            <a:r>
              <a:rPr lang="en-US" altLang="zh-CN" sz="100" kern="0">
                <a:solidFill>
                  <a:sysClr val="window" lastClr="FFFFFF"/>
                </a:solidFill>
                <a:latin typeface="Calibri" panose="020F0502020204030204"/>
              </a:rPr>
              <a:t>www.1ppt.com/jiaoan/               </a:t>
            </a:r>
          </a:p>
          <a:p>
            <a:pPr fontAlgn="auto">
              <a:defRPr/>
            </a:pPr>
            <a:r>
              <a:rPr lang="en-US" altLang="zh-CN" sz="100" kern="0">
                <a:solidFill>
                  <a:sysClr val="window" lastClr="FFFFFF"/>
                </a:solidFill>
                <a:latin typeface="Calibri" panose="020F0502020204030204"/>
              </a:rPr>
              <a:t>PPT</a:t>
            </a:r>
            <a:r>
              <a:rPr lang="zh-CN" altLang="en-US" sz="100" kern="0">
                <a:solidFill>
                  <a:sysClr val="window" lastClr="FFFFFF"/>
                </a:solidFill>
                <a:latin typeface="Calibri" panose="020F0502020204030204"/>
              </a:rPr>
              <a:t>论坛：</a:t>
            </a:r>
            <a:r>
              <a:rPr lang="en-US" altLang="zh-CN" sz="100" kern="0">
                <a:solidFill>
                  <a:sysClr val="window" lastClr="FFFFFF"/>
                </a:solidFill>
                <a:latin typeface="Calibri" panose="020F0502020204030204"/>
              </a:rPr>
              <a:t>www.1ppt.cn                                     PPT</a:t>
            </a:r>
            <a:r>
              <a:rPr lang="zh-CN" altLang="en-US" sz="100" kern="0">
                <a:solidFill>
                  <a:sysClr val="window" lastClr="FFFFFF"/>
                </a:solidFill>
                <a:latin typeface="Calibri" panose="020F0502020204030204"/>
              </a:rPr>
              <a:t>课件：</a:t>
            </a:r>
            <a:r>
              <a:rPr lang="en-US" altLang="zh-CN" sz="100" kern="0">
                <a:solidFill>
                  <a:sysClr val="window" lastClr="FFFFFF"/>
                </a:solidFill>
                <a:latin typeface="Calibri" panose="020F0502020204030204"/>
              </a:rPr>
              <a:t>www.1ppt.com/kejian/ </a:t>
            </a:r>
          </a:p>
          <a:p>
            <a:pPr fontAlgn="auto">
              <a:defRPr/>
            </a:pPr>
            <a:r>
              <a:rPr lang="zh-CN" altLang="en-US" sz="100" kern="0">
                <a:solidFill>
                  <a:sysClr val="window" lastClr="FFFFFF"/>
                </a:solidFill>
                <a:latin typeface="Calibri" panose="020F0502020204030204"/>
              </a:rPr>
              <a:t>语文课件：</a:t>
            </a:r>
            <a:r>
              <a:rPr lang="en-US" altLang="zh-CN" sz="100" kern="0">
                <a:solidFill>
                  <a:sysClr val="window" lastClr="FFFFFF"/>
                </a:solidFill>
                <a:latin typeface="Calibri" panose="020F0502020204030204"/>
              </a:rPr>
              <a:t>www.1ppt.com/kejian/yuwen/    </a:t>
            </a:r>
            <a:r>
              <a:rPr lang="zh-CN" altLang="en-US" sz="100" kern="0">
                <a:solidFill>
                  <a:sysClr val="window" lastClr="FFFFFF"/>
                </a:solidFill>
                <a:latin typeface="Calibri" panose="020F0502020204030204"/>
              </a:rPr>
              <a:t>数学课件：</a:t>
            </a:r>
            <a:r>
              <a:rPr lang="en-US" altLang="zh-CN" sz="100" kern="0">
                <a:solidFill>
                  <a:sysClr val="window" lastClr="FFFFFF"/>
                </a:solidFill>
                <a:latin typeface="Calibri" panose="020F0502020204030204"/>
              </a:rPr>
              <a:t>www.1ppt.com/kejian/shuxue/ </a:t>
            </a:r>
          </a:p>
          <a:p>
            <a:pPr fontAlgn="auto">
              <a:defRPr/>
            </a:pPr>
            <a:r>
              <a:rPr lang="zh-CN" altLang="en-US" sz="100" kern="0">
                <a:solidFill>
                  <a:sysClr val="window" lastClr="FFFFFF"/>
                </a:solidFill>
                <a:latin typeface="Calibri" panose="020F0502020204030204"/>
              </a:rPr>
              <a:t>英语课件：</a:t>
            </a:r>
            <a:r>
              <a:rPr lang="en-US" altLang="zh-CN" sz="100" kern="0">
                <a:solidFill>
                  <a:sysClr val="window" lastClr="FFFFFF"/>
                </a:solidFill>
                <a:latin typeface="Calibri" panose="020F0502020204030204"/>
              </a:rPr>
              <a:t>www.1ppt.com/kejian/yingyu/    </a:t>
            </a:r>
            <a:r>
              <a:rPr lang="zh-CN" altLang="en-US" sz="100" kern="0">
                <a:solidFill>
                  <a:sysClr val="window" lastClr="FFFFFF"/>
                </a:solidFill>
                <a:latin typeface="Calibri" panose="020F0502020204030204"/>
              </a:rPr>
              <a:t>美术课件：</a:t>
            </a:r>
            <a:r>
              <a:rPr lang="en-US" altLang="zh-CN" sz="100" kern="0">
                <a:solidFill>
                  <a:sysClr val="window" lastClr="FFFFFF"/>
                </a:solidFill>
                <a:latin typeface="Calibri" panose="020F0502020204030204"/>
              </a:rPr>
              <a:t>www.1ppt.com/kejian/meishu/ </a:t>
            </a:r>
          </a:p>
          <a:p>
            <a:pPr fontAlgn="auto">
              <a:defRPr/>
            </a:pPr>
            <a:r>
              <a:rPr lang="zh-CN" altLang="en-US" sz="100" kern="0">
                <a:solidFill>
                  <a:sysClr val="window" lastClr="FFFFFF"/>
                </a:solidFill>
                <a:latin typeface="Calibri" panose="020F0502020204030204"/>
              </a:rPr>
              <a:t>科学课件：</a:t>
            </a:r>
            <a:r>
              <a:rPr lang="en-US" altLang="zh-CN" sz="100" kern="0">
                <a:solidFill>
                  <a:sysClr val="window" lastClr="FFFFFF"/>
                </a:solidFill>
                <a:latin typeface="Calibri" panose="020F0502020204030204"/>
              </a:rPr>
              <a:t>www.1ppt.com/kejian/kexue/     </a:t>
            </a:r>
            <a:r>
              <a:rPr lang="zh-CN" altLang="en-US" sz="100" kern="0">
                <a:solidFill>
                  <a:sysClr val="window" lastClr="FFFFFF"/>
                </a:solidFill>
                <a:latin typeface="Calibri" panose="020F0502020204030204"/>
              </a:rPr>
              <a:t>物理课件：</a:t>
            </a:r>
            <a:r>
              <a:rPr lang="en-US" altLang="zh-CN" sz="100" kern="0">
                <a:solidFill>
                  <a:sysClr val="window" lastClr="FFFFFF"/>
                </a:solidFill>
                <a:latin typeface="Calibri" panose="020F0502020204030204"/>
              </a:rPr>
              <a:t>www.1ppt.com/kejian/wuli/ </a:t>
            </a:r>
          </a:p>
          <a:p>
            <a:pPr fontAlgn="auto">
              <a:defRPr/>
            </a:pPr>
            <a:r>
              <a:rPr lang="zh-CN" altLang="en-US" sz="100" kern="0">
                <a:solidFill>
                  <a:sysClr val="window" lastClr="FFFFFF"/>
                </a:solidFill>
                <a:latin typeface="Calibri" panose="020F0502020204030204"/>
              </a:rPr>
              <a:t>化学课件：</a:t>
            </a:r>
            <a:r>
              <a:rPr lang="en-US" altLang="zh-CN" sz="100" kern="0">
                <a:solidFill>
                  <a:sysClr val="window" lastClr="FFFFFF"/>
                </a:solidFill>
                <a:latin typeface="Calibri" panose="020F0502020204030204"/>
              </a:rPr>
              <a:t>www.1ppt.com/kejian/huaxue/  </a:t>
            </a:r>
            <a:r>
              <a:rPr lang="zh-CN" altLang="en-US" sz="100" kern="0">
                <a:solidFill>
                  <a:sysClr val="window" lastClr="FFFFFF"/>
                </a:solidFill>
                <a:latin typeface="Calibri" panose="020F0502020204030204"/>
              </a:rPr>
              <a:t>生物课件：</a:t>
            </a:r>
            <a:r>
              <a:rPr lang="en-US" altLang="zh-CN" sz="100" kern="0">
                <a:solidFill>
                  <a:sysClr val="window" lastClr="FFFFFF"/>
                </a:solidFill>
                <a:latin typeface="Calibri" panose="020F0502020204030204"/>
              </a:rPr>
              <a:t>www.1ppt.com/kejian/shengwu/ </a:t>
            </a:r>
          </a:p>
          <a:p>
            <a:pPr fontAlgn="auto">
              <a:defRPr/>
            </a:pPr>
            <a:r>
              <a:rPr lang="zh-CN" altLang="en-US" sz="100" kern="0">
                <a:solidFill>
                  <a:sysClr val="window" lastClr="FFFFFF"/>
                </a:solidFill>
                <a:latin typeface="Calibri" panose="020F0502020204030204"/>
              </a:rPr>
              <a:t>地理课件：</a:t>
            </a:r>
            <a:r>
              <a:rPr lang="en-US" altLang="zh-CN" sz="100" kern="0">
                <a:solidFill>
                  <a:sysClr val="window" lastClr="FFFFFF"/>
                </a:solidFill>
                <a:latin typeface="Calibri" panose="020F0502020204030204"/>
              </a:rPr>
              <a:t>www.1ppt.com/kejian/dili/          </a:t>
            </a:r>
            <a:r>
              <a:rPr lang="zh-CN" altLang="en-US" sz="100" kern="0">
                <a:solidFill>
                  <a:sysClr val="window" lastClr="FFFFFF"/>
                </a:solidFill>
                <a:latin typeface="Calibri" panose="020F0502020204030204"/>
              </a:rPr>
              <a:t>历史课件：</a:t>
            </a:r>
            <a:r>
              <a:rPr lang="en-US" altLang="zh-CN" sz="100" kern="0">
                <a:solidFill>
                  <a:sysClr val="window" lastClr="FFFFFF"/>
                </a:solidFill>
                <a:latin typeface="Calibri" panose="020F0502020204030204"/>
              </a:rPr>
              <a:t>www.1ppt.com/kejian/lishi/        </a:t>
            </a:r>
          </a:p>
        </p:txBody>
      </p:sp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1847527" y="1159504"/>
            <a:ext cx="460883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en-US" altLang="zh-CN" sz="3600" b="1" dirty="0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1.</a:t>
            </a:r>
            <a:r>
              <a:rPr kumimoji="1" lang="zh-CN" altLang="en-US" sz="3600" b="1" dirty="0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能量的表现形式</a:t>
            </a:r>
          </a:p>
        </p:txBody>
      </p:sp>
      <p:pic>
        <p:nvPicPr>
          <p:cNvPr id="16387" name="Picture 3" descr="02新知探究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63352" y="404664"/>
            <a:ext cx="2818707" cy="67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4"/>
          <p:cNvGrpSpPr/>
          <p:nvPr/>
        </p:nvGrpSpPr>
        <p:grpSpPr>
          <a:xfrm>
            <a:off x="2279576" y="2060848"/>
            <a:ext cx="8280920" cy="4536504"/>
            <a:chOff x="884" y="1344"/>
            <a:chExt cx="4401" cy="2497"/>
          </a:xfrm>
        </p:grpSpPr>
        <p:pic>
          <p:nvPicPr>
            <p:cNvPr id="16389" name="Picture 5" descr="标题：菜市场&#10;(鼠标双击可自动放大和缩小)"/>
            <p:cNvPicPr>
              <a:picLocks noChangeAspect="1" noChangeArrowheads="1"/>
            </p:cNvPicPr>
            <p:nvPr/>
          </p:nvPicPr>
          <p:blipFill>
            <a:blip r:embed="rId3"/>
            <a:stretch>
              <a:fillRect/>
            </a:stretch>
          </p:blipFill>
          <p:spPr bwMode="auto">
            <a:xfrm>
              <a:off x="2653" y="2205"/>
              <a:ext cx="2632" cy="16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390" name="Picture 6" descr="标题：冲浪运动&#10;(鼠标双击可自动放大和缩小)"/>
            <p:cNvPicPr>
              <a:picLocks noChangeAspect="1" noChangeArrowheads="1"/>
            </p:cNvPicPr>
            <p:nvPr/>
          </p:nvPicPr>
          <p:blipFill>
            <a:blip r:embed="rId4"/>
            <a:stretch>
              <a:fillRect/>
            </a:stretch>
          </p:blipFill>
          <p:spPr bwMode="auto">
            <a:xfrm>
              <a:off x="884" y="1344"/>
              <a:ext cx="2223" cy="16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1343024" y="1234687"/>
            <a:ext cx="446494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en-US" altLang="zh-CN" sz="3200" b="1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2.</a:t>
            </a:r>
            <a:r>
              <a:rPr kumimoji="1" lang="zh-CN" altLang="en-US" sz="3200" b="1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自然界的能量类别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971329" y="4033419"/>
            <a:ext cx="6120680" cy="2221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50000"/>
              </a:spcBef>
            </a:pPr>
            <a:r>
              <a:rPr kumimoji="1" lang="zh-CN" altLang="en-US" sz="3200" b="1" dirty="0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　　木材燃烧时产生光和热就来源于木材里储存的化学能。人体运动所消耗的能量都来源于食物里储存的化学能。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1847528" y="1951435"/>
            <a:ext cx="907300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3200" b="1" dirty="0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机械能、电磁能、内能、化学能、核能等</a:t>
            </a:r>
          </a:p>
        </p:txBody>
      </p:sp>
      <p:pic>
        <p:nvPicPr>
          <p:cNvPr id="17413" name="Picture 5" descr="02新知探究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407368" y="171756"/>
            <a:ext cx="3624301" cy="86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1127448" y="2536210"/>
            <a:ext cx="6696075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en-US" altLang="zh-CN" sz="2800" b="1" dirty="0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①</a:t>
            </a:r>
            <a:r>
              <a:rPr kumimoji="1" lang="zh-CN" altLang="en-US" sz="2800" b="1" dirty="0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化学能</a:t>
            </a:r>
            <a:r>
              <a:rPr kumimoji="1" lang="en-US" altLang="zh-CN" sz="2800" b="1" dirty="0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:</a:t>
            </a:r>
            <a:br>
              <a:rPr kumimoji="1" lang="en-US" altLang="zh-CN" sz="2800" b="1" dirty="0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</a:br>
            <a:r>
              <a:rPr kumimoji="1" lang="zh-CN" altLang="en-US" sz="2800" b="1" dirty="0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　　发生化学反应时，由于物质的分子结构变化而产生的能量</a:t>
            </a:r>
          </a:p>
        </p:txBody>
      </p:sp>
      <p:pic>
        <p:nvPicPr>
          <p:cNvPr id="11271" name="Picture 7" descr="20-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8889135" y="3232842"/>
            <a:ext cx="3431704" cy="36251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67" grpId="0"/>
      <p:bldP spid="11268" grpId="0"/>
      <p:bldP spid="1127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02新知探究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482624" y="320993"/>
            <a:ext cx="3482959" cy="829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1415480" y="1268760"/>
            <a:ext cx="190203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kumimoji="1" lang="en-US" altLang="zh-CN" sz="3600" b="1" dirty="0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②</a:t>
            </a:r>
            <a:r>
              <a:rPr kumimoji="1" lang="zh-CN" altLang="en-US" sz="3600" b="1" dirty="0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核能</a:t>
            </a:r>
            <a:endParaRPr kumimoji="1" lang="zh-CN" altLang="en-US" sz="3600" dirty="0">
              <a:latin typeface="Times New Roman" panose="02020603050405020304" pitchFamily="18" charset="0"/>
            </a:endParaRP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533923" y="2370138"/>
            <a:ext cx="6840538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kumimoji="1" lang="zh-CN" altLang="en-US" sz="4000" b="1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　　由于核反应，物质的原子核结构发生变化而释放的能量</a:t>
            </a:r>
            <a:endParaRPr kumimoji="1" lang="zh-CN" altLang="en-US" sz="40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/>
      <p:bldP spid="1229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02新知探究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74688" y="404664"/>
            <a:ext cx="3324088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2491128" y="1258236"/>
            <a:ext cx="187668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kumimoji="1" lang="en-US" altLang="zh-CN" sz="3600" b="1" dirty="0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②</a:t>
            </a:r>
            <a:r>
              <a:rPr kumimoji="1" lang="zh-CN" altLang="en-US" sz="3600" b="1" dirty="0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核能</a:t>
            </a:r>
            <a:endParaRPr kumimoji="1" lang="zh-CN" altLang="en-US" sz="3600" dirty="0">
              <a:latin typeface="Times New Roman" panose="02020603050405020304" pitchFamily="18" charset="0"/>
            </a:endParaRPr>
          </a:p>
        </p:txBody>
      </p:sp>
      <p:grpSp>
        <p:nvGrpSpPr>
          <p:cNvPr id="2" name="Group 4"/>
          <p:cNvGrpSpPr/>
          <p:nvPr/>
        </p:nvGrpSpPr>
        <p:grpSpPr>
          <a:xfrm>
            <a:off x="6744072" y="1923481"/>
            <a:ext cx="5112568" cy="4673871"/>
            <a:chOff x="2608" y="1389"/>
            <a:chExt cx="2676" cy="2465"/>
          </a:xfrm>
        </p:grpSpPr>
        <p:sp>
          <p:nvSpPr>
            <p:cNvPr id="19464" name="Text Box 5"/>
            <p:cNvSpPr txBox="1">
              <a:spLocks noChangeArrowheads="1"/>
            </p:cNvSpPr>
            <p:nvPr/>
          </p:nvSpPr>
          <p:spPr bwMode="auto">
            <a:xfrm>
              <a:off x="3515" y="3566"/>
              <a:ext cx="131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kumimoji="1" lang="zh-CN" altLang="en-US" sz="2400" b="1">
                  <a:solidFill>
                    <a:schemeClr val="accent2"/>
                  </a:solidFill>
                  <a:latin typeface="楷体_GB2312" panose="02010609030101010101" pitchFamily="49" charset="-122"/>
                  <a:ea typeface="楷体_GB2312" panose="02010609030101010101" pitchFamily="49" charset="-122"/>
                </a:rPr>
                <a:t>秦山核电站</a:t>
              </a:r>
              <a:endParaRPr kumimoji="1" lang="zh-CN" altLang="en-US" sz="2400">
                <a:latin typeface="Times New Roman" panose="02020603050405020304" pitchFamily="18" charset="0"/>
              </a:endParaRPr>
            </a:p>
          </p:txBody>
        </p:sp>
        <p:pic>
          <p:nvPicPr>
            <p:cNvPr id="19465" name="Picture 6" descr="标题：秦山核电站&#10;(鼠标双击可自动放大和缩小)"/>
            <p:cNvPicPr>
              <a:picLocks noChangeAspect="1" noChangeArrowheads="1"/>
            </p:cNvPicPr>
            <p:nvPr/>
          </p:nvPicPr>
          <p:blipFill>
            <a:blip r:embed="rId3">
              <a:lum bright="-6000" contrast="6000"/>
            </a:blip>
            <a:stretch>
              <a:fillRect/>
            </a:stretch>
          </p:blipFill>
          <p:spPr bwMode="auto">
            <a:xfrm>
              <a:off x="2608" y="1389"/>
              <a:ext cx="2676" cy="20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oup 7"/>
          <p:cNvGrpSpPr/>
          <p:nvPr/>
        </p:nvGrpSpPr>
        <p:grpSpPr>
          <a:xfrm>
            <a:off x="1927511" y="1980561"/>
            <a:ext cx="4320405" cy="4536329"/>
            <a:chOff x="476" y="1389"/>
            <a:chExt cx="2223" cy="2465"/>
          </a:xfrm>
        </p:grpSpPr>
        <p:sp>
          <p:nvSpPr>
            <p:cNvPr id="19462" name="Text Box 8"/>
            <p:cNvSpPr txBox="1">
              <a:spLocks noChangeArrowheads="1"/>
            </p:cNvSpPr>
            <p:nvPr/>
          </p:nvSpPr>
          <p:spPr bwMode="auto">
            <a:xfrm>
              <a:off x="476" y="3566"/>
              <a:ext cx="222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kumimoji="1" lang="zh-CN" altLang="en-US" sz="2400" b="1">
                  <a:solidFill>
                    <a:schemeClr val="accent2"/>
                  </a:solidFill>
                  <a:latin typeface="楷体_GB2312" panose="02010609030101010101" pitchFamily="49" charset="-122"/>
                  <a:ea typeface="楷体_GB2312" panose="02010609030101010101" pitchFamily="49" charset="-122"/>
                </a:rPr>
                <a:t>我国第一颗原子弹爆炸</a:t>
              </a:r>
              <a:endParaRPr kumimoji="1" lang="zh-CN" altLang="en-US" sz="2400">
                <a:latin typeface="Times New Roman" panose="02020603050405020304" pitchFamily="18" charset="0"/>
              </a:endParaRPr>
            </a:p>
          </p:txBody>
        </p:sp>
        <p:pic>
          <p:nvPicPr>
            <p:cNvPr id="19463" name="Picture 9" descr="U868P1T1D6425891F21DT20050419081325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>
              <a:lum bright="12000"/>
            </a:blip>
            <a:stretch>
              <a:fillRect/>
            </a:stretch>
          </p:blipFill>
          <p:spPr bwMode="auto">
            <a:xfrm>
              <a:off x="793" y="1389"/>
              <a:ext cx="1490" cy="20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1487488" y="1219777"/>
            <a:ext cx="9480376" cy="700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kumimoji="1" lang="zh-CN" altLang="en-US" sz="3600" b="1" dirty="0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你能说出下列物体所具有的能量吗？</a:t>
            </a:r>
          </a:p>
        </p:txBody>
      </p:sp>
      <p:pic>
        <p:nvPicPr>
          <p:cNvPr id="20483" name="Picture 3" descr="02新知探究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407368" y="314263"/>
            <a:ext cx="3755668" cy="894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0" name="Picture 4" descr="20-7"/>
          <p:cNvPicPr>
            <a:picLocks noChangeAspect="1" noChangeArrowheads="1"/>
          </p:cNvPicPr>
          <p:nvPr/>
        </p:nvPicPr>
        <p:blipFill>
          <a:blip r:embed="rId3">
            <a:lum bright="-12000" contrast="12000"/>
          </a:blip>
          <a:stretch>
            <a:fillRect/>
          </a:stretch>
        </p:blipFill>
        <p:spPr bwMode="auto">
          <a:xfrm>
            <a:off x="2927648" y="1931132"/>
            <a:ext cx="6912297" cy="4820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335933" y="962374"/>
            <a:ext cx="5982317" cy="768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kumimoji="1" lang="zh-CN" altLang="en-US" sz="4000" b="1" dirty="0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二、能量的转移与转化</a:t>
            </a:r>
          </a:p>
        </p:txBody>
      </p:sp>
      <p:pic>
        <p:nvPicPr>
          <p:cNvPr id="21507" name="Picture 3" descr="02新知探究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19336" y="118228"/>
            <a:ext cx="3222778" cy="7679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1306596" y="1679417"/>
            <a:ext cx="10225755" cy="768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kumimoji="1" lang="en-US" altLang="zh-CN" sz="4000" b="1" dirty="0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1.</a:t>
            </a:r>
            <a:r>
              <a:rPr kumimoji="1" lang="zh-CN" altLang="en-US" sz="4000" b="1" dirty="0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各种形式的能量是可以相互转化的</a:t>
            </a:r>
          </a:p>
        </p:txBody>
      </p:sp>
      <p:grpSp>
        <p:nvGrpSpPr>
          <p:cNvPr id="2" name="Group 5"/>
          <p:cNvGrpSpPr/>
          <p:nvPr/>
        </p:nvGrpSpPr>
        <p:grpSpPr>
          <a:xfrm>
            <a:off x="3575050" y="2708275"/>
            <a:ext cx="4800600" cy="3200400"/>
            <a:chOff x="1296" y="1641"/>
            <a:chExt cx="3024" cy="2016"/>
          </a:xfrm>
        </p:grpSpPr>
        <p:sp>
          <p:nvSpPr>
            <p:cNvPr id="21510" name="Oval 6"/>
            <p:cNvSpPr>
              <a:spLocks noChangeArrowheads="1"/>
            </p:cNvSpPr>
            <p:nvPr/>
          </p:nvSpPr>
          <p:spPr bwMode="auto">
            <a:xfrm>
              <a:off x="2304" y="1641"/>
              <a:ext cx="816" cy="57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pPr algn="ctr"/>
              <a:r>
                <a:rPr kumimoji="1" lang="zh-CN" altLang="en-US" sz="2400" b="1">
                  <a:latin typeface="Times New Roman" panose="02020603050405020304" pitchFamily="18" charset="0"/>
                  <a:ea typeface="楷体_GB2312" panose="02010609030101010101" pitchFamily="49" charset="-122"/>
                </a:rPr>
                <a:t>内能</a:t>
              </a:r>
              <a:endParaRPr kumimoji="1" lang="zh-CN" altLang="en-US" sz="2400">
                <a:latin typeface="Times New Roman" panose="02020603050405020304" pitchFamily="18" charset="0"/>
                <a:ea typeface="楷体_GB2312" panose="02010609030101010101" pitchFamily="49" charset="-122"/>
              </a:endParaRPr>
            </a:p>
          </p:txBody>
        </p:sp>
        <p:sp>
          <p:nvSpPr>
            <p:cNvPr id="21511" name="Oval 7"/>
            <p:cNvSpPr>
              <a:spLocks noChangeArrowheads="1"/>
            </p:cNvSpPr>
            <p:nvPr/>
          </p:nvSpPr>
          <p:spPr bwMode="auto">
            <a:xfrm>
              <a:off x="1296" y="3017"/>
              <a:ext cx="816" cy="6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pPr algn="ctr"/>
              <a:r>
                <a:rPr kumimoji="1" lang="zh-CN" altLang="en-US" sz="2400" b="1">
                  <a:latin typeface="Times New Roman" panose="02020603050405020304" pitchFamily="18" charset="0"/>
                  <a:ea typeface="楷体_GB2312" panose="02010609030101010101" pitchFamily="49" charset="-122"/>
                </a:rPr>
                <a:t>电能</a:t>
              </a:r>
              <a:endParaRPr kumimoji="1" lang="zh-CN" altLang="en-US" sz="2400">
                <a:latin typeface="Times New Roman" panose="02020603050405020304" pitchFamily="18" charset="0"/>
                <a:ea typeface="楷体_GB2312" panose="02010609030101010101" pitchFamily="49" charset="-122"/>
              </a:endParaRPr>
            </a:p>
          </p:txBody>
        </p:sp>
        <p:sp>
          <p:nvSpPr>
            <p:cNvPr id="21512" name="Oval 8"/>
            <p:cNvSpPr>
              <a:spLocks noChangeArrowheads="1"/>
            </p:cNvSpPr>
            <p:nvPr/>
          </p:nvSpPr>
          <p:spPr bwMode="auto">
            <a:xfrm>
              <a:off x="3504" y="3017"/>
              <a:ext cx="816" cy="6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pPr algn="ctr"/>
              <a:r>
                <a:rPr kumimoji="1" lang="zh-CN" altLang="en-US" sz="2400" b="1">
                  <a:latin typeface="Times New Roman" panose="02020603050405020304" pitchFamily="18" charset="0"/>
                  <a:ea typeface="楷体_GB2312" panose="02010609030101010101" pitchFamily="49" charset="-122"/>
                </a:rPr>
                <a:t>机械能</a:t>
              </a:r>
              <a:endParaRPr kumimoji="1" lang="zh-CN" altLang="en-US" sz="2400">
                <a:latin typeface="Times New Roman" panose="02020603050405020304" pitchFamily="18" charset="0"/>
                <a:ea typeface="楷体_GB2312" panose="02010609030101010101" pitchFamily="49" charset="-122"/>
              </a:endParaRPr>
            </a:p>
          </p:txBody>
        </p:sp>
        <p:sp>
          <p:nvSpPr>
            <p:cNvPr id="21513" name="Line 9"/>
            <p:cNvSpPr>
              <a:spLocks noChangeShapeType="1"/>
            </p:cNvSpPr>
            <p:nvPr/>
          </p:nvSpPr>
          <p:spPr bwMode="auto">
            <a:xfrm flipH="1">
              <a:off x="1776" y="2169"/>
              <a:ext cx="672" cy="864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514" name="Line 10"/>
            <p:cNvSpPr>
              <a:spLocks noChangeShapeType="1"/>
            </p:cNvSpPr>
            <p:nvPr/>
          </p:nvSpPr>
          <p:spPr bwMode="auto">
            <a:xfrm flipV="1">
              <a:off x="1920" y="2217"/>
              <a:ext cx="672" cy="864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515" name="Text Box 11"/>
            <p:cNvSpPr txBox="1">
              <a:spLocks noChangeArrowheads="1"/>
            </p:cNvSpPr>
            <p:nvPr/>
          </p:nvSpPr>
          <p:spPr bwMode="auto">
            <a:xfrm rot="-3291610">
              <a:off x="1475" y="2374"/>
              <a:ext cx="108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kumimoji="1" lang="zh-CN" altLang="en-US" sz="2400" b="1">
                  <a:solidFill>
                    <a:schemeClr val="accent2"/>
                  </a:solidFill>
                  <a:latin typeface="Times New Roman" panose="02020603050405020304" pitchFamily="18" charset="0"/>
                  <a:ea typeface="楷体_GB2312" panose="02010609030101010101" pitchFamily="49" charset="-122"/>
                </a:rPr>
                <a:t>火力发电机</a:t>
              </a:r>
              <a:endParaRPr kumimoji="1" lang="zh-CN" altLang="en-US" sz="2400">
                <a:solidFill>
                  <a:schemeClr val="accent2"/>
                </a:solidFill>
                <a:latin typeface="Times New Roman" panose="02020603050405020304" pitchFamily="18" charset="0"/>
                <a:ea typeface="楷体_GB2312" panose="02010609030101010101" pitchFamily="49" charset="-122"/>
              </a:endParaRPr>
            </a:p>
          </p:txBody>
        </p:sp>
        <p:sp>
          <p:nvSpPr>
            <p:cNvPr id="21516" name="Text Box 12"/>
            <p:cNvSpPr txBox="1">
              <a:spLocks noChangeArrowheads="1"/>
            </p:cNvSpPr>
            <p:nvPr/>
          </p:nvSpPr>
          <p:spPr bwMode="auto">
            <a:xfrm rot="-2992811">
              <a:off x="1975" y="2551"/>
              <a:ext cx="85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kumimoji="1" lang="zh-CN" altLang="en-US" sz="2400" b="1">
                  <a:solidFill>
                    <a:schemeClr val="accent2"/>
                  </a:solidFill>
                  <a:latin typeface="Times New Roman" panose="02020603050405020304" pitchFamily="18" charset="0"/>
                  <a:ea typeface="楷体_GB2312" panose="02010609030101010101" pitchFamily="49" charset="-122"/>
                </a:rPr>
                <a:t>电　炉</a:t>
              </a:r>
              <a:endParaRPr kumimoji="1" lang="zh-CN" altLang="en-US" sz="2400">
                <a:solidFill>
                  <a:schemeClr val="accent2"/>
                </a:solidFill>
                <a:latin typeface="Times New Roman" panose="02020603050405020304" pitchFamily="18" charset="0"/>
                <a:ea typeface="楷体_GB2312" panose="02010609030101010101" pitchFamily="49" charset="-122"/>
              </a:endParaRPr>
            </a:p>
          </p:txBody>
        </p:sp>
        <p:sp>
          <p:nvSpPr>
            <p:cNvPr id="21517" name="Line 13"/>
            <p:cNvSpPr>
              <a:spLocks noChangeShapeType="1"/>
            </p:cNvSpPr>
            <p:nvPr/>
          </p:nvSpPr>
          <p:spPr bwMode="auto">
            <a:xfrm>
              <a:off x="2160" y="3321"/>
              <a:ext cx="1296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518" name="Line 14"/>
            <p:cNvSpPr>
              <a:spLocks noChangeShapeType="1"/>
            </p:cNvSpPr>
            <p:nvPr/>
          </p:nvSpPr>
          <p:spPr bwMode="auto">
            <a:xfrm flipH="1">
              <a:off x="2160" y="3417"/>
              <a:ext cx="1296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519" name="Text Box 15"/>
            <p:cNvSpPr txBox="1">
              <a:spLocks noChangeArrowheads="1"/>
            </p:cNvSpPr>
            <p:nvPr/>
          </p:nvSpPr>
          <p:spPr bwMode="auto">
            <a:xfrm>
              <a:off x="2400" y="3033"/>
              <a:ext cx="69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kumimoji="1" lang="zh-CN" altLang="en-US" sz="2400" b="1">
                  <a:solidFill>
                    <a:schemeClr val="accent2"/>
                  </a:solidFill>
                  <a:latin typeface="Times New Roman" panose="02020603050405020304" pitchFamily="18" charset="0"/>
                  <a:ea typeface="楷体_GB2312" panose="02010609030101010101" pitchFamily="49" charset="-122"/>
                </a:rPr>
                <a:t>电动机</a:t>
              </a:r>
              <a:endParaRPr kumimoji="1" lang="zh-CN" altLang="en-US" sz="2400">
                <a:solidFill>
                  <a:schemeClr val="accent2"/>
                </a:solidFill>
                <a:latin typeface="Times New Roman" panose="02020603050405020304" pitchFamily="18" charset="0"/>
                <a:ea typeface="楷体_GB2312" panose="02010609030101010101" pitchFamily="49" charset="-122"/>
              </a:endParaRPr>
            </a:p>
          </p:txBody>
        </p:sp>
        <p:sp>
          <p:nvSpPr>
            <p:cNvPr id="21520" name="Text Box 16"/>
            <p:cNvSpPr txBox="1">
              <a:spLocks noChangeArrowheads="1"/>
            </p:cNvSpPr>
            <p:nvPr/>
          </p:nvSpPr>
          <p:spPr bwMode="auto">
            <a:xfrm>
              <a:off x="2256" y="3369"/>
              <a:ext cx="108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kumimoji="1" lang="zh-CN" altLang="en-US" sz="2400" b="1">
                  <a:solidFill>
                    <a:schemeClr val="accent2"/>
                  </a:solidFill>
                  <a:latin typeface="Times New Roman" panose="02020603050405020304" pitchFamily="18" charset="0"/>
                  <a:ea typeface="楷体_GB2312" panose="02010609030101010101" pitchFamily="49" charset="-122"/>
                </a:rPr>
                <a:t>风力发电机</a:t>
              </a:r>
              <a:endParaRPr kumimoji="1" lang="zh-CN" altLang="en-US" sz="2400">
                <a:solidFill>
                  <a:schemeClr val="accent2"/>
                </a:solidFill>
                <a:latin typeface="Times New Roman" panose="02020603050405020304" pitchFamily="18" charset="0"/>
                <a:ea typeface="楷体_GB2312" panose="02010609030101010101" pitchFamily="49" charset="-122"/>
              </a:endParaRPr>
            </a:p>
          </p:txBody>
        </p:sp>
        <p:sp>
          <p:nvSpPr>
            <p:cNvPr id="21521" name="Line 17"/>
            <p:cNvSpPr>
              <a:spLocks noChangeShapeType="1"/>
            </p:cNvSpPr>
            <p:nvPr/>
          </p:nvSpPr>
          <p:spPr bwMode="auto">
            <a:xfrm flipH="1" flipV="1">
              <a:off x="2928" y="2169"/>
              <a:ext cx="720" cy="912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522" name="Line 18"/>
            <p:cNvSpPr>
              <a:spLocks noChangeShapeType="1"/>
            </p:cNvSpPr>
            <p:nvPr/>
          </p:nvSpPr>
          <p:spPr bwMode="auto">
            <a:xfrm>
              <a:off x="3024" y="2073"/>
              <a:ext cx="768" cy="96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523" name="Text Box 19"/>
            <p:cNvSpPr txBox="1">
              <a:spLocks noChangeArrowheads="1"/>
            </p:cNvSpPr>
            <p:nvPr/>
          </p:nvSpPr>
          <p:spPr bwMode="auto">
            <a:xfrm rot="3205177">
              <a:off x="2627" y="2518"/>
              <a:ext cx="108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kumimoji="1" lang="zh-CN" altLang="en-US" sz="2400" b="1">
                  <a:solidFill>
                    <a:schemeClr val="accent2"/>
                  </a:solidFill>
                  <a:latin typeface="Times New Roman" panose="02020603050405020304" pitchFamily="18" charset="0"/>
                  <a:ea typeface="楷体_GB2312" panose="02010609030101010101" pitchFamily="49" charset="-122"/>
                </a:rPr>
                <a:t>火箭发动机</a:t>
              </a:r>
              <a:endParaRPr kumimoji="1" lang="zh-CN" altLang="en-US" sz="2400">
                <a:solidFill>
                  <a:schemeClr val="accent2"/>
                </a:solidFill>
                <a:latin typeface="Times New Roman" panose="02020603050405020304" pitchFamily="18" charset="0"/>
                <a:ea typeface="楷体_GB2312" panose="02010609030101010101" pitchFamily="49" charset="-122"/>
              </a:endParaRPr>
            </a:p>
          </p:txBody>
        </p:sp>
        <p:sp>
          <p:nvSpPr>
            <p:cNvPr id="21524" name="Text Box 20"/>
            <p:cNvSpPr txBox="1">
              <a:spLocks noChangeArrowheads="1"/>
            </p:cNvSpPr>
            <p:nvPr/>
          </p:nvSpPr>
          <p:spPr bwMode="auto">
            <a:xfrm rot="3211089">
              <a:off x="3108" y="2373"/>
              <a:ext cx="8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kumimoji="1" lang="zh-CN" altLang="en-US" sz="2400" b="1">
                  <a:solidFill>
                    <a:schemeClr val="accent2"/>
                  </a:solidFill>
                  <a:latin typeface="Times New Roman" panose="02020603050405020304" pitchFamily="18" charset="0"/>
                  <a:ea typeface="楷体_GB2312" panose="02010609030101010101" pitchFamily="49" charset="-122"/>
                </a:rPr>
                <a:t>摩擦生热</a:t>
              </a:r>
              <a:endParaRPr kumimoji="1" lang="zh-CN" altLang="en-US" sz="2400">
                <a:solidFill>
                  <a:schemeClr val="accent2"/>
                </a:solidFill>
                <a:latin typeface="Times New Roman" panose="02020603050405020304" pitchFamily="18" charset="0"/>
                <a:ea typeface="楷体_GB2312" panose="02010609030101010101" pitchFamily="49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02新知探究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479376" y="202645"/>
            <a:ext cx="2851721" cy="6795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1487488" y="1006475"/>
            <a:ext cx="9217024" cy="700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kumimoji="1" lang="en-US" altLang="zh-CN" sz="3600" b="1" dirty="0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1.</a:t>
            </a:r>
            <a:r>
              <a:rPr kumimoji="1" lang="zh-CN" altLang="en-US" sz="3600" b="1" dirty="0">
                <a:solidFill>
                  <a:schemeClr val="accent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各种形式的能量是可以相互转化的</a:t>
            </a:r>
          </a:p>
        </p:txBody>
      </p:sp>
      <p:grpSp>
        <p:nvGrpSpPr>
          <p:cNvPr id="2" name="Group 4"/>
          <p:cNvGrpSpPr/>
          <p:nvPr/>
        </p:nvGrpSpPr>
        <p:grpSpPr>
          <a:xfrm>
            <a:off x="1704206" y="1862862"/>
            <a:ext cx="4895365" cy="4589747"/>
            <a:chOff x="884" y="1544"/>
            <a:chExt cx="1894" cy="2157"/>
          </a:xfrm>
        </p:grpSpPr>
        <p:pic>
          <p:nvPicPr>
            <p:cNvPr id="22536" name="Picture 5" descr="火力发电站外景"/>
            <p:cNvPicPr>
              <a:picLocks noChangeAspect="1" noChangeArrowheads="1"/>
            </p:cNvPicPr>
            <p:nvPr/>
          </p:nvPicPr>
          <p:blipFill>
            <a:blip r:embed="rId3"/>
            <a:stretch>
              <a:fillRect/>
            </a:stretch>
          </p:blipFill>
          <p:spPr bwMode="auto">
            <a:xfrm>
              <a:off x="884" y="1888"/>
              <a:ext cx="1573" cy="181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537" name="Text Box 6"/>
            <p:cNvSpPr txBox="1">
              <a:spLocks noChangeArrowheads="1"/>
            </p:cNvSpPr>
            <p:nvPr/>
          </p:nvSpPr>
          <p:spPr bwMode="auto">
            <a:xfrm>
              <a:off x="1191" y="1544"/>
              <a:ext cx="1587" cy="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lnSpc>
                  <a:spcPct val="120000"/>
                </a:lnSpc>
              </a:pPr>
              <a:r>
                <a:rPr kumimoji="1" lang="zh-CN" altLang="en-US" sz="2400" b="1" dirty="0">
                  <a:solidFill>
                    <a:schemeClr val="accent2"/>
                  </a:solidFill>
                  <a:latin typeface="楷体_GB2312" panose="02010609030101010101" pitchFamily="49" charset="-122"/>
                  <a:ea typeface="楷体_GB2312" panose="02010609030101010101" pitchFamily="49" charset="-122"/>
                </a:rPr>
                <a:t>内能转化成电能　</a:t>
              </a:r>
            </a:p>
          </p:txBody>
        </p:sp>
      </p:grpSp>
      <p:grpSp>
        <p:nvGrpSpPr>
          <p:cNvPr id="3" name="Group 7"/>
          <p:cNvGrpSpPr/>
          <p:nvPr/>
        </p:nvGrpSpPr>
        <p:grpSpPr>
          <a:xfrm>
            <a:off x="6888088" y="1988840"/>
            <a:ext cx="4046691" cy="4168617"/>
            <a:chOff x="3061" y="1977"/>
            <a:chExt cx="2021" cy="1709"/>
          </a:xfrm>
        </p:grpSpPr>
        <p:pic>
          <p:nvPicPr>
            <p:cNvPr id="22534" name="Picture 8" descr="电炉"/>
            <p:cNvPicPr>
              <a:picLocks noChangeAspect="1" noChangeArrowheads="1"/>
            </p:cNvPicPr>
            <p:nvPr/>
          </p:nvPicPr>
          <p:blipFill>
            <a:blip r:embed="rId4"/>
            <a:stretch>
              <a:fillRect/>
            </a:stretch>
          </p:blipFill>
          <p:spPr bwMode="auto">
            <a:xfrm>
              <a:off x="3061" y="2296"/>
              <a:ext cx="1824" cy="139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535" name="Text Box 9"/>
            <p:cNvSpPr txBox="1">
              <a:spLocks noChangeArrowheads="1"/>
            </p:cNvSpPr>
            <p:nvPr/>
          </p:nvSpPr>
          <p:spPr bwMode="auto">
            <a:xfrm>
              <a:off x="3313" y="1977"/>
              <a:ext cx="1769" cy="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lnSpc>
                  <a:spcPct val="120000"/>
                </a:lnSpc>
              </a:pPr>
              <a:r>
                <a:rPr kumimoji="1" lang="zh-CN" altLang="en-US" sz="2400" b="1" dirty="0">
                  <a:solidFill>
                    <a:schemeClr val="accent2"/>
                  </a:solidFill>
                  <a:latin typeface="楷体_GB2312" panose="02010609030101010101" pitchFamily="49" charset="-122"/>
                  <a:ea typeface="楷体_GB2312" panose="02010609030101010101" pitchFamily="49" charset="-122"/>
                </a:rPr>
                <a:t>电能转化成内能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3.10 unknown"/>
  <p:tag name="AS_RELEASE_DATE" val="2020.11.30"/>
  <p:tag name="AS_TITLE" val="Aspose.Slides for Java"/>
  <p:tag name="AS_VERSION" val="20.11"/>
</p:tagLst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799</Words>
  <Application>Microsoft Office PowerPoint</Application>
  <PresentationFormat>宽屏</PresentationFormat>
  <Paragraphs>84</Paragraphs>
  <Slides>22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22</vt:i4>
      </vt:variant>
    </vt:vector>
  </HeadingPairs>
  <TitlesOfParts>
    <vt:vector size="30" baseType="lpstr">
      <vt:lpstr>华文楷体</vt:lpstr>
      <vt:lpstr>楷体_GB2312</vt:lpstr>
      <vt:lpstr>微软雅黑</vt:lpstr>
      <vt:lpstr>Arial</vt:lpstr>
      <vt:lpstr>Calibri</vt:lpstr>
      <vt:lpstr>Calibri Light</vt:lpstr>
      <vt:lpstr>Times New Roman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2</cp:revision>
  <cp:lastPrinted>2020-12-31T11:00:00Z</cp:lastPrinted>
  <dcterms:created xsi:type="dcterms:W3CDTF">2020-12-31T11:00:00Z</dcterms:created>
  <dcterms:modified xsi:type="dcterms:W3CDTF">2025-02-18T06:59:16Z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  <property fmtid="{D5CDD505-2E9C-101B-9397-08002B2CF9AE}" pid="6" name="ICV">
    <vt:lpwstr>EE692DDC8C1744D5B08112EC781A4630_12</vt:lpwstr>
  </property>
  <property fmtid="{D5CDD505-2E9C-101B-9397-08002B2CF9AE}" pid="7" name="KSOProductBuildVer">
    <vt:lpwstr>2052-12.1.0.18912</vt:lpwstr>
  </property>
</Properties>
</file>