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9" r:id="rId12"/>
    <p:sldId id="345" r:id="rId13"/>
    <p:sldId id="346" r:id="rId14"/>
    <p:sldId id="347" r:id="rId15"/>
    <p:sldId id="292" r:id="rId16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2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tags" Target="tags/tag64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4"/>
          <p:cNvSpPr txBox="1"/>
          <p:nvPr/>
        </p:nvSpPr>
        <p:spPr>
          <a:xfrm>
            <a:off x="1882775" y="2258060"/>
            <a:ext cx="478345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>
                <a:latin typeface="黑体" panose="02010609060101010101" charset="-122"/>
                <a:ea typeface="黑体" panose="02010609060101010101" charset="-122"/>
              </a:rPr>
              <a:t>第十五章 电流和电路</a:t>
            </a:r>
            <a:endParaRPr lang="zh-CN" altLang="en-US" sz="3800">
              <a:latin typeface="黑体"/>
              <a:ea typeface="黑体" panose="02010609060101010101" charset="-122"/>
            </a:endParaRPr>
          </a:p>
        </p:txBody>
      </p:sp>
      <p:sp>
        <p:nvSpPr>
          <p:cNvPr id="4" name="文本框 25"/>
          <p:cNvSpPr txBox="1"/>
          <p:nvPr/>
        </p:nvSpPr>
        <p:spPr>
          <a:xfrm>
            <a:off x="1358265" y="3063240"/>
            <a:ext cx="6312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第5节 串、并联电路中电流的规律</a:t>
            </a:r>
            <a:endParaRPr lang="zh-CN" altLang="en-US" sz="3200">
              <a:latin typeface="黑体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785" y="124460"/>
            <a:ext cx="7059930" cy="2870835"/>
            <a:chOff x="91" y="196"/>
            <a:chExt cx="11118" cy="452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253" y="4717"/>
              <a:ext cx="8957" cy="0"/>
            </a:xfrm>
            <a:prstGeom prst="line">
              <a:avLst/>
            </a:prstGeom>
            <a:ln w="2540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4822" name="文本框 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91" y="196"/>
              <a:ext cx="4634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宋体" panose="02010600030101010101" pitchFamily="2" charset="-122"/>
                </a:rPr>
                <a:t>￭</a:t>
              </a: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九年级 物理 上册 人教版</a:t>
              </a:r>
              <a:endParaRPr lang="zh-CN" altLang="en-US" b="1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Box 8"/>
          <p:cNvSpPr txBox="1"/>
          <p:nvPr/>
        </p:nvSpPr>
        <p:spPr>
          <a:xfrm>
            <a:off x="354330" y="1618615"/>
            <a:ext cx="8277225" cy="1641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如图所示，小阳用电流表探究串联电路中的电流关系，他分别用电流表测电路中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三处的电流，得知</a:t>
            </a:r>
            <a:r>
              <a:rPr lang="en-US" altLang="zh-CN" sz="2800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0.2 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</a:t>
            </a:r>
            <a:r>
              <a:rPr lang="en-US" altLang="zh-CN" sz="2800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267" name="Text Box 6"/>
          <p:cNvSpPr txBox="1"/>
          <p:nvPr/>
        </p:nvSpPr>
        <p:spPr>
          <a:xfrm>
            <a:off x="6397308" y="2688273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0.2 A</a:t>
            </a:r>
            <a:endParaRPr lang="en-US" altLang="zh-CN" sz="2800">
              <a:solidFill>
                <a:srgbClr val="CC0000"/>
              </a:solidFill>
              <a:latin typeface="黑体"/>
              <a:ea typeface="黑体" panose="02010609060101010101" charset="-122"/>
            </a:endParaRPr>
          </a:p>
        </p:txBody>
      </p:sp>
      <p:sp>
        <p:nvSpPr>
          <p:cNvPr id="11268" name="Text Box 7"/>
          <p:cNvSpPr txBox="1"/>
          <p:nvPr/>
        </p:nvSpPr>
        <p:spPr>
          <a:xfrm>
            <a:off x="4072890" y="2682558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0.2 A</a:t>
            </a:r>
            <a:endParaRPr lang="en-US" altLang="zh-CN" sz="280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9" name="组合 11268"/>
          <p:cNvGrpSpPr/>
          <p:nvPr/>
        </p:nvGrpSpPr>
        <p:grpSpPr>
          <a:xfrm>
            <a:off x="2609533" y="3494405"/>
            <a:ext cx="3276600" cy="2447925"/>
            <a:chExt cx="2064" cy="1542"/>
          </a:xfrm>
        </p:grpSpPr>
        <p:sp>
          <p:nvSpPr>
            <p:cNvPr id="11270" name="Rectangle 102"/>
            <p:cNvSpPr/>
            <p:nvPr/>
          </p:nvSpPr>
          <p:spPr>
            <a:xfrm>
              <a:off x="0" y="386"/>
              <a:ext cx="2064" cy="99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71" name="AutoShape 44"/>
            <p:cNvSpPr/>
            <p:nvPr/>
          </p:nvSpPr>
          <p:spPr>
            <a:xfrm>
              <a:off x="431" y="204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72" name="AutoShape 44"/>
            <p:cNvSpPr/>
            <p:nvPr/>
          </p:nvSpPr>
          <p:spPr>
            <a:xfrm>
              <a:off x="1293" y="22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11273" name="组合 11272"/>
            <p:cNvGrpSpPr/>
            <p:nvPr/>
          </p:nvGrpSpPr>
          <p:grpSpPr>
            <a:xfrm>
              <a:off x="817" y="1202"/>
              <a:ext cx="85" cy="340"/>
              <a:chExt cx="85" cy="340"/>
            </a:xfrm>
          </p:grpSpPr>
          <p:sp>
            <p:nvSpPr>
              <p:cNvPr id="11274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1275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76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11277" name="组合 11276"/>
            <p:cNvGrpSpPr/>
            <p:nvPr/>
          </p:nvGrpSpPr>
          <p:grpSpPr>
            <a:xfrm>
              <a:off x="1338" y="1270"/>
              <a:ext cx="283" cy="170"/>
              <a:chExt cx="256" cy="142"/>
            </a:xfrm>
          </p:grpSpPr>
          <p:sp>
            <p:nvSpPr>
              <p:cNvPr id="1127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127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8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281" name="Oval 125"/>
            <p:cNvSpPr/>
            <p:nvPr/>
          </p:nvSpPr>
          <p:spPr>
            <a:xfrm rot="-16200000" flipV="1">
              <a:off x="173" y="354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82" name="Oval 125"/>
            <p:cNvSpPr/>
            <p:nvPr/>
          </p:nvSpPr>
          <p:spPr>
            <a:xfrm rot="-16200000" flipV="1">
              <a:off x="989" y="342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83" name="Oval 125"/>
            <p:cNvSpPr/>
            <p:nvPr/>
          </p:nvSpPr>
          <p:spPr>
            <a:xfrm rot="-16200000" flipV="1">
              <a:off x="1783" y="342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84" name="Text Box 116"/>
            <p:cNvSpPr txBox="1"/>
            <p:nvPr/>
          </p:nvSpPr>
          <p:spPr>
            <a:xfrm>
              <a:off x="114" y="408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charset="0"/>
                </a:rPr>
                <a:t>A</a:t>
              </a:r>
              <a:endParaRPr lang="en-US" altLang="zh-CN" sz="2800" baseline="-25000">
                <a:latin typeface="Times New Roman"/>
              </a:endParaRPr>
            </a:p>
          </p:txBody>
        </p:sp>
        <p:sp>
          <p:nvSpPr>
            <p:cNvPr id="11285" name="Text Box 116"/>
            <p:cNvSpPr txBox="1"/>
            <p:nvPr/>
          </p:nvSpPr>
          <p:spPr>
            <a:xfrm>
              <a:off x="907" y="431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charset="0"/>
                </a:rPr>
                <a:t>B</a:t>
              </a:r>
              <a:endParaRPr lang="en-US" altLang="zh-CN" sz="2800" baseline="-25000">
                <a:latin typeface="Times New Roman" panose="02020603050405020304" charset="0"/>
              </a:endParaRPr>
            </a:p>
          </p:txBody>
        </p:sp>
        <p:sp>
          <p:nvSpPr>
            <p:cNvPr id="11286" name="Text Box 116"/>
            <p:cNvSpPr txBox="1"/>
            <p:nvPr/>
          </p:nvSpPr>
          <p:spPr>
            <a:xfrm>
              <a:off x="1724" y="454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charset="0"/>
                </a:rPr>
                <a:t>C</a:t>
              </a:r>
              <a:endParaRPr lang="en-US" altLang="zh-CN" sz="2800" baseline="-25000">
                <a:latin typeface="Times New Roman" panose="02020603050405020304" charset="0"/>
              </a:endParaRPr>
            </a:p>
          </p:txBody>
        </p:sp>
        <p:sp>
          <p:nvSpPr>
            <p:cNvPr id="11287" name="Text Box 104"/>
            <p:cNvSpPr txBox="1"/>
            <p:nvPr/>
          </p:nvSpPr>
          <p:spPr>
            <a:xfrm>
              <a:off x="675" y="0"/>
              <a:ext cx="3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charset="0"/>
                </a:rPr>
                <a:t>L</a:t>
              </a:r>
              <a:r>
                <a:rPr lang="en-US" altLang="zh-CN" sz="2800" baseline="-25000">
                  <a:latin typeface="Times New Roman" panose="02020603050405020304" charset="0"/>
                </a:rPr>
                <a:t>1</a:t>
              </a:r>
              <a:endParaRPr lang="en-US" altLang="zh-CN" sz="2800" baseline="-25000">
                <a:latin typeface="Times New Roman" panose="02020603050405020304" charset="0"/>
              </a:endParaRPr>
            </a:p>
          </p:txBody>
        </p:sp>
        <p:sp>
          <p:nvSpPr>
            <p:cNvPr id="11288" name="Text Box 109"/>
            <p:cNvSpPr txBox="1"/>
            <p:nvPr/>
          </p:nvSpPr>
          <p:spPr>
            <a:xfrm>
              <a:off x="1542" y="23"/>
              <a:ext cx="34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charset="0"/>
                </a:rPr>
                <a:t>L</a:t>
              </a:r>
              <a:r>
                <a:rPr lang="en-US" altLang="zh-CN" sz="2800" baseline="-25000">
                  <a:latin typeface="Times New Roman" panose="02020603050405020304" charset="0"/>
                </a:rPr>
                <a:t>2</a:t>
              </a:r>
              <a:endParaRPr lang="en-US" altLang="zh-CN" sz="2800" baseline="-25000">
                <a:latin typeface="Times New Roman" panose="02020603050405020304" charset="0"/>
              </a:endParaRPr>
            </a:p>
          </p:txBody>
        </p:sp>
      </p:grpSp>
      <p:sp>
        <p:nvSpPr>
          <p:cNvPr id="3" name="文本框 24"/>
          <p:cNvSpPr txBox="1"/>
          <p:nvPr/>
        </p:nvSpPr>
        <p:spPr>
          <a:xfrm>
            <a:off x="284480" y="1014730"/>
            <a:ext cx="23253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Box 8"/>
          <p:cNvSpPr txBox="1"/>
          <p:nvPr/>
        </p:nvSpPr>
        <p:spPr>
          <a:xfrm>
            <a:off x="413385" y="1569403"/>
            <a:ext cx="8316913" cy="1706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如图所示电路图，电流表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的示数为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 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的示数为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0.4 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，则通过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的电流是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，通过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，通过干路的电流是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6353810" y="2182178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0.4 A</a:t>
            </a:r>
            <a:endParaRPr lang="en-US" altLang="zh-CN" sz="280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6515418" y="2685415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0.9 A</a:t>
            </a:r>
            <a:endParaRPr lang="en-US" altLang="zh-CN" sz="280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278698" y="2685415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0.5 A</a:t>
            </a:r>
            <a:endParaRPr lang="en-US" altLang="zh-CN" sz="280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4" name="组合 12293"/>
          <p:cNvGrpSpPr/>
          <p:nvPr/>
        </p:nvGrpSpPr>
        <p:grpSpPr>
          <a:xfrm>
            <a:off x="2411413" y="3284538"/>
            <a:ext cx="3814762" cy="2555875"/>
            <a:chExt cx="2403" cy="1610"/>
          </a:xfrm>
        </p:grpSpPr>
        <p:sp>
          <p:nvSpPr>
            <p:cNvPr id="12295" name="Rectangle 102"/>
            <p:cNvSpPr/>
            <p:nvPr/>
          </p:nvSpPr>
          <p:spPr>
            <a:xfrm>
              <a:off x="181" y="182"/>
              <a:ext cx="2064" cy="127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2296" name="Text Box 104"/>
            <p:cNvSpPr txBox="1"/>
            <p:nvPr/>
          </p:nvSpPr>
          <p:spPr>
            <a:xfrm>
              <a:off x="1310" y="227"/>
              <a:ext cx="36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charset="0"/>
                </a:rPr>
                <a:t>1</a:t>
              </a:r>
              <a:endParaRPr lang="en-US" altLang="zh-CN" sz="2800" b="1" baseline="-25000">
                <a:latin typeface="Times New Roman" panose="02020603050405020304" charset="0"/>
              </a:endParaRPr>
            </a:p>
          </p:txBody>
        </p:sp>
        <p:sp>
          <p:nvSpPr>
            <p:cNvPr id="12297" name="Text Box 109"/>
            <p:cNvSpPr txBox="1"/>
            <p:nvPr/>
          </p:nvSpPr>
          <p:spPr>
            <a:xfrm>
              <a:off x="1972" y="295"/>
              <a:ext cx="341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charset="0"/>
                </a:rPr>
                <a:t>2</a:t>
              </a:r>
              <a:endParaRPr lang="en-US" altLang="zh-CN" sz="2800" b="1" baseline="-25000">
                <a:latin typeface="Times New Roman" panose="02020603050405020304" charset="0"/>
              </a:endParaRPr>
            </a:p>
          </p:txBody>
        </p:sp>
        <p:sp>
          <p:nvSpPr>
            <p:cNvPr id="12298" name="Line 10"/>
            <p:cNvSpPr/>
            <p:nvPr/>
          </p:nvSpPr>
          <p:spPr>
            <a:xfrm flipH="1">
              <a:off x="1224" y="182"/>
              <a:ext cx="0" cy="127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oval" w="med" len="med"/>
            </a:ln>
          </p:spPr>
          <p:txBody>
            <a:bodyPr/>
            <a:lstStyle/>
            <a:p/>
          </p:txBody>
        </p:sp>
        <p:sp>
          <p:nvSpPr>
            <p:cNvPr id="12299" name="AutoShape 44"/>
            <p:cNvSpPr/>
            <p:nvPr/>
          </p:nvSpPr>
          <p:spPr>
            <a:xfrm>
              <a:off x="1066" y="409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2300" name="AutoShape 44"/>
            <p:cNvSpPr/>
            <p:nvPr/>
          </p:nvSpPr>
          <p:spPr>
            <a:xfrm>
              <a:off x="2086" y="56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12301" name="组合 12300"/>
            <p:cNvGrpSpPr/>
            <p:nvPr/>
          </p:nvGrpSpPr>
          <p:grpSpPr>
            <a:xfrm rot="5400000">
              <a:off x="118" y="340"/>
              <a:ext cx="85" cy="340"/>
              <a:chExt cx="85" cy="340"/>
            </a:xfrm>
          </p:grpSpPr>
          <p:sp>
            <p:nvSpPr>
              <p:cNvPr id="12302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rot="10800000" vert="eaVert"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2303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304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12305" name="组合 12304"/>
            <p:cNvGrpSpPr/>
            <p:nvPr/>
          </p:nvGrpSpPr>
          <p:grpSpPr>
            <a:xfrm>
              <a:off x="68" y="794"/>
              <a:ext cx="182" cy="318"/>
              <a:chExt cx="182" cy="318"/>
            </a:xfrm>
          </p:grpSpPr>
          <p:sp>
            <p:nvSpPr>
              <p:cNvPr id="12306" name="Rectangle 92"/>
              <p:cNvSpPr/>
              <p:nvPr/>
            </p:nvSpPr>
            <p:spPr>
              <a:xfrm rot="-16200000" flipV="1">
                <a:off x="-49" y="76"/>
                <a:ext cx="281" cy="18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vert="eaVert"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2307" name="Line 93"/>
              <p:cNvSpPr/>
              <p:nvPr/>
            </p:nvSpPr>
            <p:spPr>
              <a:xfrm rot="5400000">
                <a:off x="-86" y="122"/>
                <a:ext cx="282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308" name="Oval 94"/>
              <p:cNvSpPr/>
              <p:nvPr/>
            </p:nvSpPr>
            <p:spPr>
              <a:xfrm rot="-16200000" flipV="1">
                <a:off x="64" y="0"/>
                <a:ext cx="71" cy="72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eaVert"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309" name="组合 12308"/>
            <p:cNvGrpSpPr/>
            <p:nvPr/>
          </p:nvGrpSpPr>
          <p:grpSpPr>
            <a:xfrm>
              <a:off x="499" y="0"/>
              <a:ext cx="380" cy="340"/>
              <a:chExt cx="380" cy="340"/>
            </a:xfrm>
          </p:grpSpPr>
          <p:sp>
            <p:nvSpPr>
              <p:cNvPr id="12310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2311" name="Text Box 198"/>
              <p:cNvSpPr txBox="1"/>
              <p:nvPr/>
            </p:nvSpPr>
            <p:spPr>
              <a:xfrm>
                <a:off x="0" y="0"/>
                <a:ext cx="38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charset="0"/>
                  </a:rPr>
                  <a:t>A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1</a:t>
                </a:r>
                <a:endParaRPr lang="en-US" altLang="zh-CN" sz="2800" b="1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2312" name="组合 12311"/>
            <p:cNvGrpSpPr/>
            <p:nvPr/>
          </p:nvGrpSpPr>
          <p:grpSpPr>
            <a:xfrm>
              <a:off x="1043" y="953"/>
              <a:ext cx="380" cy="340"/>
              <a:chExt cx="380" cy="340"/>
            </a:xfrm>
          </p:grpSpPr>
          <p:sp>
            <p:nvSpPr>
              <p:cNvPr id="12313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2314" name="Text Box 198"/>
              <p:cNvSpPr txBox="1"/>
              <p:nvPr/>
            </p:nvSpPr>
            <p:spPr>
              <a:xfrm>
                <a:off x="0" y="0"/>
                <a:ext cx="38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charset="0"/>
                  </a:rPr>
                  <a:t>A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3</a:t>
                </a:r>
                <a:endParaRPr lang="en-US" altLang="zh-CN" sz="2800" b="1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2315" name="组合 12314"/>
            <p:cNvGrpSpPr/>
            <p:nvPr/>
          </p:nvGrpSpPr>
          <p:grpSpPr>
            <a:xfrm>
              <a:off x="1610" y="1270"/>
              <a:ext cx="380" cy="340"/>
              <a:chExt cx="380" cy="340"/>
            </a:xfrm>
          </p:grpSpPr>
          <p:sp>
            <p:nvSpPr>
              <p:cNvPr id="12316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2317" name="Text Box 198"/>
              <p:cNvSpPr txBox="1"/>
              <p:nvPr/>
            </p:nvSpPr>
            <p:spPr>
              <a:xfrm>
                <a:off x="0" y="0"/>
                <a:ext cx="38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charset="0"/>
                  </a:rPr>
                  <a:t>A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2</a:t>
                </a:r>
                <a:endParaRPr lang="en-US" altLang="zh-CN" sz="2800" b="1">
                  <a:latin typeface="Times New Roman" panose="02020603050405020304" charset="0"/>
                </a:endParaRPr>
              </a:p>
            </p:txBody>
          </p:sp>
        </p:grpSp>
      </p:grpSp>
      <p:sp>
        <p:nvSpPr>
          <p:cNvPr id="3" name="文本框 24"/>
          <p:cNvSpPr txBox="1"/>
          <p:nvPr/>
        </p:nvSpPr>
        <p:spPr>
          <a:xfrm>
            <a:off x="284480" y="1014730"/>
            <a:ext cx="2651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Box 8"/>
          <p:cNvSpPr txBox="1"/>
          <p:nvPr/>
        </p:nvSpPr>
        <p:spPr>
          <a:xfrm>
            <a:off x="393700" y="1597978"/>
            <a:ext cx="8101013" cy="1641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在图所示的电路中，电流表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的示数为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 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，电流表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的示数为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0.5 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。求：通过灯泡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</a:t>
            </a:r>
            <a:r>
              <a:rPr lang="en-US" altLang="zh-CN" sz="2800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和通过灯泡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</a:t>
            </a:r>
            <a:r>
              <a:rPr lang="en-US" altLang="zh-CN" sz="2800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</a:t>
            </a:r>
            <a:r>
              <a:rPr lang="en-US" altLang="zh-CN" sz="2800" baseline="-25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2592388" y="3176588"/>
            <a:ext cx="4429125" cy="2513012"/>
            <a:chExt cx="3380" cy="1946"/>
          </a:xfrm>
        </p:grpSpPr>
        <p:pic>
          <p:nvPicPr>
            <p:cNvPr id="13316" name="Picture 3" descr="H:\2\人教教参资源\九\图\铡刀开关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426" y="255"/>
              <a:ext cx="794" cy="5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Picture 10" descr="H:\2\人教教参资源\九\图\电池组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110" y="0"/>
              <a:ext cx="1202" cy="47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合 13317"/>
            <p:cNvGrpSpPr/>
            <p:nvPr/>
          </p:nvGrpSpPr>
          <p:grpSpPr>
            <a:xfrm>
              <a:off x="114" y="1204"/>
              <a:ext cx="748" cy="567"/>
              <a:chExt cx="748" cy="567"/>
            </a:xfrm>
          </p:grpSpPr>
          <p:pic>
            <p:nvPicPr>
              <p:cNvPr id="13319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45"/>
                <a:ext cx="748" cy="5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20" name="Text Box 8"/>
              <p:cNvSpPr txBox="1"/>
              <p:nvPr/>
            </p:nvSpPr>
            <p:spPr>
              <a:xfrm>
                <a:off x="385" y="0"/>
                <a:ext cx="339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b="1">
                    <a:latin typeface="Times New Roman" panose="02020603050405020304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2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21" name="组合 13320"/>
            <p:cNvGrpSpPr/>
            <p:nvPr/>
          </p:nvGrpSpPr>
          <p:grpSpPr>
            <a:xfrm>
              <a:off x="114" y="454"/>
              <a:ext cx="748" cy="590"/>
              <a:chExt cx="748" cy="590"/>
            </a:xfrm>
          </p:grpSpPr>
          <p:pic>
            <p:nvPicPr>
              <p:cNvPr id="13322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68"/>
                <a:ext cx="748" cy="5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23" name="Text Box 11"/>
              <p:cNvSpPr txBox="1"/>
              <p:nvPr/>
            </p:nvSpPr>
            <p:spPr>
              <a:xfrm>
                <a:off x="408" y="0"/>
                <a:ext cx="317" cy="2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b="1">
                    <a:latin typeface="Times New Roman" panose="02020603050405020304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1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24" name="组合 13323"/>
            <p:cNvGrpSpPr/>
            <p:nvPr/>
          </p:nvGrpSpPr>
          <p:grpSpPr>
            <a:xfrm>
              <a:off x="1224" y="981"/>
              <a:ext cx="767" cy="907"/>
              <a:chExt cx="767" cy="907"/>
            </a:xfrm>
          </p:grpSpPr>
          <p:sp>
            <p:nvSpPr>
              <p:cNvPr id="13325" name="未知"/>
              <p:cNvSpPr/>
              <p:nvPr/>
            </p:nvSpPr>
            <p:spPr>
              <a:xfrm>
                <a:off x="148" y="324"/>
                <a:ext cx="532" cy="226"/>
              </a:xfrm>
              <a:custGeom>
                <a:gdLst>
                  <a:gd name="txL" fmla="*/ 0 w 546"/>
                  <a:gd name="txT" fmla="*/ 0 h 234"/>
                  <a:gd name="txR" fmla="*/ 546 w 546"/>
                  <a:gd name="txB" fmla="*/ 234 h 234"/>
                </a:gdLst>
                <a:cxnLst>
                  <a:cxn ang="0">
                    <a:pos x="0" y="0"/>
                  </a:cxn>
                  <a:cxn ang="0">
                    <a:pos x="174" y="42"/>
                  </a:cxn>
                  <a:cxn ang="0">
                    <a:pos x="228" y="192"/>
                  </a:cxn>
                  <a:cxn ang="0">
                    <a:pos x="546" y="234"/>
                  </a:cxn>
                </a:cxnLst>
                <a:rect l="txL" t="txT" r="txR" b="txB"/>
                <a:pathLst>
                  <a:path w="546" h="234">
                    <a:moveTo>
                      <a:pt x="0" y="0"/>
                    </a:moveTo>
                    <a:cubicBezTo>
                      <a:pt x="68" y="5"/>
                      <a:pt x="136" y="10"/>
                      <a:pt x="174" y="42"/>
                    </a:cubicBezTo>
                    <a:cubicBezTo>
                      <a:pt x="212" y="74"/>
                      <a:pt x="166" y="160"/>
                      <a:pt x="228" y="192"/>
                    </a:cubicBezTo>
                    <a:cubicBezTo>
                      <a:pt x="290" y="224"/>
                      <a:pt x="418" y="229"/>
                      <a:pt x="546" y="234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3326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67" cy="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27" name="Rectangle 15"/>
              <p:cNvSpPr/>
              <p:nvPr/>
            </p:nvSpPr>
            <p:spPr>
              <a:xfrm>
                <a:off x="340" y="204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3328" name="Text Box 16"/>
              <p:cNvSpPr txBox="1"/>
              <p:nvPr/>
            </p:nvSpPr>
            <p:spPr>
              <a:xfrm>
                <a:off x="295" y="181"/>
                <a:ext cx="227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b="1">
                    <a:latin typeface="Times New Roman" panose="02020603050405020304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2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29" name="组合 13328"/>
            <p:cNvGrpSpPr/>
            <p:nvPr/>
          </p:nvGrpSpPr>
          <p:grpSpPr>
            <a:xfrm>
              <a:off x="2245" y="953"/>
              <a:ext cx="767" cy="907"/>
              <a:chExt cx="767" cy="907"/>
            </a:xfrm>
          </p:grpSpPr>
          <p:pic>
            <p:nvPicPr>
              <p:cNvPr id="13330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67" cy="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31" name="Rectangle 19"/>
              <p:cNvSpPr/>
              <p:nvPr/>
            </p:nvSpPr>
            <p:spPr>
              <a:xfrm>
                <a:off x="340" y="227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3332" name="Text Box 20"/>
              <p:cNvSpPr txBox="1"/>
              <p:nvPr/>
            </p:nvSpPr>
            <p:spPr>
              <a:xfrm>
                <a:off x="294" y="182"/>
                <a:ext cx="227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b="1">
                    <a:latin typeface="Times New Roman" panose="02020603050405020304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1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33" name="未知"/>
            <p:cNvSpPr/>
            <p:nvPr/>
          </p:nvSpPr>
          <p:spPr>
            <a:xfrm>
              <a:off x="136" y="278"/>
              <a:ext cx="1081" cy="642"/>
            </a:xfrm>
            <a:custGeom>
              <a:gdLst>
                <a:gd name="txL" fmla="*/ 0 w 1081"/>
                <a:gd name="txT" fmla="*/ 0 h 642"/>
                <a:gd name="txR" fmla="*/ 1081 w 1081"/>
                <a:gd name="txB" fmla="*/ 642 h 642"/>
              </a:gdLst>
              <a:cxnLst>
                <a:cxn ang="0">
                  <a:pos x="1081" y="15"/>
                </a:cxn>
                <a:cxn ang="0">
                  <a:pos x="877" y="15"/>
                </a:cxn>
                <a:cxn ang="0">
                  <a:pos x="378" y="106"/>
                </a:cxn>
                <a:cxn ang="0">
                  <a:pos x="61" y="242"/>
                </a:cxn>
                <a:cxn ang="0">
                  <a:pos x="15" y="582"/>
                </a:cxn>
                <a:cxn ang="0">
                  <a:pos x="151" y="605"/>
                </a:cxn>
              </a:cxnLst>
              <a:rect l="txL" t="txT" r="txR" b="txB"/>
              <a:pathLst>
                <a:path w="1081" h="642">
                  <a:moveTo>
                    <a:pt x="1081" y="15"/>
                  </a:moveTo>
                  <a:cubicBezTo>
                    <a:pt x="1037" y="7"/>
                    <a:pt x="994" y="0"/>
                    <a:pt x="877" y="15"/>
                  </a:cubicBezTo>
                  <a:cubicBezTo>
                    <a:pt x="760" y="30"/>
                    <a:pt x="514" y="68"/>
                    <a:pt x="378" y="106"/>
                  </a:cubicBezTo>
                  <a:cubicBezTo>
                    <a:pt x="242" y="144"/>
                    <a:pt x="121" y="163"/>
                    <a:pt x="61" y="242"/>
                  </a:cubicBezTo>
                  <a:cubicBezTo>
                    <a:pt x="1" y="321"/>
                    <a:pt x="0" y="522"/>
                    <a:pt x="15" y="582"/>
                  </a:cubicBezTo>
                  <a:cubicBezTo>
                    <a:pt x="30" y="642"/>
                    <a:pt x="90" y="623"/>
                    <a:pt x="151" y="60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未知"/>
            <p:cNvSpPr/>
            <p:nvPr/>
          </p:nvSpPr>
          <p:spPr>
            <a:xfrm>
              <a:off x="0" y="891"/>
              <a:ext cx="265" cy="744"/>
            </a:xfrm>
            <a:custGeom>
              <a:gdLst>
                <a:gd name="txL" fmla="*/ 0 w 265"/>
                <a:gd name="txT" fmla="*/ 0 h 744"/>
                <a:gd name="txR" fmla="*/ 265 w 265"/>
                <a:gd name="txB" fmla="*/ 744 h 744"/>
              </a:gdLst>
              <a:cxnLst>
                <a:cxn ang="0">
                  <a:pos x="242" y="0"/>
                </a:cxn>
                <a:cxn ang="0">
                  <a:pos x="106" y="68"/>
                </a:cxn>
                <a:cxn ang="0">
                  <a:pos x="15" y="294"/>
                </a:cxn>
                <a:cxn ang="0">
                  <a:pos x="15" y="453"/>
                </a:cxn>
                <a:cxn ang="0">
                  <a:pos x="61" y="612"/>
                </a:cxn>
                <a:cxn ang="0">
                  <a:pos x="129" y="725"/>
                </a:cxn>
                <a:cxn ang="0">
                  <a:pos x="265" y="725"/>
                </a:cxn>
              </a:cxnLst>
              <a:rect l="txL" t="txT" r="txR" b="txB"/>
              <a:pathLst>
                <a:path w="265" h="744">
                  <a:moveTo>
                    <a:pt x="242" y="0"/>
                  </a:moveTo>
                  <a:cubicBezTo>
                    <a:pt x="193" y="9"/>
                    <a:pt x="144" y="19"/>
                    <a:pt x="106" y="68"/>
                  </a:cubicBezTo>
                  <a:cubicBezTo>
                    <a:pt x="68" y="117"/>
                    <a:pt x="30" y="230"/>
                    <a:pt x="15" y="294"/>
                  </a:cubicBezTo>
                  <a:cubicBezTo>
                    <a:pt x="0" y="358"/>
                    <a:pt x="7" y="400"/>
                    <a:pt x="15" y="453"/>
                  </a:cubicBezTo>
                  <a:cubicBezTo>
                    <a:pt x="23" y="506"/>
                    <a:pt x="42" y="567"/>
                    <a:pt x="61" y="612"/>
                  </a:cubicBezTo>
                  <a:cubicBezTo>
                    <a:pt x="80" y="657"/>
                    <a:pt x="95" y="706"/>
                    <a:pt x="129" y="725"/>
                  </a:cubicBezTo>
                  <a:cubicBezTo>
                    <a:pt x="163" y="744"/>
                    <a:pt x="214" y="734"/>
                    <a:pt x="265" y="72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未知"/>
            <p:cNvSpPr/>
            <p:nvPr/>
          </p:nvSpPr>
          <p:spPr>
            <a:xfrm>
              <a:off x="725" y="1600"/>
              <a:ext cx="689" cy="167"/>
            </a:xfrm>
            <a:custGeom>
              <a:gdLst>
                <a:gd name="txL" fmla="*/ 0 w 689"/>
                <a:gd name="txT" fmla="*/ 0 h 167"/>
                <a:gd name="txR" fmla="*/ 689 w 689"/>
                <a:gd name="txB" fmla="*/ 167 h 167"/>
              </a:gdLst>
              <a:cxnLst>
                <a:cxn ang="0">
                  <a:pos x="0" y="26"/>
                </a:cxn>
                <a:cxn ang="0">
                  <a:pos x="153" y="165"/>
                </a:cxn>
                <a:cxn ang="0">
                  <a:pos x="297" y="37"/>
                </a:cxn>
                <a:cxn ang="0">
                  <a:pos x="442" y="5"/>
                </a:cxn>
                <a:cxn ang="0">
                  <a:pos x="606" y="70"/>
                </a:cxn>
                <a:cxn ang="0">
                  <a:pos x="689" y="37"/>
                </a:cxn>
              </a:cxnLst>
              <a:rect l="txL" t="txT" r="txR" b="txB"/>
              <a:pathLst>
                <a:path w="689" h="167">
                  <a:moveTo>
                    <a:pt x="0" y="26"/>
                  </a:moveTo>
                  <a:cubicBezTo>
                    <a:pt x="26" y="50"/>
                    <a:pt x="104" y="163"/>
                    <a:pt x="153" y="165"/>
                  </a:cubicBezTo>
                  <a:cubicBezTo>
                    <a:pt x="202" y="167"/>
                    <a:pt x="249" y="64"/>
                    <a:pt x="297" y="37"/>
                  </a:cubicBezTo>
                  <a:cubicBezTo>
                    <a:pt x="345" y="10"/>
                    <a:pt x="390" y="0"/>
                    <a:pt x="442" y="5"/>
                  </a:cubicBezTo>
                  <a:cubicBezTo>
                    <a:pt x="494" y="10"/>
                    <a:pt x="565" y="64"/>
                    <a:pt x="606" y="70"/>
                  </a:cubicBezTo>
                  <a:cubicBezTo>
                    <a:pt x="647" y="75"/>
                    <a:pt x="668" y="56"/>
                    <a:pt x="689" y="37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未知"/>
            <p:cNvSpPr/>
            <p:nvPr/>
          </p:nvSpPr>
          <p:spPr>
            <a:xfrm>
              <a:off x="1622" y="1642"/>
              <a:ext cx="832" cy="304"/>
            </a:xfrm>
            <a:custGeom>
              <a:gdLst>
                <a:gd name="txL" fmla="*/ 0 w 832"/>
                <a:gd name="txT" fmla="*/ 0 h 304"/>
                <a:gd name="txR" fmla="*/ 832 w 832"/>
                <a:gd name="txB" fmla="*/ 304 h 304"/>
              </a:gdLst>
              <a:cxnLst>
                <a:cxn ang="0">
                  <a:pos x="0" y="42"/>
                </a:cxn>
                <a:cxn ang="0">
                  <a:pos x="37" y="176"/>
                </a:cxn>
                <a:cxn ang="0">
                  <a:pos x="143" y="289"/>
                </a:cxn>
                <a:cxn ang="0">
                  <a:pos x="468" y="269"/>
                </a:cxn>
                <a:cxn ang="0">
                  <a:pos x="554" y="84"/>
                </a:cxn>
                <a:cxn ang="0">
                  <a:pos x="746" y="11"/>
                </a:cxn>
                <a:cxn ang="0">
                  <a:pos x="832" y="18"/>
                </a:cxn>
              </a:cxnLst>
              <a:rect l="txL" t="txT" r="txR" b="txB"/>
              <a:pathLst>
                <a:path w="832" h="304">
                  <a:moveTo>
                    <a:pt x="0" y="42"/>
                  </a:moveTo>
                  <a:cubicBezTo>
                    <a:pt x="6" y="64"/>
                    <a:pt x="13" y="135"/>
                    <a:pt x="37" y="176"/>
                  </a:cubicBezTo>
                  <a:cubicBezTo>
                    <a:pt x="61" y="217"/>
                    <a:pt x="71" y="274"/>
                    <a:pt x="143" y="289"/>
                  </a:cubicBezTo>
                  <a:cubicBezTo>
                    <a:pt x="215" y="304"/>
                    <a:pt x="400" y="303"/>
                    <a:pt x="468" y="269"/>
                  </a:cubicBezTo>
                  <a:cubicBezTo>
                    <a:pt x="536" y="235"/>
                    <a:pt x="508" y="127"/>
                    <a:pt x="554" y="84"/>
                  </a:cubicBezTo>
                  <a:cubicBezTo>
                    <a:pt x="600" y="41"/>
                    <a:pt x="700" y="22"/>
                    <a:pt x="746" y="11"/>
                  </a:cubicBezTo>
                  <a:cubicBezTo>
                    <a:pt x="792" y="0"/>
                    <a:pt x="814" y="17"/>
                    <a:pt x="832" y="1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未知"/>
            <p:cNvSpPr/>
            <p:nvPr/>
          </p:nvSpPr>
          <p:spPr>
            <a:xfrm>
              <a:off x="710" y="834"/>
              <a:ext cx="1762" cy="828"/>
            </a:xfrm>
            <a:custGeom>
              <a:gdLst>
                <a:gd name="txL" fmla="*/ 0 w 1762"/>
                <a:gd name="txT" fmla="*/ 0 h 828"/>
                <a:gd name="txR" fmla="*/ 1762 w 1762"/>
                <a:gd name="txB" fmla="*/ 828 h 828"/>
              </a:gdLst>
              <a:cxnLst>
                <a:cxn ang="0">
                  <a:pos x="38" y="34"/>
                </a:cxn>
                <a:cxn ang="0">
                  <a:pos x="83" y="34"/>
                </a:cxn>
                <a:cxn ang="0">
                  <a:pos x="537" y="11"/>
                </a:cxn>
                <a:cxn ang="0">
                  <a:pos x="1240" y="57"/>
                </a:cxn>
                <a:cxn ang="0">
                  <a:pos x="1399" y="351"/>
                </a:cxn>
                <a:cxn ang="0">
                  <a:pos x="1353" y="692"/>
                </a:cxn>
                <a:cxn ang="0">
                  <a:pos x="1512" y="805"/>
                </a:cxn>
                <a:cxn ang="0">
                  <a:pos x="1671" y="805"/>
                </a:cxn>
                <a:cxn ang="0">
                  <a:pos x="1762" y="828"/>
                </a:cxn>
              </a:cxnLst>
              <a:rect l="txL" t="txT" r="txR" b="txB"/>
              <a:pathLst>
                <a:path w="1762" h="826">
                  <a:moveTo>
                    <a:pt x="38" y="34"/>
                  </a:moveTo>
                  <a:cubicBezTo>
                    <a:pt x="19" y="36"/>
                    <a:pt x="0" y="38"/>
                    <a:pt x="83" y="34"/>
                  </a:cubicBezTo>
                  <a:cubicBezTo>
                    <a:pt x="166" y="30"/>
                    <a:pt x="344" y="7"/>
                    <a:pt x="537" y="11"/>
                  </a:cubicBezTo>
                  <a:cubicBezTo>
                    <a:pt x="730" y="15"/>
                    <a:pt x="1096" y="0"/>
                    <a:pt x="1240" y="57"/>
                  </a:cubicBezTo>
                  <a:cubicBezTo>
                    <a:pt x="1384" y="114"/>
                    <a:pt x="1380" y="245"/>
                    <a:pt x="1399" y="351"/>
                  </a:cubicBezTo>
                  <a:cubicBezTo>
                    <a:pt x="1418" y="457"/>
                    <a:pt x="1334" y="616"/>
                    <a:pt x="1353" y="692"/>
                  </a:cubicBezTo>
                  <a:cubicBezTo>
                    <a:pt x="1372" y="768"/>
                    <a:pt x="1459" y="786"/>
                    <a:pt x="1512" y="805"/>
                  </a:cubicBezTo>
                  <a:cubicBezTo>
                    <a:pt x="1565" y="824"/>
                    <a:pt x="1629" y="801"/>
                    <a:pt x="1671" y="805"/>
                  </a:cubicBezTo>
                  <a:cubicBezTo>
                    <a:pt x="1713" y="809"/>
                    <a:pt x="1747" y="824"/>
                    <a:pt x="1762" y="82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未知"/>
            <p:cNvSpPr/>
            <p:nvPr/>
          </p:nvSpPr>
          <p:spPr>
            <a:xfrm>
              <a:off x="2835" y="603"/>
              <a:ext cx="545" cy="1271"/>
            </a:xfrm>
            <a:custGeom>
              <a:gdLst>
                <a:gd name="txL" fmla="*/ 0 w 545"/>
                <a:gd name="txT" fmla="*/ 0 h 1271"/>
                <a:gd name="txR" fmla="*/ 545 w 545"/>
                <a:gd name="txB" fmla="*/ 1271 h 1271"/>
              </a:gdLst>
              <a:cxnLst>
                <a:cxn ang="0">
                  <a:pos x="0" y="1036"/>
                </a:cxn>
                <a:cxn ang="0">
                  <a:pos x="68" y="1240"/>
                </a:cxn>
                <a:cxn ang="0">
                  <a:pos x="374" y="1222"/>
                </a:cxn>
                <a:cxn ang="0">
                  <a:pos x="521" y="945"/>
                </a:cxn>
                <a:cxn ang="0">
                  <a:pos x="521" y="446"/>
                </a:cxn>
                <a:cxn ang="0">
                  <a:pos x="431" y="129"/>
                </a:cxn>
                <a:cxn ang="0">
                  <a:pos x="272" y="15"/>
                </a:cxn>
                <a:cxn ang="0">
                  <a:pos x="181" y="38"/>
                </a:cxn>
              </a:cxnLst>
              <a:rect l="txL" t="txT" r="txR" b="txB"/>
              <a:pathLst>
                <a:path w="545" h="1271">
                  <a:moveTo>
                    <a:pt x="0" y="1036"/>
                  </a:moveTo>
                  <a:cubicBezTo>
                    <a:pt x="5" y="1117"/>
                    <a:pt x="6" y="1209"/>
                    <a:pt x="68" y="1240"/>
                  </a:cubicBezTo>
                  <a:cubicBezTo>
                    <a:pt x="130" y="1271"/>
                    <a:pt x="299" y="1271"/>
                    <a:pt x="374" y="1222"/>
                  </a:cubicBezTo>
                  <a:cubicBezTo>
                    <a:pt x="449" y="1173"/>
                    <a:pt x="497" y="1074"/>
                    <a:pt x="521" y="945"/>
                  </a:cubicBezTo>
                  <a:cubicBezTo>
                    <a:pt x="545" y="816"/>
                    <a:pt x="536" y="582"/>
                    <a:pt x="521" y="446"/>
                  </a:cubicBezTo>
                  <a:cubicBezTo>
                    <a:pt x="506" y="310"/>
                    <a:pt x="473" y="201"/>
                    <a:pt x="431" y="129"/>
                  </a:cubicBezTo>
                  <a:cubicBezTo>
                    <a:pt x="389" y="57"/>
                    <a:pt x="314" y="30"/>
                    <a:pt x="272" y="15"/>
                  </a:cubicBezTo>
                  <a:cubicBezTo>
                    <a:pt x="230" y="0"/>
                    <a:pt x="205" y="19"/>
                    <a:pt x="181" y="3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未知"/>
            <p:cNvSpPr/>
            <p:nvPr/>
          </p:nvSpPr>
          <p:spPr>
            <a:xfrm>
              <a:off x="2245" y="301"/>
              <a:ext cx="363" cy="340"/>
            </a:xfrm>
            <a:custGeom>
              <a:gdLst>
                <a:gd name="txL" fmla="*/ 0 w 363"/>
                <a:gd name="txT" fmla="*/ 0 h 340"/>
                <a:gd name="txR" fmla="*/ 363 w 363"/>
                <a:gd name="txB" fmla="*/ 340 h 340"/>
              </a:gdLst>
              <a:cxnLst>
                <a:cxn ang="0">
                  <a:pos x="0" y="0"/>
                </a:cxn>
                <a:cxn ang="0">
                  <a:pos x="45" y="227"/>
                </a:cxn>
                <a:cxn ang="0">
                  <a:pos x="204" y="317"/>
                </a:cxn>
                <a:cxn ang="0">
                  <a:pos x="363" y="340"/>
                </a:cxn>
              </a:cxnLst>
              <a:rect l="txL" t="txT" r="txR" b="txB"/>
              <a:pathLst>
                <a:path w="363" h="340">
                  <a:moveTo>
                    <a:pt x="0" y="0"/>
                  </a:moveTo>
                  <a:cubicBezTo>
                    <a:pt x="5" y="87"/>
                    <a:pt x="11" y="174"/>
                    <a:pt x="45" y="227"/>
                  </a:cubicBezTo>
                  <a:cubicBezTo>
                    <a:pt x="79" y="280"/>
                    <a:pt x="151" y="298"/>
                    <a:pt x="204" y="317"/>
                  </a:cubicBezTo>
                  <a:cubicBezTo>
                    <a:pt x="257" y="336"/>
                    <a:pt x="310" y="338"/>
                    <a:pt x="363" y="3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4"/>
          <p:cNvSpPr txBox="1"/>
          <p:nvPr/>
        </p:nvSpPr>
        <p:spPr>
          <a:xfrm>
            <a:off x="284480" y="1014730"/>
            <a:ext cx="2740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39937"/>
          <p:cNvSpPr txBox="1"/>
          <p:nvPr/>
        </p:nvSpPr>
        <p:spPr>
          <a:xfrm>
            <a:off x="2262188" y="2640013"/>
            <a:ext cx="4373562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谢 谢 观 赏</a:t>
            </a:r>
            <a:endParaRPr lang="zh-CN" altLang="en-US" sz="6000">
              <a:latin typeface="黑体"/>
              <a:ea typeface="黑体" panose="02010609060101010101" charset="-122"/>
            </a:endParaRPr>
          </a:p>
        </p:txBody>
      </p:sp>
      <p:pic>
        <p:nvPicPr>
          <p:cNvPr id="2560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065000" y="11658600"/>
            <a:ext cx="444500" cy="393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24"/>
          <p:cNvSpPr txBox="1"/>
          <p:nvPr/>
        </p:nvSpPr>
        <p:spPr>
          <a:xfrm>
            <a:off x="284480" y="1014730"/>
            <a:ext cx="3109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15" y="1905000"/>
            <a:ext cx="7506970" cy="39382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TextBox 15"/>
          <p:cNvSpPr/>
          <p:nvPr/>
        </p:nvSpPr>
        <p:spPr>
          <a:xfrm>
            <a:off x="307975" y="2067243"/>
            <a:ext cx="5272088" cy="673443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：串联电路的电流规律</a:t>
            </a:r>
            <a:endParaRPr lang="zh-CN" altLang="en-US" sz="2800">
              <a:solidFill>
                <a:srgbClr val="FF0000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5123" name="组合 5122"/>
          <p:cNvGrpSpPr/>
          <p:nvPr/>
        </p:nvGrpSpPr>
        <p:grpSpPr>
          <a:xfrm>
            <a:off x="1106488" y="2676208"/>
            <a:ext cx="3097212" cy="2339975"/>
            <a:chExt cx="1951" cy="1474"/>
          </a:xfrm>
        </p:grpSpPr>
        <p:sp>
          <p:nvSpPr>
            <p:cNvPr id="5124" name="Text Box 8"/>
            <p:cNvSpPr txBox="1"/>
            <p:nvPr/>
          </p:nvSpPr>
          <p:spPr>
            <a:xfrm>
              <a:off x="1225" y="920"/>
              <a:ext cx="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charset="0"/>
                </a:rPr>
                <a:t>S</a:t>
              </a:r>
              <a:endParaRPr lang="en-US" altLang="zh-CN" sz="2800" b="1" baseline="-25000">
                <a:latin typeface="Times New Roman"/>
              </a:endParaRPr>
            </a:p>
          </p:txBody>
        </p:sp>
        <p:grpSp>
          <p:nvGrpSpPr>
            <p:cNvPr id="5125" name="组合 5124"/>
            <p:cNvGrpSpPr/>
            <p:nvPr/>
          </p:nvGrpSpPr>
          <p:grpSpPr>
            <a:xfrm>
              <a:off x="0" y="0"/>
              <a:ext cx="1951" cy="1474"/>
              <a:chExt cx="1951" cy="1474"/>
            </a:xfrm>
          </p:grpSpPr>
          <p:sp>
            <p:nvSpPr>
              <p:cNvPr id="5126" name="Rectangle 10"/>
              <p:cNvSpPr/>
              <p:nvPr/>
            </p:nvSpPr>
            <p:spPr>
              <a:xfrm>
                <a:off x="0" y="431"/>
                <a:ext cx="1951" cy="86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127" name="AutoShape 21"/>
              <p:cNvSpPr/>
              <p:nvPr/>
            </p:nvSpPr>
            <p:spPr>
              <a:xfrm>
                <a:off x="417" y="272"/>
                <a:ext cx="309" cy="306"/>
              </a:xfrm>
              <a:prstGeom prst="flowChartSummingJunction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128" name="Text Box 12"/>
              <p:cNvSpPr txBox="1"/>
              <p:nvPr/>
            </p:nvSpPr>
            <p:spPr>
              <a:xfrm>
                <a:off x="1248" y="0"/>
                <a:ext cx="3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2</a:t>
                </a:r>
                <a:endParaRPr lang="en-US" altLang="zh-CN" sz="2800" b="1" baseline="-25000">
                  <a:latin typeface="Times New Roman" panose="02020603050405020304" charset="0"/>
                </a:endParaRPr>
              </a:p>
            </p:txBody>
          </p:sp>
          <p:grpSp>
            <p:nvGrpSpPr>
              <p:cNvPr id="5129" name="组合 5128"/>
              <p:cNvGrpSpPr/>
              <p:nvPr/>
            </p:nvGrpSpPr>
            <p:grpSpPr>
              <a:xfrm>
                <a:off x="1214" y="1190"/>
                <a:ext cx="283" cy="170"/>
                <a:chExt cx="256" cy="142"/>
              </a:xfrm>
            </p:grpSpPr>
            <p:sp>
              <p:nvSpPr>
                <p:cNvPr id="5130" name="Rectangle 15"/>
                <p:cNvSpPr/>
                <p:nvPr/>
              </p:nvSpPr>
              <p:spPr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31" name="Line 16"/>
                <p:cNvSpPr/>
                <p:nvPr/>
              </p:nvSpPr>
              <p:spPr>
                <a:xfrm flipV="1">
                  <a:off x="29" y="0"/>
                  <a:ext cx="227" cy="8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132" name="Oval 17"/>
                <p:cNvSpPr/>
                <p:nvPr/>
              </p:nvSpPr>
              <p:spPr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5133" name="组合 5132"/>
              <p:cNvGrpSpPr/>
              <p:nvPr/>
            </p:nvGrpSpPr>
            <p:grpSpPr>
              <a:xfrm flipH="1">
                <a:off x="477" y="1134"/>
                <a:ext cx="85" cy="340"/>
                <a:chExt cx="85" cy="340"/>
              </a:xfrm>
            </p:grpSpPr>
            <p:sp>
              <p:nvSpPr>
                <p:cNvPr id="5134" name="Rectangle 19"/>
                <p:cNvSpPr/>
                <p:nvPr/>
              </p:nvSpPr>
              <p:spPr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35" name="Line 20"/>
                <p:cNvSpPr/>
                <p:nvPr/>
              </p:nvSpPr>
              <p:spPr>
                <a:xfrm flipH="1">
                  <a:off x="0" y="0"/>
                  <a:ext cx="0" cy="34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136" name="Line 21"/>
                <p:cNvSpPr/>
                <p:nvPr/>
              </p:nvSpPr>
              <p:spPr>
                <a:xfrm flipH="1">
                  <a:off x="85" y="85"/>
                  <a:ext cx="0" cy="17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5137" name="AutoShape 21"/>
              <p:cNvSpPr/>
              <p:nvPr/>
            </p:nvSpPr>
            <p:spPr>
              <a:xfrm>
                <a:off x="1225" y="272"/>
                <a:ext cx="309" cy="306"/>
              </a:xfrm>
              <a:prstGeom prst="flowChartSummingJunction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138" name="Oval 22"/>
              <p:cNvSpPr/>
              <p:nvPr/>
            </p:nvSpPr>
            <p:spPr>
              <a:xfrm>
                <a:off x="183" y="394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139" name="Text Box 23"/>
              <p:cNvSpPr txBox="1"/>
              <p:nvPr/>
            </p:nvSpPr>
            <p:spPr>
              <a:xfrm>
                <a:off x="114" y="453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charset="0"/>
                  </a:rPr>
                  <a:t>A</a:t>
                </a:r>
                <a:endParaRPr lang="en-US" altLang="zh-CN" sz="2400" b="1" baseline="-25000">
                  <a:latin typeface="Times New Roman"/>
                </a:endParaRPr>
              </a:p>
            </p:txBody>
          </p:sp>
          <p:sp>
            <p:nvSpPr>
              <p:cNvPr id="5140" name="Oval 24"/>
              <p:cNvSpPr/>
              <p:nvPr/>
            </p:nvSpPr>
            <p:spPr>
              <a:xfrm>
                <a:off x="953" y="385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141" name="Text Box 25"/>
              <p:cNvSpPr txBox="1"/>
              <p:nvPr/>
            </p:nvSpPr>
            <p:spPr>
              <a:xfrm>
                <a:off x="885" y="431"/>
                <a:ext cx="24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charset="0"/>
                  </a:rPr>
                  <a:t>B</a:t>
                </a:r>
                <a:endParaRPr lang="en-US" altLang="zh-CN" sz="2400" b="1" baseline="-25000">
                  <a:latin typeface="Times New Roman" panose="02020603050405020304" charset="0"/>
                </a:endParaRPr>
              </a:p>
            </p:txBody>
          </p:sp>
          <p:sp>
            <p:nvSpPr>
              <p:cNvPr id="5142" name="Oval 26"/>
              <p:cNvSpPr/>
              <p:nvPr/>
            </p:nvSpPr>
            <p:spPr>
              <a:xfrm>
                <a:off x="1709" y="394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143" name="Text Box 27"/>
              <p:cNvSpPr txBox="1"/>
              <p:nvPr/>
            </p:nvSpPr>
            <p:spPr>
              <a:xfrm>
                <a:off x="1633" y="430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charset="0"/>
                  </a:rPr>
                  <a:t>C</a:t>
                </a:r>
                <a:endParaRPr lang="en-US" altLang="zh-CN" sz="2400" b="1" baseline="-25000">
                  <a:latin typeface="Times New Roman" panose="02020603050405020304" charset="0"/>
                </a:endParaRPr>
              </a:p>
            </p:txBody>
          </p:sp>
          <p:sp>
            <p:nvSpPr>
              <p:cNvPr id="5144" name="Text Box 28"/>
              <p:cNvSpPr txBox="1"/>
              <p:nvPr/>
            </p:nvSpPr>
            <p:spPr>
              <a:xfrm>
                <a:off x="409" y="0"/>
                <a:ext cx="3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1</a:t>
                </a:r>
                <a:endParaRPr lang="en-US" altLang="zh-CN" sz="2800" b="1" baseline="-2500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5145" name="组合 5144"/>
          <p:cNvGrpSpPr/>
          <p:nvPr/>
        </p:nvGrpSpPr>
        <p:grpSpPr>
          <a:xfrm>
            <a:off x="5580063" y="2576195"/>
            <a:ext cx="3097212" cy="2581275"/>
            <a:chExt cx="1951" cy="1626"/>
          </a:xfrm>
        </p:grpSpPr>
        <p:grpSp>
          <p:nvGrpSpPr>
            <p:cNvPr id="5146" name="组合 5145"/>
            <p:cNvGrpSpPr/>
            <p:nvPr/>
          </p:nvGrpSpPr>
          <p:grpSpPr>
            <a:xfrm>
              <a:off x="0" y="0"/>
              <a:ext cx="1951" cy="1248"/>
              <a:chExt cx="1951" cy="1248"/>
            </a:xfrm>
          </p:grpSpPr>
          <p:sp>
            <p:nvSpPr>
              <p:cNvPr id="5147" name="Text Box 31"/>
              <p:cNvSpPr txBox="1"/>
              <p:nvPr/>
            </p:nvSpPr>
            <p:spPr>
              <a:xfrm>
                <a:off x="1225" y="694"/>
                <a:ext cx="2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charset="0"/>
                  </a:rPr>
                  <a:t>S</a:t>
                </a:r>
                <a:endParaRPr lang="en-US" altLang="zh-CN" sz="2800" b="1" baseline="-25000">
                  <a:latin typeface="Times New Roman" panose="02020603050405020304" charset="0"/>
                </a:endParaRPr>
              </a:p>
            </p:txBody>
          </p:sp>
          <p:sp>
            <p:nvSpPr>
              <p:cNvPr id="5148" name="Rectangle 32"/>
              <p:cNvSpPr/>
              <p:nvPr/>
            </p:nvSpPr>
            <p:spPr>
              <a:xfrm>
                <a:off x="0" y="204"/>
                <a:ext cx="1951" cy="86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5149" name="AutoShape 21"/>
              <p:cNvSpPr/>
              <p:nvPr/>
            </p:nvSpPr>
            <p:spPr>
              <a:xfrm>
                <a:off x="499" y="69"/>
                <a:ext cx="272" cy="272"/>
              </a:xfrm>
              <a:prstGeom prst="flowChartSummingJunction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150" name="Text Box 34"/>
              <p:cNvSpPr txBox="1"/>
              <p:nvPr/>
            </p:nvSpPr>
            <p:spPr>
              <a:xfrm>
                <a:off x="1292" y="272"/>
                <a:ext cx="3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2</a:t>
                </a:r>
                <a:endParaRPr lang="en-US" altLang="zh-CN" sz="2800" b="1" baseline="-25000">
                  <a:latin typeface="Times New Roman" panose="02020603050405020304" charset="0"/>
                </a:endParaRPr>
              </a:p>
            </p:txBody>
          </p:sp>
          <p:grpSp>
            <p:nvGrpSpPr>
              <p:cNvPr id="5151" name="组合 5150"/>
              <p:cNvGrpSpPr/>
              <p:nvPr/>
            </p:nvGrpSpPr>
            <p:grpSpPr>
              <a:xfrm>
                <a:off x="1214" y="964"/>
                <a:ext cx="283" cy="170"/>
                <a:chExt cx="256" cy="142"/>
              </a:xfrm>
            </p:grpSpPr>
            <p:sp>
              <p:nvSpPr>
                <p:cNvPr id="5152" name="Rectangle 15"/>
                <p:cNvSpPr/>
                <p:nvPr/>
              </p:nvSpPr>
              <p:spPr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53" name="Line 16"/>
                <p:cNvSpPr/>
                <p:nvPr/>
              </p:nvSpPr>
              <p:spPr>
                <a:xfrm flipV="1">
                  <a:off x="29" y="0"/>
                  <a:ext cx="227" cy="8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154" name="Oval 17"/>
                <p:cNvSpPr/>
                <p:nvPr/>
              </p:nvSpPr>
              <p:spPr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5155" name="组合 5154"/>
              <p:cNvGrpSpPr/>
              <p:nvPr/>
            </p:nvGrpSpPr>
            <p:grpSpPr>
              <a:xfrm flipH="1">
                <a:off x="477" y="908"/>
                <a:ext cx="85" cy="340"/>
                <a:chExt cx="85" cy="340"/>
              </a:xfrm>
            </p:grpSpPr>
            <p:sp>
              <p:nvSpPr>
                <p:cNvPr id="5156" name="Rectangle 19"/>
                <p:cNvSpPr/>
                <p:nvPr/>
              </p:nvSpPr>
              <p:spPr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57" name="Line 20"/>
                <p:cNvSpPr/>
                <p:nvPr/>
              </p:nvSpPr>
              <p:spPr>
                <a:xfrm flipH="1">
                  <a:off x="0" y="0"/>
                  <a:ext cx="0" cy="34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158" name="Line 21"/>
                <p:cNvSpPr/>
                <p:nvPr/>
              </p:nvSpPr>
              <p:spPr>
                <a:xfrm flipH="1">
                  <a:off x="85" y="85"/>
                  <a:ext cx="0" cy="17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5159" name="Text Box 43"/>
              <p:cNvSpPr txBox="1"/>
              <p:nvPr/>
            </p:nvSpPr>
            <p:spPr>
              <a:xfrm>
                <a:off x="477" y="272"/>
                <a:ext cx="3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charset="0"/>
                  </a:rPr>
                  <a:t>1</a:t>
                </a:r>
                <a:endParaRPr lang="en-US" altLang="zh-CN" sz="2800" b="1" baseline="-25000">
                  <a:latin typeface="Times New Roman" panose="02020603050405020304" charset="0"/>
                </a:endParaRPr>
              </a:p>
            </p:txBody>
          </p:sp>
          <p:grpSp>
            <p:nvGrpSpPr>
              <p:cNvPr id="5160" name="组合 5159"/>
              <p:cNvGrpSpPr/>
              <p:nvPr/>
            </p:nvGrpSpPr>
            <p:grpSpPr>
              <a:xfrm>
                <a:off x="68" y="0"/>
                <a:ext cx="272" cy="342"/>
                <a:chExt cx="272" cy="342"/>
              </a:xfrm>
            </p:grpSpPr>
            <p:sp>
              <p:nvSpPr>
                <p:cNvPr id="5161" name="Oval 45"/>
                <p:cNvSpPr/>
                <p:nvPr/>
              </p:nvSpPr>
              <p:spPr>
                <a:xfrm>
                  <a:off x="0" y="57"/>
                  <a:ext cx="272" cy="285"/>
                </a:xfrm>
                <a:prstGeom prst="ellipse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62" name="Text Box 46"/>
                <p:cNvSpPr txBox="1"/>
                <p:nvPr/>
              </p:nvSpPr>
              <p:spPr>
                <a:xfrm>
                  <a:off x="0" y="0"/>
                  <a:ext cx="228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charset="0"/>
                    </a:rPr>
                    <a:t>A</a:t>
                  </a:r>
                  <a:endParaRPr lang="en-US" altLang="zh-CN" sz="2800" b="1">
                    <a:latin typeface="Times New Roman"/>
                  </a:endParaRPr>
                </a:p>
              </p:txBody>
            </p:sp>
          </p:grpSp>
          <p:sp>
            <p:nvSpPr>
              <p:cNvPr id="5163" name="AutoShape 21"/>
              <p:cNvSpPr/>
              <p:nvPr/>
            </p:nvSpPr>
            <p:spPr>
              <a:xfrm>
                <a:off x="1293" y="68"/>
                <a:ext cx="272" cy="272"/>
              </a:xfrm>
              <a:prstGeom prst="flowChartSummingJunction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  <p:sp>
          <p:nvSpPr>
            <p:cNvPr id="5164" name="TextBox 15"/>
            <p:cNvSpPr/>
            <p:nvPr/>
          </p:nvSpPr>
          <p:spPr>
            <a:xfrm>
              <a:off x="375" y="1253"/>
              <a:ext cx="1335" cy="37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测量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A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点电流</a:t>
              </a:r>
              <a:endParaRPr lang="zh-CN" altLang="en-US" sz="2400">
                <a:latin typeface="黑体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5168" name="Text Box 53"/>
          <p:cNvSpPr txBox="1"/>
          <p:nvPr/>
        </p:nvSpPr>
        <p:spPr>
          <a:xfrm>
            <a:off x="396875" y="5199380"/>
            <a:ext cx="7960360" cy="95313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猜想：流过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各点的电流大小可能存在什么关系？</a:t>
            </a:r>
            <a:endParaRPr lang="zh-CN" altLang="en-US" sz="2800"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24"/>
          <p:cNvSpPr txBox="1"/>
          <p:nvPr/>
        </p:nvSpPr>
        <p:spPr>
          <a:xfrm>
            <a:off x="284480" y="899160"/>
            <a:ext cx="2614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396875" y="1597978"/>
            <a:ext cx="51028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串联电路的电流规律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Box 15"/>
          <p:cNvSpPr/>
          <p:nvPr/>
        </p:nvSpPr>
        <p:spPr>
          <a:xfrm>
            <a:off x="284480" y="1958023"/>
            <a:ext cx="8331200" cy="201118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设计实验电路；</a:t>
            </a:r>
            <a:endParaRPr lang="zh-CN" altLang="en-US" sz="2800">
              <a:solidFill>
                <a:srgbClr val="000000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根据电路图连接电路；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进行测量，将测量数据记录在表格中；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换上另外两个规格不同的小灯泡，再次实验。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56" name="Rectangle 13"/>
          <p:cNvSpPr/>
          <p:nvPr/>
        </p:nvSpPr>
        <p:spPr>
          <a:xfrm>
            <a:off x="329565" y="155702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实验步骤</a:t>
            </a:r>
            <a:endParaRPr lang="zh-CN" altLang="en-US" sz="2800">
              <a:solidFill>
                <a:srgbClr val="000000"/>
              </a:solidFill>
              <a:latin typeface="黑体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5" y="3824605"/>
            <a:ext cx="5820410" cy="2135505"/>
          </a:xfrm>
          <a:prstGeom prst="rect">
            <a:avLst/>
          </a:prstGeom>
        </p:spPr>
      </p:pic>
      <p:sp>
        <p:nvSpPr>
          <p:cNvPr id="4" name="文本框 24"/>
          <p:cNvSpPr txBox="1"/>
          <p:nvPr/>
        </p:nvSpPr>
        <p:spPr>
          <a:xfrm>
            <a:off x="284480" y="1014730"/>
            <a:ext cx="2753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Box 18"/>
          <p:cNvSpPr/>
          <p:nvPr/>
        </p:nvSpPr>
        <p:spPr>
          <a:xfrm>
            <a:off x="395605" y="5088890"/>
            <a:ext cx="6517640" cy="1246259"/>
          </a:xfrm>
          <a:prstGeom prst="roundRect">
            <a:avLst>
              <a:gd name="adj" fmla="val 16667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实验结论：</a:t>
            </a:r>
            <a:r>
              <a:rPr lang="zh-CN" altLang="en-US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串联电路中，电流处处相等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表达式：I</a:t>
            </a:r>
            <a:r>
              <a:rPr lang="en-US" altLang="zh-CN" sz="2800" baseline="-25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=I</a:t>
            </a:r>
            <a:r>
              <a:rPr lang="en-US" altLang="zh-CN" sz="2800" baseline="-25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=I</a:t>
            </a:r>
            <a:r>
              <a:rPr lang="en-US" altLang="zh-CN" sz="2800" baseline="-25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＝……</a:t>
            </a:r>
            <a:endParaRPr lang="en-US" altLang="zh-CN" sz="2800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</p:txBody>
      </p:sp>
      <p:graphicFrame>
        <p:nvGraphicFramePr>
          <p:cNvPr id="7171" name="表格 7170"/>
          <p:cNvGraphicFramePr>
            <a:graphicFrameLocks noGrp="1"/>
          </p:cNvGraphicFramePr>
          <p:nvPr/>
        </p:nvGraphicFramePr>
        <p:xfrm>
          <a:off x="921068" y="2306955"/>
          <a:ext cx="7300913" cy="2520950"/>
        </p:xfrm>
        <a:graphic>
          <a:graphicData uri="http://schemas.openxmlformats.org/drawingml/2006/table">
            <a:tbl>
              <a:tblPr/>
              <a:tblGrid>
                <a:gridCol w="1824038"/>
                <a:gridCol w="1827212"/>
                <a:gridCol w="1824038"/>
                <a:gridCol w="1825625"/>
              </a:tblGrid>
              <a:tr h="96202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次数</a:t>
                      </a:r>
                      <a:endParaRPr lang="zh-CN" altLang="en-US" sz="2800" b="0">
                        <a:latin typeface="黑体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 baseline="-25000">
                        <a:latin typeface="黑体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>
                        <a:latin typeface="黑体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3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9" name="Rectangle 32"/>
          <p:cNvSpPr/>
          <p:nvPr/>
        </p:nvSpPr>
        <p:spPr>
          <a:xfrm>
            <a:off x="395605" y="159829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实验数据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4"/>
          <p:cNvSpPr txBox="1"/>
          <p:nvPr/>
        </p:nvSpPr>
        <p:spPr>
          <a:xfrm>
            <a:off x="284480" y="1014730"/>
            <a:ext cx="2969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19" name="Text Box 29"/>
          <p:cNvSpPr txBox="1"/>
          <p:nvPr/>
        </p:nvSpPr>
        <p:spPr>
          <a:xfrm>
            <a:off x="253365" y="5732780"/>
            <a:ext cx="8890635" cy="521970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猜想：流过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各点的电流大小可能存在什么关系？</a:t>
            </a:r>
            <a:endParaRPr lang="zh-CN" altLang="en-US" sz="2800">
              <a:solidFill>
                <a:srgbClr val="0066CC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220" name="Rectangle 30"/>
          <p:cNvSpPr/>
          <p:nvPr/>
        </p:nvSpPr>
        <p:spPr>
          <a:xfrm>
            <a:off x="404495" y="2448878"/>
            <a:ext cx="4627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：并联电路的电流规律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24"/>
          <p:cNvSpPr txBox="1"/>
          <p:nvPr/>
        </p:nvSpPr>
        <p:spPr>
          <a:xfrm>
            <a:off x="284480" y="1014730"/>
            <a:ext cx="2880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940" y="2933065"/>
            <a:ext cx="3085465" cy="2757805"/>
          </a:xfrm>
          <a:prstGeom prst="rect">
            <a:avLst/>
          </a:prstGeom>
        </p:spPr>
      </p:pic>
      <p:sp>
        <p:nvSpPr>
          <p:cNvPr id="10245" name="矩形 4"/>
          <p:cNvSpPr/>
          <p:nvPr/>
        </p:nvSpPr>
        <p:spPr>
          <a:xfrm>
            <a:off x="404495" y="1686878"/>
            <a:ext cx="51028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并联电路的电流规律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Box 15"/>
          <p:cNvSpPr/>
          <p:nvPr/>
        </p:nvSpPr>
        <p:spPr>
          <a:xfrm>
            <a:off x="259715" y="1995170"/>
            <a:ext cx="7605395" cy="201118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设计实验电路；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根据电路图连接电路；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进行测量，将测量数据记录在表格中；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换上另外两个规格不同的小灯泡，再次实验。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28" name="Rectangle 13"/>
          <p:cNvSpPr/>
          <p:nvPr/>
        </p:nvSpPr>
        <p:spPr>
          <a:xfrm>
            <a:off x="343535" y="1598295"/>
            <a:ext cx="1840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实验步骤：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3885565"/>
            <a:ext cx="5247640" cy="1924685"/>
          </a:xfrm>
          <a:prstGeom prst="rect">
            <a:avLst/>
          </a:prstGeom>
        </p:spPr>
      </p:pic>
      <p:sp>
        <p:nvSpPr>
          <p:cNvPr id="3" name="文本框 24"/>
          <p:cNvSpPr txBox="1"/>
          <p:nvPr/>
        </p:nvSpPr>
        <p:spPr>
          <a:xfrm>
            <a:off x="284480" y="1014730"/>
            <a:ext cx="2943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18"/>
          <p:cNvSpPr/>
          <p:nvPr/>
        </p:nvSpPr>
        <p:spPr>
          <a:xfrm>
            <a:off x="337820" y="4718685"/>
            <a:ext cx="8003540" cy="1819021"/>
          </a:xfrm>
          <a:prstGeom prst="roundRect">
            <a:avLst>
              <a:gd name="adj" fmla="val 16667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实验结论：</a:t>
            </a:r>
            <a:r>
              <a:rPr lang="zh-CN" altLang="en-US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并联电路中，干路电流等于各支路电流之和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表达式：I=I</a:t>
            </a:r>
            <a:r>
              <a:rPr lang="en-US" altLang="zh-CN" sz="2800" baseline="-25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+I</a:t>
            </a:r>
            <a:r>
              <a:rPr lang="en-US" altLang="zh-CN" sz="2800" baseline="-25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+……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0243" name="表格 10242"/>
          <p:cNvGraphicFramePr>
            <a:graphicFrameLocks noGrp="1"/>
          </p:cNvGraphicFramePr>
          <p:nvPr/>
        </p:nvGraphicFramePr>
        <p:xfrm>
          <a:off x="437515" y="2202180"/>
          <a:ext cx="7733665" cy="2503805"/>
        </p:xfrm>
        <a:graphic>
          <a:graphicData uri="http://schemas.openxmlformats.org/drawingml/2006/table">
            <a:tbl>
              <a:tblPr/>
              <a:tblGrid>
                <a:gridCol w="1187450"/>
                <a:gridCol w="2332355"/>
                <a:gridCol w="2078355"/>
                <a:gridCol w="2135505"/>
              </a:tblGrid>
              <a:tr h="884238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次数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 baseline="-250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点电流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</a:t>
                      </a:r>
                      <a:r>
                        <a:rPr lang="en-US" altLang="zh-CN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/A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3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1" name="Rectangle 32"/>
          <p:cNvSpPr/>
          <p:nvPr/>
        </p:nvSpPr>
        <p:spPr>
          <a:xfrm>
            <a:off x="337820" y="162306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实验数据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4"/>
          <p:cNvSpPr txBox="1"/>
          <p:nvPr/>
        </p:nvSpPr>
        <p:spPr>
          <a:xfrm>
            <a:off x="284480" y="1014730"/>
            <a:ext cx="2562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338" name="表格 14337"/>
          <p:cNvGraphicFramePr>
            <a:graphicFrameLocks noGrp="1"/>
          </p:cNvGraphicFramePr>
          <p:nvPr/>
        </p:nvGraphicFramePr>
        <p:xfrm>
          <a:off x="704533" y="1866583"/>
          <a:ext cx="7473950" cy="2421255"/>
        </p:xfrm>
        <a:graphic>
          <a:graphicData uri="http://schemas.openxmlformats.org/drawingml/2006/table">
            <a:tbl>
              <a:tblPr/>
              <a:tblGrid>
                <a:gridCol w="2087563"/>
                <a:gridCol w="2517775"/>
                <a:gridCol w="2868612"/>
              </a:tblGrid>
              <a:tr h="75565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串联电路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并联电路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电流规律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电流处处相等</a:t>
                      </a:r>
                      <a:endParaRPr lang="zh-CN" altLang="en-US" sz="2800" b="0">
                        <a:solidFill>
                          <a:srgbClr val="FF0000"/>
                        </a:solidFill>
                        <a:latin typeface="黑体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solidFill>
                            <a:srgbClr val="CC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干路电流等于各支路电流之和</a:t>
                      </a:r>
                      <a:endParaRPr lang="zh-CN" altLang="en-US" sz="2800" b="0">
                        <a:solidFill>
                          <a:srgbClr val="CC0000"/>
                        </a:solidFill>
                        <a:latin typeface="黑体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</a:rPr>
                        <a:t>表达式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＝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＝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</a:t>
                      </a:r>
                      <a:endParaRPr lang="en-US" altLang="zh-CN" sz="2800" b="0">
                        <a:latin typeface="黑体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＝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</a:t>
                      </a: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＋</a:t>
                      </a:r>
                      <a:r>
                        <a:rPr lang="en-US" altLang="zh-CN" sz="2800" b="0" i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I</a:t>
                      </a:r>
                      <a:r>
                        <a:rPr lang="en-US" altLang="zh-CN" sz="2800" b="0" baseline="-250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</a:t>
                      </a:r>
                      <a:endParaRPr lang="en-US" altLang="zh-CN" sz="2800" b="0" baseline="-25000">
                        <a:latin typeface="黑体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0" name="未知"/>
          <p:cNvSpPr>
            <a:spLocks noRot="1" noChangeAspect="1" noEditPoints="1" noTextEdit="1"/>
          </p:cNvSpPr>
          <p:nvPr/>
        </p:nvSpPr>
        <p:spPr>
          <a:xfrm>
            <a:off x="7673658" y="4646295"/>
            <a:ext cx="1587" cy="1588"/>
          </a:xfrm>
          <a:custGeom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  <a:path w="1" h="1">
                <a:moveTo>
                  <a:pt x="0" y="0"/>
                </a:moveTo>
                <a:lnTo>
                  <a:pt x="0" y="0"/>
                </a:lnTo>
              </a:path>
              <a:path w="1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ln w="34925" cap="rnd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黑体"/>
              <a:ea typeface="黑体" panose="02010609060101010101" charset="-122"/>
            </a:endParaRPr>
          </a:p>
        </p:txBody>
      </p:sp>
      <p:sp>
        <p:nvSpPr>
          <p:cNvPr id="14361" name="未知"/>
          <p:cNvSpPr>
            <a:spLocks noRot="1" noChangeAspect="1" noEditPoints="1" noTextEdit="1"/>
          </p:cNvSpPr>
          <p:nvPr/>
        </p:nvSpPr>
        <p:spPr>
          <a:xfrm>
            <a:off x="7664133" y="4646295"/>
            <a:ext cx="9525" cy="1588"/>
          </a:xfrm>
          <a:custGeom>
            <a:pathLst>
              <a:path w="26" h="1">
                <a:moveTo>
                  <a:pt x="0" y="0"/>
                </a:moveTo>
                <a:cubicBezTo>
                  <a:pt x="33" y="0"/>
                  <a:pt x="-33" y="0"/>
                  <a:pt x="0" y="0"/>
                </a:cubicBezTo>
                <a:cubicBezTo>
                  <a:pt x="33" y="0"/>
                  <a:pt x="-33" y="0"/>
                  <a:pt x="0" y="0"/>
                </a:cubicBezTo>
                <a:cubicBezTo>
                  <a:pt x="25" y="0"/>
                  <a:pt x="33" y="0"/>
                  <a:pt x="0" y="0"/>
                </a:cubicBezTo>
              </a:path>
            </a:pathLst>
          </a:custGeom>
          <a:ln w="34925" cap="rnd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4"/>
          <p:cNvSpPr txBox="1"/>
          <p:nvPr/>
        </p:nvSpPr>
        <p:spPr>
          <a:xfrm>
            <a:off x="284480" y="1014730"/>
            <a:ext cx="3629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课堂小结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NO_TAGS_SHAPE_FLAG" val="1"/>
</p:tagLst>
</file>

<file path=ppt/tags/tag6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71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2">
      <vt:lpstr>Arial</vt:lpstr>
      <vt:lpstr>微软雅黑</vt:lpstr>
      <vt:lpstr>Wingdings</vt:lpstr>
      <vt:lpstr>Calibri Light</vt:lpstr>
      <vt:lpstr>Calibri</vt:lpstr>
      <vt:lpstr>黑体</vt:lpstr>
      <vt:lpstr>宋体</vt:lpstr>
      <vt:lpstr>Times New Roman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Administrator</dc:creator>
  <cp:lastModifiedBy>Administrator</cp:lastModifiedBy>
  <cp:revision>331</cp:revision>
  <dcterms:created xsi:type="dcterms:W3CDTF">2019-05-20T02:44:00Z</dcterms:created>
  <dcterms:modified xsi:type="dcterms:W3CDTF">2020-08-15T09:19:27Z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