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5"/>
  </p:notesMasterIdLst>
  <p:sldIdLst>
    <p:sldId id="499" r:id="rId2"/>
    <p:sldId id="280" r:id="rId3"/>
    <p:sldId id="440" r:id="rId4"/>
    <p:sldId id="302" r:id="rId5"/>
    <p:sldId id="303" r:id="rId6"/>
    <p:sldId id="335" r:id="rId7"/>
    <p:sldId id="260" r:id="rId8"/>
    <p:sldId id="337" r:id="rId9"/>
    <p:sldId id="338" r:id="rId10"/>
    <p:sldId id="298" r:id="rId11"/>
    <p:sldId id="266" r:id="rId12"/>
    <p:sldId id="500" r:id="rId13"/>
    <p:sldId id="291" r:id="rId14"/>
    <p:sldId id="279" r:id="rId15"/>
    <p:sldId id="281" r:id="rId16"/>
    <p:sldId id="287" r:id="rId17"/>
    <p:sldId id="541" r:id="rId18"/>
    <p:sldId id="289" r:id="rId19"/>
    <p:sldId id="290" r:id="rId20"/>
    <p:sldId id="294" r:id="rId21"/>
    <p:sldId id="286" r:id="rId22"/>
    <p:sldId id="285" r:id="rId23"/>
    <p:sldId id="341" r:id="rId24"/>
    <p:sldId id="480" r:id="rId25"/>
    <p:sldId id="433" r:id="rId26"/>
    <p:sldId id="429" r:id="rId27"/>
    <p:sldId id="534" r:id="rId28"/>
    <p:sldId id="432" r:id="rId29"/>
    <p:sldId id="437" r:id="rId30"/>
    <p:sldId id="436" r:id="rId31"/>
    <p:sldId id="434" r:id="rId32"/>
    <p:sldId id="435" r:id="rId33"/>
    <p:sldId id="438" r:id="rId34"/>
  </p:sldIdLst>
  <p:sldSz cx="12192000" cy="6858000"/>
  <p:notesSz cx="6858000" cy="9144000"/>
  <p:embeddedFontLst>
    <p:embeddedFont>
      <p:font typeface="Cambria Math" pitchFamily="18" charset="0"/>
      <p:regular r:id="rId36"/>
    </p:embeddedFont>
    <p:embeddedFont>
      <p:font typeface="等线" charset="-122"/>
      <p:regular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微软雅黑" pitchFamily="34" charset="-122"/>
      <p:regular r:id="rId42"/>
      <p:bold r:id="rId43"/>
    </p:embeddedFont>
    <p:embeddedFont>
      <p:font typeface="黑体" pitchFamily="49" charset="-122"/>
      <p:regular r:id="rId44"/>
    </p:embeddedFont>
    <p:embeddedFont>
      <p:font typeface="华文新魏" pitchFamily="2" charset="-122"/>
      <p:regular r:id="rId45"/>
    </p:embeddedFont>
    <p:embeddedFont>
      <p:font typeface="微软雅黑 Light" charset="-122"/>
      <p:regular r:id="rId4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-63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F1EBF-2594-4B5C-9570-29DBC1F4E404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FEB64-762F-4A8B-85E2-C94DDFED96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279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FEB64-762F-4A8B-85E2-C94DDFED9676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FEB64-762F-4A8B-85E2-C94DDFED9676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1264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2020/7/4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ags" Target="../tags/tag3.xml"/><Relationship Id="rId50" Type="http://schemas.openxmlformats.org/officeDocument/2006/relationships/tags" Target="../tags/tag6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ags" Target="../tags/tag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ags" Target="../tags/tag4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5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6"/>
            </p:custDataLst>
          </p:nvPr>
        </p:nvSpPr>
        <p:spPr>
          <a:xfrm>
            <a:off x="608400" y="1515600"/>
            <a:ext cx="10969200" cy="47368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4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4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5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888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370" y="0"/>
            <a:ext cx="12231370" cy="69018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292475" y="2455545"/>
            <a:ext cx="517906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b="1" dirty="0">
                <a:latin typeface="华康魏碑W7" panose="03000709000000000000" charset="-122"/>
                <a:ea typeface="华康魏碑W7" panose="03000709000000000000" charset="-122"/>
              </a:rPr>
              <a:t>满分冲刺</a:t>
            </a:r>
            <a:endParaRPr lang="zh-CN" altLang="en-US" sz="9600" b="1" dirty="0">
              <a:latin typeface="华康魏碑W7" panose="03000709000000000000" charset="-122"/>
              <a:ea typeface="华康魏碑W7" panose="03000709000000000000" charset="-122"/>
            </a:endParaRPr>
          </a:p>
          <a:p>
            <a:r>
              <a:rPr lang="zh-CN" altLang="en-US" sz="4000" b="1" dirty="0">
                <a:latin typeface="华康魏碑W7" panose="03000709000000000000" charset="-122"/>
                <a:ea typeface="华康魏碑W7" panose="03000709000000000000" charset="-122"/>
              </a:rPr>
              <a:t>         </a:t>
            </a:r>
            <a:r>
              <a:rPr lang="en-US" altLang="zh-CN" sz="4000" b="1" dirty="0">
                <a:latin typeface="华康魏碑W7" panose="03000709000000000000" charset="-122"/>
                <a:ea typeface="华康魏碑W7" panose="03000709000000000000" charset="-122"/>
              </a:rPr>
              <a:t>—</a:t>
            </a:r>
            <a:r>
              <a:rPr lang="zh-CN" altLang="en-US" sz="4000" b="1" dirty="0">
                <a:latin typeface="华康魏碑W7" panose="03000709000000000000" charset="-122"/>
                <a:ea typeface="华康魏碑W7" panose="03000709000000000000" charset="-122"/>
              </a:rPr>
              <a:t>光现象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463410" y="117332"/>
            <a:ext cx="599662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2—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光的反射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554720" y="662305"/>
            <a:ext cx="3038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光的反射现象</a:t>
            </a:r>
          </a:p>
        </p:txBody>
      </p:sp>
      <p:sp>
        <p:nvSpPr>
          <p:cNvPr id="2" name="矩形 1"/>
          <p:cNvSpPr/>
          <p:nvPr/>
        </p:nvSpPr>
        <p:spPr>
          <a:xfrm>
            <a:off x="1967021" y="1469089"/>
            <a:ext cx="8625205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1050"/>
              <a:tabLst>
                <a:tab pos="540385" algn="l"/>
              </a:tabLst>
            </a:pPr>
            <a:r>
              <a:rPr lang="en-US" altLang="zh-CN" sz="2000" b="1" kern="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【2018</a:t>
            </a:r>
            <a:r>
              <a:rPr lang="zh-CN" altLang="en-US" sz="2000" b="1" kern="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北京一模</a:t>
            </a:r>
            <a:r>
              <a:rPr lang="en-US" altLang="zh-CN" sz="2000" b="1" kern="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zh-CN" altLang="zh-CN" sz="2000" kern="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在图</a:t>
            </a:r>
            <a:r>
              <a:rPr lang="en-US" altLang="zh-CN" sz="2000" kern="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zh-CN" sz="2000" kern="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所示的四种现象中，属于光的反射现象的是（    ）</a:t>
            </a:r>
            <a:r>
              <a:rPr lang="en-US" altLang="zh-CN" sz="2000" kern="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zh-CN" altLang="zh-CN" sz="2000" dirty="0"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2289" name="图片 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920" y="2325370"/>
            <a:ext cx="8408035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381690" y="5323823"/>
            <a:ext cx="3689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【</a:t>
            </a:r>
            <a:r>
              <a:rPr lang="zh-CN" altLang="en-US" dirty="0">
                <a:solidFill>
                  <a:srgbClr val="FF0000"/>
                </a:solidFill>
              </a:rPr>
              <a:t>答案</a:t>
            </a:r>
            <a:r>
              <a:rPr lang="en-US" altLang="zh-CN" dirty="0">
                <a:solidFill>
                  <a:srgbClr val="FF0000"/>
                </a:solidFill>
              </a:rPr>
              <a:t>】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zh-CN" alt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76555" y="744855"/>
            <a:ext cx="3267710" cy="601345"/>
            <a:chOff x="906" y="1329"/>
            <a:chExt cx="5146" cy="947"/>
          </a:xfrm>
        </p:grpSpPr>
        <p:sp>
          <p:nvSpPr>
            <p:cNvPr id="15" name="文本框 14"/>
            <p:cNvSpPr txBox="1"/>
            <p:nvPr/>
          </p:nvSpPr>
          <p:spPr>
            <a:xfrm>
              <a:off x="1779" y="1454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" y="1329"/>
              <a:ext cx="873" cy="9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21740" y="5342255"/>
            <a:ext cx="9703435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latinLnBrk="1" hangingPunct="0">
              <a:lnSpc>
                <a:spcPct val="150000"/>
              </a:lnSpc>
            </a:pP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zh-CN" altLang="en-US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解析</a:t>
            </a: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zh-CN" altLang="en-US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依题意作图分析,入射角为50°,根据反射定律,我们知道反射角也是50°,法线垂直于水面,从图中可以看出反射光线与水面的夹角为40°,所以选B。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221740" y="1811020"/>
            <a:ext cx="10271760" cy="2592705"/>
            <a:chOff x="1924" y="2852"/>
            <a:chExt cx="16176" cy="4083"/>
          </a:xfrm>
        </p:grpSpPr>
        <p:sp>
          <p:nvSpPr>
            <p:cNvPr id="2" name="TextBox 2"/>
            <p:cNvSpPr txBox="1"/>
            <p:nvPr/>
          </p:nvSpPr>
          <p:spPr>
            <a:xfrm>
              <a:off x="1924" y="2852"/>
              <a:ext cx="16176" cy="21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eaLnBrk="0" latinLnBrk="1" hangingPunct="0">
                <a:lnSpc>
                  <a:spcPct val="150000"/>
                </a:lnSpc>
              </a:pPr>
              <a:r>
                <a:rPr lang="en-US" altLang="zh-CN" sz="2000" b="1" kern="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【</a:t>
              </a:r>
              <a:r>
                <a:rPr lang="zh-CN" altLang="en-US" sz="2000" b="1" kern="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2019福建</a:t>
              </a:r>
              <a:r>
                <a:rPr lang="en-US" altLang="zh-CN" sz="2000" b="1" kern="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】</a:t>
              </a:r>
              <a:r>
                <a:rPr lang="zh-CN" altLang="en-US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光线从空气射到平静的水面,入射角为50°,则反射光线与水面的夹角为</a:t>
              </a:r>
              <a:r>
                <a:rPr lang="zh-CN" altLang="en-US" sz="2000" kern="0" spc="403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 </a:t>
              </a:r>
              <a:r>
                <a:rPr lang="zh-CN" altLang="en-US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(　　)</a:t>
              </a:r>
            </a:p>
            <a:p>
              <a:pPr eaLnBrk="0" latinLnBrk="1" hangingPunct="0">
                <a:lnSpc>
                  <a:spcPct val="150000"/>
                </a:lnSpc>
              </a:pPr>
              <a:endParaRPr lang="zh-CN" altLang="en-US" sz="200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eaLnBrk="0" latinLnBrk="1" hangingPunct="0">
                <a:lnSpc>
                  <a:spcPct val="150000"/>
                </a:lnSpc>
              </a:pPr>
              <a:r>
                <a:rPr lang="zh-CN" altLang="en-US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A.0°　    B.40°　    C.50°　    D.100°</a:t>
              </a:r>
              <a:endParaRPr lang="zh-CN" altLang="en-US" sz="20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4" name="图片 3" descr="textimage0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49" y="4079"/>
              <a:ext cx="4114" cy="2857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1221615" y="4404643"/>
            <a:ext cx="191389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latinLnBrk="1" hangingPunct="0">
              <a:lnSpc>
                <a:spcPct val="150000"/>
              </a:lnSpc>
            </a:pP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zh-CN" altLang="en-US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答案 </a:t>
            </a: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zh-CN" altLang="en-US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  </a:t>
            </a:r>
            <a:r>
              <a:rPr lang="zh-CN" altLang="en-US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 B</a:t>
            </a:r>
            <a:r>
              <a:rPr lang="zh-CN" altLang="en-US" sz="2000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</a:t>
            </a:r>
            <a:endParaRPr lang="en-US" altLang="zh-CN" sz="2000" kern="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433324" y="807769"/>
            <a:ext cx="350667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光的反射现象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100247" y="211326"/>
            <a:ext cx="599662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2—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光的反射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515620" y="744855"/>
            <a:ext cx="3267710" cy="601345"/>
            <a:chOff x="906" y="1329"/>
            <a:chExt cx="5146" cy="947"/>
          </a:xfrm>
        </p:grpSpPr>
        <p:sp>
          <p:nvSpPr>
            <p:cNvPr id="15" name="文本框 14"/>
            <p:cNvSpPr txBox="1"/>
            <p:nvPr/>
          </p:nvSpPr>
          <p:spPr>
            <a:xfrm>
              <a:off x="1779" y="1454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" y="1329"/>
              <a:ext cx="873" cy="9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8000563" y="1021026"/>
            <a:ext cx="33853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光的反射作图题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508620" y="279257"/>
            <a:ext cx="599662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2—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光的反射</a:t>
            </a:r>
          </a:p>
        </p:txBody>
      </p:sp>
      <p:sp>
        <p:nvSpPr>
          <p:cNvPr id="2" name="矩形 1"/>
          <p:cNvSpPr/>
          <p:nvPr/>
        </p:nvSpPr>
        <p:spPr>
          <a:xfrm>
            <a:off x="1691640" y="1742440"/>
            <a:ext cx="939546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fontAlgn="ctr">
              <a:lnSpc>
                <a:spcPct val="150000"/>
              </a:lnSpc>
            </a:pP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【2019</a:t>
            </a:r>
            <a:r>
              <a:rPr lang="zh-CN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山东济宁</a:t>
            </a: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】</a:t>
            </a:r>
            <a:r>
              <a:rPr lang="zh-CN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如图所示，一束光水平射入潜望镜镜口后，通过潜望镜进入小明的眼睛。请画出光的传播路径。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2737485"/>
            <a:ext cx="1670685" cy="196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789430" y="4834255"/>
            <a:ext cx="861250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fontAlgn="ctr">
              <a:lnSpc>
                <a:spcPct val="150000"/>
              </a:lnSpc>
            </a:pPr>
            <a:r>
              <a:rPr lang="zh-CN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【解析】</a:t>
            </a:r>
            <a:r>
              <a:rPr lang="zh-CN" altLang="zh-CN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根据反射定律，过反射点作竖直向下的反射光线，再过二次反射点作垂直于入射光线的反射光线。如</a:t>
            </a:r>
            <a:r>
              <a:rPr lang="zh-CN" altLang="en-US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答案</a:t>
            </a:r>
            <a:r>
              <a:rPr lang="zh-CN" altLang="zh-CN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图所示</a:t>
            </a:r>
            <a:r>
              <a:rPr lang="zh-CN" altLang="en-US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870729" y="3522588"/>
            <a:ext cx="11452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答案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66090" y="735330"/>
            <a:ext cx="3267710" cy="601345"/>
            <a:chOff x="906" y="1329"/>
            <a:chExt cx="5146" cy="947"/>
          </a:xfrm>
        </p:grpSpPr>
        <p:sp>
          <p:nvSpPr>
            <p:cNvPr id="15" name="文本框 14"/>
            <p:cNvSpPr txBox="1"/>
            <p:nvPr/>
          </p:nvSpPr>
          <p:spPr>
            <a:xfrm>
              <a:off x="1779" y="1454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" y="1329"/>
              <a:ext cx="873" cy="921"/>
            </a:xfrm>
            <a:prstGeom prst="rect">
              <a:avLst/>
            </a:prstGeom>
          </p:spPr>
        </p:pic>
      </p:grpSp>
      <p:pic>
        <p:nvPicPr>
          <p:cNvPr id="3" name="图片 2" descr="微信图片_20200115191758"/>
          <p:cNvPicPr>
            <a:picLocks noChangeAspect="1"/>
          </p:cNvPicPr>
          <p:nvPr/>
        </p:nvPicPr>
        <p:blipFill>
          <a:blip r:embed="rId4"/>
          <a:srcRect t="12551" r="5059" b="15915"/>
          <a:stretch>
            <a:fillRect/>
          </a:stretch>
        </p:blipFill>
        <p:spPr>
          <a:xfrm>
            <a:off x="3200400" y="2818765"/>
            <a:ext cx="2350770" cy="188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618201" y="4648116"/>
            <a:ext cx="9496149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zh-CN" altLang="zh-CN" b="1" kern="0" dirty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【</a:t>
            </a:r>
            <a:r>
              <a:rPr lang="zh-CN" altLang="en-US" b="1" kern="0" dirty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解析</a:t>
            </a:r>
            <a:r>
              <a:rPr lang="zh-CN" altLang="zh-CN" b="1" kern="0" dirty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】</a:t>
            </a:r>
            <a:r>
              <a:rPr lang="zh-CN" altLang="zh-CN" sz="2000" kern="0" dirty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由题意可知，“大镜”将四邻景物射来的光线反射到盆中的水面，水面又将光线反射到人的眼睛；由光的反射定律知，反射角等于入射角，所以先做出入射光线SO与反射光线OP的夹角的平分线（即为法线），然后再过入射点作法线的垂线即为“大镜”的位置，图见答案</a:t>
            </a:r>
            <a:r>
              <a:rPr lang="zh-CN" altLang="en-US" sz="2000" kern="0" dirty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404620" y="1548765"/>
            <a:ext cx="9383395" cy="2824858"/>
            <a:chOff x="2212" y="2710"/>
            <a:chExt cx="14777" cy="4449"/>
          </a:xfrm>
        </p:grpSpPr>
        <p:sp>
          <p:nvSpPr>
            <p:cNvPr id="10" name="矩形 9"/>
            <p:cNvSpPr/>
            <p:nvPr/>
          </p:nvSpPr>
          <p:spPr>
            <a:xfrm>
              <a:off x="2212" y="2710"/>
              <a:ext cx="14777" cy="1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" algn="just" fontAlgn="ctr"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sz="2000" b="1" kern="105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【2019</a:t>
              </a:r>
              <a:r>
                <a:rPr lang="zh-CN" altLang="en-US" sz="2000" b="1" kern="105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山东烟台</a:t>
              </a:r>
              <a:r>
                <a:rPr lang="en-US" altLang="zh-CN" sz="2000" b="1" kern="105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】</a:t>
              </a:r>
              <a:r>
                <a:rPr lang="zh-CN" altLang="zh-CN" sz="2000" kern="1050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汉代的《淮南万毕术》中记载：“取大镜高悬，置水盆于下，则见四邻矣。”（如图）。请在答题卡指定位置，通过作图确定“大镜”的位置。</a:t>
              </a:r>
              <a:endPara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6" y="4656"/>
              <a:ext cx="5542" cy="2503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617883" y="3229389"/>
            <a:ext cx="118363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答案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259643" y="744801"/>
            <a:ext cx="33853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光的反射作图题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/>
          <a:srcRect l="21312" t="9375" r="7732" b="-561"/>
          <a:stretch>
            <a:fillRect/>
          </a:stretch>
        </p:blipFill>
        <p:spPr>
          <a:xfrm>
            <a:off x="3644178" y="3229584"/>
            <a:ext cx="2216829" cy="1077002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163815" y="117332"/>
            <a:ext cx="599662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2—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光的反射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6555" y="744855"/>
            <a:ext cx="3267710" cy="601345"/>
            <a:chOff x="906" y="1329"/>
            <a:chExt cx="5146" cy="947"/>
          </a:xfrm>
        </p:grpSpPr>
        <p:sp>
          <p:nvSpPr>
            <p:cNvPr id="3" name="文本框 2"/>
            <p:cNvSpPr txBox="1"/>
            <p:nvPr/>
          </p:nvSpPr>
          <p:spPr>
            <a:xfrm>
              <a:off x="1779" y="1454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" y="1329"/>
              <a:ext cx="873" cy="9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4" grpId="0"/>
      <p:bldP spid="1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471891" y="8237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105535" y="1295400"/>
            <a:ext cx="10467340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fontAlgn="ctr">
              <a:lnSpc>
                <a:spcPct val="150000"/>
              </a:lnSpc>
            </a:pP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【2019</a:t>
            </a:r>
            <a:r>
              <a:rPr lang="zh-CN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江苏苏州</a:t>
            </a: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en-US" altLang="zh-CN" sz="2000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</a:rPr>
              <a:t>探究光的反射规律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</a:rPr>
              <a:t>的实验装置如图甲所示，平面镜放在水平桌面上，标有刻度（图中未画出）的白色纸板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ABCD</a:t>
            </a: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</a:rPr>
              <a:t>。能绕垂直于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CD</a:t>
            </a: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</a:rPr>
              <a:t>的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ON</a:t>
            </a:r>
            <a:r>
              <a:rPr lang="en-US" altLang="zh-CN" sz="2000" i="1" kern="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</a:rPr>
              <a:t>轴翻转，在纸板上安装一支可在纸板平面内自由移动的激光笔。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631440"/>
            <a:ext cx="3905250" cy="129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088390" y="4161790"/>
            <a:ext cx="10781030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0075" indent="0" fontAlgn="ctr">
              <a:lnSpc>
                <a:spcPct val="120000"/>
              </a:lnSpc>
            </a:pP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</a:rPr>
              <a:t>）移动激光笔，使入射角为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45°</a:t>
            </a: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</a:rPr>
              <a:t>，测得反射角也为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45°</a:t>
            </a: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</a:rPr>
              <a:t>，由此就得出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</a:rPr>
              <a:t>光反射时，反射角等于入射角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</a:rPr>
              <a:t>的结论你认为有何不妥之处？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_________</a:t>
            </a: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600075" indent="0" fontAlgn="ctr">
              <a:lnSpc>
                <a:spcPct val="120000"/>
              </a:lnSpc>
            </a:pP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</a:rPr>
              <a:t>）如图乙所示，将纸板右半部分绕</a:t>
            </a:r>
            <a:r>
              <a:rPr lang="en-US" altLang="zh-CN" sz="2000" i="1" kern="0" dirty="0">
                <a:latin typeface="微软雅黑" panose="020B0503020204020204" charset="-122"/>
                <a:ea typeface="微软雅黑" panose="020B0503020204020204" charset="-122"/>
              </a:rPr>
              <a:t>ON</a:t>
            </a: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</a:rPr>
              <a:t>向后翻转任意角度，发现纸板上均无反射光束呈现此现象说明了：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__________</a:t>
            </a: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600075" indent="0" fontAlgn="ctr">
              <a:lnSpc>
                <a:spcPct val="120000"/>
              </a:lnSpc>
            </a:pP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</a:rPr>
              <a:t>）在图甲中，若将纸板（连同激光笔）绕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CD</a:t>
            </a: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</a:rPr>
              <a:t>向后倾斜，此时反射光束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____________</a:t>
            </a: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lnSpc>
                <a:spcPct val="120000"/>
              </a:lnSpc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      A</a:t>
            </a:r>
            <a:r>
              <a:rPr lang="zh-CN" altLang="zh-CN" sz="20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．仍在纸板上呈现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zh-CN" altLang="zh-CN" sz="2000" dirty="0">
                <a:latin typeface="微软雅黑" panose="020B0503020204020204" charset="-122"/>
                <a:ea typeface="微软雅黑" panose="020B0503020204020204" charset="-122"/>
              </a:rPr>
              <a:t>．被纸板挡住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	C</a:t>
            </a:r>
            <a:r>
              <a:rPr lang="zh-CN" altLang="zh-CN" sz="2000" dirty="0">
                <a:latin typeface="微软雅黑" panose="020B0503020204020204" charset="-122"/>
                <a:ea typeface="微软雅黑" panose="020B0503020204020204" charset="-122"/>
              </a:rPr>
              <a:t>．在纸板前方</a:t>
            </a:r>
            <a:endParaRPr lang="zh-CN" altLang="en-US" sz="2000" dirty="0"/>
          </a:p>
        </p:txBody>
      </p:sp>
      <p:sp>
        <p:nvSpPr>
          <p:cNvPr id="5" name="矩形 4"/>
          <p:cNvSpPr/>
          <p:nvPr/>
        </p:nvSpPr>
        <p:spPr>
          <a:xfrm>
            <a:off x="1088390" y="2829560"/>
            <a:ext cx="638365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0075" indent="-333375" fontAlgn="ctr">
              <a:lnSpc>
                <a:spcPct val="120000"/>
              </a:lnSpc>
            </a:pP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</a:rPr>
              <a:t>）实验前，应将纸板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______</a:t>
            </a: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</a:rPr>
              <a:t>放置平面镜上；移动激光笔，使入射光束绕入射点</a:t>
            </a:r>
            <a:r>
              <a:rPr lang="en-US" altLang="zh-CN" sz="2000" i="1" kern="0" dirty="0">
                <a:latin typeface="微软雅黑" panose="020B0503020204020204" charset="-122"/>
                <a:ea typeface="微软雅黑" panose="020B0503020204020204" charset="-122"/>
              </a:rPr>
              <a:t>O</a:t>
            </a: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</a:rPr>
              <a:t>沿逆时针方向转动，可观察到反射光束沿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</a:rPr>
              <a:t>_____</a:t>
            </a:r>
            <a:r>
              <a:rPr lang="zh-CN" altLang="zh-CN" sz="2000" kern="0" dirty="0">
                <a:latin typeface="微软雅黑" panose="020B0503020204020204" charset="-122"/>
                <a:ea typeface="微软雅黑" panose="020B0503020204020204" charset="-122"/>
              </a:rPr>
              <a:t>时针方向转动；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811135" y="710565"/>
            <a:ext cx="4075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探究光反射规律实验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003407" y="83070"/>
            <a:ext cx="599662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2—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光的反射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66395" y="710565"/>
            <a:ext cx="3267710" cy="601345"/>
            <a:chOff x="906" y="1329"/>
            <a:chExt cx="5146" cy="947"/>
          </a:xfrm>
        </p:grpSpPr>
        <p:sp>
          <p:nvSpPr>
            <p:cNvPr id="4" name="文本框 3"/>
            <p:cNvSpPr txBox="1"/>
            <p:nvPr/>
          </p:nvSpPr>
          <p:spPr>
            <a:xfrm>
              <a:off x="1779" y="1454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" y="1329"/>
              <a:ext cx="873" cy="9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17320" y="1346200"/>
            <a:ext cx="10089515" cy="4661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fontAlgn="ctr">
              <a:lnSpc>
                <a:spcPct val="150000"/>
              </a:lnSpc>
            </a:pPr>
            <a:r>
              <a:rPr lang="zh-CN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【答案】（</a:t>
            </a:r>
            <a:r>
              <a:rPr lang="en-US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）垂直</a:t>
            </a:r>
            <a:r>
              <a:rPr lang="en-US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顺</a:t>
            </a:r>
            <a:r>
              <a:rPr lang="en-US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）一次实验得到的结论具有偶然性</a:t>
            </a:r>
            <a:r>
              <a:rPr lang="en-US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）反射光线、入射光线和法线在同一平面内</a:t>
            </a:r>
            <a:r>
              <a:rPr lang="en-US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r>
              <a:rPr lang="en-US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zh-CN" altLang="zh-CN" kern="1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66700" fontAlgn="ctr">
              <a:lnSpc>
                <a:spcPct val="150000"/>
              </a:lnSpc>
            </a:pPr>
            <a:r>
              <a:rPr lang="zh-CN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【解析】（</a:t>
            </a:r>
            <a:r>
              <a:rPr lang="en-US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）白色纸板</a:t>
            </a:r>
            <a:r>
              <a:rPr lang="en-US" altLang="zh-CN" i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ABCD</a:t>
            </a:r>
            <a:r>
              <a:rPr lang="zh-CN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应垂直放置于平面镜上，这样反射光线才可以在硬纸板上呈现；如图甲，移动激光笔，使入射光束绕入射点</a:t>
            </a:r>
            <a:r>
              <a:rPr lang="en-US" altLang="zh-CN" i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O</a:t>
            </a:r>
            <a:r>
              <a:rPr lang="zh-CN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沿逆时针方向转动，则入射角增大，反射角也增大，则反射光线会远离法线，即反射光线将会顺时针转动；</a:t>
            </a:r>
            <a:endParaRPr lang="zh-CN" altLang="zh-CN" kern="1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66700" fontAlgn="ctr">
              <a:lnSpc>
                <a:spcPct val="150000"/>
              </a:lnSpc>
            </a:pPr>
            <a:r>
              <a:rPr lang="zh-CN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）由于一次实验具有有很大的偶然性，所以不能只由一组数据就得出结论，应改变入射角的度数进行多次实验。</a:t>
            </a:r>
            <a:endParaRPr lang="zh-CN" altLang="zh-CN" kern="1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66700" fontAlgn="ctr">
              <a:lnSpc>
                <a:spcPct val="150000"/>
              </a:lnSpc>
            </a:pPr>
            <a:r>
              <a:rPr lang="zh-CN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）如图乙所示，将纸板右半部分绕</a:t>
            </a:r>
            <a:r>
              <a:rPr lang="en-US" altLang="zh-CN" i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ON</a:t>
            </a:r>
            <a:r>
              <a:rPr lang="zh-CN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向后翻转任意角度，发现纸板上均无反射光束呈现，此现象说明了反射光线、入射光线和法线在同一平面内；</a:t>
            </a:r>
            <a:endParaRPr lang="zh-CN" altLang="zh-CN" kern="1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66700" fontAlgn="ctr">
              <a:lnSpc>
                <a:spcPct val="150000"/>
              </a:lnSpc>
            </a:pPr>
            <a:r>
              <a:rPr lang="zh-CN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）在图甲中，若将纸板（连同激光笔）绕</a:t>
            </a:r>
            <a:r>
              <a:rPr lang="en-US" altLang="zh-CN" i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CD</a:t>
            </a:r>
            <a:r>
              <a:rPr lang="zh-CN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向后倾斜，而法线始终垂直于平面镜，则反射光线、入射光线、法线所在的平面也垂直于平面镜，所以可知反射光束在纸板前方，故应选</a:t>
            </a:r>
            <a:r>
              <a:rPr lang="en-US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zh-CN" kern="1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34827" y="273570"/>
            <a:ext cx="5996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微软雅黑" panose="020B0503020204020204" charset="-122"/>
                <a:ea typeface="微软雅黑" panose="020B0503020204020204" charset="-122"/>
              </a:rPr>
              <a:t>考点</a:t>
            </a:r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</a:rPr>
              <a:t>2—</a:t>
            </a:r>
            <a:r>
              <a:rPr lang="zh-CN" altLang="en-US" sz="4000" dirty="0">
                <a:latin typeface="微软雅黑" panose="020B0503020204020204" charset="-122"/>
                <a:ea typeface="微软雅黑" panose="020B0503020204020204" charset="-122"/>
              </a:rPr>
              <a:t>探究光反射规律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76555" y="744855"/>
            <a:ext cx="3267710" cy="601345"/>
            <a:chOff x="906" y="1329"/>
            <a:chExt cx="5146" cy="947"/>
          </a:xfrm>
        </p:grpSpPr>
        <p:sp>
          <p:nvSpPr>
            <p:cNvPr id="15" name="文本框 14"/>
            <p:cNvSpPr txBox="1"/>
            <p:nvPr/>
          </p:nvSpPr>
          <p:spPr>
            <a:xfrm>
              <a:off x="1779" y="1454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" y="1329"/>
              <a:ext cx="873" cy="9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792784" y="239006"/>
            <a:ext cx="599662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2—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光的反射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273988" y="746837"/>
            <a:ext cx="286748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光的反射分类</a:t>
            </a:r>
          </a:p>
        </p:txBody>
      </p:sp>
      <p:sp>
        <p:nvSpPr>
          <p:cNvPr id="8" name="矩形 7"/>
          <p:cNvSpPr/>
          <p:nvPr/>
        </p:nvSpPr>
        <p:spPr>
          <a:xfrm>
            <a:off x="1501943" y="1625661"/>
            <a:ext cx="716026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SzPts val="1050"/>
              <a:tabLst>
                <a:tab pos="540385" algn="l"/>
              </a:tabLst>
            </a:pPr>
            <a:r>
              <a:rPr lang="en-US" altLang="zh-CN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【2018</a:t>
            </a:r>
            <a:r>
              <a:rPr lang="zh-CN" altLang="en-US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北京西城一模</a:t>
            </a:r>
            <a:r>
              <a:rPr lang="en-US" altLang="zh-CN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】</a:t>
            </a:r>
            <a:r>
              <a:rPr lang="zh-CN" altLang="zh-CN" sz="2000" dirty="0">
                <a:latin typeface="微软雅黑" panose="020B0503020204020204" charset="-122"/>
                <a:ea typeface="微软雅黑" panose="020B0503020204020204" charset="-122"/>
              </a:rPr>
              <a:t>下列关于图的说法中正确的是（　　）</a:t>
            </a:r>
            <a:endParaRPr lang="zh-CN" altLang="zh-CN" sz="200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68705" y="3592830"/>
            <a:ext cx="1007300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．城市中的高楼大厦的玻璃幕墙所造成的</a:t>
            </a: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“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光污染</a:t>
            </a: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”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是由于发生了图甲所示的反射</a:t>
            </a:r>
          </a:p>
          <a:p>
            <a:pPr indent="539750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D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．我们能够从不同方向看到桌椅、书本等物体是由于发生了图乙所示的反射</a:t>
            </a:r>
          </a:p>
        </p:txBody>
      </p:sp>
      <p:pic>
        <p:nvPicPr>
          <p:cNvPr id="14338" name="图片24" descr="菁优网：http://www.jyeoo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985" y="2381250"/>
            <a:ext cx="3382010" cy="110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1186753" y="2427160"/>
            <a:ext cx="6096000" cy="101473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539750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．图甲所示的反射遵循光的反射定律</a:t>
            </a: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	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indent="539750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B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．图乙所示的反射不遵循光的反射定律</a:t>
            </a: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	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808494" y="4841417"/>
            <a:ext cx="332802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答案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ACD</a:t>
            </a:r>
          </a:p>
        </p:txBody>
      </p:sp>
      <p:sp>
        <p:nvSpPr>
          <p:cNvPr id="17" name="矩形 16"/>
          <p:cNvSpPr/>
          <p:nvPr/>
        </p:nvSpPr>
        <p:spPr>
          <a:xfrm>
            <a:off x="1659890" y="5446395"/>
            <a:ext cx="948182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000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【</a:t>
            </a:r>
            <a:r>
              <a:rPr lang="zh-CN" altLang="en-US" sz="2000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解析</a:t>
            </a:r>
            <a:r>
              <a:rPr lang="en-US" altLang="zh-CN" sz="2000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】</a:t>
            </a:r>
            <a:r>
              <a:rPr lang="zh-CN" altLang="zh-CN" sz="2000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反射分镜面反射和漫反射，平行光线入射到平而光滑反射面上，反射光线还是平行射出，这种反射是镜面反射；平行光线入射到粗糙的反射面上，反射光线射向四面八方，这种反射是漫反射。镜面反射和漫反射都遵守光的反射定律。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76555" y="744855"/>
            <a:ext cx="3267710" cy="601345"/>
            <a:chOff x="906" y="1329"/>
            <a:chExt cx="5146" cy="947"/>
          </a:xfrm>
        </p:grpSpPr>
        <p:sp>
          <p:nvSpPr>
            <p:cNvPr id="2" name="文本框 1"/>
            <p:cNvSpPr txBox="1"/>
            <p:nvPr/>
          </p:nvSpPr>
          <p:spPr>
            <a:xfrm>
              <a:off x="1779" y="1454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" y="1329"/>
              <a:ext cx="873" cy="9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00609" y="275568"/>
            <a:ext cx="520293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3—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平面镜成像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76555" y="744855"/>
            <a:ext cx="3267710" cy="601345"/>
            <a:chOff x="906" y="1329"/>
            <a:chExt cx="5146" cy="947"/>
          </a:xfrm>
        </p:grpSpPr>
        <p:sp>
          <p:nvSpPr>
            <p:cNvPr id="15" name="文本框 14"/>
            <p:cNvSpPr txBox="1"/>
            <p:nvPr/>
          </p:nvSpPr>
          <p:spPr>
            <a:xfrm>
              <a:off x="1779" y="1454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" y="1329"/>
              <a:ext cx="873" cy="921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890" y="1618615"/>
            <a:ext cx="7842250" cy="4400550"/>
          </a:xfrm>
          <a:prstGeom prst="rect">
            <a:avLst/>
          </a:prstGeom>
        </p:spPr>
      </p:pic>
      <p:pic>
        <p:nvPicPr>
          <p:cNvPr id="7" name="图片 6" descr="8-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1455" y="1932940"/>
            <a:ext cx="1867535" cy="1348740"/>
          </a:xfrm>
          <a:prstGeom prst="rect">
            <a:avLst/>
          </a:prstGeom>
        </p:spPr>
      </p:pic>
      <p:pic>
        <p:nvPicPr>
          <p:cNvPr id="9" name="图片 8" descr="8-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7840" y="4604385"/>
            <a:ext cx="2851150" cy="11861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00609" y="275568"/>
            <a:ext cx="520293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3—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平面镜成像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000563" y="982291"/>
            <a:ext cx="33853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平面镜成像作图题</a:t>
            </a:r>
          </a:p>
        </p:txBody>
      </p:sp>
      <p:sp>
        <p:nvSpPr>
          <p:cNvPr id="7" name="矩形 6"/>
          <p:cNvSpPr/>
          <p:nvPr/>
        </p:nvSpPr>
        <p:spPr>
          <a:xfrm>
            <a:off x="1798955" y="1560830"/>
            <a:ext cx="884809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2019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江苏连云港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】</a:t>
            </a:r>
            <a:r>
              <a:rPr lang="zh-CN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如图所示，小明在房间的</a:t>
            </a:r>
            <a:r>
              <a:rPr lang="en-US" altLang="zh-CN" sz="2000" i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点通过平面镜看到了坐在客厅沙发上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zh-CN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点的爸爸，请</a:t>
            </a:r>
            <a:r>
              <a:rPr lang="zh-CN" altLang="zh-CN" sz="2000" dirty="0">
                <a:latin typeface="微软雅黑" panose="020B0503020204020204" charset="-122"/>
                <a:ea typeface="微软雅黑" panose="020B0503020204020204" charset="-122"/>
              </a:rPr>
              <a:t>画出此现象的光路图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zh-CN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820" y="2472690"/>
            <a:ext cx="1743075" cy="191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2246217" y="3229695"/>
            <a:ext cx="1198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【答案】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645" y="2715260"/>
            <a:ext cx="2371725" cy="163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1945005" y="4728845"/>
            <a:ext cx="8701405" cy="1337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fontAlgn="ctr">
              <a:lnSpc>
                <a:spcPct val="150000"/>
              </a:lnSpc>
            </a:pPr>
            <a:r>
              <a:rPr lang="zh-CN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【解析】</a:t>
            </a:r>
            <a:r>
              <a:rPr lang="zh-CN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小明的眼睛在</a:t>
            </a:r>
            <a:r>
              <a:rPr lang="en-US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点，爸爸在</a:t>
            </a:r>
            <a:r>
              <a:rPr lang="en-US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zh-CN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点，小明在</a:t>
            </a:r>
            <a:r>
              <a:rPr lang="en-US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点通过平面镜看到了</a:t>
            </a:r>
            <a:r>
              <a:rPr lang="en-US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zh-CN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点的爸爸，作</a:t>
            </a:r>
            <a:r>
              <a:rPr lang="en-US" altLang="zh-CN" i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zh-CN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点关于镜面的对称点</a:t>
            </a:r>
            <a:r>
              <a:rPr lang="en-US" altLang="zh-CN" i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en-US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′</a:t>
            </a:r>
            <a:r>
              <a:rPr lang="zh-CN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，即为像点，连接像点和</a:t>
            </a:r>
            <a:r>
              <a:rPr lang="en-US" altLang="zh-CN" i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点与镜面相交于一点</a:t>
            </a:r>
            <a:r>
              <a:rPr lang="en-US" altLang="zh-CN" i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O</a:t>
            </a:r>
            <a:r>
              <a:rPr lang="zh-CN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，即为入射点，连接</a:t>
            </a:r>
            <a:r>
              <a:rPr lang="en-US" altLang="zh-CN" i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BO</a:t>
            </a:r>
            <a:r>
              <a:rPr lang="zh-CN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i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OA</a:t>
            </a:r>
            <a:r>
              <a:rPr lang="zh-CN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，则</a:t>
            </a:r>
            <a:r>
              <a:rPr lang="en-US" altLang="zh-CN" i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BO</a:t>
            </a:r>
            <a:r>
              <a:rPr lang="zh-CN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是入射光线，</a:t>
            </a:r>
            <a:r>
              <a:rPr lang="en-US" altLang="zh-CN" i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OA</a:t>
            </a:r>
            <a:r>
              <a:rPr lang="zh-CN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为反射光线，如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上</a:t>
            </a:r>
            <a:r>
              <a:rPr lang="zh-CN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图所示</a:t>
            </a:r>
            <a:r>
              <a:rPr lang="zh-CN" altLang="en-US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76555" y="744855"/>
            <a:ext cx="3267710" cy="601345"/>
            <a:chOff x="906" y="1329"/>
            <a:chExt cx="5146" cy="947"/>
          </a:xfrm>
        </p:grpSpPr>
        <p:sp>
          <p:nvSpPr>
            <p:cNvPr id="15" name="文本框 14"/>
            <p:cNvSpPr txBox="1"/>
            <p:nvPr/>
          </p:nvSpPr>
          <p:spPr>
            <a:xfrm>
              <a:off x="1779" y="1454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" y="1329"/>
              <a:ext cx="873" cy="9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00609" y="275568"/>
            <a:ext cx="520293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3—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平面镜成像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000563" y="1021026"/>
            <a:ext cx="33853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平面镜成像特点</a:t>
            </a:r>
          </a:p>
        </p:txBody>
      </p:sp>
      <p:sp>
        <p:nvSpPr>
          <p:cNvPr id="8" name="矩形 7"/>
          <p:cNvSpPr/>
          <p:nvPr/>
        </p:nvSpPr>
        <p:spPr>
          <a:xfrm>
            <a:off x="1838592" y="2058528"/>
            <a:ext cx="9134208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SzPts val="1050"/>
              <a:tabLst>
                <a:tab pos="540385" algn="l"/>
              </a:tabLst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【19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北京模考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早晨当你面带微笑以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1m/s</a:t>
            </a:r>
            <a:r>
              <a:rPr lang="zh-CN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的速度走向整容镜时，你在镜中的像以</a:t>
            </a:r>
            <a:r>
              <a:rPr lang="en-US" altLang="zh-CN" sz="2000" u="sng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m/s</a:t>
            </a:r>
            <a:r>
              <a:rPr lang="zh-CN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的速度向你靠近，你在镜中的像的大小</a:t>
            </a:r>
            <a:r>
              <a:rPr lang="en-US" altLang="zh-CN" sz="2000" u="sng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       </a:t>
            </a:r>
            <a:r>
              <a:rPr lang="zh-CN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（填“变大”、“变小”或“不变”）．</a:t>
            </a:r>
            <a:endParaRPr lang="zh-CN" altLang="zh-CN" sz="200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810456" y="4669654"/>
            <a:ext cx="428554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答案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1m/s  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，不变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495935" y="818515"/>
            <a:ext cx="3267710" cy="601345"/>
            <a:chOff x="906" y="1329"/>
            <a:chExt cx="5146" cy="947"/>
          </a:xfrm>
        </p:grpSpPr>
        <p:sp>
          <p:nvSpPr>
            <p:cNvPr id="15" name="文本框 14"/>
            <p:cNvSpPr txBox="1"/>
            <p:nvPr/>
          </p:nvSpPr>
          <p:spPr>
            <a:xfrm>
              <a:off x="1779" y="1454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" y="1329"/>
              <a:ext cx="873" cy="9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76555" y="744855"/>
            <a:ext cx="3267075" cy="602615"/>
            <a:chOff x="906" y="1329"/>
            <a:chExt cx="5145" cy="949"/>
          </a:xfrm>
        </p:grpSpPr>
        <p:sp>
          <p:nvSpPr>
            <p:cNvPr id="5" name="文本框 4"/>
            <p:cNvSpPr txBox="1"/>
            <p:nvPr/>
          </p:nvSpPr>
          <p:spPr>
            <a:xfrm>
              <a:off x="1779" y="1454"/>
              <a:ext cx="4273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考点梳理</a:t>
              </a:r>
              <a:endPara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" y="1329"/>
              <a:ext cx="873" cy="921"/>
            </a:xfrm>
            <a:prstGeom prst="rect">
              <a:avLst/>
            </a:prstGeom>
          </p:spPr>
        </p:pic>
      </p:grpSp>
      <p:pic>
        <p:nvPicPr>
          <p:cNvPr id="3" name="图片 2" descr="地图上有字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07" y="1446216"/>
            <a:ext cx="4546199" cy="44552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391737" y="266617"/>
            <a:ext cx="17489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</a:rPr>
              <a:t>光现象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947545" y="1772920"/>
            <a:ext cx="875982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SzPts val="1050"/>
              <a:tabLst>
                <a:tab pos="540385" algn="l"/>
              </a:tabLst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【19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北京一模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如图甲，一只小狗正在平面镜前欣赏自己的全身像，此时它看到的全身像是乙图中的（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zh-CN" altLang="zh-CN" sz="200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219" name="图片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3140075"/>
            <a:ext cx="6908165" cy="237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947426" y="5767896"/>
            <a:ext cx="139255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答案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000365" y="1021080"/>
            <a:ext cx="3921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平面镜成像特点与应用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200609" y="275568"/>
            <a:ext cx="520293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3—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平面镜成像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6555" y="744855"/>
            <a:ext cx="3267710" cy="601345"/>
            <a:chOff x="906" y="1329"/>
            <a:chExt cx="5146" cy="947"/>
          </a:xfrm>
        </p:grpSpPr>
        <p:sp>
          <p:nvSpPr>
            <p:cNvPr id="3" name="文本框 2"/>
            <p:cNvSpPr txBox="1"/>
            <p:nvPr/>
          </p:nvSpPr>
          <p:spPr>
            <a:xfrm>
              <a:off x="1779" y="1454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" y="1329"/>
              <a:ext cx="873" cy="9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90955" y="4182110"/>
            <a:ext cx="5751830" cy="191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355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）移去蜡烛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B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，在其原来位置上放置一块光屏，光屏上</a:t>
            </a:r>
            <a:r>
              <a:rPr lang="zh-CN" altLang="zh-CN" u="sng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　</a:t>
            </a:r>
            <a:r>
              <a:rPr lang="en-US" altLang="zh-CN" u="sng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 </a:t>
            </a:r>
            <a:r>
              <a:rPr lang="zh-CN" altLang="zh-CN" u="sng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　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（选填“能”或“不能）呈现蜡烛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的像。</a:t>
            </a:r>
          </a:p>
          <a:p>
            <a:pPr marL="173355" algn="just" fontAlgn="auto">
              <a:lnSpc>
                <a:spcPct val="120000"/>
              </a:lnSpc>
              <a:spcAft>
                <a:spcPts val="0"/>
              </a:spcAft>
            </a:pP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）实验过程中如果玻璃板没有垂直架在纸上，而是如图乙所示倾斜，蜡烛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的像应是</a:t>
            </a:r>
            <a:r>
              <a:rPr lang="zh-CN" altLang="zh-CN" u="sng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　</a:t>
            </a:r>
            <a:r>
              <a:rPr lang="en-US" altLang="zh-CN" u="sng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 </a:t>
            </a:r>
            <a:r>
              <a:rPr lang="zh-CN" altLang="zh-CN" u="sng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　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图中的（选填“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</a:t>
            </a:r>
            <a:r>
              <a:rPr lang="en-US" altLang="zh-CN" kern="100" baseline="-250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”、“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</a:t>
            </a:r>
            <a:r>
              <a:rPr lang="en-US" altLang="zh-CN" kern="100" baseline="-250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”或“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</a:t>
            </a:r>
            <a:r>
              <a:rPr lang="en-US" altLang="zh-CN" kern="100" baseline="-250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”）。</a:t>
            </a:r>
          </a:p>
        </p:txBody>
      </p:sp>
      <p:sp>
        <p:nvSpPr>
          <p:cNvPr id="5" name="矩形 4"/>
          <p:cNvSpPr/>
          <p:nvPr/>
        </p:nvSpPr>
        <p:spPr>
          <a:xfrm>
            <a:off x="1465915" y="1266843"/>
            <a:ext cx="7685103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355" indent="-173355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【2019</a:t>
            </a:r>
            <a:r>
              <a:rPr lang="zh-CN" altLang="en-US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山东枣庄</a:t>
            </a:r>
            <a:r>
              <a:rPr lang="en-US" altLang="zh-CN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如图甲是探究“平面镜成像特点“的实验装置图。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827864" y="36808"/>
            <a:ext cx="520293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平面镜成像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752715" y="640080"/>
            <a:ext cx="4439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平面镜成像的点探究实验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6555" y="744855"/>
            <a:ext cx="3267710" cy="601345"/>
            <a:chOff x="906" y="1329"/>
            <a:chExt cx="5146" cy="947"/>
          </a:xfrm>
        </p:grpSpPr>
        <p:sp>
          <p:nvSpPr>
            <p:cNvPr id="15" name="文本框 14"/>
            <p:cNvSpPr txBox="1"/>
            <p:nvPr/>
          </p:nvSpPr>
          <p:spPr>
            <a:xfrm>
              <a:off x="1779" y="1454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" y="1329"/>
              <a:ext cx="873" cy="921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1290955" y="2280285"/>
            <a:ext cx="936688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3355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）在竖立的玻璃板前点燃蜡烛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A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，可以看到蜡烛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A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在玻璃板后面的像，取一支外形相同但不点燃的蜡烛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B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在玻璃板后面移动，直到看上去它跟蜡烛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A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的像完全重合。在比较物与像的大小关系时，蜡烛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B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替代的是</a:t>
            </a:r>
            <a:r>
              <a:rPr lang="zh-CN" altLang="zh-CN" u="sng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　</a:t>
            </a:r>
            <a:r>
              <a:rPr lang="en-US" altLang="zh-CN" u="sng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 </a:t>
            </a:r>
            <a:r>
              <a:rPr lang="zh-CN" altLang="zh-CN" u="sng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　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（选填“蜡烛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A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的像”或“蜡烛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B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的像”），看到蜡烛是由光的</a:t>
            </a:r>
            <a:r>
              <a:rPr lang="zh-CN" altLang="zh-CN" u="sng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　</a:t>
            </a:r>
            <a:r>
              <a:rPr lang="en-US" altLang="zh-CN" u="sng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 </a:t>
            </a:r>
            <a:r>
              <a:rPr lang="zh-CN" altLang="zh-CN" u="sng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　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（填“反射”或“折射”）形成的。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290955" y="1773555"/>
            <a:ext cx="9609455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173355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）实验时，不采用平面镜面采用透明薄玻璃板，不仅能观察到蜡烛的像，也便于</a:t>
            </a:r>
            <a:r>
              <a:rPr lang="zh-CN" altLang="zh-CN" u="sng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　</a:t>
            </a:r>
            <a:r>
              <a:rPr lang="en-US" altLang="zh-CN" u="sng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 </a:t>
            </a:r>
            <a:r>
              <a:rPr lang="zh-CN" altLang="zh-CN" u="sng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　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/>
          </a:p>
        </p:txBody>
      </p:sp>
      <p:pic>
        <p:nvPicPr>
          <p:cNvPr id="8" name="图片 7" descr="微信图片_202001152008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525" y="4033520"/>
            <a:ext cx="4426585" cy="13868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533015" y="1981835"/>
            <a:ext cx="8454390" cy="4246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355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b="1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【</a:t>
            </a:r>
            <a:r>
              <a:rPr lang="zh-CN" altLang="en-US" b="1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解析</a:t>
            </a:r>
            <a:r>
              <a:rPr lang="en-US" altLang="zh-CN" b="1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】</a:t>
            </a:r>
            <a:r>
              <a:rPr lang="zh-CN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（</a:t>
            </a:r>
            <a:r>
              <a:rPr lang="en-US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）该实验采用透明薄玻璃板代替日常使用的平面镜，玻璃板是透明的，观察到</a:t>
            </a:r>
            <a:r>
              <a:rPr lang="en-US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蜡烛像的同时，也能观察到蜡烛</a:t>
            </a:r>
            <a:r>
              <a:rPr lang="en-US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，当蜡烛</a:t>
            </a:r>
            <a:r>
              <a:rPr lang="en-US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和蜡烛</a:t>
            </a:r>
            <a:r>
              <a:rPr lang="en-US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的像重合时，蜡烛</a:t>
            </a:r>
            <a:r>
              <a:rPr lang="en-US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的位置便是蜡烛</a:t>
            </a:r>
            <a:r>
              <a:rPr lang="en-US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的像的位置；</a:t>
            </a:r>
            <a:endParaRPr lang="zh-CN" altLang="zh-CN" kern="100" dirty="0">
              <a:solidFill>
                <a:srgbClr val="FF0000"/>
              </a:solidFill>
              <a:latin typeface="等线" panose="02010600030101010101" charset="-122"/>
              <a:cs typeface="Times New Roman" panose="02020603050405020304" pitchFamily="18" charset="0"/>
            </a:endParaRPr>
          </a:p>
          <a:p>
            <a:pPr marL="173355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（</a:t>
            </a:r>
            <a:r>
              <a:rPr lang="en-US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）在竖立的玻璃板前点燃蜡烛</a:t>
            </a:r>
            <a:r>
              <a:rPr lang="en-US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，拿未点燃的蜡烛</a:t>
            </a:r>
            <a:r>
              <a:rPr lang="en-US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竖直在玻璃板后面移动，人眼一直在玻璃板的前侧观察，直至它与蜡烛</a:t>
            </a:r>
            <a:r>
              <a:rPr lang="en-US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的像完全重合；在比较物与像的大小关系时，蜡烛</a:t>
            </a:r>
            <a:r>
              <a:rPr lang="en-US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替代的是蜡烛</a:t>
            </a:r>
            <a:r>
              <a:rPr lang="en-US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的像；看到蜡烛是由光的反射形成的；</a:t>
            </a:r>
            <a:endParaRPr lang="zh-CN" altLang="zh-CN" kern="100" dirty="0">
              <a:solidFill>
                <a:srgbClr val="FF0000"/>
              </a:solidFill>
              <a:latin typeface="等线" panose="02010600030101010101" charset="-122"/>
              <a:cs typeface="Times New Roman" panose="02020603050405020304" pitchFamily="18" charset="0"/>
            </a:endParaRPr>
          </a:p>
          <a:p>
            <a:pPr marL="173355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（</a:t>
            </a:r>
            <a:r>
              <a:rPr lang="en-US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3</a:t>
            </a:r>
            <a:r>
              <a:rPr lang="zh-CN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）移去后面的蜡烛，并在所在位置上放一光屏，则光屏上不能接收到蜡烛烛焰的像。所以平面镜所成的像是虚像；</a:t>
            </a:r>
            <a:endParaRPr lang="zh-CN" altLang="zh-CN" kern="100" dirty="0">
              <a:solidFill>
                <a:srgbClr val="FF0000"/>
              </a:solidFill>
              <a:latin typeface="等线" panose="02010600030101010101" charset="-122"/>
              <a:cs typeface="Times New Roman" panose="02020603050405020304" pitchFamily="18" charset="0"/>
            </a:endParaRPr>
          </a:p>
          <a:p>
            <a:pPr marL="173355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（</a:t>
            </a:r>
            <a:r>
              <a:rPr lang="en-US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4</a:t>
            </a:r>
            <a:r>
              <a:rPr lang="zh-CN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）实验过程中如果玻璃板没有垂直架在纸上，而是如图所示倾斜，物与像关于镜面对称，蜡烛</a:t>
            </a:r>
            <a:r>
              <a:rPr lang="en-US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的像应是图中的</a:t>
            </a:r>
            <a:r>
              <a:rPr lang="en-US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A</a:t>
            </a:r>
            <a:r>
              <a:rPr lang="en-US" altLang="zh-CN" sz="2400" kern="100" baseline="-25000" dirty="0">
                <a:solidFill>
                  <a:srgbClr val="FF0000"/>
                </a:solidFill>
                <a:latin typeface="黑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；</a:t>
            </a:r>
            <a:endParaRPr lang="zh-CN" altLang="zh-CN" kern="100" dirty="0">
              <a:solidFill>
                <a:srgbClr val="FF0000"/>
              </a:solidFill>
              <a:latin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33094" y="1189387"/>
            <a:ext cx="6096000" cy="9220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3355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b="1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【</a:t>
            </a:r>
            <a:r>
              <a:rPr lang="zh-CN" altLang="en-US" b="1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答案</a:t>
            </a:r>
            <a:r>
              <a:rPr lang="en-US" altLang="zh-CN" b="1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】</a:t>
            </a:r>
            <a:r>
              <a:rPr lang="zh-CN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（</a:t>
            </a:r>
            <a:r>
              <a:rPr lang="en-US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）确定像的位置；（</a:t>
            </a:r>
            <a:r>
              <a:rPr lang="en-US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）蜡烛</a:t>
            </a:r>
            <a:r>
              <a:rPr lang="en-US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的像；反射；（</a:t>
            </a:r>
            <a:r>
              <a:rPr lang="en-US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3</a:t>
            </a:r>
            <a:r>
              <a:rPr lang="zh-CN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）不能；（</a:t>
            </a:r>
            <a:r>
              <a:rPr lang="en-US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4</a:t>
            </a:r>
            <a:r>
              <a:rPr lang="zh-CN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）</a:t>
            </a:r>
            <a:r>
              <a:rPr lang="en-US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A</a:t>
            </a:r>
            <a:r>
              <a:rPr lang="en-US" altLang="zh-CN" sz="2400" kern="100" baseline="-25000" dirty="0">
                <a:solidFill>
                  <a:srgbClr val="FF0000"/>
                </a:solidFill>
                <a:latin typeface="黑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zh-CN" kern="100" dirty="0">
                <a:solidFill>
                  <a:srgbClr val="FF0000"/>
                </a:solidFill>
                <a:latin typeface="等线" panose="02010600030101010101" charset="-122"/>
                <a:ea typeface="黑体" panose="02010609060101010101" charset="-122"/>
                <a:cs typeface="Times New Roman" panose="02020603050405020304" pitchFamily="18" charset="0"/>
              </a:rPr>
              <a:t>。</a:t>
            </a:r>
            <a:endParaRPr lang="zh-CN" altLang="zh-CN" kern="100" dirty="0">
              <a:solidFill>
                <a:srgbClr val="FF0000"/>
              </a:solidFill>
              <a:latin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33774" y="309351"/>
            <a:ext cx="520293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3—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平面镜成像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806650" y="556807"/>
            <a:ext cx="3385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平面镜成像的点探究实验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6555" y="744855"/>
            <a:ext cx="3267710" cy="601345"/>
            <a:chOff x="906" y="1329"/>
            <a:chExt cx="5146" cy="947"/>
          </a:xfrm>
        </p:grpSpPr>
        <p:sp>
          <p:nvSpPr>
            <p:cNvPr id="3" name="文本框 2"/>
            <p:cNvSpPr txBox="1"/>
            <p:nvPr/>
          </p:nvSpPr>
          <p:spPr>
            <a:xfrm>
              <a:off x="1779" y="1454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" y="1329"/>
              <a:ext cx="873" cy="9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77340" y="1515110"/>
            <a:ext cx="9779635" cy="1918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10000"/>
              </a:lnSpc>
            </a:pP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2018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岳阳】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在“走进西藏”活动中,小明对藏民用面积很大的凹面镜制成的太阳灶烧水(如图甲)很好奇。于是他用不锈钢汤勺的内表面当作凹面镜，将平行光正对“凹面镜”照射，光路如图乙。</a:t>
            </a:r>
          </a:p>
          <a:p>
            <a:pPr fontAlgn="auto">
              <a:lnSpc>
                <a:spcPct val="11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(1)使用太阳灶烧水时,水壶应放在图乙中的___(选填“a”、“b”或“c”)点。</a:t>
            </a:r>
          </a:p>
          <a:p>
            <a:pPr fontAlgn="auto">
              <a:lnSpc>
                <a:spcPct val="11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(2)小明还观察到收集微弱电视信号的“卫星锅”(如图丙)也有类似结构。你认为“卫星锅”凹形锅面应选用对电视信号有很强___(选填“反射”或“吸收”)性能的材料。</a:t>
            </a:r>
          </a:p>
        </p:txBody>
      </p:sp>
      <p:pic>
        <p:nvPicPr>
          <p:cNvPr id="4" name="图片 3" descr="微信图片_201912121102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730" y="3701415"/>
            <a:ext cx="5071745" cy="15367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99260" y="4780280"/>
            <a:ext cx="239649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  <a:sym typeface="+mn-ea"/>
              </a:rPr>
              <a:t>【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答案】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(1)b; (2)反射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765935" y="5374005"/>
            <a:ext cx="894207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【解析】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(1)凹面镜对光线有会聚作用，水壶应放在焦点位置，故应放在图乙中的b点；</a:t>
            </a:r>
          </a:p>
          <a:p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(2)“卫星锅”能收集微弱电视信号，故“卫星锅”凹形锅面应选用对电视信号有很强反射性能的材料。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865779" y="97896"/>
            <a:ext cx="520293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3—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平面镜成像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76555" y="725170"/>
            <a:ext cx="3267710" cy="601345"/>
            <a:chOff x="906" y="1329"/>
            <a:chExt cx="5146" cy="947"/>
          </a:xfrm>
        </p:grpSpPr>
        <p:sp>
          <p:nvSpPr>
            <p:cNvPr id="3" name="文本框 2"/>
            <p:cNvSpPr txBox="1"/>
            <p:nvPr/>
          </p:nvSpPr>
          <p:spPr>
            <a:xfrm>
              <a:off x="1779" y="1454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" y="1329"/>
              <a:ext cx="873" cy="921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8562340" y="725170"/>
            <a:ext cx="31407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凹面镜凸面镜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/>
      <p:bldP spid="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4274842" y="138511"/>
            <a:ext cx="520293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4—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光的折射</a:t>
            </a:r>
          </a:p>
        </p:txBody>
      </p:sp>
      <p:pic>
        <p:nvPicPr>
          <p:cNvPr id="4" name="图片 3" descr="光的折射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905" y="1804670"/>
            <a:ext cx="8886825" cy="324802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12420" y="702945"/>
            <a:ext cx="3386455" cy="584835"/>
            <a:chOff x="2017" y="1454"/>
            <a:chExt cx="5333" cy="921"/>
          </a:xfrm>
        </p:grpSpPr>
        <p:sp>
          <p:nvSpPr>
            <p:cNvPr id="6" name="文本框 5"/>
            <p:cNvSpPr txBox="1"/>
            <p:nvPr/>
          </p:nvSpPr>
          <p:spPr>
            <a:xfrm>
              <a:off x="3077" y="1551"/>
              <a:ext cx="4273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考点梳理</a:t>
              </a: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7" y="1454"/>
              <a:ext cx="873" cy="921"/>
            </a:xfrm>
            <a:prstGeom prst="rect">
              <a:avLst/>
            </a:prstGeom>
          </p:spPr>
        </p:pic>
      </p:grpSp>
      <p:pic>
        <p:nvPicPr>
          <p:cNvPr id="2" name="图片 1" descr="8-30-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1300" y="1863725"/>
            <a:ext cx="1487170" cy="899160"/>
          </a:xfrm>
          <a:prstGeom prst="rect">
            <a:avLst/>
          </a:prstGeom>
        </p:spPr>
      </p:pic>
      <p:pic>
        <p:nvPicPr>
          <p:cNvPr id="3" name="图片 2" descr="8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1605" y="3565525"/>
            <a:ext cx="1249680" cy="126555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2267720" y="1217902"/>
            <a:ext cx="7480917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2019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北京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】</a:t>
            </a:r>
            <a:r>
              <a:rPr lang="zh-CN" altLang="zh-CN" sz="20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对图中物理现象的认识，下列说法正确的是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（   ）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567" y="1616483"/>
            <a:ext cx="6200775" cy="1457325"/>
          </a:xfrm>
          <a:prstGeom prst="rect">
            <a:avLst/>
          </a:prstGeom>
        </p:spPr>
      </p:pic>
      <p:sp>
        <p:nvSpPr>
          <p:cNvPr id="56" name="矩形 55"/>
          <p:cNvSpPr/>
          <p:nvPr/>
        </p:nvSpPr>
        <p:spPr>
          <a:xfrm>
            <a:off x="2508567" y="3294264"/>
            <a:ext cx="6096000" cy="19380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A.</a:t>
            </a:r>
            <a:r>
              <a:rPr lang="zh-CN" altLang="zh-CN" sz="20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筷子好像在水面处“折断”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B.</a:t>
            </a:r>
            <a:r>
              <a:rPr lang="zh-CN" altLang="zh-CN" sz="20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墙上的手影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C.</a:t>
            </a:r>
            <a:r>
              <a:rPr lang="zh-CN" altLang="zh-CN" sz="20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斑马在水中形成“倒影”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D.</a:t>
            </a:r>
            <a:r>
              <a:rPr lang="zh-CN" altLang="zh-CN" sz="20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在汽车观后镜中看到的景物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2439477" y="5108399"/>
            <a:ext cx="2011680" cy="506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6700" indent="-266700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zh-CN" altLang="en-US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答案</a:t>
            </a:r>
            <a:r>
              <a:rPr lang="zh-CN" altLang="zh-CN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en-US" altLang="zh-CN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	</a:t>
            </a:r>
          </a:p>
        </p:txBody>
      </p:sp>
      <p:sp>
        <p:nvSpPr>
          <p:cNvPr id="71" name="文本框 70"/>
          <p:cNvSpPr txBox="1"/>
          <p:nvPr/>
        </p:nvSpPr>
        <p:spPr>
          <a:xfrm>
            <a:off x="3992816" y="37060"/>
            <a:ext cx="520293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4—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光的折射</a:t>
            </a:r>
          </a:p>
        </p:txBody>
      </p:sp>
      <p:sp>
        <p:nvSpPr>
          <p:cNvPr id="59" name="矩形 58"/>
          <p:cNvSpPr/>
          <p:nvPr/>
        </p:nvSpPr>
        <p:spPr>
          <a:xfrm>
            <a:off x="2439670" y="5688330"/>
            <a:ext cx="8839835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解析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】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A. 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水中部分的筷子反射的光线由水斜射入空气时发生折射，这属于光的折射。</a:t>
            </a:r>
            <a:endParaRPr lang="zh-CN" altLang="zh-CN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>
              <a:lnSpc>
                <a:spcPts val="2100"/>
              </a:lnSpc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B. 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影子是光沿直线传播，故本选项不符合题意。</a:t>
            </a:r>
            <a:endParaRPr lang="zh-CN" altLang="zh-CN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>
              <a:lnSpc>
                <a:spcPts val="2100"/>
              </a:lnSpc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C. “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倒影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”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是平面镜成像，属于光的反射，故本选项不符合题意。</a:t>
            </a:r>
            <a:endParaRPr lang="zh-CN" altLang="zh-CN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>
              <a:lnSpc>
                <a:spcPts val="2100"/>
              </a:lnSpc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D. 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在汽车观后镜中看到的景物是平面镜成像，属于光的反射，故本选项不符合题意</a:t>
            </a:r>
            <a:endParaRPr lang="zh-CN" altLang="zh-CN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8560123" y="589609"/>
            <a:ext cx="302728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光折射现象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6555" y="744855"/>
            <a:ext cx="3267710" cy="601345"/>
            <a:chOff x="906" y="1329"/>
            <a:chExt cx="5146" cy="947"/>
          </a:xfrm>
        </p:grpSpPr>
        <p:sp>
          <p:nvSpPr>
            <p:cNvPr id="3" name="文本框 2"/>
            <p:cNvSpPr txBox="1"/>
            <p:nvPr/>
          </p:nvSpPr>
          <p:spPr>
            <a:xfrm>
              <a:off x="1779" y="1454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" y="1329"/>
              <a:ext cx="873" cy="9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6" grpId="0"/>
      <p:bldP spid="57" grpId="0"/>
      <p:bldP spid="5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97710" y="1533525"/>
            <a:ext cx="863092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fontAlgn="ctr"/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【2019</a:t>
            </a:r>
            <a:r>
              <a:rPr lang="zh-CN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湖北鄂州</a:t>
            </a: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en-US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“ </a:t>
            </a:r>
            <a:r>
              <a:rPr lang="zh-CN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坐井观天，所见甚小</a:t>
            </a:r>
            <a:r>
              <a:rPr lang="en-US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，青蛙在枯井和有水的井中</a:t>
            </a:r>
            <a:r>
              <a:rPr lang="en-US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观天</a:t>
            </a:r>
            <a:r>
              <a:rPr lang="en-US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的范围大小是不同的。如图所示，一只青蛙在井底（井中有水）中央，请用光路图作出井底之蛙</a:t>
            </a:r>
            <a:r>
              <a:rPr lang="en-US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观天</a:t>
            </a:r>
            <a:r>
              <a:rPr lang="en-US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的最大范围。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194" name="Picture 2" descr="学科网 版权所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720" y="3150235"/>
            <a:ext cx="1767205" cy="128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学科网 版权所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"/>
          <a:stretch>
            <a:fillRect/>
          </a:stretch>
        </p:blipFill>
        <p:spPr bwMode="auto">
          <a:xfrm>
            <a:off x="3175080" y="2929157"/>
            <a:ext cx="2416175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949450" y="4657090"/>
            <a:ext cx="9117965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algn="just" fontAlgn="ctr">
              <a:lnSpc>
                <a:spcPct val="150000"/>
              </a:lnSpc>
              <a:spcAft>
                <a:spcPts val="0"/>
              </a:spcAft>
            </a:pPr>
            <a:r>
              <a:rPr lang="zh-CN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【解析】</a:t>
            </a:r>
            <a:r>
              <a:rPr lang="zh-CN" altLang="zh-CN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井中有水时，光线射到水面会发生折射现象，由于光是从空气斜射向水，所以入射角大于折射角，因此井底之蛙看到的视野范围比没水时会看到更大；大致范围如图中两条入射光线之间的区域所示，如</a:t>
            </a:r>
            <a:r>
              <a:rPr lang="zh-CN" altLang="en-US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答案</a:t>
            </a:r>
            <a:r>
              <a:rPr lang="zh-CN" altLang="zh-CN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图</a:t>
            </a:r>
            <a:r>
              <a:rPr lang="zh-CN" altLang="en-US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所示。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906933" y="68037"/>
            <a:ext cx="520293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4—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光的折射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829446" y="507668"/>
            <a:ext cx="170451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光折作图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525145" y="695325"/>
            <a:ext cx="3267710" cy="601345"/>
            <a:chOff x="906" y="1329"/>
            <a:chExt cx="5146" cy="947"/>
          </a:xfrm>
        </p:grpSpPr>
        <p:sp>
          <p:nvSpPr>
            <p:cNvPr id="15" name="文本框 14"/>
            <p:cNvSpPr txBox="1"/>
            <p:nvPr/>
          </p:nvSpPr>
          <p:spPr>
            <a:xfrm>
              <a:off x="1779" y="1454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" y="1329"/>
              <a:ext cx="873" cy="921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1953260" y="2911475"/>
            <a:ext cx="11328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【答案】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2" grpId="0"/>
      <p:bldP spid="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99870" y="1081405"/>
            <a:ext cx="972756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2019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四川绵阳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】</a:t>
            </a:r>
            <a:r>
              <a:rPr lang="zh-CN" altLang="zh-CN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在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zh-CN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探究光折射时的特点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zh-CN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试验中，让光源发出的一束光从水中以不同的角度射入空气，观察到光束在水中和空气中的径迹如图所示。回答以下问题</a:t>
            </a:r>
            <a:r>
              <a:rPr lang="zh-CN" altLang="zh-CN" sz="16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：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837" y="2049717"/>
            <a:ext cx="2372865" cy="1484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1715449" y="1726470"/>
            <a:ext cx="7924799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（1）此现象说明_______（选填序号）</a:t>
            </a: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A．光路可逆</a:t>
            </a: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B．光在水面只发生了折射</a:t>
            </a: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C．光在水面只发生了反射</a:t>
            </a: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D．光在水面既发生了折射又发生了反射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（2）增大这一束光与竖直方向的夹角，发现射入空气的光的径迹与竖直方向的夹角也增大，此现象说明_________（选填序号）</a:t>
            </a:r>
          </a:p>
          <a:p>
            <a:pPr fontAlgn="auto"/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A．入射角增大，折射角减小</a:t>
            </a: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B．入射角增大，折射角增大</a:t>
            </a: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C．折射角的大小与入射角的大小成正比</a:t>
            </a: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D．折射角的正弦值与入射角的正弦值成正比</a:t>
            </a: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（3）让这一束光垂直于水面射入空气。传播方向__________（选填序号）。</a:t>
            </a: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A．向右偏	B．向左偏	C．不偏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089766" y="100168"/>
            <a:ext cx="520293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4—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光的折射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253730" y="496570"/>
            <a:ext cx="41662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折射规律实验探究</a:t>
            </a:r>
          </a:p>
        </p:txBody>
      </p:sp>
      <p:sp>
        <p:nvSpPr>
          <p:cNvPr id="9" name="矩形 8"/>
          <p:cNvSpPr/>
          <p:nvPr/>
        </p:nvSpPr>
        <p:spPr>
          <a:xfrm>
            <a:off x="1470339" y="5690713"/>
            <a:ext cx="35877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答案】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（1）D  （2）B  （3）C</a:t>
            </a:r>
          </a:p>
        </p:txBody>
      </p:sp>
      <p:sp>
        <p:nvSpPr>
          <p:cNvPr id="18" name="矩形 17"/>
          <p:cNvSpPr/>
          <p:nvPr/>
        </p:nvSpPr>
        <p:spPr>
          <a:xfrm>
            <a:off x="1470025" y="5959475"/>
            <a:ext cx="974534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【解析】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（1）由图可看出，光从水中斜射入空气中，既发生了折射又发生了反射。</a:t>
            </a:r>
          </a:p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（2）入射角增大，折射角也增大，即射入空气的光的径迹与竖直方向的夹角增大。</a:t>
            </a:r>
          </a:p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（3）当入射角为零时，折射角也为零（光的径迹也垂直于水面），即此时传播方向不偏。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505460" y="558800"/>
            <a:ext cx="3267710" cy="601345"/>
            <a:chOff x="906" y="1329"/>
            <a:chExt cx="5146" cy="947"/>
          </a:xfrm>
        </p:grpSpPr>
        <p:sp>
          <p:nvSpPr>
            <p:cNvPr id="15" name="文本框 14"/>
            <p:cNvSpPr txBox="1"/>
            <p:nvPr/>
          </p:nvSpPr>
          <p:spPr>
            <a:xfrm>
              <a:off x="1779" y="1454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" y="1329"/>
              <a:ext cx="873" cy="9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9" grpId="0"/>
      <p:bldP spid="9" grpId="1"/>
      <p:bldP spid="18" grpId="0"/>
      <p:bldP spid="1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110855" y="429260"/>
            <a:ext cx="39757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探究光的折射特点实验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716435" y="-236"/>
            <a:ext cx="520293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4—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光的折射</a:t>
            </a:r>
          </a:p>
        </p:txBody>
      </p:sp>
      <p:sp>
        <p:nvSpPr>
          <p:cNvPr id="18" name="矩形 17"/>
          <p:cNvSpPr/>
          <p:nvPr/>
        </p:nvSpPr>
        <p:spPr>
          <a:xfrm>
            <a:off x="1337310" y="1280160"/>
            <a:ext cx="926592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【2019</a:t>
            </a:r>
            <a:r>
              <a:rPr lang="zh-CN" altLang="en-US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江苏泰州</a:t>
            </a:r>
            <a:r>
              <a:rPr lang="en-US" altLang="zh-CN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】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在“初识光的折射现象”和“探究光的折射特点”实验中</a:t>
            </a:r>
          </a:p>
        </p:txBody>
      </p:sp>
      <p:pic>
        <p:nvPicPr>
          <p:cNvPr id="12301" name="图片 20"/>
          <p:cNvPicPr>
            <a:picLocks noChangeAspect="1" noChangeArrowheads="1"/>
          </p:cNvPicPr>
          <p:nvPr/>
        </p:nvPicPr>
        <p:blipFill>
          <a:blip r:embed="rId3">
            <a:lum bright="6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85" y="1897735"/>
            <a:ext cx="3725863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9"/>
          <p:cNvSpPr/>
          <p:nvPr/>
        </p:nvSpPr>
        <p:spPr>
          <a:xfrm>
            <a:off x="1337310" y="3870960"/>
            <a:ext cx="957453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(2)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如图乙，小明继续探究“光从空气射入水中时的折射特点”，他使用可折转的光屏，是为了研究折射光线、入射光线和法线是否</a:t>
            </a: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_________.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541320" y="1788912"/>
            <a:ext cx="6096000" cy="19380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(1)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如图甲，小明将一束激光射至</a:t>
            </a: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P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点，形成一个光斑，向水槽内慢慢注水，水槽底部光斑的位置将</a:t>
            </a: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_________(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向左移动</a:t>
            </a: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/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向右移动</a:t>
            </a: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/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不动</a:t>
            </a: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，这说明光从空气斜射入水中时，传播方向</a:t>
            </a: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_________(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会</a:t>
            </a: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/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不会</a:t>
            </a: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发生偏折。实验中光在空气中的传播路径并不清晰，为解决此问题，他在水面上方喷了一些</a:t>
            </a: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_________.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139930" y="4765484"/>
            <a:ext cx="49834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0"/>
              </a:spcAft>
              <a:buClr>
                <a:srgbClr val="666666"/>
              </a:buClr>
            </a:pPr>
            <a:r>
              <a:rPr lang="en-US" altLang="zh-CN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【</a:t>
            </a:r>
            <a:r>
              <a:rPr lang="zh-CN" altLang="en-US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答案</a:t>
            </a:r>
            <a:r>
              <a:rPr lang="en-US" altLang="zh-CN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】</a:t>
            </a:r>
            <a:r>
              <a:rPr lang="zh-CN" altLang="zh-CN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向左移动；会；水雾；⑵在同一平面内</a:t>
            </a:r>
          </a:p>
        </p:txBody>
      </p:sp>
      <p:sp>
        <p:nvSpPr>
          <p:cNvPr id="23" name="矩形 22"/>
          <p:cNvSpPr/>
          <p:nvPr/>
        </p:nvSpPr>
        <p:spPr>
          <a:xfrm>
            <a:off x="1140000" y="5321566"/>
            <a:ext cx="8948892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解析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】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⑴图甲，将一束激光射至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P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点，形成一个光斑，向水槽内慢慢注水，水槽底部光斑的位置将向左移动，这说明光从空气斜射入水中时，传播方向会发生偏折；</a:t>
            </a:r>
          </a:p>
          <a:p>
            <a:pPr>
              <a:lnSpc>
                <a:spcPts val="2400"/>
              </a:lnSpc>
            </a:pPr>
            <a:r>
              <a:rPr lang="zh-CN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实验中光在空气中的传播路径并不清晰，为解决此问题，他在水面上方喷了一些水雾；</a:t>
            </a:r>
          </a:p>
          <a:p>
            <a:pPr>
              <a:lnSpc>
                <a:spcPts val="2400"/>
              </a:lnSpc>
            </a:pPr>
            <a:r>
              <a:rPr lang="zh-CN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⑵使用可折转的光屏，是为了研究折射光线、入射光线和法线是否在同一平面内</a:t>
            </a:r>
            <a:endParaRPr lang="zh-CN" altLang="zh-CN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25145" y="695325"/>
            <a:ext cx="3267710" cy="601345"/>
            <a:chOff x="906" y="1329"/>
            <a:chExt cx="5146" cy="947"/>
          </a:xfrm>
        </p:grpSpPr>
        <p:sp>
          <p:nvSpPr>
            <p:cNvPr id="15" name="文本框 14"/>
            <p:cNvSpPr txBox="1"/>
            <p:nvPr/>
          </p:nvSpPr>
          <p:spPr>
            <a:xfrm>
              <a:off x="1779" y="1454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" y="1329"/>
              <a:ext cx="873" cy="9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606379" y="154944"/>
            <a:ext cx="520293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5—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光的色散</a:t>
            </a:r>
          </a:p>
        </p:txBody>
      </p:sp>
      <p:pic>
        <p:nvPicPr>
          <p:cNvPr id="6" name="图片 5" descr="光的色散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405" y="1145540"/>
            <a:ext cx="6980555" cy="491934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723392" y="926073"/>
            <a:ext cx="3356430" cy="584776"/>
            <a:chOff x="1209652" y="1122509"/>
            <a:chExt cx="3356430" cy="584776"/>
          </a:xfrm>
        </p:grpSpPr>
        <p:sp>
          <p:nvSpPr>
            <p:cNvPr id="8" name="文本框 7"/>
            <p:cNvSpPr txBox="1"/>
            <p:nvPr/>
          </p:nvSpPr>
          <p:spPr>
            <a:xfrm>
              <a:off x="1852522" y="1179110"/>
              <a:ext cx="27135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考点详情</a:t>
              </a: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652" y="1122509"/>
              <a:ext cx="554093" cy="5847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75742" y="677788"/>
            <a:ext cx="3356430" cy="584776"/>
            <a:chOff x="1209652" y="1122509"/>
            <a:chExt cx="3356430" cy="584776"/>
          </a:xfrm>
        </p:grpSpPr>
        <p:sp>
          <p:nvSpPr>
            <p:cNvPr id="5" name="文本框 4"/>
            <p:cNvSpPr txBox="1"/>
            <p:nvPr/>
          </p:nvSpPr>
          <p:spPr>
            <a:xfrm>
              <a:off x="1852522" y="1179110"/>
              <a:ext cx="27135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考点详情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652" y="1122509"/>
              <a:ext cx="554093" cy="584776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3893128" y="130104"/>
            <a:ext cx="599662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1-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光的直线传播</a:t>
            </a:r>
          </a:p>
        </p:txBody>
      </p:sp>
      <p:pic>
        <p:nvPicPr>
          <p:cNvPr id="2" name="图片 1" descr="光的直线传播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392" y="1517112"/>
            <a:ext cx="7458075" cy="425767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636859" y="119384"/>
            <a:ext cx="520293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5—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光的色散</a:t>
            </a:r>
          </a:p>
        </p:txBody>
      </p:sp>
      <p:pic>
        <p:nvPicPr>
          <p:cNvPr id="15364" name="图片24" descr="菁优网：http://www.jyeoo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775" y="2222062"/>
            <a:ext cx="20891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1330325" y="1236980"/>
            <a:ext cx="9808210" cy="2399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355" indent="-173355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【2019</a:t>
            </a:r>
            <a:r>
              <a:rPr lang="zh-CN" altLang="en-US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湖南益阳</a:t>
            </a:r>
            <a:r>
              <a:rPr lang="en-US" altLang="zh-CN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】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如图所示，一束太阳光通过三棱镜后，下列说法正确的是（　　）</a:t>
            </a:r>
          </a:p>
          <a:p>
            <a:pPr indent="173355">
              <a:lnSpc>
                <a:spcPct val="150000"/>
              </a:lnSpc>
            </a:pP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．光仍按原来方向传播</a:t>
            </a: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	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indent="173355">
              <a:lnSpc>
                <a:spcPct val="150000"/>
              </a:lnSpc>
            </a:pP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B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．光将向斜上方偏转</a:t>
            </a: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	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indent="173355">
              <a:lnSpc>
                <a:spcPct val="150000"/>
              </a:lnSpc>
            </a:pP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．在光屏上呈现各种色光</a:t>
            </a: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	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indent="173355">
              <a:lnSpc>
                <a:spcPct val="150000"/>
              </a:lnSpc>
            </a:pP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D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．光屏上只呈现红、绿、蓝三种色光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516214" y="4268272"/>
            <a:ext cx="5699464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答案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</a:p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解析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当太阳光经过三棱镜后，会分解成红、橙、黄、绿、蓝、靛、紫七种单色光，这是光的色散现象，光将向斜下方偏折，如图所示；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519" y="4329738"/>
            <a:ext cx="1400175" cy="120015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415290" y="635635"/>
            <a:ext cx="3267710" cy="601345"/>
            <a:chOff x="906" y="1329"/>
            <a:chExt cx="5146" cy="947"/>
          </a:xfrm>
        </p:grpSpPr>
        <p:sp>
          <p:nvSpPr>
            <p:cNvPr id="15" name="文本框 14"/>
            <p:cNvSpPr txBox="1"/>
            <p:nvPr/>
          </p:nvSpPr>
          <p:spPr>
            <a:xfrm>
              <a:off x="1779" y="1454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" y="1329"/>
              <a:ext cx="873" cy="921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9385935" y="367030"/>
            <a:ext cx="25050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色散现象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054255" y="163594"/>
            <a:ext cx="520293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5—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光的色散</a:t>
            </a:r>
          </a:p>
        </p:txBody>
      </p:sp>
      <p:sp>
        <p:nvSpPr>
          <p:cNvPr id="2" name="矩形 1"/>
          <p:cNvSpPr/>
          <p:nvPr/>
        </p:nvSpPr>
        <p:spPr>
          <a:xfrm>
            <a:off x="2054649" y="1465883"/>
            <a:ext cx="7756125" cy="62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【2018</a:t>
            </a:r>
            <a:r>
              <a:rPr lang="zh-CN" altLang="en-US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北京海淀</a:t>
            </a: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zh-CN" altLang="zh-CN" sz="2000" kern="0" dirty="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如图所示的四种现象中</a:t>
            </a:r>
            <a:r>
              <a:rPr lang="en-US" altLang="zh-CN" sz="2000" kern="0" dirty="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zh-CN" sz="2000" kern="0" dirty="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可以说明白光是由不同颜色的光组成的是</a:t>
            </a:r>
            <a:r>
              <a:rPr lang="en-US" altLang="zh-CN" sz="2000" kern="0" dirty="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   )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338" name="Picture 2" descr="zyb_d18dcb3cd1bf3dec7ad031843f4381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2199005"/>
            <a:ext cx="1310005" cy="86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zyb_8c495909ddaa6bc1451cee3913f54a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2095500"/>
            <a:ext cx="1492885" cy="85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zyb_16f70d78bbc9bcd4a05e212aa88ddda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230" y="3749040"/>
            <a:ext cx="105156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zyb_26258df06e63c74a1e03dc7ba07e68e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4004310"/>
            <a:ext cx="1673860" cy="66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508250" y="3147695"/>
            <a:ext cx="892746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kern="0" dirty="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A. </a:t>
            </a:r>
            <a:r>
              <a:rPr lang="en-US" altLang="zh-CN" sz="2000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zh-CN" sz="2000" kern="0" dirty="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激光在水中沿直线传播</a:t>
            </a:r>
            <a:r>
              <a:rPr lang="en-US" altLang="zh-CN" sz="2000" kern="0" dirty="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B.  </a:t>
            </a:r>
            <a:r>
              <a:rPr lang="zh-CN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太阳光通过三棱镜形成彩色光带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08264" y="4893744"/>
            <a:ext cx="796226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kern="0" dirty="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C.  </a:t>
            </a:r>
            <a:r>
              <a:rPr lang="zh-CN" altLang="zh-CN" sz="2000" kern="0" dirty="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钟表通过平面镜成像</a:t>
            </a:r>
            <a:r>
              <a:rPr lang="en-US" altLang="zh-CN" sz="2000" kern="0" dirty="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D.  </a:t>
            </a:r>
            <a:r>
              <a:rPr lang="zh-CN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在海面上方出现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海市蜃楼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183101" y="5366101"/>
            <a:ext cx="223241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答案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128520" y="5799138"/>
            <a:ext cx="7935595" cy="70675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解析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】</a:t>
            </a:r>
            <a:r>
              <a:rPr kumimoji="0" lang="en-US" altLang="zh-CN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B. </a:t>
            </a:r>
            <a:r>
              <a:rPr kumimoji="0" lang="zh-CN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太阳光通过三棱镜后，在白屏上形成彩色的光带，属于光的色散现象，能说明白光是由不同颜色的光组成，故</a:t>
            </a:r>
            <a:r>
              <a:rPr kumimoji="0" lang="en-US" altLang="zh-CN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B</a:t>
            </a:r>
            <a:r>
              <a:rPr kumimoji="0" lang="zh-CN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正确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525145" y="695325"/>
            <a:ext cx="3267710" cy="601345"/>
            <a:chOff x="906" y="1329"/>
            <a:chExt cx="5146" cy="947"/>
          </a:xfrm>
        </p:grpSpPr>
        <p:sp>
          <p:nvSpPr>
            <p:cNvPr id="15" name="文本框 14"/>
            <p:cNvSpPr txBox="1"/>
            <p:nvPr/>
          </p:nvSpPr>
          <p:spPr>
            <a:xfrm>
              <a:off x="1779" y="1454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" y="1329"/>
              <a:ext cx="873" cy="921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9385935" y="367030"/>
            <a:ext cx="25050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色散现象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/>
      <p:bldP spid="11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00919" y="288294"/>
            <a:ext cx="520293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5—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光的色散</a:t>
            </a:r>
          </a:p>
        </p:txBody>
      </p:sp>
      <p:sp>
        <p:nvSpPr>
          <p:cNvPr id="2" name="矩形 1"/>
          <p:cNvSpPr/>
          <p:nvPr/>
        </p:nvSpPr>
        <p:spPr>
          <a:xfrm>
            <a:off x="1649730" y="3034030"/>
            <a:ext cx="10144760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algn="just" fontAlgn="ctr">
              <a:lnSpc>
                <a:spcPct val="150000"/>
              </a:lnSpc>
              <a:spcAft>
                <a:spcPts val="0"/>
              </a:spcAft>
            </a:pPr>
            <a:r>
              <a:rPr lang="zh-CN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【答案】</a:t>
            </a:r>
            <a:r>
              <a:rPr lang="zh-CN" altLang="zh-CN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绿</a:t>
            </a: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zh-CN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黑</a:t>
            </a:r>
            <a:endParaRPr lang="zh-CN" altLang="zh-CN" sz="2000" kern="1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66700" algn="just" fontAlgn="ctr">
              <a:lnSpc>
                <a:spcPct val="150000"/>
              </a:lnSpc>
              <a:spcAft>
                <a:spcPts val="0"/>
              </a:spcAft>
            </a:pPr>
            <a:r>
              <a:rPr lang="zh-CN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【解析】</a:t>
            </a:r>
            <a:r>
              <a:rPr lang="zh-CN" altLang="zh-CN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光的三原色是指红、绿、蓝三种色光；不透明物体只能反射和物体相同颜色的光，当只有蓝光照射到黄色的橙子时，黄色的橙子吸收蓝色的光，橙子呈现黑色。</a:t>
            </a:r>
          </a:p>
        </p:txBody>
      </p:sp>
      <p:sp>
        <p:nvSpPr>
          <p:cNvPr id="3" name="矩形 2"/>
          <p:cNvSpPr/>
          <p:nvPr/>
        </p:nvSpPr>
        <p:spPr>
          <a:xfrm>
            <a:off x="1649730" y="1440180"/>
            <a:ext cx="856361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fontAlgn="ctr">
              <a:lnSpc>
                <a:spcPct val="150000"/>
              </a:lnSpc>
            </a:pP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【2019</a:t>
            </a:r>
            <a:r>
              <a:rPr lang="zh-CN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云南昆明</a:t>
            </a: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zh-CN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光的三原色是指红、蓝、</a:t>
            </a:r>
            <a:r>
              <a:rPr lang="en-US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________</a:t>
            </a:r>
            <a:r>
              <a:rPr lang="zh-CN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。一个黄色的橙子放在黑暗的</a:t>
            </a: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房间</a:t>
            </a:r>
            <a:r>
              <a:rPr lang="zh-CN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里，用蓝光照射它，橙子呈现</a:t>
            </a:r>
            <a:r>
              <a:rPr lang="en-US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________</a:t>
            </a:r>
            <a:r>
              <a:rPr lang="zh-CN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色。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25145" y="695325"/>
            <a:ext cx="3267710" cy="601345"/>
            <a:chOff x="906" y="1329"/>
            <a:chExt cx="5146" cy="947"/>
          </a:xfrm>
        </p:grpSpPr>
        <p:sp>
          <p:nvSpPr>
            <p:cNvPr id="15" name="文本框 14"/>
            <p:cNvSpPr txBox="1"/>
            <p:nvPr/>
          </p:nvSpPr>
          <p:spPr>
            <a:xfrm>
              <a:off x="1779" y="1454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" y="1329"/>
              <a:ext cx="873" cy="921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9217025" y="343535"/>
            <a:ext cx="202819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光的三原色与物体颜色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030280" y="66375"/>
            <a:ext cx="520293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5—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光的色散</a:t>
            </a:r>
          </a:p>
        </p:txBody>
      </p:sp>
      <p:sp>
        <p:nvSpPr>
          <p:cNvPr id="3" name="矩形 2"/>
          <p:cNvSpPr/>
          <p:nvPr/>
        </p:nvSpPr>
        <p:spPr>
          <a:xfrm>
            <a:off x="3050893" y="3315951"/>
            <a:ext cx="7401384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A. 人体热谱图      B. 倒车雷达     C. 验钞机医用      D. 杀菌灯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1666289" y="1455879"/>
            <a:ext cx="736219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【2019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北京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在如图所示的四个实例中,利用紫外线工作的是(   )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3287153" y="2294619"/>
            <a:ext cx="5936361" cy="853652"/>
            <a:chOff x="3584664" y="2456355"/>
            <a:chExt cx="5936361" cy="85365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664" y="2456355"/>
              <a:ext cx="495300" cy="828675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1031" y="2605156"/>
              <a:ext cx="962025" cy="61912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2352" y="2519432"/>
              <a:ext cx="1181100" cy="790575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9475" y="2513504"/>
              <a:ext cx="971550" cy="714375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2816816" y="4027498"/>
            <a:ext cx="8436698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答案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解析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A. 红外线热作用强，一切物质不停地辐射红外线，人体也会发出红外线，可以用红外线探测人体，故A错误；</a:t>
            </a:r>
          </a:p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B. 倒车雷达是利用超声波工作的，故B错误；</a:t>
            </a:r>
          </a:p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C. 紫外线有荧光效应，使荧光物质发出荧光，可以做成验钞机，故C正确；</a:t>
            </a:r>
          </a:p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D. 紫外线可以杀菌，故可以用来制作医用杀菌灯，故D正确。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514985" y="695325"/>
            <a:ext cx="3267710" cy="601345"/>
            <a:chOff x="906" y="1329"/>
            <a:chExt cx="5146" cy="947"/>
          </a:xfrm>
        </p:grpSpPr>
        <p:sp>
          <p:nvSpPr>
            <p:cNvPr id="15" name="文本框 14"/>
            <p:cNvSpPr txBox="1"/>
            <p:nvPr/>
          </p:nvSpPr>
          <p:spPr>
            <a:xfrm>
              <a:off x="1779" y="1454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" y="1329"/>
              <a:ext cx="873" cy="921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8751570" y="461010"/>
            <a:ext cx="29914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红外线与紫外线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11386" y="117749"/>
            <a:ext cx="599662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1-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光的直线传播</a:t>
            </a:r>
          </a:p>
        </p:txBody>
      </p:sp>
      <p:sp>
        <p:nvSpPr>
          <p:cNvPr id="2" name="矩形 1"/>
          <p:cNvSpPr/>
          <p:nvPr/>
        </p:nvSpPr>
        <p:spPr>
          <a:xfrm>
            <a:off x="1578943" y="1702498"/>
            <a:ext cx="9322223" cy="2399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 2019</a:t>
            </a:r>
            <a:r>
              <a:rPr lang="zh-CN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江苏苏州</a:t>
            </a: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zh-CN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下列现象由于光的直线传播而形成的是</a:t>
            </a: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   ）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00025" fontAlgn="ctr">
              <a:lnSpc>
                <a:spcPct val="150000"/>
              </a:lnSpc>
            </a:pPr>
            <a:r>
              <a:rPr lang="en-US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．雨后天空出现彩虹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00025" fontAlgn="ctr">
              <a:lnSpc>
                <a:spcPct val="150000"/>
              </a:lnSpc>
            </a:pPr>
            <a:r>
              <a:rPr lang="en-US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．物体在阳光下有影子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00025" fontAlgn="ctr">
              <a:lnSpc>
                <a:spcPct val="150000"/>
              </a:lnSpc>
            </a:pPr>
            <a:r>
              <a:rPr lang="en-US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．玻璃幕墙造成光污染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00025" fontAlgn="ctr">
              <a:lnSpc>
                <a:spcPct val="150000"/>
              </a:lnSpc>
            </a:pPr>
            <a:r>
              <a:rPr lang="en-US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lang="zh-CN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．斜插入水中的筷子</a:t>
            </a:r>
            <a:r>
              <a:rPr lang="en-US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弯折</a:t>
            </a:r>
            <a:r>
              <a:rPr lang="en-US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443336" y="1002210"/>
            <a:ext cx="32403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光的直的现象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76555" y="744855"/>
            <a:ext cx="3267710" cy="601345"/>
            <a:chOff x="906" y="1329"/>
            <a:chExt cx="5146" cy="947"/>
          </a:xfrm>
        </p:grpSpPr>
        <p:sp>
          <p:nvSpPr>
            <p:cNvPr id="15" name="文本框 14"/>
            <p:cNvSpPr txBox="1"/>
            <p:nvPr/>
          </p:nvSpPr>
          <p:spPr>
            <a:xfrm>
              <a:off x="1779" y="1454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" y="1329"/>
              <a:ext cx="873" cy="921"/>
            </a:xfrm>
            <a:prstGeom prst="rect">
              <a:avLst/>
            </a:prstGeom>
          </p:spPr>
        </p:pic>
      </p:grpSp>
      <p:sp>
        <p:nvSpPr>
          <p:cNvPr id="17" name="文本框 16"/>
          <p:cNvSpPr txBox="1"/>
          <p:nvPr/>
        </p:nvSpPr>
        <p:spPr>
          <a:xfrm>
            <a:off x="1392555" y="4102100"/>
            <a:ext cx="9695815" cy="2168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00025" fontAlgn="ctr">
              <a:lnSpc>
                <a:spcPct val="150000"/>
              </a:lnSpc>
            </a:pPr>
            <a:r>
              <a:rPr lang="zh-CN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【答案】</a:t>
            </a:r>
            <a:r>
              <a:rPr lang="en-US" altLang="zh-CN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</a:t>
            </a:r>
            <a:endParaRPr lang="zh-CN" altLang="zh-CN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00025" fontAlgn="ctr">
              <a:lnSpc>
                <a:spcPct val="150000"/>
              </a:lnSpc>
            </a:pPr>
            <a:r>
              <a:rPr lang="zh-CN" altLang="zh-CN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【解析】</a:t>
            </a:r>
            <a:r>
              <a:rPr lang="zh-CN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雨后的天空出现彩虹是光的色散现象，属于光的折射现象，故</a:t>
            </a:r>
            <a:r>
              <a:rPr lang="en-US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r>
              <a:rPr lang="zh-CN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不符合题意；物体在阳光下的影子是光沿直线传播形成，故</a:t>
            </a:r>
            <a:r>
              <a:rPr lang="en-US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</a:t>
            </a:r>
            <a:r>
              <a:rPr lang="zh-CN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符合题意；玻璃幕墙对阳光发生镜面反射造成了</a:t>
            </a:r>
            <a:r>
              <a:rPr lang="en-US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光污染</a:t>
            </a:r>
            <a:r>
              <a:rPr lang="en-US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，故</a:t>
            </a:r>
            <a:r>
              <a:rPr lang="en-US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</a:t>
            </a:r>
            <a:r>
              <a:rPr lang="zh-CN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不符合题意；筷子反射的光线从水中斜射入空气中时，发生偏折，看上去好像在水面处折断了，是光的折射现象，故</a:t>
            </a:r>
            <a:r>
              <a:rPr lang="en-US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</a:t>
            </a:r>
            <a:r>
              <a:rPr lang="zh-CN" altLang="zh-CN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符合题意。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7" grpId="0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872350" y="87487"/>
            <a:ext cx="599662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1—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光的直线传播</a:t>
            </a:r>
          </a:p>
        </p:txBody>
      </p:sp>
      <p:sp>
        <p:nvSpPr>
          <p:cNvPr id="2" name="矩形 1"/>
          <p:cNvSpPr/>
          <p:nvPr/>
        </p:nvSpPr>
        <p:spPr>
          <a:xfrm>
            <a:off x="1834430" y="1299683"/>
            <a:ext cx="8803689" cy="255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【2019</a:t>
            </a:r>
            <a:r>
              <a:rPr lang="zh-CN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江苏泰州</a:t>
            </a: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物理学中用光线表示光的传播路径和方向．下列做法应用了同种研究方法</a:t>
            </a:r>
            <a:r>
              <a:rPr lang="en-US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(     )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66700" fontAlgn="ctr"/>
            <a:r>
              <a:rPr lang="en-US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．用磁感线来形象直观的描述磁场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66700" fontAlgn="ctr"/>
            <a:r>
              <a:rPr lang="en-US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zh-CN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．通过水流来初步认识电流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66700" fontAlgn="ctr"/>
            <a:r>
              <a:rPr lang="en-US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．探究小车动能大小的影响因素时，通过木块被撞后移动的距离来比较小车动能的大小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66700" fontAlgn="ctr"/>
            <a:r>
              <a:rPr lang="en-US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r>
              <a:rPr lang="zh-CN" altLang="zh-CN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．探究压力大小对滑动摩擦力大小的影响时，控制接触面的粗糙程度等因素不变</a:t>
            </a:r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27835" y="3853180"/>
            <a:ext cx="8910320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fontAlgn="ctr"/>
            <a:r>
              <a:rPr lang="zh-CN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【答案】</a:t>
            </a:r>
            <a:r>
              <a:rPr lang="en-US" altLang="zh-CN" sz="2000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</a:p>
          <a:p>
            <a:pPr marL="266700" fontAlgn="ctr"/>
            <a:endParaRPr lang="zh-CN" altLang="zh-CN" sz="2000" kern="1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66700" fontAlgn="ctr">
              <a:tabLst>
                <a:tab pos="1339850" algn="l"/>
              </a:tabLst>
            </a:pPr>
            <a:r>
              <a:rPr lang="zh-CN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【解析】</a:t>
            </a:r>
            <a:r>
              <a:rPr lang="zh-CN" altLang="zh-CN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在物理学中，光线是用来表示光的传播路径和方向的带有箭头的直线，利用了建模的方法；为了描述看不见但又客观存在的磁场，人们利用建立模型的方法，引入了磁感线，故</a:t>
            </a: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zh-CN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符合题意；通过水流来初步认识电流，即利用的类比法，、</a:t>
            </a:r>
          </a:p>
          <a:p>
            <a:pPr marL="266700" fontAlgn="ctr">
              <a:tabLst>
                <a:tab pos="1339850" algn="l"/>
              </a:tabLst>
            </a:pPr>
            <a:r>
              <a:rPr lang="zh-CN" altLang="zh-CN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故</a:t>
            </a: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zh-CN" altLang="zh-CN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不符合题意；探究小车动能大小的影响因素时，是利用转换法，故</a:t>
            </a: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zh-CN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不符合题意；探究压力大小对滑动摩擦力大小的影响时，控制接触面粗糙程度等因素不变，是利用控制变量法，故</a:t>
            </a: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r>
              <a:rPr lang="zh-CN" altLang="zh-CN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不符合题意。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562813" y="548200"/>
            <a:ext cx="1793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光线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17500" y="715010"/>
            <a:ext cx="3267710" cy="601345"/>
            <a:chOff x="906" y="1329"/>
            <a:chExt cx="5146" cy="947"/>
          </a:xfrm>
        </p:grpSpPr>
        <p:sp>
          <p:nvSpPr>
            <p:cNvPr id="15" name="文本框 14"/>
            <p:cNvSpPr txBox="1"/>
            <p:nvPr/>
          </p:nvSpPr>
          <p:spPr>
            <a:xfrm>
              <a:off x="1779" y="1454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" y="1329"/>
              <a:ext cx="873" cy="9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339710" y="179562"/>
            <a:ext cx="599662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1—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光的直线传播</a:t>
            </a:r>
          </a:p>
        </p:txBody>
      </p:sp>
      <p:sp>
        <p:nvSpPr>
          <p:cNvPr id="2" name="矩形 1"/>
          <p:cNvSpPr/>
          <p:nvPr/>
        </p:nvSpPr>
        <p:spPr>
          <a:xfrm>
            <a:off x="1586230" y="1508760"/>
            <a:ext cx="9197340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355" indent="-173355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【2019</a:t>
            </a:r>
            <a:r>
              <a:rPr lang="zh-CN" altLang="en-US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湖北随州</a:t>
            </a:r>
            <a:r>
              <a:rPr lang="en-US" altLang="zh-CN" sz="2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】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一篇科普文章中写道，即使太阳突然消失，人类也不能“第一时间”发现，因为尽管阳光信使一路狂奔，当他来到我们面前时已经过去</a:t>
            </a: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8.333333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分钟</a:t>
            </a:r>
            <a:r>
              <a:rPr lang="en-US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!</a:t>
            </a:r>
            <a:r>
              <a:rPr lang="zh-CN" altLang="zh-CN" sz="20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据此估算太阳与地球之间的距离最接近下列选项中的（　　）</a:t>
            </a:r>
          </a:p>
        </p:txBody>
      </p:sp>
      <p:pic>
        <p:nvPicPr>
          <p:cNvPr id="4098" name="图片24" descr="菁优网：http://www.jyeoo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614" y="3323690"/>
            <a:ext cx="3041451" cy="126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682750" y="3230245"/>
            <a:ext cx="462851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3355">
              <a:lnSpc>
                <a:spcPct val="150000"/>
              </a:lnSpc>
              <a:tabLst>
                <a:tab pos="1460500" algn="l"/>
                <a:tab pos="2794000" algn="l"/>
                <a:tab pos="4064000" algn="l"/>
              </a:tabLst>
            </a:pP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1.5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亿千米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       B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150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亿千米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 </a:t>
            </a:r>
          </a:p>
          <a:p>
            <a:pPr indent="173355">
              <a:lnSpc>
                <a:spcPct val="150000"/>
              </a:lnSpc>
              <a:tabLst>
                <a:tab pos="1460500" algn="l"/>
                <a:tab pos="2794000" algn="l"/>
                <a:tab pos="4064000" algn="l"/>
              </a:tabLst>
            </a:pP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15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×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10</a:t>
            </a:r>
            <a:r>
              <a:rPr lang="en-US" altLang="zh-CN" kern="100" baseline="300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8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m         D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1.5</a:t>
            </a:r>
            <a:r>
              <a:rPr lang="zh-CN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×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10</a:t>
            </a:r>
            <a:r>
              <a:rPr lang="en-US" altLang="zh-CN" kern="100" baseline="300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11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km </a:t>
            </a:r>
            <a:r>
              <a:rPr lang="en-US" altLang="zh-CN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	</a:t>
            </a:r>
            <a:endParaRPr lang="zh-CN" altLang="zh-CN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82658" y="4589845"/>
            <a:ext cx="495965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答案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ele xmlns="" attr="{99A36338-B8D8-4055-89AB-1D67FE8F30ED}"/>
                  </a:ext>
                </a:extLst>
              </p:cNvPr>
              <p:cNvSpPr txBox="1"/>
              <p:nvPr/>
            </p:nvSpPr>
            <p:spPr>
              <a:xfrm>
                <a:off x="2547272" y="5169619"/>
                <a:ext cx="7138265" cy="1015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</a:rPr>
                  <a:t>【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解析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】8.333333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分钟≈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500s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，因为</a:t>
                </a:r>
                <a:r>
                  <a:rPr lang="en-US" altLang="zh-CN" i="1" dirty="0">
                    <a:solidFill>
                      <a:srgbClr val="FF0000"/>
                    </a:solidFill>
                  </a:rPr>
                  <a:t>v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＝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zh-CN" altLang="en-US" i="1" dirty="0">
                    <a:solidFill>
                      <a:srgbClr val="FF0000"/>
                    </a:solidFill>
                  </a:rPr>
                  <a:t> 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，</a:t>
                </a:r>
              </a:p>
              <a:p>
                <a:r>
                  <a:rPr lang="zh-CN" altLang="en-US" dirty="0">
                    <a:solidFill>
                      <a:srgbClr val="FF0000"/>
                    </a:solidFill>
                  </a:rPr>
                  <a:t>所以太阳与地球之间的距离为</a:t>
                </a:r>
                <a:r>
                  <a:rPr lang="en-US" altLang="zh-CN" i="1" dirty="0">
                    <a:solidFill>
                      <a:srgbClr val="FF0000"/>
                    </a:solidFill>
                  </a:rPr>
                  <a:t>s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＝</a:t>
                </a:r>
                <a:r>
                  <a:rPr lang="en-US" altLang="zh-CN" i="1" dirty="0" err="1">
                    <a:solidFill>
                      <a:srgbClr val="FF0000"/>
                    </a:solidFill>
                  </a:rPr>
                  <a:t>vt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＝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3×108m/s×500s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＝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1.5×1011m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＝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1.5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亿千米。</a:t>
                </a:r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520" y="5203190"/>
                <a:ext cx="9782810" cy="1015365"/>
              </a:xfrm>
              <a:prstGeom prst="rect">
                <a:avLst/>
              </a:prstGeom>
              <a:blipFill rotWithShape="1">
                <a:blip r:embed="rId3"/>
                <a:stretch>
                  <a:fillRect l="-769" r="-85" b="-83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sp>
        <p:nvSpPr>
          <p:cNvPr id="14" name="文本框 13"/>
          <p:cNvSpPr txBox="1"/>
          <p:nvPr/>
        </p:nvSpPr>
        <p:spPr>
          <a:xfrm>
            <a:off x="9260815" y="886640"/>
            <a:ext cx="201523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光速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76555" y="744855"/>
            <a:ext cx="3267710" cy="601345"/>
            <a:chOff x="906" y="1329"/>
            <a:chExt cx="5146" cy="947"/>
          </a:xfrm>
        </p:grpSpPr>
        <p:sp>
          <p:nvSpPr>
            <p:cNvPr id="15" name="文本框 14"/>
            <p:cNvSpPr txBox="1"/>
            <p:nvPr/>
          </p:nvSpPr>
          <p:spPr>
            <a:xfrm>
              <a:off x="1779" y="1454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" y="1329"/>
              <a:ext cx="873" cy="9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/>
          <p:nvPr/>
        </p:nvSpPr>
        <p:spPr>
          <a:xfrm>
            <a:off x="1280160" y="1555750"/>
            <a:ext cx="8427720" cy="1384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latinLnBrk="1" hangingPunct="0">
              <a:lnSpc>
                <a:spcPct val="150000"/>
              </a:lnSpc>
            </a:pP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2019内蒙古包头</a:t>
            </a: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下列与“立竿见影”现象原理相同的是(　　)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latinLnBrk="1" hangingPunct="0">
              <a:lnSpc>
                <a:spcPct val="150000"/>
              </a:lnSpc>
            </a:pP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A.平静湖边,倒影可见　     B.山间小溪,清澈见底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latinLnBrk="1" hangingPunct="0">
              <a:lnSpc>
                <a:spcPct val="150000"/>
              </a:lnSpc>
            </a:pP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C.林荫树下,光斑点点　     D.雨过天晴,彩虹出现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1474470" y="3287395"/>
            <a:ext cx="10086340" cy="1846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latinLnBrk="1" hangingPunct="0">
              <a:lnSpc>
                <a:spcPct val="150000"/>
              </a:lnSpc>
            </a:pP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答案</a:t>
            </a: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  C</a:t>
            </a:r>
            <a:r>
              <a:rPr lang="zh-CN" altLang="en-US" sz="2000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　</a:t>
            </a:r>
            <a:endParaRPr lang="en-US" altLang="zh-CN" sz="2000" kern="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latinLnBrk="1" hangingPunct="0">
              <a:lnSpc>
                <a:spcPct val="150000"/>
              </a:lnSpc>
            </a:pP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解析</a:t>
            </a: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sz="2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“立竿见影”现象的原理是光的直线传播。湖边倒影现象的原理为光的反射,故A错误;小溪清澈见底属于光的折射现象,故B错误;树荫下光斑点点的原理为光的直线传播,故C正确;雨后彩虹是光的折射形成的,故D错误。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075920" y="117282"/>
            <a:ext cx="599662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1—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光的直线传播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696325" y="903605"/>
            <a:ext cx="28651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生活实例与应用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76555" y="744855"/>
            <a:ext cx="3267710" cy="601345"/>
            <a:chOff x="906" y="1329"/>
            <a:chExt cx="5146" cy="947"/>
          </a:xfrm>
        </p:grpSpPr>
        <p:sp>
          <p:nvSpPr>
            <p:cNvPr id="15" name="文本框 14"/>
            <p:cNvSpPr txBox="1"/>
            <p:nvPr/>
          </p:nvSpPr>
          <p:spPr>
            <a:xfrm>
              <a:off x="1779" y="1454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" y="1329"/>
              <a:ext cx="873" cy="9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92720" y="116062"/>
            <a:ext cx="599662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1—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光的直线传播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930910" y="1414145"/>
            <a:ext cx="10274300" cy="3353435"/>
            <a:chOff x="1466" y="2227"/>
            <a:chExt cx="16180" cy="5281"/>
          </a:xfrm>
        </p:grpSpPr>
        <p:sp>
          <p:nvSpPr>
            <p:cNvPr id="6" name="矩形 5"/>
            <p:cNvSpPr/>
            <p:nvPr/>
          </p:nvSpPr>
          <p:spPr>
            <a:xfrm>
              <a:off x="1466" y="2227"/>
              <a:ext cx="16180" cy="1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lnSpc>
                  <a:spcPct val="120000"/>
                </a:lnSpc>
              </a:pPr>
              <a:r>
                <a:rPr lang="en-US" altLang="zh-CN" sz="20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【2019</a:t>
              </a: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北京模考</a:t>
              </a:r>
              <a:r>
                <a:rPr lang="en-US" altLang="zh-CN" sz="20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】</a:t>
              </a:r>
              <a:r>
                <a:rPr lang="zh-CN" altLang="en-US" sz="20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早在战国时期，我国古代著名教育家、思想家墨子就在研究小孔成像的现象。如图所示，他用蜡烛作为光源，在木板上钻一个小孔，发现光线透过小孔在墙壁上形成一个倒立的像。下列说法正确的是（　　）</a:t>
              </a:r>
              <a:endPara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5124" name="图片24" descr="菁优网：http://www.jyeoo.co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4" y="4969"/>
              <a:ext cx="4625" cy="2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矩形 8"/>
            <p:cNvSpPr/>
            <p:nvPr/>
          </p:nvSpPr>
          <p:spPr>
            <a:xfrm>
              <a:off x="1669" y="4512"/>
              <a:ext cx="9358" cy="2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latin typeface="微软雅黑" panose="020B0503020204020204" charset="-122"/>
                  <a:ea typeface="微软雅黑" panose="020B0503020204020204" charset="-122"/>
                </a:rPr>
                <a:t>A．小孔成像现象能说明光沿直线传播	</a:t>
              </a:r>
            </a:p>
            <a:p>
              <a:r>
                <a:rPr lang="zh-CN" altLang="en-US" sz="2000" dirty="0">
                  <a:latin typeface="微软雅黑" panose="020B0503020204020204" charset="-122"/>
                  <a:ea typeface="微软雅黑" panose="020B0503020204020204" charset="-122"/>
                </a:rPr>
                <a:t>B．木板上的小孔一定是圆形的	</a:t>
              </a:r>
            </a:p>
            <a:p>
              <a:r>
                <a:rPr lang="zh-CN" altLang="en-US" sz="2000" dirty="0">
                  <a:latin typeface="微软雅黑" panose="020B0503020204020204" charset="-122"/>
                  <a:ea typeface="微软雅黑" panose="020B0503020204020204" charset="-122"/>
                </a:rPr>
                <a:t>C．蜡烛在墙上形成的像是虚像	</a:t>
              </a:r>
            </a:p>
            <a:p>
              <a:pPr fontAlgn="auto">
                <a:lnSpc>
                  <a:spcPct val="120000"/>
                </a:lnSpc>
              </a:pPr>
              <a:r>
                <a:rPr lang="zh-CN" altLang="en-US" sz="2000" dirty="0">
                  <a:latin typeface="微软雅黑" panose="020B0503020204020204" charset="-122"/>
                  <a:ea typeface="微软雅黑" panose="020B0503020204020204" charset="-122"/>
                </a:rPr>
                <a:t>D．保持蜡烛和墙的位置不变，将木板向靠近墙的方向移动，蜡烛在墙上的像会变大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124585" y="4756785"/>
            <a:ext cx="978979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答案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</a:p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解析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A. 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小孔成像是由光的沿直线传播形成的，该选项说法正确；</a:t>
            </a:r>
          </a:p>
          <a:p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B. 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小孔成像成的是物体的像，与小孔的形状无关，该选项说法不正确；</a:t>
            </a:r>
          </a:p>
          <a:p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C. 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蜡烛在墙上成的像是倒立的实像，该选项说法不正确。</a:t>
            </a:r>
          </a:p>
          <a:p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D. 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保持蜡烛和墙的位置不变，将木板向靠近墙的方向移动，因为成像的大小取决于像到小孔的距离，则木板与小孔距离越小，像也越小，该选项说法不正确。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9214351" y="903041"/>
            <a:ext cx="193600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小孔成像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76555" y="744855"/>
            <a:ext cx="3267710" cy="601345"/>
            <a:chOff x="906" y="1329"/>
            <a:chExt cx="5146" cy="947"/>
          </a:xfrm>
        </p:grpSpPr>
        <p:sp>
          <p:nvSpPr>
            <p:cNvPr id="15" name="文本框 14"/>
            <p:cNvSpPr txBox="1"/>
            <p:nvPr/>
          </p:nvSpPr>
          <p:spPr>
            <a:xfrm>
              <a:off x="1779" y="1454"/>
              <a:ext cx="427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真题演练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" y="1329"/>
              <a:ext cx="873" cy="9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498460" y="117332"/>
            <a:ext cx="599662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2—</a:t>
            </a:r>
            <a:r>
              <a:rPr lang="zh-CN" altLang="en-US" sz="4000" dirty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光的反射</a:t>
            </a:r>
          </a:p>
        </p:txBody>
      </p:sp>
      <p:pic>
        <p:nvPicPr>
          <p:cNvPr id="2" name="图片 1" descr="光的反射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595" y="1462405"/>
            <a:ext cx="7391400" cy="454342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35407" y="767323"/>
            <a:ext cx="3356430" cy="584776"/>
            <a:chOff x="1209652" y="1122509"/>
            <a:chExt cx="3356430" cy="584776"/>
          </a:xfrm>
        </p:grpSpPr>
        <p:sp>
          <p:nvSpPr>
            <p:cNvPr id="5" name="文本框 4"/>
            <p:cNvSpPr txBox="1"/>
            <p:nvPr/>
          </p:nvSpPr>
          <p:spPr>
            <a:xfrm>
              <a:off x="1852522" y="1179110"/>
              <a:ext cx="27135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800" dirty="0">
                  <a:solidFill>
                    <a:srgbClr val="00B0F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考点详情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652" y="1122509"/>
              <a:ext cx="554093" cy="584776"/>
            </a:xfrm>
            <a:prstGeom prst="rect">
              <a:avLst/>
            </a:prstGeom>
          </p:spPr>
        </p:pic>
      </p:grpSp>
      <p:pic>
        <p:nvPicPr>
          <p:cNvPr id="7" name="图片 6" descr="8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265" y="4979035"/>
            <a:ext cx="2967355" cy="65786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5761</Words>
  <Application>Microsoft Office PowerPoint</Application>
  <PresentationFormat>自定义</PresentationFormat>
  <Paragraphs>244</Paragraphs>
  <Slides>33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6" baseType="lpstr">
      <vt:lpstr>Arial</vt:lpstr>
      <vt:lpstr>宋体</vt:lpstr>
      <vt:lpstr>Cambria Math</vt:lpstr>
      <vt:lpstr>Times New Roman</vt:lpstr>
      <vt:lpstr>等线</vt:lpstr>
      <vt:lpstr>Calibri</vt:lpstr>
      <vt:lpstr>华康魏碑W7</vt:lpstr>
      <vt:lpstr>微软雅黑</vt:lpstr>
      <vt:lpstr>黑体</vt:lpstr>
      <vt:lpstr>Wingdings</vt:lpstr>
      <vt:lpstr>华文新魏</vt:lpstr>
      <vt:lpstr>微软雅黑 Light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User</cp:lastModifiedBy>
  <cp:revision>1</cp:revision>
  <dcterms:created xsi:type="dcterms:W3CDTF">2019-11-30T04:20:00Z</dcterms:created>
  <dcterms:modified xsi:type="dcterms:W3CDTF">2020-07-04T01:55:19Z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