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4" r:id="rId1"/>
  </p:sldMasterIdLst>
  <p:sldIdLst>
    <p:sldId id="258" r:id="rId2"/>
    <p:sldId id="268" r:id="rId3"/>
    <p:sldId id="270" r:id="rId4"/>
    <p:sldId id="277" r:id="rId5"/>
    <p:sldId id="280" r:id="rId6"/>
    <p:sldId id="271" r:id="rId7"/>
    <p:sldId id="278" r:id="rId8"/>
    <p:sldId id="275" r:id="rId9"/>
    <p:sldId id="274" r:id="rId10"/>
    <p:sldId id="281" r:id="rId11"/>
    <p:sldId id="279" r:id="rId12"/>
    <p:sldId id="282" r:id="rId13"/>
    <p:sldId id="272" r:id="rId14"/>
    <p:sldId id="273" r:id="rId15"/>
    <p:sldId id="276" r:id="rId16"/>
    <p:sldId id="283" r:id="rId17"/>
    <p:sldId id="284" r:id="rId18"/>
    <p:sldId id="285" r:id="rId19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6AD"/>
    <a:srgbClr val="C50023"/>
    <a:srgbClr val="F1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2210" autoAdjust="0"/>
  </p:normalViewPr>
  <p:slideViewPr>
    <p:cSldViewPr snapToGrid="0">
      <p:cViewPr>
        <p:scale>
          <a:sx n="66" d="100"/>
          <a:sy n="66" d="100"/>
        </p:scale>
        <p:origin x="-2256" y="-9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image" Target="../media/image11.emf"/><Relationship Id="rId7" Type="http://schemas.openxmlformats.org/officeDocument/2006/relationships/image" Target="../media/image15.emf"/><Relationship Id="rId2" Type="http://schemas.openxmlformats.org/officeDocument/2006/relationships/image" Target="../media/image10.emf"/><Relationship Id="rId1" Type="http://schemas.openxmlformats.org/officeDocument/2006/relationships/image" Target="../media/image9.emf"/><Relationship Id="rId6" Type="http://schemas.openxmlformats.org/officeDocument/2006/relationships/image" Target="../media/image14.emf"/><Relationship Id="rId11" Type="http://schemas.openxmlformats.org/officeDocument/2006/relationships/image" Target="../media/image19.emf"/><Relationship Id="rId5" Type="http://schemas.openxmlformats.org/officeDocument/2006/relationships/image" Target="../media/image13.emf"/><Relationship Id="rId10" Type="http://schemas.openxmlformats.org/officeDocument/2006/relationships/image" Target="../media/image18.emf"/><Relationship Id="rId4" Type="http://schemas.openxmlformats.org/officeDocument/2006/relationships/image" Target="../media/image12.emf"/><Relationship Id="rId9" Type="http://schemas.openxmlformats.org/officeDocument/2006/relationships/image" Target="../media/image17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__2.docx"/><Relationship Id="rId13" Type="http://schemas.openxmlformats.org/officeDocument/2006/relationships/oleObject" Target="../embeddings/oleObject4.bin"/><Relationship Id="rId18" Type="http://schemas.openxmlformats.org/officeDocument/2006/relationships/image" Target="../media/image13.emf"/><Relationship Id="rId26" Type="http://schemas.openxmlformats.org/officeDocument/2006/relationships/package" Target="../embeddings/Microsoft_Word___8.docx"/><Relationship Id="rId3" Type="http://schemas.openxmlformats.org/officeDocument/2006/relationships/image" Target="../media/image3.jpeg"/><Relationship Id="rId21" Type="http://schemas.openxmlformats.org/officeDocument/2006/relationships/image" Target="../media/image14.emf"/><Relationship Id="rId34" Type="http://schemas.openxmlformats.org/officeDocument/2006/relationships/oleObject" Target="../embeddings/oleObject11.bin"/><Relationship Id="rId7" Type="http://schemas.openxmlformats.org/officeDocument/2006/relationships/oleObject" Target="../embeddings/oleObject2.bin"/><Relationship Id="rId12" Type="http://schemas.openxmlformats.org/officeDocument/2006/relationships/image" Target="../media/image11.emf"/><Relationship Id="rId17" Type="http://schemas.openxmlformats.org/officeDocument/2006/relationships/package" Target="../embeddings/Microsoft_Word___5.docx"/><Relationship Id="rId25" Type="http://schemas.openxmlformats.org/officeDocument/2006/relationships/oleObject" Target="../embeddings/oleObject8.bin"/><Relationship Id="rId33" Type="http://schemas.openxmlformats.org/officeDocument/2006/relationships/image" Target="../media/image18.e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5.bin"/><Relationship Id="rId20" Type="http://schemas.openxmlformats.org/officeDocument/2006/relationships/package" Target="../embeddings/Microsoft_Word___6.docx"/><Relationship Id="rId29" Type="http://schemas.openxmlformats.org/officeDocument/2006/relationships/package" Target="../embeddings/Microsoft_Word___9.docx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emf"/><Relationship Id="rId11" Type="http://schemas.openxmlformats.org/officeDocument/2006/relationships/package" Target="../embeddings/Microsoft_Word___3.docx"/><Relationship Id="rId24" Type="http://schemas.openxmlformats.org/officeDocument/2006/relationships/image" Target="../media/image15.emf"/><Relationship Id="rId32" Type="http://schemas.openxmlformats.org/officeDocument/2006/relationships/package" Target="../embeddings/Microsoft_Word___10.docx"/><Relationship Id="rId5" Type="http://schemas.openxmlformats.org/officeDocument/2006/relationships/package" Target="../embeddings/Microsoft_Word___1.docx"/><Relationship Id="rId15" Type="http://schemas.openxmlformats.org/officeDocument/2006/relationships/image" Target="../media/image12.emf"/><Relationship Id="rId23" Type="http://schemas.openxmlformats.org/officeDocument/2006/relationships/package" Target="../embeddings/Microsoft_Word___7.docx"/><Relationship Id="rId28" Type="http://schemas.openxmlformats.org/officeDocument/2006/relationships/oleObject" Target="../embeddings/oleObject9.bin"/><Relationship Id="rId36" Type="http://schemas.openxmlformats.org/officeDocument/2006/relationships/image" Target="../media/image19.emf"/><Relationship Id="rId10" Type="http://schemas.openxmlformats.org/officeDocument/2006/relationships/oleObject" Target="../embeddings/oleObject3.bin"/><Relationship Id="rId19" Type="http://schemas.openxmlformats.org/officeDocument/2006/relationships/oleObject" Target="../embeddings/oleObject6.bin"/><Relationship Id="rId31" Type="http://schemas.openxmlformats.org/officeDocument/2006/relationships/oleObject" Target="../embeddings/oleObject10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0.emf"/><Relationship Id="rId14" Type="http://schemas.openxmlformats.org/officeDocument/2006/relationships/package" Target="../embeddings/Microsoft_Word___4.docx"/><Relationship Id="rId22" Type="http://schemas.openxmlformats.org/officeDocument/2006/relationships/oleObject" Target="../embeddings/oleObject7.bin"/><Relationship Id="rId27" Type="http://schemas.openxmlformats.org/officeDocument/2006/relationships/image" Target="../media/image16.emf"/><Relationship Id="rId30" Type="http://schemas.openxmlformats.org/officeDocument/2006/relationships/image" Target="../media/image17.emf"/><Relationship Id="rId35" Type="http://schemas.openxmlformats.org/officeDocument/2006/relationships/package" Target="../embeddings/Microsoft_Word___11.docx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file:///J:\&#35838;&#20214;\&#25945;&#31185;&#20061;&#19979;&#23398;&#32451;&#32771;&#20570;&#35838;&#20214;\7ZW17.EPS" TargetMode="External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slide" Target="slide1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3.xml"/><Relationship Id="rId5" Type="http://schemas.openxmlformats.org/officeDocument/2006/relationships/image" Target="../media/image4.jpeg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file:///G:\18&#31179;&#25945;&#31185;&#29289;&#29702;&#20061;&#20840;&#23398;&#32451;&#32771;PPT&#21644;word\18&#31179;&#25945;&#31185;&#29289;&#29702;&#20061;&#20840;&#23398;&#32451;&#32771;PPT\Y11.EPS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file:///J:\18&#31179;&#25945;&#31185;&#29289;&#29702;&#20061;&#20840;&#23398;&#32451;&#32771;PPT&#21644;word\18&#31179;&#25945;&#31185;&#29289;&#29702;&#20061;&#20840;&#23398;&#32451;&#32771;PPT\18JK642.EPS" TargetMode="Externa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file:///J:\18&#31179;&#25945;&#31185;&#29289;&#29702;&#20061;&#20840;&#23398;&#32451;&#32771;PPT&#21644;word\18&#31179;&#25945;&#31185;&#29289;&#29702;&#20061;&#20840;&#23398;&#32451;&#32771;PPT\18JK643.EP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2279812" y="2336801"/>
            <a:ext cx="758495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600" b="1" dirty="0" smtClean="0">
                <a:latin typeface="微软雅黑" panose="020B0503020204020204" charset="-122"/>
                <a:ea typeface="微软雅黑" panose="020B0503020204020204" charset="-122"/>
              </a:rPr>
              <a:t>第十一章　物理学与能源技术</a:t>
            </a:r>
            <a:endParaRPr lang="zh-CN" altLang="en-US" sz="66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17395" y="2271941"/>
            <a:ext cx="379412" cy="1127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604239" y="2252391"/>
            <a:ext cx="10961687" cy="177279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l" eaLnBrk="0" hangingPunct="0">
              <a:lnSpc>
                <a:spcPct val="140000"/>
              </a:lnSpc>
              <a:buFontTx/>
              <a:buNone/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核电站的核心设备是核反应堆，核反应堆是通过可控裂变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链式反应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释放能量的。根据核电站的发电过程可知，核能发电的能量转化过程为：核能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→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水和蒸汽的内能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→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发电机转子的机械能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→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电能。</a:t>
            </a:r>
            <a:endParaRPr lang="zh-CN" altLang="en-US" sz="2600" b="1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074256"/>
            <a:ext cx="3587842" cy="646331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类型三　核聚变及其应用</a:t>
            </a:r>
            <a:endParaRPr lang="zh-CN" altLang="en-US" sz="2400" b="1" dirty="0" smtClean="0">
              <a:solidFill>
                <a:srgbClr val="00A6AD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8" y="119720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sp>
        <p:nvSpPr>
          <p:cNvPr id="5" name="矩形 4"/>
          <p:cNvSpPr/>
          <p:nvPr/>
        </p:nvSpPr>
        <p:spPr>
          <a:xfrm>
            <a:off x="729048" y="2050361"/>
            <a:ext cx="1058974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0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例</a:t>
            </a:r>
            <a:r>
              <a:rPr lang="en-US" altLang="en-US" sz="30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 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在太阳内部，氢原子核在超高温下发生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__________(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选填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裂变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或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聚变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”)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，释放出巨大的核能；氢弹是利用轻核的</a:t>
            </a:r>
            <a:r>
              <a:rPr lang="en-US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制成的，氢弹是一种比原子弹威力更为巨大的核武器。</a:t>
            </a:r>
            <a:endParaRPr lang="zh-CN" altLang="en-US" sz="3000" b="1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614632" y="2169300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聚变</a:t>
            </a:r>
          </a:p>
        </p:txBody>
      </p:sp>
      <p:sp>
        <p:nvSpPr>
          <p:cNvPr id="10" name="矩形 9"/>
          <p:cNvSpPr/>
          <p:nvPr/>
        </p:nvSpPr>
        <p:spPr>
          <a:xfrm>
            <a:off x="1843130" y="3540897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聚变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641307" y="2165894"/>
            <a:ext cx="10974044" cy="121264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l" eaLnBrk="0" hangingPunct="0">
              <a:lnSpc>
                <a:spcPct val="140000"/>
              </a:lnSpc>
              <a:buFontTx/>
              <a:buNone/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在太阳内部，氢原子核在超高温下发生聚变释放核能。氢弹是利用轻核的聚变制成的，能在极短时间内释放出巨大能量，破坏力巨大。</a:t>
            </a:r>
            <a:endParaRPr lang="zh-CN" altLang="en-US" sz="2600" b="1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2"/>
          <p:cNvGrpSpPr/>
          <p:nvPr/>
        </p:nvGrpSpPr>
        <p:grpSpPr>
          <a:xfrm>
            <a:off x="116207" y="1045214"/>
            <a:ext cx="3166111" cy="675005"/>
            <a:chOff x="183" y="1646"/>
            <a:chExt cx="4986" cy="1063"/>
          </a:xfrm>
        </p:grpSpPr>
        <p:pic>
          <p:nvPicPr>
            <p:cNvPr id="9" name="图片 8" descr="图标-02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4" name="文本框 3"/>
            <p:cNvSpPr txBox="1"/>
            <p:nvPr/>
          </p:nvSpPr>
          <p:spPr>
            <a:xfrm>
              <a:off x="878" y="1767"/>
              <a:ext cx="2553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课堂小结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13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05196" y="3710888"/>
          <a:ext cx="8794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文档" r:id="rId5" imgW="884860" imgH="594339" progId="Word.Document.12">
                  <p:embed/>
                </p:oleObj>
              </mc:Choice>
              <mc:Fallback>
                <p:oleObj name="文档" r:id="rId5" imgW="884860" imgH="594339" progId="Word.Document.12">
                  <p:embed/>
                  <p:pic>
                    <p:nvPicPr>
                      <p:cNvPr id="0" name="Picture 1" descr="image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196" y="3710888"/>
                        <a:ext cx="87947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13"/>
          <p:cNvGrpSpPr/>
          <p:nvPr/>
        </p:nvGrpSpPr>
        <p:grpSpPr bwMode="auto">
          <a:xfrm>
            <a:off x="1380850" y="2706132"/>
            <a:ext cx="504825" cy="2710521"/>
            <a:chOff x="1111" y="3249"/>
            <a:chExt cx="318" cy="862"/>
          </a:xfrm>
          <a:solidFill>
            <a:schemeClr val="bg1"/>
          </a:solidFill>
        </p:grpSpPr>
        <p:sp>
          <p:nvSpPr>
            <p:cNvPr id="8" name="Line 14"/>
            <p:cNvSpPr>
              <a:spLocks noChangeShapeType="1"/>
            </p:cNvSpPr>
            <p:nvPr/>
          </p:nvSpPr>
          <p:spPr bwMode="auto">
            <a:xfrm>
              <a:off x="1111" y="3658"/>
              <a:ext cx="136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>
              <a:off x="1247" y="3249"/>
              <a:ext cx="0" cy="86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1247" y="3249"/>
              <a:ext cx="18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>
              <a:off x="1247" y="4110"/>
              <a:ext cx="181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916158" y="2388716"/>
          <a:ext cx="133191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文档" r:id="rId8" imgW="1337545" imgH="594339" progId="Word.Document.12">
                  <p:embed/>
                </p:oleObj>
              </mc:Choice>
              <mc:Fallback>
                <p:oleObj name="文档" r:id="rId8" imgW="1337545" imgH="594339" progId="Word.Document.12">
                  <p:embed/>
                  <p:pic>
                    <p:nvPicPr>
                      <p:cNvPr id="0" name="Picture 3" descr="image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158" y="2388716"/>
                        <a:ext cx="1331913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oup 13"/>
          <p:cNvGrpSpPr/>
          <p:nvPr/>
        </p:nvGrpSpPr>
        <p:grpSpPr bwMode="auto">
          <a:xfrm>
            <a:off x="2941920" y="2277763"/>
            <a:ext cx="504825" cy="922638"/>
            <a:chOff x="1111" y="3249"/>
            <a:chExt cx="318" cy="862"/>
          </a:xfrm>
          <a:solidFill>
            <a:schemeClr val="bg1"/>
          </a:solidFill>
        </p:grpSpPr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1111" y="3658"/>
              <a:ext cx="136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1247" y="3249"/>
              <a:ext cx="0" cy="86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1247" y="3249"/>
              <a:ext cx="18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18" name="Line 17"/>
            <p:cNvSpPr>
              <a:spLocks noChangeShapeType="1"/>
            </p:cNvSpPr>
            <p:nvPr/>
          </p:nvSpPr>
          <p:spPr bwMode="auto">
            <a:xfrm>
              <a:off x="1247" y="4110"/>
              <a:ext cx="181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460751" y="1980943"/>
          <a:ext cx="9144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文档" r:id="rId11" imgW="920844" imgH="594339" progId="Word.Document.12">
                  <p:embed/>
                </p:oleObj>
              </mc:Choice>
              <mc:Fallback>
                <p:oleObj name="文档" r:id="rId11" imgW="920844" imgH="594339" progId="Word.Document.12">
                  <p:embed/>
                  <p:pic>
                    <p:nvPicPr>
                      <p:cNvPr id="0" name="Picture 4" descr="image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1" y="1980943"/>
                        <a:ext cx="9144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448395" y="2882986"/>
          <a:ext cx="89058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文档" r:id="rId14" imgW="898174" imgH="594339" progId="Word.Document.12">
                  <p:embed/>
                </p:oleObj>
              </mc:Choice>
              <mc:Fallback>
                <p:oleObj name="文档" r:id="rId14" imgW="898174" imgH="594339" progId="Word.Document.12">
                  <p:embed/>
                  <p:pic>
                    <p:nvPicPr>
                      <p:cNvPr id="0" name="Picture 5" descr="image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395" y="2882986"/>
                        <a:ext cx="890588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" name="Group 13"/>
          <p:cNvGrpSpPr/>
          <p:nvPr/>
        </p:nvGrpSpPr>
        <p:grpSpPr bwMode="auto">
          <a:xfrm flipH="1">
            <a:off x="4241695" y="2220099"/>
            <a:ext cx="404447" cy="922638"/>
            <a:chOff x="1111" y="3249"/>
            <a:chExt cx="318" cy="862"/>
          </a:xfrm>
          <a:solidFill>
            <a:schemeClr val="bg1"/>
          </a:solidFill>
        </p:grpSpPr>
        <p:sp>
          <p:nvSpPr>
            <p:cNvPr id="21" name="Line 14"/>
            <p:cNvSpPr>
              <a:spLocks noChangeShapeType="1"/>
            </p:cNvSpPr>
            <p:nvPr/>
          </p:nvSpPr>
          <p:spPr bwMode="auto">
            <a:xfrm>
              <a:off x="1111" y="3658"/>
              <a:ext cx="136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2" name="Line 15"/>
            <p:cNvSpPr>
              <a:spLocks noChangeShapeType="1"/>
            </p:cNvSpPr>
            <p:nvPr/>
          </p:nvSpPr>
          <p:spPr bwMode="auto">
            <a:xfrm>
              <a:off x="1247" y="3249"/>
              <a:ext cx="0" cy="86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3" name="Line 16"/>
            <p:cNvSpPr>
              <a:spLocks noChangeShapeType="1"/>
            </p:cNvSpPr>
            <p:nvPr/>
          </p:nvSpPr>
          <p:spPr bwMode="auto">
            <a:xfrm>
              <a:off x="1247" y="3249"/>
              <a:ext cx="18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1247" y="4110"/>
              <a:ext cx="181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4671713" y="2326932"/>
          <a:ext cx="2813051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文档" r:id="rId17" imgW="2818309" imgH="594339" progId="Word.Document.12">
                  <p:embed/>
                </p:oleObj>
              </mc:Choice>
              <mc:Fallback>
                <p:oleObj name="文档" r:id="rId17" imgW="2818309" imgH="594339" progId="Word.Document.12">
                  <p:embed/>
                  <p:pic>
                    <p:nvPicPr>
                      <p:cNvPr id="0" name="Picture 6" descr="image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1713" y="2326932"/>
                        <a:ext cx="2813051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928513" y="4843377"/>
          <a:ext cx="1227139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文档" r:id="rId20" imgW="1233190" imgH="990685" progId="Word.Document.12">
                  <p:embed/>
                </p:oleObj>
              </mc:Choice>
              <mc:Fallback>
                <p:oleObj name="文档" r:id="rId20" imgW="1233190" imgH="990685" progId="Word.Document.12">
                  <p:embed/>
                  <p:pic>
                    <p:nvPicPr>
                      <p:cNvPr id="0" name="Picture 7" descr="image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513" y="4843377"/>
                        <a:ext cx="1227139" cy="982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7" name="Group 13"/>
          <p:cNvGrpSpPr/>
          <p:nvPr/>
        </p:nvGrpSpPr>
        <p:grpSpPr bwMode="auto">
          <a:xfrm>
            <a:off x="2995466" y="4839730"/>
            <a:ext cx="504825" cy="922638"/>
            <a:chOff x="1111" y="3249"/>
            <a:chExt cx="318" cy="862"/>
          </a:xfrm>
          <a:solidFill>
            <a:schemeClr val="bg1"/>
          </a:solidFill>
        </p:grpSpPr>
        <p:sp>
          <p:nvSpPr>
            <p:cNvPr id="28" name="Line 14"/>
            <p:cNvSpPr>
              <a:spLocks noChangeShapeType="1"/>
            </p:cNvSpPr>
            <p:nvPr/>
          </p:nvSpPr>
          <p:spPr bwMode="auto">
            <a:xfrm>
              <a:off x="1111" y="3658"/>
              <a:ext cx="136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29" name="Line 15"/>
            <p:cNvSpPr>
              <a:spLocks noChangeShapeType="1"/>
            </p:cNvSpPr>
            <p:nvPr/>
          </p:nvSpPr>
          <p:spPr bwMode="auto">
            <a:xfrm>
              <a:off x="1247" y="3249"/>
              <a:ext cx="0" cy="86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1247" y="3249"/>
              <a:ext cx="18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1" name="Line 17"/>
            <p:cNvSpPr>
              <a:spLocks noChangeShapeType="1"/>
            </p:cNvSpPr>
            <p:nvPr/>
          </p:nvSpPr>
          <p:spPr bwMode="auto">
            <a:xfrm>
              <a:off x="1247" y="4110"/>
              <a:ext cx="181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510177" y="4464651"/>
          <a:ext cx="973139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文档" r:id="rId23" imgW="978780" imgH="594339" progId="Word.Document.12">
                  <p:embed/>
                </p:oleObj>
              </mc:Choice>
              <mc:Fallback>
                <p:oleObj name="文档" r:id="rId23" imgW="978780" imgH="594339" progId="Word.Document.12">
                  <p:embed/>
                  <p:pic>
                    <p:nvPicPr>
                      <p:cNvPr id="0" name="Picture 8" descr="image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0177" y="4464651"/>
                        <a:ext cx="973139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3" name="Group 13"/>
          <p:cNvGrpSpPr/>
          <p:nvPr/>
        </p:nvGrpSpPr>
        <p:grpSpPr bwMode="auto">
          <a:xfrm>
            <a:off x="4198190" y="4349579"/>
            <a:ext cx="504825" cy="922638"/>
            <a:chOff x="1111" y="3249"/>
            <a:chExt cx="318" cy="862"/>
          </a:xfrm>
          <a:solidFill>
            <a:schemeClr val="bg1"/>
          </a:solidFill>
        </p:grpSpPr>
        <p:sp>
          <p:nvSpPr>
            <p:cNvPr id="34" name="Line 14"/>
            <p:cNvSpPr>
              <a:spLocks noChangeShapeType="1"/>
            </p:cNvSpPr>
            <p:nvPr/>
          </p:nvSpPr>
          <p:spPr bwMode="auto">
            <a:xfrm>
              <a:off x="1111" y="3658"/>
              <a:ext cx="136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5" name="Line 15"/>
            <p:cNvSpPr>
              <a:spLocks noChangeShapeType="1"/>
            </p:cNvSpPr>
            <p:nvPr/>
          </p:nvSpPr>
          <p:spPr bwMode="auto">
            <a:xfrm>
              <a:off x="1247" y="3249"/>
              <a:ext cx="0" cy="86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6" name="Line 16"/>
            <p:cNvSpPr>
              <a:spLocks noChangeShapeType="1"/>
            </p:cNvSpPr>
            <p:nvPr/>
          </p:nvSpPr>
          <p:spPr bwMode="auto">
            <a:xfrm>
              <a:off x="1247" y="3249"/>
              <a:ext cx="18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37" name="Line 17"/>
            <p:cNvSpPr>
              <a:spLocks noChangeShapeType="1"/>
            </p:cNvSpPr>
            <p:nvPr/>
          </p:nvSpPr>
          <p:spPr bwMode="auto">
            <a:xfrm>
              <a:off x="1247" y="4110"/>
              <a:ext cx="181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</a:ln>
            <a:effectLst/>
          </p:spPr>
          <p:txBody>
            <a:bodyPr wrap="none" anchor="ctr">
              <a:spAutoFit/>
            </a:bodyPr>
            <a:lstStyle/>
            <a:p>
              <a:endParaRPr lang="zh-CN" altLang="en-US" b="1"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</p:grpSp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721143" y="4007450"/>
          <a:ext cx="15271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文档" r:id="rId26" imgW="1534021" imgH="594339" progId="Word.Document.12">
                  <p:embed/>
                </p:oleObj>
              </mc:Choice>
              <mc:Fallback>
                <p:oleObj name="文档" r:id="rId26" imgW="1534021" imgH="594339" progId="Word.Document.12">
                  <p:embed/>
                  <p:pic>
                    <p:nvPicPr>
                      <p:cNvPr id="0" name="Picture 9" descr="image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1143" y="4007450"/>
                        <a:ext cx="152717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758211" y="4983635"/>
          <a:ext cx="11811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文档" r:id="rId29" imgW="1186770" imgH="594339" progId="Word.Document.12">
                  <p:embed/>
                </p:oleObj>
              </mc:Choice>
              <mc:Fallback>
                <p:oleObj name="文档" r:id="rId29" imgW="1186770" imgH="594339" progId="Word.Document.12">
                  <p:embed/>
                  <p:pic>
                    <p:nvPicPr>
                      <p:cNvPr id="0" name="Picture 10" descr="image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8211" y="4983635"/>
                        <a:ext cx="1181100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3559607" y="5527332"/>
          <a:ext cx="93821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文档" r:id="rId32" imgW="943875" imgH="594339" progId="Word.Document.12">
                  <p:embed/>
                </p:oleObj>
              </mc:Choice>
              <mc:Fallback>
                <p:oleObj name="文档" r:id="rId32" imgW="943875" imgH="594339" progId="Word.Document.12">
                  <p:embed/>
                  <p:pic>
                    <p:nvPicPr>
                      <p:cNvPr id="0" name="Picture 11" descr="image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9607" y="5527332"/>
                        <a:ext cx="938213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1" name="直接连接符 40"/>
          <p:cNvCxnSpPr/>
          <p:nvPr/>
        </p:nvCxnSpPr>
        <p:spPr>
          <a:xfrm>
            <a:off x="4275064" y="5853252"/>
            <a:ext cx="500067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4874958" y="5607393"/>
          <a:ext cx="971551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文档" r:id="rId35" imgW="975541" imgH="594339" progId="Word.Document.12">
                  <p:embed/>
                </p:oleObj>
              </mc:Choice>
              <mc:Fallback>
                <p:oleObj name="文档" r:id="rId35" imgW="975541" imgH="594339" progId="Word.Document.12">
                  <p:embed/>
                  <p:pic>
                    <p:nvPicPr>
                      <p:cNvPr id="0" name="Picture 12" descr="image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4958" y="5607393"/>
                        <a:ext cx="971551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6500"/>
                            </p:stCondLst>
                            <p:childTnLst>
                              <p:par>
                                <p:cTn id="7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500"/>
                            </p:stCondLst>
                            <p:childTnLst>
                              <p:par>
                                <p:cTn id="8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8000"/>
                            </p:stCondLst>
                            <p:childTnLst>
                              <p:par>
                                <p:cTn id="8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/>
          <p:cNvGrpSpPr/>
          <p:nvPr/>
        </p:nvGrpSpPr>
        <p:grpSpPr>
          <a:xfrm>
            <a:off x="87684" y="956711"/>
            <a:ext cx="3106455" cy="696726"/>
            <a:chOff x="37578" y="944185"/>
            <a:chExt cx="3106455" cy="696726"/>
          </a:xfrm>
        </p:grpSpPr>
        <p:pic>
          <p:nvPicPr>
            <p:cNvPr id="10" name="图片 9" descr="图标-03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578" y="944185"/>
              <a:ext cx="3106455" cy="696726"/>
            </a:xfrm>
            <a:prstGeom prst="rect">
              <a:avLst/>
            </a:prstGeom>
          </p:spPr>
        </p:pic>
        <p:sp>
          <p:nvSpPr>
            <p:cNvPr id="3" name="文本框 2"/>
            <p:cNvSpPr txBox="1"/>
            <p:nvPr/>
          </p:nvSpPr>
          <p:spPr>
            <a:xfrm>
              <a:off x="458662" y="1064895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课堂反馈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9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657481" y="2667988"/>
            <a:ext cx="10661307" cy="147732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．原子是由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构成的，原子核是由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组成的。</a:t>
            </a: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130810" y="3504944"/>
            <a:ext cx="803425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中子</a:t>
            </a: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3260213" y="2779288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原子核</a:t>
            </a:r>
          </a:p>
        </p:txBody>
      </p:sp>
      <p:sp>
        <p:nvSpPr>
          <p:cNvPr id="11" name="Rectangle 14"/>
          <p:cNvSpPr>
            <a:spLocks noChangeArrowheads="1"/>
          </p:cNvSpPr>
          <p:nvPr/>
        </p:nvSpPr>
        <p:spPr bwMode="auto">
          <a:xfrm>
            <a:off x="5396771" y="2826013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核外电子</a:t>
            </a: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1181618" y="3504944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质子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grpSp>
        <p:nvGrpSpPr>
          <p:cNvPr id="3" name="Group 22"/>
          <p:cNvGrpSpPr/>
          <p:nvPr/>
        </p:nvGrpSpPr>
        <p:grpSpPr bwMode="auto">
          <a:xfrm>
            <a:off x="690737" y="1435745"/>
            <a:ext cx="10752137" cy="3887788"/>
            <a:chOff x="295" y="2251"/>
            <a:chExt cx="6773" cy="2449"/>
          </a:xfrm>
        </p:grpSpPr>
        <p:sp>
          <p:nvSpPr>
            <p:cNvPr id="4" name="Rectangle 17"/>
            <p:cNvSpPr>
              <a:spLocks noChangeArrowheads="1"/>
            </p:cNvSpPr>
            <p:nvPr/>
          </p:nvSpPr>
          <p:spPr bwMode="auto">
            <a:xfrm>
              <a:off x="295" y="2251"/>
              <a:ext cx="6773" cy="931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square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．将火柴搭成如图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10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所示的结构，点燃第一根火柴后，发生的现象与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________________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相似。</a:t>
              </a:r>
            </a:p>
          </p:txBody>
        </p:sp>
        <p:pic>
          <p:nvPicPr>
            <p:cNvPr id="5" name="Picture 16" descr="J:\课件\教科九下学练考做课件\7ZW17.EPS"/>
            <p:cNvPicPr>
              <a:picLocks noChangeAspect="1" noChangeArrowheads="1"/>
            </p:cNvPicPr>
            <p:nvPr/>
          </p:nvPicPr>
          <p:blipFill>
            <a:blip r:embed="rId2" r:link="rId3"/>
            <a:srcRect/>
            <a:stretch>
              <a:fillRect/>
            </a:stretch>
          </p:blipFill>
          <p:spPr bwMode="auto">
            <a:xfrm>
              <a:off x="3004" y="3309"/>
              <a:ext cx="798" cy="862"/>
            </a:xfrm>
            <a:prstGeom prst="rect">
              <a:avLst/>
            </a:prstGeom>
            <a:noFill/>
          </p:spPr>
        </p:pic>
        <p:sp>
          <p:nvSpPr>
            <p:cNvPr id="6" name="Rectangle 18"/>
            <p:cNvSpPr>
              <a:spLocks noChangeArrowheads="1"/>
            </p:cNvSpPr>
            <p:nvPr/>
          </p:nvSpPr>
          <p:spPr bwMode="auto">
            <a:xfrm>
              <a:off x="2985" y="4206"/>
              <a:ext cx="970" cy="49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wrap="none" anchor="ctr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10</a:t>
              </a:r>
              <a:r>
                <a:rPr lang="zh-CN" altLang="en-US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7" name="Rectangle 24"/>
          <p:cNvSpPr>
            <a:spLocks noChangeArrowheads="1"/>
          </p:cNvSpPr>
          <p:nvPr/>
        </p:nvSpPr>
        <p:spPr bwMode="auto">
          <a:xfrm>
            <a:off x="2915551" y="2192642"/>
            <a:ext cx="2661306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核裂变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(</a:t>
            </a:r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链式反应</a:t>
            </a:r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596815" y="1288620"/>
            <a:ext cx="10944396" cy="49398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．核工业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是高科技战略产业，是国家安全的重要基石。目前的核电站是利用原子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________(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选填“核聚变”或“核裂变”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释放的能量工作的，该能源属于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________(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选填“可”或“不可”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再生能源。</a:t>
            </a:r>
          </a:p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．在太阳内部，氢原子核在超高温下发生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，释放出巨大的核能；核电站利用的是核反应堆内的铀核发生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时所释放的核能来发电的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均选填“聚变”或“裂变”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3907914" y="2157631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核裂变</a:t>
            </a: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5563676" y="2850039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不可</a:t>
            </a: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8240802" y="420095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聚变</a:t>
            </a:r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9635056" y="4820814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裂变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532799" y="1788731"/>
            <a:ext cx="11070196" cy="2169825"/>
          </a:xfrm>
          <a:prstGeom prst="rect">
            <a:avLst/>
          </a:prstGeom>
          <a:noFill/>
          <a:ln w="9525">
            <a:noFill/>
            <a:bevel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．核能是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发生变化的过程中释放出的能量，获得核能的两条途径是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。人类利用核能过程中主要要预防核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，它会给人类造成很大的伤害。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401710" y="3293080"/>
            <a:ext cx="849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污染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943655" y="1898140"/>
            <a:ext cx="1731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原子核结构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4972138" y="2564719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核裂变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7050734" y="2540004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核聚变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utoUpdateAnimBg="0"/>
      <p:bldP spid="4" grpId="0" bldLvl="0" autoUpdateAnimBg="0"/>
      <p:bldP spid="5" grpId="0" bldLvl="0" autoUpdateAnimBg="0"/>
      <p:bldP spid="6" grpId="0" bldLvl="0" autoUpdateAnimBg="0"/>
      <p:bldP spid="7" grpId="0" bldLvl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659499" y="1163252"/>
            <a:ext cx="10696360" cy="493981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．人类对核能的开发和利用不断取得新的进展，根据目前的科研水平，你认为以下关于原子弹和核电站的说法正确的是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(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　　</a:t>
            </a: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．核电站能控制裂变的反应速度</a:t>
            </a:r>
          </a:p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．原子弹对聚变的链式反应不加控制</a:t>
            </a:r>
          </a:p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．原子弹利用核裂变，核电站利用核聚变</a:t>
            </a:r>
          </a:p>
          <a:p>
            <a:pPr>
              <a:lnSpc>
                <a:spcPct val="150000"/>
              </a:lnSpc>
            </a:pPr>
            <a:r>
              <a:rPr lang="en-US" altLang="zh-CN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3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．原子弹利用核聚变，核电站利用核裂变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198648" y="2697939"/>
            <a:ext cx="340158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Rectangle 5"/>
          <p:cNvSpPr/>
          <p:nvPr/>
        </p:nvSpPr>
        <p:spPr>
          <a:xfrm>
            <a:off x="3714590" y="1174733"/>
            <a:ext cx="3488455" cy="1107996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sz="6600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sz="6600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grpSp>
        <p:nvGrpSpPr>
          <p:cNvPr id="3" name="组合 2"/>
          <p:cNvGrpSpPr/>
          <p:nvPr/>
        </p:nvGrpSpPr>
        <p:grpSpPr>
          <a:xfrm>
            <a:off x="3279142" y="2348586"/>
            <a:ext cx="5051425" cy="1007745"/>
            <a:chOff x="5164" y="4732"/>
            <a:chExt cx="7955" cy="1587"/>
          </a:xfrm>
        </p:grpSpPr>
        <p:pic>
          <p:nvPicPr>
            <p:cNvPr id="9" name="图片 8" descr="图标-0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4" y="4732"/>
              <a:ext cx="7955" cy="1587"/>
            </a:xfrm>
            <a:prstGeom prst="rect">
              <a:avLst/>
            </a:prstGeom>
          </p:spPr>
        </p:pic>
        <p:sp>
          <p:nvSpPr>
            <p:cNvPr id="4" name="文本框 3">
              <a:hlinkClick r:id="rId2" action="ppaction://hlinksldjump"/>
            </p:cNvPr>
            <p:cNvSpPr txBox="1"/>
            <p:nvPr/>
          </p:nvSpPr>
          <p:spPr>
            <a:xfrm>
              <a:off x="5980" y="4920"/>
              <a:ext cx="3845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导学设计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2998918" y="3284733"/>
            <a:ext cx="4682041" cy="1038225"/>
            <a:chOff x="4926" y="6850"/>
            <a:chExt cx="9349" cy="1635"/>
          </a:xfrm>
        </p:grpSpPr>
        <p:pic>
          <p:nvPicPr>
            <p:cNvPr id="10" name="图片 9" descr="图标-03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26" y="6850"/>
              <a:ext cx="9349" cy="1635"/>
            </a:xfrm>
            <a:prstGeom prst="rect">
              <a:avLst/>
            </a:prstGeom>
          </p:spPr>
        </p:pic>
        <p:sp>
          <p:nvSpPr>
            <p:cNvPr id="5" name="文本框 4">
              <a:hlinkClick r:id="rId4" action="ppaction://hlinksldjump"/>
            </p:cNvPr>
            <p:cNvSpPr txBox="1"/>
            <p:nvPr/>
          </p:nvSpPr>
          <p:spPr>
            <a:xfrm>
              <a:off x="5980" y="7119"/>
              <a:ext cx="4876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应用示例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2" name="Rectangle 5"/>
          <p:cNvSpPr/>
          <p:nvPr/>
        </p:nvSpPr>
        <p:spPr>
          <a:xfrm>
            <a:off x="1081088" y="110495"/>
            <a:ext cx="5519460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第十一章　物理学与能源技术</a:t>
            </a:r>
            <a:endParaRPr lang="zh-CN" altLang="en-US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2570918" y="4200708"/>
            <a:ext cx="5051425" cy="1007745"/>
            <a:chOff x="5164" y="4732"/>
            <a:chExt cx="7955" cy="1587"/>
          </a:xfrm>
        </p:grpSpPr>
        <p:pic>
          <p:nvPicPr>
            <p:cNvPr id="12" name="图片 11" descr="图标-02">
              <a:hlinkClick r:id="rId2" action="ppaction://hlinksldjump"/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64" y="4732"/>
              <a:ext cx="7955" cy="1587"/>
            </a:xfrm>
            <a:prstGeom prst="rect">
              <a:avLst/>
            </a:prstGeom>
          </p:spPr>
        </p:pic>
        <p:sp>
          <p:nvSpPr>
            <p:cNvPr id="13" name="文本框 3">
              <a:hlinkClick r:id="rId6" action="ppaction://hlinksldjump"/>
            </p:cNvPr>
            <p:cNvSpPr txBox="1"/>
            <p:nvPr/>
          </p:nvSpPr>
          <p:spPr>
            <a:xfrm>
              <a:off x="5980" y="4920"/>
              <a:ext cx="3845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课堂小结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2279942" y="5083058"/>
            <a:ext cx="4682041" cy="1038225"/>
            <a:chOff x="4926" y="6850"/>
            <a:chExt cx="9349" cy="1635"/>
          </a:xfrm>
        </p:grpSpPr>
        <p:pic>
          <p:nvPicPr>
            <p:cNvPr id="18" name="图片 17" descr="图标-03">
              <a:hlinkClick r:id="rId4" action="ppaction://hlinksldjump"/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926" y="6850"/>
              <a:ext cx="9349" cy="1635"/>
            </a:xfrm>
            <a:prstGeom prst="rect">
              <a:avLst/>
            </a:prstGeom>
          </p:spPr>
        </p:pic>
        <p:sp>
          <p:nvSpPr>
            <p:cNvPr id="19" name="文本框 4">
              <a:hlinkClick r:id="rId7" action="ppaction://hlinksldjump"/>
            </p:cNvPr>
            <p:cNvSpPr txBox="1"/>
            <p:nvPr/>
          </p:nvSpPr>
          <p:spPr>
            <a:xfrm>
              <a:off x="5980" y="7119"/>
              <a:ext cx="4876" cy="12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44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课堂反馈</a:t>
              </a:r>
              <a:endParaRPr lang="zh-CN" altLang="en-US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116207" y="1045214"/>
            <a:ext cx="3166111" cy="675005"/>
            <a:chOff x="183" y="1646"/>
            <a:chExt cx="4986" cy="1063"/>
          </a:xfrm>
        </p:grpSpPr>
        <p:pic>
          <p:nvPicPr>
            <p:cNvPr id="9" name="图片 8" descr="图标-02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3" y="1646"/>
              <a:ext cx="4986" cy="1063"/>
            </a:xfrm>
            <a:prstGeom prst="rect">
              <a:avLst/>
            </a:prstGeom>
          </p:spPr>
        </p:pic>
        <p:sp>
          <p:nvSpPr>
            <p:cNvPr id="4" name="文本框 3"/>
            <p:cNvSpPr txBox="1"/>
            <p:nvPr/>
          </p:nvSpPr>
          <p:spPr>
            <a:xfrm>
              <a:off x="878" y="1767"/>
              <a:ext cx="2553" cy="8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导学设计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sp>
        <p:nvSpPr>
          <p:cNvPr id="6161" name="Rectangle 10"/>
          <p:cNvSpPr/>
          <p:nvPr/>
        </p:nvSpPr>
        <p:spPr>
          <a:xfrm>
            <a:off x="633733" y="1785282"/>
            <a:ext cx="3124573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学点</a:t>
            </a:r>
            <a:r>
              <a:rPr lang="en-US" altLang="zh-CN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zh-CN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原子核　核能</a:t>
            </a:r>
            <a:endParaRPr lang="zh-CN" altLang="en-US" sz="2400" b="1" dirty="0">
              <a:solidFill>
                <a:srgbClr val="F1A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3078" y="1785925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631065" y="2414925"/>
            <a:ext cx="10766739" cy="2169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阅读教材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P49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～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P50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内容，然后完成下列问题：</a:t>
            </a:r>
          </a:p>
          <a:p>
            <a:pPr marR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问题：原子核由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组成；重核裂变或轻核聚变时释放出的巨大的能量叫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 </a:t>
            </a:r>
          </a:p>
        </p:txBody>
      </p:sp>
      <p:sp>
        <p:nvSpPr>
          <p:cNvPr id="10" name="矩形 9"/>
          <p:cNvSpPr/>
          <p:nvPr/>
        </p:nvSpPr>
        <p:spPr>
          <a:xfrm>
            <a:off x="3853093" y="3218577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质子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158410" y="3257217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中子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003865" y="3939797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核能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8193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Rectangle 10"/>
          <p:cNvSpPr/>
          <p:nvPr/>
        </p:nvSpPr>
        <p:spPr>
          <a:xfrm>
            <a:off x="483419" y="1096352"/>
            <a:ext cx="3743332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学点</a:t>
            </a:r>
            <a:r>
              <a:rPr lang="en-US" altLang="zh-CN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zh-CN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核裂变能及其利用</a:t>
            </a:r>
            <a:endParaRPr lang="zh-CN" altLang="en-US" sz="2400" b="1" dirty="0">
              <a:solidFill>
                <a:srgbClr val="F1A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766" y="109699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437883" y="1390543"/>
            <a:ext cx="10740980" cy="5298705"/>
            <a:chOff x="437881" y="1390541"/>
            <a:chExt cx="10740980" cy="5298705"/>
          </a:xfrm>
        </p:grpSpPr>
        <p:sp>
          <p:nvSpPr>
            <p:cNvPr id="6146" name="Rectangle 2"/>
            <p:cNvSpPr>
              <a:spLocks noChangeArrowheads="1"/>
            </p:cNvSpPr>
            <p:nvPr/>
          </p:nvSpPr>
          <p:spPr bwMode="auto">
            <a:xfrm>
              <a:off x="437881" y="1390541"/>
              <a:ext cx="10740980" cy="4939814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阅读教材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P50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～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P52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内容，然后完成下列问题：</a:t>
              </a:r>
            </a:p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问题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：链式反应如果是在一瞬间进行的，那就将是剧烈的爆炸，应用于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________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；和平利用核能的方式是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_________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</a:p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问题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2: 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11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是核电站示意图，</a:t>
              </a:r>
              <a:endPara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由图可知，核电站工作过程中的能量</a:t>
              </a:r>
              <a:endPara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转化情况为：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________——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内能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——</a:t>
              </a:r>
            </a:p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机械能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——_________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。</a:t>
              </a:r>
            </a:p>
          </p:txBody>
        </p:sp>
        <p:pic>
          <p:nvPicPr>
            <p:cNvPr id="6145" name="Picture 1" descr="G:\18秋教科物理九全学练考PPT和word\18秋教科物理九全学练考PPT\Y11.EPS"/>
            <p:cNvPicPr>
              <a:picLocks noChangeAspect="1" noChangeArrowheads="1"/>
            </p:cNvPicPr>
            <p:nvPr/>
          </p:nvPicPr>
          <p:blipFill>
            <a:blip r:embed="rId3" r:link="rId4" cstate="print"/>
            <a:srcRect/>
            <a:stretch>
              <a:fillRect/>
            </a:stretch>
          </p:blipFill>
          <p:spPr bwMode="auto">
            <a:xfrm>
              <a:off x="7212169" y="3573887"/>
              <a:ext cx="3721994" cy="2334584"/>
            </a:xfrm>
            <a:prstGeom prst="rect">
              <a:avLst/>
            </a:prstGeom>
            <a:noFill/>
          </p:spPr>
        </p:pic>
        <p:sp>
          <p:nvSpPr>
            <p:cNvPr id="6147" name="Rectangle 3"/>
            <p:cNvSpPr>
              <a:spLocks noChangeArrowheads="1"/>
            </p:cNvSpPr>
            <p:nvPr/>
          </p:nvSpPr>
          <p:spPr bwMode="auto">
            <a:xfrm>
              <a:off x="8049296" y="5904416"/>
              <a:ext cx="2119491" cy="78483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11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9" name="矩形 8"/>
          <p:cNvSpPr/>
          <p:nvPr/>
        </p:nvSpPr>
        <p:spPr>
          <a:xfrm>
            <a:off x="1868954" y="2896609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原子弹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857629" y="2896609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核电站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092446" y="495722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核能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976537" y="5665566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电能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1" name="Rectangle 10"/>
          <p:cNvSpPr/>
          <p:nvPr/>
        </p:nvSpPr>
        <p:spPr>
          <a:xfrm>
            <a:off x="483421" y="1096352"/>
            <a:ext cx="2196435" cy="46166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学点</a:t>
            </a:r>
            <a:r>
              <a:rPr lang="en-US" altLang="zh-CN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zh-CN" altLang="zh-CN" sz="2400" b="1" dirty="0" smtClean="0">
                <a:solidFill>
                  <a:srgbClr val="F1AF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　核聚变</a:t>
            </a:r>
            <a:endParaRPr lang="zh-CN" altLang="en-US" sz="2400" b="1" dirty="0">
              <a:solidFill>
                <a:srgbClr val="F1AF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2766" y="109699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18188" y="1733826"/>
            <a:ext cx="10728101" cy="286232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阅读教材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P52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～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P53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内容，然后完成下列问题：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问题：轻原子核结合成较重的原子核，也会释放出核能，这种核反应叫作核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变，简称聚变。聚变又叫热核反应，应用主要是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，自然界中太阳的能量来自</a:t>
            </a: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___________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。 </a:t>
            </a:r>
          </a:p>
        </p:txBody>
      </p:sp>
      <p:sp>
        <p:nvSpPr>
          <p:cNvPr id="6" name="矩形 5"/>
          <p:cNvSpPr/>
          <p:nvPr/>
        </p:nvSpPr>
        <p:spPr>
          <a:xfrm>
            <a:off x="3348935" y="3257216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聚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434538" y="3926917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氢弹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9015642" y="388827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zh-CN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聚变</a:t>
            </a:r>
            <a:endParaRPr lang="zh-CN" altLang="en-US" sz="2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/>
      <p:bldP spid="16385" grpId="0"/>
      <p:bldP spid="6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945110"/>
            <a:ext cx="3278462" cy="646331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类型一　原子核、核能</a:t>
            </a:r>
            <a:endParaRPr lang="zh-CN" altLang="en-US" sz="2400" b="1" dirty="0">
              <a:solidFill>
                <a:srgbClr val="00A6AD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8" y="2036445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87684" y="956711"/>
            <a:ext cx="3106455" cy="696726"/>
            <a:chOff x="37578" y="944185"/>
            <a:chExt cx="3106455" cy="696726"/>
          </a:xfrm>
        </p:grpSpPr>
        <p:pic>
          <p:nvPicPr>
            <p:cNvPr id="13" name="图片 12" descr="图标-03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578" y="944185"/>
              <a:ext cx="3106455" cy="696726"/>
            </a:xfrm>
            <a:prstGeom prst="rect">
              <a:avLst/>
            </a:prstGeom>
          </p:spPr>
        </p:pic>
        <p:sp>
          <p:nvSpPr>
            <p:cNvPr id="14" name="文本框 2"/>
            <p:cNvSpPr txBox="1"/>
            <p:nvPr/>
          </p:nvSpPr>
          <p:spPr>
            <a:xfrm>
              <a:off x="458662" y="1064895"/>
              <a:ext cx="162095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l"/>
              <a:r>
                <a:rPr lang="zh-CN" altLang="en-US" sz="28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华文新魏" panose="02010800040101010101" charset="-122"/>
                  <a:ea typeface="华文新魏" panose="02010800040101010101" charset="-122"/>
                  <a:sym typeface="+mn-ea"/>
                </a:rPr>
                <a:t>应用示例</a:t>
              </a:r>
              <a:endParaRPr lang="zh-CN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  <a:sym typeface="+mn-ea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494271" y="2656707"/>
            <a:ext cx="10948087" cy="3937605"/>
            <a:chOff x="494270" y="2656703"/>
            <a:chExt cx="10948086" cy="3937605"/>
          </a:xfrm>
        </p:grpSpPr>
        <p:sp>
          <p:nvSpPr>
            <p:cNvPr id="7170" name="Rectangle 2"/>
            <p:cNvSpPr>
              <a:spLocks noChangeArrowheads="1"/>
            </p:cNvSpPr>
            <p:nvPr/>
          </p:nvSpPr>
          <p:spPr bwMode="auto">
            <a:xfrm>
              <a:off x="494270" y="2656703"/>
              <a:ext cx="10948086" cy="147732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 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如图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11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3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所示，图甲为卢瑟福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α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粒子散射实验示意图，图乙为实验分析图。卢瑟福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α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粒子散射实验的意义在于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(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　　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)</a:t>
              </a:r>
            </a:p>
          </p:txBody>
        </p:sp>
        <p:pic>
          <p:nvPicPr>
            <p:cNvPr id="7169" name="Picture 1" descr="J:\18秋教科物理九全学练考PPT和word\18秋教科物理九全学练考PPT\18JK642.EPS"/>
            <p:cNvPicPr>
              <a:picLocks noChangeAspect="1" noChangeArrowheads="1"/>
            </p:cNvPicPr>
            <p:nvPr/>
          </p:nvPicPr>
          <p:blipFill>
            <a:blip r:embed="rId4" r:link="rId5"/>
            <a:srcRect/>
            <a:stretch>
              <a:fillRect/>
            </a:stretch>
          </p:blipFill>
          <p:spPr bwMode="auto">
            <a:xfrm>
              <a:off x="3015049" y="4164228"/>
              <a:ext cx="5301861" cy="1692875"/>
            </a:xfrm>
            <a:prstGeom prst="rect">
              <a:avLst/>
            </a:prstGeom>
            <a:noFill/>
          </p:spPr>
        </p:pic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4621427" y="5809478"/>
              <a:ext cx="2313454" cy="78483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11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3 </a:t>
              </a:r>
            </a:p>
          </p:txBody>
        </p:sp>
      </p:grpSp>
      <p:sp>
        <p:nvSpPr>
          <p:cNvPr id="15" name="Rectangle 60"/>
          <p:cNvSpPr>
            <a:spLocks noChangeArrowheads="1"/>
          </p:cNvSpPr>
          <p:nvPr/>
        </p:nvSpPr>
        <p:spPr bwMode="auto">
          <a:xfrm>
            <a:off x="10173859" y="3426691"/>
            <a:ext cx="340158" cy="46166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 wrap="none" anchor="ctr">
            <a:spAutoFit/>
          </a:bodyPr>
          <a:lstStyle/>
          <a:p>
            <a:pPr eaLnBrk="0" hangingPunct="0">
              <a:buFontTx/>
              <a:buNone/>
            </a:pPr>
            <a:r>
              <a:rPr lang="en-US" altLang="zh-CN" sz="2400" b="1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976184" y="1668162"/>
            <a:ext cx="6946132" cy="286232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．说明了原子中正电荷是均匀分布的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．揭示了原子核也有其本身结构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．证明了原子核是由质子和中子组成的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en-US" sz="30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．奠定了原子核式结构的实验基础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591883" y="1721052"/>
            <a:ext cx="10974044" cy="28931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anchor="ctr">
            <a:spAutoFit/>
          </a:bodyPr>
          <a:lstStyle/>
          <a:p>
            <a:pPr algn="l" eaLnBrk="0" hangingPunct="0">
              <a:lnSpc>
                <a:spcPct val="140000"/>
              </a:lnSpc>
              <a:buFontTx/>
              <a:buNone/>
            </a:pP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[</a:t>
            </a:r>
            <a:r>
              <a:rPr lang="zh-CN" altLang="en-US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解析</a:t>
            </a:r>
            <a:r>
              <a:rPr lang="en-US" altLang="zh-CN" sz="2600" b="1" dirty="0" smtClean="0">
                <a:solidFill>
                  <a:srgbClr val="0000FF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]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由于极少数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α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粒子发生了大角度偏转，说明原子全部正电荷集中在原子中央很小的体积内，即原子核内，不能说明原子核有其本身结构，故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错误。此实验不能说明原子核内存在中子，故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错误。卢瑟福根据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α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粒子散射实验现象提出了原子具有核式结构，奠定了原子核式结构的实验基础，故</a:t>
            </a:r>
            <a:r>
              <a:rPr lang="en-US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D</a:t>
            </a:r>
            <a:r>
              <a:rPr lang="zh-CN" altLang="en-US" sz="2600" b="1" dirty="0" smtClean="0">
                <a:solidFill>
                  <a:srgbClr val="000000"/>
                </a:solidFill>
                <a:latin typeface="仿宋" panose="02010609060101010101" pitchFamily="49" charset="-122"/>
                <a:ea typeface="仿宋" panose="02010609060101010101" pitchFamily="49" charset="-122"/>
                <a:cs typeface="Times New Roman" panose="02020603050405020304" pitchFamily="18" charset="0"/>
              </a:rPr>
              <a:t>正确。</a:t>
            </a:r>
            <a:endParaRPr lang="zh-CN" altLang="en-US" sz="2600" b="1" dirty="0">
              <a:solidFill>
                <a:srgbClr val="000000"/>
              </a:solidFill>
              <a:latin typeface="仿宋" panose="02010609060101010101" pitchFamily="49" charset="-122"/>
              <a:ea typeface="仿宋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>
          <a:xfrm>
            <a:off x="746443" y="1074256"/>
            <a:ext cx="3587842" cy="646331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r>
              <a:rPr lang="zh-CN" altLang="zh-CN" sz="2400" b="1" dirty="0" smtClean="0">
                <a:solidFill>
                  <a:srgbClr val="00A6AD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类型二　核裂变及其应用</a:t>
            </a:r>
            <a:endParaRPr lang="zh-CN" altLang="en-US" sz="2400" b="1" dirty="0">
              <a:solidFill>
                <a:srgbClr val="00A6AD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3078" y="1197203"/>
            <a:ext cx="84455" cy="4140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Rectangle 5"/>
          <p:cNvSpPr/>
          <p:nvPr/>
        </p:nvSpPr>
        <p:spPr>
          <a:xfrm>
            <a:off x="1174115" y="110495"/>
            <a:ext cx="1786066" cy="5847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zh-CN" b="1" dirty="0" smtClean="0">
                <a:latin typeface="微软雅黑" panose="020B0503020204020204" charset="-122"/>
                <a:ea typeface="微软雅黑" panose="020B0503020204020204" charset="-122"/>
              </a:rPr>
              <a:t>4.</a:t>
            </a:r>
            <a:r>
              <a:rPr lang="zh-CN" altLang="en-US" b="1" dirty="0" smtClean="0">
                <a:latin typeface="微软雅黑" panose="020B0503020204020204" charset="-122"/>
                <a:ea typeface="微软雅黑" panose="020B0503020204020204" charset="-122"/>
              </a:rPr>
              <a:t>核　能</a:t>
            </a:r>
          </a:p>
        </p:txBody>
      </p:sp>
      <p:grpSp>
        <p:nvGrpSpPr>
          <p:cNvPr id="8" name="组合 7"/>
          <p:cNvGrpSpPr/>
          <p:nvPr/>
        </p:nvGrpSpPr>
        <p:grpSpPr>
          <a:xfrm>
            <a:off x="617839" y="1692880"/>
            <a:ext cx="10911016" cy="5069793"/>
            <a:chOff x="617838" y="1692876"/>
            <a:chExt cx="10911016" cy="5069793"/>
          </a:xfrm>
        </p:grpSpPr>
        <p:sp>
          <p:nvSpPr>
            <p:cNvPr id="4098" name="Rectangle 2"/>
            <p:cNvSpPr>
              <a:spLocks noChangeArrowheads="1"/>
            </p:cNvSpPr>
            <p:nvPr/>
          </p:nvSpPr>
          <p:spPr bwMode="auto">
            <a:xfrm>
              <a:off x="617838" y="1692876"/>
              <a:ext cx="10911016" cy="2862322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例</a:t>
              </a:r>
              <a:r>
                <a:rPr lang="en-US" altLang="zh-CN" sz="3000" b="1" dirty="0" smtClean="0">
                  <a:solidFill>
                    <a:srgbClr val="FF0000"/>
                  </a:solidFill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2 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如图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11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所示，核电站是利用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________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方式释放核能的，核反应堆中发生的链式反应是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________(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选填“可以”或“不可以“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)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控制的；在核电站发电过程中，能量转化的先后顺序：核能→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________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能→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________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能→电能。</a:t>
              </a:r>
            </a:p>
          </p:txBody>
        </p:sp>
        <p:pic>
          <p:nvPicPr>
            <p:cNvPr id="4097" name="Picture 1" descr="J:\18秋教科物理九全学练考PPT和word\18秋教科物理九全学练考PPT\18JK643.EPS"/>
            <p:cNvPicPr>
              <a:picLocks noChangeAspect="1" noChangeArrowheads="1"/>
            </p:cNvPicPr>
            <p:nvPr/>
          </p:nvPicPr>
          <p:blipFill>
            <a:blip r:embed="rId3" r:link="rId4"/>
            <a:srcRect/>
            <a:stretch>
              <a:fillRect/>
            </a:stretch>
          </p:blipFill>
          <p:spPr bwMode="auto">
            <a:xfrm>
              <a:off x="3361038" y="4473145"/>
              <a:ext cx="4581937" cy="1581665"/>
            </a:xfrm>
            <a:prstGeom prst="rect">
              <a:avLst/>
            </a:prstGeom>
            <a:noFill/>
          </p:spPr>
        </p:pic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4584357" y="5977839"/>
              <a:ext cx="2313454" cy="784830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R="0" lvl="0" indent="0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图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11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</a:t>
              </a:r>
              <a:r>
                <a:rPr lang="zh-CN" altLang="en-US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－</a:t>
              </a:r>
              <a:r>
                <a:rPr lang="en-US" altLang="zh-CN" sz="3000" b="1" dirty="0" smtClean="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 pitchFamily="18" charset="0"/>
                </a:rPr>
                <a:t>4 </a:t>
              </a:r>
            </a:p>
          </p:txBody>
        </p:sp>
      </p:grpSp>
      <p:sp>
        <p:nvSpPr>
          <p:cNvPr id="11" name="矩形 10"/>
          <p:cNvSpPr/>
          <p:nvPr/>
        </p:nvSpPr>
        <p:spPr>
          <a:xfrm>
            <a:off x="7353722" y="1773883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核裂变</a:t>
            </a:r>
          </a:p>
        </p:txBody>
      </p:sp>
      <p:sp>
        <p:nvSpPr>
          <p:cNvPr id="12" name="矩形 11"/>
          <p:cNvSpPr/>
          <p:nvPr/>
        </p:nvSpPr>
        <p:spPr>
          <a:xfrm>
            <a:off x="6080978" y="2490576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可以</a:t>
            </a:r>
          </a:p>
        </p:txBody>
      </p:sp>
      <p:sp>
        <p:nvSpPr>
          <p:cNvPr id="13" name="矩形 12"/>
          <p:cNvSpPr/>
          <p:nvPr/>
        </p:nvSpPr>
        <p:spPr>
          <a:xfrm>
            <a:off x="2077385" y="3825106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内</a:t>
            </a:r>
          </a:p>
        </p:txBody>
      </p:sp>
      <p:sp>
        <p:nvSpPr>
          <p:cNvPr id="14" name="矩形 13"/>
          <p:cNvSpPr/>
          <p:nvPr/>
        </p:nvSpPr>
        <p:spPr>
          <a:xfrm>
            <a:off x="4116253" y="381274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机械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主题1">
  <a:themeElements>
    <a:clrScheme name="1_自定义设计方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自定义设计方案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2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  <a:ea typeface="宋体" pitchFamily="2" charset="-122"/>
          </a:defRPr>
        </a:defPPr>
      </a:lstStyle>
    </a:lnDef>
  </a:objectDefaults>
  <a:extraClrSchemeLst>
    <a:extraClrScheme>
      <a:clrScheme name="1_自定义设计方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自定义设计方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自定义设计方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910</Words>
  <Application>Microsoft Office PowerPoint</Application>
  <PresentationFormat>自定义</PresentationFormat>
  <Paragraphs>98</Paragraphs>
  <Slides>18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0" baseType="lpstr">
      <vt:lpstr>主题1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/>
  <cp:keywords/>
  <dc:description/>
  <cp:lastModifiedBy>User</cp:lastModifiedBy>
  <cp:revision>1</cp:revision>
  <dcterms:created xsi:type="dcterms:W3CDTF">2018-02-07T00:47:00Z</dcterms:created>
  <dcterms:modified xsi:type="dcterms:W3CDTF">2020-02-29T02:30:29Z</dcterms:modified>
  <cp:category/>
</cp:coreProperties>
</file>