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1"/>
  </p:sldMasterIdLst>
  <p:notesMasterIdLst>
    <p:notesMasterId r:id="rId32"/>
  </p:notesMasterIdLst>
  <p:sldIdLst>
    <p:sldId id="323" r:id="rId2"/>
    <p:sldId id="321" r:id="rId3"/>
    <p:sldId id="303" r:id="rId4"/>
    <p:sldId id="304" r:id="rId5"/>
    <p:sldId id="286" r:id="rId6"/>
    <p:sldId id="305" r:id="rId7"/>
    <p:sldId id="306" r:id="rId8"/>
    <p:sldId id="307" r:id="rId9"/>
    <p:sldId id="308" r:id="rId10"/>
    <p:sldId id="309" r:id="rId11"/>
    <p:sldId id="312" r:id="rId12"/>
    <p:sldId id="290" r:id="rId13"/>
    <p:sldId id="257" r:id="rId14"/>
    <p:sldId id="289" r:id="rId15"/>
    <p:sldId id="294" r:id="rId16"/>
    <p:sldId id="314" r:id="rId17"/>
    <p:sldId id="315" r:id="rId18"/>
    <p:sldId id="299" r:id="rId19"/>
    <p:sldId id="277" r:id="rId20"/>
    <p:sldId id="270" r:id="rId21"/>
    <p:sldId id="292" r:id="rId22"/>
    <p:sldId id="291" r:id="rId23"/>
    <p:sldId id="266" r:id="rId24"/>
    <p:sldId id="265" r:id="rId25"/>
    <p:sldId id="295" r:id="rId26"/>
    <p:sldId id="316" r:id="rId27"/>
    <p:sldId id="317" r:id="rId28"/>
    <p:sldId id="283" r:id="rId29"/>
    <p:sldId id="293" r:id="rId30"/>
    <p:sldId id="301" r:id="rId31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CC0099"/>
    <a:srgbClr val="A50021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23720" autoAdjust="0"/>
    <p:restoredTop sz="94712" autoAdjust="0"/>
  </p:normalViewPr>
  <p:slideViewPr>
    <p:cSldViewPr>
      <p:cViewPr varScale="1">
        <p:scale>
          <a:sx n="104" d="100"/>
          <a:sy n="104" d="100"/>
        </p:scale>
        <p:origin x="-18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50C567-AB41-46FF-8B8C-AABA4F953F51}" type="datetimeFigureOut">
              <a:rPr lang="zh-CN" altLang="en-US" smtClean="0"/>
              <a:pPr/>
              <a:t>2019/2/25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75347D-6133-42C3-845A-71182E117FA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272984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5.wav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01.flv" TargetMode="External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6.wav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audio" Target="../media/audio6.wav"/><Relationship Id="rId2" Type="http://schemas.openxmlformats.org/officeDocument/2006/relationships/audio" Target="../media/audio7.wav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audio" Target="../media/audio5.wav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audio" Target="../media/audio9.wav"/><Relationship Id="rId2" Type="http://schemas.openxmlformats.org/officeDocument/2006/relationships/audio" Target="../media/audio8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audio" Target="../media/audio10.wav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slideLayout" Target="../slideLayouts/slideLayout7.xml"/><Relationship Id="rId1" Type="http://schemas.openxmlformats.org/officeDocument/2006/relationships/audio" Target="../media/audio1.wav"/><Relationship Id="rId4" Type="http://schemas.openxmlformats.org/officeDocument/2006/relationships/image" Target="../media/image5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7" Type="http://schemas.openxmlformats.org/officeDocument/2006/relationships/image" Target="../media/image22.emf"/><Relationship Id="rId2" Type="http://schemas.openxmlformats.org/officeDocument/2006/relationships/audio" Target="../media/audio11.wav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emf"/><Relationship Id="rId5" Type="http://schemas.openxmlformats.org/officeDocument/2006/relationships/image" Target="../media/image20.emf"/><Relationship Id="rId4" Type="http://schemas.openxmlformats.org/officeDocument/2006/relationships/image" Target="../media/image19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audio" Target="../media/audio8.wav"/><Relationship Id="rId2" Type="http://schemas.openxmlformats.org/officeDocument/2006/relationships/audio" Target="../media/audio12.wav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1178_333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980728"/>
            <a:ext cx="1428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1422785" y="1916832"/>
            <a:ext cx="575029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5400" b="1" kern="0" dirty="0" smtClean="0">
                <a:latin typeface="华文新魏" pitchFamily="2" charset="-122"/>
                <a:ea typeface="华文新魏" pitchFamily="2" charset="-122"/>
              </a:rPr>
              <a:t>教科版八年级下册</a:t>
            </a:r>
          </a:p>
        </p:txBody>
      </p:sp>
      <p:sp>
        <p:nvSpPr>
          <p:cNvPr id="6" name="矩形 5"/>
          <p:cNvSpPr/>
          <p:nvPr/>
        </p:nvSpPr>
        <p:spPr>
          <a:xfrm>
            <a:off x="2555776" y="3429000"/>
            <a:ext cx="430278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 smtClean="0">
                <a:latin typeface="楷体" pitchFamily="49" charset="-122"/>
                <a:ea typeface="楷体" pitchFamily="49" charset="-122"/>
              </a:rPr>
              <a:t>第八章  力和运动</a:t>
            </a:r>
            <a:endParaRPr lang="zh-CN" altLang="en-US" sz="4000" dirty="0"/>
          </a:p>
        </p:txBody>
      </p:sp>
      <p:sp>
        <p:nvSpPr>
          <p:cNvPr id="7" name="矩形 6"/>
          <p:cNvSpPr/>
          <p:nvPr/>
        </p:nvSpPr>
        <p:spPr>
          <a:xfrm>
            <a:off x="3923928" y="5301208"/>
            <a:ext cx="507863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 smtClean="0">
                <a:latin typeface="叶根友毛笔行书2.0版" pitchFamily="2" charset="-122"/>
                <a:ea typeface="叶根友毛笔行书2.0版" pitchFamily="2" charset="-122"/>
              </a:rPr>
              <a:t>河北省临西县第一中学  郝晓峰</a:t>
            </a:r>
            <a:endParaRPr lang="zh-CN" altLang="en-US" sz="2800" dirty="0">
              <a:latin typeface="叶根友毛笔行书2.0版" pitchFamily="2" charset="-122"/>
              <a:ea typeface="叶根友毛笔行书2.0版" pitchFamily="2" charset="-122"/>
            </a:endParaRPr>
          </a:p>
        </p:txBody>
      </p:sp>
      <p:pic>
        <p:nvPicPr>
          <p:cNvPr id="9" name="Picture 13" descr="自行车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1520" y="4797152"/>
            <a:ext cx="1797644" cy="16561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052736"/>
            <a:ext cx="8476391" cy="523220"/>
          </a:xfrm>
          <a:prstGeom prst="rect">
            <a:avLst/>
          </a:prstGeom>
        </p:spPr>
        <p:style>
          <a:lnRef idx="2">
            <a:schemeClr val="accent6"/>
          </a:lnRef>
          <a:fillRef idx="1002">
            <a:schemeClr val="dk2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</a:rPr>
              <a:t>      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二</a:t>
            </a:r>
            <a:r>
              <a:rPr lang="zh-CN" altLang="zh-CN" sz="2800" b="1" dirty="0">
                <a:solidFill>
                  <a:srgbClr val="FF0000"/>
                </a:solidFill>
              </a:rPr>
              <a:t>、实验探究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：</a:t>
            </a:r>
            <a:r>
              <a:rPr lang="en-US" altLang="zh-CN" sz="2800" b="1" dirty="0" smtClean="0">
                <a:solidFill>
                  <a:srgbClr val="FF0000"/>
                </a:solidFill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、</a:t>
            </a:r>
            <a:r>
              <a:rPr lang="zh-CN" altLang="zh-CN" sz="2800" b="1" dirty="0" smtClean="0">
                <a:solidFill>
                  <a:srgbClr val="FF0000"/>
                </a:solidFill>
              </a:rPr>
              <a:t>滑动摩擦</a:t>
            </a:r>
            <a:r>
              <a:rPr lang="zh-CN" altLang="zh-CN" sz="2800" b="1" dirty="0">
                <a:solidFill>
                  <a:srgbClr val="FF0000"/>
                </a:solidFill>
              </a:rPr>
              <a:t>力的大小与什么有关？</a:t>
            </a:r>
            <a:endParaRPr lang="zh-CN" altLang="en-US" sz="28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359024" y="1772816"/>
            <a:ext cx="87849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 smtClean="0"/>
              <a:t>通过刚才的活动，</a:t>
            </a:r>
            <a:endParaRPr lang="en-US" altLang="zh-CN" sz="3600" dirty="0" smtClean="0"/>
          </a:p>
          <a:p>
            <a:r>
              <a:rPr lang="zh-CN" altLang="zh-CN" sz="3600" dirty="0" smtClean="0"/>
              <a:t>猜想</a:t>
            </a:r>
            <a:r>
              <a:rPr lang="zh-CN" altLang="zh-CN" sz="3600" dirty="0"/>
              <a:t>一下滑动摩擦</a:t>
            </a:r>
            <a:r>
              <a:rPr lang="zh-CN" altLang="zh-CN" sz="3600" dirty="0" smtClean="0"/>
              <a:t>力的</a:t>
            </a:r>
            <a:r>
              <a:rPr lang="zh-CN" altLang="zh-CN" sz="3600" dirty="0"/>
              <a:t>大小可能与哪些因素有关呢？请把你的猜想写下来</a:t>
            </a:r>
            <a:endParaRPr lang="zh-CN" altLang="en-US" sz="3600" dirty="0"/>
          </a:p>
        </p:txBody>
      </p:sp>
      <p:sp>
        <p:nvSpPr>
          <p:cNvPr id="4" name="矩形 3"/>
          <p:cNvSpPr/>
          <p:nvPr/>
        </p:nvSpPr>
        <p:spPr>
          <a:xfrm>
            <a:off x="539552" y="3573016"/>
            <a:ext cx="7560840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4000" dirty="0"/>
              <a:t>请同学们以小组为单位进行讨论，设计一个验证我们提出的猜想的实验方案。</a:t>
            </a:r>
            <a:endParaRPr lang="zh-CN" altLang="zh-CN" sz="4000" dirty="0">
              <a:effectLst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59632" y="5733256"/>
            <a:ext cx="6340197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实验方法：</a:t>
            </a:r>
            <a:r>
              <a:rPr lang="zh-CN" altLang="zh-CN" sz="4800" dirty="0" smtClean="0">
                <a:solidFill>
                  <a:srgbClr val="FF0000"/>
                </a:solidFill>
              </a:rPr>
              <a:t>控制变量</a:t>
            </a:r>
            <a:r>
              <a:rPr lang="zh-CN" altLang="zh-CN" sz="4800" dirty="0">
                <a:solidFill>
                  <a:srgbClr val="FF0000"/>
                </a:solidFill>
              </a:rPr>
              <a:t>法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0" y="1772816"/>
            <a:ext cx="91440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/>
              <a:t>实验方案：</a:t>
            </a:r>
            <a:r>
              <a:rPr lang="en-US" altLang="zh-CN" sz="3600" dirty="0"/>
              <a:t> </a:t>
            </a:r>
            <a:endParaRPr lang="zh-CN" altLang="zh-CN" sz="3600" dirty="0"/>
          </a:p>
          <a:p>
            <a:r>
              <a:rPr lang="zh-CN" altLang="zh-CN" sz="3600" dirty="0"/>
              <a:t>　　① 保证接触面的大小、压力的大小不变，改变接触面粗糙程度，比较摩擦力大小；</a:t>
            </a:r>
            <a:r>
              <a:rPr lang="en-US" altLang="zh-CN" sz="3600" dirty="0"/>
              <a:t> </a:t>
            </a:r>
            <a:endParaRPr lang="zh-CN" altLang="zh-CN" sz="3600" dirty="0"/>
          </a:p>
          <a:p>
            <a:r>
              <a:rPr lang="zh-CN" altLang="zh-CN" sz="3600" dirty="0"/>
              <a:t>　　② 保证接触面粗糙程度、压力大小不变，改变接触面的大小，比较摩擦力大小；</a:t>
            </a:r>
            <a:r>
              <a:rPr lang="en-US" altLang="zh-CN" sz="3600" dirty="0"/>
              <a:t> </a:t>
            </a:r>
            <a:endParaRPr lang="zh-CN" altLang="zh-CN" sz="3600" dirty="0"/>
          </a:p>
          <a:p>
            <a:r>
              <a:rPr lang="en-US" altLang="zh-CN" sz="3600" dirty="0" smtClean="0"/>
              <a:t>          </a:t>
            </a:r>
            <a:r>
              <a:rPr lang="zh-CN" altLang="zh-CN" sz="3600" dirty="0" smtClean="0"/>
              <a:t>③ </a:t>
            </a:r>
            <a:r>
              <a:rPr lang="zh-CN" altLang="zh-CN" sz="3600" dirty="0"/>
              <a:t>保证接触面粗糙程度、接触面的大小不变，改变压力的大小，比较摩擦力大小。</a:t>
            </a:r>
            <a:endParaRPr lang="zh-CN" altLang="en-US" sz="3600" dirty="0"/>
          </a:p>
        </p:txBody>
      </p:sp>
      <p:sp>
        <p:nvSpPr>
          <p:cNvPr id="3" name="矩形 2"/>
          <p:cNvSpPr/>
          <p:nvPr/>
        </p:nvSpPr>
        <p:spPr>
          <a:xfrm>
            <a:off x="5364088" y="1124744"/>
            <a:ext cx="3262432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zh-CN" altLang="zh-CN" sz="4800" dirty="0" smtClean="0">
                <a:solidFill>
                  <a:srgbClr val="FF0000"/>
                </a:solidFill>
              </a:rPr>
              <a:t>控制变量</a:t>
            </a:r>
            <a:r>
              <a:rPr lang="zh-CN" altLang="zh-CN" sz="4800" dirty="0">
                <a:solidFill>
                  <a:srgbClr val="FF0000"/>
                </a:solidFill>
              </a:rPr>
              <a:t>法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943257416"/>
              </p:ext>
            </p:extLst>
          </p:nvPr>
        </p:nvGraphicFramePr>
        <p:xfrm>
          <a:off x="395536" y="1340768"/>
          <a:ext cx="8496944" cy="4740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236"/>
                <a:gridCol w="2124236"/>
                <a:gridCol w="2124236"/>
                <a:gridCol w="2124236"/>
              </a:tblGrid>
              <a:tr h="7347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长木板不同表面</a:t>
                      </a:r>
                      <a:endParaRPr lang="zh-CN" altLang="en-US" sz="3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木块不同侧面</a:t>
                      </a:r>
                      <a:endParaRPr lang="zh-CN" altLang="en-US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弹簧测力计示数</a:t>
                      </a:r>
                      <a:r>
                        <a:rPr lang="en-US" altLang="zh-CN" sz="3200" dirty="0" smtClean="0"/>
                        <a:t>/N</a:t>
                      </a:r>
                      <a:endParaRPr lang="zh-CN" altLang="en-US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3471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一个木块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两个木块重叠</a:t>
                      </a:r>
                      <a:endParaRPr lang="zh-CN" altLang="en-US" sz="3200" dirty="0"/>
                    </a:p>
                  </a:txBody>
                  <a:tcPr/>
                </a:tc>
              </a:tr>
              <a:tr h="7347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光滑表面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小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/>
                </a:tc>
              </a:tr>
              <a:tr h="73471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大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/>
                    </a:p>
                  </a:txBody>
                  <a:tcPr/>
                </a:tc>
              </a:tr>
              <a:tr h="7347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粗糙表面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小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/>
                </a:tc>
              </a:tr>
              <a:tr h="73471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大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zh-CN" altLang="en-US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67544" y="332656"/>
            <a:ext cx="6624736" cy="707886"/>
          </a:xfrm>
          <a:prstGeom prst="rect">
            <a:avLst/>
          </a:prstGeom>
        </p:spPr>
        <p:style>
          <a:lnRef idx="2">
            <a:schemeClr val="accent4"/>
          </a:lnRef>
          <a:fillRef idx="1">
            <a:schemeClr val="lt1"/>
          </a:fillRef>
          <a:effectRef idx="0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dirty="0" smtClean="0">
                <a:hlinkClick r:id="rId3" action="ppaction://hlinkfile"/>
              </a:rPr>
              <a:t>在下列表格</a:t>
            </a:r>
            <a:r>
              <a:rPr lang="zh-CN" altLang="en-US" sz="4000" dirty="0" smtClean="0"/>
              <a:t>中记录测量数据：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xmlns="" val="107333885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breez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表格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666369545"/>
              </p:ext>
            </p:extLst>
          </p:nvPr>
        </p:nvGraphicFramePr>
        <p:xfrm>
          <a:off x="323528" y="692696"/>
          <a:ext cx="8496944" cy="47403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24236"/>
                <a:gridCol w="2124236"/>
                <a:gridCol w="2124236"/>
                <a:gridCol w="2124236"/>
              </a:tblGrid>
              <a:tr h="7347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长木板不同表面</a:t>
                      </a:r>
                      <a:endParaRPr lang="zh-CN" altLang="en-US" sz="3200" dirty="0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木块不同侧面</a:t>
                      </a:r>
                      <a:endParaRPr lang="zh-CN" altLang="en-US" sz="3200" dirty="0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弹簧测力计示数</a:t>
                      </a:r>
                      <a:r>
                        <a:rPr lang="en-US" altLang="zh-CN" sz="3200" dirty="0" smtClean="0"/>
                        <a:t>/N</a:t>
                      </a:r>
                      <a:endParaRPr lang="zh-CN" altLang="en-US" sz="3200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73471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一个木块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两个木块重叠</a:t>
                      </a:r>
                      <a:endParaRPr lang="zh-CN" altLang="en-US" sz="3200" dirty="0"/>
                    </a:p>
                  </a:txBody>
                  <a:tcPr/>
                </a:tc>
              </a:tr>
              <a:tr h="7347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光滑表面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小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0.40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0.85</a:t>
                      </a:r>
                      <a:endParaRPr lang="zh-CN" altLang="en-US" sz="3200" dirty="0"/>
                    </a:p>
                  </a:txBody>
                  <a:tcPr/>
                </a:tc>
              </a:tr>
              <a:tr h="73471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大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0.40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0.85</a:t>
                      </a:r>
                      <a:endParaRPr lang="zh-CN" altLang="en-US" sz="3200" dirty="0"/>
                    </a:p>
                  </a:txBody>
                  <a:tcPr/>
                </a:tc>
              </a:tr>
              <a:tr h="734711">
                <a:tc rowSpan="2"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粗糙表面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小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1.15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2</a:t>
                      </a:r>
                      <a:endParaRPr lang="zh-CN" altLang="en-US" sz="3200" dirty="0"/>
                    </a:p>
                  </a:txBody>
                  <a:tcPr/>
                </a:tc>
              </a:tr>
              <a:tr h="734711">
                <a:tc v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zh-CN" altLang="en-US" sz="3200" dirty="0" smtClean="0"/>
                        <a:t>大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1.15</a:t>
                      </a:r>
                      <a:endParaRPr lang="zh-CN" altLang="en-US" sz="3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200" dirty="0" smtClean="0"/>
                        <a:t>2</a:t>
                      </a:r>
                      <a:endParaRPr lang="zh-CN" altLang="en-US" sz="32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456974" y="5661248"/>
            <a:ext cx="7992888" cy="1077218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dirty="0" smtClean="0"/>
              <a:t>根据实验数据与同学讨论，看看是否与你的猜想一致。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xmlns="" val="313290786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51091" y="2132856"/>
            <a:ext cx="8641389" cy="4154984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4400" dirty="0"/>
              <a:t>①与接触面的大小无关</a:t>
            </a:r>
            <a:r>
              <a:rPr lang="zh-CN" altLang="zh-CN" sz="4400" dirty="0" smtClean="0"/>
              <a:t>；</a:t>
            </a:r>
            <a:endParaRPr lang="en-US" altLang="zh-CN" sz="4400" dirty="0" smtClean="0"/>
          </a:p>
          <a:p>
            <a:r>
              <a:rPr lang="zh-CN" altLang="zh-CN" sz="4400" dirty="0" smtClean="0"/>
              <a:t>②</a:t>
            </a:r>
            <a:r>
              <a:rPr lang="zh-CN" altLang="zh-CN" sz="4400" dirty="0"/>
              <a:t>与压力有关，压力越大，滑动摩擦力越大；</a:t>
            </a:r>
            <a:r>
              <a:rPr lang="en-US" altLang="zh-CN" sz="4400" dirty="0"/>
              <a:t> </a:t>
            </a:r>
            <a:endParaRPr lang="en-US" altLang="zh-CN" sz="4400" dirty="0" smtClean="0"/>
          </a:p>
          <a:p>
            <a:r>
              <a:rPr lang="zh-CN" altLang="zh-CN" sz="4400" dirty="0" smtClean="0"/>
              <a:t>③</a:t>
            </a:r>
            <a:r>
              <a:rPr lang="zh-CN" altLang="zh-CN" sz="4400" dirty="0"/>
              <a:t>与接触面粗糙程度有关，接触面越粗糙，滑动摩擦力越大，相反则越小。 </a:t>
            </a:r>
            <a:endParaRPr lang="zh-CN" altLang="en-US" sz="4400" dirty="0"/>
          </a:p>
        </p:txBody>
      </p:sp>
      <p:sp>
        <p:nvSpPr>
          <p:cNvPr id="4" name="TextBox 3"/>
          <p:cNvSpPr txBox="1"/>
          <p:nvPr/>
        </p:nvSpPr>
        <p:spPr>
          <a:xfrm>
            <a:off x="251520" y="620688"/>
            <a:ext cx="5760640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54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得到的实验结论：</a:t>
            </a:r>
            <a:endParaRPr lang="zh-CN" altLang="en-US" sz="54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7036076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15008" y="980728"/>
            <a:ext cx="8928992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dirty="0" smtClean="0"/>
              <a:t>1</a:t>
            </a:r>
            <a:r>
              <a:rPr lang="zh-CN" altLang="en-US" sz="3600" dirty="0" smtClean="0"/>
              <a:t>、</a:t>
            </a:r>
            <a:r>
              <a:rPr lang="zh-CN" altLang="zh-CN" sz="3600" dirty="0" smtClean="0"/>
              <a:t>在</a:t>
            </a:r>
            <a:r>
              <a:rPr lang="zh-CN" altLang="zh-CN" sz="3600" dirty="0"/>
              <a:t>“探究摩擦力的大小与哪些因素有关”的实验中，用弹簧测力计匀速拉动物块的三次实验如图所示。比较甲、乙两图可知，摩擦力的大小</a:t>
            </a:r>
            <a:r>
              <a:rPr lang="zh-CN" altLang="zh-CN" sz="3600" dirty="0" smtClean="0"/>
              <a:t>与</a:t>
            </a:r>
            <a:r>
              <a:rPr lang="en-US" altLang="zh-CN" sz="3600" dirty="0"/>
              <a:t> </a:t>
            </a:r>
            <a:r>
              <a:rPr lang="en-US" altLang="zh-CN" sz="3600" u="sng" dirty="0" smtClean="0"/>
              <a:t>             </a:t>
            </a:r>
            <a:r>
              <a:rPr lang="zh-CN" altLang="zh-CN" sz="3600" dirty="0"/>
              <a:t>有关；比较</a:t>
            </a:r>
            <a:r>
              <a:rPr lang="en-US" altLang="zh-CN" sz="3600" u="sng" dirty="0"/>
              <a:t>   </a:t>
            </a:r>
            <a:r>
              <a:rPr lang="en-US" altLang="zh-CN" sz="3600" u="sng" dirty="0" smtClean="0"/>
              <a:t>              </a:t>
            </a:r>
            <a:r>
              <a:rPr lang="zh-CN" altLang="zh-CN" sz="3600" dirty="0"/>
              <a:t>两图可知，摩擦力的大小还与接触面的粗糙程度有关。</a:t>
            </a:r>
          </a:p>
        </p:txBody>
      </p:sp>
      <p:pic>
        <p:nvPicPr>
          <p:cNvPr id="2050" name="Picture 2" descr="7-未标题-1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907704" y="3770532"/>
            <a:ext cx="7056784" cy="30423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843808" y="73737"/>
            <a:ext cx="2954656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练习巩固</a:t>
            </a:r>
            <a:endParaRPr lang="zh-CN" altLang="en-US" sz="5400" b="1" cap="all" spc="0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单圆角矩形 3"/>
          <p:cNvSpPr/>
          <p:nvPr/>
        </p:nvSpPr>
        <p:spPr>
          <a:xfrm>
            <a:off x="3059832" y="2636912"/>
            <a:ext cx="1296144" cy="576064"/>
          </a:xfrm>
          <a:prstGeom prst="round1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>
                <a:solidFill>
                  <a:srgbClr val="FF0000"/>
                </a:solidFill>
              </a:rPr>
              <a:t>压力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  <p:sp>
        <p:nvSpPr>
          <p:cNvPr id="7" name="单圆角矩形 6"/>
          <p:cNvSpPr/>
          <p:nvPr/>
        </p:nvSpPr>
        <p:spPr>
          <a:xfrm>
            <a:off x="6732240" y="2636912"/>
            <a:ext cx="1800200" cy="576064"/>
          </a:xfrm>
          <a:prstGeom prst="round1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FF0000"/>
                </a:solidFill>
              </a:rPr>
              <a:t>甲、丙</a:t>
            </a:r>
            <a:r>
              <a:rPr lang="en-US" altLang="zh-CN" dirty="0" smtClean="0"/>
              <a:t>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xmlns="" val="1399874664"/>
      </p:ext>
    </p:extLst>
  </p:cSld>
  <p:clrMapOvr>
    <a:masterClrMapping/>
  </p:clrMapOvr>
  <p:transition spd="slow"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typ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87624" y="980728"/>
            <a:ext cx="6120680" cy="646331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square">
            <a:spAutoFit/>
          </a:bodyPr>
          <a:lstStyle/>
          <a:p>
            <a:r>
              <a:rPr lang="en-US" altLang="zh-CN" sz="3600" b="1" dirty="0" smtClean="0">
                <a:solidFill>
                  <a:srgbClr val="FF0000"/>
                </a:solidFill>
              </a:rPr>
              <a:t>     </a:t>
            </a:r>
            <a:r>
              <a:rPr lang="zh-CN" altLang="zh-CN" sz="3600" b="1" dirty="0" smtClean="0">
                <a:solidFill>
                  <a:srgbClr val="FF0000"/>
                </a:solidFill>
              </a:rPr>
              <a:t>三</a:t>
            </a:r>
            <a:r>
              <a:rPr lang="zh-CN" altLang="zh-CN" sz="3600" b="1" dirty="0">
                <a:solidFill>
                  <a:srgbClr val="FF0000"/>
                </a:solidFill>
              </a:rPr>
              <a:t>、静摩擦与滚动摩擦 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1988840"/>
            <a:ext cx="8712968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/>
              <a:t>生活中除了滑动摩擦力，还有另外两种摩擦现象。我们先来看两个小实验。</a:t>
            </a:r>
            <a:r>
              <a:rPr lang="en-US" altLang="zh-CN" sz="4000" dirty="0"/>
              <a:t> </a:t>
            </a:r>
            <a:endParaRPr lang="zh-CN" altLang="zh-CN" sz="4000" dirty="0"/>
          </a:p>
          <a:p>
            <a:r>
              <a:rPr lang="zh-CN" altLang="zh-CN" sz="4000" dirty="0"/>
              <a:t>演示：</a:t>
            </a:r>
            <a:r>
              <a:rPr lang="en-US" altLang="zh-CN" sz="4000" dirty="0"/>
              <a:t> </a:t>
            </a:r>
            <a:endParaRPr lang="zh-CN" altLang="zh-CN" sz="4000" dirty="0"/>
          </a:p>
          <a:p>
            <a:r>
              <a:rPr lang="zh-CN" altLang="en-US" sz="4000" dirty="0" smtClean="0"/>
              <a:t>（</a:t>
            </a:r>
            <a:r>
              <a:rPr lang="en-US" altLang="zh-CN" sz="4000" dirty="0" smtClean="0"/>
              <a:t>1</a:t>
            </a:r>
            <a:r>
              <a:rPr lang="zh-CN" altLang="en-US" sz="4000" dirty="0" smtClean="0"/>
              <a:t>）</a:t>
            </a:r>
            <a:r>
              <a:rPr lang="zh-CN" altLang="zh-CN" sz="4000" dirty="0" smtClean="0"/>
              <a:t>用力</a:t>
            </a:r>
            <a:r>
              <a:rPr lang="zh-CN" altLang="zh-CN" sz="4000" dirty="0"/>
              <a:t>推</a:t>
            </a:r>
            <a:r>
              <a:rPr lang="zh-CN" altLang="zh-CN" sz="4000" dirty="0" smtClean="0"/>
              <a:t>讲</a:t>
            </a:r>
            <a:r>
              <a:rPr lang="zh-CN" altLang="en-US" sz="4000" dirty="0" smtClean="0"/>
              <a:t>桌子</a:t>
            </a:r>
            <a:r>
              <a:rPr lang="zh-CN" altLang="zh-CN" sz="4000" dirty="0" smtClean="0"/>
              <a:t>，</a:t>
            </a:r>
            <a:r>
              <a:rPr lang="zh-CN" altLang="en-US" sz="4000" dirty="0" smtClean="0"/>
              <a:t>桌子</a:t>
            </a:r>
            <a:r>
              <a:rPr lang="zh-CN" altLang="zh-CN" sz="4000" dirty="0" smtClean="0"/>
              <a:t>没</a:t>
            </a:r>
            <a:r>
              <a:rPr lang="zh-CN" altLang="zh-CN" sz="4000" dirty="0"/>
              <a:t>有动</a:t>
            </a:r>
            <a:r>
              <a:rPr lang="zh-CN" altLang="zh-CN" sz="4000" dirty="0" smtClean="0"/>
              <a:t>。</a:t>
            </a:r>
            <a:endParaRPr lang="en-US" altLang="zh-CN" sz="4000" dirty="0" smtClean="0"/>
          </a:p>
          <a:p>
            <a:r>
              <a:rPr lang="zh-CN" altLang="en-US" sz="4000" dirty="0" smtClean="0">
                <a:effectLst/>
              </a:rPr>
              <a:t>（</a:t>
            </a:r>
            <a:r>
              <a:rPr lang="en-US" altLang="zh-CN" sz="4000" dirty="0" smtClean="0">
                <a:effectLst/>
              </a:rPr>
              <a:t>2</a:t>
            </a:r>
            <a:r>
              <a:rPr lang="zh-CN" altLang="en-US" sz="4000" dirty="0" smtClean="0">
                <a:effectLst/>
              </a:rPr>
              <a:t>）手握水</a:t>
            </a:r>
            <a:r>
              <a:rPr lang="zh-CN" altLang="en-US" sz="4000" smtClean="0">
                <a:effectLst/>
              </a:rPr>
              <a:t>杯，杯子</a:t>
            </a:r>
            <a:r>
              <a:rPr lang="zh-CN" altLang="en-US" sz="4000" dirty="0" smtClean="0">
                <a:effectLst/>
              </a:rPr>
              <a:t>掉不下来。</a:t>
            </a:r>
            <a:endParaRPr lang="zh-CN" altLang="zh-CN" sz="4000" dirty="0">
              <a:effectLst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683568" y="5229200"/>
            <a:ext cx="8136904" cy="830997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400" dirty="0" smtClean="0"/>
              <a:t>我们把这样的力叫做</a:t>
            </a:r>
            <a:r>
              <a:rPr lang="zh-CN" altLang="en-US" sz="4800" dirty="0" smtClean="0">
                <a:solidFill>
                  <a:srgbClr val="FF0000"/>
                </a:solidFill>
              </a:rPr>
              <a:t>静摩擦力</a:t>
            </a:r>
            <a:r>
              <a:rPr lang="zh-CN" altLang="en-US" sz="4400" dirty="0" smtClean="0"/>
              <a:t>。</a:t>
            </a:r>
            <a:endParaRPr lang="zh-CN" altLang="en-US" sz="4400" dirty="0"/>
          </a:p>
        </p:txBody>
      </p:sp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laser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/>
          <p:cNvSpPr txBox="1"/>
          <p:nvPr/>
        </p:nvSpPr>
        <p:spPr>
          <a:xfrm>
            <a:off x="0" y="4437112"/>
            <a:ext cx="9144000" cy="1508105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6"/>
          </a:lnRef>
          <a:fillRef idx="1002">
            <a:schemeClr val="dk2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400" dirty="0" smtClean="0"/>
              <a:t>  当一个物体在另一个物体上滚动时，物体所受到的摩擦叫做</a:t>
            </a:r>
            <a:r>
              <a:rPr lang="zh-CN" altLang="en-US" sz="4800" dirty="0" smtClean="0">
                <a:solidFill>
                  <a:srgbClr val="FF0000"/>
                </a:solidFill>
              </a:rPr>
              <a:t>滚动摩擦力</a:t>
            </a:r>
            <a:r>
              <a:rPr lang="zh-CN" altLang="en-US" sz="4800" dirty="0" smtClean="0"/>
              <a:t>。</a:t>
            </a:r>
            <a:endParaRPr lang="zh-CN" altLang="en-US" sz="4800" dirty="0"/>
          </a:p>
        </p:txBody>
      </p:sp>
      <p:pic>
        <p:nvPicPr>
          <p:cNvPr id="4" name="Picture 13" descr="自行车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1412776"/>
            <a:ext cx="2880320" cy="2653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pull dir="l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6.06936E-6 C -0.00191 0.03469 0.00469 0.02775 -0.02517 0.02313 C -0.02691 0.0229 -0.02847 0.02174 -0.03003 0.02105 C -0.03698 0.01481 -0.04149 0.00325 -0.04913 6.06936E-6 C -0.05382 0.0007 -0.05868 0.00047 -0.06337 0.00209 C -0.07031 0.0044 -0.06597 0.00695 -0.07135 0.01064 C -0.0743 0.01273 -0.0776 0.01342 -0.08073 0.01481 C -0.08229 0.0155 -0.08559 0.01689 -0.08559 0.01689 C -0.09132 0.01619 -0.09861 0.02012 -0.10295 0.01481 C -0.10694 0.00995 -0.10451 0.0007 -0.10469 -0.00647 C -0.10503 -0.01918 -0.10469 -0.03167 -0.10469 -0.04438 " pathEditMode="fixed" ptsTypes="ffffffffffA">
                                      <p:cBhvr>
                                        <p:cTn id="12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5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529" y="3284984"/>
            <a:ext cx="6984775" cy="2400657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5400" dirty="0" smtClean="0">
                <a:solidFill>
                  <a:srgbClr val="FF0000"/>
                </a:solidFill>
              </a:rPr>
              <a:t>  注：</a:t>
            </a:r>
            <a:r>
              <a:rPr lang="zh-CN" altLang="zh-CN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在</a:t>
            </a:r>
            <a:r>
              <a:rPr lang="zh-CN" altLang="zh-CN" sz="4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一般情况下</a:t>
            </a:r>
            <a:r>
              <a:rPr lang="zh-CN" altLang="zh-CN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滚动摩擦比</a:t>
            </a:r>
            <a:r>
              <a:rPr lang="zh-CN" altLang="zh-CN" sz="4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滑动摩擦阻碍作用</a:t>
            </a:r>
            <a:r>
              <a:rPr lang="zh-CN" altLang="zh-CN" sz="48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小得多</a:t>
            </a:r>
            <a:r>
              <a:rPr lang="zh-CN" altLang="zh-CN" sz="4800" dirty="0">
                <a:solidFill>
                  <a:schemeClr val="tx1">
                    <a:lumMod val="95000"/>
                    <a:lumOff val="5000"/>
                  </a:schemeClr>
                </a:solidFill>
              </a:rPr>
              <a:t>。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1520" y="980728"/>
            <a:ext cx="8784976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40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r>
              <a:rPr lang="zh-CN" altLang="en-US" sz="40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小实验：</a:t>
            </a:r>
            <a:r>
              <a:rPr lang="zh-CN" altLang="zh-CN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用</a:t>
            </a:r>
            <a:r>
              <a:rPr lang="zh-CN" altLang="zh-CN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圆铅笔代替滚木，把圆铅笔垫在木块下，拉动木块，与直</a:t>
            </a:r>
            <a:r>
              <a:rPr lang="zh-CN" altLang="zh-CN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接在桌</a:t>
            </a:r>
            <a:r>
              <a:rPr lang="zh-CN" altLang="zh-CN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面上拉动木块进行比较。</a:t>
            </a:r>
            <a:endParaRPr lang="zh-CN" altLang="en-US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55024387"/>
      </p:ext>
    </p:extLst>
  </p:cSld>
  <p:clrMapOvr>
    <a:masterClrMapping/>
  </p:clrMapOvr>
  <p:transition spd="slow">
    <p:strips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voltag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94431" y="1340768"/>
            <a:ext cx="8424936" cy="212365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zh-CN" sz="4400" dirty="0"/>
              <a:t>生活中摩擦现象普遍存在，但这些摩擦都是有害的吗？ </a:t>
            </a:r>
            <a:endParaRPr lang="en-US" altLang="zh-CN" sz="4400" dirty="0" smtClean="0"/>
          </a:p>
          <a:p>
            <a:r>
              <a:rPr lang="zh-CN" altLang="en-US" sz="4400" dirty="0" smtClean="0"/>
              <a:t>例：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1275194" y="188640"/>
            <a:ext cx="6480720" cy="830997"/>
          </a:xfrm>
          <a:prstGeom prst="rect">
            <a:avLst/>
          </a:prstGeom>
        </p:spPr>
        <p:style>
          <a:lnRef idx="0">
            <a:scrgbClr r="0" g="0" b="0"/>
          </a:lnRef>
          <a:fillRef idx="1002">
            <a:schemeClr val="dk2"/>
          </a:fillRef>
          <a:effectRef idx="0">
            <a:scrgbClr r="0" g="0" b="0"/>
          </a:effectRef>
          <a:fontRef idx="major"/>
        </p:style>
        <p:txBody>
          <a:bodyPr wrap="square" rtlCol="0">
            <a:spAutoFit/>
          </a:bodyPr>
          <a:lstStyle/>
          <a:p>
            <a:r>
              <a:rPr lang="zh-CN" altLang="en-US" sz="4800" dirty="0" smtClean="0">
                <a:solidFill>
                  <a:srgbClr val="FF0000"/>
                </a:solidFill>
              </a:rPr>
              <a:t>四、摩擦的利与弊</a:t>
            </a:r>
            <a:endParaRPr lang="zh-CN" altLang="en-US" sz="4800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863" t="3174" r="4883" b="3492"/>
          <a:stretch/>
        </p:blipFill>
        <p:spPr>
          <a:xfrm>
            <a:off x="0" y="3457955"/>
            <a:ext cx="5436096" cy="3400044"/>
          </a:xfrm>
          <a:prstGeom prst="round1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436096" y="4797152"/>
            <a:ext cx="3707904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40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</a:t>
            </a:r>
            <a:r>
              <a:rPr lang="zh-CN" altLang="en-US" sz="4000" b="1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思考：拔河时我们穿新一些的鞋</a:t>
            </a:r>
            <a:endParaRPr lang="zh-CN" altLang="en-US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 rot="20934276">
            <a:off x="6509989" y="5566936"/>
            <a:ext cx="141737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zh-CN" sz="9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？</a:t>
            </a:r>
            <a:endParaRPr lang="zh-CN" altLang="en-US" sz="9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0432825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3"/>
          <p:cNvSpPr>
            <a:spLocks noChangeArrowheads="1" noChangeShapeType="1" noTextEdit="1"/>
          </p:cNvSpPr>
          <p:nvPr/>
        </p:nvSpPr>
        <p:spPr bwMode="auto">
          <a:xfrm>
            <a:off x="3995936" y="3573016"/>
            <a:ext cx="4608512" cy="1426096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894"/>
              </a:avLst>
            </a:prstTxWarp>
          </a:bodyPr>
          <a:lstStyle/>
          <a:p>
            <a:pPr algn="ctr"/>
            <a:r>
              <a:rPr lang="zh-CN" altLang="en-US" sz="36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筷子提米</a:t>
            </a:r>
          </a:p>
        </p:txBody>
      </p:sp>
      <p:pic>
        <p:nvPicPr>
          <p:cNvPr id="18450" name="Picture 1042">
            <a:hlinkClick r:id="" action="ppaction://media"/>
          </p:cNvPr>
          <p:cNvPicPr>
            <a:picLocks noRot="1" noChangeAspect="1" noChangeArrowheads="1"/>
          </p:cNvPicPr>
          <p:nvPr>
            <a:wavAudioFile r:embed="rId1" name="已录下的声音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83920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C:\Users\Administrator\Desktop\瞪眼观察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547664" y="1700808"/>
            <a:ext cx="1392155" cy="2088232"/>
          </a:xfrm>
          <a:prstGeom prst="rect">
            <a:avLst/>
          </a:prstGeom>
          <a:noFill/>
        </p:spPr>
      </p:pic>
      <p:sp>
        <p:nvSpPr>
          <p:cNvPr id="6" name="矩形 5"/>
          <p:cNvSpPr/>
          <p:nvPr/>
        </p:nvSpPr>
        <p:spPr>
          <a:xfrm>
            <a:off x="5724128" y="0"/>
            <a:ext cx="3419872" cy="923330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小实验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 spd="slow" advTm="24000">
    <p:split orient="vert"/>
  </p:transition>
  <p:timing>
    <p:tnLst>
      <p:par>
        <p:cTn id="1" dur="indefinite" restart="never" nodeType="tmRoot">
          <p:childTnLst>
            <p:audio>
              <p:cMediaNode>
                <p:cTn id="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8450"/>
                </p:tgtEl>
              </p:cMediaNode>
            </p:audi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60" t="14968" r="12837" b="15191"/>
          <a:stretch/>
        </p:blipFill>
        <p:spPr>
          <a:xfrm>
            <a:off x="0" y="908720"/>
            <a:ext cx="4752528" cy="3861048"/>
          </a:xfrm>
          <a:prstGeom prst="round1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12447" y="5445224"/>
            <a:ext cx="3744416" cy="954107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/>
              <a:t>  鞋底的花纹有助于增</a:t>
            </a:r>
            <a:endParaRPr lang="en-US" altLang="zh-CN" sz="2800" dirty="0" smtClean="0"/>
          </a:p>
          <a:p>
            <a:r>
              <a:rPr lang="zh-CN" altLang="en-US" sz="2800" dirty="0" smtClean="0"/>
              <a:t>大鞋与地面的摩擦</a:t>
            </a:r>
            <a:endParaRPr lang="zh-CN" altLang="en-US" sz="2800" dirty="0"/>
          </a:p>
        </p:txBody>
      </p:sp>
      <p:sp>
        <p:nvSpPr>
          <p:cNvPr id="4" name="矩形 3"/>
          <p:cNvSpPr/>
          <p:nvPr/>
        </p:nvSpPr>
        <p:spPr>
          <a:xfrm>
            <a:off x="6012160" y="5260557"/>
            <a:ext cx="2749471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</a:rPr>
              <a:t>鞋底摩擦大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r>
              <a:rPr lang="zh-CN" altLang="zh-CN" sz="4000" dirty="0" smtClean="0">
                <a:solidFill>
                  <a:srgbClr val="FF0000"/>
                </a:solidFill>
              </a:rPr>
              <a:t>可防滑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841" t="12210" r="11810" b="12234"/>
          <a:stretch/>
        </p:blipFill>
        <p:spPr>
          <a:xfrm>
            <a:off x="4860032" y="980728"/>
            <a:ext cx="4283968" cy="3816424"/>
          </a:xfrm>
          <a:prstGeom prst="round1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610396329"/>
      </p:ext>
    </p:extLst>
  </p:cSld>
  <p:clrMapOvr>
    <a:masterClrMapping/>
  </p:clrMapOvr>
  <p:transition spd="slow">
    <p:strips dir="rd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1484784"/>
            <a:ext cx="8856984" cy="280076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altLang="zh-CN" sz="3600" dirty="0" smtClean="0"/>
              <a:t>        </a:t>
            </a:r>
            <a:r>
              <a:rPr lang="zh-CN" altLang="zh-CN" sz="4400" dirty="0" smtClean="0"/>
              <a:t>可见</a:t>
            </a:r>
            <a:r>
              <a:rPr lang="zh-CN" altLang="zh-CN" sz="4400" dirty="0"/>
              <a:t>，生活中存在有益摩擦和有害摩擦。</a:t>
            </a:r>
            <a:r>
              <a:rPr lang="zh-CN" altLang="zh-CN" sz="4400" dirty="0" smtClean="0"/>
              <a:t>我们</a:t>
            </a:r>
            <a:r>
              <a:rPr lang="zh-CN" altLang="zh-CN" sz="4400" dirty="0"/>
              <a:t>要增大有益的摩擦，减小有害摩擦。谁能提出增大摩擦或减小摩擦都有什么方法</a:t>
            </a:r>
            <a:r>
              <a:rPr lang="zh-CN" altLang="zh-CN" sz="4400" dirty="0" smtClean="0"/>
              <a:t>呢</a:t>
            </a:r>
            <a:endParaRPr lang="zh-CN" altLang="en-US" sz="4400" dirty="0"/>
          </a:p>
        </p:txBody>
      </p:sp>
      <p:sp>
        <p:nvSpPr>
          <p:cNvPr id="5" name="矩形 4"/>
          <p:cNvSpPr/>
          <p:nvPr/>
        </p:nvSpPr>
        <p:spPr>
          <a:xfrm rot="20934276">
            <a:off x="7374085" y="3550712"/>
            <a:ext cx="141737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zh-CN" sz="9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？</a:t>
            </a:r>
            <a:endParaRPr lang="zh-CN" altLang="en-US" sz="9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6" name="矩形 5"/>
          <p:cNvSpPr/>
          <p:nvPr/>
        </p:nvSpPr>
        <p:spPr>
          <a:xfrm rot="20934276">
            <a:off x="6798020" y="3910753"/>
            <a:ext cx="141737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zh-CN" sz="9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？</a:t>
            </a:r>
            <a:endParaRPr lang="zh-CN" altLang="en-US" sz="9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 rot="20934276">
            <a:off x="8022156" y="3262680"/>
            <a:ext cx="1417376" cy="156966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zh-CN" sz="9600" b="1" cap="all" spc="0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？</a:t>
            </a:r>
            <a:endParaRPr lang="zh-CN" altLang="en-US" sz="96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8" name="WordArt 3"/>
          <p:cNvSpPr>
            <a:spLocks noChangeArrowheads="1" noChangeShapeType="1" noTextEdit="1"/>
          </p:cNvSpPr>
          <p:nvPr/>
        </p:nvSpPr>
        <p:spPr bwMode="auto">
          <a:xfrm>
            <a:off x="395536" y="4653136"/>
            <a:ext cx="2375569" cy="1124744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894"/>
              </a:avLst>
            </a:prstTxWarp>
          </a:bodyPr>
          <a:lstStyle/>
          <a:p>
            <a:pPr algn="ctr"/>
            <a:r>
              <a:rPr lang="zh-CN" altLang="en-US" sz="3000" b="1" kern="10" dirty="0" smtClean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/>
                  </a:outerShdw>
                </a:effectLst>
                <a:latin typeface="宋体"/>
                <a:ea typeface="宋体"/>
              </a:rPr>
              <a:t>自主学习</a:t>
            </a:r>
            <a:endParaRPr lang="zh-CN" altLang="en-US" sz="30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/>
                </a:outerShdw>
              </a:effectLst>
              <a:latin typeface="宋体"/>
              <a:ea typeface="宋体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3203848" y="5229200"/>
            <a:ext cx="196399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800" dirty="0" smtClean="0"/>
              <a:t>阅读课本</a:t>
            </a:r>
            <a:r>
              <a:rPr lang="en-US" altLang="zh-CN" sz="2800" dirty="0" smtClean="0"/>
              <a:t>P</a:t>
            </a:r>
            <a:r>
              <a:rPr lang="en-US" altLang="zh-CN" sz="1200" dirty="0" smtClean="0"/>
              <a:t>20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xmlns="" val="3480994270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-73024" y="1124744"/>
            <a:ext cx="9217024" cy="4401205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zh-CN" altLang="en-US" sz="4000" dirty="0" smtClean="0"/>
              <a:t>例如</a:t>
            </a:r>
            <a:r>
              <a:rPr lang="en-US" altLang="zh-CN" sz="4000" dirty="0" smtClean="0"/>
              <a:t>:</a:t>
            </a:r>
            <a:r>
              <a:rPr lang="zh-CN" altLang="zh-CN" sz="4000" dirty="0" smtClean="0"/>
              <a:t>①轮胎印</a:t>
            </a:r>
            <a:r>
              <a:rPr lang="zh-CN" altLang="zh-CN" sz="4000" dirty="0"/>
              <a:t>上花纹，增大摩擦；</a:t>
            </a:r>
            <a:r>
              <a:rPr lang="en-US" altLang="zh-CN" sz="4000" dirty="0"/>
              <a:t> </a:t>
            </a:r>
            <a:endParaRPr lang="zh-CN" altLang="zh-CN" sz="4000" dirty="0"/>
          </a:p>
          <a:p>
            <a:r>
              <a:rPr lang="en-US" altLang="zh-CN" sz="4000" dirty="0" smtClean="0"/>
              <a:t>          </a:t>
            </a:r>
            <a:r>
              <a:rPr lang="zh-CN" altLang="zh-CN" sz="4000" dirty="0" smtClean="0"/>
              <a:t>②</a:t>
            </a:r>
            <a:r>
              <a:rPr lang="zh-CN" altLang="zh-CN" sz="4000" dirty="0"/>
              <a:t>用手握紧瓶子，可以增大手与瓶子间的摩擦；</a:t>
            </a:r>
            <a:r>
              <a:rPr lang="en-US" altLang="zh-CN" sz="4000" dirty="0"/>
              <a:t> </a:t>
            </a:r>
            <a:endParaRPr lang="zh-CN" altLang="zh-CN" sz="4000" dirty="0"/>
          </a:p>
          <a:p>
            <a:r>
              <a:rPr lang="en-US" altLang="zh-CN" sz="4000" dirty="0" smtClean="0"/>
              <a:t>          </a:t>
            </a:r>
            <a:r>
              <a:rPr lang="zh-CN" altLang="zh-CN" sz="4000" dirty="0" smtClean="0"/>
              <a:t>③用</a:t>
            </a:r>
            <a:r>
              <a:rPr lang="zh-CN" altLang="en-US" sz="4000" dirty="0" smtClean="0"/>
              <a:t>滚动</a:t>
            </a:r>
            <a:r>
              <a:rPr lang="zh-CN" altLang="zh-CN" sz="4000" dirty="0" smtClean="0"/>
              <a:t>摩擦代</a:t>
            </a:r>
            <a:r>
              <a:rPr lang="zh-CN" altLang="zh-CN" sz="4000" dirty="0"/>
              <a:t>替滑动摩擦，可以减小摩擦；</a:t>
            </a:r>
          </a:p>
          <a:p>
            <a:r>
              <a:rPr lang="en-US" altLang="zh-CN" sz="4000" dirty="0" smtClean="0"/>
              <a:t>          </a:t>
            </a:r>
            <a:r>
              <a:rPr lang="zh-CN" altLang="zh-CN" sz="4000" dirty="0" smtClean="0"/>
              <a:t>④</a:t>
            </a:r>
            <a:r>
              <a:rPr lang="zh-CN" altLang="zh-CN" sz="4000" dirty="0"/>
              <a:t>在自行车轮的轴承中加润滑剂可以减小摩擦</a:t>
            </a:r>
            <a:r>
              <a:rPr lang="zh-CN" altLang="zh-CN" sz="4000" dirty="0" smtClean="0"/>
              <a:t>。</a:t>
            </a:r>
            <a:endParaRPr lang="zh-CN" altLang="zh-CN" sz="40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327354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05" r="5970" b="1631"/>
          <a:stretch/>
        </p:blipFill>
        <p:spPr>
          <a:xfrm>
            <a:off x="61707" y="0"/>
            <a:ext cx="9082293" cy="6886713"/>
          </a:xfrm>
          <a:prstGeom prst="round1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776626070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0714" t="9467" r="10714" b="20268"/>
          <a:stretch/>
        </p:blipFill>
        <p:spPr>
          <a:xfrm>
            <a:off x="246382" y="0"/>
            <a:ext cx="8874224" cy="5952005"/>
          </a:xfrm>
          <a:prstGeom prst="round1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1979712" y="6208253"/>
            <a:ext cx="4608512" cy="52322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2800" dirty="0" smtClean="0"/>
              <a:t>变滑动为滚动 的滚动轴承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xmlns="" val="3084695914"/>
      </p:ext>
    </p:extLst>
  </p:cSld>
  <p:clrMapOvr>
    <a:masterClrMapping/>
  </p:clrMapOvr>
  <p:transition spd="slow">
    <p:plus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0543"/>
          <a:stretch>
            <a:fillRect/>
          </a:stretch>
        </p:blipFill>
        <p:spPr bwMode="auto">
          <a:xfrm>
            <a:off x="533276" y="1563217"/>
            <a:ext cx="3458180" cy="260007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0543"/>
          <a:stretch>
            <a:fillRect/>
          </a:stretch>
        </p:blipFill>
        <p:spPr bwMode="auto">
          <a:xfrm>
            <a:off x="5004048" y="1931048"/>
            <a:ext cx="3096344" cy="22322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2012"/>
          <a:stretch>
            <a:fillRect/>
          </a:stretch>
        </p:blipFill>
        <p:spPr bwMode="auto">
          <a:xfrm>
            <a:off x="634552" y="4163296"/>
            <a:ext cx="3255627" cy="23409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073" name="Picture 1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72012"/>
          <a:stretch>
            <a:fillRect/>
          </a:stretch>
        </p:blipFill>
        <p:spPr bwMode="auto">
          <a:xfrm>
            <a:off x="4860032" y="4242916"/>
            <a:ext cx="3672408" cy="254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ectangle 5"/>
          <p:cNvSpPr>
            <a:spLocks noChangeArrowheads="1"/>
          </p:cNvSpPr>
          <p:nvPr/>
        </p:nvSpPr>
        <p:spPr bwMode="auto">
          <a:xfrm>
            <a:off x="264734" y="933519"/>
            <a:ext cx="8802410" cy="9233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66725" algn="l"/>
                <a:tab pos="1600200" algn="l"/>
                <a:tab pos="1666875" algn="l"/>
                <a:tab pos="2857500" algn="l"/>
                <a:tab pos="4000500" algn="l"/>
                <a:tab pos="4067175" algn="l"/>
                <a:tab pos="4800600" algn="l"/>
              </a:tabLst>
            </a:pP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2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、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如图所示，图中为了增大摩擦的是</a:t>
            </a:r>
            <a:r>
              <a:rPr kumimoji="0" lang="zh-CN" altLang="en-US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</a:t>
            </a:r>
            <a:r>
              <a:rPr kumimoji="0" lang="en-US" alt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(     )</a:t>
            </a:r>
            <a:endParaRPr kumimoji="0" lang="en-US" alt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66725" algn="l"/>
                <a:tab pos="1600200" algn="l"/>
                <a:tab pos="1666875" algn="l"/>
                <a:tab pos="2857500" algn="l"/>
                <a:tab pos="4000500" algn="l"/>
                <a:tab pos="4067175" algn="l"/>
                <a:tab pos="4800600" algn="l"/>
              </a:tabLst>
            </a:pP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3" name="Rectangle 6"/>
          <p:cNvSpPr>
            <a:spLocks noChangeArrowheads="1"/>
          </p:cNvSpPr>
          <p:nvPr/>
        </p:nvSpPr>
        <p:spPr bwMode="auto">
          <a:xfrm>
            <a:off x="0" y="1847850"/>
            <a:ext cx="9144000" cy="0"/>
          </a:xfrm>
          <a:prstGeom prst="rect">
            <a:avLst/>
          </a:prstGeom>
          <a:solidFill>
            <a:srgbClr val="FAFFF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4" name="Rectangle 7"/>
          <p:cNvSpPr>
            <a:spLocks noChangeArrowheads="1"/>
          </p:cNvSpPr>
          <p:nvPr/>
        </p:nvSpPr>
        <p:spPr bwMode="auto">
          <a:xfrm>
            <a:off x="0" y="3238500"/>
            <a:ext cx="9144000" cy="0"/>
          </a:xfrm>
          <a:prstGeom prst="rect">
            <a:avLst/>
          </a:prstGeom>
          <a:solidFill>
            <a:srgbClr val="FAFFF9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5" name="Rectangle 8"/>
          <p:cNvSpPr>
            <a:spLocks noChangeArrowheads="1"/>
          </p:cNvSpPr>
          <p:nvPr/>
        </p:nvSpPr>
        <p:spPr bwMode="auto">
          <a:xfrm>
            <a:off x="0" y="4429125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2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宋体" pitchFamily="2" charset="-122"/>
                <a:cs typeface="Times New Roman" pitchFamily="18" charset="0"/>
              </a:rPr>
              <a:t>               </a:t>
            </a:r>
            <a:endParaRPr kumimoji="0" lang="en-US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6" name="Rectangle 9"/>
          <p:cNvSpPr>
            <a:spLocks noChangeArrowheads="1"/>
          </p:cNvSpPr>
          <p:nvPr/>
        </p:nvSpPr>
        <p:spPr bwMode="auto">
          <a:xfrm>
            <a:off x="0" y="561975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zh-CN" altLang="zh-CN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宋体" pitchFamily="2" charset="-122"/>
              <a:cs typeface="宋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43808" y="0"/>
            <a:ext cx="2954656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练习巩固</a:t>
            </a:r>
            <a:endParaRPr lang="zh-CN" altLang="en-US" sz="5400" b="1" cap="all" spc="0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13" name="太阳形 12"/>
          <p:cNvSpPr/>
          <p:nvPr/>
        </p:nvSpPr>
        <p:spPr>
          <a:xfrm>
            <a:off x="4852371" y="6309115"/>
            <a:ext cx="794416" cy="476672"/>
          </a:xfrm>
          <a:prstGeom prst="sun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31245741"/>
      </p:ext>
    </p:extLst>
  </p:cSld>
  <p:clrMapOvr>
    <a:masterClrMapping/>
  </p:clrMapOvr>
  <p:transition spd="slow"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51520" y="1124744"/>
            <a:ext cx="8568952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/>
              <a:t>增大摩擦的方法</a:t>
            </a:r>
            <a:r>
              <a:rPr lang="zh-CN" altLang="zh-CN" sz="3600" dirty="0" smtClean="0"/>
              <a:t>：</a:t>
            </a:r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en-US" altLang="zh-CN" sz="3600" dirty="0" smtClean="0"/>
          </a:p>
          <a:p>
            <a:endParaRPr lang="en-US" altLang="zh-CN" sz="3600" dirty="0" smtClean="0"/>
          </a:p>
          <a:p>
            <a:r>
              <a:rPr lang="zh-CN" altLang="zh-CN" sz="3600" dirty="0" smtClean="0"/>
              <a:t>减小</a:t>
            </a:r>
            <a:r>
              <a:rPr lang="zh-CN" altLang="zh-CN" sz="3600" dirty="0"/>
              <a:t>摩擦的方法</a:t>
            </a:r>
            <a:r>
              <a:rPr lang="zh-CN" altLang="zh-CN" sz="3600" dirty="0" smtClean="0"/>
              <a:t>：</a:t>
            </a:r>
            <a:endParaRPr lang="zh-CN" altLang="en-US" sz="3600" dirty="0"/>
          </a:p>
        </p:txBody>
      </p:sp>
      <p:sp>
        <p:nvSpPr>
          <p:cNvPr id="3" name="TextBox 2"/>
          <p:cNvSpPr txBox="1"/>
          <p:nvPr/>
        </p:nvSpPr>
        <p:spPr>
          <a:xfrm>
            <a:off x="3779912" y="908720"/>
            <a:ext cx="5364088" cy="1938992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</a:rPr>
              <a:t>①增加压力；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r>
              <a:rPr lang="zh-CN" altLang="zh-CN" sz="4000" dirty="0" smtClean="0">
                <a:solidFill>
                  <a:srgbClr val="FF0000"/>
                </a:solidFill>
              </a:rPr>
              <a:t>②使接触面更粗糙</a:t>
            </a:r>
            <a:r>
              <a:rPr lang="zh-CN" altLang="en-US" sz="4000" dirty="0" smtClean="0">
                <a:solidFill>
                  <a:srgbClr val="FF0000"/>
                </a:solidFill>
              </a:rPr>
              <a:t>；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r>
              <a:rPr lang="zh-CN" altLang="zh-CN" sz="4000" dirty="0" smtClean="0">
                <a:solidFill>
                  <a:srgbClr val="FF0000"/>
                </a:solidFill>
              </a:rPr>
              <a:t>③</a:t>
            </a:r>
            <a:r>
              <a:rPr lang="zh-CN" altLang="en-US" sz="4000" dirty="0" smtClean="0">
                <a:solidFill>
                  <a:srgbClr val="FF0000"/>
                </a:solidFill>
              </a:rPr>
              <a:t>变滚动为滑动。</a:t>
            </a:r>
            <a:r>
              <a:rPr lang="en-US" altLang="zh-CN" sz="4000" dirty="0" smtClean="0">
                <a:solidFill>
                  <a:srgbClr val="FF0000"/>
                </a:solidFill>
              </a:rPr>
              <a:t> </a:t>
            </a:r>
            <a:endParaRPr lang="zh-CN" altLang="zh-CN" sz="4000" dirty="0">
              <a:solidFill>
                <a:srgbClr val="FF000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779912" y="3356992"/>
            <a:ext cx="5364088" cy="3170099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zh-CN" sz="4000" dirty="0" smtClean="0">
                <a:solidFill>
                  <a:srgbClr val="FF0000"/>
                </a:solidFill>
              </a:rPr>
              <a:t>①减小压力；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r>
              <a:rPr lang="zh-CN" altLang="zh-CN" sz="4000" dirty="0" smtClean="0">
                <a:solidFill>
                  <a:srgbClr val="FF0000"/>
                </a:solidFill>
              </a:rPr>
              <a:t>②减小接触面的粗糙程度</a:t>
            </a:r>
            <a:r>
              <a:rPr lang="zh-CN" altLang="en-US" sz="4000" dirty="0" smtClean="0">
                <a:solidFill>
                  <a:srgbClr val="FF0000"/>
                </a:solidFill>
              </a:rPr>
              <a:t>（</a:t>
            </a:r>
            <a:r>
              <a:rPr lang="zh-CN" altLang="zh-CN" sz="4000" dirty="0" smtClean="0">
                <a:solidFill>
                  <a:srgbClr val="FF0000"/>
                </a:solidFill>
              </a:rPr>
              <a:t>使摩擦面分离</a:t>
            </a:r>
            <a:r>
              <a:rPr lang="zh-CN" altLang="en-US" sz="4000" dirty="0" smtClean="0">
                <a:solidFill>
                  <a:srgbClr val="FF0000"/>
                </a:solidFill>
              </a:rPr>
              <a:t>）；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r>
              <a:rPr lang="zh-CN" altLang="zh-CN" sz="4000" dirty="0" smtClean="0">
                <a:solidFill>
                  <a:srgbClr val="FF0000"/>
                </a:solidFill>
              </a:rPr>
              <a:t>③</a:t>
            </a:r>
            <a:r>
              <a:rPr lang="zh-CN" altLang="zh-CN" sz="4000" dirty="0">
                <a:solidFill>
                  <a:srgbClr val="FF0000"/>
                </a:solidFill>
              </a:rPr>
              <a:t>用滚动摩擦代替滑动摩</a:t>
            </a:r>
            <a:r>
              <a:rPr lang="zh-CN" altLang="zh-CN" sz="4000" dirty="0" smtClean="0">
                <a:solidFill>
                  <a:srgbClr val="FF0000"/>
                </a:solidFill>
              </a:rPr>
              <a:t>擦</a:t>
            </a:r>
            <a:r>
              <a:rPr lang="zh-CN" altLang="en-US" sz="4000" dirty="0" smtClean="0">
                <a:solidFill>
                  <a:srgbClr val="FF0000"/>
                </a:solidFill>
              </a:rPr>
              <a:t>。</a:t>
            </a:r>
            <a:endParaRPr lang="en-US" altLang="zh-CN" sz="4000" dirty="0" smtClean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ashreg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pu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987824" y="692696"/>
            <a:ext cx="2954656" cy="923330"/>
          </a:xfrm>
          <a:prstGeom prst="rect">
            <a:avLst/>
          </a:prstGeom>
          <a:noFill/>
          <a:scene3d>
            <a:camera prst="isometricOffAxis1Right"/>
            <a:lightRig rig="threePt" dir="t"/>
          </a:scene3d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rgbClr val="FFFF00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练习巩固</a:t>
            </a:r>
            <a:endParaRPr lang="zh-CN" altLang="en-US" sz="5400" b="1" cap="all" spc="0" dirty="0">
              <a:ln/>
              <a:solidFill>
                <a:srgbClr val="FFFF00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矩形 2"/>
          <p:cNvSpPr/>
          <p:nvPr/>
        </p:nvSpPr>
        <p:spPr>
          <a:xfrm>
            <a:off x="431032" y="1628800"/>
            <a:ext cx="87129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000" dirty="0">
                <a:solidFill>
                  <a:prstClr val="black"/>
                </a:solidFill>
              </a:rPr>
              <a:t>3</a:t>
            </a:r>
            <a:r>
              <a:rPr lang="zh-CN" altLang="en-US" sz="4000" dirty="0">
                <a:solidFill>
                  <a:prstClr val="black"/>
                </a:solidFill>
              </a:rPr>
              <a:t>、</a:t>
            </a:r>
            <a:r>
              <a:rPr lang="zh-CN" altLang="zh-CN" sz="4000" dirty="0">
                <a:solidFill>
                  <a:prstClr val="black"/>
                </a:solidFill>
              </a:rPr>
              <a:t>下列各项措施中，用来减小有害摩擦的是（</a:t>
            </a:r>
            <a:r>
              <a:rPr lang="en-US" altLang="zh-CN" sz="4000" dirty="0">
                <a:solidFill>
                  <a:prstClr val="black"/>
                </a:solidFill>
              </a:rPr>
              <a:t> </a:t>
            </a:r>
            <a:r>
              <a:rPr lang="zh-CN" altLang="zh-CN" sz="4000" dirty="0" smtClean="0">
                <a:solidFill>
                  <a:prstClr val="black"/>
                </a:solidFill>
              </a:rPr>
              <a:t>）</a:t>
            </a:r>
            <a:endParaRPr lang="zh-CN" altLang="zh-CN" sz="4000" dirty="0">
              <a:solidFill>
                <a:srgbClr val="FF0000"/>
              </a:solidFill>
            </a:endParaRPr>
          </a:p>
          <a:p>
            <a:pPr lvl="0"/>
            <a:r>
              <a:rPr lang="en-US" altLang="zh-CN" sz="4000" dirty="0">
                <a:solidFill>
                  <a:prstClr val="black"/>
                </a:solidFill>
              </a:rPr>
              <a:t>A</a:t>
            </a:r>
            <a:r>
              <a:rPr lang="zh-CN" altLang="zh-CN" sz="4000" dirty="0">
                <a:solidFill>
                  <a:prstClr val="black"/>
                </a:solidFill>
              </a:rPr>
              <a:t>．下雪后往马路上撒些炉渣</a:t>
            </a:r>
          </a:p>
          <a:p>
            <a:pPr lvl="0"/>
            <a:r>
              <a:rPr lang="en-US" altLang="zh-CN" sz="4000" dirty="0">
                <a:solidFill>
                  <a:prstClr val="black"/>
                </a:solidFill>
              </a:rPr>
              <a:t>B</a:t>
            </a:r>
            <a:r>
              <a:rPr lang="zh-CN" altLang="zh-CN" sz="4000" dirty="0">
                <a:solidFill>
                  <a:prstClr val="black"/>
                </a:solidFill>
              </a:rPr>
              <a:t>．黑板上的字不容易擦干净时，双手用力按黑板擦擦黑板</a:t>
            </a:r>
          </a:p>
          <a:p>
            <a:pPr lvl="0"/>
            <a:r>
              <a:rPr lang="en-US" altLang="zh-CN" sz="4000" dirty="0">
                <a:solidFill>
                  <a:prstClr val="black"/>
                </a:solidFill>
              </a:rPr>
              <a:t>C</a:t>
            </a:r>
            <a:r>
              <a:rPr lang="zh-CN" altLang="zh-CN" sz="4000" dirty="0">
                <a:solidFill>
                  <a:prstClr val="black"/>
                </a:solidFill>
              </a:rPr>
              <a:t>．自行车转动部分加润滑油</a:t>
            </a:r>
          </a:p>
          <a:p>
            <a:pPr lvl="0"/>
            <a:r>
              <a:rPr lang="en-US" altLang="zh-CN" sz="4000" dirty="0">
                <a:solidFill>
                  <a:prstClr val="black"/>
                </a:solidFill>
              </a:rPr>
              <a:t>D</a:t>
            </a:r>
            <a:r>
              <a:rPr lang="zh-CN" altLang="zh-CN" sz="4000" dirty="0">
                <a:solidFill>
                  <a:prstClr val="black"/>
                </a:solidFill>
              </a:rPr>
              <a:t>．自行车的轮胎表面做有凹凸不平的花纹</a:t>
            </a:r>
          </a:p>
        </p:txBody>
      </p:sp>
      <p:sp>
        <p:nvSpPr>
          <p:cNvPr id="4" name="矩形 3"/>
          <p:cNvSpPr/>
          <p:nvPr/>
        </p:nvSpPr>
        <p:spPr>
          <a:xfrm>
            <a:off x="2339752" y="2276872"/>
            <a:ext cx="57419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 smtClean="0">
                <a:solidFill>
                  <a:srgbClr val="FF0000"/>
                </a:solidFill>
              </a:rPr>
              <a:t>C</a:t>
            </a:r>
            <a:r>
              <a:rPr lang="en-US" altLang="zh-CN" sz="4000" dirty="0" smtClean="0">
                <a:solidFill>
                  <a:prstClr val="black"/>
                </a:solidFill>
              </a:rPr>
              <a:t> </a:t>
            </a:r>
            <a:endParaRPr lang="zh-CN" altLang="en-US" sz="4000" dirty="0"/>
          </a:p>
        </p:txBody>
      </p:sp>
    </p:spTree>
  </p:cSld>
  <p:clrMapOvr>
    <a:masterClrMapping/>
  </p:clrMapOvr>
  <p:transition>
    <p:zoom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2627784" y="116632"/>
            <a:ext cx="2954655" cy="92333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zh-CN" altLang="en-US" sz="5400" b="1" cap="all" spc="0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目标回顾</a:t>
            </a:r>
            <a:endParaRPr lang="zh-CN" altLang="en-US" sz="5400" b="1" cap="all" spc="0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179512" y="1077825"/>
            <a:ext cx="8496944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 smtClean="0"/>
              <a:t>    </a:t>
            </a:r>
            <a:r>
              <a:rPr lang="zh-CN" altLang="zh-CN" sz="3200" dirty="0" smtClean="0"/>
              <a:t>（</a:t>
            </a:r>
            <a:r>
              <a:rPr lang="en-US" altLang="zh-CN" sz="3200" dirty="0"/>
              <a:t>1</a:t>
            </a:r>
            <a:r>
              <a:rPr lang="zh-CN" altLang="zh-CN" sz="3200" dirty="0"/>
              <a:t>）通过观察日常生活中的现象，知道滑动摩擦、滚动摩擦和静摩擦的存</a:t>
            </a:r>
            <a:r>
              <a:rPr lang="zh-CN" altLang="zh-CN" sz="3200" dirty="0" smtClean="0"/>
              <a:t>在</a:t>
            </a:r>
            <a:r>
              <a:rPr lang="zh-CN" altLang="en-US" sz="3200" dirty="0" smtClean="0"/>
              <a:t>；</a:t>
            </a:r>
            <a:endParaRPr lang="zh-CN" altLang="zh-CN" sz="3200" dirty="0"/>
          </a:p>
          <a:p>
            <a:r>
              <a:rPr lang="en-US" altLang="zh-CN" sz="3200" dirty="0"/>
              <a:t>    </a:t>
            </a:r>
            <a:r>
              <a:rPr lang="zh-CN" altLang="zh-CN" sz="3200" dirty="0"/>
              <a:t>（</a:t>
            </a:r>
            <a:r>
              <a:rPr lang="en-US" altLang="zh-CN" sz="3200" dirty="0"/>
              <a:t>2</a:t>
            </a:r>
            <a:r>
              <a:rPr lang="zh-CN" altLang="zh-CN" sz="3200" dirty="0" smtClean="0"/>
              <a:t>）通过实验探究，了解影响滑动摩擦力大小的因素，培养学生的实验探究能力；</a:t>
            </a:r>
            <a:endParaRPr lang="zh-CN" altLang="zh-CN" sz="3200" dirty="0"/>
          </a:p>
          <a:p>
            <a:r>
              <a:rPr lang="en-US" altLang="zh-CN" sz="3200" dirty="0"/>
              <a:t>    </a:t>
            </a:r>
            <a:r>
              <a:rPr lang="zh-CN" altLang="zh-CN" sz="3200" dirty="0"/>
              <a:t>（</a:t>
            </a:r>
            <a:r>
              <a:rPr lang="en-US" altLang="zh-CN" sz="3200" dirty="0"/>
              <a:t>3</a:t>
            </a:r>
            <a:r>
              <a:rPr lang="zh-CN" altLang="zh-CN" sz="3200" dirty="0" smtClean="0"/>
              <a:t>）</a:t>
            </a:r>
            <a:r>
              <a:rPr lang="zh-CN" altLang="en-US" sz="3200" dirty="0" smtClean="0"/>
              <a:t>知道</a:t>
            </a:r>
            <a:r>
              <a:rPr lang="zh-CN" altLang="zh-CN" sz="3200" dirty="0" smtClean="0"/>
              <a:t>在一般情况下，滚动摩擦比滑动摩擦小；</a:t>
            </a:r>
            <a:r>
              <a:rPr lang="en-US" altLang="zh-CN" sz="3200" dirty="0" smtClean="0"/>
              <a:t> </a:t>
            </a:r>
            <a:endParaRPr lang="zh-CN" altLang="zh-CN" sz="3200" dirty="0"/>
          </a:p>
          <a:p>
            <a:r>
              <a:rPr lang="en-US" altLang="zh-CN" sz="3200" dirty="0"/>
              <a:t>    </a:t>
            </a:r>
            <a:r>
              <a:rPr lang="zh-CN" altLang="zh-CN" sz="3200" dirty="0"/>
              <a:t>（</a:t>
            </a:r>
            <a:r>
              <a:rPr lang="en-US" altLang="zh-CN" sz="3200" dirty="0"/>
              <a:t>4</a:t>
            </a:r>
            <a:r>
              <a:rPr lang="zh-CN" altLang="zh-CN" sz="3200" dirty="0" smtClean="0"/>
              <a:t>）举例说出增大有益摩擦和减小有害摩擦的方法，</a:t>
            </a:r>
            <a:r>
              <a:rPr lang="zh-CN" altLang="en-US" sz="3200" dirty="0" smtClean="0"/>
              <a:t>会</a:t>
            </a:r>
            <a:r>
              <a:rPr lang="zh-CN" altLang="zh-CN" sz="3200" dirty="0" smtClean="0"/>
              <a:t>初步</a:t>
            </a:r>
            <a:r>
              <a:rPr lang="zh-CN" altLang="zh-CN" sz="3200" dirty="0"/>
              <a:t>应用物理知识解决实际问</a:t>
            </a:r>
            <a:r>
              <a:rPr lang="zh-CN" altLang="zh-CN" sz="3200" dirty="0" smtClean="0"/>
              <a:t>题</a:t>
            </a:r>
            <a:r>
              <a:rPr lang="zh-CN" altLang="en-US" sz="3200" dirty="0" smtClean="0"/>
              <a:t>。</a:t>
            </a:r>
            <a:endParaRPr lang="zh-CN" altLang="zh-CN" sz="3200" dirty="0"/>
          </a:p>
          <a:p>
            <a:r>
              <a:rPr lang="en-US" altLang="zh-CN" sz="3200" dirty="0"/>
              <a:t>    </a:t>
            </a:r>
            <a:r>
              <a:rPr lang="zh-CN" altLang="zh-CN" sz="3200" dirty="0"/>
              <a:t>（</a:t>
            </a:r>
            <a:r>
              <a:rPr lang="en-US" altLang="zh-CN" sz="3200" dirty="0"/>
              <a:t>5</a:t>
            </a:r>
            <a:r>
              <a:rPr lang="zh-CN" altLang="zh-CN" sz="3200" dirty="0" smtClean="0"/>
              <a:t>）</a:t>
            </a:r>
            <a:r>
              <a:rPr lang="zh-CN" altLang="en-US" sz="3200" dirty="0" smtClean="0"/>
              <a:t>体会</a:t>
            </a:r>
            <a:r>
              <a:rPr lang="zh-CN" altLang="zh-CN" sz="3200" dirty="0" smtClean="0"/>
              <a:t>摩</a:t>
            </a:r>
            <a:r>
              <a:rPr lang="zh-CN" altLang="zh-CN" sz="3200" dirty="0"/>
              <a:t>擦在实际生活中的意义。</a:t>
            </a:r>
            <a:endParaRPr lang="zh-CN" altLang="zh-CN" sz="3200" dirty="0"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52435101"/>
      </p:ext>
    </p:extLst>
  </p:cSld>
  <p:clrMapOvr>
    <a:masterClrMapping/>
  </p:clrMapOvr>
  <p:transition spd="slow">
    <p:zoom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270178" y="2617710"/>
            <a:ext cx="7776864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课本（</a:t>
            </a:r>
            <a:r>
              <a:rPr lang="en-US" altLang="zh-CN" sz="4000" dirty="0" smtClean="0"/>
              <a:t>P21</a:t>
            </a:r>
            <a:r>
              <a:rPr lang="zh-CN" altLang="en-US" sz="4000" dirty="0" smtClean="0"/>
              <a:t>，第</a:t>
            </a:r>
            <a:r>
              <a:rPr lang="en-US" altLang="zh-CN" sz="4000" dirty="0" smtClean="0"/>
              <a:t>1</a:t>
            </a:r>
            <a:r>
              <a:rPr lang="zh-CN" altLang="en-US" sz="4000" dirty="0" smtClean="0"/>
              <a:t>题</a:t>
            </a:r>
            <a:r>
              <a:rPr lang="zh-CN" altLang="en-US" sz="4000" dirty="0" smtClean="0">
                <a:solidFill>
                  <a:srgbClr val="FF0000"/>
                </a:solidFill>
              </a:rPr>
              <a:t>）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r>
              <a:rPr lang="en-US" altLang="zh-CN" sz="4000" dirty="0"/>
              <a:t> </a:t>
            </a:r>
            <a:r>
              <a:rPr lang="zh-CN" altLang="en-US" sz="4000" dirty="0" smtClean="0">
                <a:solidFill>
                  <a:srgbClr val="FF0000"/>
                </a:solidFill>
              </a:rPr>
              <a:t>活动手册（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P18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，第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9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题， 第</a:t>
            </a:r>
            <a:r>
              <a:rPr lang="en-US" altLang="zh-CN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11</a:t>
            </a:r>
            <a:r>
              <a:rPr lang="zh-CN" altLang="en-US" sz="4000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题</a:t>
            </a:r>
            <a:r>
              <a:rPr lang="zh-CN" altLang="en-US" sz="4000" dirty="0" smtClean="0">
                <a:solidFill>
                  <a:srgbClr val="FF0000"/>
                </a:solidFill>
              </a:rPr>
              <a:t>）</a:t>
            </a:r>
            <a:endParaRPr lang="en-US" altLang="zh-CN" sz="4000" dirty="0" smtClean="0">
              <a:solidFill>
                <a:srgbClr val="FF0000"/>
              </a:solidFill>
            </a:endParaRPr>
          </a:p>
          <a:p>
            <a:endParaRPr lang="zh-CN" altLang="en-US" sz="4000" dirty="0"/>
          </a:p>
        </p:txBody>
      </p:sp>
      <p:sp>
        <p:nvSpPr>
          <p:cNvPr id="3" name="TextBox 2"/>
          <p:cNvSpPr txBox="1"/>
          <p:nvPr/>
        </p:nvSpPr>
        <p:spPr>
          <a:xfrm>
            <a:off x="2994585" y="980728"/>
            <a:ext cx="3600400" cy="92333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/>
              <a:t>作业</a:t>
            </a:r>
            <a:endParaRPr lang="zh-CN" altLang="en-US" sz="5400" dirty="0"/>
          </a:p>
        </p:txBody>
      </p:sp>
    </p:spTree>
    <p:extLst>
      <p:ext uri="{BB962C8B-B14F-4D97-AF65-F5344CB8AC3E}">
        <p14:creationId xmlns:p14="http://schemas.microsoft.com/office/powerpoint/2010/main" xmlns="" val="1481024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56430" y="2518363"/>
            <a:ext cx="748883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9600" dirty="0" smtClean="0">
                <a:solidFill>
                  <a:schemeClr val="bg2">
                    <a:lumMod val="50000"/>
                  </a:schemeClr>
                </a:solidFill>
              </a:rPr>
              <a:t>5</a:t>
            </a:r>
            <a:r>
              <a:rPr lang="zh-CN" altLang="en-US" sz="9600" dirty="0" smtClean="0">
                <a:solidFill>
                  <a:schemeClr val="bg2">
                    <a:lumMod val="50000"/>
                  </a:schemeClr>
                </a:solidFill>
              </a:rPr>
              <a:t>、摩擦力</a:t>
            </a:r>
            <a:endParaRPr lang="zh-CN" altLang="en-US" sz="96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4" name="Picture 9" descr="1178_3336"/>
          <p:cNvPicPr>
            <a:picLocks noChangeAspect="1" noChangeArrowheads="1" noCrop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24328" y="980728"/>
            <a:ext cx="1428750" cy="1200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6300192" y="5301208"/>
            <a:ext cx="2210862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dirty="0" smtClean="0"/>
              <a:t>临西一中    郝晓峰</a:t>
            </a:r>
            <a:endParaRPr lang="zh-CN" altLang="en-US" sz="2000" b="1" dirty="0"/>
          </a:p>
        </p:txBody>
      </p:sp>
    </p:spTree>
  </p:cSld>
  <p:clrMapOvr>
    <a:masterClrMapping/>
  </p:clrMapOvr>
  <p:transition>
    <p:split orient="vert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915816" y="2780928"/>
            <a:ext cx="3663182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谢谢大家！</a:t>
            </a:r>
            <a:endParaRPr lang="zh-CN" altLang="en-US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-25783" y="764704"/>
            <a:ext cx="9169783" cy="10156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6000" dirty="0" smtClean="0">
                <a:solidFill>
                  <a:srgbClr val="C00000"/>
                </a:solidFill>
              </a:rPr>
              <a:t>             学习目标</a:t>
            </a:r>
            <a:endParaRPr lang="zh-CN" altLang="en-US" sz="6000" dirty="0">
              <a:solidFill>
                <a:srgbClr val="C0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-180528" y="2420888"/>
            <a:ext cx="9145016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 smtClean="0"/>
              <a:t>   </a:t>
            </a:r>
            <a:r>
              <a:rPr lang="en-US" altLang="zh-CN" sz="4000" dirty="0" smtClean="0"/>
              <a:t>1</a:t>
            </a:r>
            <a:r>
              <a:rPr lang="zh-CN" altLang="en-US" sz="4000" dirty="0" smtClean="0"/>
              <a:t>、通过观察现象知道什么是摩擦力。</a:t>
            </a:r>
            <a:endParaRPr lang="en-US" altLang="zh-CN" sz="4000" dirty="0" smtClean="0"/>
          </a:p>
          <a:p>
            <a:r>
              <a:rPr lang="zh-CN" altLang="en-US" sz="4000" dirty="0" smtClean="0"/>
              <a:t>    </a:t>
            </a:r>
            <a:r>
              <a:rPr lang="en-US" altLang="zh-CN" sz="4000" dirty="0" smtClean="0"/>
              <a:t>2</a:t>
            </a:r>
            <a:r>
              <a:rPr lang="zh-CN" altLang="en-US" sz="4000" dirty="0" smtClean="0"/>
              <a:t>、通过实验探究知道影响滑动摩擦力</a:t>
            </a:r>
            <a:endParaRPr lang="en-US" altLang="zh-CN" sz="4000" dirty="0" smtClean="0"/>
          </a:p>
          <a:p>
            <a:r>
              <a:rPr lang="zh-CN" altLang="en-US" sz="4000" dirty="0" smtClean="0"/>
              <a:t>           大小的因素。</a:t>
            </a:r>
            <a:endParaRPr lang="en-US" altLang="zh-CN" sz="4000" dirty="0" smtClean="0"/>
          </a:p>
          <a:p>
            <a:r>
              <a:rPr lang="en-US" altLang="zh-CN" sz="4000" dirty="0" smtClean="0"/>
              <a:t>    3</a:t>
            </a:r>
            <a:r>
              <a:rPr lang="zh-CN" altLang="en-US" sz="4000" dirty="0" smtClean="0"/>
              <a:t>、会举例说明增大或减小摩擦的方法。</a:t>
            </a:r>
            <a:endParaRPr lang="en-US" altLang="zh-CN" sz="4000" dirty="0" smtClean="0"/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5101692" y="1988840"/>
            <a:ext cx="4722768" cy="2400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800" dirty="0"/>
              <a:t>这些运动</a:t>
            </a:r>
            <a:r>
              <a:rPr lang="zh-CN" altLang="zh-CN" sz="4800" dirty="0" smtClean="0"/>
              <a:t>最终</a:t>
            </a:r>
            <a:endParaRPr lang="en-US" altLang="zh-CN" sz="4800" dirty="0" smtClean="0"/>
          </a:p>
          <a:p>
            <a:r>
              <a:rPr lang="zh-CN" altLang="zh-CN" sz="4800" dirty="0" smtClean="0"/>
              <a:t>都会</a:t>
            </a:r>
            <a:r>
              <a:rPr lang="zh-CN" altLang="zh-CN" sz="4800" dirty="0"/>
              <a:t>停下来</a:t>
            </a:r>
            <a:r>
              <a:rPr lang="zh-CN" altLang="zh-CN" sz="4800" dirty="0" smtClean="0"/>
              <a:t>，</a:t>
            </a:r>
            <a:endParaRPr lang="en-US" altLang="zh-CN" sz="4800" dirty="0" smtClean="0"/>
          </a:p>
          <a:p>
            <a:r>
              <a:rPr lang="zh-CN" altLang="zh-CN" sz="4800" dirty="0" smtClean="0"/>
              <a:t>这</a:t>
            </a:r>
            <a:r>
              <a:rPr lang="zh-CN" altLang="zh-CN" sz="4800" dirty="0"/>
              <a:t>是为什么呢</a:t>
            </a:r>
            <a:r>
              <a:rPr lang="zh-CN" altLang="zh-CN" sz="5400" dirty="0"/>
              <a:t>？ </a:t>
            </a:r>
            <a:endParaRPr lang="zh-CN" altLang="en-US" sz="5400" dirty="0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540" t="14391" r="12857" b="14286"/>
          <a:stretch/>
        </p:blipFill>
        <p:spPr>
          <a:xfrm>
            <a:off x="0" y="0"/>
            <a:ext cx="5012621" cy="3594157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2881" t="13905" r="11564" b="14667"/>
          <a:stretch/>
        </p:blipFill>
        <p:spPr>
          <a:xfrm>
            <a:off x="-10793" y="3404442"/>
            <a:ext cx="5081338" cy="3453558"/>
          </a:xfrm>
          <a:prstGeom prst="round1Rect">
            <a:avLst/>
          </a:prstGeom>
        </p:spPr>
      </p:pic>
      <p:sp>
        <p:nvSpPr>
          <p:cNvPr id="14" name="矩形 13"/>
          <p:cNvSpPr/>
          <p:nvPr/>
        </p:nvSpPr>
        <p:spPr>
          <a:xfrm>
            <a:off x="4613345" y="7355813"/>
            <a:ext cx="914400" cy="9144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Box 5"/>
          <p:cNvSpPr txBox="1"/>
          <p:nvPr/>
        </p:nvSpPr>
        <p:spPr>
          <a:xfrm>
            <a:off x="7164288" y="764704"/>
            <a:ext cx="197971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a typeface="仿宋" pitchFamily="49" charset="-122"/>
              </a:rPr>
              <a:t>思考</a:t>
            </a:r>
            <a:endParaRPr lang="zh-CN" altLang="en-US" sz="6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ea typeface="仿宋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61324715"/>
      </p:ext>
    </p:extLst>
  </p:cSld>
  <p:clrMapOvr>
    <a:masterClrMapping/>
  </p:clrMapOvr>
  <p:transition spd="slow">
    <p:pull dir="l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95536" y="1112344"/>
            <a:ext cx="8084264" cy="14465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/>
              <a:t>你们是否感受到过滑动摩擦力</a:t>
            </a:r>
            <a:r>
              <a:rPr lang="zh-CN" altLang="zh-CN" sz="4400" dirty="0" smtClean="0"/>
              <a:t>的</a:t>
            </a:r>
            <a:endParaRPr lang="en-US" altLang="zh-CN" sz="4400" dirty="0" smtClean="0"/>
          </a:p>
          <a:p>
            <a:r>
              <a:rPr lang="zh-CN" altLang="zh-CN" sz="4400" dirty="0" smtClean="0"/>
              <a:t>存在？</a:t>
            </a:r>
            <a:r>
              <a:rPr lang="zh-CN" altLang="en-US" sz="4400" dirty="0" smtClean="0"/>
              <a:t>请举例说明。</a:t>
            </a:r>
            <a:endParaRPr lang="zh-CN" altLang="en-US" sz="4400" dirty="0"/>
          </a:p>
        </p:txBody>
      </p:sp>
      <p:sp>
        <p:nvSpPr>
          <p:cNvPr id="3" name="矩形 2"/>
          <p:cNvSpPr/>
          <p:nvPr/>
        </p:nvSpPr>
        <p:spPr>
          <a:xfrm>
            <a:off x="107505" y="2636912"/>
            <a:ext cx="903649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例：</a:t>
            </a:r>
            <a:r>
              <a:rPr lang="en-US" altLang="zh-CN" sz="3200" dirty="0" smtClean="0"/>
              <a:t>1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推动</a:t>
            </a:r>
            <a:r>
              <a:rPr lang="zh-CN" altLang="zh-CN" sz="3200" dirty="0"/>
              <a:t>桌子需要很大的力气，感觉到有</a:t>
            </a:r>
            <a:r>
              <a:rPr lang="zh-CN" altLang="zh-CN" sz="3200" dirty="0" smtClean="0"/>
              <a:t>阻碍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sp>
        <p:nvSpPr>
          <p:cNvPr id="4" name="矩形 3"/>
          <p:cNvSpPr/>
          <p:nvPr/>
        </p:nvSpPr>
        <p:spPr>
          <a:xfrm>
            <a:off x="971600" y="3222954"/>
            <a:ext cx="695575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solidFill>
                  <a:srgbClr val="FF0000"/>
                </a:solidFill>
              </a:rPr>
              <a:t>因为桌子和地面间有摩擦力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107504" y="4077072"/>
            <a:ext cx="698063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 smtClean="0"/>
              <a:t>例：</a:t>
            </a:r>
            <a:r>
              <a:rPr lang="en-US" altLang="zh-CN" sz="3200" dirty="0" smtClean="0"/>
              <a:t>2</a:t>
            </a:r>
            <a:r>
              <a:rPr lang="zh-CN" altLang="en-US" sz="3200" dirty="0" smtClean="0"/>
              <a:t>、</a:t>
            </a:r>
            <a:r>
              <a:rPr lang="zh-CN" altLang="zh-CN" sz="3200" dirty="0" smtClean="0"/>
              <a:t>用</a:t>
            </a:r>
            <a:r>
              <a:rPr lang="zh-CN" altLang="zh-CN" sz="3200" dirty="0"/>
              <a:t>手搓桌面，感觉到用了</a:t>
            </a:r>
            <a:r>
              <a:rPr lang="zh-CN" altLang="zh-CN" sz="3200" dirty="0" smtClean="0"/>
              <a:t>力</a:t>
            </a:r>
            <a:r>
              <a:rPr lang="zh-CN" altLang="en-US" sz="3200" dirty="0" smtClean="0"/>
              <a:t>。</a:t>
            </a:r>
            <a:endParaRPr lang="zh-CN" altLang="en-US" sz="3200" dirty="0"/>
          </a:p>
        </p:txBody>
      </p:sp>
      <p:sp>
        <p:nvSpPr>
          <p:cNvPr id="6" name="矩形 5"/>
          <p:cNvSpPr/>
          <p:nvPr/>
        </p:nvSpPr>
        <p:spPr>
          <a:xfrm>
            <a:off x="971600" y="4869159"/>
            <a:ext cx="526297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4400" dirty="0">
                <a:solidFill>
                  <a:srgbClr val="FF0000"/>
                </a:solidFill>
              </a:rPr>
              <a:t>手和桌面间有摩擦力</a:t>
            </a:r>
            <a:endParaRPr lang="zh-CN" altLang="en-US" sz="4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>
    <p:pull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764704"/>
            <a:ext cx="6336704" cy="707886"/>
          </a:xfrm>
          <a:prstGeom prst="rect">
            <a:avLst/>
          </a:prstGeom>
        </p:spPr>
        <p:style>
          <a:lnRef idx="2">
            <a:schemeClr val="accent5"/>
          </a:lnRef>
          <a:fillRef idx="1002">
            <a:schemeClr val="dk2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4000" dirty="0" smtClean="0">
                <a:solidFill>
                  <a:srgbClr val="FF0000"/>
                </a:solidFill>
              </a:rPr>
              <a:t>        一、滑动摩擦力</a:t>
            </a:r>
            <a:endParaRPr lang="zh-CN" altLang="en-US" sz="4000" dirty="0"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79512" y="1772816"/>
            <a:ext cx="8064896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 smtClean="0"/>
              <a:t>       一个物体在另一个物体表面上发生</a:t>
            </a:r>
            <a:r>
              <a:rPr lang="zh-CN" altLang="en-US" sz="4400" dirty="0" smtClean="0">
                <a:solidFill>
                  <a:srgbClr val="00B0F0"/>
                </a:solidFill>
              </a:rPr>
              <a:t>相对滑动</a:t>
            </a:r>
            <a:r>
              <a:rPr lang="zh-CN" altLang="en-US" sz="4400" dirty="0" smtClean="0"/>
              <a:t>时，在</a:t>
            </a:r>
            <a:r>
              <a:rPr lang="zh-CN" altLang="en-US" sz="4400" dirty="0" smtClean="0">
                <a:solidFill>
                  <a:srgbClr val="00B0F0"/>
                </a:solidFill>
              </a:rPr>
              <a:t>两个物体接触面之间</a:t>
            </a:r>
            <a:r>
              <a:rPr lang="zh-CN" altLang="en-US" sz="4400" dirty="0" smtClean="0"/>
              <a:t>会产生</a:t>
            </a:r>
            <a:r>
              <a:rPr lang="zh-CN" altLang="en-US" sz="4400" dirty="0" smtClean="0">
                <a:solidFill>
                  <a:srgbClr val="CC0099"/>
                </a:solidFill>
              </a:rPr>
              <a:t>阻碍物体相对运动</a:t>
            </a:r>
            <a:r>
              <a:rPr lang="zh-CN" altLang="en-US" sz="4400" dirty="0" smtClean="0"/>
              <a:t>的力，这个力叫做</a:t>
            </a:r>
            <a:r>
              <a:rPr lang="zh-CN" altLang="en-US" sz="6600" dirty="0" smtClean="0">
                <a:solidFill>
                  <a:srgbClr val="C00000"/>
                </a:solidFill>
              </a:rPr>
              <a:t>滑动摩擦力</a:t>
            </a:r>
            <a:r>
              <a:rPr lang="zh-CN" altLang="en-US" sz="4400" dirty="0" smtClean="0"/>
              <a:t>。</a:t>
            </a:r>
            <a:endParaRPr lang="zh-CN" altLang="en-US" sz="4400" dirty="0"/>
          </a:p>
        </p:txBody>
      </p:sp>
      <p:sp>
        <p:nvSpPr>
          <p:cNvPr id="4" name="单圆角矩形 3"/>
          <p:cNvSpPr/>
          <p:nvPr/>
        </p:nvSpPr>
        <p:spPr>
          <a:xfrm>
            <a:off x="0" y="1340768"/>
            <a:ext cx="1532587" cy="648072"/>
          </a:xfrm>
          <a:prstGeom prst="round1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000" dirty="0" smtClean="0">
                <a:solidFill>
                  <a:srgbClr val="00B0F0"/>
                </a:solidFill>
              </a:rPr>
              <a:t>条件</a:t>
            </a:r>
            <a:endParaRPr lang="zh-CN" altLang="en-US" sz="4000" dirty="0">
              <a:solidFill>
                <a:srgbClr val="00B0F0"/>
              </a:solidFill>
            </a:endParaRPr>
          </a:p>
        </p:txBody>
      </p:sp>
      <p:cxnSp>
        <p:nvCxnSpPr>
          <p:cNvPr id="5" name="直接箭头连接符 4"/>
          <p:cNvCxnSpPr/>
          <p:nvPr/>
        </p:nvCxnSpPr>
        <p:spPr>
          <a:xfrm>
            <a:off x="979048" y="1916832"/>
            <a:ext cx="5393152" cy="792088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直接箭头连接符 5"/>
          <p:cNvCxnSpPr/>
          <p:nvPr/>
        </p:nvCxnSpPr>
        <p:spPr>
          <a:xfrm>
            <a:off x="979048" y="1916832"/>
            <a:ext cx="1432712" cy="72008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3491880" y="5373216"/>
            <a:ext cx="2232248" cy="1008112"/>
          </a:xfrm>
          <a:prstGeom prst="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003">
            <a:schemeClr val="l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400" dirty="0" smtClean="0">
                <a:solidFill>
                  <a:srgbClr val="00B0F0"/>
                </a:solidFill>
              </a:rPr>
              <a:t>特点</a:t>
            </a:r>
            <a:endParaRPr lang="zh-CN" altLang="en-US" sz="4400" dirty="0">
              <a:solidFill>
                <a:srgbClr val="00B0F0"/>
              </a:solidFill>
            </a:endParaRPr>
          </a:p>
        </p:txBody>
      </p:sp>
      <p:cxnSp>
        <p:nvCxnSpPr>
          <p:cNvPr id="8" name="直接箭头连接符 7"/>
          <p:cNvCxnSpPr/>
          <p:nvPr/>
        </p:nvCxnSpPr>
        <p:spPr>
          <a:xfrm flipV="1">
            <a:off x="4608004" y="3717032"/>
            <a:ext cx="1116124" cy="1656184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1781" y="1265593"/>
            <a:ext cx="9036496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/>
              <a:t>请同学们参与</a:t>
            </a:r>
            <a:r>
              <a:rPr lang="zh-CN" altLang="zh-CN" sz="4000" dirty="0" smtClean="0"/>
              <a:t>以下的</a:t>
            </a:r>
            <a:r>
              <a:rPr lang="zh-CN" altLang="zh-CN" sz="4000" dirty="0"/>
              <a:t>活动，细心体会手或脚的感觉。</a:t>
            </a:r>
            <a:endParaRPr lang="zh-CN" altLang="en-US" sz="4000" dirty="0"/>
          </a:p>
        </p:txBody>
      </p:sp>
      <p:sp>
        <p:nvSpPr>
          <p:cNvPr id="3" name="矩形 2"/>
          <p:cNvSpPr/>
          <p:nvPr/>
        </p:nvSpPr>
        <p:spPr>
          <a:xfrm>
            <a:off x="336058" y="3573016"/>
            <a:ext cx="8807942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000" dirty="0"/>
              <a:t>① 用手按在桌面上滑动；</a:t>
            </a:r>
            <a:r>
              <a:rPr lang="en-US" altLang="zh-CN" sz="4000" dirty="0"/>
              <a:t> </a:t>
            </a:r>
            <a:endParaRPr lang="en-US" altLang="zh-CN" sz="4000" dirty="0" smtClean="0"/>
          </a:p>
          <a:p>
            <a:r>
              <a:rPr lang="zh-CN" altLang="zh-CN" sz="4000" dirty="0" smtClean="0"/>
              <a:t>② </a:t>
            </a:r>
            <a:r>
              <a:rPr lang="zh-CN" altLang="zh-CN" sz="4000" dirty="0"/>
              <a:t>改变手按在桌面的力的大小，再在桌面上滑动，体会与 ① 有什么不同；</a:t>
            </a:r>
            <a:r>
              <a:rPr lang="en-US" altLang="zh-CN" sz="4000" dirty="0"/>
              <a:t> </a:t>
            </a:r>
            <a:endParaRPr lang="zh-CN" altLang="zh-CN" sz="4000" dirty="0"/>
          </a:p>
        </p:txBody>
      </p:sp>
      <p:sp>
        <p:nvSpPr>
          <p:cNvPr id="4" name="矩形 3"/>
          <p:cNvSpPr/>
          <p:nvPr/>
        </p:nvSpPr>
        <p:spPr>
          <a:xfrm>
            <a:off x="5724128" y="0"/>
            <a:ext cx="3419872" cy="923330"/>
          </a:xfrm>
          <a:prstGeom prst="rect">
            <a:avLst/>
          </a:prstGeom>
          <a:solidFill>
            <a:srgbClr val="FFC000"/>
          </a:solidFill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zh-CN" altLang="en-US" sz="5400" b="1" dirty="0" smtClean="0">
                <a:ln w="18000">
                  <a:solidFill>
                    <a:schemeClr val="accent2">
                      <a:satMod val="140000"/>
                    </a:schemeClr>
                  </a:solidFill>
                  <a:prstDash val="solid"/>
                  <a:miter lim="800000"/>
                </a:ln>
                <a:noFill/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实践</a:t>
            </a:r>
            <a:endParaRPr lang="zh-CN" altLang="en-US" sz="5400" b="1" cap="none" spc="0" dirty="0">
              <a:ln w="18000">
                <a:solidFill>
                  <a:schemeClr val="accent2">
                    <a:satMod val="140000"/>
                  </a:schemeClr>
                </a:solidFill>
                <a:prstDash val="solid"/>
                <a:miter lim="800000"/>
              </a:ln>
              <a:noFill/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 tmFilter="0,0; .5, 1; 1, 1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drumroll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79512" y="2132856"/>
            <a:ext cx="89644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4400" dirty="0" smtClean="0"/>
              <a:t>③手用</a:t>
            </a:r>
            <a:r>
              <a:rPr lang="zh-CN" altLang="en-US" sz="4400" dirty="0" smtClean="0"/>
              <a:t>大小相同的力</a:t>
            </a:r>
            <a:r>
              <a:rPr lang="zh-CN" altLang="zh-CN" sz="4400" dirty="0" smtClean="0"/>
              <a:t>在</a:t>
            </a:r>
            <a:r>
              <a:rPr lang="zh-CN" altLang="en-US" sz="4400" dirty="0" smtClean="0"/>
              <a:t>桌面</a:t>
            </a:r>
            <a:r>
              <a:rPr lang="zh-CN" altLang="zh-CN" sz="4400" dirty="0" smtClean="0"/>
              <a:t>上</a:t>
            </a:r>
            <a:r>
              <a:rPr lang="zh-CN" altLang="zh-CN" sz="4400" dirty="0"/>
              <a:t>滑动，体会与</a:t>
            </a:r>
            <a:r>
              <a:rPr lang="zh-CN" altLang="zh-CN" sz="4400" dirty="0" smtClean="0"/>
              <a:t>在</a:t>
            </a:r>
            <a:r>
              <a:rPr lang="zh-CN" altLang="en-US" sz="4400" dirty="0" smtClean="0"/>
              <a:t>水泥地面</a:t>
            </a:r>
            <a:r>
              <a:rPr lang="zh-CN" altLang="zh-CN" sz="4400" dirty="0" smtClean="0"/>
              <a:t>上</a:t>
            </a:r>
            <a:r>
              <a:rPr lang="zh-CN" altLang="zh-CN" sz="4400" dirty="0"/>
              <a:t>滑动的感觉有什么不</a:t>
            </a:r>
            <a:r>
              <a:rPr lang="zh-CN" altLang="zh-CN" sz="4400" dirty="0" smtClean="0"/>
              <a:t>同</a:t>
            </a:r>
            <a:r>
              <a:rPr lang="en-US" altLang="zh-CN" sz="4400" dirty="0" smtClean="0"/>
              <a:t>?</a:t>
            </a:r>
            <a:endParaRPr lang="zh-CN" altLang="zh-CN" sz="4400" dirty="0"/>
          </a:p>
        </p:txBody>
      </p:sp>
      <p:pic>
        <p:nvPicPr>
          <p:cNvPr id="25602" name="Picture 2" descr="http://i01.pic.sogou.com/1fa830ae54c4ee0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05600" y="4429125"/>
            <a:ext cx="2438400" cy="2428875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一中课件模版试行版">
  <a:themeElements>
    <a:clrScheme name="Office 主题 1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 主题">
      <a:majorFont>
        <a:latin typeface="Calibri"/>
        <a:ea typeface="宋体"/>
        <a:cs typeface=""/>
      </a:majorFont>
      <a:minorFont>
        <a:latin typeface="Calibri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 typeface="Arial" pitchFamily="34" charset="0"/>
          <a:buNone/>
          <a:tabLst/>
          <a:defRPr kumimoji="0" lang="zh-CN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宋体" pitchFamily="2" charset="-122"/>
          </a:defRPr>
        </a:defPPr>
      </a:lstStyle>
    </a:lnDef>
  </a:objectDefaults>
  <a:extraClrSchemeLst>
    <a:extraClrScheme>
      <a:clrScheme name="Office 主题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792</TotalTime>
  <Words>1065</Words>
  <Application>Microsoft Office PowerPoint</Application>
  <PresentationFormat>全屏显示(4:3)</PresentationFormat>
  <Paragraphs>142</Paragraphs>
  <Slides>30</Slides>
  <Notes>0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1" baseType="lpstr">
      <vt:lpstr>一中课件模版试行版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luo</dc:creator>
  <cp:lastModifiedBy>China</cp:lastModifiedBy>
  <cp:revision>268</cp:revision>
  <dcterms:created xsi:type="dcterms:W3CDTF">2016-03-06T02:33:59Z</dcterms:created>
  <dcterms:modified xsi:type="dcterms:W3CDTF">2019-02-25T05:29:07Z</dcterms:modified>
</cp:coreProperties>
</file>