
<file path=[Content_Types].xml><?xml version="1.0" encoding="utf-8"?>
<Types xmlns="http://schemas.openxmlformats.org/package/2006/content-types">
  <Default Extension="rels" ContentType="application/vnd.openxmlformats-package.relationships+xml"/>
  <Default Extension="xml" ContentType="application/xml"/>
  <Default Extension="jpeg" ContentType="image/jpeg"/>
  <Default Extension="vml" ContentType="application/vnd.openxmlformats-officedocument.vmlDrawing"/>
  <Default Extension="bin" ContentType="application/vnd.openxmlformats-officedocument.oleObject"/>
  <Default Extension="wmf" ContentType="image/x-wmf"/>
  <Default Extension="png" ContentType="image/png"/>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 Id="rId5" Type="http://schemas.openxmlformats.org/officeDocument/2006/relationships/custom-properties" Target="docProps/custom.xml" /></Relationships>
</file>

<file path=ppt/presentation.xml><?xml version="1.0" encoding="utf-8"?>
<!--Generated by Aspose.Slides for Java 20.11-->
<p:presentation xmlns:r="http://schemas.openxmlformats.org/officeDocument/2006/relationships" xmlns:a="http://schemas.openxmlformats.org/drawingml/2006/main" xmlns:p="http://schemas.openxmlformats.org/presentationml/2006/main">
  <p:sldMasterIdLst>
    <p:sldMasterId id="2147483648" r:id="rId2"/>
  </p:sldMasterIdLst>
  <p:notesMasterIdLst>
    <p:notesMasterId r:id="rId3"/>
  </p:notesMasterIdLst>
  <p:sldIdLst>
    <p:sldId id="750" r:id="rId4"/>
    <p:sldId id="1119" r:id="rId5"/>
    <p:sldId id="1122" r:id="rId6"/>
    <p:sldId id="1124" r:id="rId7"/>
    <p:sldId id="1123" r:id="rId8"/>
    <p:sldId id="1125" r:id="rId9"/>
    <p:sldId id="1127" r:id="rId10"/>
    <p:sldId id="1128" r:id="rId11"/>
    <p:sldId id="1129" r:id="rId12"/>
    <p:sldId id="1130" r:id="rId13"/>
    <p:sldId id="1131" r:id="rId14"/>
    <p:sldId id="1132" r:id="rId15"/>
    <p:sldId id="1133" r:id="rId16"/>
    <p:sldId id="1134" r:id="rId17"/>
    <p:sldId id="1135" r:id="rId18"/>
    <p:sldId id="1136" r:id="rId19"/>
    <p:sldId id="1137" r:id="rId20"/>
    <p:sldId id="1138" r:id="rId21"/>
    <p:sldId id="1139" r:id="rId22"/>
    <p:sldId id="1095" r:id="rId23"/>
    <p:sldId id="1106" r:id="rId24"/>
    <p:sldId id="1107" r:id="rId25"/>
    <p:sldId id="1096" r:id="rId26"/>
    <p:sldId id="1232" r:id="rId27"/>
    <p:sldId id="1097" r:id="rId28"/>
    <p:sldId id="1108" r:id="rId29"/>
    <p:sldId id="1109" r:id="rId30"/>
    <p:sldId id="1111" r:id="rId31"/>
    <p:sldId id="1112" r:id="rId32"/>
    <p:sldId id="1113" r:id="rId33"/>
    <p:sldId id="1114" r:id="rId34"/>
    <p:sldId id="1115" r:id="rId35"/>
    <p:sldId id="1116" r:id="rId36"/>
    <p:sldId id="1117" r:id="rId37"/>
    <p:sldId id="1231" r:id="rId38"/>
    <p:sldId id="1159" r:id="rId39"/>
    <p:sldId id="1234" r:id="rId40"/>
    <p:sldId id="1160" r:id="rId41"/>
    <p:sldId id="1161" r:id="rId42"/>
    <p:sldId id="1162" r:id="rId43"/>
    <p:sldId id="1235" r:id="rId44"/>
    <p:sldId id="1164" r:id="rId45"/>
    <p:sldId id="1236" r:id="rId46"/>
    <p:sldId id="1140" r:id="rId47"/>
    <p:sldId id="1141" r:id="rId48"/>
    <p:sldId id="1142" r:id="rId49"/>
    <p:sldId id="1143" r:id="rId50"/>
    <p:sldId id="1144" r:id="rId51"/>
    <p:sldId id="1145" r:id="rId52"/>
    <p:sldId id="1146" r:id="rId53"/>
    <p:sldId id="1147" r:id="rId54"/>
    <p:sldId id="1148" r:id="rId55"/>
    <p:sldId id="1149" r:id="rId56"/>
    <p:sldId id="1150" r:id="rId57"/>
    <p:sldId id="1151" r:id="rId58"/>
    <p:sldId id="1152" r:id="rId59"/>
    <p:sldId id="1153" r:id="rId60"/>
    <p:sldId id="1154" r:id="rId61"/>
    <p:sldId id="1155" r:id="rId62"/>
    <p:sldId id="1156" r:id="rId63"/>
    <p:sldId id="1157" r:id="rId64"/>
    <p:sldId id="1158" r:id="rId65"/>
  </p:sldIdLst>
  <p:sldSz cx="12192000" cy="6858000"/>
  <p:notesSz cx="6858000" cy="9144000"/>
  <p:custDataLst>
    <p:tags r:id="rId66"/>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p="http://schemas.openxmlformats.org/presentationml/2006/main">
  <p:cmAuthor id="1" name="xiao" initials="x" lastIdx="0" clrIdx="0"/>
</p:cmAuthorLst>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55" autoAdjust="0"/>
    <p:restoredTop sz="94660"/>
  </p:normalViewPr>
  <p:slideViewPr>
    <p:cSldViewPr snapToGrid="0">
      <p:cViewPr varScale="1">
        <p:scale>
          <a:sx n="73" d="100"/>
          <a:sy n="73" d="100"/>
        </p:scale>
        <p:origin x="72" y="1014"/>
      </p:cViewPr>
      <p:guideLst>
        <p:guide orient="horz" pos="2124"/>
        <p:guide pos="3784"/>
      </p:guideLst>
    </p:cSldViewPr>
  </p:slideViewPr>
  <p:notesTextViewPr>
    <p:cViewPr>
      <p:scale>
        <a:sx n="1" d="1"/>
        <a:sy n="1" d="1"/>
      </p:scale>
      <p:origin x="0" y="0"/>
    </p:cViewPr>
  </p:notesTextViewPr>
  <p:notesViewPr>
    <p:cSldViewPr snapToGrid="0">
      <p:cViewPr varScale="1">
        <p:scale>
          <a:sx n="65" d="100"/>
          <a:sy n="65" d="100"/>
        </p:scale>
        <p:origin x="3276" y="78"/>
      </p:cViewPr>
      <p:guideLst/>
    </p:cSldViewPr>
  </p:notesViewPr>
  <p:gridSpacing cx="72008" cy="72008"/>
</p:viewPr>
</file>

<file path=ppt/_rels/presentation.xml.rels>&#65279;<?xml version="1.0" encoding="utf-8" standalone="yes"?><Relationships xmlns="http://schemas.openxmlformats.org/package/2006/relationships"><Relationship Id="rId1" Type="http://schemas.openxmlformats.org/officeDocument/2006/relationships/commentAuthors" Target="commentAuthors.xml" /><Relationship Id="rId10" Type="http://schemas.openxmlformats.org/officeDocument/2006/relationships/slide" Target="slides/slide7.xml" /><Relationship Id="rId11" Type="http://schemas.openxmlformats.org/officeDocument/2006/relationships/slide" Target="slides/slide8.xml" /><Relationship Id="rId12" Type="http://schemas.openxmlformats.org/officeDocument/2006/relationships/slide" Target="slides/slide9.xml" /><Relationship Id="rId13" Type="http://schemas.openxmlformats.org/officeDocument/2006/relationships/slide" Target="slides/slide10.xml" /><Relationship Id="rId14" Type="http://schemas.openxmlformats.org/officeDocument/2006/relationships/slide" Target="slides/slide11.xml" /><Relationship Id="rId15" Type="http://schemas.openxmlformats.org/officeDocument/2006/relationships/slide" Target="slides/slide12.xml" /><Relationship Id="rId16" Type="http://schemas.openxmlformats.org/officeDocument/2006/relationships/slide" Target="slides/slide13.xml" /><Relationship Id="rId17" Type="http://schemas.openxmlformats.org/officeDocument/2006/relationships/slide" Target="slides/slide14.xml" /><Relationship Id="rId18" Type="http://schemas.openxmlformats.org/officeDocument/2006/relationships/slide" Target="slides/slide15.xml" /><Relationship Id="rId19" Type="http://schemas.openxmlformats.org/officeDocument/2006/relationships/slide" Target="slides/slide16.xml" /><Relationship Id="rId2" Type="http://schemas.openxmlformats.org/officeDocument/2006/relationships/slideMaster" Target="slideMasters/slideMaster1.xml" /><Relationship Id="rId20" Type="http://schemas.openxmlformats.org/officeDocument/2006/relationships/slide" Target="slides/slide17.xml" /><Relationship Id="rId21" Type="http://schemas.openxmlformats.org/officeDocument/2006/relationships/slide" Target="slides/slide18.xml" /><Relationship Id="rId22" Type="http://schemas.openxmlformats.org/officeDocument/2006/relationships/slide" Target="slides/slide19.xml" /><Relationship Id="rId23" Type="http://schemas.openxmlformats.org/officeDocument/2006/relationships/slide" Target="slides/slide20.xml" /><Relationship Id="rId24" Type="http://schemas.openxmlformats.org/officeDocument/2006/relationships/slide" Target="slides/slide21.xml" /><Relationship Id="rId25" Type="http://schemas.openxmlformats.org/officeDocument/2006/relationships/slide" Target="slides/slide22.xml" /><Relationship Id="rId26" Type="http://schemas.openxmlformats.org/officeDocument/2006/relationships/slide" Target="slides/slide23.xml" /><Relationship Id="rId27" Type="http://schemas.openxmlformats.org/officeDocument/2006/relationships/slide" Target="slides/slide24.xml" /><Relationship Id="rId28" Type="http://schemas.openxmlformats.org/officeDocument/2006/relationships/slide" Target="slides/slide25.xml" /><Relationship Id="rId29" Type="http://schemas.openxmlformats.org/officeDocument/2006/relationships/slide" Target="slides/slide26.xml" /><Relationship Id="rId3" Type="http://schemas.openxmlformats.org/officeDocument/2006/relationships/notesMaster" Target="notesMasters/notesMaster1.xml" /><Relationship Id="rId30" Type="http://schemas.openxmlformats.org/officeDocument/2006/relationships/slide" Target="slides/slide27.xml" /><Relationship Id="rId31" Type="http://schemas.openxmlformats.org/officeDocument/2006/relationships/slide" Target="slides/slide28.xml" /><Relationship Id="rId32" Type="http://schemas.openxmlformats.org/officeDocument/2006/relationships/slide" Target="slides/slide29.xml" /><Relationship Id="rId33" Type="http://schemas.openxmlformats.org/officeDocument/2006/relationships/slide" Target="slides/slide30.xml" /><Relationship Id="rId34" Type="http://schemas.openxmlformats.org/officeDocument/2006/relationships/slide" Target="slides/slide31.xml" /><Relationship Id="rId35" Type="http://schemas.openxmlformats.org/officeDocument/2006/relationships/slide" Target="slides/slide32.xml" /><Relationship Id="rId36" Type="http://schemas.openxmlformats.org/officeDocument/2006/relationships/slide" Target="slides/slide33.xml" /><Relationship Id="rId37" Type="http://schemas.openxmlformats.org/officeDocument/2006/relationships/slide" Target="slides/slide34.xml" /><Relationship Id="rId38" Type="http://schemas.openxmlformats.org/officeDocument/2006/relationships/slide" Target="slides/slide35.xml" /><Relationship Id="rId39" Type="http://schemas.openxmlformats.org/officeDocument/2006/relationships/slide" Target="slides/slide36.xml" /><Relationship Id="rId4" Type="http://schemas.openxmlformats.org/officeDocument/2006/relationships/slide" Target="slides/slide1.xml" /><Relationship Id="rId40" Type="http://schemas.openxmlformats.org/officeDocument/2006/relationships/slide" Target="slides/slide37.xml" /><Relationship Id="rId41" Type="http://schemas.openxmlformats.org/officeDocument/2006/relationships/slide" Target="slides/slide38.xml" /><Relationship Id="rId42" Type="http://schemas.openxmlformats.org/officeDocument/2006/relationships/slide" Target="slides/slide39.xml" /><Relationship Id="rId43" Type="http://schemas.openxmlformats.org/officeDocument/2006/relationships/slide" Target="slides/slide40.xml" /><Relationship Id="rId44" Type="http://schemas.openxmlformats.org/officeDocument/2006/relationships/slide" Target="slides/slide41.xml" /><Relationship Id="rId45" Type="http://schemas.openxmlformats.org/officeDocument/2006/relationships/slide" Target="slides/slide42.xml" /><Relationship Id="rId46" Type="http://schemas.openxmlformats.org/officeDocument/2006/relationships/slide" Target="slides/slide43.xml" /><Relationship Id="rId47" Type="http://schemas.openxmlformats.org/officeDocument/2006/relationships/slide" Target="slides/slide44.xml" /><Relationship Id="rId48" Type="http://schemas.openxmlformats.org/officeDocument/2006/relationships/slide" Target="slides/slide45.xml" /><Relationship Id="rId49" Type="http://schemas.openxmlformats.org/officeDocument/2006/relationships/slide" Target="slides/slide46.xml" /><Relationship Id="rId5" Type="http://schemas.openxmlformats.org/officeDocument/2006/relationships/slide" Target="slides/slide2.xml" /><Relationship Id="rId50" Type="http://schemas.openxmlformats.org/officeDocument/2006/relationships/slide" Target="slides/slide47.xml" /><Relationship Id="rId51" Type="http://schemas.openxmlformats.org/officeDocument/2006/relationships/slide" Target="slides/slide48.xml" /><Relationship Id="rId52" Type="http://schemas.openxmlformats.org/officeDocument/2006/relationships/slide" Target="slides/slide49.xml" /><Relationship Id="rId53" Type="http://schemas.openxmlformats.org/officeDocument/2006/relationships/slide" Target="slides/slide50.xml" /><Relationship Id="rId54" Type="http://schemas.openxmlformats.org/officeDocument/2006/relationships/slide" Target="slides/slide51.xml" /><Relationship Id="rId55" Type="http://schemas.openxmlformats.org/officeDocument/2006/relationships/slide" Target="slides/slide52.xml" /><Relationship Id="rId56" Type="http://schemas.openxmlformats.org/officeDocument/2006/relationships/slide" Target="slides/slide53.xml" /><Relationship Id="rId57" Type="http://schemas.openxmlformats.org/officeDocument/2006/relationships/slide" Target="slides/slide54.xml" /><Relationship Id="rId58" Type="http://schemas.openxmlformats.org/officeDocument/2006/relationships/slide" Target="slides/slide55.xml" /><Relationship Id="rId59" Type="http://schemas.openxmlformats.org/officeDocument/2006/relationships/slide" Target="slides/slide56.xml" /><Relationship Id="rId6" Type="http://schemas.openxmlformats.org/officeDocument/2006/relationships/slide" Target="slides/slide3.xml" /><Relationship Id="rId60" Type="http://schemas.openxmlformats.org/officeDocument/2006/relationships/slide" Target="slides/slide57.xml" /><Relationship Id="rId61" Type="http://schemas.openxmlformats.org/officeDocument/2006/relationships/slide" Target="slides/slide58.xml" /><Relationship Id="rId62" Type="http://schemas.openxmlformats.org/officeDocument/2006/relationships/slide" Target="slides/slide59.xml" /><Relationship Id="rId63" Type="http://schemas.openxmlformats.org/officeDocument/2006/relationships/slide" Target="slides/slide60.xml" /><Relationship Id="rId64" Type="http://schemas.openxmlformats.org/officeDocument/2006/relationships/slide" Target="slides/slide61.xml" /><Relationship Id="rId65" Type="http://schemas.openxmlformats.org/officeDocument/2006/relationships/slide" Target="slides/slide62.xml" /><Relationship Id="rId66" Type="http://schemas.openxmlformats.org/officeDocument/2006/relationships/tags" Target="tags/tag4.xml" /><Relationship Id="rId67" Type="http://schemas.openxmlformats.org/officeDocument/2006/relationships/presProps" Target="presProps.xml" /><Relationship Id="rId68" Type="http://schemas.openxmlformats.org/officeDocument/2006/relationships/viewProps" Target="viewProps.xml" /><Relationship Id="rId69" Type="http://schemas.openxmlformats.org/officeDocument/2006/relationships/theme" Target="theme/theme1.xml" /><Relationship Id="rId7" Type="http://schemas.openxmlformats.org/officeDocument/2006/relationships/slide" Target="slides/slide4.xml" /><Relationship Id="rId70" Type="http://schemas.openxmlformats.org/officeDocument/2006/relationships/tableStyles" Target="tableStyles.xml" /><Relationship Id="rId8" Type="http://schemas.openxmlformats.org/officeDocument/2006/relationships/slide" Target="slides/slide5.xml" /><Relationship Id="rId9" Type="http://schemas.openxmlformats.org/officeDocument/2006/relationships/slide" Target="slides/slide6.xml" /></Relationships>
</file>

<file path=ppt/drawings/_rels/vmlDrawing1.vml.rels>&#65279;<?xml version="1.0" encoding="utf-8" standalone="yes"?><Relationships xmlns="http://schemas.openxmlformats.org/package/2006/relationships"><Relationship Id="rId1" Type="http://schemas.openxmlformats.org/officeDocument/2006/relationships/image" Target="../media/image30.wmf" /><Relationship Id="rId2" Type="http://schemas.openxmlformats.org/officeDocument/2006/relationships/image" Target="../media/image31.wmf" /></Relationships>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1B3AD26-BB5B-4B58-9E34-0F1D9885EC2A}" type="datetimeFigureOut">
              <a:rPr lang="zh-CN" altLang="en-US" smtClean="0"/>
              <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6C80E95-F800-4685-9CC0-BEAD22302047}" type="slidenum">
              <a:rPr lang="zh-CN" altLang="en-US" smtClean="0"/>
              <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23.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4.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幻灯片图像占位符 1"/>
          <p:cNvSpPr/>
          <p:nvPr>
            <p:ph type="sldImg" idx="2"/>
          </p:nvPr>
        </p:nvSpPr>
        <p:spPr/>
      </p:sp>
      <p:sp>
        <p:nvSpPr>
          <p:cNvPr id="3" name="文本占位符 2"/>
          <p:cNvSpPr/>
          <p:nvPr>
            <p:ph type="body" idx="3"/>
          </p:nvPr>
        </p:nvSpPr>
        <p:spPr/>
        <p:txBody>
          <a:bodyPr/>
          <a:lstStyle/>
          <a:p>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幻灯片图像占位符 1"/>
          <p:cNvSpPr/>
          <p:nvPr>
            <p:ph type="sldImg" idx="2"/>
          </p:nvPr>
        </p:nvSpPr>
        <p:spPr/>
      </p:sp>
      <p:sp>
        <p:nvSpPr>
          <p:cNvPr id="3" name="文本占位符 2"/>
          <p:cNvSpPr/>
          <p:nvPr>
            <p:ph type="body" idx="3"/>
          </p:nvPr>
        </p:nvSpPr>
        <p:spPr/>
        <p:txBody>
          <a:bodyPr/>
          <a:lstStyle/>
          <a:p>
            <a:endParaRPr lang="zh-CN" altLang="en-US"/>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userDrawn="1">
  <p:cSld name="1_标题幻灯片">
    <p:spTree>
      <p:nvGrpSpPr>
        <p:cNvPr id="1" name=""/>
        <p:cNvGrpSpPr/>
        <p:nvPr/>
      </p:nvGrpSpPr>
      <p:grpSpPr>
        <a:xfrm>
          <a:off x="0" y="0"/>
          <a:ext cx="0" cy="0"/>
        </a:xfrm>
      </p:grpSpPr>
    </p:spTree>
  </p:cSld>
  <p:clrMapOvr>
    <a:masterClrMapping/>
  </p:clrMapOvr>
  <p:transition spd="med">
    <p:wipe dir="d"/>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A61DF0-C4A4-4DA9-87A1-DB1A3C5C94B8}" type="datetimeFigureOut">
              <a:rPr lang="zh-CN" altLang="en-US" smtClean="0"/>
              <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E8E485-00DC-4063-B6EA-323604CC0A98}" type="slidenum">
              <a:rPr lang="zh-CN" altLang="en-US" smtClean="0"/>
              <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Lst>
  <p:transition spd="med">
    <p:wipe dir="d"/>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10.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12.jpeg" /><Relationship Id="rId3" Type="http://schemas.openxmlformats.org/officeDocument/2006/relationships/image" Target="../media/image13.jpeg" /></Relationships>
</file>

<file path=ppt/slides/_rels/slide1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14.jpeg" /><Relationship Id="rId3" Type="http://schemas.openxmlformats.org/officeDocument/2006/relationships/image" Target="../media/image15.jpeg" /></Relationships>
</file>

<file path=ppt/slides/_rels/slide1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16.jpeg" /><Relationship Id="rId3" Type="http://schemas.openxmlformats.org/officeDocument/2006/relationships/image" Target="../media/image17.jpeg" /></Relationships>
</file>

<file path=ppt/slides/_rels/slide1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18.jpeg" /><Relationship Id="rId3" Type="http://schemas.openxmlformats.org/officeDocument/2006/relationships/image" Target="../media/image19.jpeg" /></Relationships>
</file>

<file path=ppt/slides/_rels/slide1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20.jpeg" /><Relationship Id="rId3" Type="http://schemas.openxmlformats.org/officeDocument/2006/relationships/image" Target="../media/image21.jpeg" /></Relationships>
</file>

<file path=ppt/slides/_rels/slide1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22.jpeg" /><Relationship Id="rId3" Type="http://schemas.openxmlformats.org/officeDocument/2006/relationships/image" Target="../media/image23.jpeg" /></Relationships>
</file>

<file path=ppt/slides/_rels/slide16.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24.jpeg" /><Relationship Id="rId3" Type="http://schemas.openxmlformats.org/officeDocument/2006/relationships/image" Target="../media/image25.jpeg" /></Relationships>
</file>

<file path=ppt/slides/_rels/slide17.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26.jpeg" /><Relationship Id="rId3" Type="http://schemas.openxmlformats.org/officeDocument/2006/relationships/image" Target="../media/image27.jpeg" /></Relationships>
</file>

<file path=ppt/slides/_rels/slide18.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28.jpeg" /></Relationships>
</file>

<file path=ppt/slides/_rels/slide19.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29.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1.jpeg" /></Relationships>
</file>

<file path=ppt/slides/_rels/slide20.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2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oleObject" Target="../embeddings/oleObject1.bin" TargetMode="Internal" /><Relationship Id="rId3" Type="http://schemas.openxmlformats.org/officeDocument/2006/relationships/image" Target="../media/image30.wmf" /><Relationship Id="rId4" Type="http://schemas.openxmlformats.org/officeDocument/2006/relationships/oleObject" Target="../embeddings/oleObject2.bin" TargetMode="Internal" /><Relationship Id="rId5" Type="http://schemas.openxmlformats.org/officeDocument/2006/relationships/image" Target="../media/image31.wmf" /><Relationship Id="rId6" Type="http://schemas.openxmlformats.org/officeDocument/2006/relationships/vmlDrawing" Target="../drawings/vmlDrawing1.vml" /></Relationships>
</file>

<file path=ppt/slides/_rels/slide22.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2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s>
</file>

<file path=ppt/slides/_rels/slide2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s>
</file>

<file path=ppt/slides/_rels/slide2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32.jpeg" /></Relationships>
</file>

<file path=ppt/slides/_rels/slide26.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27.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ags" Target="../tags/tag1.xml" /><Relationship Id="rId3" Type="http://schemas.openxmlformats.org/officeDocument/2006/relationships/image" Target="../media/image33.jpeg" /><Relationship Id="rId4" Type="http://schemas.openxmlformats.org/officeDocument/2006/relationships/image" Target="../media/image34.jpeg" /></Relationships>
</file>

<file path=ppt/slides/_rels/slide28.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29.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35.jpe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2.jpeg" /><Relationship Id="rId3" Type="http://schemas.openxmlformats.org/officeDocument/2006/relationships/image" Target="../media/image3.jpeg" /></Relationships>
</file>

<file path=ppt/slides/_rels/slide30.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36.jpeg" /></Relationships>
</file>

<file path=ppt/slides/_rels/slide31.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3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37.jpeg" /></Relationships>
</file>

<file path=ppt/slides/_rels/slide33.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3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38.jpeg" /></Relationships>
</file>

<file path=ppt/slides/_rels/slide35.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36.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39.jpeg" /><Relationship Id="rId3" Type="http://schemas.openxmlformats.org/officeDocument/2006/relationships/image" Target="../media/image40.jpeg" /></Relationships>
</file>

<file path=ppt/slides/_rels/slide37.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41.jpeg" /></Relationships>
</file>

<file path=ppt/slides/_rels/slide38.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39.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40.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42.jpeg" /></Relationships>
</file>

<file path=ppt/slides/_rels/slide41.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4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43.jpeg" /></Relationships>
</file>

<file path=ppt/slides/_rels/slide4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44.jpeg" /><Relationship Id="rId3" Type="http://schemas.openxmlformats.org/officeDocument/2006/relationships/image" Target="../media/image45.jpeg" /></Relationships>
</file>

<file path=ppt/slides/_rels/slide4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46.jpeg" /></Relationships>
</file>

<file path=ppt/slides/_rels/slide45.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46.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47.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48.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47.jpeg" /><Relationship Id="rId3" Type="http://schemas.openxmlformats.org/officeDocument/2006/relationships/image" Target="../media/image48.jpeg" /></Relationships>
</file>

<file path=ppt/slides/_rels/slide49.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50.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5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ags" Target="../tags/tag2.xml" /></Relationships>
</file>

<file path=ppt/slides/_rels/slide5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ags" Target="../tags/tag3.xml" /></Relationships>
</file>

<file path=ppt/slides/_rels/slide5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49.jpeg" /></Relationships>
</file>

<file path=ppt/slides/_rels/slide54.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55.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56.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57.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58.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50.jpeg" /></Relationships>
</file>

<file path=ppt/slides/_rels/slide59.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4.jpeg" /><Relationship Id="rId3" Type="http://schemas.openxmlformats.org/officeDocument/2006/relationships/image" Target="../media/image5.jpeg" /></Relationships>
</file>

<file path=ppt/slides/_rels/slide60.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61.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6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51.png"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6.jpeg" /><Relationship Id="rId3" Type="http://schemas.openxmlformats.org/officeDocument/2006/relationships/image" Target="../media/image7.jpeg" /></Relationships>
</file>

<file path=ppt/slides/_rels/slide8.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8.jpeg" /><Relationship Id="rId3" Type="http://schemas.openxmlformats.org/officeDocument/2006/relationships/image" Target="../media/image9.jpeg" /></Relationships>
</file>

<file path=ppt/slides/_rels/slide9.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10.jpeg" /><Relationship Id="rId3" Type="http://schemas.openxmlformats.org/officeDocument/2006/relationships/image" Target="../media/image11.jpeg" /></Relationships>
</file>

<file path=ppt/slides/slide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grpSp>
        <p:nvGrpSpPr>
          <p:cNvPr id="4" name="组合 3"/>
          <p:cNvGrpSpPr/>
          <p:nvPr/>
        </p:nvGrpSpPr>
        <p:grpSpPr>
          <a:xfrm>
            <a:off x="1055077" y="2418125"/>
            <a:ext cx="10081846" cy="1510035"/>
            <a:chOff x="1055077" y="2418125"/>
            <a:chExt cx="10081846" cy="1510035"/>
          </a:xfrm>
        </p:grpSpPr>
        <p:sp>
          <p:nvSpPr>
            <p:cNvPr id="10" name="矩形 9"/>
            <p:cNvSpPr/>
            <p:nvPr/>
          </p:nvSpPr>
          <p:spPr>
            <a:xfrm>
              <a:off x="1055077" y="3221405"/>
              <a:ext cx="10081846" cy="706755"/>
            </a:xfrm>
            <a:prstGeom prst="rect">
              <a:avLst/>
            </a:prstGeom>
          </p:spPr>
          <p:txBody>
            <a:bodyPr wrap="square">
              <a:spAutoFit/>
            </a:bodyPr>
            <a:lstStyle/>
            <a:p>
              <a:pPr algn="ctr"/>
              <a:r>
                <a:rPr lang="zh-CN" altLang="en-US" sz="4000" b="1">
                  <a:solidFill>
                    <a:srgbClr val="EE3028"/>
                  </a:solidFill>
                  <a:cs typeface="+mn-ea"/>
                  <a:sym typeface="+mn-lt"/>
                </a:rPr>
                <a:t>第二章　光现象</a:t>
              </a:r>
              <a:endParaRPr lang="zh-CN" altLang="en-US" sz="4000" b="1">
                <a:solidFill>
                  <a:srgbClr val="EE3028"/>
                </a:solidFill>
                <a:cs typeface="+mn-ea"/>
                <a:sym typeface="+mn-lt"/>
              </a:endParaRPr>
            </a:p>
          </p:txBody>
        </p:sp>
        <p:sp>
          <p:nvSpPr>
            <p:cNvPr id="12" name="文本框 11"/>
            <p:cNvSpPr txBox="1"/>
            <p:nvPr/>
          </p:nvSpPr>
          <p:spPr>
            <a:xfrm>
              <a:off x="3462973" y="2418125"/>
              <a:ext cx="5266055" cy="655160"/>
            </a:xfrm>
            <a:prstGeom prst="roundRect">
              <a:avLst>
                <a:gd name="adj" fmla="val 50000"/>
              </a:avLst>
            </a:prstGeom>
            <a:solidFill>
              <a:srgbClr val="EE3028"/>
            </a:solidFill>
            <a:effectLst/>
          </p:spPr>
          <p:txBody>
            <a:bodyPr wrap="square" bIns="54000" rtlCol="0">
              <a:spAutoFit/>
            </a:bodyPr>
            <a:lstStyle/>
            <a:p>
              <a:pPr algn="ctr"/>
              <a:r>
                <a:rPr lang="zh-CN" altLang="en-US" sz="2400" b="1">
                  <a:solidFill>
                    <a:schemeClr val="bg1"/>
                  </a:solidFill>
                  <a:cs typeface="+mn-ea"/>
                  <a:sym typeface="+mn-lt"/>
                </a:rPr>
                <a:t>第一部分　河南中考考点过关</a:t>
              </a:r>
              <a:endParaRPr lang="zh-CN" altLang="en-US" sz="2400" b="1">
                <a:solidFill>
                  <a:schemeClr val="bg1"/>
                </a:solidFill>
                <a:cs typeface="+mn-ea"/>
                <a:sym typeface="+mn-lt"/>
              </a:endParaRPr>
            </a:p>
          </p:txBody>
        </p:sp>
      </p:grpSp>
    </p:spTree>
  </p:cSld>
  <p:clrMapOvr>
    <a:masterClrMapping/>
  </p:clrMapOvr>
  <mc:AlternateContent>
    <mc:Choice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0"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光现象作图</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考法 </a:t>
            </a:r>
            <a:r>
              <a:rPr lang="en-US" altLang="zh-CN">
                <a:solidFill>
                  <a:schemeClr val="bg1"/>
                </a:solidFill>
                <a:sym typeface="+mn-lt"/>
              </a:rPr>
              <a:t>2</a:t>
            </a:r>
            <a:endParaRPr lang="en-US" altLang="zh-CN">
              <a:solidFill>
                <a:schemeClr val="bg1"/>
              </a:solidFill>
              <a:sym typeface="+mn-lt"/>
            </a:endParaRPr>
          </a:p>
        </p:txBody>
      </p:sp>
      <p:sp>
        <p:nvSpPr>
          <p:cNvPr id="2" name="文本框 1"/>
          <p:cNvSpPr txBox="1"/>
          <p:nvPr/>
        </p:nvSpPr>
        <p:spPr>
          <a:xfrm>
            <a:off x="859155" y="742315"/>
            <a:ext cx="10474325" cy="1753235"/>
          </a:xfrm>
          <a:prstGeom prst="rect">
            <a:avLst/>
          </a:prstGeom>
          <a:noFill/>
        </p:spPr>
        <p:txBody>
          <a:bodyPr wrap="square" rtlCol="0">
            <a:spAutoFit/>
          </a:bodyPr>
          <a:lstStyle/>
          <a:p>
            <a:pPr>
              <a:lnSpc>
                <a:spcPct val="150000"/>
              </a:lnSpc>
            </a:pP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
        <p:nvSpPr>
          <p:cNvPr id="4" name="文本框 3"/>
          <p:cNvSpPr txBox="1"/>
          <p:nvPr/>
        </p:nvSpPr>
        <p:spPr>
          <a:xfrm>
            <a:off x="664845" y="1037590"/>
            <a:ext cx="10567670" cy="1753235"/>
          </a:xfrm>
          <a:prstGeom prst="rect">
            <a:avLst/>
          </a:prstGeom>
          <a:noFill/>
        </p:spPr>
        <p:txBody>
          <a:bodyPr wrap="square" rtlCol="0">
            <a:spAutoFit/>
          </a:bodyPr>
          <a:lstStyle/>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11.[2016河南,15]如图所示,在某房间的天花板上装有平面镜M,S为一灯泡,P为不透明的墙.请画出灯泡发出的光经平面镜反射后,能够照亮P墙右侧区域的光路图.</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pic>
        <p:nvPicPr>
          <p:cNvPr id="153" name="2016hnwl-10.jpg" descr="id:2147496889;FounderCES"/>
          <p:cNvPicPr>
            <a:picLocks noChangeAspect="1"/>
          </p:cNvPicPr>
          <p:nvPr/>
        </p:nvPicPr>
        <p:blipFill>
          <a:blip r:embed="rId2"/>
          <a:stretch>
            <a:fillRect/>
          </a:stretch>
        </p:blipFill>
        <p:spPr>
          <a:xfrm>
            <a:off x="1184910" y="3309620"/>
            <a:ext cx="3741420" cy="1805305"/>
          </a:xfrm>
          <a:prstGeom prst="rect">
            <a:avLst/>
          </a:prstGeom>
        </p:spPr>
      </p:pic>
      <p:pic>
        <p:nvPicPr>
          <p:cNvPr id="158" name="2016hnwl-10-1.jpg" descr="id:2147497703;FounderCES"/>
          <p:cNvPicPr>
            <a:picLocks noChangeAspect="1"/>
          </p:cNvPicPr>
          <p:nvPr/>
        </p:nvPicPr>
        <p:blipFill>
          <a:blip r:embed="rId3"/>
          <a:stretch>
            <a:fillRect/>
          </a:stretch>
        </p:blipFill>
        <p:spPr>
          <a:xfrm>
            <a:off x="6115685" y="2419350"/>
            <a:ext cx="4011930" cy="2783840"/>
          </a:xfrm>
          <a:prstGeom prst="rect">
            <a:avLst/>
          </a:prstGeom>
        </p:spPr>
      </p:pic>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nodeType="clickEffect">
                                  <p:stCondLst>
                                    <p:cond delay="0"/>
                                  </p:stCondLst>
                                  <p:childTnLst>
                                    <p:set>
                                      <p:cBhvr>
                                        <p:cTn id="6" dur="1" fill="hold">
                                          <p:stCondLst>
                                            <p:cond delay="0"/>
                                          </p:stCondLst>
                                        </p:cTn>
                                        <p:tgtEl>
                                          <p:spTgt spid="158"/>
                                        </p:tgtEl>
                                        <p:attrNameLst>
                                          <p:attrName>style.visibility</p:attrName>
                                        </p:attrNameLst>
                                      </p:cBhvr>
                                      <p:to>
                                        <p:strVal val="visible"/>
                                      </p:to>
                                    </p:set>
                                    <p:animEffect transition="in" filter="fade">
                                      <p:cBhvr>
                                        <p:cTn id="7" dur="500"/>
                                        <p:tgtEl>
                                          <p:spTgt spid="1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光现象作图</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考法 </a:t>
            </a:r>
            <a:r>
              <a:rPr lang="en-US" altLang="zh-CN">
                <a:solidFill>
                  <a:schemeClr val="bg1"/>
                </a:solidFill>
                <a:sym typeface="+mn-lt"/>
              </a:rPr>
              <a:t>2</a:t>
            </a:r>
            <a:endParaRPr lang="en-US" altLang="zh-CN">
              <a:solidFill>
                <a:schemeClr val="bg1"/>
              </a:solidFill>
              <a:sym typeface="+mn-lt"/>
            </a:endParaRPr>
          </a:p>
        </p:txBody>
      </p:sp>
      <p:sp>
        <p:nvSpPr>
          <p:cNvPr id="2" name="文本框 1"/>
          <p:cNvSpPr txBox="1"/>
          <p:nvPr/>
        </p:nvSpPr>
        <p:spPr>
          <a:xfrm>
            <a:off x="859155" y="1019810"/>
            <a:ext cx="10474325" cy="1753235"/>
          </a:xfrm>
          <a:prstGeom prst="rect">
            <a:avLst/>
          </a:prstGeom>
          <a:noFill/>
        </p:spPr>
        <p:txBody>
          <a:bodyPr wrap="square" rtlCol="0">
            <a:spAutoFit/>
          </a:bodyPr>
          <a:lstStyle/>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12.[2011河南,18]如图所示,学校楼梯拐角的墙上装有平面镜,既方便同学们整理仪容,晚上又能利用光的反射对楼道进行照明.请在图中准确画出灯S发出的光经平面镜反射后到达A点的光路图.</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pic>
        <p:nvPicPr>
          <p:cNvPr id="154" name="HN11A.jpg" descr="id:2147496896;FounderCES"/>
          <p:cNvPicPr>
            <a:picLocks noChangeAspect="1"/>
          </p:cNvPicPr>
          <p:nvPr/>
        </p:nvPicPr>
        <p:blipFill>
          <a:blip r:embed="rId2"/>
          <a:stretch>
            <a:fillRect/>
          </a:stretch>
        </p:blipFill>
        <p:spPr>
          <a:xfrm>
            <a:off x="1786890" y="3180715"/>
            <a:ext cx="2640965" cy="2755265"/>
          </a:xfrm>
          <a:prstGeom prst="rect">
            <a:avLst/>
          </a:prstGeom>
        </p:spPr>
      </p:pic>
      <p:pic>
        <p:nvPicPr>
          <p:cNvPr id="160" name="河南答案图1.jpg" descr="id:2147497717;FounderCES"/>
          <p:cNvPicPr>
            <a:picLocks noChangeAspect="1"/>
          </p:cNvPicPr>
          <p:nvPr/>
        </p:nvPicPr>
        <p:blipFill>
          <a:blip r:embed="rId3"/>
          <a:stretch>
            <a:fillRect/>
          </a:stretch>
        </p:blipFill>
        <p:spPr>
          <a:xfrm>
            <a:off x="5739130" y="3286125"/>
            <a:ext cx="3051810" cy="2824480"/>
          </a:xfrm>
          <a:prstGeom prst="rect">
            <a:avLst/>
          </a:prstGeom>
        </p:spPr>
      </p:pic>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nodeType="clickEffect">
                                  <p:stCondLst>
                                    <p:cond delay="0"/>
                                  </p:stCondLst>
                                  <p:childTnLst>
                                    <p:set>
                                      <p:cBhvr>
                                        <p:cTn id="6" dur="1" fill="hold">
                                          <p:stCondLst>
                                            <p:cond delay="0"/>
                                          </p:stCondLst>
                                        </p:cTn>
                                        <p:tgtEl>
                                          <p:spTgt spid="160"/>
                                        </p:tgtEl>
                                        <p:attrNameLst>
                                          <p:attrName>style.visibility</p:attrName>
                                        </p:attrNameLst>
                                      </p:cBhvr>
                                      <p:to>
                                        <p:strVal val="visible"/>
                                      </p:to>
                                    </p:set>
                                    <p:animEffect transition="in" filter="fade">
                                      <p:cBhvr>
                                        <p:cTn id="7" dur="500"/>
                                        <p:tgtEl>
                                          <p:spTgt spid="1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光现象作图</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考法 </a:t>
            </a:r>
            <a:r>
              <a:rPr lang="en-US" altLang="zh-CN">
                <a:solidFill>
                  <a:schemeClr val="bg1"/>
                </a:solidFill>
                <a:sym typeface="+mn-lt"/>
              </a:rPr>
              <a:t>2</a:t>
            </a:r>
            <a:endParaRPr lang="en-US" altLang="zh-CN">
              <a:solidFill>
                <a:schemeClr val="bg1"/>
              </a:solidFill>
              <a:sym typeface="+mn-lt"/>
            </a:endParaRPr>
          </a:p>
        </p:txBody>
      </p:sp>
      <p:sp>
        <p:nvSpPr>
          <p:cNvPr id="2" name="文本框 1"/>
          <p:cNvSpPr txBox="1"/>
          <p:nvPr/>
        </p:nvSpPr>
        <p:spPr>
          <a:xfrm>
            <a:off x="858520" y="893445"/>
            <a:ext cx="10474325" cy="2306955"/>
          </a:xfrm>
          <a:prstGeom prst="rect">
            <a:avLst/>
          </a:prstGeom>
          <a:noFill/>
        </p:spPr>
        <p:txBody>
          <a:bodyPr wrap="square" rtlCol="0">
            <a:spAutoFit/>
          </a:bodyPr>
          <a:lstStyle/>
          <a:p>
            <a:pPr>
              <a:lnSpc>
                <a:spcPct val="150000"/>
              </a:lnSpc>
            </a:pPr>
            <a:r>
              <a:rPr lang="zh-CN" altLang="en-US" sz="2400" b="1">
                <a:latin typeface="黑体" panose="02010609060101010101" pitchFamily="49" charset="-122"/>
                <a:ea typeface="黑体" panose="02010609060101010101" pitchFamily="49" charset="-122"/>
                <a:cs typeface="黑体" panose="02010609060101010101" pitchFamily="49" charset="-122"/>
              </a:rPr>
              <a:t>类型3　光的折射作图</a:t>
            </a:r>
            <a:endParaRPr lang="zh-CN" altLang="en-US" sz="2400" b="1">
              <a:latin typeface="黑体" panose="02010609060101010101" pitchFamily="49" charset="-122"/>
              <a:ea typeface="黑体" panose="02010609060101010101" pitchFamily="49" charset="-122"/>
              <a:cs typeface="黑体" panose="02010609060101010101" pitchFamily="49"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13.[2015河南,16]如图甲所示,人眼看到斜插入水中的筷子发生了弯折,请在图乙中画出能说明这一现象原理的一条入射光线及对应的折射光线,要求以O为入射点.</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pic>
        <p:nvPicPr>
          <p:cNvPr id="155" name="HN-10.jpg" descr="id:2147496903;FounderCES"/>
          <p:cNvPicPr>
            <a:picLocks noChangeAspect="1"/>
          </p:cNvPicPr>
          <p:nvPr/>
        </p:nvPicPr>
        <p:blipFill>
          <a:blip r:embed="rId2"/>
          <a:stretch>
            <a:fillRect/>
          </a:stretch>
        </p:blipFill>
        <p:spPr>
          <a:xfrm>
            <a:off x="1423670" y="3200400"/>
            <a:ext cx="5543550" cy="2540635"/>
          </a:xfrm>
          <a:prstGeom prst="rect">
            <a:avLst/>
          </a:prstGeom>
        </p:spPr>
      </p:pic>
      <p:pic>
        <p:nvPicPr>
          <p:cNvPr id="162" name="HN-1DA.jpg" descr="id:2147497731;FounderCES"/>
          <p:cNvPicPr>
            <a:picLocks noChangeAspect="1"/>
          </p:cNvPicPr>
          <p:nvPr/>
        </p:nvPicPr>
        <p:blipFill>
          <a:blip r:embed="rId3"/>
          <a:stretch>
            <a:fillRect/>
          </a:stretch>
        </p:blipFill>
        <p:spPr>
          <a:xfrm>
            <a:off x="7921625" y="2937510"/>
            <a:ext cx="3107690" cy="2352040"/>
          </a:xfrm>
          <a:prstGeom prst="rect">
            <a:avLst/>
          </a:prstGeom>
        </p:spPr>
      </p:pic>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nodeType="clickEffect">
                                  <p:stCondLst>
                                    <p:cond delay="0"/>
                                  </p:stCondLst>
                                  <p:childTnLst>
                                    <p:set>
                                      <p:cBhvr>
                                        <p:cTn id="6" dur="1" fill="hold">
                                          <p:stCondLst>
                                            <p:cond delay="0"/>
                                          </p:stCondLst>
                                        </p:cTn>
                                        <p:tgtEl>
                                          <p:spTgt spid="162"/>
                                        </p:tgtEl>
                                        <p:attrNameLst>
                                          <p:attrName>style.visibility</p:attrName>
                                        </p:attrNameLst>
                                      </p:cBhvr>
                                      <p:to>
                                        <p:strVal val="visible"/>
                                      </p:to>
                                    </p:set>
                                    <p:animEffect transition="in" filter="fade">
                                      <p:cBhvr>
                                        <p:cTn id="7" dur="500"/>
                                        <p:tgtEl>
                                          <p:spTgt spid="1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光现象作图</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考法 </a:t>
            </a:r>
            <a:r>
              <a:rPr lang="en-US" altLang="zh-CN">
                <a:solidFill>
                  <a:schemeClr val="bg1"/>
                </a:solidFill>
                <a:sym typeface="+mn-lt"/>
              </a:rPr>
              <a:t>2</a:t>
            </a:r>
            <a:endParaRPr lang="en-US" altLang="zh-CN">
              <a:solidFill>
                <a:schemeClr val="bg1"/>
              </a:solidFill>
              <a:sym typeface="+mn-lt"/>
            </a:endParaRPr>
          </a:p>
        </p:txBody>
      </p:sp>
      <p:sp>
        <p:nvSpPr>
          <p:cNvPr id="2" name="文本框 1"/>
          <p:cNvSpPr txBox="1"/>
          <p:nvPr/>
        </p:nvSpPr>
        <p:spPr>
          <a:xfrm>
            <a:off x="694690" y="1095375"/>
            <a:ext cx="10474325" cy="1198880"/>
          </a:xfrm>
          <a:prstGeom prst="rect">
            <a:avLst/>
          </a:prstGeom>
          <a:noFill/>
        </p:spPr>
        <p:txBody>
          <a:bodyPr wrap="square" rtlCol="0">
            <a:spAutoFit/>
          </a:bodyPr>
          <a:lstStyle/>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14.[2014河南,16]如图所示,一束光从玻璃砖AB面垂直射入,折射后从玻璃砖AC面射出,请画出这束光在AC面发生折射的光路图.</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pic>
        <p:nvPicPr>
          <p:cNvPr id="156" name="15liquli-75.jpg" descr="id:2147496910;FounderCES"/>
          <p:cNvPicPr>
            <a:picLocks noChangeAspect="1"/>
          </p:cNvPicPr>
          <p:nvPr/>
        </p:nvPicPr>
        <p:blipFill>
          <a:blip r:embed="rId2"/>
          <a:stretch>
            <a:fillRect/>
          </a:stretch>
        </p:blipFill>
        <p:spPr>
          <a:xfrm>
            <a:off x="1933575" y="2294255"/>
            <a:ext cx="3314700" cy="3002915"/>
          </a:xfrm>
          <a:prstGeom prst="rect">
            <a:avLst/>
          </a:prstGeom>
        </p:spPr>
      </p:pic>
      <p:pic>
        <p:nvPicPr>
          <p:cNvPr id="164" name="15liquli-75A.jpg" descr="id:2147497745;FounderCES"/>
          <p:cNvPicPr>
            <a:picLocks noChangeAspect="1"/>
          </p:cNvPicPr>
          <p:nvPr/>
        </p:nvPicPr>
        <p:blipFill>
          <a:blip r:embed="rId3"/>
          <a:stretch>
            <a:fillRect/>
          </a:stretch>
        </p:blipFill>
        <p:spPr>
          <a:xfrm>
            <a:off x="5668645" y="2173605"/>
            <a:ext cx="3447415" cy="3123565"/>
          </a:xfrm>
          <a:prstGeom prst="rect">
            <a:avLst/>
          </a:prstGeom>
        </p:spPr>
      </p:pic>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nodeType="clickEffect">
                                  <p:stCondLst>
                                    <p:cond delay="0"/>
                                  </p:stCondLst>
                                  <p:childTnLst>
                                    <p:set>
                                      <p:cBhvr>
                                        <p:cTn id="6" dur="1" fill="hold">
                                          <p:stCondLst>
                                            <p:cond delay="0"/>
                                          </p:stCondLst>
                                        </p:cTn>
                                        <p:tgtEl>
                                          <p:spTgt spid="164"/>
                                        </p:tgtEl>
                                        <p:attrNameLst>
                                          <p:attrName>style.visibility</p:attrName>
                                        </p:attrNameLst>
                                      </p:cBhvr>
                                      <p:to>
                                        <p:strVal val="visible"/>
                                      </p:to>
                                    </p:set>
                                    <p:animEffect transition="in" filter="fade">
                                      <p:cBhvr>
                                        <p:cTn id="7" dur="500"/>
                                        <p:tgtEl>
                                          <p:spTgt spid="1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6" name="圆角矩形 36"/>
          <p:cNvSpPr/>
          <p:nvPr/>
        </p:nvSpPr>
        <p:spPr>
          <a:xfrm>
            <a:off x="640715" y="1327785"/>
            <a:ext cx="10308590" cy="4460240"/>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光现象作图</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考法 </a:t>
            </a:r>
            <a:r>
              <a:rPr lang="en-US" altLang="zh-CN">
                <a:solidFill>
                  <a:schemeClr val="bg1"/>
                </a:solidFill>
                <a:sym typeface="+mn-lt"/>
              </a:rPr>
              <a:t>2</a:t>
            </a:r>
            <a:endParaRPr lang="en-US" altLang="zh-CN">
              <a:solidFill>
                <a:schemeClr val="bg1"/>
              </a:solidFill>
              <a:sym typeface="+mn-lt"/>
            </a:endParaRPr>
          </a:p>
        </p:txBody>
      </p:sp>
      <p:sp>
        <p:nvSpPr>
          <p:cNvPr id="2" name="文本框 1"/>
          <p:cNvSpPr txBox="1"/>
          <p:nvPr/>
        </p:nvSpPr>
        <p:spPr>
          <a:xfrm>
            <a:off x="859155" y="742315"/>
            <a:ext cx="10474325" cy="1753235"/>
          </a:xfrm>
          <a:prstGeom prst="rect">
            <a:avLst/>
          </a:prstGeom>
          <a:noFill/>
        </p:spPr>
        <p:txBody>
          <a:bodyPr wrap="square" rtlCol="0">
            <a:spAutoFit/>
          </a:bodyPr>
          <a:lstStyle/>
          <a:p>
            <a:pPr>
              <a:lnSpc>
                <a:spcPct val="150000"/>
              </a:lnSpc>
            </a:pP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
        <p:nvSpPr>
          <p:cNvPr id="12" name="文本框 11"/>
          <p:cNvSpPr txBox="1"/>
          <p:nvPr/>
        </p:nvSpPr>
        <p:spPr>
          <a:xfrm>
            <a:off x="1525691" y="918217"/>
            <a:ext cx="1974499" cy="737235"/>
          </a:xfrm>
          <a:prstGeom prst="rect">
            <a:avLst/>
          </a:prstGeom>
          <a:solidFill>
            <a:schemeClr val="bg1"/>
          </a:solidFill>
        </p:spPr>
        <p:txBody>
          <a:bodyPr wrap="square">
            <a:spAutoFit/>
          </a:bodyPr>
          <a:lstStyle/>
          <a:p>
            <a:pPr algn="ctr">
              <a:lnSpc>
                <a:spcPct val="150000"/>
              </a:lnSpc>
            </a:pPr>
            <a:r>
              <a:rPr lang="zh-CN" altLang="en-US" sz="2800" b="1">
                <a:solidFill>
                  <a:srgbClr val="EE3028"/>
                </a:solidFill>
                <a:latin typeface="黑体" panose="02010609060101010101" pitchFamily="49" charset="-122"/>
                <a:ea typeface="黑体" panose="02010609060101010101" pitchFamily="49" charset="-122"/>
              </a:rPr>
              <a:t>拓展练习</a:t>
            </a:r>
            <a:endParaRPr lang="zh-CN" altLang="en-US" sz="2800" b="1">
              <a:solidFill>
                <a:srgbClr val="EE3028"/>
              </a:solidFill>
              <a:latin typeface="黑体" panose="02010609060101010101" pitchFamily="49" charset="-122"/>
              <a:ea typeface="黑体" panose="02010609060101010101" pitchFamily="49" charset="-122"/>
            </a:endParaRPr>
          </a:p>
        </p:txBody>
      </p:sp>
      <p:sp>
        <p:nvSpPr>
          <p:cNvPr id="4" name="文本框 3"/>
          <p:cNvSpPr txBox="1"/>
          <p:nvPr/>
        </p:nvSpPr>
        <p:spPr>
          <a:xfrm>
            <a:off x="1104900" y="1655445"/>
            <a:ext cx="9845040" cy="1753235"/>
          </a:xfrm>
          <a:prstGeom prst="rect">
            <a:avLst/>
          </a:prstGeom>
          <a:noFill/>
        </p:spPr>
        <p:txBody>
          <a:bodyPr wrap="square" rtlCol="0">
            <a:spAutoFit/>
          </a:bodyPr>
          <a:lstStyle/>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15.[2020信阳市浉河区校级模拟]如图所示,将长方形玻璃砖沿某一方向切开,且分开一小段距离,一束光从左侧面A垂直射入,从右侧面B射出,请画出大致光路图.</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pic>
        <p:nvPicPr>
          <p:cNvPr id="160" name="2020HNZKWLZ-3.jpg" descr="id:2147496938;FounderCES"/>
          <p:cNvPicPr>
            <a:picLocks noChangeAspect="1"/>
          </p:cNvPicPr>
          <p:nvPr/>
        </p:nvPicPr>
        <p:blipFill>
          <a:blip r:embed="rId2"/>
          <a:stretch>
            <a:fillRect/>
          </a:stretch>
        </p:blipFill>
        <p:spPr>
          <a:xfrm>
            <a:off x="1104900" y="3571240"/>
            <a:ext cx="4872355" cy="1780540"/>
          </a:xfrm>
          <a:prstGeom prst="rect">
            <a:avLst/>
          </a:prstGeom>
        </p:spPr>
      </p:pic>
      <p:pic>
        <p:nvPicPr>
          <p:cNvPr id="169" name="20ZKWD-1.jpg" descr="id:2147497780;FounderCES"/>
          <p:cNvPicPr>
            <a:picLocks noChangeAspect="1"/>
          </p:cNvPicPr>
          <p:nvPr/>
        </p:nvPicPr>
        <p:blipFill>
          <a:blip r:embed="rId3"/>
          <a:stretch>
            <a:fillRect/>
          </a:stretch>
        </p:blipFill>
        <p:spPr>
          <a:xfrm>
            <a:off x="5920105" y="3702050"/>
            <a:ext cx="4608830" cy="1493520"/>
          </a:xfrm>
          <a:prstGeom prst="rect">
            <a:avLst/>
          </a:prstGeom>
        </p:spPr>
      </p:pic>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nodeType="clickEffect">
                                  <p:stCondLst>
                                    <p:cond delay="0"/>
                                  </p:stCondLst>
                                  <p:childTnLst>
                                    <p:set>
                                      <p:cBhvr>
                                        <p:cTn id="6" dur="1" fill="hold">
                                          <p:stCondLst>
                                            <p:cond delay="0"/>
                                          </p:stCondLst>
                                        </p:cTn>
                                        <p:tgtEl>
                                          <p:spTgt spid="169"/>
                                        </p:tgtEl>
                                        <p:attrNameLst>
                                          <p:attrName>style.visibility</p:attrName>
                                        </p:attrNameLst>
                                      </p:cBhvr>
                                      <p:to>
                                        <p:strVal val="visible"/>
                                      </p:to>
                                    </p:set>
                                    <p:animEffect transition="in" filter="fade">
                                      <p:cBhvr>
                                        <p:cTn id="7" dur="500"/>
                                        <p:tgtEl>
                                          <p:spTgt spid="1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光现象作图</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考法 </a:t>
            </a:r>
            <a:r>
              <a:rPr lang="en-US" altLang="zh-CN">
                <a:solidFill>
                  <a:schemeClr val="bg1"/>
                </a:solidFill>
                <a:sym typeface="+mn-lt"/>
              </a:rPr>
              <a:t>2</a:t>
            </a:r>
            <a:endParaRPr lang="en-US" altLang="zh-CN">
              <a:solidFill>
                <a:schemeClr val="bg1"/>
              </a:solidFill>
              <a:sym typeface="+mn-lt"/>
            </a:endParaRPr>
          </a:p>
        </p:txBody>
      </p:sp>
      <p:sp>
        <p:nvSpPr>
          <p:cNvPr id="2" name="文本框 1"/>
          <p:cNvSpPr txBox="1"/>
          <p:nvPr/>
        </p:nvSpPr>
        <p:spPr>
          <a:xfrm>
            <a:off x="694690" y="1095375"/>
            <a:ext cx="10474325" cy="2306955"/>
          </a:xfrm>
          <a:prstGeom prst="rect">
            <a:avLst/>
          </a:prstGeom>
          <a:noFill/>
        </p:spPr>
        <p:txBody>
          <a:bodyPr wrap="square" rtlCol="0">
            <a:spAutoFit/>
          </a:bodyPr>
          <a:lstStyle/>
          <a:p>
            <a:pPr>
              <a:lnSpc>
                <a:spcPct val="150000"/>
              </a:lnSpc>
            </a:pPr>
            <a:r>
              <a:rPr lang="zh-CN" altLang="en-US" sz="2400" b="1">
                <a:latin typeface="黑体" panose="02010609060101010101" pitchFamily="49" charset="-122"/>
                <a:ea typeface="黑体" panose="02010609060101010101" pitchFamily="49" charset="-122"/>
                <a:cs typeface="黑体" panose="02010609060101010101" pitchFamily="49" charset="-122"/>
              </a:rPr>
              <a:t>类型</a:t>
            </a:r>
            <a:r>
              <a:rPr lang="en-US" altLang="zh-CN" sz="2400" b="1">
                <a:latin typeface="黑体" panose="02010609060101010101" pitchFamily="49" charset="-122"/>
                <a:ea typeface="黑体" panose="02010609060101010101" pitchFamily="49" charset="-122"/>
                <a:cs typeface="黑体" panose="02010609060101010101" pitchFamily="49" charset="-122"/>
              </a:rPr>
              <a:t>4  </a:t>
            </a:r>
            <a:r>
              <a:rPr lang="zh-CN" altLang="en-US" sz="2400" b="1">
                <a:latin typeface="黑体" panose="02010609060101010101" pitchFamily="49" charset="-122"/>
                <a:ea typeface="黑体" panose="02010609060101010101" pitchFamily="49" charset="-122"/>
                <a:cs typeface="黑体" panose="02010609060101010101" pitchFamily="49" charset="-122"/>
              </a:rPr>
              <a:t>光现象综合作图</a:t>
            </a:r>
            <a:endParaRPr lang="zh-CN" altLang="en-US" sz="2400" b="1">
              <a:latin typeface="黑体" panose="02010609060101010101" pitchFamily="49" charset="-122"/>
              <a:ea typeface="黑体" panose="02010609060101010101" pitchFamily="49" charset="-122"/>
              <a:cs typeface="黑体" panose="02010609060101010101" pitchFamily="49"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16.[2018河南,16]如图所示,一玻璃三棱镜的横截面为等腰直角三角形ABC.一束红光平行于BC边从S点射入三棱镜,经AB面折射后,又在BC面发生反射,然后恰好从P点折射后射出.请画出这个传播过程的光路图.</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pic>
        <p:nvPicPr>
          <p:cNvPr id="161" name="18WJJCZQGJWL150.jpg" descr="id:2147496945;FounderCES"/>
          <p:cNvPicPr>
            <a:picLocks noChangeAspect="1"/>
          </p:cNvPicPr>
          <p:nvPr/>
        </p:nvPicPr>
        <p:blipFill>
          <a:blip r:embed="rId2"/>
          <a:stretch>
            <a:fillRect/>
          </a:stretch>
        </p:blipFill>
        <p:spPr>
          <a:xfrm>
            <a:off x="597535" y="3402330"/>
            <a:ext cx="4899025" cy="2306320"/>
          </a:xfrm>
          <a:prstGeom prst="rect">
            <a:avLst/>
          </a:prstGeom>
        </p:spPr>
      </p:pic>
      <p:pic>
        <p:nvPicPr>
          <p:cNvPr id="171" name="18WJJCZQGJWLDA150.jpg" descr="id:2147497794;FounderCES"/>
          <p:cNvPicPr>
            <a:picLocks noChangeAspect="1"/>
          </p:cNvPicPr>
          <p:nvPr/>
        </p:nvPicPr>
        <p:blipFill>
          <a:blip r:embed="rId3"/>
          <a:stretch>
            <a:fillRect/>
          </a:stretch>
        </p:blipFill>
        <p:spPr>
          <a:xfrm>
            <a:off x="5868670" y="3288665"/>
            <a:ext cx="4546600" cy="2737485"/>
          </a:xfrm>
          <a:prstGeom prst="rect">
            <a:avLst/>
          </a:prstGeom>
        </p:spPr>
      </p:pic>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nodeType="clickEffect">
                                  <p:stCondLst>
                                    <p:cond delay="0"/>
                                  </p:stCondLst>
                                  <p:childTnLst>
                                    <p:set>
                                      <p:cBhvr>
                                        <p:cTn id="6" dur="1" fill="hold">
                                          <p:stCondLst>
                                            <p:cond delay="0"/>
                                          </p:stCondLst>
                                        </p:cTn>
                                        <p:tgtEl>
                                          <p:spTgt spid="171"/>
                                        </p:tgtEl>
                                        <p:attrNameLst>
                                          <p:attrName>style.visibility</p:attrName>
                                        </p:attrNameLst>
                                      </p:cBhvr>
                                      <p:to>
                                        <p:strVal val="visible"/>
                                      </p:to>
                                    </p:set>
                                    <p:animEffect transition="in" filter="fade">
                                      <p:cBhvr>
                                        <p:cTn id="7" dur="500"/>
                                        <p:tgtEl>
                                          <p:spTgt spid="1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6" name="圆角矩形 36"/>
          <p:cNvSpPr/>
          <p:nvPr/>
        </p:nvSpPr>
        <p:spPr>
          <a:xfrm>
            <a:off x="858520" y="1328420"/>
            <a:ext cx="10225405" cy="5015230"/>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光现象作图</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考法 </a:t>
            </a:r>
            <a:r>
              <a:rPr lang="en-US" altLang="zh-CN">
                <a:solidFill>
                  <a:schemeClr val="bg1"/>
                </a:solidFill>
                <a:sym typeface="+mn-lt"/>
              </a:rPr>
              <a:t>2</a:t>
            </a:r>
            <a:endParaRPr lang="en-US" altLang="zh-CN">
              <a:solidFill>
                <a:schemeClr val="bg1"/>
              </a:solidFill>
              <a:sym typeface="+mn-lt"/>
            </a:endParaRPr>
          </a:p>
        </p:txBody>
      </p:sp>
      <p:sp>
        <p:nvSpPr>
          <p:cNvPr id="2" name="文本框 1"/>
          <p:cNvSpPr txBox="1"/>
          <p:nvPr/>
        </p:nvSpPr>
        <p:spPr>
          <a:xfrm>
            <a:off x="859155" y="742315"/>
            <a:ext cx="10474325" cy="1753235"/>
          </a:xfrm>
          <a:prstGeom prst="rect">
            <a:avLst/>
          </a:prstGeom>
          <a:noFill/>
        </p:spPr>
        <p:txBody>
          <a:bodyPr wrap="square" rtlCol="0">
            <a:spAutoFit/>
          </a:bodyPr>
          <a:lstStyle/>
          <a:p>
            <a:pPr>
              <a:lnSpc>
                <a:spcPct val="150000"/>
              </a:lnSpc>
            </a:pP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
        <p:nvSpPr>
          <p:cNvPr id="12" name="文本框 11"/>
          <p:cNvSpPr txBox="1"/>
          <p:nvPr/>
        </p:nvSpPr>
        <p:spPr>
          <a:xfrm>
            <a:off x="1525691" y="918217"/>
            <a:ext cx="1974499" cy="737235"/>
          </a:xfrm>
          <a:prstGeom prst="rect">
            <a:avLst/>
          </a:prstGeom>
          <a:solidFill>
            <a:schemeClr val="bg1"/>
          </a:solidFill>
        </p:spPr>
        <p:txBody>
          <a:bodyPr wrap="square">
            <a:spAutoFit/>
          </a:bodyPr>
          <a:lstStyle/>
          <a:p>
            <a:pPr algn="ctr">
              <a:lnSpc>
                <a:spcPct val="150000"/>
              </a:lnSpc>
            </a:pPr>
            <a:r>
              <a:rPr lang="zh-CN" altLang="en-US" sz="2800" b="1">
                <a:solidFill>
                  <a:srgbClr val="EE3028"/>
                </a:solidFill>
                <a:latin typeface="黑体" panose="02010609060101010101" pitchFamily="49" charset="-122"/>
                <a:ea typeface="黑体" panose="02010609060101010101" pitchFamily="49" charset="-122"/>
              </a:rPr>
              <a:t>拓展练习</a:t>
            </a:r>
            <a:endParaRPr lang="zh-CN" altLang="en-US" sz="2800" b="1">
              <a:solidFill>
                <a:srgbClr val="EE3028"/>
              </a:solidFill>
              <a:latin typeface="黑体" panose="02010609060101010101" pitchFamily="49" charset="-122"/>
              <a:ea typeface="黑体" panose="02010609060101010101" pitchFamily="49" charset="-122"/>
            </a:endParaRPr>
          </a:p>
        </p:txBody>
      </p:sp>
      <p:sp>
        <p:nvSpPr>
          <p:cNvPr id="4" name="文本框 3"/>
          <p:cNvSpPr txBox="1"/>
          <p:nvPr/>
        </p:nvSpPr>
        <p:spPr>
          <a:xfrm>
            <a:off x="1104900" y="1655445"/>
            <a:ext cx="9845040" cy="1753235"/>
          </a:xfrm>
          <a:prstGeom prst="rect">
            <a:avLst/>
          </a:prstGeom>
          <a:noFill/>
        </p:spPr>
        <p:txBody>
          <a:bodyPr wrap="square" rtlCol="0">
            <a:spAutoFit/>
          </a:bodyPr>
          <a:lstStyle/>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17.[2020湖北随州]如图所示是一长方形玻璃砖ABCD,其中AB、BC面涂有反射涂层,一条光线从AD面射入玻璃砖,请画出该光线进入玻璃砖后经过AB、BC面的两次反射,并最终从AD面射出的光路图.</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pic>
        <p:nvPicPr>
          <p:cNvPr id="165" name="中45L-WL-214.jpg" descr="id:2147496973;FounderCES"/>
          <p:cNvPicPr>
            <a:picLocks noChangeAspect="1"/>
          </p:cNvPicPr>
          <p:nvPr/>
        </p:nvPicPr>
        <p:blipFill>
          <a:blip r:embed="rId2"/>
          <a:stretch>
            <a:fillRect/>
          </a:stretch>
        </p:blipFill>
        <p:spPr>
          <a:xfrm>
            <a:off x="1689100" y="3408680"/>
            <a:ext cx="2551430" cy="2325370"/>
          </a:xfrm>
          <a:prstGeom prst="rect">
            <a:avLst/>
          </a:prstGeom>
        </p:spPr>
      </p:pic>
      <p:pic>
        <p:nvPicPr>
          <p:cNvPr id="176" name="中45L-WL-223.jpg" descr="id:2147497829;FounderCES"/>
          <p:cNvPicPr>
            <a:picLocks noChangeAspect="1"/>
          </p:cNvPicPr>
          <p:nvPr/>
        </p:nvPicPr>
        <p:blipFill>
          <a:blip r:embed="rId3"/>
          <a:stretch>
            <a:fillRect/>
          </a:stretch>
        </p:blipFill>
        <p:spPr>
          <a:xfrm>
            <a:off x="5764530" y="3442335"/>
            <a:ext cx="2510155" cy="2190115"/>
          </a:xfrm>
          <a:prstGeom prst="rect">
            <a:avLst/>
          </a:prstGeom>
        </p:spPr>
      </p:pic>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nodeType="clickEffect">
                                  <p:stCondLst>
                                    <p:cond delay="0"/>
                                  </p:stCondLst>
                                  <p:childTnLst>
                                    <p:set>
                                      <p:cBhvr>
                                        <p:cTn id="6" dur="1" fill="hold">
                                          <p:stCondLst>
                                            <p:cond delay="0"/>
                                          </p:stCondLst>
                                        </p:cTn>
                                        <p:tgtEl>
                                          <p:spTgt spid="176"/>
                                        </p:tgtEl>
                                        <p:attrNameLst>
                                          <p:attrName>style.visibility</p:attrName>
                                        </p:attrNameLst>
                                      </p:cBhvr>
                                      <p:to>
                                        <p:strVal val="visible"/>
                                      </p:to>
                                    </p:set>
                                    <p:animEffect transition="in" filter="fade">
                                      <p:cBhvr>
                                        <p:cTn id="7" dur="500"/>
                                        <p:tgtEl>
                                          <p:spTgt spid="1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6" name="圆角矩形 36"/>
          <p:cNvSpPr/>
          <p:nvPr/>
        </p:nvSpPr>
        <p:spPr>
          <a:xfrm>
            <a:off x="753745" y="1365250"/>
            <a:ext cx="10580370" cy="470090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光现象作图</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考法 </a:t>
            </a:r>
            <a:r>
              <a:rPr lang="en-US" altLang="zh-CN">
                <a:solidFill>
                  <a:schemeClr val="bg1"/>
                </a:solidFill>
                <a:sym typeface="+mn-lt"/>
              </a:rPr>
              <a:t>2</a:t>
            </a:r>
            <a:endParaRPr lang="en-US" altLang="zh-CN">
              <a:solidFill>
                <a:schemeClr val="bg1"/>
              </a:solidFill>
              <a:sym typeface="+mn-lt"/>
            </a:endParaRPr>
          </a:p>
        </p:txBody>
      </p:sp>
      <p:sp>
        <p:nvSpPr>
          <p:cNvPr id="2" name="文本框 1"/>
          <p:cNvSpPr txBox="1"/>
          <p:nvPr/>
        </p:nvSpPr>
        <p:spPr>
          <a:xfrm>
            <a:off x="859155" y="742315"/>
            <a:ext cx="10474325" cy="1753235"/>
          </a:xfrm>
          <a:prstGeom prst="rect">
            <a:avLst/>
          </a:prstGeom>
          <a:noFill/>
        </p:spPr>
        <p:txBody>
          <a:bodyPr wrap="square" rtlCol="0">
            <a:spAutoFit/>
          </a:bodyPr>
          <a:lstStyle/>
          <a:p>
            <a:pPr>
              <a:lnSpc>
                <a:spcPct val="150000"/>
              </a:lnSpc>
            </a:pP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
        <p:nvSpPr>
          <p:cNvPr id="12" name="文本框 11"/>
          <p:cNvSpPr txBox="1"/>
          <p:nvPr/>
        </p:nvSpPr>
        <p:spPr>
          <a:xfrm>
            <a:off x="1525691" y="918217"/>
            <a:ext cx="1974499" cy="737235"/>
          </a:xfrm>
          <a:prstGeom prst="rect">
            <a:avLst/>
          </a:prstGeom>
          <a:solidFill>
            <a:schemeClr val="bg1"/>
          </a:solidFill>
        </p:spPr>
        <p:txBody>
          <a:bodyPr wrap="square">
            <a:spAutoFit/>
          </a:bodyPr>
          <a:lstStyle/>
          <a:p>
            <a:pPr algn="ctr">
              <a:lnSpc>
                <a:spcPct val="150000"/>
              </a:lnSpc>
            </a:pPr>
            <a:r>
              <a:rPr lang="zh-CN" altLang="en-US" sz="2800" b="1">
                <a:solidFill>
                  <a:srgbClr val="EE3028"/>
                </a:solidFill>
                <a:latin typeface="黑体" panose="02010609060101010101" pitchFamily="49" charset="-122"/>
                <a:ea typeface="黑体" panose="02010609060101010101" pitchFamily="49" charset="-122"/>
              </a:rPr>
              <a:t>拓展练习</a:t>
            </a:r>
            <a:endParaRPr lang="zh-CN" altLang="en-US" sz="2800" b="1">
              <a:solidFill>
                <a:srgbClr val="EE3028"/>
              </a:solidFill>
              <a:latin typeface="黑体" panose="02010609060101010101" pitchFamily="49" charset="-122"/>
              <a:ea typeface="黑体" panose="02010609060101010101" pitchFamily="49" charset="-122"/>
            </a:endParaRPr>
          </a:p>
        </p:txBody>
      </p:sp>
      <p:sp>
        <p:nvSpPr>
          <p:cNvPr id="4" name="文本框 3"/>
          <p:cNvSpPr txBox="1"/>
          <p:nvPr/>
        </p:nvSpPr>
        <p:spPr>
          <a:xfrm>
            <a:off x="1104900" y="1655445"/>
            <a:ext cx="10090785" cy="1198880"/>
          </a:xfrm>
          <a:prstGeom prst="rect">
            <a:avLst/>
          </a:prstGeom>
          <a:noFill/>
        </p:spPr>
        <p:txBody>
          <a:bodyPr wrap="square" rtlCol="0">
            <a:spAutoFit/>
          </a:bodyPr>
          <a:lstStyle/>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18.[2020广东广州]如图所示,光源S发出的一束光从空气射向水面,在容器壁上点P、Q处出现光点,画出上述现象的入射光线、反射光线和折射光线.</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pic>
        <p:nvPicPr>
          <p:cNvPr id="166" name="2020QGWLGZ20.jpg" descr="id:2147496980;FounderCES"/>
          <p:cNvPicPr>
            <a:picLocks noChangeAspect="1"/>
          </p:cNvPicPr>
          <p:nvPr/>
        </p:nvPicPr>
        <p:blipFill>
          <a:blip r:embed="rId2"/>
          <a:stretch>
            <a:fillRect/>
          </a:stretch>
        </p:blipFill>
        <p:spPr>
          <a:xfrm>
            <a:off x="1689100" y="3248025"/>
            <a:ext cx="2869565" cy="2073275"/>
          </a:xfrm>
          <a:prstGeom prst="rect">
            <a:avLst/>
          </a:prstGeom>
        </p:spPr>
      </p:pic>
      <p:pic>
        <p:nvPicPr>
          <p:cNvPr id="178" name="2020QGWLGZD1.jpg" descr="id:2147497843;FounderCES"/>
          <p:cNvPicPr>
            <a:picLocks noChangeAspect="1"/>
          </p:cNvPicPr>
          <p:nvPr/>
        </p:nvPicPr>
        <p:blipFill>
          <a:blip r:embed="rId3"/>
          <a:stretch>
            <a:fillRect/>
          </a:stretch>
        </p:blipFill>
        <p:spPr>
          <a:xfrm>
            <a:off x="5393055" y="3063875"/>
            <a:ext cx="3348355" cy="2257425"/>
          </a:xfrm>
          <a:prstGeom prst="rect">
            <a:avLst/>
          </a:prstGeom>
        </p:spPr>
      </p:pic>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nodeType="clickEffect">
                                  <p:stCondLst>
                                    <p:cond delay="0"/>
                                  </p:stCondLst>
                                  <p:childTnLst>
                                    <p:set>
                                      <p:cBhvr>
                                        <p:cTn id="6" dur="1" fill="hold">
                                          <p:stCondLst>
                                            <p:cond delay="0"/>
                                          </p:stCondLst>
                                        </p:cTn>
                                        <p:tgtEl>
                                          <p:spTgt spid="178"/>
                                        </p:tgtEl>
                                        <p:attrNameLst>
                                          <p:attrName>style.visibility</p:attrName>
                                        </p:attrNameLst>
                                      </p:cBhvr>
                                      <p:to>
                                        <p:strVal val="visible"/>
                                      </p:to>
                                    </p:set>
                                    <p:animEffect transition="in" filter="fade">
                                      <p:cBhvr>
                                        <p:cTn id="7" dur="500"/>
                                        <p:tgtEl>
                                          <p:spTgt spid="1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探究光反射时的规律</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考法 </a:t>
            </a:r>
            <a:r>
              <a:rPr lang="en-US" altLang="zh-CN">
                <a:solidFill>
                  <a:schemeClr val="bg1"/>
                </a:solidFill>
                <a:sym typeface="+mn-lt"/>
              </a:rPr>
              <a:t>3</a:t>
            </a:r>
            <a:endParaRPr lang="en-US" altLang="zh-CN">
              <a:solidFill>
                <a:schemeClr val="bg1"/>
              </a:solidFill>
              <a:sym typeface="+mn-lt"/>
            </a:endParaRPr>
          </a:p>
        </p:txBody>
      </p:sp>
      <p:sp>
        <p:nvSpPr>
          <p:cNvPr id="2" name="文本框 1"/>
          <p:cNvSpPr txBox="1"/>
          <p:nvPr/>
        </p:nvSpPr>
        <p:spPr>
          <a:xfrm>
            <a:off x="518160" y="786130"/>
            <a:ext cx="10474325" cy="1198880"/>
          </a:xfrm>
          <a:prstGeom prst="rect">
            <a:avLst/>
          </a:prstGeom>
          <a:noFill/>
        </p:spPr>
        <p:txBody>
          <a:bodyPr wrap="square" rtlCol="0">
            <a:spAutoFit/>
          </a:bodyPr>
          <a:lstStyle/>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19.[2014河南,18]如图所示,在探究光的反射定律时,将一块平面镜放在水平桌面上,再把一块纸板垂直放置在平面镜上.</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pic>
        <p:nvPicPr>
          <p:cNvPr id="168" name="15liquli-77.jpg" descr="id:2147496994;FounderCES"/>
          <p:cNvPicPr>
            <a:picLocks noChangeAspect="1"/>
          </p:cNvPicPr>
          <p:nvPr/>
        </p:nvPicPr>
        <p:blipFill>
          <a:blip r:embed="rId2"/>
          <a:stretch>
            <a:fillRect/>
          </a:stretch>
        </p:blipFill>
        <p:spPr>
          <a:xfrm>
            <a:off x="8445500" y="2294255"/>
            <a:ext cx="3200400" cy="2662555"/>
          </a:xfrm>
          <a:prstGeom prst="rect">
            <a:avLst/>
          </a:prstGeom>
        </p:spPr>
      </p:pic>
      <p:sp>
        <p:nvSpPr>
          <p:cNvPr id="3" name="文本框 2"/>
          <p:cNvSpPr txBox="1"/>
          <p:nvPr/>
        </p:nvSpPr>
        <p:spPr>
          <a:xfrm>
            <a:off x="665480" y="1985010"/>
            <a:ext cx="7539990" cy="4523105"/>
          </a:xfrm>
          <a:prstGeom prst="rect">
            <a:avLst/>
          </a:prstGeom>
          <a:noFill/>
        </p:spPr>
        <p:txBody>
          <a:bodyPr wrap="square" rtlCol="0">
            <a:spAutoFit/>
          </a:bodyPr>
          <a:lstStyle/>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(1)实验时让光贴着纸板入射是为了</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(2)如果纸板没有与平面镜垂直放置,当光贴着纸板沿AO入射时,</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(选填“能”或“不能”)在纸板上看到反射光.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(3)为了便于测量和研究,需要把光路记录在纸板上,你的方法是:</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(4)为了得到反射角与入射角大小关系的普遍规律,应当</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 </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
        <p:nvSpPr>
          <p:cNvPr id="19" name="矩形 18"/>
          <p:cNvSpPr/>
          <p:nvPr/>
        </p:nvSpPr>
        <p:spPr>
          <a:xfrm>
            <a:off x="5796281" y="2098446"/>
            <a:ext cx="140716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显示光路</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4" name="矩形 3"/>
          <p:cNvSpPr/>
          <p:nvPr/>
        </p:nvSpPr>
        <p:spPr>
          <a:xfrm>
            <a:off x="1972946" y="3198266"/>
            <a:ext cx="79502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不能</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6" name="矩形 5"/>
          <p:cNvSpPr/>
          <p:nvPr/>
        </p:nvSpPr>
        <p:spPr>
          <a:xfrm>
            <a:off x="2123441" y="4802911"/>
            <a:ext cx="508000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用笔在纸板上沿着光路将其描画下来</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8" name="矩形 7"/>
          <p:cNvSpPr/>
          <p:nvPr/>
        </p:nvSpPr>
        <p:spPr>
          <a:xfrm>
            <a:off x="906781" y="5900191"/>
            <a:ext cx="354965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改变入射角多次进行实验</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300"/>
                                        <p:tgtEl>
                                          <p:spTgt spid="19"/>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300"/>
                                        <p:tgtEl>
                                          <p:spTgt spid="4"/>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300"/>
                                        <p:tgtEl>
                                          <p:spTgt spid="6"/>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3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4" grpId="0"/>
      <p:bldP spid="6" grpId="0"/>
      <p:bldP spid="8" grpId="0"/>
    </p:bldLst>
  </p:timing>
</p:sld>
</file>

<file path=ppt/slides/slide1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探究平面镜成像的特点</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考法 </a:t>
            </a:r>
            <a:r>
              <a:rPr lang="en-US" altLang="zh-CN">
                <a:solidFill>
                  <a:schemeClr val="bg1"/>
                </a:solidFill>
                <a:sym typeface="+mn-lt"/>
              </a:rPr>
              <a:t>4</a:t>
            </a:r>
            <a:endParaRPr lang="en-US" altLang="zh-CN">
              <a:solidFill>
                <a:schemeClr val="bg1"/>
              </a:solidFill>
              <a:sym typeface="+mn-lt"/>
            </a:endParaRPr>
          </a:p>
        </p:txBody>
      </p:sp>
      <p:sp>
        <p:nvSpPr>
          <p:cNvPr id="2" name="文本框 1"/>
          <p:cNvSpPr txBox="1"/>
          <p:nvPr/>
        </p:nvSpPr>
        <p:spPr>
          <a:xfrm>
            <a:off x="544830" y="742315"/>
            <a:ext cx="11102975" cy="5631180"/>
          </a:xfrm>
          <a:prstGeom prst="rect">
            <a:avLst/>
          </a:prstGeom>
          <a:noFill/>
        </p:spPr>
        <p:txBody>
          <a:bodyPr wrap="square" rtlCol="0">
            <a:spAutoFit/>
          </a:bodyPr>
          <a:lstStyle/>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20.[2017河南,17]如图是“探究平面镜成像的特点”的实验装置.</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(1)实验中用玻璃板代替平面镜,主要利用了玻璃透明的特点,便于确定</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,玻璃板放置时要求与纸板</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(2)在玻璃板前面放一支点燃的蜡烛A,再拿一支没点燃的相同的蜡烛B,在玻璃板后面移动,直至与蜡烛A的像完全重合,这样做是为了比较像与物的</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关系;若用光屏替代蜡烛B,在光屏上观察不到蜡烛A的像,说明平面镜成的是</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(选填“实”或“虚”)像. </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pic>
        <p:nvPicPr>
          <p:cNvPr id="170" name="17whdqg45t034.jpg" descr="id:2147497008;FounderCES"/>
          <p:cNvPicPr>
            <a:picLocks noChangeAspect="1"/>
          </p:cNvPicPr>
          <p:nvPr/>
        </p:nvPicPr>
        <p:blipFill>
          <a:blip r:embed="rId2"/>
          <a:stretch>
            <a:fillRect/>
          </a:stretch>
        </p:blipFill>
        <p:spPr>
          <a:xfrm>
            <a:off x="4032885" y="1310005"/>
            <a:ext cx="2940685" cy="1824355"/>
          </a:xfrm>
          <a:prstGeom prst="rect">
            <a:avLst/>
          </a:prstGeom>
        </p:spPr>
      </p:pic>
      <p:sp>
        <p:nvSpPr>
          <p:cNvPr id="19" name="矩形 18"/>
          <p:cNvSpPr/>
          <p:nvPr/>
        </p:nvSpPr>
        <p:spPr>
          <a:xfrm>
            <a:off x="10024746" y="3045231"/>
            <a:ext cx="140716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像的位置</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4" name="矩形 3"/>
          <p:cNvSpPr/>
          <p:nvPr/>
        </p:nvSpPr>
        <p:spPr>
          <a:xfrm>
            <a:off x="4192271" y="3593236"/>
            <a:ext cx="79502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垂直</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6" name="矩形 5"/>
          <p:cNvSpPr/>
          <p:nvPr/>
        </p:nvSpPr>
        <p:spPr>
          <a:xfrm>
            <a:off x="9088756" y="4679086"/>
            <a:ext cx="79502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大小</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8" name="矩形 7"/>
          <p:cNvSpPr/>
          <p:nvPr/>
        </p:nvSpPr>
        <p:spPr>
          <a:xfrm>
            <a:off x="9720581" y="5234076"/>
            <a:ext cx="48895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虚</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300"/>
                                        <p:tgtEl>
                                          <p:spTgt spid="19"/>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300"/>
                                        <p:tgtEl>
                                          <p:spTgt spid="4"/>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300"/>
                                        <p:tgtEl>
                                          <p:spTgt spid="6"/>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3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4" grpId="0"/>
      <p:bldP spid="6" grpId="0"/>
      <p:bldP spid="8" grpId="0"/>
    </p:bldLst>
  </p:timing>
</p:sld>
</file>

<file path=ppt/slides/slide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光现象的辨析及解释</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考法 </a:t>
            </a:r>
            <a:r>
              <a:rPr lang="en-US" altLang="zh-CN">
                <a:solidFill>
                  <a:schemeClr val="bg1"/>
                </a:solidFill>
                <a:sym typeface="+mn-lt"/>
              </a:rPr>
              <a:t>1</a:t>
            </a:r>
            <a:endParaRPr lang="en-US" altLang="zh-CN">
              <a:solidFill>
                <a:schemeClr val="bg1"/>
              </a:solidFill>
              <a:sym typeface="+mn-lt"/>
            </a:endParaRPr>
          </a:p>
        </p:txBody>
      </p:sp>
      <p:sp>
        <p:nvSpPr>
          <p:cNvPr id="3" name="文本框 2"/>
          <p:cNvSpPr txBox="1"/>
          <p:nvPr/>
        </p:nvSpPr>
        <p:spPr>
          <a:xfrm>
            <a:off x="841375" y="1038225"/>
            <a:ext cx="10866120" cy="2306955"/>
          </a:xfrm>
          <a:prstGeom prst="rect">
            <a:avLst/>
          </a:prstGeom>
          <a:noFill/>
        </p:spPr>
        <p:txBody>
          <a:bodyPr wrap="square" rtlCol="0">
            <a:spAutoFit/>
          </a:bodyPr>
          <a:lstStyle/>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1.[2020河南,21(1)]智能化遥控器可通过红外线对电热水器进行温度设置,红外线是</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(选填“可见”或“不可见”)光.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2.[2019河南,2]洛阳牡丹甲天下.如图所示,我们能从不同角度观赏花,是由于光在花的表面发生了</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现象. </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pic>
        <p:nvPicPr>
          <p:cNvPr id="138" name="2019HN-1.jpg" descr="id:2147496784;FounderCES"/>
          <p:cNvPicPr>
            <a:picLocks noChangeAspect="1"/>
          </p:cNvPicPr>
          <p:nvPr/>
        </p:nvPicPr>
        <p:blipFill>
          <a:blip r:embed="rId2"/>
          <a:stretch>
            <a:fillRect/>
          </a:stretch>
        </p:blipFill>
        <p:spPr>
          <a:xfrm>
            <a:off x="4498975" y="3526155"/>
            <a:ext cx="2156460" cy="1968500"/>
          </a:xfrm>
          <a:prstGeom prst="rect">
            <a:avLst/>
          </a:prstGeom>
        </p:spPr>
      </p:pic>
      <p:sp>
        <p:nvSpPr>
          <p:cNvPr id="4" name="文本框 3"/>
          <p:cNvSpPr txBox="1"/>
          <p:nvPr/>
        </p:nvSpPr>
        <p:spPr>
          <a:xfrm>
            <a:off x="1588135" y="1706245"/>
            <a:ext cx="1174115"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不可见</a:t>
            </a:r>
            <a:endParaRPr lang="zh-CN" altLang="en-US" sz="2400" b="1">
              <a:solidFill>
                <a:srgbClr val="FF0000"/>
              </a:solidFill>
              <a:latin typeface="宋体" panose="02010600030101010101" pitchFamily="2" charset="-122"/>
              <a:ea typeface="宋体" panose="02010600030101010101" pitchFamily="2" charset="-122"/>
            </a:endParaRPr>
          </a:p>
        </p:txBody>
      </p:sp>
      <p:sp>
        <p:nvSpPr>
          <p:cNvPr id="6" name="文本框 5"/>
          <p:cNvSpPr txBox="1"/>
          <p:nvPr/>
        </p:nvSpPr>
        <p:spPr>
          <a:xfrm>
            <a:off x="3463925" y="2830195"/>
            <a:ext cx="1174115"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漫反射</a:t>
            </a:r>
            <a:endParaRPr lang="zh-CN" altLang="en-US" sz="2400" b="1">
              <a:solidFill>
                <a:srgbClr val="FF0000"/>
              </a:solidFill>
              <a:latin typeface="宋体" panose="02010600030101010101" pitchFamily="2" charset="-122"/>
              <a:ea typeface="宋体" panose="02010600030101010101" pitchFamily="2" charset="-122"/>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Lst>
  </p:timing>
</p:sld>
</file>

<file path=ppt/slides/slide2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光源、光速、光线</a:t>
            </a:r>
            <a:endParaRPr lang="zh-CN" altLang="en-US" sz="2400" b="1" kern="0">
              <a:solidFill>
                <a:srgbClr val="EE3028"/>
              </a:solidFill>
              <a:cs typeface="+mn-ea"/>
              <a:sym typeface="+mn-lt"/>
            </a:endParaRP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考点 </a:t>
            </a:r>
            <a:r>
              <a:rPr lang="en-US" altLang="zh-CN">
                <a:solidFill>
                  <a:schemeClr val="bg1"/>
                </a:solidFill>
                <a:sym typeface="+mn-lt"/>
              </a:rPr>
              <a:t>1</a:t>
            </a:r>
            <a:endParaRPr lang="en-US" altLang="zh-CN">
              <a:solidFill>
                <a:schemeClr val="bg1"/>
              </a:solidFill>
              <a:sym typeface="+mn-lt"/>
            </a:endParaRPr>
          </a:p>
        </p:txBody>
      </p:sp>
      <p:sp>
        <p:nvSpPr>
          <p:cNvPr id="2" name="文本框 1"/>
          <p:cNvSpPr txBox="1"/>
          <p:nvPr/>
        </p:nvSpPr>
        <p:spPr>
          <a:xfrm>
            <a:off x="609003" y="1160295"/>
            <a:ext cx="10370185" cy="1198880"/>
          </a:xfrm>
          <a:prstGeom prst="rect">
            <a:avLst/>
          </a:prstGeom>
          <a:noFill/>
          <a:ln w="9525">
            <a:noFill/>
          </a:ln>
        </p:spPr>
        <p:txBody>
          <a:bodyPr wrap="square">
            <a:spAutoFit/>
          </a:bodyPr>
          <a:lstStyle/>
          <a:p>
            <a:r>
              <a:rPr lang="en-US" sz="2400" b="1" smtClean="0">
                <a:latin typeface="微软雅黑" panose="020b0503020204020204" charset="-122"/>
                <a:ea typeface="微软雅黑"/>
                <a:cs typeface="微软雅黑" panose="020b0503020204020204" charset="-122"/>
              </a:rPr>
              <a:t>1.</a:t>
            </a:r>
            <a:r>
              <a:rPr lang="zh-CN" altLang="en-US" sz="2400" b="1" smtClean="0">
                <a:latin typeface="微软雅黑" panose="020b0503020204020204" charset="-122"/>
                <a:ea typeface="微软雅黑"/>
                <a:cs typeface="微软雅黑" panose="020b0503020204020204" charset="-122"/>
              </a:rPr>
              <a:t>光源</a:t>
            </a:r>
            <a:endParaRPr lang="zh-CN" altLang="en-US" sz="2400" b="1" smtClean="0">
              <a:latin typeface="微软雅黑" panose="020b0503020204020204" charset="-122"/>
              <a:ea typeface="微软雅黑"/>
              <a:cs typeface="微软雅黑" panose="020b0503020204020204" charset="-122"/>
            </a:endParaRPr>
          </a:p>
          <a:p>
            <a:endParaRPr lang="zh-CN" altLang="en-US" sz="2400" b="1" smtClean="0">
              <a:latin typeface="宋体" panose="02010600030101010101" pitchFamily="2" charset="-122"/>
              <a:ea typeface="宋体" panose="02010600030101010101" pitchFamily="2" charset="-122"/>
              <a:cs typeface="宋体" panose="02010600030101010101" pitchFamily="2" charset="-122"/>
            </a:endParaRPr>
          </a:p>
          <a:p>
            <a:r>
              <a:rPr lang="zh-CN" altLang="en-US" sz="2400" smtClean="0">
                <a:solidFill>
                  <a:srgbClr val="000000"/>
                </a:solidFill>
                <a:latin typeface="宋体" panose="02010600030101010101" pitchFamily="2" charset="-122"/>
                <a:ea typeface="宋体" panose="02010600030101010101" pitchFamily="2" charset="-122"/>
                <a:cs typeface="宋体" panose="02010600030101010101" pitchFamily="2" charset="-122"/>
              </a:rPr>
              <a:t>自身能够发光的物体叫光源</a:t>
            </a:r>
            <a:r>
              <a:rPr lang="en-US" sz="2400" smtClean="0">
                <a:solidFill>
                  <a:srgbClr val="000000"/>
                </a:solidFill>
                <a:latin typeface="宋体" panose="02010600030101010101" pitchFamily="2" charset="-122"/>
                <a:ea typeface="宋体" panose="02010600030101010101" pitchFamily="2" charset="-122"/>
                <a:cs typeface="宋体" panose="02010600030101010101" pitchFamily="2" charset="-122"/>
              </a:rPr>
              <a:t>.</a:t>
            </a:r>
            <a:r>
              <a:rPr lang="zh-CN" altLang="en-US" sz="2400" smtClean="0">
                <a:solidFill>
                  <a:srgbClr val="000000"/>
                </a:solidFill>
                <a:latin typeface="宋体" panose="02010600030101010101" pitchFamily="2" charset="-122"/>
                <a:ea typeface="宋体" panose="02010600030101010101" pitchFamily="2" charset="-122"/>
                <a:cs typeface="宋体" panose="02010600030101010101" pitchFamily="2" charset="-122"/>
              </a:rPr>
              <a:t>例如太阳、电灯、水母、萤火虫等</a:t>
            </a:r>
            <a:r>
              <a:rPr lang="en-US" sz="2400" smtClean="0">
                <a:solidFill>
                  <a:srgbClr val="000000"/>
                </a:solidFill>
                <a:latin typeface="宋体" panose="02010600030101010101" pitchFamily="2" charset="-122"/>
                <a:ea typeface="宋体" panose="02010600030101010101" pitchFamily="2" charset="-122"/>
                <a:cs typeface="宋体" panose="02010600030101010101" pitchFamily="2" charset="-122"/>
              </a:rPr>
              <a:t>.</a:t>
            </a:r>
            <a:endParaRPr lang="en-US" sz="2400" smtClean="0">
              <a:solidFill>
                <a:srgbClr val="000000"/>
              </a:solidFill>
              <a:latin typeface="宋体" panose="02010600030101010101" pitchFamily="2" charset="-122"/>
              <a:ea typeface="宋体" panose="02010600030101010101" pitchFamily="2" charset="-122"/>
              <a:cs typeface="宋体" panose="02010600030101010101" pitchFamily="2" charset="-122"/>
            </a:endParaRPr>
          </a:p>
        </p:txBody>
      </p:sp>
      <p:sp>
        <p:nvSpPr>
          <p:cNvPr id="4" name="圆角矩形 36"/>
          <p:cNvSpPr/>
          <p:nvPr/>
        </p:nvSpPr>
        <p:spPr>
          <a:xfrm>
            <a:off x="608965" y="3023870"/>
            <a:ext cx="10343515" cy="160845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文本框 11"/>
          <p:cNvSpPr txBox="1"/>
          <p:nvPr/>
        </p:nvSpPr>
        <p:spPr>
          <a:xfrm>
            <a:off x="1091986" y="2574932"/>
            <a:ext cx="1974499" cy="737235"/>
          </a:xfrm>
          <a:prstGeom prst="rect">
            <a:avLst/>
          </a:prstGeom>
          <a:solidFill>
            <a:schemeClr val="bg1"/>
          </a:solidFill>
        </p:spPr>
        <p:txBody>
          <a:bodyPr wrap="square">
            <a:spAutoFit/>
          </a:bodyPr>
          <a:lstStyle/>
          <a:p>
            <a:pPr algn="ctr">
              <a:lnSpc>
                <a:spcPct val="150000"/>
              </a:lnSpc>
            </a:pPr>
            <a:r>
              <a:rPr lang="zh-CN" altLang="en-US" sz="2800" b="1">
                <a:solidFill>
                  <a:srgbClr val="EE3028"/>
                </a:solidFill>
                <a:latin typeface="黑体" panose="02010609060101010101" pitchFamily="49" charset="-122"/>
                <a:ea typeface="黑体" panose="02010609060101010101" pitchFamily="49" charset="-122"/>
              </a:rPr>
              <a:t>易错小练</a:t>
            </a:r>
            <a:endParaRPr lang="zh-CN" altLang="en-US" sz="2800" b="1">
              <a:solidFill>
                <a:srgbClr val="EE3028"/>
              </a:solidFill>
              <a:latin typeface="黑体" panose="02010609060101010101" pitchFamily="49" charset="-122"/>
              <a:ea typeface="黑体" panose="02010609060101010101" pitchFamily="49" charset="-122"/>
            </a:endParaRPr>
          </a:p>
        </p:txBody>
      </p:sp>
      <p:sp>
        <p:nvSpPr>
          <p:cNvPr id="6" name="文本框 5"/>
          <p:cNvSpPr txBox="1"/>
          <p:nvPr/>
        </p:nvSpPr>
        <p:spPr>
          <a:xfrm>
            <a:off x="1092200" y="3597910"/>
            <a:ext cx="8312150" cy="460375"/>
          </a:xfrm>
          <a:prstGeom prst="rect">
            <a:avLst/>
          </a:prstGeom>
          <a:noFill/>
        </p:spPr>
        <p:txBody>
          <a:bodyPr wrap="square" rtlCol="0">
            <a:spAutoFit/>
          </a:bodyPr>
          <a:lstStyle/>
          <a:p>
            <a:r>
              <a:rPr lang="zh-CN" altLang="en-US" sz="2400" smtClean="0">
                <a:latin typeface="宋体" panose="02010600030101010101" pitchFamily="2" charset="-122"/>
                <a:ea typeface="宋体" panose="02010600030101010101" pitchFamily="2" charset="-122"/>
                <a:cs typeface="宋体" panose="02010600030101010101" pitchFamily="2" charset="-122"/>
                <a:sym typeface="+mn-ea"/>
              </a:rPr>
              <a:t>月亮、钻石</a:t>
            </a:r>
            <a:r>
              <a:rPr lang="zh-CN" altLang="en-US" sz="2400" u="sng" smtClean="0">
                <a:latin typeface="宋体" panose="02010600030101010101" pitchFamily="2" charset="-122"/>
                <a:ea typeface="宋体" panose="02010600030101010101" pitchFamily="2" charset="-122"/>
                <a:cs typeface="宋体" panose="02010600030101010101" pitchFamily="2" charset="-122"/>
                <a:sym typeface="+mn-ea"/>
              </a:rPr>
              <a:t>①</a:t>
            </a:r>
            <a:r>
              <a:rPr lang="zh-CN" altLang="en-US" sz="2400" u="sng" smtClean="0">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sym typeface="+mn-ea"/>
              </a:rPr>
              <a:t>　　  </a:t>
            </a:r>
            <a:r>
              <a:rPr lang="zh-CN" altLang="en-US" sz="2400" smtClean="0">
                <a:latin typeface="宋体" panose="02010600030101010101" pitchFamily="2" charset="-122"/>
                <a:ea typeface="宋体" panose="02010600030101010101" pitchFamily="2" charset="-122"/>
                <a:cs typeface="宋体" panose="02010600030101010101" pitchFamily="2" charset="-122"/>
                <a:sym typeface="+mn-ea"/>
              </a:rPr>
              <a:t>（选填“是”或“不是”）光源</a:t>
            </a:r>
            <a:r>
              <a:rPr lang="en-US" sz="2400" smtClean="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a:t>
            </a:r>
            <a:r>
              <a:rPr lang="en-US" smtClean="0">
                <a:solidFill>
                  <a:srgbClr val="000000"/>
                </a:solidFill>
                <a:latin typeface="仿宋" panose="02010609060101010101" pitchFamily="49" charset="-122"/>
                <a:ea typeface="仿宋" panose="02010609060101010101" pitchFamily="49" charset="-122"/>
                <a:cs typeface="方正书宋_GBK" panose="03000509000000000000" charset="-122"/>
                <a:sym typeface="+mn-ea"/>
              </a:rPr>
              <a:t> </a:t>
            </a:r>
            <a:endParaRPr lang="zh-CN" altLang="en-US"/>
          </a:p>
        </p:txBody>
      </p:sp>
      <p:sp>
        <p:nvSpPr>
          <p:cNvPr id="14" name="矩形 13"/>
          <p:cNvSpPr/>
          <p:nvPr/>
        </p:nvSpPr>
        <p:spPr>
          <a:xfrm>
            <a:off x="3066416" y="3522116"/>
            <a:ext cx="79502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不是</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fade">
                                      <p:cBhvr>
                                        <p:cTn id="10" dur="500"/>
                                        <p:tgtEl>
                                          <p:spTgt spid="12"/>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500"/>
                                        <p:tgtEl>
                                          <p:spTgt spid="6"/>
                                        </p:tgtEl>
                                      </p:cBhvr>
                                    </p:animEffect>
                                  </p:childTnLst>
                                </p:cTn>
                              </p:par>
                            </p:childTnLst>
                          </p:cTn>
                        </p:par>
                      </p:childTnLst>
                    </p:cTn>
                  </p:par>
                  <p:par>
                    <p:cTn id="14" fill="hold" nodeType="clickPar">
                      <p:stCondLst>
                        <p:cond delay="indefinite"/>
                      </p:stCondLst>
                      <p:childTnLst>
                        <p:par>
                          <p:cTn id="15" fill="hold" nodeType="afterGroup">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14"/>
                                        </p:tgtEl>
                                        <p:attrNameLst>
                                          <p:attrName>style.visibility</p:attrName>
                                        </p:attrNameLst>
                                      </p:cBhvr>
                                      <p:to>
                                        <p:strVal val="visible"/>
                                      </p:to>
                                    </p:set>
                                    <p:animEffect transition="in" filter="fade">
                                      <p:cBhvr>
                                        <p:cTn id="18" dur="3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4" grpId="0"/>
      <p:bldP spid="12" grpId="0"/>
      <p:bldP spid="6" grpId="0"/>
    </p:bldLst>
  </p:timing>
</p:sld>
</file>

<file path=ppt/slides/slide2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光源、光速、光线</a:t>
            </a:r>
            <a:endParaRPr lang="zh-CN" altLang="en-US" sz="2400" b="1" kern="0">
              <a:solidFill>
                <a:srgbClr val="EE3028"/>
              </a:solidFill>
              <a:cs typeface="+mn-ea"/>
              <a:sym typeface="+mn-lt"/>
            </a:endParaRP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考点 </a:t>
            </a:r>
            <a:r>
              <a:rPr lang="en-US" altLang="zh-CN">
                <a:solidFill>
                  <a:schemeClr val="bg1"/>
                </a:solidFill>
                <a:sym typeface="+mn-lt"/>
              </a:rPr>
              <a:t>1</a:t>
            </a:r>
            <a:endParaRPr lang="en-US" altLang="zh-CN">
              <a:solidFill>
                <a:schemeClr val="bg1"/>
              </a:solidFill>
              <a:sym typeface="+mn-lt"/>
            </a:endParaRPr>
          </a:p>
        </p:txBody>
      </p:sp>
      <p:sp>
        <p:nvSpPr>
          <p:cNvPr id="4" name="圆角矩形 36"/>
          <p:cNvSpPr/>
          <p:nvPr/>
        </p:nvSpPr>
        <p:spPr>
          <a:xfrm>
            <a:off x="459105" y="4618355"/>
            <a:ext cx="10343515" cy="1685290"/>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文本框 11"/>
          <p:cNvSpPr txBox="1"/>
          <p:nvPr/>
        </p:nvSpPr>
        <p:spPr>
          <a:xfrm>
            <a:off x="1007531" y="4189102"/>
            <a:ext cx="1974499" cy="737235"/>
          </a:xfrm>
          <a:prstGeom prst="rect">
            <a:avLst/>
          </a:prstGeom>
          <a:solidFill>
            <a:schemeClr val="bg1"/>
          </a:solidFill>
        </p:spPr>
        <p:txBody>
          <a:bodyPr wrap="square">
            <a:spAutoFit/>
          </a:bodyPr>
          <a:lstStyle/>
          <a:p>
            <a:pPr algn="ctr">
              <a:lnSpc>
                <a:spcPct val="150000"/>
              </a:lnSpc>
            </a:pPr>
            <a:r>
              <a:rPr lang="zh-CN" altLang="en-US" sz="2800" b="1">
                <a:solidFill>
                  <a:srgbClr val="EE3028"/>
                </a:solidFill>
                <a:latin typeface="黑体" panose="02010609060101010101" pitchFamily="49" charset="-122"/>
                <a:ea typeface="黑体" panose="02010609060101010101" pitchFamily="49" charset="-122"/>
              </a:rPr>
              <a:t>易失分点</a:t>
            </a:r>
            <a:endParaRPr lang="zh-CN" altLang="en-US" sz="2800" b="1">
              <a:solidFill>
                <a:srgbClr val="EE3028"/>
              </a:solidFill>
              <a:latin typeface="黑体" panose="02010609060101010101" pitchFamily="49" charset="-122"/>
              <a:ea typeface="黑体" panose="02010609060101010101" pitchFamily="49" charset="-122"/>
            </a:endParaRPr>
          </a:p>
        </p:txBody>
      </p:sp>
      <p:sp>
        <p:nvSpPr>
          <p:cNvPr id="44" name="TextBox 43"/>
          <p:cNvSpPr txBox="1"/>
          <p:nvPr/>
        </p:nvSpPr>
        <p:spPr>
          <a:xfrm>
            <a:off x="459105" y="1035685"/>
            <a:ext cx="10928350" cy="3046095"/>
          </a:xfrm>
          <a:prstGeom prst="rect">
            <a:avLst/>
          </a:prstGeom>
          <a:noFill/>
        </p:spPr>
        <p:txBody>
          <a:bodyPr wrap="square" rtlCol="0">
            <a:spAutoFit/>
          </a:bodyPr>
          <a:lstStyle/>
          <a:p>
            <a:pPr>
              <a:lnSpc>
                <a:spcPct val="200000"/>
              </a:lnSpc>
            </a:pPr>
            <a:r>
              <a:rPr lang="en-US" sz="2400" b="1" smtClean="0">
                <a:latin typeface="微软雅黑" panose="020b0503020204020204" charset="-122"/>
                <a:ea typeface="微软雅黑"/>
                <a:cs typeface="微软雅黑" panose="020b0503020204020204" charset="-122"/>
              </a:rPr>
              <a:t>2.</a:t>
            </a:r>
            <a:r>
              <a:rPr lang="zh-CN" altLang="en-US" sz="2400" b="1" smtClean="0">
                <a:latin typeface="微软雅黑" panose="020b0503020204020204" charset="-122"/>
                <a:ea typeface="微软雅黑"/>
                <a:cs typeface="微软雅黑" panose="020b0503020204020204" charset="-122"/>
              </a:rPr>
              <a:t>光的传播速度</a:t>
            </a:r>
            <a:endParaRPr lang="zh-CN" altLang="en-US" sz="2400" b="1" smtClean="0">
              <a:latin typeface="微软雅黑" panose="020b0503020204020204" charset="-122"/>
              <a:ea typeface="微软雅黑"/>
              <a:cs typeface="微软雅黑" panose="020b0503020204020204" charset="-122"/>
            </a:endParaRPr>
          </a:p>
          <a:p>
            <a:pPr>
              <a:lnSpc>
                <a:spcPct val="200000"/>
              </a:lnSpc>
            </a:pPr>
            <a:r>
              <a:rPr lang="zh-CN" altLang="en-US" sz="2400" b="1" smtClean="0">
                <a:latin typeface="宋体" panose="02010600030101010101" pitchFamily="2" charset="-122"/>
                <a:ea typeface="宋体" panose="02010600030101010101" pitchFamily="2" charset="-122"/>
                <a:cs typeface="宋体" panose="02010600030101010101" pitchFamily="2" charset="-122"/>
              </a:rPr>
              <a:t> </a:t>
            </a:r>
            <a:r>
              <a:rPr lang="zh-CN" altLang="en-US" sz="2400" smtClean="0">
                <a:latin typeface="宋体" panose="02010600030101010101" pitchFamily="2" charset="-122"/>
                <a:ea typeface="宋体" panose="02010600030101010101" pitchFamily="2" charset="-122"/>
                <a:cs typeface="宋体" panose="02010600030101010101" pitchFamily="2" charset="-122"/>
              </a:rPr>
              <a:t>光在真空中的传播速度</a:t>
            </a:r>
            <a:r>
              <a:rPr lang="en-US" sz="2400" i="1" smtClean="0">
                <a:latin typeface="宋体" panose="02010600030101010101" pitchFamily="2" charset="-122"/>
                <a:ea typeface="宋体" panose="02010600030101010101" pitchFamily="2" charset="-122"/>
                <a:cs typeface="宋体" panose="02010600030101010101" pitchFamily="2" charset="-122"/>
              </a:rPr>
              <a:t>c</a:t>
            </a:r>
            <a:r>
              <a:rPr lang="zh-CN" altLang="en-US" sz="2400" smtClean="0">
                <a:latin typeface="宋体" panose="02010600030101010101" pitchFamily="2" charset="-122"/>
                <a:ea typeface="宋体" panose="02010600030101010101" pitchFamily="2" charset="-122"/>
                <a:cs typeface="宋体" panose="02010600030101010101" pitchFamily="2" charset="-122"/>
              </a:rPr>
              <a:t>约为</a:t>
            </a:r>
            <a:r>
              <a:rPr lang="en-US" sz="2400" u="sng" smtClean="0">
                <a:latin typeface="宋体" panose="02010600030101010101" pitchFamily="2" charset="-122"/>
                <a:ea typeface="宋体" panose="02010600030101010101" pitchFamily="2" charset="-122"/>
                <a:cs typeface="宋体" panose="02010600030101010101" pitchFamily="2" charset="-122"/>
              </a:rPr>
              <a:t>②       </a:t>
            </a:r>
            <a:r>
              <a:rPr lang="en-US" sz="2400" smtClean="0">
                <a:latin typeface="宋体" panose="02010600030101010101" pitchFamily="2" charset="-122"/>
                <a:ea typeface="宋体" panose="02010600030101010101" pitchFamily="2" charset="-122"/>
                <a:cs typeface="宋体" panose="02010600030101010101" pitchFamily="2" charset="-122"/>
              </a:rPr>
              <a:t>m/s,</a:t>
            </a:r>
            <a:r>
              <a:rPr lang="zh-CN" altLang="en-US" sz="2400" smtClean="0">
                <a:latin typeface="宋体" panose="02010600030101010101" pitchFamily="2" charset="-122"/>
                <a:ea typeface="宋体" panose="02010600030101010101" pitchFamily="2" charset="-122"/>
                <a:cs typeface="宋体" panose="02010600030101010101" pitchFamily="2" charset="-122"/>
              </a:rPr>
              <a:t>合</a:t>
            </a:r>
            <a:r>
              <a:rPr lang="en-US" sz="2400" u="sng" smtClean="0">
                <a:latin typeface="宋体" panose="02010600030101010101" pitchFamily="2" charset="-122"/>
                <a:ea typeface="宋体" panose="02010600030101010101" pitchFamily="2" charset="-122"/>
                <a:cs typeface="宋体" panose="02010600030101010101" pitchFamily="2" charset="-122"/>
              </a:rPr>
              <a:t>③       </a:t>
            </a:r>
            <a:r>
              <a:rPr lang="en-US" sz="2400" smtClean="0">
                <a:latin typeface="宋体" panose="02010600030101010101" pitchFamily="2" charset="-122"/>
                <a:ea typeface="宋体" panose="02010600030101010101" pitchFamily="2" charset="-122"/>
                <a:cs typeface="宋体" panose="02010600030101010101" pitchFamily="2" charset="-122"/>
              </a:rPr>
              <a:t>km/s;</a:t>
            </a:r>
            <a:r>
              <a:rPr lang="zh-CN" altLang="en-US" sz="2400" smtClean="0">
                <a:latin typeface="宋体" panose="02010600030101010101" pitchFamily="2" charset="-122"/>
                <a:ea typeface="宋体" panose="02010600030101010101" pitchFamily="2" charset="-122"/>
                <a:cs typeface="宋体" panose="02010600030101010101" pitchFamily="2" charset="-122"/>
              </a:rPr>
              <a:t>光在空气中的传</a:t>
            </a:r>
            <a:endParaRPr lang="zh-CN" altLang="en-US" sz="2400" smtClean="0">
              <a:latin typeface="宋体" panose="02010600030101010101" pitchFamily="2" charset="-122"/>
              <a:ea typeface="宋体" panose="02010600030101010101" pitchFamily="2" charset="-122"/>
              <a:cs typeface="宋体" panose="02010600030101010101" pitchFamily="2" charset="-122"/>
            </a:endParaRPr>
          </a:p>
          <a:p>
            <a:pPr>
              <a:lnSpc>
                <a:spcPct val="200000"/>
              </a:lnSpc>
            </a:pPr>
            <a:r>
              <a:rPr lang="zh-CN" altLang="en-US" sz="2400" smtClean="0">
                <a:latin typeface="宋体" panose="02010600030101010101" pitchFamily="2" charset="-122"/>
                <a:ea typeface="宋体" panose="02010600030101010101" pitchFamily="2" charset="-122"/>
                <a:cs typeface="宋体" panose="02010600030101010101" pitchFamily="2" charset="-122"/>
              </a:rPr>
              <a:t> 播速度非常接近</a:t>
            </a:r>
            <a:r>
              <a:rPr lang="en-US" sz="2400" i="1" smtClean="0">
                <a:latin typeface="宋体" panose="02010600030101010101" pitchFamily="2" charset="-122"/>
                <a:ea typeface="宋体" panose="02010600030101010101" pitchFamily="2" charset="-122"/>
                <a:cs typeface="宋体" panose="02010600030101010101" pitchFamily="2" charset="-122"/>
              </a:rPr>
              <a:t>c</a:t>
            </a:r>
            <a:r>
              <a:rPr lang="en-US" sz="2400" smtClean="0">
                <a:latin typeface="宋体" panose="02010600030101010101" pitchFamily="2" charset="-122"/>
                <a:ea typeface="宋体" panose="02010600030101010101" pitchFamily="2" charset="-122"/>
                <a:cs typeface="宋体" panose="02010600030101010101" pitchFamily="2" charset="-122"/>
              </a:rPr>
              <a:t>,</a:t>
            </a:r>
            <a:r>
              <a:rPr lang="zh-CN" altLang="en-US" sz="2400" smtClean="0">
                <a:latin typeface="宋体" panose="02010600030101010101" pitchFamily="2" charset="-122"/>
                <a:ea typeface="宋体" panose="02010600030101010101" pitchFamily="2" charset="-122"/>
                <a:cs typeface="宋体" panose="02010600030101010101" pitchFamily="2" charset="-122"/>
              </a:rPr>
              <a:t>在水中的传播速度约为   </a:t>
            </a:r>
            <a:r>
              <a:rPr lang="en-US" sz="2400" smtClean="0">
                <a:latin typeface="宋体" panose="02010600030101010101" pitchFamily="2" charset="-122"/>
                <a:ea typeface="宋体" panose="02010600030101010101" pitchFamily="2" charset="-122"/>
                <a:cs typeface="宋体" panose="02010600030101010101" pitchFamily="2" charset="-122"/>
              </a:rPr>
              <a:t>,</a:t>
            </a:r>
            <a:r>
              <a:rPr lang="zh-CN" altLang="en-US" sz="2400" smtClean="0">
                <a:latin typeface="宋体" panose="02010600030101010101" pitchFamily="2" charset="-122"/>
                <a:ea typeface="宋体" panose="02010600030101010101" pitchFamily="2" charset="-122"/>
                <a:cs typeface="宋体" panose="02010600030101010101" pitchFamily="2" charset="-122"/>
              </a:rPr>
              <a:t>在玻璃中的传播速度约为    ，</a:t>
            </a:r>
            <a:endParaRPr lang="zh-CN" altLang="en-US" sz="2400" smtClean="0">
              <a:latin typeface="宋体" panose="02010600030101010101" pitchFamily="2" charset="-122"/>
              <a:ea typeface="宋体" panose="02010600030101010101" pitchFamily="2" charset="-122"/>
              <a:cs typeface="宋体" panose="02010600030101010101" pitchFamily="2" charset="-122"/>
            </a:endParaRPr>
          </a:p>
          <a:p>
            <a:pPr>
              <a:lnSpc>
                <a:spcPct val="200000"/>
              </a:lnSpc>
            </a:pPr>
            <a:r>
              <a:rPr lang="zh-CN" altLang="en-US" sz="2200" smtClean="0">
                <a:latin typeface="宋体" panose="02010600030101010101" pitchFamily="2" charset="-122"/>
                <a:ea typeface="宋体" panose="02010600030101010101" pitchFamily="2" charset="-122"/>
              </a:rPr>
              <a:t> </a:t>
            </a:r>
            <a:r>
              <a:rPr lang="zh-CN" altLang="en-US" sz="2400" i="1" smtClean="0">
                <a:latin typeface="宋体" panose="02010600030101010101" pitchFamily="2" charset="-122"/>
                <a:ea typeface="宋体" panose="02010600030101010101" pitchFamily="2" charset="-122"/>
              </a:rPr>
              <a:t>v</a:t>
            </a:r>
            <a:r>
              <a:rPr lang="zh-CN" altLang="en-US" sz="2400" baseline="-25000" smtClean="0">
                <a:latin typeface="宋体" panose="02010600030101010101" pitchFamily="2" charset="-122"/>
                <a:ea typeface="宋体" panose="02010600030101010101" pitchFamily="2" charset="-122"/>
              </a:rPr>
              <a:t>空气</a:t>
            </a:r>
            <a:r>
              <a:rPr lang="zh-CN" altLang="en-US" sz="2400" smtClean="0">
                <a:latin typeface="宋体" panose="02010600030101010101" pitchFamily="2" charset="-122"/>
                <a:ea typeface="宋体" panose="02010600030101010101" pitchFamily="2" charset="-122"/>
              </a:rPr>
              <a:t>&gt;</a:t>
            </a:r>
            <a:r>
              <a:rPr lang="zh-CN" altLang="en-US" sz="2400" i="1" smtClean="0">
                <a:latin typeface="宋体" panose="02010600030101010101" pitchFamily="2" charset="-122"/>
                <a:ea typeface="宋体" panose="02010600030101010101" pitchFamily="2" charset="-122"/>
              </a:rPr>
              <a:t>v</a:t>
            </a:r>
            <a:r>
              <a:rPr lang="zh-CN" altLang="en-US" sz="2400" baseline="-25000" smtClean="0">
                <a:latin typeface="宋体" panose="02010600030101010101" pitchFamily="2" charset="-122"/>
                <a:ea typeface="宋体" panose="02010600030101010101" pitchFamily="2" charset="-122"/>
              </a:rPr>
              <a:t>水</a:t>
            </a:r>
            <a:r>
              <a:rPr lang="zh-CN" altLang="en-US" sz="2400" smtClean="0">
                <a:latin typeface="宋体" panose="02010600030101010101" pitchFamily="2" charset="-122"/>
                <a:ea typeface="宋体" panose="02010600030101010101" pitchFamily="2" charset="-122"/>
              </a:rPr>
              <a:t>&gt;</a:t>
            </a:r>
            <a:r>
              <a:rPr lang="zh-CN" altLang="en-US" sz="2400" i="1" smtClean="0">
                <a:latin typeface="宋体" panose="02010600030101010101" pitchFamily="2" charset="-122"/>
                <a:ea typeface="宋体" panose="02010600030101010101" pitchFamily="2" charset="-122"/>
              </a:rPr>
              <a:t>v</a:t>
            </a:r>
            <a:r>
              <a:rPr lang="zh-CN" altLang="en-US" sz="2400" baseline="-25000" smtClean="0">
                <a:latin typeface="宋体" panose="02010600030101010101" pitchFamily="2" charset="-122"/>
                <a:ea typeface="宋体" panose="02010600030101010101" pitchFamily="2" charset="-122"/>
              </a:rPr>
              <a:t>玻璃</a:t>
            </a:r>
            <a:r>
              <a:rPr lang="en-US" altLang="zh-CN" sz="2400" smtClean="0">
                <a:latin typeface="宋体" panose="02010600030101010101" pitchFamily="2" charset="-122"/>
                <a:ea typeface="宋体" panose="02010600030101010101" pitchFamily="2" charset="-122"/>
              </a:rPr>
              <a:t>.</a:t>
            </a:r>
            <a:endParaRPr lang="en-US" altLang="zh-CN" sz="2400" smtClean="0">
              <a:latin typeface="宋体" panose="02010600030101010101" pitchFamily="2" charset="-122"/>
              <a:ea typeface="宋体" panose="02010600030101010101" pitchFamily="2" charset="-122"/>
            </a:endParaRPr>
          </a:p>
        </p:txBody>
      </p:sp>
      <p:graphicFrame>
        <p:nvGraphicFramePr>
          <p:cNvPr id="10" name="对象 9">
            <a:hlinkClick action="ppaction://ole?verb="/>
          </p:cNvPr>
          <p:cNvGraphicFramePr>
            <a:graphicFrameLocks noChangeAspect="1"/>
          </p:cNvGraphicFramePr>
          <p:nvPr/>
        </p:nvGraphicFramePr>
        <p:xfrm>
          <a:off x="6230620" y="2678430"/>
          <a:ext cx="462915" cy="755015"/>
        </p:xfrm>
        <a:graphic>
          <a:graphicData uri="http://schemas.openxmlformats.org/presentationml/2006/ole">
            <mc:AlternateContent>
              <mc:Choice xmlns:v="urn:schemas-microsoft-com:vml" Requires="v">
                <p:oleObj spid="_x0000_s1038" r:id="rId2" imgW="241300" imgH="393700" progId="Equation.KSEE3">
                  <p:embed/>
                </p:oleObj>
              </mc:Choice>
              <mc:Fallback>
                <p:oleObj r:id="rId2" imgW="241300" imgH="393700" progId="Equation.KSEE3">
                  <p:embed/>
                  <p:pic>
                    <p:nvPicPr>
                      <p:cNvPr id="0" name="OLE substitute image"/>
                      <p:cNvPicPr/>
                      <p:nvPr/>
                    </p:nvPicPr>
                    <p:blipFill>
                      <a:blip r:embed="rId3"/>
                      <a:stretch>
                        <a:fillRect/>
                      </a:stretch>
                    </p:blipFill>
                    <p:spPr>
                      <a:xfrm>
                        <a:off x="6230620" y="2678430"/>
                        <a:ext cx="462915" cy="755015"/>
                      </a:xfrm>
                      <a:prstGeom prst="rect">
                        <a:avLst/>
                      </a:prstGeom>
                    </p:spPr>
                  </p:pic>
                </p:oleObj>
              </mc:Fallback>
            </mc:AlternateContent>
          </a:graphicData>
        </a:graphic>
      </p:graphicFrame>
      <p:graphicFrame>
        <p:nvGraphicFramePr>
          <p:cNvPr id="13" name="对象 12">
            <a:hlinkClick action="ppaction://ole?verb="/>
          </p:cNvPr>
          <p:cNvGraphicFramePr>
            <a:graphicFrameLocks noChangeAspect="1"/>
          </p:cNvGraphicFramePr>
          <p:nvPr/>
        </p:nvGraphicFramePr>
        <p:xfrm>
          <a:off x="10160000" y="2678430"/>
          <a:ext cx="516890" cy="844550"/>
        </p:xfrm>
        <a:graphic>
          <a:graphicData uri="http://schemas.openxmlformats.org/presentationml/2006/ole">
            <mc:AlternateContent>
              <mc:Choice xmlns:v="urn:schemas-microsoft-com:vml" Requires="v">
                <p:oleObj spid="_x0000_s1039" r:id="rId4" imgW="241300" imgH="393700" progId="Equation.KSEE3">
                  <p:embed/>
                </p:oleObj>
              </mc:Choice>
              <mc:Fallback>
                <p:oleObj r:id="rId4" imgW="241300" imgH="393700" progId="Equation.KSEE3">
                  <p:embed/>
                  <p:pic>
                    <p:nvPicPr>
                      <p:cNvPr id="0" name="OLE substitute image"/>
                      <p:cNvPicPr/>
                      <p:nvPr/>
                    </p:nvPicPr>
                    <p:blipFill>
                      <a:blip r:embed="rId5"/>
                      <a:stretch>
                        <a:fillRect/>
                      </a:stretch>
                    </p:blipFill>
                    <p:spPr>
                      <a:xfrm>
                        <a:off x="10160000" y="2678430"/>
                        <a:ext cx="516890" cy="844550"/>
                      </a:xfrm>
                      <a:prstGeom prst="rect">
                        <a:avLst/>
                      </a:prstGeom>
                    </p:spPr>
                  </p:pic>
                </p:oleObj>
              </mc:Fallback>
            </mc:AlternateContent>
          </a:graphicData>
        </a:graphic>
      </p:graphicFrame>
      <p:sp>
        <p:nvSpPr>
          <p:cNvPr id="3" name="文本框 2"/>
          <p:cNvSpPr txBox="1"/>
          <p:nvPr/>
        </p:nvSpPr>
        <p:spPr>
          <a:xfrm>
            <a:off x="1007745" y="4926330"/>
            <a:ext cx="9554845" cy="1198880"/>
          </a:xfrm>
          <a:prstGeom prst="rect">
            <a:avLst/>
          </a:prstGeom>
          <a:noFill/>
        </p:spPr>
        <p:txBody>
          <a:bodyPr wrap="square" rtlCol="0">
            <a:spAutoFit/>
          </a:bodyPr>
          <a:lstStyle/>
          <a:p>
            <a:r>
              <a:rPr lang="zh-CN" altLang="en-US" sz="2400">
                <a:latin typeface="宋体" panose="02010600030101010101" pitchFamily="2" charset="-122"/>
                <a:ea typeface="宋体" panose="02010600030101010101" pitchFamily="2" charset="-122"/>
                <a:cs typeface="宋体" panose="02010600030101010101" pitchFamily="2" charset="-122"/>
              </a:rPr>
              <a:t>光年是天文学中表示</a:t>
            </a:r>
            <a:r>
              <a:rPr lang="zh-CN" altLang="en-US" sz="2400" u="sng">
                <a:latin typeface="宋体" panose="02010600030101010101" pitchFamily="2" charset="-122"/>
                <a:ea typeface="宋体" panose="02010600030101010101" pitchFamily="2" charset="-122"/>
                <a:cs typeface="宋体" panose="02010600030101010101" pitchFamily="2" charset="-122"/>
              </a:rPr>
              <a:t>④       </a:t>
            </a:r>
            <a:r>
              <a:rPr lang="zh-CN" altLang="en-US" sz="2400">
                <a:latin typeface="宋体" panose="02010600030101010101" pitchFamily="2" charset="-122"/>
                <a:ea typeface="宋体" panose="02010600030101010101" pitchFamily="2" charset="-122"/>
                <a:cs typeface="宋体" panose="02010600030101010101" pitchFamily="2" charset="-122"/>
              </a:rPr>
              <a:t>的单位;1光年等于光在真空中1年内传</a:t>
            </a:r>
            <a:endParaRPr lang="zh-CN" altLang="en-US" sz="2400">
              <a:latin typeface="宋体" panose="02010600030101010101" pitchFamily="2" charset="-122"/>
              <a:ea typeface="宋体" panose="02010600030101010101" pitchFamily="2" charset="-122"/>
              <a:cs typeface="宋体" panose="02010600030101010101" pitchFamily="2" charset="-122"/>
            </a:endParaRPr>
          </a:p>
          <a:p>
            <a:endParaRPr lang="zh-CN" altLang="en-US" sz="2400">
              <a:latin typeface="宋体" panose="02010600030101010101" pitchFamily="2" charset="-122"/>
              <a:ea typeface="宋体" panose="02010600030101010101" pitchFamily="2" charset="-122"/>
              <a:cs typeface="宋体" panose="02010600030101010101" pitchFamily="2" charset="-122"/>
            </a:endParaRPr>
          </a:p>
          <a:p>
            <a:r>
              <a:rPr lang="zh-CN" altLang="en-US" sz="2400">
                <a:latin typeface="宋体" panose="02010600030101010101" pitchFamily="2" charset="-122"/>
                <a:ea typeface="宋体" panose="02010600030101010101" pitchFamily="2" charset="-122"/>
                <a:cs typeface="宋体" panose="02010600030101010101" pitchFamily="2" charset="-122"/>
              </a:rPr>
              <a:t>播的</a:t>
            </a:r>
            <a:r>
              <a:rPr lang="zh-CN" altLang="en-US" sz="2400" u="sng">
                <a:latin typeface="宋体" panose="02010600030101010101" pitchFamily="2" charset="-122"/>
                <a:ea typeface="宋体" panose="02010600030101010101" pitchFamily="2" charset="-122"/>
                <a:cs typeface="宋体" panose="02010600030101010101" pitchFamily="2" charset="-122"/>
              </a:rPr>
              <a:t>⑤        </a:t>
            </a:r>
            <a:r>
              <a:rPr lang="zh-CN" altLang="en-US" sz="2400">
                <a:latin typeface="宋体" panose="02010600030101010101" pitchFamily="2" charset="-122"/>
                <a:ea typeface="宋体" panose="02010600030101010101" pitchFamily="2" charset="-122"/>
                <a:cs typeface="宋体" panose="02010600030101010101" pitchFamily="2" charset="-122"/>
              </a:rPr>
              <a:t>.</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
        <p:nvSpPr>
          <p:cNvPr id="5" name="矩形 4"/>
          <p:cNvSpPr/>
          <p:nvPr/>
        </p:nvSpPr>
        <p:spPr>
          <a:xfrm>
            <a:off x="4696461" y="2053361"/>
            <a:ext cx="105029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3×10</a:t>
            </a:r>
            <a:r>
              <a:rPr lang="zh-CN" altLang="en-US" sz="2400" b="1" kern="100" baseline="300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8</a:t>
            </a:r>
            <a:endParaRPr lang="zh-CN" altLang="en-US" sz="2400" b="1" kern="100" baseline="300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8" name="矩形 7"/>
          <p:cNvSpPr/>
          <p:nvPr/>
        </p:nvSpPr>
        <p:spPr>
          <a:xfrm>
            <a:off x="7044691" y="2053361"/>
            <a:ext cx="105029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3×10</a:t>
            </a:r>
            <a:r>
              <a:rPr lang="zh-CN" altLang="en-US" sz="2400" b="1" kern="100" baseline="300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5</a:t>
            </a:r>
            <a:endParaRPr lang="zh-CN" altLang="en-US" sz="2400" b="1" kern="100" baseline="300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11" name="矩形 10"/>
          <p:cNvSpPr/>
          <p:nvPr/>
        </p:nvSpPr>
        <p:spPr>
          <a:xfrm>
            <a:off x="4255136" y="4926101"/>
            <a:ext cx="79502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距离</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14" name="矩形 13"/>
          <p:cNvSpPr/>
          <p:nvPr/>
        </p:nvSpPr>
        <p:spPr>
          <a:xfrm>
            <a:off x="2186941" y="5561736"/>
            <a:ext cx="79502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距离</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300"/>
                                        <p:tgtEl>
                                          <p:spTgt spid="5"/>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300"/>
                                        <p:tgtEl>
                                          <p:spTgt spid="8"/>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300"/>
                                        <p:tgtEl>
                                          <p:spTgt spid="11"/>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fade">
                                      <p:cBhvr>
                                        <p:cTn id="22" dur="3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p:bldP spid="11" grpId="0"/>
      <p:bldP spid="14" grpId="0"/>
    </p:bldLst>
  </p:timing>
</p:sld>
</file>

<file path=ppt/slides/slide2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光源、光速、光线</a:t>
            </a:r>
            <a:endParaRPr lang="zh-CN" altLang="en-US" sz="2400" b="1" kern="0">
              <a:solidFill>
                <a:srgbClr val="EE3028"/>
              </a:solidFill>
              <a:cs typeface="+mn-ea"/>
              <a:sym typeface="+mn-lt"/>
            </a:endParaRP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考点 </a:t>
            </a:r>
            <a:r>
              <a:rPr lang="en-US" altLang="zh-CN">
                <a:solidFill>
                  <a:schemeClr val="bg1"/>
                </a:solidFill>
                <a:sym typeface="+mn-lt"/>
              </a:rPr>
              <a:t>1</a:t>
            </a:r>
            <a:endParaRPr lang="en-US" altLang="zh-CN">
              <a:solidFill>
                <a:schemeClr val="bg1"/>
              </a:solidFill>
              <a:sym typeface="+mn-lt"/>
            </a:endParaRPr>
          </a:p>
        </p:txBody>
      </p:sp>
      <p:sp>
        <p:nvSpPr>
          <p:cNvPr id="44" name="TextBox 43"/>
          <p:cNvSpPr txBox="1"/>
          <p:nvPr/>
        </p:nvSpPr>
        <p:spPr>
          <a:xfrm>
            <a:off x="525145" y="1745615"/>
            <a:ext cx="10563860" cy="2306955"/>
          </a:xfrm>
          <a:prstGeom prst="rect">
            <a:avLst/>
          </a:prstGeom>
          <a:noFill/>
        </p:spPr>
        <p:txBody>
          <a:bodyPr wrap="square" rtlCol="0">
            <a:spAutoFit/>
          </a:bodyPr>
          <a:lstStyle/>
          <a:p>
            <a:pPr>
              <a:lnSpc>
                <a:spcPct val="200000"/>
              </a:lnSpc>
            </a:pPr>
            <a:r>
              <a:rPr sz="2400" b="1" smtClean="0">
                <a:latin typeface="微软雅黑" panose="020b0503020204020204" charset="-122"/>
                <a:ea typeface="微软雅黑"/>
                <a:cs typeface="微软雅黑" panose="020b0503020204020204" charset="-122"/>
              </a:rPr>
              <a:t>3.光线</a:t>
            </a:r>
            <a:endParaRPr sz="2400" b="1" smtClean="0">
              <a:latin typeface="微软雅黑" panose="020b0503020204020204" charset="-122"/>
              <a:ea typeface="微软雅黑"/>
              <a:cs typeface="微软雅黑" panose="020b0503020204020204" charset="-122"/>
            </a:endParaRPr>
          </a:p>
          <a:p>
            <a:pPr>
              <a:lnSpc>
                <a:spcPct val="200000"/>
              </a:lnSpc>
            </a:pPr>
            <a:r>
              <a:rPr sz="2400" b="1" smtClean="0">
                <a:latin typeface="宋体" panose="02010600030101010101" pitchFamily="2" charset="-122"/>
                <a:ea typeface="宋体" panose="02010600030101010101" pitchFamily="2" charset="-122"/>
                <a:cs typeface="宋体" panose="02010600030101010101" pitchFamily="2" charset="-122"/>
              </a:rPr>
              <a:t>  </a:t>
            </a:r>
            <a:r>
              <a:rPr sz="2400" smtClean="0">
                <a:latin typeface="宋体" panose="02010600030101010101" pitchFamily="2" charset="-122"/>
                <a:ea typeface="宋体" panose="02010600030101010101" pitchFamily="2" charset="-122"/>
                <a:cs typeface="宋体" panose="02010600030101010101" pitchFamily="2" charset="-122"/>
              </a:rPr>
              <a:t>用来表示光传播的径迹和方向的带有箭头的直线.</a:t>
            </a:r>
            <a:endParaRPr sz="2400" smtClean="0">
              <a:latin typeface="宋体" panose="02010600030101010101" pitchFamily="2" charset="-122"/>
              <a:ea typeface="宋体" panose="02010600030101010101" pitchFamily="2" charset="-122"/>
              <a:cs typeface="宋体" panose="02010600030101010101" pitchFamily="2" charset="-122"/>
            </a:endParaRPr>
          </a:p>
          <a:p>
            <a:pPr>
              <a:lnSpc>
                <a:spcPct val="200000"/>
              </a:lnSpc>
            </a:pPr>
            <a:r>
              <a:rPr sz="2400" b="1" smtClean="0">
                <a:latin typeface="宋体" panose="02010600030101010101" pitchFamily="2" charset="-122"/>
                <a:ea typeface="宋体" panose="02010600030101010101" pitchFamily="2" charset="-122"/>
                <a:cs typeface="宋体" panose="02010600030101010101" pitchFamily="2" charset="-122"/>
              </a:rPr>
              <a:t>  注:</a:t>
            </a:r>
            <a:r>
              <a:rPr sz="2400" smtClean="0">
                <a:latin typeface="宋体" panose="02010600030101010101" pitchFamily="2" charset="-122"/>
                <a:ea typeface="宋体" panose="02010600030101010101" pitchFamily="2" charset="-122"/>
                <a:cs typeface="宋体" panose="02010600030101010101" pitchFamily="2" charset="-122"/>
              </a:rPr>
              <a:t>光线是理想化物理模型,非真实存在,光线的引入利用了理想模型法.</a:t>
            </a:r>
            <a:endParaRPr sz="2400" smtClean="0">
              <a:latin typeface="宋体" panose="02010600030101010101" pitchFamily="2" charset="-122"/>
              <a:ea typeface="宋体" panose="02010600030101010101" pitchFamily="2" charset="-122"/>
              <a:cs typeface="宋体" panose="02010600030101010101" pitchFamily="2" charset="-122"/>
            </a:endParaRPr>
          </a:p>
        </p:txBody>
      </p:sp>
    </p:spTree>
  </p:cSld>
  <p:clrMapOvr>
    <a:masterClrMapping/>
  </p:clrMapOvr>
  <p:transition spd="med">
    <p:wipe dir="d"/>
  </p:transition>
  <p:timing/>
</p:sld>
</file>

<file path=ppt/slides/slide2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光的直线传播</a:t>
            </a:r>
            <a:endParaRPr lang="zh-CN" altLang="en-US" sz="2400" b="1" kern="0">
              <a:solidFill>
                <a:srgbClr val="EE3028"/>
              </a:solidFill>
              <a:cs typeface="+mn-ea"/>
              <a:sym typeface="+mn-lt"/>
            </a:endParaRP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考点 </a:t>
            </a:r>
            <a:r>
              <a:rPr lang="en-US" altLang="zh-CN">
                <a:solidFill>
                  <a:schemeClr val="bg1"/>
                </a:solidFill>
                <a:sym typeface="+mn-lt"/>
              </a:rPr>
              <a:t>2</a:t>
            </a:r>
            <a:endParaRPr lang="en-US" altLang="zh-CN">
              <a:solidFill>
                <a:schemeClr val="bg1"/>
              </a:solidFill>
              <a:sym typeface="+mn-lt"/>
            </a:endParaRPr>
          </a:p>
        </p:txBody>
      </p:sp>
      <p:sp>
        <p:nvSpPr>
          <p:cNvPr id="2" name="文本框 1"/>
          <p:cNvSpPr txBox="1"/>
          <p:nvPr/>
        </p:nvSpPr>
        <p:spPr>
          <a:xfrm>
            <a:off x="716915" y="1688465"/>
            <a:ext cx="9573895" cy="2306955"/>
          </a:xfrm>
          <a:prstGeom prst="rect">
            <a:avLst/>
          </a:prstGeom>
          <a:noFill/>
        </p:spPr>
        <p:txBody>
          <a:bodyPr wrap="square" rtlCol="0">
            <a:spAutoFit/>
          </a:bodyPr>
          <a:lstStyle/>
          <a:p>
            <a:pPr>
              <a:lnSpc>
                <a:spcPct val="150000"/>
              </a:lnSpc>
              <a:spcBef>
                <a:spcPct val="0"/>
              </a:spcBef>
              <a:spcAft>
                <a:spcPct val="0"/>
              </a:spcAft>
            </a:pPr>
            <a:r>
              <a:rPr lang="zh-CN" altLang="en-US" sz="2400" b="1">
                <a:latin typeface="微软雅黑" panose="020b0503020204020204" charset="-122"/>
                <a:ea typeface="微软雅黑"/>
                <a:cs typeface="微软雅黑" panose="020b0503020204020204" charset="-122"/>
              </a:rPr>
              <a:t>1.光沿直线传播的条件:</a:t>
            </a:r>
            <a:r>
              <a:rPr lang="zh-CN" altLang="en-US" sz="2400">
                <a:latin typeface="宋体" panose="02010600030101010101" pitchFamily="2" charset="-122"/>
                <a:ea typeface="宋体" panose="02010600030101010101" pitchFamily="2" charset="-122"/>
                <a:cs typeface="宋体" panose="02010600030101010101" pitchFamily="2" charset="-122"/>
              </a:rPr>
              <a:t>光在</a:t>
            </a:r>
            <a:r>
              <a:rPr lang="zh-CN" altLang="en-US" sz="2400" u="sng">
                <a:latin typeface="宋体" panose="02010600030101010101" pitchFamily="2" charset="-122"/>
                <a:ea typeface="宋体" panose="02010600030101010101" pitchFamily="2" charset="-122"/>
                <a:cs typeface="宋体" panose="02010600030101010101" pitchFamily="2" charset="-122"/>
              </a:rPr>
              <a:t>⑥           </a:t>
            </a:r>
            <a:r>
              <a:rPr lang="zh-CN" altLang="en-US" sz="2400">
                <a:latin typeface="宋体" panose="02010600030101010101" pitchFamily="2" charset="-122"/>
                <a:ea typeface="宋体" panose="02010600030101010101" pitchFamily="2" charset="-122"/>
                <a:cs typeface="宋体" panose="02010600030101010101" pitchFamily="2" charset="-122"/>
              </a:rPr>
              <a:t>介质中是沿直线传播的.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spcBef>
                <a:spcPct val="0"/>
              </a:spcBef>
              <a:spcAft>
                <a:spcPct val="0"/>
              </a:spcAft>
            </a:pPr>
            <a:r>
              <a:rPr lang="zh-CN" altLang="en-US" sz="2400" b="1">
                <a:latin typeface="微软雅黑" panose="020b0503020204020204" charset="-122"/>
                <a:ea typeface="微软雅黑"/>
                <a:cs typeface="微软雅黑" panose="020b0503020204020204" charset="-122"/>
              </a:rPr>
              <a:t>2.常见的光沿直线传播的现象及应用:</a:t>
            </a:r>
            <a:endParaRPr lang="zh-CN" altLang="en-US" sz="2400" b="1">
              <a:latin typeface="微软雅黑" panose="020b0503020204020204" charset="-122"/>
              <a:ea typeface="微软雅黑"/>
              <a:cs typeface="微软雅黑" panose="020b0503020204020204" charset="-122"/>
            </a:endParaRPr>
          </a:p>
          <a:p>
            <a:pPr>
              <a:lnSpc>
                <a:spcPct val="150000"/>
              </a:lnSpc>
              <a:spcBef>
                <a:spcPct val="0"/>
              </a:spcBef>
              <a:spcAft>
                <a:spcPct val="0"/>
              </a:spcAft>
            </a:pPr>
            <a:r>
              <a:rPr lang="zh-CN" altLang="en-US" sz="2400">
                <a:latin typeface="宋体" panose="02010600030101010101" pitchFamily="2" charset="-122"/>
                <a:ea typeface="宋体" panose="02010600030101010101" pitchFamily="2" charset="-122"/>
                <a:cs typeface="宋体" panose="02010600030101010101" pitchFamily="2" charset="-122"/>
              </a:rPr>
              <a:t>(1)现象:影子、日食、月食、小孔成像.</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spcBef>
                <a:spcPct val="0"/>
              </a:spcBef>
              <a:spcAft>
                <a:spcPct val="0"/>
              </a:spcAft>
            </a:pPr>
            <a:r>
              <a:rPr lang="zh-CN" altLang="en-US" sz="2400">
                <a:latin typeface="宋体" panose="02010600030101010101" pitchFamily="2" charset="-122"/>
                <a:ea typeface="宋体" panose="02010600030101010101" pitchFamily="2" charset="-122"/>
                <a:cs typeface="宋体" panose="02010600030101010101" pitchFamily="2" charset="-122"/>
              </a:rPr>
              <a:t>(2)应用:手影表演、皮影戏、瞄准射击、激光准直.</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
        <p:nvSpPr>
          <p:cNvPr id="4" name="矩形 3"/>
          <p:cNvSpPr/>
          <p:nvPr/>
        </p:nvSpPr>
        <p:spPr>
          <a:xfrm>
            <a:off x="4924426" y="1773326"/>
            <a:ext cx="140716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同种均匀</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3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6" name="圆角矩形 36"/>
          <p:cNvSpPr/>
          <p:nvPr/>
        </p:nvSpPr>
        <p:spPr>
          <a:xfrm>
            <a:off x="697230" y="2050415"/>
            <a:ext cx="9623425" cy="2993390"/>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光的直线传播</a:t>
            </a:r>
            <a:endParaRPr lang="zh-CN" altLang="en-US" sz="2400" b="1" kern="0">
              <a:solidFill>
                <a:srgbClr val="EE3028"/>
              </a:solidFill>
              <a:cs typeface="+mn-ea"/>
              <a:sym typeface="+mn-lt"/>
            </a:endParaRP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考点 </a:t>
            </a:r>
            <a:r>
              <a:rPr lang="en-US" altLang="zh-CN">
                <a:solidFill>
                  <a:schemeClr val="bg1"/>
                </a:solidFill>
                <a:sym typeface="+mn-lt"/>
              </a:rPr>
              <a:t>2</a:t>
            </a:r>
            <a:endParaRPr lang="en-US" altLang="zh-CN">
              <a:solidFill>
                <a:schemeClr val="bg1"/>
              </a:solidFill>
              <a:sym typeface="+mn-lt"/>
            </a:endParaRPr>
          </a:p>
        </p:txBody>
      </p:sp>
      <p:sp>
        <p:nvSpPr>
          <p:cNvPr id="12" name="文本框 11"/>
          <p:cNvSpPr txBox="1"/>
          <p:nvPr/>
        </p:nvSpPr>
        <p:spPr>
          <a:xfrm>
            <a:off x="1199936" y="1631957"/>
            <a:ext cx="1974499" cy="737235"/>
          </a:xfrm>
          <a:prstGeom prst="rect">
            <a:avLst/>
          </a:prstGeom>
          <a:solidFill>
            <a:schemeClr val="bg1"/>
          </a:solidFill>
        </p:spPr>
        <p:txBody>
          <a:bodyPr wrap="square">
            <a:spAutoFit/>
          </a:bodyPr>
          <a:lstStyle/>
          <a:p>
            <a:pPr algn="ctr">
              <a:lnSpc>
                <a:spcPct val="150000"/>
              </a:lnSpc>
            </a:pPr>
            <a:r>
              <a:rPr lang="zh-CN" altLang="en-US" sz="2800" b="1">
                <a:solidFill>
                  <a:srgbClr val="EE3028"/>
                </a:solidFill>
                <a:latin typeface="黑体" panose="02010609060101010101" pitchFamily="49" charset="-122"/>
                <a:ea typeface="黑体" panose="02010609060101010101" pitchFamily="49" charset="-122"/>
              </a:rPr>
              <a:t>得分指南</a:t>
            </a:r>
            <a:endParaRPr lang="en-US" altLang="zh-CN" sz="2800" b="1">
              <a:solidFill>
                <a:srgbClr val="EE3028"/>
              </a:solidFill>
              <a:latin typeface="黑体" panose="02010609060101010101" pitchFamily="49" charset="-122"/>
              <a:ea typeface="黑体" panose="02010609060101010101" pitchFamily="49" charset="-122"/>
            </a:endParaRPr>
          </a:p>
        </p:txBody>
      </p:sp>
      <p:sp>
        <p:nvSpPr>
          <p:cNvPr id="3" name="文本框 2"/>
          <p:cNvSpPr txBox="1"/>
          <p:nvPr/>
        </p:nvSpPr>
        <p:spPr>
          <a:xfrm>
            <a:off x="1585595" y="2050415"/>
            <a:ext cx="8288655" cy="2749550"/>
          </a:xfrm>
          <a:prstGeom prst="rect">
            <a:avLst/>
          </a:prstGeom>
          <a:noFill/>
        </p:spPr>
        <p:txBody>
          <a:bodyPr wrap="square" rtlCol="0">
            <a:spAutoFit/>
          </a:bodyPr>
          <a:lstStyle/>
          <a:p>
            <a:pPr algn="ctr">
              <a:lnSpc>
                <a:spcPct val="120000"/>
              </a:lnSpc>
              <a:spcBef>
                <a:spcPct val="0"/>
              </a:spcBef>
              <a:spcAft>
                <a:spcPct val="0"/>
              </a:spcAft>
            </a:pPr>
            <a:r>
              <a:rPr lang="zh-CN" altLang="en-US" sz="2400" b="1">
                <a:latin typeface="黑体" panose="02010609060101010101" pitchFamily="49" charset="-122"/>
                <a:ea typeface="黑体" panose="02010609060101010101" pitchFamily="49" charset="-122"/>
                <a:cs typeface="宋体" panose="02010600030101010101" pitchFamily="2" charset="-122"/>
              </a:rPr>
              <a:t>小孔成像</a:t>
            </a:r>
            <a:endParaRPr lang="zh-CN" altLang="en-US" sz="2400" b="1">
              <a:latin typeface="宋体" panose="02010600030101010101" pitchFamily="2" charset="-122"/>
              <a:ea typeface="宋体" panose="02010600030101010101" pitchFamily="2" charset="-122"/>
              <a:cs typeface="宋体" panose="02010600030101010101" pitchFamily="2" charset="-122"/>
            </a:endParaRPr>
          </a:p>
          <a:p>
            <a:pPr>
              <a:lnSpc>
                <a:spcPct val="120000"/>
              </a:lnSpc>
              <a:spcBef>
                <a:spcPct val="0"/>
              </a:spcBef>
              <a:spcAft>
                <a:spcPct val="0"/>
              </a:spcAft>
            </a:pPr>
            <a:r>
              <a:rPr lang="zh-CN" altLang="en-US" sz="2400">
                <a:latin typeface="宋体" panose="02010600030101010101" pitchFamily="2" charset="-122"/>
                <a:ea typeface="宋体" panose="02010600030101010101" pitchFamily="2" charset="-122"/>
                <a:cs typeface="宋体" panose="02010600030101010101" pitchFamily="2" charset="-122"/>
              </a:rPr>
              <a:t>原理:</a:t>
            </a:r>
            <a:r>
              <a:rPr lang="zh-CN" altLang="en-US" sz="2400" u="sng">
                <a:latin typeface="宋体" panose="02010600030101010101" pitchFamily="2" charset="-122"/>
                <a:ea typeface="宋体" panose="02010600030101010101" pitchFamily="2" charset="-122"/>
                <a:cs typeface="宋体" panose="02010600030101010101" pitchFamily="2" charset="-122"/>
              </a:rPr>
              <a:t>⑦              </a:t>
            </a:r>
            <a:r>
              <a:rPr lang="zh-CN" altLang="en-US" sz="2400">
                <a:latin typeface="宋体" panose="02010600030101010101" pitchFamily="2" charset="-122"/>
                <a:ea typeface="宋体" panose="02010600030101010101" pitchFamily="2" charset="-122"/>
                <a:cs typeface="宋体" panose="02010600030101010101" pitchFamily="2" charset="-122"/>
              </a:rPr>
              <a:t>.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20000"/>
              </a:lnSpc>
              <a:spcBef>
                <a:spcPct val="0"/>
              </a:spcBef>
              <a:spcAft>
                <a:spcPct val="0"/>
              </a:spcAft>
            </a:pPr>
            <a:r>
              <a:rPr lang="zh-CN" altLang="en-US" sz="2400">
                <a:latin typeface="宋体" panose="02010600030101010101" pitchFamily="2" charset="-122"/>
                <a:ea typeface="宋体" panose="02010600030101010101" pitchFamily="2" charset="-122"/>
                <a:cs typeface="宋体" panose="02010600030101010101" pitchFamily="2" charset="-122"/>
              </a:rPr>
              <a:t>成像性质:</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20000"/>
              </a:lnSpc>
              <a:spcBef>
                <a:spcPct val="0"/>
              </a:spcBef>
              <a:spcAft>
                <a:spcPct val="0"/>
              </a:spcAft>
            </a:pPr>
            <a:r>
              <a:rPr lang="zh-CN" altLang="en-US" sz="2400">
                <a:latin typeface="宋体" panose="02010600030101010101" pitchFamily="2" charset="-122"/>
                <a:ea typeface="宋体" panose="02010600030101010101" pitchFamily="2" charset="-122"/>
                <a:cs typeface="宋体" panose="02010600030101010101" pitchFamily="2" charset="-122"/>
              </a:rPr>
              <a:t>(1)像距大于物距时,成倒立、放大的实像;</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20000"/>
              </a:lnSpc>
              <a:spcBef>
                <a:spcPct val="0"/>
              </a:spcBef>
              <a:spcAft>
                <a:spcPct val="0"/>
              </a:spcAft>
            </a:pPr>
            <a:r>
              <a:rPr lang="zh-CN" altLang="en-US" sz="2400">
                <a:latin typeface="宋体" panose="02010600030101010101" pitchFamily="2" charset="-122"/>
                <a:ea typeface="宋体" panose="02010600030101010101" pitchFamily="2" charset="-122"/>
                <a:cs typeface="宋体" panose="02010600030101010101" pitchFamily="2" charset="-122"/>
              </a:rPr>
              <a:t>(2)像距等于物距时,成</a:t>
            </a:r>
            <a:r>
              <a:rPr lang="zh-CN" altLang="en-US" sz="2400" u="sng">
                <a:latin typeface="宋体" panose="02010600030101010101" pitchFamily="2" charset="-122"/>
                <a:ea typeface="宋体" panose="02010600030101010101" pitchFamily="2" charset="-122"/>
                <a:cs typeface="宋体" panose="02010600030101010101" pitchFamily="2" charset="-122"/>
              </a:rPr>
              <a:t>⑧                   </a:t>
            </a:r>
            <a:r>
              <a:rPr lang="zh-CN" altLang="en-US" sz="2400">
                <a:latin typeface="宋体" panose="02010600030101010101" pitchFamily="2" charset="-122"/>
                <a:ea typeface="宋体" panose="02010600030101010101" pitchFamily="2" charset="-122"/>
                <a:cs typeface="宋体" panose="02010600030101010101" pitchFamily="2" charset="-122"/>
              </a:rPr>
              <a:t>;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20000"/>
              </a:lnSpc>
              <a:spcBef>
                <a:spcPct val="0"/>
              </a:spcBef>
              <a:spcAft>
                <a:spcPct val="0"/>
              </a:spcAft>
            </a:pPr>
            <a:r>
              <a:rPr lang="zh-CN" altLang="en-US" sz="2400">
                <a:latin typeface="宋体" panose="02010600030101010101" pitchFamily="2" charset="-122"/>
                <a:ea typeface="宋体" panose="02010600030101010101" pitchFamily="2" charset="-122"/>
                <a:cs typeface="宋体" panose="02010600030101010101" pitchFamily="2" charset="-122"/>
              </a:rPr>
              <a:t>(3)像距小于物距时,成</a:t>
            </a:r>
            <a:r>
              <a:rPr lang="zh-CN" altLang="en-US" sz="2400" u="sng">
                <a:latin typeface="宋体" panose="02010600030101010101" pitchFamily="2" charset="-122"/>
                <a:ea typeface="宋体" panose="02010600030101010101" pitchFamily="2" charset="-122"/>
                <a:cs typeface="宋体" panose="02010600030101010101" pitchFamily="2" charset="-122"/>
              </a:rPr>
              <a:t>⑨                   </a:t>
            </a:r>
            <a:r>
              <a:rPr lang="zh-CN" altLang="en-US" sz="2400">
                <a:latin typeface="宋体" panose="02010600030101010101" pitchFamily="2" charset="-122"/>
                <a:ea typeface="宋体" panose="02010600030101010101" pitchFamily="2" charset="-122"/>
                <a:cs typeface="宋体" panose="02010600030101010101" pitchFamily="2" charset="-122"/>
              </a:rPr>
              <a:t>.  </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
        <p:nvSpPr>
          <p:cNvPr id="11" name="矩形 10"/>
          <p:cNvSpPr/>
          <p:nvPr/>
        </p:nvSpPr>
        <p:spPr>
          <a:xfrm>
            <a:off x="2701926" y="2469921"/>
            <a:ext cx="201930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光的直线传播</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13" name="矩形 12"/>
          <p:cNvSpPr/>
          <p:nvPr/>
        </p:nvSpPr>
        <p:spPr>
          <a:xfrm>
            <a:off x="5074921" y="3820566"/>
            <a:ext cx="263144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倒立、等大的实像</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14" name="矩形 13"/>
          <p:cNvSpPr/>
          <p:nvPr/>
        </p:nvSpPr>
        <p:spPr>
          <a:xfrm>
            <a:off x="5074921" y="4280941"/>
            <a:ext cx="263144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倒立、缩小的实像</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24" name="矩形 23"/>
          <p:cNvSpPr/>
          <p:nvPr/>
        </p:nvSpPr>
        <p:spPr>
          <a:xfrm>
            <a:off x="168275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光的直线传播</a:t>
            </a:r>
            <a:endParaRPr lang="zh-CN" altLang="en-US" sz="2400" b="1" kern="0">
              <a:solidFill>
                <a:srgbClr val="EE3028"/>
              </a:solidFill>
              <a:cs typeface="+mn-ea"/>
              <a:sym typeface="+mn-lt"/>
            </a:endParaRPr>
          </a:p>
        </p:txBody>
      </p:sp>
      <p:sp>
        <p:nvSpPr>
          <p:cNvPr id="25" name="文本框 24"/>
          <p:cNvSpPr txBox="1"/>
          <p:nvPr/>
        </p:nvSpPr>
        <p:spPr>
          <a:xfrm>
            <a:off x="-1"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考点 </a:t>
            </a:r>
            <a:r>
              <a:rPr lang="en-US" altLang="zh-CN">
                <a:solidFill>
                  <a:schemeClr val="bg1"/>
                </a:solidFill>
                <a:sym typeface="+mn-lt"/>
              </a:rPr>
              <a:t>2</a:t>
            </a:r>
            <a:endParaRPr lang="en-US" altLang="zh-CN">
              <a:solidFill>
                <a:schemeClr val="bg1"/>
              </a:solidFill>
              <a:sym typeface="+mn-lt"/>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300"/>
                                        <p:tgtEl>
                                          <p:spTgt spid="11"/>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fade">
                                      <p:cBhvr>
                                        <p:cTn id="12" dur="300"/>
                                        <p:tgtEl>
                                          <p:spTgt spid="13"/>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fade">
                                      <p:cBhvr>
                                        <p:cTn id="17" dur="3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3" grpId="0"/>
      <p:bldP spid="14" grpId="0"/>
    </p:bldLst>
  </p:timing>
</p:sld>
</file>

<file path=ppt/slides/slide2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光的反射</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考点 </a:t>
            </a:r>
            <a:r>
              <a:rPr lang="en-US" altLang="zh-CN">
                <a:solidFill>
                  <a:schemeClr val="bg1"/>
                </a:solidFill>
                <a:sym typeface="+mn-lt"/>
              </a:rPr>
              <a:t>3</a:t>
            </a:r>
            <a:endParaRPr lang="en-US" altLang="zh-CN">
              <a:solidFill>
                <a:schemeClr val="bg1"/>
              </a:solidFill>
              <a:sym typeface="+mn-lt"/>
            </a:endParaRPr>
          </a:p>
        </p:txBody>
      </p:sp>
      <p:sp>
        <p:nvSpPr>
          <p:cNvPr id="2" name="文本框 1"/>
          <p:cNvSpPr txBox="1"/>
          <p:nvPr/>
        </p:nvSpPr>
        <p:spPr>
          <a:xfrm>
            <a:off x="633095" y="742315"/>
            <a:ext cx="10664825" cy="3192780"/>
          </a:xfrm>
          <a:prstGeom prst="rect">
            <a:avLst/>
          </a:prstGeom>
          <a:noFill/>
        </p:spPr>
        <p:txBody>
          <a:bodyPr wrap="square" rtlCol="0">
            <a:spAutoFit/>
          </a:bodyPr>
          <a:lstStyle/>
          <a:p>
            <a:pPr>
              <a:lnSpc>
                <a:spcPct val="120000"/>
              </a:lnSpc>
              <a:spcBef>
                <a:spcPct val="0"/>
              </a:spcBef>
              <a:spcAft>
                <a:spcPct val="0"/>
              </a:spcAft>
            </a:pPr>
            <a:r>
              <a:rPr lang="zh-CN" altLang="en-US" sz="2400" b="1">
                <a:latin typeface="微软雅黑" panose="020b0503020204020204" charset="-122"/>
                <a:ea typeface="微软雅黑"/>
                <a:cs typeface="微软雅黑" panose="020b0503020204020204" charset="-122"/>
              </a:rPr>
              <a:t>1.定义:</a:t>
            </a:r>
            <a:r>
              <a:rPr lang="zh-CN" altLang="en-US" sz="2400">
                <a:latin typeface="宋体" panose="02010600030101010101" pitchFamily="2" charset="-122"/>
                <a:ea typeface="宋体" panose="02010600030101010101" pitchFamily="2" charset="-122"/>
                <a:cs typeface="宋体" panose="02010600030101010101" pitchFamily="2" charset="-122"/>
              </a:rPr>
              <a:t>光从一种介质射向另一种介质表面时,一部分光返回原来介质的现象叫光的反射.</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20000"/>
              </a:lnSpc>
              <a:spcBef>
                <a:spcPct val="0"/>
              </a:spcBef>
              <a:spcAft>
                <a:spcPct val="0"/>
              </a:spcAft>
            </a:pPr>
            <a:r>
              <a:rPr lang="zh-CN" altLang="en-US" sz="2400" b="1">
                <a:latin typeface="微软雅黑" panose="020b0503020204020204" charset="-122"/>
                <a:ea typeface="微软雅黑"/>
                <a:cs typeface="微软雅黑" panose="020b0503020204020204" charset="-122"/>
              </a:rPr>
              <a:t>2.光的反射定律:</a:t>
            </a:r>
            <a:r>
              <a:rPr lang="zh-CN" altLang="en-US" sz="2400">
                <a:latin typeface="宋体" panose="02010600030101010101" pitchFamily="2" charset="-122"/>
                <a:ea typeface="宋体" panose="02010600030101010101" pitchFamily="2" charset="-122"/>
                <a:cs typeface="宋体" panose="02010600030101010101" pitchFamily="2" charset="-122"/>
              </a:rPr>
              <a:t>(如图所示)</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20000"/>
              </a:lnSpc>
              <a:spcBef>
                <a:spcPct val="0"/>
              </a:spcBef>
              <a:spcAft>
                <a:spcPct val="0"/>
              </a:spcAft>
            </a:pPr>
            <a:r>
              <a:rPr lang="zh-CN" altLang="en-US" sz="2400">
                <a:latin typeface="宋体" panose="02010600030101010101" pitchFamily="2" charset="-122"/>
                <a:ea typeface="宋体" panose="02010600030101010101" pitchFamily="2" charset="-122"/>
                <a:cs typeface="宋体" panose="02010600030101010101" pitchFamily="2" charset="-122"/>
              </a:rPr>
              <a:t>(1)在反射现象中,</a:t>
            </a:r>
            <a:r>
              <a:rPr lang="en-US" altLang="zh-CN" sz="2400" u="sng">
                <a:latin typeface="宋体" panose="02010600030101010101" pitchFamily="2" charset="-122"/>
                <a:ea typeface="宋体" panose="02010600030101010101" pitchFamily="2" charset="-122"/>
                <a:cs typeface="宋体" panose="02010600030101010101" pitchFamily="2" charset="-122"/>
              </a:rPr>
              <a:t>(10)         </a:t>
            </a:r>
            <a:r>
              <a:rPr lang="zh-CN" altLang="en-US" sz="2400">
                <a:latin typeface="宋体" panose="02010600030101010101" pitchFamily="2" charset="-122"/>
                <a:ea typeface="宋体" panose="02010600030101010101" pitchFamily="2" charset="-122"/>
                <a:cs typeface="宋体" panose="02010600030101010101" pitchFamily="2" charset="-122"/>
              </a:rPr>
              <a:t>、</a:t>
            </a:r>
            <a:r>
              <a:rPr lang="en-US" altLang="zh-CN" sz="2400" u="sng">
                <a:latin typeface="宋体" panose="02010600030101010101" pitchFamily="2" charset="-122"/>
                <a:ea typeface="宋体" panose="02010600030101010101" pitchFamily="2" charset="-122"/>
                <a:cs typeface="宋体" panose="02010600030101010101" pitchFamily="2" charset="-122"/>
              </a:rPr>
              <a:t>(11)         </a:t>
            </a:r>
            <a:r>
              <a:rPr lang="zh-CN" altLang="en-US" sz="2400">
                <a:latin typeface="宋体" panose="02010600030101010101" pitchFamily="2" charset="-122"/>
                <a:ea typeface="宋体" panose="02010600030101010101" pitchFamily="2" charset="-122"/>
                <a:cs typeface="宋体" panose="02010600030101010101" pitchFamily="2" charset="-122"/>
              </a:rPr>
              <a:t>和</a:t>
            </a:r>
            <a:r>
              <a:rPr lang="en-US" altLang="zh-CN" sz="2400" u="sng">
                <a:latin typeface="宋体" panose="02010600030101010101" pitchFamily="2" charset="-122"/>
                <a:ea typeface="宋体" panose="02010600030101010101" pitchFamily="2" charset="-122"/>
                <a:cs typeface="宋体" panose="02010600030101010101" pitchFamily="2" charset="-122"/>
              </a:rPr>
              <a:t>(12)        </a:t>
            </a:r>
            <a:r>
              <a:rPr lang="zh-CN" altLang="en-US" sz="2400">
                <a:latin typeface="宋体" panose="02010600030101010101" pitchFamily="2" charset="-122"/>
                <a:ea typeface="宋体" panose="02010600030101010101" pitchFamily="2" charset="-122"/>
                <a:cs typeface="宋体" panose="02010600030101010101" pitchFamily="2" charset="-122"/>
              </a:rPr>
              <a:t>在同一平面内.(三线共面)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20000"/>
              </a:lnSpc>
              <a:spcBef>
                <a:spcPct val="0"/>
              </a:spcBef>
              <a:spcAft>
                <a:spcPct val="0"/>
              </a:spcAft>
            </a:pPr>
            <a:r>
              <a:rPr lang="zh-CN" altLang="en-US" sz="2400">
                <a:latin typeface="宋体" panose="02010600030101010101" pitchFamily="2" charset="-122"/>
                <a:ea typeface="宋体" panose="02010600030101010101" pitchFamily="2" charset="-122"/>
                <a:cs typeface="宋体" panose="02010600030101010101" pitchFamily="2" charset="-122"/>
              </a:rPr>
              <a:t>(2)反射光线、入射光线分居</a:t>
            </a:r>
            <a:r>
              <a:rPr lang="en-US" altLang="zh-CN" sz="2400" u="sng">
                <a:latin typeface="宋体" panose="02010600030101010101" pitchFamily="2" charset="-122"/>
                <a:ea typeface="宋体" panose="02010600030101010101" pitchFamily="2" charset="-122"/>
                <a:cs typeface="宋体" panose="02010600030101010101" pitchFamily="2" charset="-122"/>
              </a:rPr>
              <a:t>(13)      </a:t>
            </a:r>
            <a:r>
              <a:rPr lang="zh-CN" altLang="en-US" sz="2400">
                <a:latin typeface="宋体" panose="02010600030101010101" pitchFamily="2" charset="-122"/>
                <a:ea typeface="宋体" panose="02010600030101010101" pitchFamily="2" charset="-122"/>
                <a:cs typeface="宋体" panose="02010600030101010101" pitchFamily="2" charset="-122"/>
              </a:rPr>
              <a:t>两侧.(两线分居)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20000"/>
              </a:lnSpc>
              <a:spcBef>
                <a:spcPct val="0"/>
              </a:spcBef>
              <a:spcAft>
                <a:spcPct val="0"/>
              </a:spcAft>
            </a:pPr>
            <a:r>
              <a:rPr lang="zh-CN" altLang="en-US" sz="2400">
                <a:latin typeface="宋体" panose="02010600030101010101" pitchFamily="2" charset="-122"/>
                <a:ea typeface="宋体" panose="02010600030101010101" pitchFamily="2" charset="-122"/>
                <a:cs typeface="宋体" panose="02010600030101010101" pitchFamily="2" charset="-122"/>
              </a:rPr>
              <a:t>(3)反射角</a:t>
            </a:r>
            <a:r>
              <a:rPr lang="en-US" altLang="zh-CN" sz="2400" u="sng">
                <a:latin typeface="宋体" panose="02010600030101010101" pitchFamily="2" charset="-122"/>
                <a:ea typeface="宋体" panose="02010600030101010101" pitchFamily="2" charset="-122"/>
                <a:cs typeface="宋体" panose="02010600030101010101" pitchFamily="2" charset="-122"/>
              </a:rPr>
              <a:t>(14)      </a:t>
            </a:r>
            <a:r>
              <a:rPr lang="zh-CN" altLang="en-US" sz="2400">
                <a:latin typeface="宋体" panose="02010600030101010101" pitchFamily="2" charset="-122"/>
                <a:ea typeface="宋体" panose="02010600030101010101" pitchFamily="2" charset="-122"/>
                <a:cs typeface="宋体" panose="02010600030101010101" pitchFamily="2" charset="-122"/>
              </a:rPr>
              <a:t>入射角.(两角相等) </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pic>
        <p:nvPicPr>
          <p:cNvPr id="190" name="18WHLWJJZKBWL8.jpg" descr="id:2147497113;FounderCES"/>
          <p:cNvPicPr>
            <a:picLocks noChangeAspect="1"/>
          </p:cNvPicPr>
          <p:nvPr/>
        </p:nvPicPr>
        <p:blipFill>
          <a:blip r:embed="rId2"/>
          <a:stretch>
            <a:fillRect/>
          </a:stretch>
        </p:blipFill>
        <p:spPr>
          <a:xfrm>
            <a:off x="3424555" y="4001135"/>
            <a:ext cx="3623945" cy="2499360"/>
          </a:xfrm>
          <a:prstGeom prst="rect">
            <a:avLst/>
          </a:prstGeom>
        </p:spPr>
      </p:pic>
      <p:sp>
        <p:nvSpPr>
          <p:cNvPr id="4" name="矩形 3"/>
          <p:cNvSpPr/>
          <p:nvPr/>
        </p:nvSpPr>
        <p:spPr>
          <a:xfrm>
            <a:off x="3674746" y="2107971"/>
            <a:ext cx="140716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反射光线</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6" name="矩形 5"/>
          <p:cNvSpPr/>
          <p:nvPr/>
        </p:nvSpPr>
        <p:spPr>
          <a:xfrm>
            <a:off x="5934711" y="2108606"/>
            <a:ext cx="140716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入射光线</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8" name="矩形 7"/>
          <p:cNvSpPr/>
          <p:nvPr/>
        </p:nvSpPr>
        <p:spPr>
          <a:xfrm>
            <a:off x="8394701" y="2107971"/>
            <a:ext cx="79502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法线</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10" name="矩形 9"/>
          <p:cNvSpPr/>
          <p:nvPr/>
        </p:nvSpPr>
        <p:spPr>
          <a:xfrm>
            <a:off x="5081906" y="2946806"/>
            <a:ext cx="79502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法线</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12" name="矩形 11"/>
          <p:cNvSpPr/>
          <p:nvPr/>
        </p:nvSpPr>
        <p:spPr>
          <a:xfrm>
            <a:off x="2626996" y="3407181"/>
            <a:ext cx="79502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等于</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300"/>
                                        <p:tgtEl>
                                          <p:spTgt spid="4"/>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300"/>
                                        <p:tgtEl>
                                          <p:spTgt spid="6"/>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300"/>
                                        <p:tgtEl>
                                          <p:spTgt spid="8"/>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fade">
                                      <p:cBhvr>
                                        <p:cTn id="22" dur="300"/>
                                        <p:tgtEl>
                                          <p:spTgt spid="10"/>
                                        </p:tgtEl>
                                      </p:cBhvr>
                                    </p:animEffect>
                                  </p:childTnLst>
                                </p:cTn>
                              </p:par>
                            </p:childTnLst>
                          </p:cTn>
                        </p:par>
                      </p:childTnLst>
                    </p:cTn>
                  </p:par>
                  <p:par>
                    <p:cTn id="23" fill="hold" nodeType="clickPar">
                      <p:stCondLst>
                        <p:cond delay="indefinite"/>
                      </p:stCondLst>
                      <p:childTnLst>
                        <p:par>
                          <p:cTn id="24" fill="hold" nodeType="after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fade">
                                      <p:cBhvr>
                                        <p:cTn id="27" dur="3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8" grpId="0"/>
      <p:bldP spid="10" grpId="0"/>
      <p:bldP spid="12" grpId="0"/>
    </p:bldLst>
  </p:timing>
</p:sld>
</file>

<file path=ppt/slides/slide2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光的反射</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考点 </a:t>
            </a:r>
            <a:r>
              <a:rPr lang="en-US" altLang="zh-CN">
                <a:solidFill>
                  <a:schemeClr val="bg1"/>
                </a:solidFill>
                <a:sym typeface="+mn-lt"/>
              </a:rPr>
              <a:t>3</a:t>
            </a:r>
            <a:endParaRPr lang="en-US" altLang="zh-CN">
              <a:solidFill>
                <a:schemeClr val="bg1"/>
              </a:solidFill>
              <a:sym typeface="+mn-lt"/>
            </a:endParaRPr>
          </a:p>
        </p:txBody>
      </p:sp>
      <p:sp>
        <p:nvSpPr>
          <p:cNvPr id="2" name="文本框 1"/>
          <p:cNvSpPr txBox="1"/>
          <p:nvPr/>
        </p:nvSpPr>
        <p:spPr>
          <a:xfrm>
            <a:off x="763905" y="1275080"/>
            <a:ext cx="10664825" cy="534035"/>
          </a:xfrm>
          <a:prstGeom prst="rect">
            <a:avLst/>
          </a:prstGeom>
          <a:noFill/>
        </p:spPr>
        <p:txBody>
          <a:bodyPr wrap="square" rtlCol="0">
            <a:spAutoFit/>
          </a:bodyPr>
          <a:lstStyle/>
          <a:p>
            <a:pPr>
              <a:lnSpc>
                <a:spcPct val="120000"/>
              </a:lnSpc>
              <a:spcBef>
                <a:spcPct val="0"/>
              </a:spcBef>
              <a:spcAft>
                <a:spcPct val="0"/>
              </a:spcAft>
            </a:pPr>
            <a:r>
              <a:rPr lang="zh-CN" altLang="en-US" sz="2400" b="1">
                <a:latin typeface="微软雅黑" panose="020b0503020204020204" charset="-122"/>
                <a:ea typeface="微软雅黑"/>
                <a:cs typeface="微软雅黑" panose="020b0503020204020204" charset="-122"/>
              </a:rPr>
              <a:t>3.反射光路的可逆性:</a:t>
            </a:r>
            <a:r>
              <a:rPr lang="zh-CN" altLang="en-US" sz="2400">
                <a:latin typeface="宋体" panose="02010600030101010101" pitchFamily="2" charset="-122"/>
                <a:ea typeface="宋体" panose="02010600030101010101" pitchFamily="2" charset="-122"/>
                <a:cs typeface="宋体" panose="02010600030101010101" pitchFamily="2" charset="-122"/>
              </a:rPr>
              <a:t>在反射现象中,光路是</a:t>
            </a:r>
            <a:r>
              <a:rPr lang="en-US" altLang="zh-CN" sz="2400" u="sng">
                <a:latin typeface="宋体" panose="02010600030101010101" pitchFamily="2" charset="-122"/>
                <a:ea typeface="宋体" panose="02010600030101010101" pitchFamily="2" charset="-122"/>
                <a:cs typeface="宋体" panose="02010600030101010101" pitchFamily="2" charset="-122"/>
              </a:rPr>
              <a:t>(15)       </a:t>
            </a:r>
            <a:r>
              <a:rPr lang="zh-CN" altLang="en-US" sz="2400">
                <a:latin typeface="宋体" panose="02010600030101010101" pitchFamily="2" charset="-122"/>
                <a:ea typeface="宋体" panose="02010600030101010101" pitchFamily="2" charset="-122"/>
                <a:cs typeface="宋体" panose="02010600030101010101" pitchFamily="2" charset="-122"/>
              </a:rPr>
              <a:t>的. </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
        <p:nvSpPr>
          <p:cNvPr id="3" name="圆角矩形 36"/>
          <p:cNvSpPr/>
          <p:nvPr/>
        </p:nvSpPr>
        <p:spPr>
          <a:xfrm>
            <a:off x="840740" y="2612390"/>
            <a:ext cx="9619615" cy="1894840"/>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文本框 11"/>
          <p:cNvSpPr txBox="1"/>
          <p:nvPr/>
        </p:nvSpPr>
        <p:spPr>
          <a:xfrm>
            <a:off x="1447586" y="2147577"/>
            <a:ext cx="1974499" cy="737235"/>
          </a:xfrm>
          <a:prstGeom prst="rect">
            <a:avLst/>
          </a:prstGeom>
          <a:solidFill>
            <a:schemeClr val="bg1"/>
          </a:solidFill>
        </p:spPr>
        <p:txBody>
          <a:bodyPr wrap="square">
            <a:spAutoFit/>
          </a:bodyPr>
          <a:lstStyle/>
          <a:p>
            <a:pPr algn="ctr">
              <a:lnSpc>
                <a:spcPct val="150000"/>
              </a:lnSpc>
            </a:pPr>
            <a:r>
              <a:rPr lang="zh-CN" altLang="en-US" sz="2800" b="1">
                <a:solidFill>
                  <a:srgbClr val="EE3028"/>
                </a:solidFill>
                <a:latin typeface="黑体" panose="02010609060101010101" pitchFamily="49" charset="-122"/>
                <a:ea typeface="黑体" panose="02010609060101010101" pitchFamily="49" charset="-122"/>
              </a:rPr>
              <a:t>易失分点</a:t>
            </a:r>
            <a:endParaRPr lang="zh-CN" altLang="en-US" sz="2800" b="1">
              <a:solidFill>
                <a:srgbClr val="EE3028"/>
              </a:solidFill>
              <a:latin typeface="黑体" panose="02010609060101010101" pitchFamily="49" charset="-122"/>
              <a:ea typeface="黑体" panose="02010609060101010101" pitchFamily="49" charset="-122"/>
            </a:endParaRPr>
          </a:p>
        </p:txBody>
      </p:sp>
      <p:sp>
        <p:nvSpPr>
          <p:cNvPr id="4" name="文本框 3"/>
          <p:cNvSpPr txBox="1"/>
          <p:nvPr/>
        </p:nvSpPr>
        <p:spPr>
          <a:xfrm>
            <a:off x="1254760" y="2884805"/>
            <a:ext cx="8611235" cy="1198880"/>
          </a:xfrm>
          <a:prstGeom prst="rect">
            <a:avLst/>
          </a:prstGeom>
          <a:noFill/>
        </p:spPr>
        <p:txBody>
          <a:bodyPr wrap="square" rtlCol="0">
            <a:spAutoFit/>
          </a:bodyPr>
          <a:lstStyle/>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在光的反射定律中,若表述成“入射角等于反射角”是错误的,因为反射角是随着入射角的变化而变化的.</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
        <p:nvSpPr>
          <p:cNvPr id="10" name="矩形 9"/>
          <p:cNvSpPr/>
          <p:nvPr/>
        </p:nvSpPr>
        <p:spPr>
          <a:xfrm>
            <a:off x="7265671" y="1274851"/>
            <a:ext cx="79502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可逆</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300"/>
                                        <p:tgtEl>
                                          <p:spTgt spid="10"/>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fade">
                                      <p:cBhvr>
                                        <p:cTn id="18"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3" grpId="0"/>
      <p:bldP spid="12" grpId="0"/>
      <p:bldP spid="4" grpId="0"/>
    </p:bldLst>
  </p:timing>
</p:sld>
</file>

<file path=ppt/slides/slide2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光的反射</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考点 </a:t>
            </a:r>
            <a:r>
              <a:rPr lang="en-US" altLang="zh-CN">
                <a:solidFill>
                  <a:schemeClr val="bg1"/>
                </a:solidFill>
                <a:sym typeface="+mn-lt"/>
              </a:rPr>
              <a:t>3</a:t>
            </a:r>
            <a:endParaRPr lang="en-US" altLang="zh-CN">
              <a:solidFill>
                <a:schemeClr val="bg1"/>
              </a:solidFill>
              <a:sym typeface="+mn-lt"/>
            </a:endParaRPr>
          </a:p>
        </p:txBody>
      </p:sp>
      <p:sp>
        <p:nvSpPr>
          <p:cNvPr id="6" name="文本框 5"/>
          <p:cNvSpPr txBox="1"/>
          <p:nvPr/>
        </p:nvSpPr>
        <p:spPr>
          <a:xfrm>
            <a:off x="478155" y="1020445"/>
            <a:ext cx="10541635" cy="460375"/>
          </a:xfrm>
          <a:prstGeom prst="rect">
            <a:avLst/>
          </a:prstGeom>
          <a:noFill/>
        </p:spPr>
        <p:txBody>
          <a:bodyPr wrap="square" rtlCol="0">
            <a:spAutoFit/>
          </a:bodyPr>
          <a:lstStyle/>
          <a:p>
            <a:r>
              <a:rPr lang="zh-CN" altLang="en-US" sz="2400" b="1">
                <a:latin typeface="微软雅黑" panose="020b0503020204020204" charset="-122"/>
                <a:ea typeface="微软雅黑"/>
                <a:cs typeface="微软雅黑" panose="020b0503020204020204" charset="-122"/>
              </a:rPr>
              <a:t>4.光的两种反射类型</a:t>
            </a:r>
            <a:endParaRPr lang="zh-CN" altLang="en-US" sz="2400" b="1">
              <a:latin typeface="微软雅黑" panose="020b0503020204020204" charset="-122"/>
              <a:ea typeface="微软雅黑"/>
              <a:cs typeface="微软雅黑" panose="020b0503020204020204" charset="-122"/>
            </a:endParaRPr>
          </a:p>
        </p:txBody>
      </p:sp>
      <p:graphicFrame>
        <p:nvGraphicFramePr>
          <p:cNvPr id="8" name="表格 7"/>
          <p:cNvGraphicFramePr>
            <a:graphicFrameLocks noGrp="1"/>
          </p:cNvGraphicFramePr>
          <p:nvPr>
            <p:custDataLst>
              <p:tags r:id="rId2"/>
            </p:custDataLst>
          </p:nvPr>
        </p:nvGraphicFramePr>
        <p:xfrm>
          <a:off x="2142490" y="1570990"/>
          <a:ext cx="7519035" cy="4871085"/>
        </p:xfrm>
        <a:graphic>
          <a:graphicData uri="http://schemas.openxmlformats.org/drawingml/2006/table">
            <a:tbl>
              <a:tblPr firstRow="1" bandRow="1">
                <a:tableStyleId>{5940675A-B579-460E-94D1-54222C63F5DA}</a:tableStyleId>
              </a:tblPr>
              <a:tblGrid>
                <a:gridCol w="1156970"/>
                <a:gridCol w="3182620"/>
                <a:gridCol w="3179445"/>
              </a:tblGrid>
              <a:tr h="495935">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类型</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镜面反射</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漫反射</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1447165">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图示</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 </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 </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1067435">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不同点</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反射面平整光滑;平行光线经反射后仍是平行光线</a:t>
                      </a:r>
                      <a:endPar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反射面粗糙不平;平行光线经反射后反射光线是杂乱无章的</a:t>
                      </a:r>
                      <a:endPar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737870">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相同点</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gridSpan="2">
                  <a:txBody>
                    <a:bodyPr vert="horz" wrap="square"/>
                    <a:lstStyle/>
                    <a:p>
                      <a:pPr indent="0">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光线反射时,都遵循光的</a:t>
                      </a:r>
                      <a:r>
                        <a:rPr lang="en-US" sz="2000" b="0" u="sng">
                          <a:solidFill>
                            <a:srgbClr val="000000"/>
                          </a:solidFill>
                          <a:latin typeface="宋体" panose="02010600030101010101" pitchFamily="2" charset="-122"/>
                          <a:ea typeface="宋体" panose="02010600030101010101" pitchFamily="2" charset="-122"/>
                          <a:cs typeface="宋体" panose="02010600030101010101" pitchFamily="2" charset="-122"/>
                        </a:rPr>
                        <a:t>(16)</a:t>
                      </a:r>
                      <a:r>
                        <a:rPr lang="en-US" sz="2000" b="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rPr>
                        <a:t>　　　　</a:t>
                      </a: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定律;光路都是可逆的 </a:t>
                      </a:r>
                      <a:endPar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xBody>
                    <a:bodyPr vert="horz" wrap="square"/>
                    <a:lstStyle/>
                    <a:p/>
                  </a:txBody>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r>
              <a:tr h="1122680">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实例</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buNone/>
                      </a:pPr>
                      <a:r>
                        <a:rPr lang="en-US" sz="2000" b="0">
                          <a:solidFill>
                            <a:srgbClr val="000000"/>
                          </a:solidFill>
                          <a:latin typeface="宋体" panose="02010600030101010101" pitchFamily="2" charset="-122"/>
                          <a:ea typeface="宋体" panose="02010600030101010101" pitchFamily="2" charset="-122"/>
                          <a:cs typeface="NEU-BZ-S92" charset="0"/>
                        </a:rPr>
                        <a:t>平静的水面反光、玻璃幕墙引起的光污染等</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buNone/>
                      </a:pPr>
                      <a:r>
                        <a:rPr lang="en-US" sz="2000" b="0">
                          <a:solidFill>
                            <a:srgbClr val="000000"/>
                          </a:solidFill>
                          <a:latin typeface="宋体" panose="02010600030101010101" pitchFamily="2" charset="-122"/>
                          <a:ea typeface="宋体" panose="02010600030101010101" pitchFamily="2" charset="-122"/>
                          <a:cs typeface="NEU-BZ-S92" charset="0"/>
                        </a:rPr>
                        <a:t>从各个方向都能看清黑板上的字、电影屏幕用布而不用玻璃等</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bl>
          </a:graphicData>
        </a:graphic>
      </p:graphicFrame>
      <p:pic>
        <p:nvPicPr>
          <p:cNvPr id="195" name="18WHLWJJZKBWL9.jpg"/>
          <p:cNvPicPr>
            <a:picLocks noChangeAspect="1"/>
          </p:cNvPicPr>
          <p:nvPr/>
        </p:nvPicPr>
        <p:blipFill>
          <a:blip r:embed="rId3"/>
          <a:stretch>
            <a:fillRect/>
          </a:stretch>
        </p:blipFill>
        <p:spPr>
          <a:xfrm>
            <a:off x="4079875" y="2205990"/>
            <a:ext cx="1729740" cy="1170305"/>
          </a:xfrm>
          <a:prstGeom prst="rect">
            <a:avLst/>
          </a:prstGeom>
        </p:spPr>
      </p:pic>
      <p:pic>
        <p:nvPicPr>
          <p:cNvPr id="196" name="18WHLWJJZKBWL10.jpg"/>
          <p:cNvPicPr>
            <a:picLocks noChangeAspect="1"/>
          </p:cNvPicPr>
          <p:nvPr/>
        </p:nvPicPr>
        <p:blipFill>
          <a:blip r:embed="rId4"/>
          <a:stretch>
            <a:fillRect/>
          </a:stretch>
        </p:blipFill>
        <p:spPr>
          <a:xfrm>
            <a:off x="7219950" y="2134235"/>
            <a:ext cx="1835150" cy="1242060"/>
          </a:xfrm>
          <a:prstGeom prst="rect">
            <a:avLst/>
          </a:prstGeom>
        </p:spPr>
      </p:pic>
      <p:sp>
        <p:nvSpPr>
          <p:cNvPr id="13" name="矩形 12"/>
          <p:cNvSpPr/>
          <p:nvPr/>
        </p:nvSpPr>
        <p:spPr>
          <a:xfrm>
            <a:off x="6593841" y="4593996"/>
            <a:ext cx="693420" cy="398780"/>
          </a:xfrm>
          <a:prstGeom prst="rect">
            <a:avLst/>
          </a:prstGeom>
        </p:spPr>
        <p:txBody>
          <a:bodyPr wrap="none">
            <a:spAutoFit/>
          </a:bodyPr>
          <a:lstStyle/>
          <a:p>
            <a:pPr algn="l"/>
            <a:r>
              <a:rPr lang="zh-CN" altLang="en-US" sz="20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反射</a:t>
            </a:r>
            <a:endParaRPr lang="zh-CN" altLang="en-US" sz="20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3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2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zh-CN" sz="2400" b="1" kern="0">
                <a:solidFill>
                  <a:srgbClr val="EE3028"/>
                </a:solidFill>
                <a:cs typeface="+mn-ea"/>
                <a:sym typeface="+mn-lt"/>
              </a:rPr>
              <a:t>平面镜成像</a:t>
            </a:r>
            <a:endParaRPr lang="zh-CN" altLang="zh-CN"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考点 </a:t>
            </a:r>
            <a:r>
              <a:rPr lang="en-US" altLang="zh-CN">
                <a:solidFill>
                  <a:schemeClr val="bg1"/>
                </a:solidFill>
                <a:sym typeface="+mn-lt"/>
              </a:rPr>
              <a:t>4</a:t>
            </a:r>
            <a:endParaRPr lang="en-US" altLang="zh-CN">
              <a:solidFill>
                <a:schemeClr val="bg1"/>
              </a:solidFill>
              <a:sym typeface="+mn-lt"/>
            </a:endParaRPr>
          </a:p>
        </p:txBody>
      </p:sp>
      <p:sp>
        <p:nvSpPr>
          <p:cNvPr id="3" name="文本框 2"/>
          <p:cNvSpPr txBox="1"/>
          <p:nvPr/>
        </p:nvSpPr>
        <p:spPr>
          <a:xfrm>
            <a:off x="619125" y="1409065"/>
            <a:ext cx="10953115" cy="3599815"/>
          </a:xfrm>
          <a:prstGeom prst="rect">
            <a:avLst/>
          </a:prstGeom>
          <a:noFill/>
        </p:spPr>
        <p:txBody>
          <a:bodyPr wrap="square" rtlCol="0">
            <a:spAutoFit/>
          </a:bodyPr>
          <a:lstStyle/>
          <a:p>
            <a:pPr>
              <a:lnSpc>
                <a:spcPct val="150000"/>
              </a:lnSpc>
            </a:pPr>
            <a:r>
              <a:rPr lang="zh-CN" altLang="en-US" sz="2400" b="1">
                <a:latin typeface="微软雅黑" panose="020b0503020204020204" charset="-122"/>
                <a:ea typeface="微软雅黑"/>
                <a:cs typeface="微软雅黑" panose="020b0503020204020204" charset="-122"/>
              </a:rPr>
              <a:t>1.成像原理:</a:t>
            </a:r>
            <a:r>
              <a:rPr lang="zh-CN" altLang="en-US" sz="2400">
                <a:latin typeface="宋体" panose="02010600030101010101" pitchFamily="2" charset="-122"/>
                <a:ea typeface="宋体" panose="02010600030101010101" pitchFamily="2" charset="-122"/>
                <a:cs typeface="宋体" panose="02010600030101010101" pitchFamily="2" charset="-122"/>
              </a:rPr>
              <a:t>光的</a:t>
            </a:r>
            <a:r>
              <a:rPr lang="en-US" altLang="zh-CN" sz="2400" u="sng">
                <a:latin typeface="宋体" panose="02010600030101010101" pitchFamily="2" charset="-122"/>
                <a:ea typeface="宋体" panose="02010600030101010101" pitchFamily="2" charset="-122"/>
                <a:cs typeface="宋体" panose="02010600030101010101" pitchFamily="2" charset="-122"/>
              </a:rPr>
              <a:t>(17)      </a:t>
            </a:r>
            <a:r>
              <a:rPr lang="zh-CN" altLang="en-US" sz="2400">
                <a:latin typeface="宋体" panose="02010600030101010101" pitchFamily="2" charset="-122"/>
                <a:ea typeface="宋体" panose="02010600030101010101" pitchFamily="2" charset="-122"/>
                <a:cs typeface="宋体" panose="02010600030101010101" pitchFamily="2" charset="-122"/>
              </a:rPr>
              <a:t>.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b="1">
                <a:latin typeface="微软雅黑" panose="020b0503020204020204" charset="-122"/>
                <a:ea typeface="微软雅黑"/>
                <a:cs typeface="微软雅黑" panose="020b0503020204020204" charset="-122"/>
              </a:rPr>
              <a:t>2.成像特点:</a:t>
            </a:r>
            <a:endParaRPr lang="zh-CN" altLang="en-US" sz="2400" b="1">
              <a:latin typeface="微软雅黑" panose="020b0503020204020204" charset="-122"/>
              <a:ea typeface="微软雅黑"/>
              <a:cs typeface="微软雅黑" panose="020b0503020204020204"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(1)平面镜所成像的大小与物体的大小</a:t>
            </a:r>
            <a:r>
              <a:rPr lang="en-US" altLang="zh-CN" sz="2400" u="sng">
                <a:latin typeface="宋体" panose="02010600030101010101" pitchFamily="2" charset="-122"/>
                <a:ea typeface="宋体" panose="02010600030101010101" pitchFamily="2" charset="-122"/>
                <a:cs typeface="宋体" panose="02010600030101010101" pitchFamily="2" charset="-122"/>
              </a:rPr>
              <a:t>(18)       </a:t>
            </a:r>
            <a:r>
              <a:rPr lang="zh-CN" altLang="en-US" sz="2400">
                <a:latin typeface="宋体" panose="02010600030101010101" pitchFamily="2" charset="-122"/>
                <a:ea typeface="宋体" panose="02010600030101010101" pitchFamily="2" charset="-122"/>
                <a:cs typeface="宋体" panose="02010600030101010101" pitchFamily="2" charset="-122"/>
              </a:rPr>
              <a:t>;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200000"/>
              </a:lnSpc>
            </a:pPr>
            <a:r>
              <a:rPr lang="zh-CN" altLang="en-US" sz="2400">
                <a:latin typeface="宋体" panose="02010600030101010101" pitchFamily="2" charset="-122"/>
                <a:ea typeface="宋体" panose="02010600030101010101" pitchFamily="2" charset="-122"/>
                <a:cs typeface="宋体" panose="02010600030101010101" pitchFamily="2" charset="-122"/>
              </a:rPr>
              <a:t>(2)像和物体到平面镜的距离</a:t>
            </a:r>
            <a:r>
              <a:rPr lang="en-US" altLang="zh-CN" sz="2400" u="sng">
                <a:latin typeface="宋体" panose="02010600030101010101" pitchFamily="2" charset="-122"/>
                <a:ea typeface="宋体" panose="02010600030101010101" pitchFamily="2" charset="-122"/>
                <a:cs typeface="宋体" panose="02010600030101010101" pitchFamily="2" charset="-122"/>
              </a:rPr>
              <a:t>(19)       </a:t>
            </a:r>
            <a:r>
              <a:rPr lang="zh-CN" altLang="en-US" sz="2400">
                <a:latin typeface="宋体" panose="02010600030101010101" pitchFamily="2" charset="-122"/>
                <a:ea typeface="宋体" panose="02010600030101010101" pitchFamily="2" charset="-122"/>
                <a:cs typeface="宋体" panose="02010600030101010101" pitchFamily="2" charset="-122"/>
              </a:rPr>
              <a:t>,像和物体的连线与镜面</a:t>
            </a:r>
            <a:r>
              <a:rPr lang="en-US" altLang="zh-CN" sz="2400" u="sng">
                <a:latin typeface="宋体" panose="02010600030101010101" pitchFamily="2" charset="-122"/>
                <a:ea typeface="宋体" panose="02010600030101010101" pitchFamily="2" charset="-122"/>
                <a:cs typeface="宋体" panose="02010600030101010101" pitchFamily="2" charset="-122"/>
              </a:rPr>
              <a:t>(20)      </a:t>
            </a:r>
            <a:r>
              <a:rPr lang="zh-CN" altLang="en-US" sz="2400">
                <a:latin typeface="宋体" panose="02010600030101010101" pitchFamily="2" charset="-122"/>
                <a:ea typeface="宋体" panose="02010600030101010101" pitchFamily="2" charset="-122"/>
                <a:cs typeface="宋体" panose="02010600030101010101" pitchFamily="2" charset="-122"/>
              </a:rPr>
              <a:t>;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(3)平面镜所成的像为</a:t>
            </a:r>
            <a:r>
              <a:rPr lang="en-US" altLang="zh-CN" sz="2400" u="sng">
                <a:latin typeface="宋体" panose="02010600030101010101" pitchFamily="2" charset="-122"/>
                <a:ea typeface="宋体" panose="02010600030101010101" pitchFamily="2" charset="-122"/>
                <a:cs typeface="宋体" panose="02010600030101010101" pitchFamily="2" charset="-122"/>
              </a:rPr>
              <a:t>(21)      </a:t>
            </a:r>
            <a:r>
              <a:rPr lang="zh-CN" altLang="en-US" sz="2400">
                <a:latin typeface="宋体" panose="02010600030101010101" pitchFamily="2" charset="-122"/>
                <a:ea typeface="宋体" panose="02010600030101010101" pitchFamily="2" charset="-122"/>
                <a:cs typeface="宋体" panose="02010600030101010101" pitchFamily="2" charset="-122"/>
              </a:rPr>
              <a:t>.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b="1">
                <a:latin typeface="微软雅黑" panose="020b0503020204020204" charset="-122"/>
                <a:ea typeface="微软雅黑"/>
                <a:cs typeface="微软雅黑" panose="020b0503020204020204" charset="-122"/>
              </a:rPr>
              <a:t>3.应用:</a:t>
            </a:r>
            <a:r>
              <a:rPr lang="zh-CN" altLang="en-US" sz="2400">
                <a:latin typeface="宋体" panose="02010600030101010101" pitchFamily="2" charset="-122"/>
                <a:ea typeface="宋体" panose="02010600030101010101" pitchFamily="2" charset="-122"/>
                <a:cs typeface="宋体" panose="02010600030101010101" pitchFamily="2" charset="-122"/>
              </a:rPr>
              <a:t>潜望镜、镜子等.</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
        <p:nvSpPr>
          <p:cNvPr id="10" name="矩形 9"/>
          <p:cNvSpPr/>
          <p:nvPr/>
        </p:nvSpPr>
        <p:spPr>
          <a:xfrm>
            <a:off x="3630931" y="1502181"/>
            <a:ext cx="79502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反射</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4" name="矩形 3"/>
          <p:cNvSpPr/>
          <p:nvPr/>
        </p:nvSpPr>
        <p:spPr>
          <a:xfrm>
            <a:off x="6369686" y="2600096"/>
            <a:ext cx="79502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相等</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6" name="矩形 5"/>
          <p:cNvSpPr/>
          <p:nvPr/>
        </p:nvSpPr>
        <p:spPr>
          <a:xfrm>
            <a:off x="5095241" y="3294151"/>
            <a:ext cx="79502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相等</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8" name="矩形 7"/>
          <p:cNvSpPr/>
          <p:nvPr/>
        </p:nvSpPr>
        <p:spPr>
          <a:xfrm>
            <a:off x="10004426" y="3294151"/>
            <a:ext cx="79502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垂直</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9" name="矩形 8"/>
          <p:cNvSpPr/>
          <p:nvPr/>
        </p:nvSpPr>
        <p:spPr>
          <a:xfrm>
            <a:off x="4097656" y="3887241"/>
            <a:ext cx="79502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虚像</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300"/>
                                        <p:tgtEl>
                                          <p:spTgt spid="10"/>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300"/>
                                        <p:tgtEl>
                                          <p:spTgt spid="4"/>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300"/>
                                        <p:tgtEl>
                                          <p:spTgt spid="6"/>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300"/>
                                        <p:tgtEl>
                                          <p:spTgt spid="8"/>
                                        </p:tgtEl>
                                      </p:cBhvr>
                                    </p:animEffect>
                                  </p:childTnLst>
                                </p:cTn>
                              </p:par>
                            </p:childTnLst>
                          </p:cTn>
                        </p:par>
                      </p:childTnLst>
                    </p:cTn>
                  </p:par>
                  <p:par>
                    <p:cTn id="23" fill="hold" nodeType="clickPar">
                      <p:stCondLst>
                        <p:cond delay="indefinite"/>
                      </p:stCondLst>
                      <p:childTnLst>
                        <p:par>
                          <p:cTn id="24" fill="hold" nodeType="after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fade">
                                      <p:cBhvr>
                                        <p:cTn id="27" dur="3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4" grpId="0"/>
      <p:bldP spid="6" grpId="0"/>
      <p:bldP spid="8" grpId="0"/>
      <p:bldP spid="9" grpId="0"/>
    </p:bldLst>
  </p:timing>
</p:sld>
</file>

<file path=ppt/slides/slide2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zh-CN" sz="2400" b="1" kern="0">
                <a:solidFill>
                  <a:srgbClr val="EE3028"/>
                </a:solidFill>
                <a:cs typeface="+mn-ea"/>
                <a:sym typeface="+mn-lt"/>
              </a:rPr>
              <a:t>平面镜成像</a:t>
            </a:r>
            <a:endParaRPr lang="zh-CN" altLang="zh-CN"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考点 </a:t>
            </a:r>
            <a:r>
              <a:rPr lang="en-US" altLang="zh-CN">
                <a:solidFill>
                  <a:schemeClr val="bg1"/>
                </a:solidFill>
                <a:sym typeface="+mn-lt"/>
              </a:rPr>
              <a:t>4</a:t>
            </a:r>
            <a:endParaRPr lang="en-US" altLang="zh-CN">
              <a:solidFill>
                <a:schemeClr val="bg1"/>
              </a:solidFill>
              <a:sym typeface="+mn-lt"/>
            </a:endParaRPr>
          </a:p>
        </p:txBody>
      </p:sp>
      <p:sp>
        <p:nvSpPr>
          <p:cNvPr id="2" name="圆角矩形 36"/>
          <p:cNvSpPr/>
          <p:nvPr/>
        </p:nvSpPr>
        <p:spPr>
          <a:xfrm>
            <a:off x="840740" y="1513840"/>
            <a:ext cx="10118725" cy="409130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文本框 11"/>
          <p:cNvSpPr txBox="1"/>
          <p:nvPr/>
        </p:nvSpPr>
        <p:spPr>
          <a:xfrm>
            <a:off x="1502831" y="1071252"/>
            <a:ext cx="1974499" cy="737235"/>
          </a:xfrm>
          <a:prstGeom prst="rect">
            <a:avLst/>
          </a:prstGeom>
          <a:solidFill>
            <a:schemeClr val="bg1"/>
          </a:solidFill>
        </p:spPr>
        <p:txBody>
          <a:bodyPr wrap="square">
            <a:spAutoFit/>
          </a:bodyPr>
          <a:lstStyle/>
          <a:p>
            <a:pPr algn="ctr">
              <a:lnSpc>
                <a:spcPct val="150000"/>
              </a:lnSpc>
            </a:pPr>
            <a:r>
              <a:rPr lang="zh-CN" altLang="en-US" sz="2800" b="1">
                <a:solidFill>
                  <a:srgbClr val="EE3028"/>
                </a:solidFill>
                <a:latin typeface="黑体" panose="02010609060101010101" pitchFamily="49" charset="-122"/>
                <a:ea typeface="黑体" panose="02010609060101010101" pitchFamily="49" charset="-122"/>
              </a:rPr>
              <a:t>易错小练</a:t>
            </a:r>
            <a:endParaRPr lang="en-US" altLang="zh-CN" sz="2800" b="1">
              <a:solidFill>
                <a:srgbClr val="EE3028"/>
              </a:solidFill>
              <a:latin typeface="黑体" panose="02010609060101010101" pitchFamily="49" charset="-122"/>
              <a:ea typeface="黑体" panose="02010609060101010101" pitchFamily="49" charset="-122"/>
            </a:endParaRPr>
          </a:p>
        </p:txBody>
      </p:sp>
      <p:sp>
        <p:nvSpPr>
          <p:cNvPr id="4" name="文本框 3"/>
          <p:cNvSpPr txBox="1"/>
          <p:nvPr/>
        </p:nvSpPr>
        <p:spPr>
          <a:xfrm>
            <a:off x="1498600" y="2007870"/>
            <a:ext cx="9305290" cy="2306955"/>
          </a:xfrm>
          <a:prstGeom prst="rect">
            <a:avLst/>
          </a:prstGeom>
          <a:noFill/>
        </p:spPr>
        <p:txBody>
          <a:bodyPr wrap="square" rtlCol="0">
            <a:spAutoFit/>
          </a:bodyPr>
          <a:lstStyle/>
          <a:p>
            <a:pPr algn="ctr">
              <a:lnSpc>
                <a:spcPct val="150000"/>
              </a:lnSpc>
            </a:pPr>
            <a:r>
              <a:rPr lang="zh-CN" altLang="en-US" sz="2400" b="1">
                <a:latin typeface="黑体" panose="02010609060101010101" pitchFamily="49" charset="-122"/>
                <a:ea typeface="黑体" panose="02010609060101010101" pitchFamily="49" charset="-122"/>
                <a:cs typeface="宋体" panose="02010600030101010101" pitchFamily="2" charset="-122"/>
              </a:rPr>
              <a:t>判断正误</a:t>
            </a:r>
            <a:endParaRPr lang="zh-CN" altLang="en-US" sz="2400" b="1">
              <a:latin typeface="黑体" panose="02010609060101010101" pitchFamily="49" charset="-122"/>
              <a:ea typeface="黑体" panose="02010609060101010101" pitchFamily="49"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1.照镜子时,人离镜子越近,人在镜中所成的像越大. 	 </a:t>
            </a:r>
            <a:r>
              <a:rPr lang="en-US" altLang="zh-CN" sz="2400">
                <a:latin typeface="宋体" panose="02010600030101010101" pitchFamily="2" charset="-122"/>
                <a:ea typeface="宋体" panose="02010600030101010101" pitchFamily="2" charset="-122"/>
                <a:cs typeface="宋体" panose="02010600030101010101" pitchFamily="2" charset="-122"/>
              </a:rPr>
              <a:t>(22)</a:t>
            </a:r>
            <a:r>
              <a:rPr lang="zh-CN" altLang="en-US" sz="2400">
                <a:latin typeface="宋体" panose="02010600030101010101" pitchFamily="2" charset="-122"/>
                <a:ea typeface="宋体" panose="02010600030101010101" pitchFamily="2" charset="-122"/>
                <a:cs typeface="宋体" panose="02010600030101010101" pitchFamily="2" charset="-122"/>
              </a:rPr>
              <a:t> (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2.小明同学从平面镜里看到镜子对面的电子钟的示数如图所示,这时的实际时间是10:51 	                         </a:t>
            </a:r>
            <a:r>
              <a:rPr lang="en-US" altLang="zh-CN" sz="2400">
                <a:latin typeface="宋体" panose="02010600030101010101" pitchFamily="2" charset="-122"/>
                <a:ea typeface="宋体" panose="02010600030101010101" pitchFamily="2" charset="-122"/>
                <a:cs typeface="宋体" panose="02010600030101010101" pitchFamily="2" charset="-122"/>
              </a:rPr>
              <a:t>(23)</a:t>
            </a:r>
            <a:r>
              <a:rPr lang="zh-CN" altLang="en-US" sz="2400">
                <a:latin typeface="宋体" panose="02010600030101010101" pitchFamily="2" charset="-122"/>
                <a:ea typeface="宋体" panose="02010600030101010101" pitchFamily="2" charset="-122"/>
                <a:cs typeface="宋体" panose="02010600030101010101" pitchFamily="2" charset="-122"/>
              </a:rPr>
              <a:t>(　　)</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pic>
        <p:nvPicPr>
          <p:cNvPr id="209" name="2020HNZKWLZ-2.jpg" descr="id:2147497177;FounderCES"/>
          <p:cNvPicPr>
            <a:picLocks noChangeAspect="1"/>
          </p:cNvPicPr>
          <p:nvPr/>
        </p:nvPicPr>
        <p:blipFill>
          <a:blip r:embed="rId2"/>
          <a:stretch>
            <a:fillRect/>
          </a:stretch>
        </p:blipFill>
        <p:spPr>
          <a:xfrm>
            <a:off x="4631055" y="4314825"/>
            <a:ext cx="2538095" cy="987425"/>
          </a:xfrm>
          <a:prstGeom prst="rect">
            <a:avLst/>
          </a:prstGeom>
        </p:spPr>
      </p:pic>
      <p:sp>
        <p:nvSpPr>
          <p:cNvPr id="6" name="矩形 5"/>
          <p:cNvSpPr/>
          <p:nvPr/>
        </p:nvSpPr>
        <p:spPr>
          <a:xfrm>
            <a:off x="10058401" y="2713761"/>
            <a:ext cx="48895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8" name="矩形 7"/>
          <p:cNvSpPr/>
          <p:nvPr/>
        </p:nvSpPr>
        <p:spPr>
          <a:xfrm>
            <a:off x="9878061" y="3854221"/>
            <a:ext cx="48895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300"/>
                                        <p:tgtEl>
                                          <p:spTgt spid="6"/>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3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Lst>
  </p:timing>
</p:sld>
</file>

<file path=ppt/slides/slide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光现象的辨析及解释</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考法 </a:t>
            </a:r>
            <a:r>
              <a:rPr lang="en-US" altLang="zh-CN">
                <a:solidFill>
                  <a:schemeClr val="bg1"/>
                </a:solidFill>
                <a:sym typeface="+mn-lt"/>
              </a:rPr>
              <a:t>1</a:t>
            </a:r>
            <a:endParaRPr lang="en-US" altLang="zh-CN">
              <a:solidFill>
                <a:schemeClr val="bg1"/>
              </a:solidFill>
              <a:sym typeface="+mn-lt"/>
            </a:endParaRPr>
          </a:p>
        </p:txBody>
      </p:sp>
      <p:sp>
        <p:nvSpPr>
          <p:cNvPr id="2" name="文本框 1"/>
          <p:cNvSpPr txBox="1"/>
          <p:nvPr/>
        </p:nvSpPr>
        <p:spPr>
          <a:xfrm>
            <a:off x="859155" y="742315"/>
            <a:ext cx="10474325" cy="6185535"/>
          </a:xfrm>
          <a:prstGeom prst="rect">
            <a:avLst/>
          </a:prstGeom>
          <a:noFill/>
        </p:spPr>
        <p:txBody>
          <a:bodyPr wrap="square" rtlCol="0">
            <a:spAutoFit/>
          </a:bodyPr>
          <a:lstStyle/>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3.[2015河南,3]如图所示,小红和小明都能看到掉在地上的课本,这是由于太阳光照射到课本上时发生了</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现象.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            </a:t>
            </a:r>
            <a:r>
              <a:rPr lang="zh-CN" altLang="en-US" sz="2000">
                <a:latin typeface="宋体" panose="02010600030101010101" pitchFamily="2" charset="-122"/>
                <a:ea typeface="宋体" panose="02010600030101010101" pitchFamily="2" charset="-122"/>
                <a:cs typeface="宋体" panose="02010600030101010101" pitchFamily="2" charset="-122"/>
              </a:rPr>
              <a:t>第</a:t>
            </a:r>
            <a:r>
              <a:rPr lang="en-US" altLang="zh-CN" sz="2000">
                <a:latin typeface="宋体" panose="02010600030101010101" pitchFamily="2" charset="-122"/>
                <a:ea typeface="宋体" panose="02010600030101010101" pitchFamily="2" charset="-122"/>
                <a:cs typeface="宋体" panose="02010600030101010101" pitchFamily="2" charset="-122"/>
              </a:rPr>
              <a:t>3</a:t>
            </a:r>
            <a:r>
              <a:rPr lang="zh-CN" altLang="en-US" sz="2000">
                <a:latin typeface="宋体" panose="02010600030101010101" pitchFamily="2" charset="-122"/>
                <a:ea typeface="宋体" panose="02010600030101010101" pitchFamily="2" charset="-122"/>
                <a:cs typeface="宋体" panose="02010600030101010101" pitchFamily="2" charset="-122"/>
              </a:rPr>
              <a:t>题图                               第</a:t>
            </a:r>
            <a:r>
              <a:rPr lang="en-US" altLang="zh-CN" sz="2000">
                <a:latin typeface="宋体" panose="02010600030101010101" pitchFamily="2" charset="-122"/>
                <a:ea typeface="宋体" panose="02010600030101010101" pitchFamily="2" charset="-122"/>
                <a:cs typeface="宋体" panose="02010600030101010101" pitchFamily="2" charset="-122"/>
              </a:rPr>
              <a:t>4</a:t>
            </a:r>
            <a:r>
              <a:rPr lang="zh-CN" altLang="en-US" sz="2000">
                <a:latin typeface="宋体" panose="02010600030101010101" pitchFamily="2" charset="-122"/>
                <a:ea typeface="宋体" panose="02010600030101010101" pitchFamily="2" charset="-122"/>
                <a:cs typeface="宋体" panose="02010600030101010101" pitchFamily="2" charset="-122"/>
              </a:rPr>
              <a:t>题图</a:t>
            </a:r>
            <a:endParaRPr lang="zh-CN" altLang="en-US" sz="20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4.[2012河南,2]一束太阳光通过三棱镜折射后,被分解成七种颜色的光,在白色光屏上形成一条七彩光带,如图所示,这个现象叫光的</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.如果将白色光屏换成红色光屏,我们将</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(选填“能”或“不能”)看到七彩光带.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pic>
        <p:nvPicPr>
          <p:cNvPr id="139" name="HN-2.jpg" descr="id:2147496791;FounderCES"/>
          <p:cNvPicPr>
            <a:picLocks noChangeAspect="1"/>
          </p:cNvPicPr>
          <p:nvPr/>
        </p:nvPicPr>
        <p:blipFill>
          <a:blip r:embed="rId2"/>
          <a:stretch>
            <a:fillRect/>
          </a:stretch>
        </p:blipFill>
        <p:spPr>
          <a:xfrm>
            <a:off x="1746250" y="1945005"/>
            <a:ext cx="3188335" cy="1773555"/>
          </a:xfrm>
          <a:prstGeom prst="rect">
            <a:avLst/>
          </a:prstGeom>
        </p:spPr>
      </p:pic>
      <p:pic>
        <p:nvPicPr>
          <p:cNvPr id="140" name="河南物理图.jpg" descr="id:2147496798;FounderCES"/>
          <p:cNvPicPr>
            <a:picLocks noChangeAspect="1"/>
          </p:cNvPicPr>
          <p:nvPr/>
        </p:nvPicPr>
        <p:blipFill>
          <a:blip r:embed="rId3"/>
          <a:stretch>
            <a:fillRect/>
          </a:stretch>
        </p:blipFill>
        <p:spPr>
          <a:xfrm>
            <a:off x="6268720" y="1877060"/>
            <a:ext cx="3462020" cy="1841500"/>
          </a:xfrm>
          <a:prstGeom prst="rect">
            <a:avLst/>
          </a:prstGeom>
        </p:spPr>
      </p:pic>
      <p:sp>
        <p:nvSpPr>
          <p:cNvPr id="3" name="文本框 2"/>
          <p:cNvSpPr txBox="1"/>
          <p:nvPr/>
        </p:nvSpPr>
        <p:spPr>
          <a:xfrm>
            <a:off x="4732655" y="1401445"/>
            <a:ext cx="1136015"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漫反射</a:t>
            </a:r>
            <a:endParaRPr lang="zh-CN" altLang="en-US" sz="2400" b="1">
              <a:solidFill>
                <a:srgbClr val="FF0000"/>
              </a:solidFill>
              <a:latin typeface="宋体" panose="02010600030101010101" pitchFamily="2" charset="-122"/>
              <a:ea typeface="宋体" panose="02010600030101010101" pitchFamily="2" charset="-122"/>
            </a:endParaRPr>
          </a:p>
        </p:txBody>
      </p:sp>
      <p:sp>
        <p:nvSpPr>
          <p:cNvPr id="4" name="文本框 3"/>
          <p:cNvSpPr txBox="1"/>
          <p:nvPr/>
        </p:nvSpPr>
        <p:spPr>
          <a:xfrm>
            <a:off x="8581390" y="4707890"/>
            <a:ext cx="1337945"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色散</a:t>
            </a:r>
            <a:endParaRPr lang="zh-CN" altLang="en-US" sz="2400" b="1">
              <a:solidFill>
                <a:srgbClr val="FF0000"/>
              </a:solidFill>
              <a:latin typeface="宋体" panose="02010600030101010101" pitchFamily="2" charset="-122"/>
              <a:ea typeface="宋体" panose="02010600030101010101" pitchFamily="2" charset="-122"/>
            </a:endParaRPr>
          </a:p>
        </p:txBody>
      </p:sp>
      <p:sp>
        <p:nvSpPr>
          <p:cNvPr id="6" name="文本框 5"/>
          <p:cNvSpPr txBox="1"/>
          <p:nvPr/>
        </p:nvSpPr>
        <p:spPr>
          <a:xfrm>
            <a:off x="4915535" y="5250815"/>
            <a:ext cx="795020"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不能</a:t>
            </a:r>
            <a:endParaRPr lang="zh-CN" altLang="en-US" sz="2400" b="1">
              <a:solidFill>
                <a:srgbClr val="FF0000"/>
              </a:solidFill>
              <a:latin typeface="宋体" panose="02010600030101010101" pitchFamily="2" charset="-122"/>
              <a:ea typeface="宋体" panose="02010600030101010101" pitchFamily="2" charset="-122"/>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6" grpId="0"/>
    </p:bldLst>
  </p:timing>
</p:sld>
</file>

<file path=ppt/slides/slide3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光的折射</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考点 </a:t>
            </a:r>
            <a:r>
              <a:rPr lang="en-US" altLang="zh-CN">
                <a:solidFill>
                  <a:schemeClr val="bg1"/>
                </a:solidFill>
                <a:sym typeface="+mn-lt"/>
              </a:rPr>
              <a:t>5</a:t>
            </a:r>
            <a:endParaRPr lang="en-US" altLang="zh-CN">
              <a:solidFill>
                <a:schemeClr val="bg1"/>
              </a:solidFill>
              <a:sym typeface="+mn-lt"/>
            </a:endParaRPr>
          </a:p>
        </p:txBody>
      </p:sp>
      <p:sp>
        <p:nvSpPr>
          <p:cNvPr id="3" name="文本框 2"/>
          <p:cNvSpPr txBox="1"/>
          <p:nvPr/>
        </p:nvSpPr>
        <p:spPr>
          <a:xfrm>
            <a:off x="452755" y="742315"/>
            <a:ext cx="10953115" cy="5077460"/>
          </a:xfrm>
          <a:prstGeom prst="rect">
            <a:avLst/>
          </a:prstGeom>
          <a:noFill/>
        </p:spPr>
        <p:txBody>
          <a:bodyPr wrap="square" rtlCol="0">
            <a:spAutoFit/>
          </a:bodyPr>
          <a:lstStyle/>
          <a:p>
            <a:pPr>
              <a:lnSpc>
                <a:spcPct val="150000"/>
              </a:lnSpc>
            </a:pPr>
            <a:r>
              <a:rPr lang="zh-CN" altLang="en-US" sz="2400" b="1">
                <a:latin typeface="微软雅黑" panose="020b0503020204020204" charset="-122"/>
                <a:ea typeface="微软雅黑"/>
                <a:cs typeface="微软雅黑" panose="020b0503020204020204" charset="-122"/>
              </a:rPr>
              <a:t>1.定义:</a:t>
            </a:r>
            <a:r>
              <a:rPr lang="zh-CN" altLang="en-US" sz="2400">
                <a:latin typeface="宋体" panose="02010600030101010101" pitchFamily="2" charset="-122"/>
                <a:ea typeface="宋体" panose="02010600030101010101" pitchFamily="2" charset="-122"/>
                <a:cs typeface="宋体" panose="02010600030101010101" pitchFamily="2" charset="-122"/>
              </a:rPr>
              <a:t>光从一种介质斜射入另一种介质时,传播方向会发生</a:t>
            </a:r>
            <a:r>
              <a:rPr lang="en-US" altLang="zh-CN" sz="2400" u="sng">
                <a:latin typeface="宋体" panose="02010600030101010101" pitchFamily="2" charset="-122"/>
                <a:ea typeface="宋体" panose="02010600030101010101" pitchFamily="2" charset="-122"/>
                <a:cs typeface="宋体" panose="02010600030101010101" pitchFamily="2" charset="-122"/>
              </a:rPr>
              <a:t>(24)     </a:t>
            </a:r>
            <a:r>
              <a:rPr lang="zh-CN" altLang="en-US" sz="2400">
                <a:latin typeface="宋体" panose="02010600030101010101" pitchFamily="2" charset="-122"/>
                <a:ea typeface="宋体" panose="02010600030101010101" pitchFamily="2" charset="-122"/>
                <a:cs typeface="宋体" panose="02010600030101010101" pitchFamily="2" charset="-122"/>
              </a:rPr>
              <a:t>的现象叫光的折射.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b="1">
                <a:latin typeface="微软雅黑" panose="020b0503020204020204" charset="-122"/>
                <a:ea typeface="微软雅黑"/>
                <a:cs typeface="微软雅黑" panose="020b0503020204020204" charset="-122"/>
              </a:rPr>
              <a:t>2.光的折射规律:</a:t>
            </a:r>
            <a:r>
              <a:rPr lang="zh-CN" altLang="en-US" sz="2400">
                <a:latin typeface="宋体" panose="02010600030101010101" pitchFamily="2" charset="-122"/>
                <a:ea typeface="宋体" panose="02010600030101010101" pitchFamily="2" charset="-122"/>
                <a:cs typeface="宋体" panose="02010600030101010101" pitchFamily="2" charset="-122"/>
              </a:rPr>
              <a:t>(如图所示)</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(1)光从空气斜射入水中或其他介质中时,折射光线</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向</a:t>
            </a:r>
            <a:r>
              <a:rPr lang="en-US" altLang="zh-CN" sz="2400" u="sng">
                <a:latin typeface="宋体" panose="02010600030101010101" pitchFamily="2" charset="-122"/>
                <a:ea typeface="宋体" panose="02010600030101010101" pitchFamily="2" charset="-122"/>
                <a:cs typeface="宋体" panose="02010600030101010101" pitchFamily="2" charset="-122"/>
              </a:rPr>
              <a:t>(25)    </a:t>
            </a:r>
            <a:r>
              <a:rPr lang="zh-CN" altLang="en-US" sz="2400">
                <a:latin typeface="宋体" panose="02010600030101010101" pitchFamily="2" charset="-122"/>
                <a:ea typeface="宋体" panose="02010600030101010101" pitchFamily="2" charset="-122"/>
                <a:cs typeface="宋体" panose="02010600030101010101" pitchFamily="2" charset="-122"/>
              </a:rPr>
              <a:t>线方向偏折,折射角</a:t>
            </a:r>
            <a:r>
              <a:rPr lang="en-US" altLang="zh-CN" sz="2400" u="sng">
                <a:latin typeface="宋体" panose="02010600030101010101" pitchFamily="2" charset="-122"/>
                <a:ea typeface="宋体" panose="02010600030101010101" pitchFamily="2" charset="-122"/>
                <a:cs typeface="宋体" panose="02010600030101010101" pitchFamily="2" charset="-122"/>
              </a:rPr>
              <a:t>(26)        </a:t>
            </a:r>
            <a:r>
              <a:rPr lang="zh-CN" altLang="en-US" sz="2400">
                <a:latin typeface="宋体" panose="02010600030101010101" pitchFamily="2" charset="-122"/>
                <a:ea typeface="宋体" panose="02010600030101010101" pitchFamily="2" charset="-122"/>
                <a:cs typeface="宋体" panose="02010600030101010101" pitchFamily="2" charset="-122"/>
              </a:rPr>
              <a:t>入</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射角;当入射角增大时,折射角也</a:t>
            </a:r>
            <a:r>
              <a:rPr lang="en-US" altLang="zh-CN" sz="2400" u="sng">
                <a:latin typeface="宋体" panose="02010600030101010101" pitchFamily="2" charset="-122"/>
                <a:ea typeface="宋体" panose="02010600030101010101" pitchFamily="2" charset="-122"/>
                <a:cs typeface="宋体" panose="02010600030101010101" pitchFamily="2" charset="-122"/>
              </a:rPr>
              <a:t>(27)        </a:t>
            </a:r>
            <a:r>
              <a:rPr lang="zh-CN" altLang="en-US" sz="2400">
                <a:latin typeface="宋体" panose="02010600030101010101" pitchFamily="2" charset="-122"/>
                <a:ea typeface="宋体" panose="02010600030101010101" pitchFamily="2" charset="-122"/>
                <a:cs typeface="宋体" panose="02010600030101010101" pitchFamily="2" charset="-122"/>
              </a:rPr>
              <a:t>.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(2)当光从空气垂直射入水中或其他介质中时,传播</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方向</a:t>
            </a:r>
            <a:r>
              <a:rPr lang="en-US" altLang="zh-CN" sz="2400" u="sng">
                <a:latin typeface="宋体" panose="02010600030101010101" pitchFamily="2" charset="-122"/>
                <a:ea typeface="宋体" panose="02010600030101010101" pitchFamily="2" charset="-122"/>
                <a:cs typeface="宋体" panose="02010600030101010101" pitchFamily="2" charset="-122"/>
              </a:rPr>
              <a:t>(28)        </a:t>
            </a:r>
            <a:r>
              <a:rPr lang="zh-CN" altLang="en-US" sz="2400">
                <a:latin typeface="宋体" panose="02010600030101010101" pitchFamily="2" charset="-122"/>
                <a:ea typeface="宋体" panose="02010600030101010101" pitchFamily="2" charset="-122"/>
                <a:cs typeface="宋体" panose="02010600030101010101" pitchFamily="2" charset="-122"/>
              </a:rPr>
              <a:t>.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(3)在折射现象中,光路是</a:t>
            </a:r>
            <a:r>
              <a:rPr lang="en-US" altLang="zh-CN" sz="2400" u="sng">
                <a:latin typeface="宋体" panose="02010600030101010101" pitchFamily="2" charset="-122"/>
                <a:ea typeface="宋体" panose="02010600030101010101" pitchFamily="2" charset="-122"/>
                <a:cs typeface="宋体" panose="02010600030101010101" pitchFamily="2" charset="-122"/>
              </a:rPr>
              <a:t>(29)        </a:t>
            </a:r>
            <a:r>
              <a:rPr lang="zh-CN" altLang="en-US" sz="2400">
                <a:latin typeface="宋体" panose="02010600030101010101" pitchFamily="2" charset="-122"/>
                <a:ea typeface="宋体" panose="02010600030101010101" pitchFamily="2" charset="-122"/>
                <a:cs typeface="宋体" panose="02010600030101010101" pitchFamily="2" charset="-122"/>
              </a:rPr>
              <a:t>的. </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pic>
        <p:nvPicPr>
          <p:cNvPr id="217" name="18WHLWJJZKBWL11.jpg" descr="id:2147497191;FounderCES"/>
          <p:cNvPicPr>
            <a:picLocks noChangeAspect="1"/>
          </p:cNvPicPr>
          <p:nvPr/>
        </p:nvPicPr>
        <p:blipFill>
          <a:blip r:embed="rId2"/>
          <a:stretch>
            <a:fillRect/>
          </a:stretch>
        </p:blipFill>
        <p:spPr>
          <a:xfrm>
            <a:off x="8070215" y="2665730"/>
            <a:ext cx="3335655" cy="3082290"/>
          </a:xfrm>
          <a:prstGeom prst="rect">
            <a:avLst/>
          </a:prstGeom>
        </p:spPr>
      </p:pic>
      <p:sp>
        <p:nvSpPr>
          <p:cNvPr id="10" name="矩形 9"/>
          <p:cNvSpPr/>
          <p:nvPr/>
        </p:nvSpPr>
        <p:spPr>
          <a:xfrm>
            <a:off x="9045576" y="846226"/>
            <a:ext cx="79502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改变</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2" name="矩形 1"/>
          <p:cNvSpPr/>
          <p:nvPr/>
        </p:nvSpPr>
        <p:spPr>
          <a:xfrm>
            <a:off x="1473201" y="3050946"/>
            <a:ext cx="48895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法</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4" name="矩形 3"/>
          <p:cNvSpPr/>
          <p:nvPr/>
        </p:nvSpPr>
        <p:spPr>
          <a:xfrm>
            <a:off x="5384801" y="3050311"/>
            <a:ext cx="79502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小于</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6" name="矩形 5"/>
          <p:cNvSpPr/>
          <p:nvPr/>
        </p:nvSpPr>
        <p:spPr>
          <a:xfrm>
            <a:off x="5531486" y="3597046"/>
            <a:ext cx="79502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增大</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8" name="矩形 7"/>
          <p:cNvSpPr/>
          <p:nvPr/>
        </p:nvSpPr>
        <p:spPr>
          <a:xfrm>
            <a:off x="1838326" y="4639081"/>
            <a:ext cx="79502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不变</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9" name="矩形 8"/>
          <p:cNvSpPr/>
          <p:nvPr/>
        </p:nvSpPr>
        <p:spPr>
          <a:xfrm>
            <a:off x="4589781" y="5200421"/>
            <a:ext cx="79502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可逆</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300"/>
                                        <p:tgtEl>
                                          <p:spTgt spid="10"/>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300"/>
                                        <p:tgtEl>
                                          <p:spTgt spid="2"/>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300"/>
                                        <p:tgtEl>
                                          <p:spTgt spid="4"/>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300"/>
                                        <p:tgtEl>
                                          <p:spTgt spid="6"/>
                                        </p:tgtEl>
                                      </p:cBhvr>
                                    </p:animEffect>
                                  </p:childTnLst>
                                </p:cTn>
                              </p:par>
                            </p:childTnLst>
                          </p:cTn>
                        </p:par>
                      </p:childTnLst>
                    </p:cTn>
                  </p:par>
                  <p:par>
                    <p:cTn id="23" fill="hold" nodeType="clickPar">
                      <p:stCondLst>
                        <p:cond delay="indefinite"/>
                      </p:stCondLst>
                      <p:childTnLst>
                        <p:par>
                          <p:cTn id="24" fill="hold" nodeType="after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300"/>
                                        <p:tgtEl>
                                          <p:spTgt spid="8"/>
                                        </p:tgtEl>
                                      </p:cBhvr>
                                    </p:animEffect>
                                  </p:childTnLst>
                                </p:cTn>
                              </p:par>
                            </p:childTnLst>
                          </p:cTn>
                        </p:par>
                      </p:childTnLst>
                    </p:cTn>
                  </p:par>
                  <p:par>
                    <p:cTn id="28" fill="hold" nodeType="clickPar">
                      <p:stCondLst>
                        <p:cond delay="indefinite"/>
                      </p:stCondLst>
                      <p:childTnLst>
                        <p:par>
                          <p:cTn id="29" fill="hold" nodeType="after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fade">
                                      <p:cBhvr>
                                        <p:cTn id="32" dur="3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2" grpId="0"/>
      <p:bldP spid="4" grpId="0"/>
      <p:bldP spid="6" grpId="0"/>
      <p:bldP spid="8" grpId="0"/>
      <p:bldP spid="9" grpId="0"/>
    </p:bldLst>
  </p:timing>
</p:sld>
</file>

<file path=ppt/slides/slide3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光的折射</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考点 </a:t>
            </a:r>
            <a:r>
              <a:rPr lang="en-US" altLang="zh-CN">
                <a:solidFill>
                  <a:schemeClr val="bg1"/>
                </a:solidFill>
                <a:sym typeface="+mn-lt"/>
              </a:rPr>
              <a:t>5</a:t>
            </a:r>
            <a:endParaRPr lang="en-US" altLang="zh-CN">
              <a:solidFill>
                <a:schemeClr val="bg1"/>
              </a:solidFill>
              <a:sym typeface="+mn-lt"/>
            </a:endParaRPr>
          </a:p>
        </p:txBody>
      </p:sp>
      <p:sp>
        <p:nvSpPr>
          <p:cNvPr id="2" name="圆角矩形 36"/>
          <p:cNvSpPr/>
          <p:nvPr/>
        </p:nvSpPr>
        <p:spPr>
          <a:xfrm>
            <a:off x="840740" y="1513840"/>
            <a:ext cx="10118725" cy="3724910"/>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文本框 11"/>
          <p:cNvSpPr txBox="1"/>
          <p:nvPr/>
        </p:nvSpPr>
        <p:spPr>
          <a:xfrm>
            <a:off x="1502831" y="1071252"/>
            <a:ext cx="1974499" cy="737235"/>
          </a:xfrm>
          <a:prstGeom prst="rect">
            <a:avLst/>
          </a:prstGeom>
          <a:solidFill>
            <a:schemeClr val="bg1"/>
          </a:solidFill>
        </p:spPr>
        <p:txBody>
          <a:bodyPr wrap="square">
            <a:spAutoFit/>
          </a:bodyPr>
          <a:lstStyle/>
          <a:p>
            <a:pPr algn="ctr">
              <a:lnSpc>
                <a:spcPct val="150000"/>
              </a:lnSpc>
            </a:pPr>
            <a:r>
              <a:rPr lang="zh-CN" altLang="en-US" sz="2800" b="1">
                <a:solidFill>
                  <a:srgbClr val="EE3028"/>
                </a:solidFill>
                <a:latin typeface="黑体" panose="02010609060101010101" pitchFamily="49" charset="-122"/>
                <a:ea typeface="黑体" panose="02010609060101010101" pitchFamily="49" charset="-122"/>
              </a:rPr>
              <a:t>得分指南</a:t>
            </a:r>
            <a:endParaRPr lang="zh-CN" altLang="en-US" sz="2800" b="1">
              <a:solidFill>
                <a:srgbClr val="EE3028"/>
              </a:solidFill>
              <a:latin typeface="黑体" panose="02010609060101010101" pitchFamily="49" charset="-122"/>
              <a:ea typeface="黑体" panose="02010609060101010101" pitchFamily="49" charset="-122"/>
            </a:endParaRPr>
          </a:p>
        </p:txBody>
      </p:sp>
      <p:sp>
        <p:nvSpPr>
          <p:cNvPr id="3" name="文本框 2"/>
          <p:cNvSpPr txBox="1"/>
          <p:nvPr/>
        </p:nvSpPr>
        <p:spPr>
          <a:xfrm>
            <a:off x="1621155" y="1943100"/>
            <a:ext cx="8633460" cy="2861310"/>
          </a:xfrm>
          <a:prstGeom prst="rect">
            <a:avLst/>
          </a:prstGeom>
          <a:noFill/>
        </p:spPr>
        <p:txBody>
          <a:bodyPr wrap="square" rtlCol="0">
            <a:spAutoFit/>
          </a:bodyPr>
          <a:lstStyle/>
          <a:p>
            <a:pPr algn="ctr">
              <a:lnSpc>
                <a:spcPct val="150000"/>
              </a:lnSpc>
            </a:pPr>
            <a:r>
              <a:rPr lang="zh-CN" altLang="en-US" sz="2400" b="1">
                <a:latin typeface="黑体" panose="02010609060101010101" pitchFamily="49" charset="-122"/>
                <a:ea typeface="黑体" panose="02010609060101010101" pitchFamily="49" charset="-122"/>
                <a:cs typeface="宋体" panose="02010600030101010101" pitchFamily="2" charset="-122"/>
              </a:rPr>
              <a:t>快速记忆光的折射规律</a:t>
            </a:r>
            <a:endParaRPr lang="zh-CN" altLang="en-US" sz="2400" b="1">
              <a:latin typeface="黑体" panose="02010609060101010101" pitchFamily="49" charset="-122"/>
              <a:ea typeface="黑体" panose="02010609060101010101" pitchFamily="49"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(1)共面.折射光线、入射光线和法线在</a:t>
            </a:r>
            <a:r>
              <a:rPr lang="en-US" altLang="zh-CN" sz="2400" u="sng">
                <a:latin typeface="宋体" panose="02010600030101010101" pitchFamily="2" charset="-122"/>
                <a:ea typeface="宋体" panose="02010600030101010101" pitchFamily="2" charset="-122"/>
                <a:cs typeface="宋体" panose="02010600030101010101" pitchFamily="2" charset="-122"/>
              </a:rPr>
              <a:t>(30)           </a:t>
            </a:r>
            <a:r>
              <a:rPr lang="zh-CN" altLang="en-US" sz="2400">
                <a:latin typeface="宋体" panose="02010600030101010101" pitchFamily="2" charset="-122"/>
                <a:ea typeface="宋体" panose="02010600030101010101" pitchFamily="2" charset="-122"/>
                <a:cs typeface="宋体" panose="02010600030101010101" pitchFamily="2" charset="-122"/>
              </a:rPr>
              <a:t>.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(2)异侧.折射光线、入射光线分别位于</a:t>
            </a:r>
            <a:r>
              <a:rPr lang="en-US" altLang="zh-CN" sz="2400" u="sng">
                <a:latin typeface="宋体" panose="02010600030101010101" pitchFamily="2" charset="-122"/>
                <a:ea typeface="宋体" panose="02010600030101010101" pitchFamily="2" charset="-122"/>
                <a:cs typeface="宋体" panose="02010600030101010101" pitchFamily="2" charset="-122"/>
              </a:rPr>
              <a:t>(31)      </a:t>
            </a:r>
            <a:r>
              <a:rPr lang="zh-CN" altLang="en-US" sz="2400">
                <a:latin typeface="宋体" panose="02010600030101010101" pitchFamily="2" charset="-122"/>
                <a:ea typeface="宋体" panose="02010600030101010101" pitchFamily="2" charset="-122"/>
                <a:cs typeface="宋体" panose="02010600030101010101" pitchFamily="2" charset="-122"/>
              </a:rPr>
              <a:t>的两侧.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(3)可逆性.在折射现象中,光路是</a:t>
            </a:r>
            <a:r>
              <a:rPr lang="en-US" altLang="zh-CN" sz="2400" u="sng">
                <a:latin typeface="宋体" panose="02010600030101010101" pitchFamily="2" charset="-122"/>
                <a:ea typeface="宋体" panose="02010600030101010101" pitchFamily="2" charset="-122"/>
                <a:cs typeface="宋体" panose="02010600030101010101" pitchFamily="2" charset="-122"/>
              </a:rPr>
              <a:t>(32)      </a:t>
            </a:r>
            <a:r>
              <a:rPr lang="zh-CN" altLang="en-US" sz="2400">
                <a:latin typeface="宋体" panose="02010600030101010101" pitchFamily="2" charset="-122"/>
                <a:ea typeface="宋体" panose="02010600030101010101" pitchFamily="2" charset="-122"/>
                <a:cs typeface="宋体" panose="02010600030101010101" pitchFamily="2" charset="-122"/>
              </a:rPr>
              <a:t>的.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b="1">
                <a:latin typeface="宋体" panose="02010600030101010101" pitchFamily="2" charset="-122"/>
                <a:ea typeface="宋体" panose="02010600030101010101" pitchFamily="2" charset="-122"/>
                <a:cs typeface="宋体" panose="02010600030101010101" pitchFamily="2" charset="-122"/>
              </a:rPr>
              <a:t>注:</a:t>
            </a:r>
            <a:r>
              <a:rPr lang="zh-CN" altLang="en-US" sz="2400">
                <a:latin typeface="宋体" panose="02010600030101010101" pitchFamily="2" charset="-122"/>
                <a:ea typeface="宋体" panose="02010600030101010101" pitchFamily="2" charset="-122"/>
                <a:cs typeface="宋体" panose="02010600030101010101" pitchFamily="2" charset="-122"/>
              </a:rPr>
              <a:t>可以与光的反射定律对比记忆.</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
        <p:nvSpPr>
          <p:cNvPr id="10" name="矩形 9"/>
          <p:cNvSpPr/>
          <p:nvPr/>
        </p:nvSpPr>
        <p:spPr>
          <a:xfrm>
            <a:off x="7417436" y="2575331"/>
            <a:ext cx="171323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同一平面内</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6" name="矩形 5"/>
          <p:cNvSpPr/>
          <p:nvPr/>
        </p:nvSpPr>
        <p:spPr>
          <a:xfrm>
            <a:off x="7531101" y="3146196"/>
            <a:ext cx="79502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法线</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8" name="矩形 7"/>
          <p:cNvSpPr/>
          <p:nvPr/>
        </p:nvSpPr>
        <p:spPr>
          <a:xfrm>
            <a:off x="6736081" y="3724046"/>
            <a:ext cx="79502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可逆</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300"/>
                                        <p:tgtEl>
                                          <p:spTgt spid="10"/>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300"/>
                                        <p:tgtEl>
                                          <p:spTgt spid="6"/>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3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6" grpId="0"/>
      <p:bldP spid="8" grpId="0"/>
    </p:bldLst>
  </p:timing>
</p:sld>
</file>

<file path=ppt/slides/slide3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光的色散</a:t>
            </a:r>
            <a:endParaRPr lang="en-US" altLang="zh-CN"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考点 </a:t>
            </a:r>
            <a:r>
              <a:rPr lang="en-US" altLang="zh-CN">
                <a:solidFill>
                  <a:schemeClr val="bg1"/>
                </a:solidFill>
                <a:sym typeface="+mn-lt"/>
              </a:rPr>
              <a:t>6</a:t>
            </a:r>
            <a:endParaRPr lang="en-US" altLang="zh-CN">
              <a:solidFill>
                <a:schemeClr val="bg1"/>
              </a:solidFill>
              <a:sym typeface="+mn-lt"/>
            </a:endParaRPr>
          </a:p>
        </p:txBody>
      </p:sp>
      <p:sp>
        <p:nvSpPr>
          <p:cNvPr id="2" name="文本框 1"/>
          <p:cNvSpPr txBox="1"/>
          <p:nvPr/>
        </p:nvSpPr>
        <p:spPr>
          <a:xfrm>
            <a:off x="785495" y="1308735"/>
            <a:ext cx="11186160" cy="4079240"/>
          </a:xfrm>
          <a:prstGeom prst="rect">
            <a:avLst/>
          </a:prstGeom>
          <a:noFill/>
        </p:spPr>
        <p:txBody>
          <a:bodyPr wrap="square" rtlCol="0">
            <a:spAutoFit/>
          </a:bodyPr>
          <a:lstStyle/>
          <a:p>
            <a:pPr>
              <a:lnSpc>
                <a:spcPct val="150000"/>
              </a:lnSpc>
              <a:spcBef>
                <a:spcPct val="0"/>
              </a:spcBef>
              <a:spcAft>
                <a:spcPct val="0"/>
              </a:spcAft>
            </a:pPr>
            <a:r>
              <a:rPr lang="zh-CN" altLang="en-US" sz="2400" b="1">
                <a:latin typeface="微软雅黑" panose="020b0503020204020204" charset="-122"/>
                <a:ea typeface="微软雅黑"/>
                <a:cs typeface="微软雅黑" panose="020b0503020204020204" charset="-122"/>
              </a:rPr>
              <a:t>1.色散现象</a:t>
            </a:r>
            <a:endParaRPr lang="zh-CN" altLang="en-US" sz="2400" b="1">
              <a:latin typeface="微软雅黑" panose="020b0503020204020204" charset="-122"/>
              <a:ea typeface="微软雅黑"/>
              <a:cs typeface="微软雅黑" panose="020b0503020204020204" charset="-122"/>
            </a:endParaRPr>
          </a:p>
          <a:p>
            <a:pPr>
              <a:lnSpc>
                <a:spcPct val="150000"/>
              </a:lnSpc>
              <a:spcBef>
                <a:spcPct val="0"/>
              </a:spcBef>
              <a:spcAft>
                <a:spcPct val="0"/>
              </a:spcAft>
            </a:pPr>
            <a:r>
              <a:rPr lang="zh-CN" altLang="en-US" sz="2400">
                <a:latin typeface="宋体" panose="02010600030101010101" pitchFamily="2" charset="-122"/>
                <a:ea typeface="宋体" panose="02010600030101010101" pitchFamily="2" charset="-122"/>
                <a:cs typeface="宋体" panose="02010600030101010101" pitchFamily="2" charset="-122"/>
              </a:rPr>
              <a:t>定义:太阳光是白光,它通过三棱镜后被分解成各种颜色的光,这种现象叫光的色散.</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spcBef>
                <a:spcPct val="0"/>
              </a:spcBef>
              <a:spcAft>
                <a:spcPct val="0"/>
              </a:spcAft>
            </a:pPr>
            <a:r>
              <a:rPr lang="zh-CN" altLang="en-US" sz="2400" b="1">
                <a:latin typeface="微软雅黑" panose="020b0503020204020204" charset="-122"/>
                <a:ea typeface="微软雅黑"/>
                <a:cs typeface="微软雅黑" panose="020b0503020204020204" charset="-122"/>
              </a:rPr>
              <a:t>2.看不见的光:</a:t>
            </a:r>
            <a:endParaRPr lang="zh-CN" altLang="en-US" sz="2400" b="1">
              <a:latin typeface="微软雅黑" panose="020b0503020204020204" charset="-122"/>
              <a:ea typeface="微软雅黑"/>
              <a:cs typeface="微软雅黑" panose="020b0503020204020204" charset="-122"/>
            </a:endParaRPr>
          </a:p>
          <a:p>
            <a:pPr>
              <a:lnSpc>
                <a:spcPct val="150000"/>
              </a:lnSpc>
              <a:spcBef>
                <a:spcPct val="0"/>
              </a:spcBef>
              <a:spcAft>
                <a:spcPct val="0"/>
              </a:spcAft>
            </a:pPr>
            <a:r>
              <a:rPr lang="zh-CN" altLang="en-US" sz="2400">
                <a:latin typeface="宋体" panose="02010600030101010101" pitchFamily="2" charset="-122"/>
                <a:ea typeface="宋体" panose="02010600030101010101" pitchFamily="2" charset="-122"/>
                <a:cs typeface="宋体" panose="02010600030101010101" pitchFamily="2" charset="-122"/>
              </a:rPr>
              <a:t>(1)太阳光谱,如图所示.</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20000"/>
              </a:lnSpc>
              <a:spcBef>
                <a:spcPct val="0"/>
              </a:spcBef>
              <a:spcAft>
                <a:spcPct val="0"/>
              </a:spcAft>
            </a:pP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20000"/>
              </a:lnSpc>
              <a:spcBef>
                <a:spcPct val="0"/>
              </a:spcBef>
              <a:spcAft>
                <a:spcPct val="0"/>
              </a:spcAft>
            </a:pP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20000"/>
              </a:lnSpc>
              <a:spcBef>
                <a:spcPct val="0"/>
              </a:spcBef>
              <a:spcAft>
                <a:spcPct val="0"/>
              </a:spcAft>
            </a:pP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20000"/>
              </a:lnSpc>
              <a:spcBef>
                <a:spcPct val="0"/>
              </a:spcBef>
              <a:spcAft>
                <a:spcPct val="0"/>
              </a:spcAft>
            </a:pP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pic>
        <p:nvPicPr>
          <p:cNvPr id="225" name="18WHLWJJZKBWL12.jpg" descr="id:2147497226;FounderCES"/>
          <p:cNvPicPr>
            <a:picLocks noChangeAspect="1"/>
          </p:cNvPicPr>
          <p:nvPr/>
        </p:nvPicPr>
        <p:blipFill>
          <a:blip r:embed="rId2"/>
          <a:stretch>
            <a:fillRect/>
          </a:stretch>
        </p:blipFill>
        <p:spPr>
          <a:xfrm>
            <a:off x="2467610" y="3790315"/>
            <a:ext cx="5678170" cy="1139825"/>
          </a:xfrm>
          <a:prstGeom prst="rect">
            <a:avLst/>
          </a:prstGeom>
        </p:spPr>
      </p:pic>
    </p:spTree>
  </p:cSld>
  <p:clrMapOvr>
    <a:masterClrMapping/>
  </p:clrMapOvr>
  <p:transition spd="med">
    <p:wipe dir="d"/>
  </p:transition>
  <p:timing/>
</p:sld>
</file>

<file path=ppt/slides/slide3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光的色散</a:t>
            </a:r>
            <a:endParaRPr lang="en-US" altLang="zh-CN"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考点 </a:t>
            </a:r>
            <a:r>
              <a:rPr lang="en-US" altLang="zh-CN">
                <a:solidFill>
                  <a:schemeClr val="bg1"/>
                </a:solidFill>
                <a:sym typeface="+mn-lt"/>
              </a:rPr>
              <a:t>6</a:t>
            </a:r>
            <a:endParaRPr lang="en-US" altLang="zh-CN">
              <a:solidFill>
                <a:schemeClr val="bg1"/>
              </a:solidFill>
              <a:sym typeface="+mn-lt"/>
            </a:endParaRPr>
          </a:p>
        </p:txBody>
      </p:sp>
      <p:sp>
        <p:nvSpPr>
          <p:cNvPr id="2" name="文本框 1"/>
          <p:cNvSpPr txBox="1"/>
          <p:nvPr/>
        </p:nvSpPr>
        <p:spPr>
          <a:xfrm>
            <a:off x="852805" y="1497330"/>
            <a:ext cx="11186160" cy="3415030"/>
          </a:xfrm>
          <a:prstGeom prst="rect">
            <a:avLst/>
          </a:prstGeom>
          <a:noFill/>
        </p:spPr>
        <p:txBody>
          <a:bodyPr wrap="square" rtlCol="0">
            <a:spAutoFit/>
          </a:bodyPr>
          <a:lstStyle/>
          <a:p>
            <a:pPr>
              <a:lnSpc>
                <a:spcPct val="150000"/>
              </a:lnSpc>
              <a:spcBef>
                <a:spcPct val="0"/>
              </a:spcBef>
              <a:spcAft>
                <a:spcPct val="0"/>
              </a:spcAft>
            </a:pPr>
            <a:r>
              <a:rPr lang="zh-CN" altLang="en-US" sz="2400">
                <a:latin typeface="宋体" panose="02010600030101010101" pitchFamily="2" charset="-122"/>
                <a:ea typeface="宋体" panose="02010600030101010101" pitchFamily="2" charset="-122"/>
                <a:cs typeface="宋体" panose="02010600030101010101" pitchFamily="2" charset="-122"/>
              </a:rPr>
              <a:t>(2)红外线:红光之外的辐射.</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spcBef>
                <a:spcPct val="0"/>
              </a:spcBef>
              <a:spcAft>
                <a:spcPct val="0"/>
              </a:spcAft>
            </a:pPr>
            <a:r>
              <a:rPr lang="zh-CN" altLang="en-US" sz="2400">
                <a:latin typeface="宋体" panose="02010600030101010101" pitchFamily="2" charset="-122"/>
                <a:ea typeface="宋体" panose="02010600030101010101" pitchFamily="2" charset="-122"/>
                <a:cs typeface="宋体" panose="02010600030101010101" pitchFamily="2" charset="-122"/>
              </a:rPr>
              <a:t>特点:热作用强,穿透云雾的能力比较强.</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spcBef>
                <a:spcPct val="0"/>
              </a:spcBef>
              <a:spcAft>
                <a:spcPct val="0"/>
              </a:spcAft>
            </a:pPr>
            <a:r>
              <a:rPr lang="zh-CN" altLang="en-US" sz="2400">
                <a:latin typeface="宋体" panose="02010600030101010101" pitchFamily="2" charset="-122"/>
                <a:ea typeface="宋体" panose="02010600030101010101" pitchFamily="2" charset="-122"/>
                <a:cs typeface="宋体" panose="02010600030101010101" pitchFamily="2" charset="-122"/>
              </a:rPr>
              <a:t>应用:遥控器、红外线夜视仪、红外线照相机、取暖器、烘干机等.</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spcBef>
                <a:spcPct val="0"/>
              </a:spcBef>
              <a:spcAft>
                <a:spcPct val="0"/>
              </a:spcAft>
            </a:pPr>
            <a:r>
              <a:rPr lang="zh-CN" altLang="en-US" sz="2400">
                <a:latin typeface="宋体" panose="02010600030101010101" pitchFamily="2" charset="-122"/>
                <a:ea typeface="宋体" panose="02010600030101010101" pitchFamily="2" charset="-122"/>
                <a:cs typeface="宋体" panose="02010600030101010101" pitchFamily="2" charset="-122"/>
              </a:rPr>
              <a:t>(3)紫外线:紫光之外的辐射.</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spcBef>
                <a:spcPct val="0"/>
              </a:spcBef>
              <a:spcAft>
                <a:spcPct val="0"/>
              </a:spcAft>
            </a:pPr>
            <a:r>
              <a:rPr lang="zh-CN" altLang="en-US" sz="2400">
                <a:latin typeface="宋体" panose="02010600030101010101" pitchFamily="2" charset="-122"/>
                <a:ea typeface="宋体" panose="02010600030101010101" pitchFamily="2" charset="-122"/>
                <a:cs typeface="宋体" panose="02010600030101010101" pitchFamily="2" charset="-122"/>
              </a:rPr>
              <a:t>特点:杀毒灭菌,具有荧光效应.</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spcBef>
                <a:spcPct val="0"/>
              </a:spcBef>
              <a:spcAft>
                <a:spcPct val="0"/>
              </a:spcAft>
            </a:pPr>
            <a:r>
              <a:rPr lang="zh-CN" altLang="en-US" sz="2400">
                <a:latin typeface="宋体" panose="02010600030101010101" pitchFamily="2" charset="-122"/>
                <a:ea typeface="宋体" panose="02010600030101010101" pitchFamily="2" charset="-122"/>
                <a:cs typeface="宋体" panose="02010600030101010101" pitchFamily="2" charset="-122"/>
              </a:rPr>
              <a:t>应用:验钞机、紫外线灯、治疗皮肤病等.</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Tree>
  </p:cSld>
  <p:clrMapOvr>
    <a:masterClrMapping/>
  </p:clrMapOvr>
  <p:transition spd="med">
    <p:wipe dir="d"/>
  </p:transition>
  <p:timing/>
</p:sld>
</file>

<file path=ppt/slides/slide3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pic>
        <p:nvPicPr>
          <p:cNvPr id="38" name="2019-2-1.jpg"/>
          <p:cNvPicPr/>
          <p:nvPr/>
        </p:nvPicPr>
        <p:blipFill>
          <a:blip r:embed="rId2"/>
          <a:stretch>
            <a:fillRect/>
          </a:stretch>
        </p:blipFill>
        <p:spPr>
          <a:xfrm>
            <a:off x="2396490" y="1228090"/>
            <a:ext cx="2725420" cy="2136140"/>
          </a:xfrm>
          <a:prstGeom prst="rect">
            <a:avLst/>
          </a:prstGeom>
        </p:spPr>
      </p:pic>
      <p:sp>
        <p:nvSpPr>
          <p:cNvPr id="39" name="TextBox 38"/>
          <p:cNvSpPr txBox="1"/>
          <p:nvPr/>
        </p:nvSpPr>
        <p:spPr>
          <a:xfrm>
            <a:off x="6358852" y="1143108"/>
            <a:ext cx="3205908" cy="2306955"/>
          </a:xfrm>
          <a:prstGeom prst="rect">
            <a:avLst/>
          </a:prstGeom>
          <a:noFill/>
        </p:spPr>
        <p:txBody>
          <a:bodyPr wrap="square" rtlCol="0">
            <a:spAutoFit/>
          </a:bodyPr>
          <a:lstStyle/>
          <a:p>
            <a:pPr>
              <a:lnSpc>
                <a:spcPct val="150000"/>
              </a:lnSpc>
            </a:pPr>
            <a:r>
              <a:rPr lang="en-US" altLang="zh-CN" sz="2400" smtClean="0">
                <a:solidFill>
                  <a:srgbClr val="FF0000"/>
                </a:solidFill>
                <a:latin typeface="黑体" panose="02010609060101010101" pitchFamily="49" charset="-122"/>
                <a:ea typeface="黑体" panose="02010609060101010101" pitchFamily="49" charset="-122"/>
              </a:rPr>
              <a:t>【</a:t>
            </a:r>
            <a:r>
              <a:rPr lang="zh-CN" altLang="en-US" sz="2400" smtClean="0">
                <a:solidFill>
                  <a:srgbClr val="FF0000"/>
                </a:solidFill>
                <a:latin typeface="黑体" panose="02010609060101010101" pitchFamily="49" charset="-122"/>
                <a:ea typeface="黑体" panose="02010609060101010101" pitchFamily="49" charset="-122"/>
              </a:rPr>
              <a:t>命题总结</a:t>
            </a:r>
            <a:r>
              <a:rPr lang="en-US" altLang="zh-CN" sz="2400" smtClean="0">
                <a:solidFill>
                  <a:srgbClr val="FF0000"/>
                </a:solidFill>
                <a:latin typeface="黑体" panose="02010609060101010101" pitchFamily="49" charset="-122"/>
                <a:ea typeface="黑体" panose="02010609060101010101" pitchFamily="49" charset="-122"/>
              </a:rPr>
              <a:t>】</a:t>
            </a:r>
            <a:endParaRPr lang="en-US" altLang="zh-CN" sz="2400" smtClean="0">
              <a:solidFill>
                <a:srgbClr val="FF0000"/>
              </a:solidFill>
              <a:latin typeface="黑体" panose="02010609060101010101" pitchFamily="49" charset="-122"/>
              <a:ea typeface="黑体" panose="02010609060101010101" pitchFamily="49" charset="-122"/>
            </a:endParaRPr>
          </a:p>
          <a:p>
            <a:pPr>
              <a:lnSpc>
                <a:spcPct val="150000"/>
              </a:lnSpc>
            </a:pPr>
            <a:r>
              <a:rPr lang="en-US" sz="2400" smtClean="0">
                <a:latin typeface="宋体" panose="02010600030101010101" pitchFamily="2" charset="-122"/>
                <a:ea typeface="宋体" panose="02010600030101010101" pitchFamily="2" charset="-122"/>
              </a:rPr>
              <a:t>(1)</a:t>
            </a:r>
            <a:r>
              <a:rPr lang="zh-CN" altLang="en-US" sz="2400" smtClean="0">
                <a:latin typeface="宋体" panose="02010600030101010101" pitchFamily="2" charset="-122"/>
                <a:ea typeface="宋体" panose="02010600030101010101" pitchFamily="2" charset="-122"/>
              </a:rPr>
              <a:t>小孔成像的条件</a:t>
            </a:r>
            <a:endParaRPr lang="zh-CN" altLang="en-US" sz="2400" smtClean="0">
              <a:latin typeface="宋体" panose="02010600030101010101" pitchFamily="2" charset="-122"/>
              <a:ea typeface="宋体" panose="02010600030101010101" pitchFamily="2" charset="-122"/>
            </a:endParaRPr>
          </a:p>
          <a:p>
            <a:pPr>
              <a:lnSpc>
                <a:spcPct val="150000"/>
              </a:lnSpc>
            </a:pPr>
            <a:r>
              <a:rPr lang="en-US" sz="2400" smtClean="0">
                <a:latin typeface="宋体" panose="02010600030101010101" pitchFamily="2" charset="-122"/>
                <a:ea typeface="宋体" panose="02010600030101010101" pitchFamily="2" charset="-122"/>
              </a:rPr>
              <a:t>(2)</a:t>
            </a:r>
            <a:r>
              <a:rPr lang="zh-CN" altLang="en-US" sz="2400" smtClean="0">
                <a:latin typeface="宋体" panose="02010600030101010101" pitchFamily="2" charset="-122"/>
                <a:ea typeface="宋体" panose="02010600030101010101" pitchFamily="2" charset="-122"/>
              </a:rPr>
              <a:t>小孔成像的特点</a:t>
            </a:r>
            <a:endParaRPr lang="zh-CN" altLang="en-US" sz="2400" smtClean="0">
              <a:latin typeface="宋体" panose="02010600030101010101" pitchFamily="2" charset="-122"/>
              <a:ea typeface="宋体" panose="02010600030101010101" pitchFamily="2" charset="-122"/>
            </a:endParaRPr>
          </a:p>
          <a:p>
            <a:pPr>
              <a:lnSpc>
                <a:spcPct val="150000"/>
              </a:lnSpc>
            </a:pPr>
            <a:r>
              <a:rPr lang="en-US" sz="2400" smtClean="0">
                <a:latin typeface="宋体" panose="02010600030101010101" pitchFamily="2" charset="-122"/>
                <a:ea typeface="宋体" panose="02010600030101010101" pitchFamily="2" charset="-122"/>
              </a:rPr>
              <a:t>(3)</a:t>
            </a:r>
            <a:r>
              <a:rPr lang="zh-CN" altLang="en-US" sz="2400" smtClean="0">
                <a:latin typeface="宋体" panose="02010600030101010101" pitchFamily="2" charset="-122"/>
                <a:ea typeface="宋体" panose="02010600030101010101" pitchFamily="2" charset="-122"/>
              </a:rPr>
              <a:t>小孔成像的原理</a:t>
            </a:r>
            <a:endParaRPr lang="zh-CN" altLang="en-US" sz="2400">
              <a:latin typeface="宋体" panose="02010600030101010101" pitchFamily="2" charset="-122"/>
              <a:ea typeface="宋体" panose="02010600030101010101" pitchFamily="2" charset="-122"/>
            </a:endParaRPr>
          </a:p>
        </p:txBody>
      </p:sp>
      <p:sp>
        <p:nvSpPr>
          <p:cNvPr id="40" name="TextBox 39"/>
          <p:cNvSpPr txBox="1"/>
          <p:nvPr/>
        </p:nvSpPr>
        <p:spPr>
          <a:xfrm>
            <a:off x="723900" y="3616325"/>
            <a:ext cx="11072495" cy="3230245"/>
          </a:xfrm>
          <a:prstGeom prst="rect">
            <a:avLst/>
          </a:prstGeom>
          <a:noFill/>
        </p:spPr>
        <p:txBody>
          <a:bodyPr wrap="square" rtlCol="0">
            <a:spAutoFit/>
          </a:bodyPr>
          <a:lstStyle/>
          <a:p>
            <a:pPr>
              <a:lnSpc>
                <a:spcPct val="150000"/>
              </a:lnSpc>
            </a:pPr>
            <a:r>
              <a:rPr lang="en-US" altLang="zh-CN" sz="2400" smtClean="0">
                <a:solidFill>
                  <a:srgbClr val="FF0000"/>
                </a:solidFill>
                <a:latin typeface="黑体" panose="02010609060101010101" pitchFamily="49" charset="-122"/>
                <a:ea typeface="黑体" panose="02010609060101010101" pitchFamily="49" charset="-122"/>
              </a:rPr>
              <a:t>【</a:t>
            </a:r>
            <a:r>
              <a:rPr lang="zh-CN" altLang="en-US" sz="2400" smtClean="0">
                <a:solidFill>
                  <a:srgbClr val="FF0000"/>
                </a:solidFill>
                <a:latin typeface="黑体" panose="02010609060101010101" pitchFamily="49" charset="-122"/>
                <a:ea typeface="黑体" panose="02010609060101010101" pitchFamily="49" charset="-122"/>
              </a:rPr>
              <a:t>一题通关</a:t>
            </a:r>
            <a:r>
              <a:rPr lang="en-US" altLang="zh-CN" sz="2400" smtClean="0">
                <a:solidFill>
                  <a:srgbClr val="FF0000"/>
                </a:solidFill>
                <a:latin typeface="黑体" panose="02010609060101010101" pitchFamily="49" charset="-122"/>
                <a:ea typeface="黑体" panose="02010609060101010101" pitchFamily="49" charset="-122"/>
              </a:rPr>
              <a:t>】</a:t>
            </a:r>
            <a:endParaRPr lang="en-US" altLang="zh-CN" sz="2400" smtClean="0">
              <a:solidFill>
                <a:srgbClr val="FF0000"/>
              </a:solidFill>
              <a:latin typeface="黑体" panose="02010609060101010101" pitchFamily="49" charset="-122"/>
              <a:ea typeface="黑体" panose="02010609060101010101" pitchFamily="49" charset="-122"/>
            </a:endParaRPr>
          </a:p>
          <a:p>
            <a:pPr>
              <a:lnSpc>
                <a:spcPct val="150000"/>
              </a:lnSpc>
            </a:pPr>
            <a:r>
              <a:rPr lang="en-US" sz="2400" smtClean="0">
                <a:latin typeface="宋体" panose="02010600030101010101" pitchFamily="2" charset="-122"/>
                <a:ea typeface="宋体" panose="02010600030101010101" pitchFamily="2" charset="-122"/>
              </a:rPr>
              <a:t>1.</a:t>
            </a:r>
            <a:r>
              <a:rPr lang="zh-CN" altLang="en-US" sz="2400" smtClean="0">
                <a:latin typeface="宋体" panose="02010600030101010101" pitchFamily="2" charset="-122"/>
                <a:ea typeface="宋体" panose="02010600030101010101" pitchFamily="2" charset="-122"/>
              </a:rPr>
              <a:t>如图所示</a:t>
            </a:r>
            <a:r>
              <a:rPr lang="en-US" sz="2400" smtClean="0">
                <a:latin typeface="宋体" panose="02010600030101010101" pitchFamily="2" charset="-122"/>
                <a:ea typeface="宋体" panose="02010600030101010101" pitchFamily="2" charset="-122"/>
              </a:rPr>
              <a:t>,</a:t>
            </a:r>
            <a:r>
              <a:rPr lang="zh-CN" altLang="en-US" sz="2400" smtClean="0">
                <a:latin typeface="宋体" panose="02010600030101010101" pitchFamily="2" charset="-122"/>
                <a:ea typeface="宋体" panose="02010600030101010101" pitchFamily="2" charset="-122"/>
              </a:rPr>
              <a:t>小明同学找来一个空的易拉罐</a:t>
            </a:r>
            <a:r>
              <a:rPr lang="en-US" sz="2400" smtClean="0">
                <a:latin typeface="宋体" panose="02010600030101010101" pitchFamily="2" charset="-122"/>
                <a:ea typeface="宋体" panose="02010600030101010101" pitchFamily="2" charset="-122"/>
              </a:rPr>
              <a:t>,</a:t>
            </a:r>
            <a:r>
              <a:rPr lang="zh-CN" altLang="en-US" sz="2400" smtClean="0">
                <a:latin typeface="宋体" panose="02010600030101010101" pitchFamily="2" charset="-122"/>
                <a:ea typeface="宋体" panose="02010600030101010101" pitchFamily="2" charset="-122"/>
              </a:rPr>
              <a:t>用钉子在易拉罐底部的中央钻一个小孔</a:t>
            </a:r>
            <a:r>
              <a:rPr lang="en-US" sz="2400" smtClean="0">
                <a:latin typeface="宋体" panose="02010600030101010101" pitchFamily="2" charset="-122"/>
                <a:ea typeface="宋体" panose="02010600030101010101" pitchFamily="2" charset="-122"/>
              </a:rPr>
              <a:t>,</a:t>
            </a:r>
            <a:r>
              <a:rPr lang="zh-CN" altLang="en-US" sz="2400" smtClean="0">
                <a:latin typeface="宋体" panose="02010600030101010101" pitchFamily="2" charset="-122"/>
                <a:ea typeface="宋体" panose="02010600030101010101" pitchFamily="2" charset="-122"/>
              </a:rPr>
              <a:t>将易拉罐的顶部剪去后</a:t>
            </a:r>
            <a:r>
              <a:rPr lang="en-US" sz="2400" smtClean="0">
                <a:latin typeface="宋体" panose="02010600030101010101" pitchFamily="2" charset="-122"/>
                <a:ea typeface="宋体" panose="02010600030101010101" pitchFamily="2" charset="-122"/>
              </a:rPr>
              <a:t>,</a:t>
            </a:r>
            <a:r>
              <a:rPr lang="zh-CN" altLang="en-US" sz="2400" smtClean="0">
                <a:latin typeface="宋体" panose="02010600030101010101" pitchFamily="2" charset="-122"/>
                <a:ea typeface="宋体" panose="02010600030101010101" pitchFamily="2" charset="-122"/>
              </a:rPr>
              <a:t>蒙上一层半透明的塑料薄膜</a:t>
            </a:r>
            <a:r>
              <a:rPr lang="en-US" sz="2400" smtClean="0">
                <a:latin typeface="宋体" panose="02010600030101010101" pitchFamily="2" charset="-122"/>
                <a:ea typeface="宋体" panose="02010600030101010101" pitchFamily="2" charset="-122"/>
              </a:rPr>
              <a:t>,</a:t>
            </a:r>
            <a:r>
              <a:rPr lang="zh-CN" altLang="en-US" sz="2400" smtClean="0">
                <a:latin typeface="宋体" panose="02010600030101010101" pitchFamily="2" charset="-122"/>
                <a:ea typeface="宋体" panose="02010600030101010101" pitchFamily="2" charset="-122"/>
              </a:rPr>
              <a:t>这样就制成了小孔成像的实验装置</a:t>
            </a:r>
            <a:r>
              <a:rPr lang="en-US" sz="2400" smtClean="0">
                <a:latin typeface="宋体" panose="02010600030101010101" pitchFamily="2" charset="-122"/>
                <a:ea typeface="宋体" panose="02010600030101010101" pitchFamily="2" charset="-122"/>
              </a:rPr>
              <a:t>.</a:t>
            </a:r>
            <a:r>
              <a:rPr lang="zh-CN" altLang="en-US" sz="2400" smtClean="0">
                <a:latin typeface="宋体" panose="02010600030101010101" pitchFamily="2" charset="-122"/>
                <a:ea typeface="宋体" panose="02010600030101010101" pitchFamily="2" charset="-122"/>
              </a:rPr>
              <a:t>将点燃的蜡烛置于小孔前的某一位置</a:t>
            </a:r>
            <a:r>
              <a:rPr lang="en-US" sz="2400" smtClean="0">
                <a:latin typeface="宋体" panose="02010600030101010101" pitchFamily="2" charset="-122"/>
                <a:ea typeface="宋体" panose="02010600030101010101" pitchFamily="2" charset="-122"/>
              </a:rPr>
              <a:t>,</a:t>
            </a:r>
            <a:r>
              <a:rPr lang="zh-CN" altLang="en-US" sz="2400" smtClean="0">
                <a:latin typeface="宋体" panose="02010600030101010101" pitchFamily="2" charset="-122"/>
                <a:ea typeface="宋体" panose="02010600030101010101" pitchFamily="2" charset="-122"/>
              </a:rPr>
              <a:t>观察并研究小孔成像的特点</a:t>
            </a:r>
            <a:r>
              <a:rPr lang="en-US" sz="2400" smtClean="0">
                <a:latin typeface="宋体" panose="02010600030101010101" pitchFamily="2" charset="-122"/>
                <a:ea typeface="宋体" panose="02010600030101010101" pitchFamily="2" charset="-122"/>
              </a:rPr>
              <a:t>.</a:t>
            </a:r>
            <a:endParaRPr lang="zh-CN" altLang="en-US" sz="2400" smtClean="0">
              <a:latin typeface="宋体" panose="02010600030101010101" pitchFamily="2" charset="-122"/>
              <a:ea typeface="宋体" panose="02010600030101010101" pitchFamily="2" charset="-122"/>
            </a:endParaRPr>
          </a:p>
          <a:p>
            <a:pPr>
              <a:lnSpc>
                <a:spcPct val="150000"/>
              </a:lnSpc>
            </a:pPr>
            <a:endParaRPr lang="zh-CN" altLang="en-US" sz="2400" smtClean="0">
              <a:latin typeface="宋体" panose="02010600030101010101" pitchFamily="2" charset="-122"/>
              <a:ea typeface="宋体" panose="02010600030101010101" pitchFamily="2" charset="-122"/>
            </a:endParaRPr>
          </a:p>
          <a:p>
            <a:endParaRPr lang="zh-CN" altLang="en-US" sz="2400"/>
          </a:p>
        </p:txBody>
      </p:sp>
      <p:sp>
        <p:nvSpPr>
          <p:cNvPr id="11" name="文本框 10"/>
          <p:cNvSpPr txBox="1"/>
          <p:nvPr/>
        </p:nvSpPr>
        <p:spPr>
          <a:xfrm>
            <a:off x="6350" y="0"/>
            <a:ext cx="1972945" cy="1021715"/>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pPr algn="ctr"/>
            <a:endParaRPr lang="zh-CN" altLang="en-US">
              <a:solidFill>
                <a:schemeClr val="bg1"/>
              </a:solidFill>
              <a:sym typeface="+mn-lt"/>
            </a:endParaRPr>
          </a:p>
          <a:p>
            <a:pPr algn="ctr"/>
            <a:r>
              <a:rPr lang="zh-CN" altLang="en-US">
                <a:solidFill>
                  <a:schemeClr val="bg1"/>
                </a:solidFill>
                <a:sym typeface="+mn-lt"/>
              </a:rPr>
              <a:t>人教八上</a:t>
            </a:r>
            <a:endParaRPr lang="zh-CN" altLang="en-US">
              <a:solidFill>
                <a:schemeClr val="bg1"/>
              </a:solidFill>
              <a:sym typeface="+mn-lt"/>
            </a:endParaRPr>
          </a:p>
          <a:p>
            <a:pPr algn="ctr"/>
            <a:r>
              <a:rPr lang="zh-CN" altLang="en-US">
                <a:solidFill>
                  <a:schemeClr val="bg1"/>
                </a:solidFill>
                <a:sym typeface="+mn-lt"/>
              </a:rPr>
              <a:t>沪科八年级</a:t>
            </a:r>
            <a:endParaRPr lang="zh-CN" altLang="en-US">
              <a:solidFill>
                <a:schemeClr val="bg1"/>
              </a:solidFill>
              <a:sym typeface="+mn-lt"/>
            </a:endParaRPr>
          </a:p>
          <a:p>
            <a:pPr algn="ctr"/>
            <a:endParaRPr lang="zh-CN" altLang="en-US">
              <a:solidFill>
                <a:schemeClr val="bg1"/>
              </a:solidFill>
              <a:sym typeface="+mn-lt"/>
            </a:endParaRPr>
          </a:p>
        </p:txBody>
      </p:sp>
    </p:spTree>
  </p:cSld>
  <p:clrMapOvr>
    <a:masterClrMapping/>
  </p:clrMapOvr>
  <p:transition spd="med">
    <p:wipe dir="d"/>
  </p:transition>
  <p:timing/>
</p:sld>
</file>

<file path=ppt/slides/slide3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0" name="TextBox 39"/>
          <p:cNvSpPr txBox="1"/>
          <p:nvPr/>
        </p:nvSpPr>
        <p:spPr>
          <a:xfrm>
            <a:off x="579120" y="1576070"/>
            <a:ext cx="11034395" cy="4338320"/>
          </a:xfrm>
          <a:prstGeom prst="rect">
            <a:avLst/>
          </a:prstGeom>
          <a:noFill/>
        </p:spPr>
        <p:txBody>
          <a:bodyPr wrap="square" rtlCol="0">
            <a:spAutoFit/>
          </a:bodyPr>
          <a:lstStyle/>
          <a:p>
            <a:pPr>
              <a:lnSpc>
                <a:spcPct val="150000"/>
              </a:lnSpc>
            </a:pPr>
            <a:r>
              <a:rPr lang="en-US" sz="2400" smtClean="0">
                <a:latin typeface="宋体" panose="02010600030101010101" pitchFamily="2" charset="-122"/>
                <a:ea typeface="宋体" panose="02010600030101010101" pitchFamily="2" charset="-122"/>
              </a:rPr>
              <a:t>(1)</a:t>
            </a:r>
            <a:r>
              <a:rPr lang="zh-CN" altLang="en-US" sz="2400" smtClean="0">
                <a:latin typeface="宋体" panose="02010600030101010101" pitchFamily="2" charset="-122"/>
                <a:ea typeface="宋体" panose="02010600030101010101" pitchFamily="2" charset="-122"/>
              </a:rPr>
              <a:t>此实验最好在</a:t>
            </a:r>
            <a:r>
              <a:rPr lang="zh-CN" altLang="en-US" sz="2400" u="sng" smtClean="0">
                <a:latin typeface="宋体" panose="02010600030101010101" pitchFamily="2" charset="-122"/>
                <a:ea typeface="宋体" panose="02010600030101010101" pitchFamily="2" charset="-122"/>
              </a:rPr>
              <a:t>        </a:t>
            </a:r>
            <a:r>
              <a:rPr lang="en-US" sz="2400" smtClean="0">
                <a:latin typeface="宋体" panose="02010600030101010101" pitchFamily="2" charset="-122"/>
                <a:ea typeface="宋体" panose="02010600030101010101" pitchFamily="2" charset="-122"/>
              </a:rPr>
              <a:t>(</a:t>
            </a:r>
            <a:r>
              <a:rPr lang="zh-CN" altLang="en-US" sz="2400" smtClean="0">
                <a:latin typeface="宋体" panose="02010600030101010101" pitchFamily="2" charset="-122"/>
                <a:ea typeface="宋体" panose="02010600030101010101" pitchFamily="2" charset="-122"/>
              </a:rPr>
              <a:t>选填</a:t>
            </a:r>
            <a:r>
              <a:rPr lang="en-US" sz="2400" smtClean="0">
                <a:latin typeface="宋体" panose="02010600030101010101" pitchFamily="2" charset="-122"/>
                <a:ea typeface="宋体" panose="02010600030101010101" pitchFamily="2" charset="-122"/>
              </a:rPr>
              <a:t>“</a:t>
            </a:r>
            <a:r>
              <a:rPr lang="zh-CN" altLang="en-US" sz="2400" smtClean="0">
                <a:latin typeface="宋体" panose="02010600030101010101" pitchFamily="2" charset="-122"/>
                <a:ea typeface="宋体" panose="02010600030101010101" pitchFamily="2" charset="-122"/>
              </a:rPr>
              <a:t>较黑暗</a:t>
            </a:r>
            <a:r>
              <a:rPr lang="en-US" sz="2400" smtClean="0">
                <a:latin typeface="宋体" panose="02010600030101010101" pitchFamily="2" charset="-122"/>
                <a:ea typeface="宋体" panose="02010600030101010101" pitchFamily="2" charset="-122"/>
              </a:rPr>
              <a:t>”</a:t>
            </a:r>
            <a:r>
              <a:rPr lang="zh-CN" altLang="en-US" sz="2400" smtClean="0">
                <a:latin typeface="宋体" panose="02010600030101010101" pitchFamily="2" charset="-122"/>
                <a:ea typeface="宋体" panose="02010600030101010101" pitchFamily="2" charset="-122"/>
              </a:rPr>
              <a:t>或</a:t>
            </a:r>
            <a:r>
              <a:rPr lang="en-US" sz="2400" smtClean="0">
                <a:latin typeface="宋体" panose="02010600030101010101" pitchFamily="2" charset="-122"/>
                <a:ea typeface="宋体" panose="02010600030101010101" pitchFamily="2" charset="-122"/>
              </a:rPr>
              <a:t>“</a:t>
            </a:r>
            <a:r>
              <a:rPr lang="zh-CN" altLang="en-US" sz="2400" smtClean="0">
                <a:latin typeface="宋体" panose="02010600030101010101" pitchFamily="2" charset="-122"/>
                <a:ea typeface="宋体" panose="02010600030101010101" pitchFamily="2" charset="-122"/>
              </a:rPr>
              <a:t>较明亮</a:t>
            </a:r>
            <a:r>
              <a:rPr lang="en-US" sz="2400" smtClean="0">
                <a:latin typeface="宋体" panose="02010600030101010101" pitchFamily="2" charset="-122"/>
                <a:ea typeface="宋体" panose="02010600030101010101" pitchFamily="2" charset="-122"/>
              </a:rPr>
              <a:t>”)</a:t>
            </a:r>
            <a:r>
              <a:rPr lang="zh-CN" altLang="en-US" sz="2400" smtClean="0">
                <a:latin typeface="宋体" panose="02010600030101010101" pitchFamily="2" charset="-122"/>
                <a:ea typeface="宋体" panose="02010600030101010101" pitchFamily="2" charset="-122"/>
              </a:rPr>
              <a:t>的环境中进行</a:t>
            </a:r>
            <a:r>
              <a:rPr lang="en-US" sz="2400" smtClean="0">
                <a:latin typeface="宋体" panose="02010600030101010101" pitchFamily="2" charset="-122"/>
                <a:ea typeface="宋体" panose="02010600030101010101" pitchFamily="2" charset="-122"/>
              </a:rPr>
              <a:t>.</a:t>
            </a:r>
            <a:endParaRPr lang="zh-CN" altLang="en-US" sz="2400" smtClean="0">
              <a:latin typeface="宋体" panose="02010600030101010101" pitchFamily="2" charset="-122"/>
              <a:ea typeface="宋体" panose="02010600030101010101" pitchFamily="2" charset="-122"/>
            </a:endParaRPr>
          </a:p>
          <a:p>
            <a:pPr>
              <a:lnSpc>
                <a:spcPct val="150000"/>
              </a:lnSpc>
            </a:pPr>
            <a:r>
              <a:rPr lang="en-US" sz="2400" smtClean="0">
                <a:latin typeface="宋体" panose="02010600030101010101" pitchFamily="2" charset="-122"/>
                <a:ea typeface="宋体" panose="02010600030101010101" pitchFamily="2" charset="-122"/>
              </a:rPr>
              <a:t>(2)</a:t>
            </a:r>
            <a:r>
              <a:rPr lang="zh-CN" altLang="en-US" sz="2400" smtClean="0">
                <a:latin typeface="宋体" panose="02010600030101010101" pitchFamily="2" charset="-122"/>
                <a:ea typeface="宋体" panose="02010600030101010101" pitchFamily="2" charset="-122"/>
              </a:rPr>
              <a:t>小明开始实验时</a:t>
            </a:r>
            <a:r>
              <a:rPr lang="en-US" sz="2400" smtClean="0">
                <a:latin typeface="宋体" panose="02010600030101010101" pitchFamily="2" charset="-122"/>
                <a:ea typeface="宋体" panose="02010600030101010101" pitchFamily="2" charset="-122"/>
              </a:rPr>
              <a:t>,</a:t>
            </a:r>
            <a:r>
              <a:rPr lang="zh-CN" altLang="en-US" sz="2400" smtClean="0">
                <a:latin typeface="宋体" panose="02010600030101010101" pitchFamily="2" charset="-122"/>
                <a:ea typeface="宋体" panose="02010600030101010101" pitchFamily="2" charset="-122"/>
              </a:rPr>
              <a:t>眼睛从右侧看过去</a:t>
            </a:r>
            <a:r>
              <a:rPr lang="en-US" sz="2400" smtClean="0">
                <a:latin typeface="宋体" panose="02010600030101010101" pitchFamily="2" charset="-122"/>
                <a:ea typeface="宋体" panose="02010600030101010101" pitchFamily="2" charset="-122"/>
              </a:rPr>
              <a:t>,</a:t>
            </a:r>
            <a:r>
              <a:rPr lang="zh-CN" altLang="en-US" sz="2400" smtClean="0">
                <a:latin typeface="宋体" panose="02010600030101010101" pitchFamily="2" charset="-122"/>
                <a:ea typeface="宋体" panose="02010600030101010101" pitchFamily="2" charset="-122"/>
              </a:rPr>
              <a:t>无论怎样调节易拉罐与蜡烛之间的距离</a:t>
            </a:r>
            <a:r>
              <a:rPr lang="en-US" sz="2400" smtClean="0">
                <a:latin typeface="宋体" panose="02010600030101010101" pitchFamily="2" charset="-122"/>
                <a:ea typeface="宋体" panose="02010600030101010101" pitchFamily="2" charset="-122"/>
              </a:rPr>
              <a:t>,</a:t>
            </a:r>
            <a:r>
              <a:rPr lang="zh-CN" altLang="en-US" sz="2400" smtClean="0">
                <a:latin typeface="宋体" panose="02010600030101010101" pitchFamily="2" charset="-122"/>
                <a:ea typeface="宋体" panose="02010600030101010101" pitchFamily="2" charset="-122"/>
              </a:rPr>
              <a:t>屏上都看不到烛焰的像</a:t>
            </a:r>
            <a:r>
              <a:rPr lang="en-US" sz="2400" smtClean="0">
                <a:latin typeface="宋体" panose="02010600030101010101" pitchFamily="2" charset="-122"/>
                <a:ea typeface="宋体" panose="02010600030101010101" pitchFamily="2" charset="-122"/>
              </a:rPr>
              <a:t>,</a:t>
            </a:r>
            <a:r>
              <a:rPr lang="zh-CN" altLang="en-US" sz="2400" smtClean="0">
                <a:latin typeface="宋体" panose="02010600030101010101" pitchFamily="2" charset="-122"/>
                <a:ea typeface="宋体" panose="02010600030101010101" pitchFamily="2" charset="-122"/>
              </a:rPr>
              <a:t>而只能看到一片光亮</a:t>
            </a:r>
            <a:r>
              <a:rPr lang="en-US" sz="2400" smtClean="0">
                <a:latin typeface="宋体" panose="02010600030101010101" pitchFamily="2" charset="-122"/>
                <a:ea typeface="宋体" panose="02010600030101010101" pitchFamily="2" charset="-122"/>
              </a:rPr>
              <a:t>,</a:t>
            </a:r>
            <a:r>
              <a:rPr lang="zh-CN" altLang="en-US" sz="2400" smtClean="0">
                <a:latin typeface="宋体" panose="02010600030101010101" pitchFamily="2" charset="-122"/>
                <a:ea typeface="宋体" panose="02010600030101010101" pitchFamily="2" charset="-122"/>
              </a:rPr>
              <a:t>原因可能是</a:t>
            </a:r>
            <a:r>
              <a:rPr lang="zh-CN" altLang="en-US" sz="2400" u="sng" smtClean="0">
                <a:latin typeface="宋体" panose="02010600030101010101" pitchFamily="2" charset="-122"/>
                <a:ea typeface="宋体" panose="02010600030101010101" pitchFamily="2" charset="-122"/>
              </a:rPr>
              <a:t>         </a:t>
            </a:r>
            <a:r>
              <a:rPr lang="en-US" sz="2400" smtClean="0">
                <a:latin typeface="宋体" panose="02010600030101010101" pitchFamily="2" charset="-122"/>
                <a:ea typeface="宋体" panose="02010600030101010101" pitchFamily="2" charset="-122"/>
              </a:rPr>
              <a:t>.</a:t>
            </a:r>
            <a:endParaRPr lang="en-US" sz="2400" smtClean="0">
              <a:latin typeface="宋体" panose="02010600030101010101" pitchFamily="2" charset="-122"/>
              <a:ea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sym typeface="+mn-ea"/>
              </a:rPr>
              <a:t>(3)更换易拉罐重新正确制作并操作后,小明看到了烛焰在塑料薄膜上所成的像,该像是</a:t>
            </a:r>
            <a:r>
              <a:rPr lang="zh-CN" altLang="en-US" sz="2400" u="sng">
                <a:latin typeface="宋体" panose="02010600030101010101" pitchFamily="2" charset="-122"/>
                <a:ea typeface="宋体" panose="02010600030101010101" pitchFamily="2" charset="-122"/>
                <a:cs typeface="宋体" panose="02010600030101010101" pitchFamily="2" charset="-122"/>
                <a:sym typeface="+mn-ea"/>
              </a:rPr>
              <a:t>　　 </a:t>
            </a:r>
            <a:r>
              <a:rPr lang="zh-CN" altLang="en-US" sz="2400">
                <a:latin typeface="宋体" panose="02010600030101010101" pitchFamily="2" charset="-122"/>
                <a:ea typeface="宋体" panose="02010600030101010101" pitchFamily="2" charset="-122"/>
                <a:cs typeface="宋体" panose="02010600030101010101" pitchFamily="2" charset="-122"/>
                <a:sym typeface="+mn-ea"/>
              </a:rPr>
              <a:t>(选填“正立”或“倒立”)的</a:t>
            </a:r>
            <a:r>
              <a:rPr lang="zh-CN" altLang="en-US" sz="2400" u="sng">
                <a:latin typeface="宋体" panose="02010600030101010101" pitchFamily="2" charset="-122"/>
                <a:ea typeface="宋体" panose="02010600030101010101" pitchFamily="2" charset="-122"/>
                <a:cs typeface="宋体" panose="02010600030101010101" pitchFamily="2" charset="-122"/>
                <a:sym typeface="+mn-ea"/>
              </a:rPr>
              <a:t>　　　　</a:t>
            </a:r>
            <a:r>
              <a:rPr lang="zh-CN" altLang="en-US" sz="2400">
                <a:latin typeface="宋体" panose="02010600030101010101" pitchFamily="2" charset="-122"/>
                <a:ea typeface="宋体" panose="02010600030101010101" pitchFamily="2" charset="-122"/>
                <a:cs typeface="宋体" panose="02010600030101010101" pitchFamily="2" charset="-122"/>
                <a:sym typeface="+mn-ea"/>
              </a:rPr>
              <a:t>(选填“实像”或“虚像”),其成像的原理是</a:t>
            </a:r>
            <a:r>
              <a:rPr lang="zh-CN" altLang="en-US" sz="2400" u="sng">
                <a:latin typeface="宋体" panose="02010600030101010101" pitchFamily="2" charset="-122"/>
                <a:ea typeface="宋体" panose="02010600030101010101" pitchFamily="2" charset="-122"/>
                <a:cs typeface="宋体" panose="02010600030101010101" pitchFamily="2" charset="-122"/>
                <a:sym typeface="+mn-ea"/>
              </a:rPr>
              <a:t>　　　　　　  </a:t>
            </a:r>
            <a:r>
              <a:rPr lang="zh-CN" altLang="en-US" sz="2400">
                <a:latin typeface="宋体" panose="02010600030101010101" pitchFamily="2" charset="-122"/>
                <a:ea typeface="宋体" panose="02010600030101010101" pitchFamily="2" charset="-122"/>
                <a:cs typeface="宋体" panose="02010600030101010101" pitchFamily="2" charset="-122"/>
                <a:sym typeface="+mn-ea"/>
              </a:rPr>
              <a:t>.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endParaRPr lang="zh-CN" altLang="en-US" sz="2400" smtClean="0">
              <a:latin typeface="宋体" panose="02010600030101010101" pitchFamily="2" charset="-122"/>
              <a:ea typeface="宋体" panose="02010600030101010101" pitchFamily="2" charset="-122"/>
            </a:endParaRPr>
          </a:p>
          <a:p>
            <a:endParaRPr lang="zh-CN" altLang="en-US" sz="2400"/>
          </a:p>
        </p:txBody>
      </p:sp>
      <p:sp>
        <p:nvSpPr>
          <p:cNvPr id="10" name="矩形 9"/>
          <p:cNvSpPr/>
          <p:nvPr/>
        </p:nvSpPr>
        <p:spPr>
          <a:xfrm>
            <a:off x="2994026" y="1672361"/>
            <a:ext cx="110109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较黑暗</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3" name="矩形 2"/>
          <p:cNvSpPr/>
          <p:nvPr/>
        </p:nvSpPr>
        <p:spPr>
          <a:xfrm>
            <a:off x="8268971" y="2782976"/>
            <a:ext cx="140716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小孔太大</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11" name="文本框 10"/>
          <p:cNvSpPr txBox="1"/>
          <p:nvPr/>
        </p:nvSpPr>
        <p:spPr>
          <a:xfrm>
            <a:off x="6350" y="0"/>
            <a:ext cx="1972945" cy="1021715"/>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pPr algn="ctr"/>
            <a:endParaRPr lang="zh-CN" altLang="en-US">
              <a:solidFill>
                <a:schemeClr val="bg1"/>
              </a:solidFill>
              <a:sym typeface="+mn-lt"/>
            </a:endParaRPr>
          </a:p>
          <a:p>
            <a:pPr algn="ctr"/>
            <a:r>
              <a:rPr lang="zh-CN" altLang="en-US">
                <a:solidFill>
                  <a:schemeClr val="bg1"/>
                </a:solidFill>
                <a:sym typeface="+mn-lt"/>
              </a:rPr>
              <a:t>人教八上</a:t>
            </a:r>
            <a:endParaRPr lang="zh-CN" altLang="en-US">
              <a:solidFill>
                <a:schemeClr val="bg1"/>
              </a:solidFill>
              <a:sym typeface="+mn-lt"/>
            </a:endParaRPr>
          </a:p>
          <a:p>
            <a:pPr algn="ctr"/>
            <a:r>
              <a:rPr lang="zh-CN" altLang="en-US">
                <a:solidFill>
                  <a:schemeClr val="bg1"/>
                </a:solidFill>
                <a:sym typeface="+mn-lt"/>
              </a:rPr>
              <a:t>沪科八年级</a:t>
            </a:r>
            <a:endParaRPr lang="zh-CN" altLang="en-US">
              <a:solidFill>
                <a:schemeClr val="bg1"/>
              </a:solidFill>
              <a:sym typeface="+mn-lt"/>
            </a:endParaRPr>
          </a:p>
          <a:p>
            <a:pPr algn="ctr"/>
            <a:endParaRPr lang="zh-CN" altLang="en-US">
              <a:solidFill>
                <a:schemeClr val="bg1"/>
              </a:solidFill>
              <a:sym typeface="+mn-lt"/>
            </a:endParaRPr>
          </a:p>
        </p:txBody>
      </p:sp>
      <p:sp>
        <p:nvSpPr>
          <p:cNvPr id="4" name="矩形 3"/>
          <p:cNvSpPr/>
          <p:nvPr/>
        </p:nvSpPr>
        <p:spPr>
          <a:xfrm>
            <a:off x="1286511" y="3830726"/>
            <a:ext cx="79502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倒立</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6" name="矩形 5"/>
          <p:cNvSpPr/>
          <p:nvPr/>
        </p:nvSpPr>
        <p:spPr>
          <a:xfrm>
            <a:off x="6183631" y="3830726"/>
            <a:ext cx="79502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实像</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8" name="矩形 7"/>
          <p:cNvSpPr/>
          <p:nvPr/>
        </p:nvSpPr>
        <p:spPr>
          <a:xfrm>
            <a:off x="2534921" y="4399051"/>
            <a:ext cx="201930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光的直线传播</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300"/>
                                        <p:tgtEl>
                                          <p:spTgt spid="10"/>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300"/>
                                        <p:tgtEl>
                                          <p:spTgt spid="3"/>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300"/>
                                        <p:tgtEl>
                                          <p:spTgt spid="4"/>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300"/>
                                        <p:tgtEl>
                                          <p:spTgt spid="6"/>
                                        </p:tgtEl>
                                      </p:cBhvr>
                                    </p:animEffect>
                                  </p:childTnLst>
                                </p:cTn>
                              </p:par>
                            </p:childTnLst>
                          </p:cTn>
                        </p:par>
                      </p:childTnLst>
                    </p:cTn>
                  </p:par>
                  <p:par>
                    <p:cTn id="23" fill="hold" nodeType="clickPar">
                      <p:stCondLst>
                        <p:cond delay="indefinite"/>
                      </p:stCondLst>
                      <p:childTnLst>
                        <p:par>
                          <p:cTn id="24" fill="hold" nodeType="after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3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3" grpId="0"/>
      <p:bldP spid="4" grpId="0"/>
      <p:bldP spid="6" grpId="0"/>
      <p:bldP spid="8" grpId="0"/>
    </p:bldLst>
  </p:timing>
</p:sld>
</file>

<file path=ppt/slides/slide3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文本框 1"/>
          <p:cNvSpPr txBox="1"/>
          <p:nvPr/>
        </p:nvSpPr>
        <p:spPr>
          <a:xfrm>
            <a:off x="637540" y="1704340"/>
            <a:ext cx="10917555" cy="2306955"/>
          </a:xfrm>
          <a:prstGeom prst="rect">
            <a:avLst/>
          </a:prstGeom>
          <a:noFill/>
        </p:spPr>
        <p:txBody>
          <a:bodyPr wrap="square" rtlCol="0">
            <a:spAutoFit/>
          </a:bodyPr>
          <a:lstStyle/>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(4)实验中将蜡烛向上移动,则烛焰在薄膜上的像将向</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(选填“上”或“下”)移动;将蜡烛靠近易拉罐,则烛焰在薄膜上的像将</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(选填“变大”或“变小”).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(5)为进一步理解小孔成像的原理,请在下图中作出烛焰在光屏上成像的光路图.</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pic>
        <p:nvPicPr>
          <p:cNvPr id="228" name="2019-2-2.jpg"/>
          <p:cNvPicPr>
            <a:picLocks noChangeAspect="1"/>
          </p:cNvPicPr>
          <p:nvPr/>
        </p:nvPicPr>
        <p:blipFill>
          <a:blip r:embed="rId2"/>
          <a:stretch>
            <a:fillRect/>
          </a:stretch>
        </p:blipFill>
        <p:spPr>
          <a:xfrm>
            <a:off x="1583055" y="4362450"/>
            <a:ext cx="3846830" cy="1777365"/>
          </a:xfrm>
          <a:prstGeom prst="rect">
            <a:avLst/>
          </a:prstGeom>
        </p:spPr>
      </p:pic>
      <p:sp>
        <p:nvSpPr>
          <p:cNvPr id="9" name="矩形 8"/>
          <p:cNvSpPr/>
          <p:nvPr/>
        </p:nvSpPr>
        <p:spPr>
          <a:xfrm>
            <a:off x="7812406" y="1832381"/>
            <a:ext cx="48895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下</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11" name="矩形 10"/>
          <p:cNvSpPr/>
          <p:nvPr/>
        </p:nvSpPr>
        <p:spPr>
          <a:xfrm>
            <a:off x="7250431" y="2368321"/>
            <a:ext cx="79502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变大</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pic>
        <p:nvPicPr>
          <p:cNvPr id="241" name="2019-2-2D.jpg"/>
          <p:cNvPicPr>
            <a:picLocks noChangeAspect="1"/>
          </p:cNvPicPr>
          <p:nvPr/>
        </p:nvPicPr>
        <p:blipFill>
          <a:blip r:embed="rId3"/>
          <a:stretch>
            <a:fillRect/>
          </a:stretch>
        </p:blipFill>
        <p:spPr>
          <a:xfrm>
            <a:off x="6236970" y="4081145"/>
            <a:ext cx="4043680" cy="2058670"/>
          </a:xfrm>
          <a:prstGeom prst="rect">
            <a:avLst/>
          </a:prstGeom>
        </p:spPr>
      </p:pic>
      <p:sp>
        <p:nvSpPr>
          <p:cNvPr id="10" name="文本框 9"/>
          <p:cNvSpPr txBox="1"/>
          <p:nvPr/>
        </p:nvSpPr>
        <p:spPr>
          <a:xfrm>
            <a:off x="6350" y="0"/>
            <a:ext cx="1972945" cy="1021715"/>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pPr algn="ctr"/>
            <a:endParaRPr lang="zh-CN" altLang="en-US">
              <a:solidFill>
                <a:schemeClr val="bg1"/>
              </a:solidFill>
              <a:sym typeface="+mn-lt"/>
            </a:endParaRPr>
          </a:p>
          <a:p>
            <a:pPr algn="ctr"/>
            <a:r>
              <a:rPr lang="zh-CN" altLang="en-US">
                <a:solidFill>
                  <a:schemeClr val="bg1"/>
                </a:solidFill>
                <a:sym typeface="+mn-lt"/>
              </a:rPr>
              <a:t>人教八上</a:t>
            </a:r>
            <a:endParaRPr lang="zh-CN" altLang="en-US">
              <a:solidFill>
                <a:schemeClr val="bg1"/>
              </a:solidFill>
              <a:sym typeface="+mn-lt"/>
            </a:endParaRPr>
          </a:p>
          <a:p>
            <a:pPr algn="ctr"/>
            <a:r>
              <a:rPr lang="zh-CN" altLang="en-US">
                <a:solidFill>
                  <a:schemeClr val="bg1"/>
                </a:solidFill>
                <a:sym typeface="+mn-lt"/>
              </a:rPr>
              <a:t>沪科八年级</a:t>
            </a:r>
            <a:endParaRPr lang="zh-CN" altLang="en-US">
              <a:solidFill>
                <a:schemeClr val="bg1"/>
              </a:solidFill>
              <a:sym typeface="+mn-lt"/>
            </a:endParaRPr>
          </a:p>
          <a:p>
            <a:pPr algn="ctr"/>
            <a:endParaRPr lang="zh-CN" altLang="en-US">
              <a:solidFill>
                <a:schemeClr val="bg1"/>
              </a:solidFill>
              <a:sym typeface="+mn-lt"/>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300"/>
                                        <p:tgtEl>
                                          <p:spTgt spid="9"/>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300"/>
                                        <p:tgtEl>
                                          <p:spTgt spid="11"/>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241"/>
                                        </p:tgtEl>
                                        <p:attrNameLst>
                                          <p:attrName>style.visibility</p:attrName>
                                        </p:attrNameLst>
                                      </p:cBhvr>
                                      <p:to>
                                        <p:strVal val="visible"/>
                                      </p:to>
                                    </p:set>
                                    <p:animEffect transition="in" filter="fade">
                                      <p:cBhvr>
                                        <p:cTn id="17" dur="500"/>
                                        <p:tgtEl>
                                          <p:spTgt spid="2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Lst>
  </p:timing>
</p:sld>
</file>

<file path=ppt/slides/slide3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39" name="TextBox 38"/>
          <p:cNvSpPr txBox="1"/>
          <p:nvPr/>
        </p:nvSpPr>
        <p:spPr>
          <a:xfrm>
            <a:off x="5704130" y="1079459"/>
            <a:ext cx="3205908" cy="2306955"/>
          </a:xfrm>
          <a:prstGeom prst="rect">
            <a:avLst/>
          </a:prstGeom>
          <a:noFill/>
        </p:spPr>
        <p:txBody>
          <a:bodyPr wrap="square" rtlCol="0">
            <a:spAutoFit/>
          </a:bodyPr>
          <a:lstStyle/>
          <a:p>
            <a:pPr>
              <a:lnSpc>
                <a:spcPct val="150000"/>
              </a:lnSpc>
            </a:pPr>
            <a:r>
              <a:rPr lang="en-US" altLang="zh-CN" sz="2400" smtClean="0">
                <a:solidFill>
                  <a:srgbClr val="FF0000"/>
                </a:solidFill>
                <a:latin typeface="黑体" panose="02010609060101010101" pitchFamily="49" charset="-122"/>
                <a:ea typeface="黑体" panose="02010609060101010101" pitchFamily="49" charset="-122"/>
              </a:rPr>
              <a:t>【</a:t>
            </a:r>
            <a:r>
              <a:rPr lang="zh-CN" altLang="en-US" sz="2400" smtClean="0">
                <a:solidFill>
                  <a:srgbClr val="FF0000"/>
                </a:solidFill>
                <a:latin typeface="黑体" panose="02010609060101010101" pitchFamily="49" charset="-122"/>
                <a:ea typeface="黑体" panose="02010609060101010101" pitchFamily="49" charset="-122"/>
              </a:rPr>
              <a:t>命题总结</a:t>
            </a:r>
            <a:r>
              <a:rPr lang="en-US" altLang="zh-CN" sz="2400" smtClean="0">
                <a:solidFill>
                  <a:srgbClr val="FF0000"/>
                </a:solidFill>
                <a:latin typeface="黑体" panose="02010609060101010101" pitchFamily="49" charset="-122"/>
                <a:ea typeface="黑体" panose="02010609060101010101" pitchFamily="49" charset="-122"/>
              </a:rPr>
              <a:t>】</a:t>
            </a:r>
            <a:endParaRPr lang="en-US" altLang="zh-CN" sz="2400" smtClean="0">
              <a:solidFill>
                <a:srgbClr val="FF0000"/>
              </a:solidFill>
              <a:latin typeface="黑体" panose="02010609060101010101" pitchFamily="49" charset="-122"/>
              <a:ea typeface="黑体" panose="02010609060101010101" pitchFamily="49" charset="-122"/>
            </a:endParaRPr>
          </a:p>
          <a:p>
            <a:pPr>
              <a:lnSpc>
                <a:spcPct val="150000"/>
              </a:lnSpc>
            </a:pPr>
            <a:r>
              <a:rPr lang="en-US" altLang="zh-CN" sz="2400" smtClean="0">
                <a:latin typeface="宋体" panose="02010600030101010101" pitchFamily="2" charset="-122"/>
                <a:ea typeface="宋体" panose="02010600030101010101" pitchFamily="2" charset="-122"/>
              </a:rPr>
              <a:t>(1)</a:t>
            </a:r>
            <a:r>
              <a:rPr lang="zh-CN" altLang="en-US" sz="2400" smtClean="0">
                <a:latin typeface="宋体" panose="02010600030101010101" pitchFamily="2" charset="-122"/>
                <a:ea typeface="宋体" panose="02010600030101010101" pitchFamily="2" charset="-122"/>
              </a:rPr>
              <a:t>平面镜成像的特点</a:t>
            </a:r>
            <a:endParaRPr lang="zh-CN" altLang="en-US" sz="2400" smtClean="0">
              <a:latin typeface="宋体" panose="02010600030101010101" pitchFamily="2" charset="-122"/>
              <a:ea typeface="宋体" panose="02010600030101010101" pitchFamily="2" charset="-122"/>
            </a:endParaRPr>
          </a:p>
          <a:p>
            <a:pPr>
              <a:lnSpc>
                <a:spcPct val="150000"/>
              </a:lnSpc>
            </a:pPr>
            <a:r>
              <a:rPr lang="en-US" altLang="zh-CN" sz="2400" smtClean="0">
                <a:latin typeface="宋体" panose="02010600030101010101" pitchFamily="2" charset="-122"/>
                <a:ea typeface="宋体" panose="02010600030101010101" pitchFamily="2" charset="-122"/>
              </a:rPr>
              <a:t>(2)</a:t>
            </a:r>
            <a:r>
              <a:rPr lang="zh-CN" altLang="en-US" sz="2400" smtClean="0">
                <a:latin typeface="宋体" panose="02010600030101010101" pitchFamily="2" charset="-122"/>
                <a:ea typeface="宋体" panose="02010600030101010101" pitchFamily="2" charset="-122"/>
              </a:rPr>
              <a:t>运动的相对性</a:t>
            </a:r>
            <a:endParaRPr lang="zh-CN" altLang="en-US" sz="2400" smtClean="0">
              <a:latin typeface="宋体" panose="02010600030101010101" pitchFamily="2" charset="-122"/>
              <a:ea typeface="宋体" panose="02010600030101010101" pitchFamily="2" charset="-122"/>
            </a:endParaRPr>
          </a:p>
          <a:p>
            <a:pPr>
              <a:lnSpc>
                <a:spcPct val="150000"/>
              </a:lnSpc>
            </a:pPr>
            <a:r>
              <a:rPr lang="en-US" altLang="zh-CN" sz="2400" smtClean="0">
                <a:latin typeface="宋体" panose="02010600030101010101" pitchFamily="2" charset="-122"/>
                <a:ea typeface="宋体" panose="02010600030101010101" pitchFamily="2" charset="-122"/>
              </a:rPr>
              <a:t>(3)</a:t>
            </a:r>
            <a:r>
              <a:rPr lang="zh-CN" altLang="en-US" sz="2400" smtClean="0">
                <a:latin typeface="宋体" panose="02010600030101010101" pitchFamily="2" charset="-122"/>
                <a:ea typeface="宋体" panose="02010600030101010101" pitchFamily="2" charset="-122"/>
              </a:rPr>
              <a:t>透镜的应用</a:t>
            </a:r>
            <a:endParaRPr lang="zh-CN" altLang="en-US" sz="2400">
              <a:latin typeface="宋体" panose="02010600030101010101" pitchFamily="2" charset="-122"/>
              <a:ea typeface="宋体" panose="02010600030101010101" pitchFamily="2" charset="-122"/>
            </a:endParaRPr>
          </a:p>
        </p:txBody>
      </p:sp>
      <p:sp>
        <p:nvSpPr>
          <p:cNvPr id="40" name="TextBox 39"/>
          <p:cNvSpPr txBox="1"/>
          <p:nvPr/>
        </p:nvSpPr>
        <p:spPr>
          <a:xfrm>
            <a:off x="800100" y="3442970"/>
            <a:ext cx="9885045" cy="3415030"/>
          </a:xfrm>
          <a:prstGeom prst="rect">
            <a:avLst/>
          </a:prstGeom>
          <a:noFill/>
        </p:spPr>
        <p:txBody>
          <a:bodyPr wrap="square" rtlCol="0">
            <a:spAutoFit/>
          </a:bodyPr>
          <a:lstStyle/>
          <a:p>
            <a:pPr>
              <a:lnSpc>
                <a:spcPct val="150000"/>
              </a:lnSpc>
            </a:pPr>
            <a:r>
              <a:rPr lang="en-US" altLang="zh-CN" sz="2400" smtClean="0">
                <a:solidFill>
                  <a:srgbClr val="FF0000"/>
                </a:solidFill>
                <a:latin typeface="黑体" panose="02010609060101010101" pitchFamily="49" charset="-122"/>
                <a:ea typeface="黑体" panose="02010609060101010101" pitchFamily="49" charset="-122"/>
              </a:rPr>
              <a:t>【</a:t>
            </a:r>
            <a:r>
              <a:rPr lang="zh-CN" altLang="en-US" sz="2400" smtClean="0">
                <a:solidFill>
                  <a:srgbClr val="FF0000"/>
                </a:solidFill>
                <a:latin typeface="黑体" panose="02010609060101010101" pitchFamily="49" charset="-122"/>
                <a:ea typeface="黑体" panose="02010609060101010101" pitchFamily="49" charset="-122"/>
              </a:rPr>
              <a:t>一题通关</a:t>
            </a:r>
            <a:r>
              <a:rPr lang="en-US" altLang="zh-CN" sz="2400" smtClean="0">
                <a:solidFill>
                  <a:srgbClr val="FF0000"/>
                </a:solidFill>
                <a:latin typeface="黑体" panose="02010609060101010101" pitchFamily="49" charset="-122"/>
                <a:ea typeface="黑体" panose="02010609060101010101" pitchFamily="49" charset="-122"/>
              </a:rPr>
              <a:t>】</a:t>
            </a:r>
            <a:endParaRPr lang="en-US" altLang="zh-CN" sz="2400" smtClean="0">
              <a:solidFill>
                <a:srgbClr val="FF0000"/>
              </a:solidFill>
              <a:latin typeface="黑体" panose="02010609060101010101" pitchFamily="49" charset="-122"/>
              <a:ea typeface="黑体" panose="02010609060101010101" pitchFamily="49" charset="-122"/>
            </a:endParaRPr>
          </a:p>
          <a:p>
            <a:pPr>
              <a:lnSpc>
                <a:spcPct val="150000"/>
              </a:lnSpc>
            </a:pPr>
            <a:r>
              <a:rPr lang="en-US" altLang="zh-CN" sz="2400" smtClean="0">
                <a:latin typeface="宋体" panose="02010600030101010101" pitchFamily="2" charset="-122"/>
                <a:ea typeface="宋体" panose="02010600030101010101" pitchFamily="2" charset="-122"/>
              </a:rPr>
              <a:t>2.在检查视力的时候,视力表放在被测者头部的后上方,被测者识别对面墙上镜子里的像,如图所示.</a:t>
            </a:r>
            <a:endParaRPr lang="en-US" altLang="zh-CN" sz="2400" smtClean="0">
              <a:latin typeface="宋体" panose="02010600030101010101" pitchFamily="2" charset="-122"/>
              <a:ea typeface="宋体" panose="02010600030101010101" pitchFamily="2" charset="-122"/>
            </a:endParaRPr>
          </a:p>
          <a:p>
            <a:pPr>
              <a:lnSpc>
                <a:spcPct val="150000"/>
              </a:lnSpc>
            </a:pPr>
            <a:r>
              <a:rPr lang="en-US" altLang="zh-CN" sz="2400" smtClean="0">
                <a:latin typeface="宋体" panose="02010600030101010101" pitchFamily="2" charset="-122"/>
                <a:ea typeface="宋体" panose="02010600030101010101" pitchFamily="2" charset="-122"/>
              </a:rPr>
              <a:t>(1)若视力表全长0.8 m,则视力表在镜中的像的长度为____m;来自视力表的光在平面镜表面发生了_______(选填“镜面”或“漫”)反射.</a:t>
            </a:r>
            <a:endParaRPr lang="en-US" altLang="zh-CN" sz="2400" smtClean="0">
              <a:latin typeface="宋体" panose="02010600030101010101" pitchFamily="2" charset="-122"/>
              <a:ea typeface="宋体" panose="02010600030101010101" pitchFamily="2" charset="-122"/>
            </a:endParaRPr>
          </a:p>
          <a:p>
            <a:pPr>
              <a:lnSpc>
                <a:spcPct val="150000"/>
              </a:lnSpc>
            </a:pPr>
            <a:endParaRPr lang="en-US" altLang="zh-CN" sz="2400" smtClean="0">
              <a:latin typeface="宋体" panose="02010600030101010101" pitchFamily="2" charset="-122"/>
              <a:ea typeface="宋体" panose="02010600030101010101" pitchFamily="2" charset="-122"/>
            </a:endParaRPr>
          </a:p>
        </p:txBody>
      </p:sp>
      <p:pic>
        <p:nvPicPr>
          <p:cNvPr id="30" name="2019-2-3.jpg"/>
          <p:cNvPicPr/>
          <p:nvPr/>
        </p:nvPicPr>
        <p:blipFill>
          <a:blip r:embed="rId2"/>
          <a:stretch>
            <a:fillRect/>
          </a:stretch>
        </p:blipFill>
        <p:spPr>
          <a:xfrm>
            <a:off x="1141730" y="1450340"/>
            <a:ext cx="3855720" cy="1936115"/>
          </a:xfrm>
          <a:prstGeom prst="rect">
            <a:avLst/>
          </a:prstGeom>
        </p:spPr>
      </p:pic>
      <p:sp>
        <p:nvSpPr>
          <p:cNvPr id="3" name="矩形 2"/>
          <p:cNvSpPr/>
          <p:nvPr/>
        </p:nvSpPr>
        <p:spPr>
          <a:xfrm>
            <a:off x="7976871" y="5215661"/>
            <a:ext cx="64389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0.8</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10" name="矩形 9"/>
          <p:cNvSpPr/>
          <p:nvPr/>
        </p:nvSpPr>
        <p:spPr>
          <a:xfrm>
            <a:off x="4366896" y="5751601"/>
            <a:ext cx="79502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镜面</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11" name="文本框 10"/>
          <p:cNvSpPr txBox="1"/>
          <p:nvPr/>
        </p:nvSpPr>
        <p:spPr>
          <a:xfrm>
            <a:off x="6350" y="0"/>
            <a:ext cx="1972945" cy="1021715"/>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pPr algn="ctr"/>
            <a:endParaRPr lang="zh-CN" altLang="en-US">
              <a:solidFill>
                <a:schemeClr val="bg1"/>
              </a:solidFill>
              <a:sym typeface="+mn-lt"/>
            </a:endParaRPr>
          </a:p>
          <a:p>
            <a:pPr algn="ctr"/>
            <a:r>
              <a:rPr lang="zh-CN" altLang="en-US">
                <a:solidFill>
                  <a:schemeClr val="bg1"/>
                </a:solidFill>
                <a:sym typeface="+mn-lt"/>
              </a:rPr>
              <a:t>人教八上</a:t>
            </a:r>
            <a:endParaRPr lang="zh-CN" altLang="en-US">
              <a:solidFill>
                <a:schemeClr val="bg1"/>
              </a:solidFill>
              <a:sym typeface="+mn-lt"/>
            </a:endParaRPr>
          </a:p>
          <a:p>
            <a:pPr algn="ctr"/>
            <a:endParaRPr lang="zh-CN" altLang="en-US">
              <a:solidFill>
                <a:schemeClr val="bg1"/>
              </a:solidFill>
              <a:sym typeface="+mn-lt"/>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300"/>
                                        <p:tgtEl>
                                          <p:spTgt spid="3"/>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3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0" grpId="0"/>
    </p:bldLst>
  </p:timing>
</p:sld>
</file>

<file path=ppt/slides/slide3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0" name="TextBox 39"/>
          <p:cNvSpPr txBox="1"/>
          <p:nvPr/>
        </p:nvSpPr>
        <p:spPr>
          <a:xfrm>
            <a:off x="951230" y="1868805"/>
            <a:ext cx="9559290" cy="5077460"/>
          </a:xfrm>
          <a:prstGeom prst="rect">
            <a:avLst/>
          </a:prstGeom>
          <a:noFill/>
        </p:spPr>
        <p:txBody>
          <a:bodyPr wrap="square" rtlCol="0">
            <a:spAutoFit/>
          </a:bodyPr>
          <a:lstStyle/>
          <a:p>
            <a:pPr>
              <a:lnSpc>
                <a:spcPct val="150000"/>
              </a:lnSpc>
            </a:pPr>
            <a:r>
              <a:rPr lang="en-US" altLang="zh-CN" sz="2400" smtClean="0">
                <a:latin typeface="宋体" panose="02010600030101010101" pitchFamily="2" charset="-122"/>
                <a:ea typeface="宋体" panose="02010600030101010101" pitchFamily="2" charset="-122"/>
              </a:rPr>
              <a:t>(2)被测者靠近镜子观察视力表上的字母时,视力表上的字母在镜中的像_______(选填“变大”“变小”或“不变”),在该过程中,以平面镜为参照物,视力表上的字母在镜中的像是________(选填“运动”或“静止”)的.</a:t>
            </a:r>
            <a:endParaRPr lang="en-US" altLang="zh-CN" sz="2400" smtClean="0">
              <a:latin typeface="宋体" panose="02010600030101010101" pitchFamily="2" charset="-122"/>
              <a:ea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sym typeface="+mn-ea"/>
              </a:rPr>
              <a:t>(3)图中视力表在镜中的像与被测者相距</a:t>
            </a:r>
            <a:r>
              <a:rPr lang="zh-CN" altLang="en-US" sz="2400" u="sng">
                <a:latin typeface="宋体" panose="02010600030101010101" pitchFamily="2" charset="-122"/>
                <a:ea typeface="宋体" panose="02010600030101010101" pitchFamily="2" charset="-122"/>
                <a:cs typeface="宋体" panose="02010600030101010101" pitchFamily="2" charset="-122"/>
                <a:sym typeface="+mn-ea"/>
              </a:rPr>
              <a:t>　　　</a:t>
            </a:r>
            <a:r>
              <a:rPr lang="zh-CN" altLang="en-US" sz="2400">
                <a:latin typeface="宋体" panose="02010600030101010101" pitchFamily="2" charset="-122"/>
                <a:ea typeface="宋体" panose="02010600030101010101" pitchFamily="2" charset="-122"/>
                <a:cs typeface="宋体" panose="02010600030101010101" pitchFamily="2" charset="-122"/>
                <a:sym typeface="+mn-ea"/>
              </a:rPr>
              <a:t>m;平面镜所成的像是</a:t>
            </a:r>
            <a:r>
              <a:rPr lang="en-US" altLang="zh-CN" sz="2400">
                <a:latin typeface="宋体" panose="02010600030101010101" pitchFamily="2" charset="-122"/>
                <a:ea typeface="宋体" panose="02010600030101010101" pitchFamily="2" charset="-122"/>
                <a:cs typeface="宋体" panose="02010600030101010101" pitchFamily="2" charset="-122"/>
                <a:sym typeface="+mn-ea"/>
              </a:rPr>
              <a:t>___</a:t>
            </a:r>
            <a:r>
              <a:rPr lang="zh-CN" altLang="en-US" sz="2400">
                <a:latin typeface="宋体" panose="02010600030101010101" pitchFamily="2" charset="-122"/>
                <a:ea typeface="宋体" panose="02010600030101010101" pitchFamily="2" charset="-122"/>
                <a:cs typeface="宋体" panose="02010600030101010101" pitchFamily="2" charset="-122"/>
                <a:sym typeface="+mn-ea"/>
              </a:rPr>
              <a:t>(选填“虚”或“实”)像.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endParaRPr lang="en-US" altLang="zh-CN" sz="2400" smtClean="0">
              <a:latin typeface="宋体" panose="02010600030101010101" pitchFamily="2" charset="-122"/>
              <a:ea typeface="宋体" panose="02010600030101010101" pitchFamily="2" charset="-122"/>
            </a:endParaRPr>
          </a:p>
          <a:p>
            <a:pPr>
              <a:lnSpc>
                <a:spcPct val="150000"/>
              </a:lnSpc>
            </a:pPr>
            <a:endParaRPr lang="en-US" altLang="zh-CN" sz="2400" smtClean="0">
              <a:latin typeface="宋体" panose="02010600030101010101" pitchFamily="2" charset="-122"/>
              <a:ea typeface="宋体" panose="02010600030101010101" pitchFamily="2" charset="-122"/>
            </a:endParaRPr>
          </a:p>
          <a:p>
            <a:pPr>
              <a:lnSpc>
                <a:spcPct val="150000"/>
              </a:lnSpc>
            </a:pPr>
            <a:endParaRPr lang="en-US" altLang="zh-CN" sz="2400" smtClean="0">
              <a:latin typeface="宋体" panose="02010600030101010101" pitchFamily="2" charset="-122"/>
              <a:ea typeface="宋体" panose="02010600030101010101" pitchFamily="2" charset="-122"/>
            </a:endParaRPr>
          </a:p>
        </p:txBody>
      </p:sp>
      <p:sp>
        <p:nvSpPr>
          <p:cNvPr id="11" name="文本框 10"/>
          <p:cNvSpPr txBox="1"/>
          <p:nvPr/>
        </p:nvSpPr>
        <p:spPr>
          <a:xfrm>
            <a:off x="6350" y="0"/>
            <a:ext cx="1972945" cy="1021715"/>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pPr algn="ctr"/>
            <a:endParaRPr lang="zh-CN" altLang="en-US">
              <a:solidFill>
                <a:schemeClr val="bg1"/>
              </a:solidFill>
              <a:sym typeface="+mn-lt"/>
            </a:endParaRPr>
          </a:p>
          <a:p>
            <a:pPr algn="ctr"/>
            <a:r>
              <a:rPr lang="zh-CN" altLang="en-US">
                <a:solidFill>
                  <a:schemeClr val="bg1"/>
                </a:solidFill>
                <a:sym typeface="+mn-lt"/>
              </a:rPr>
              <a:t>人教八上</a:t>
            </a:r>
            <a:endParaRPr lang="zh-CN" altLang="en-US">
              <a:solidFill>
                <a:schemeClr val="bg1"/>
              </a:solidFill>
              <a:sym typeface="+mn-lt"/>
            </a:endParaRPr>
          </a:p>
          <a:p>
            <a:pPr algn="ctr"/>
            <a:endParaRPr lang="zh-CN" altLang="en-US">
              <a:solidFill>
                <a:schemeClr val="bg1"/>
              </a:solidFill>
              <a:sym typeface="+mn-lt"/>
            </a:endParaRPr>
          </a:p>
        </p:txBody>
      </p:sp>
      <p:sp>
        <p:nvSpPr>
          <p:cNvPr id="6" name="矩形 5"/>
          <p:cNvSpPr/>
          <p:nvPr/>
        </p:nvSpPr>
        <p:spPr>
          <a:xfrm>
            <a:off x="1399541" y="2537231"/>
            <a:ext cx="79502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不变</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8" name="矩形 7"/>
          <p:cNvSpPr/>
          <p:nvPr/>
        </p:nvSpPr>
        <p:spPr>
          <a:xfrm>
            <a:off x="6574156" y="2997606"/>
            <a:ext cx="79502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静止</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14" name="矩形 13"/>
          <p:cNvSpPr/>
          <p:nvPr/>
        </p:nvSpPr>
        <p:spPr>
          <a:xfrm>
            <a:off x="6430645" y="4177030"/>
            <a:ext cx="795020"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4.2</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15" name="矩形 14"/>
          <p:cNvSpPr/>
          <p:nvPr/>
        </p:nvSpPr>
        <p:spPr>
          <a:xfrm>
            <a:off x="1073151" y="4637176"/>
            <a:ext cx="48895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虚</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300"/>
                                        <p:tgtEl>
                                          <p:spTgt spid="6"/>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300"/>
                                        <p:tgtEl>
                                          <p:spTgt spid="8"/>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fade">
                                      <p:cBhvr>
                                        <p:cTn id="17" dur="300"/>
                                        <p:tgtEl>
                                          <p:spTgt spid="14"/>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fade">
                                      <p:cBhvr>
                                        <p:cTn id="22" dur="3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P spid="14" grpId="0"/>
      <p:bldP spid="15" grpId="0"/>
    </p:bldLst>
  </p:timing>
</p:sld>
</file>

<file path=ppt/slides/slide3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3" name="文本框 2"/>
          <p:cNvSpPr txBox="1"/>
          <p:nvPr/>
        </p:nvSpPr>
        <p:spPr>
          <a:xfrm>
            <a:off x="868045" y="1519555"/>
            <a:ext cx="9863455" cy="3415030"/>
          </a:xfrm>
          <a:prstGeom prst="rect">
            <a:avLst/>
          </a:prstGeom>
          <a:noFill/>
        </p:spPr>
        <p:txBody>
          <a:bodyPr wrap="square" rtlCol="0">
            <a:spAutoFit/>
          </a:bodyPr>
          <a:lstStyle/>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(4)视力表上其中一个“E”的开口指向纸外,则被测者应向她的</a:t>
            </a:r>
            <a:r>
              <a:rPr lang="en-US" altLang="zh-CN" sz="2400">
                <a:latin typeface="宋体" panose="02010600030101010101" pitchFamily="2" charset="-122"/>
                <a:ea typeface="宋体" panose="02010600030101010101" pitchFamily="2" charset="-122"/>
                <a:cs typeface="宋体" panose="02010600030101010101" pitchFamily="2" charset="-122"/>
              </a:rPr>
              <a:t>_____</a:t>
            </a:r>
            <a:r>
              <a:rPr lang="zh-CN" altLang="en-US" sz="2400">
                <a:latin typeface="宋体" panose="02010600030101010101" pitchFamily="2" charset="-122"/>
                <a:ea typeface="宋体" panose="02010600030101010101" pitchFamily="2" charset="-122"/>
                <a:cs typeface="宋体" panose="02010600030101010101" pitchFamily="2" charset="-122"/>
              </a:rPr>
              <a:t>(选填“上方”“下方”“左方”或“右方”)指该字母“E”的开口方向才正确.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(5)若该被测者被查出患有近视眼,则她应配戴</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透镜制作的眼镜矫正视力.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(6)与不用平面镜检查视力的方法相比,这样做的好处是</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 </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
        <p:nvSpPr>
          <p:cNvPr id="13" name="矩形 12"/>
          <p:cNvSpPr/>
          <p:nvPr/>
        </p:nvSpPr>
        <p:spPr>
          <a:xfrm>
            <a:off x="9326881" y="1620926"/>
            <a:ext cx="79502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左方</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14" name="矩形 13"/>
          <p:cNvSpPr/>
          <p:nvPr/>
        </p:nvSpPr>
        <p:spPr>
          <a:xfrm>
            <a:off x="7205346" y="3299866"/>
            <a:ext cx="48895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凹</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15" name="矩形 14"/>
          <p:cNvSpPr/>
          <p:nvPr/>
        </p:nvSpPr>
        <p:spPr>
          <a:xfrm>
            <a:off x="8329931" y="4359046"/>
            <a:ext cx="140716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节约空间</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11" name="文本框 10"/>
          <p:cNvSpPr txBox="1"/>
          <p:nvPr/>
        </p:nvSpPr>
        <p:spPr>
          <a:xfrm>
            <a:off x="6350" y="0"/>
            <a:ext cx="1972945" cy="1021715"/>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pPr algn="ctr"/>
            <a:endParaRPr lang="zh-CN" altLang="en-US">
              <a:solidFill>
                <a:schemeClr val="bg1"/>
              </a:solidFill>
              <a:sym typeface="+mn-lt"/>
            </a:endParaRPr>
          </a:p>
          <a:p>
            <a:pPr algn="ctr"/>
            <a:r>
              <a:rPr lang="zh-CN" altLang="en-US">
                <a:solidFill>
                  <a:schemeClr val="bg1"/>
                </a:solidFill>
                <a:sym typeface="+mn-lt"/>
              </a:rPr>
              <a:t>人教八上</a:t>
            </a:r>
            <a:endParaRPr lang="zh-CN" altLang="en-US">
              <a:solidFill>
                <a:schemeClr val="bg1"/>
              </a:solidFill>
              <a:sym typeface="+mn-lt"/>
            </a:endParaRPr>
          </a:p>
          <a:p>
            <a:pPr algn="ctr"/>
            <a:endParaRPr lang="zh-CN" altLang="en-US">
              <a:solidFill>
                <a:schemeClr val="bg1"/>
              </a:solidFill>
              <a:sym typeface="+mn-lt"/>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300"/>
                                        <p:tgtEl>
                                          <p:spTgt spid="13"/>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fade">
                                      <p:cBhvr>
                                        <p:cTn id="12" dur="300"/>
                                        <p:tgtEl>
                                          <p:spTgt spid="14"/>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fade">
                                      <p:cBhvr>
                                        <p:cTn id="17" dur="3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P spid="15" grpId="0"/>
    </p:bldLst>
  </p:timing>
</p:sld>
</file>

<file path=ppt/slides/slide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11" name="圆角矩形 36"/>
          <p:cNvSpPr/>
          <p:nvPr/>
        </p:nvSpPr>
        <p:spPr>
          <a:xfrm>
            <a:off x="868045" y="2816225"/>
            <a:ext cx="10153015" cy="3690620"/>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光现象的辨析及解释</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考法 </a:t>
            </a:r>
            <a:r>
              <a:rPr lang="en-US" altLang="zh-CN">
                <a:solidFill>
                  <a:schemeClr val="bg1"/>
                </a:solidFill>
                <a:sym typeface="+mn-lt"/>
              </a:rPr>
              <a:t>1</a:t>
            </a:r>
            <a:endParaRPr lang="en-US" altLang="zh-CN">
              <a:solidFill>
                <a:schemeClr val="bg1"/>
              </a:solidFill>
              <a:sym typeface="+mn-lt"/>
            </a:endParaRPr>
          </a:p>
        </p:txBody>
      </p:sp>
      <p:sp>
        <p:nvSpPr>
          <p:cNvPr id="3" name="文本框 2"/>
          <p:cNvSpPr txBox="1"/>
          <p:nvPr/>
        </p:nvSpPr>
        <p:spPr>
          <a:xfrm>
            <a:off x="1043305" y="742315"/>
            <a:ext cx="10866120" cy="1753235"/>
          </a:xfrm>
          <a:prstGeom prst="rect">
            <a:avLst/>
          </a:prstGeom>
          <a:noFill/>
        </p:spPr>
        <p:txBody>
          <a:bodyPr wrap="square" rtlCol="0">
            <a:spAutoFit/>
          </a:bodyPr>
          <a:lstStyle/>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5.[2012河南,8]下列光现象中,可用光的折射规律解释的是 	(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  A.立竿见影	      B.潭清疑水浅</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  C.池水映明月	      D.一叶障目</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
        <p:nvSpPr>
          <p:cNvPr id="12" name="文本框 11"/>
          <p:cNvSpPr txBox="1"/>
          <p:nvPr/>
        </p:nvSpPr>
        <p:spPr>
          <a:xfrm>
            <a:off x="1483146" y="2407292"/>
            <a:ext cx="1974499" cy="737235"/>
          </a:xfrm>
          <a:prstGeom prst="rect">
            <a:avLst/>
          </a:prstGeom>
          <a:solidFill>
            <a:schemeClr val="bg1"/>
          </a:solidFill>
        </p:spPr>
        <p:txBody>
          <a:bodyPr wrap="square">
            <a:spAutoFit/>
          </a:bodyPr>
          <a:lstStyle/>
          <a:p>
            <a:pPr algn="ctr">
              <a:lnSpc>
                <a:spcPct val="150000"/>
              </a:lnSpc>
            </a:pPr>
            <a:r>
              <a:rPr lang="zh-CN" altLang="en-US" sz="2800" b="1">
                <a:solidFill>
                  <a:srgbClr val="EE3028"/>
                </a:solidFill>
                <a:latin typeface="黑体" panose="02010609060101010101" pitchFamily="49" charset="-122"/>
                <a:ea typeface="黑体" panose="02010609060101010101" pitchFamily="49" charset="-122"/>
              </a:rPr>
              <a:t>拓展练习</a:t>
            </a:r>
            <a:endParaRPr lang="zh-CN" altLang="en-US" sz="2800" b="1">
              <a:solidFill>
                <a:srgbClr val="EE3028"/>
              </a:solidFill>
              <a:latin typeface="黑体" panose="02010609060101010101" pitchFamily="49" charset="-122"/>
              <a:ea typeface="黑体" panose="02010609060101010101" pitchFamily="49" charset="-122"/>
            </a:endParaRPr>
          </a:p>
        </p:txBody>
      </p:sp>
      <p:sp>
        <p:nvSpPr>
          <p:cNvPr id="4" name="文本框 3"/>
          <p:cNvSpPr txBox="1"/>
          <p:nvPr/>
        </p:nvSpPr>
        <p:spPr>
          <a:xfrm>
            <a:off x="1256030" y="3087370"/>
            <a:ext cx="10111105" cy="3192780"/>
          </a:xfrm>
          <a:prstGeom prst="rect">
            <a:avLst/>
          </a:prstGeom>
          <a:noFill/>
        </p:spPr>
        <p:txBody>
          <a:bodyPr wrap="square" rtlCol="0">
            <a:spAutoFit/>
          </a:bodyPr>
          <a:lstStyle/>
          <a:p>
            <a:pPr>
              <a:lnSpc>
                <a:spcPct val="120000"/>
              </a:lnSpc>
              <a:spcBef>
                <a:spcPct val="0"/>
              </a:spcBef>
              <a:spcAft>
                <a:spcPct val="0"/>
              </a:spcAft>
            </a:pPr>
            <a:r>
              <a:rPr lang="zh-CN" altLang="en-US" sz="2400">
                <a:latin typeface="宋体" panose="02010600030101010101" pitchFamily="2" charset="-122"/>
                <a:ea typeface="宋体" panose="02010600030101010101" pitchFamily="2" charset="-122"/>
                <a:cs typeface="宋体" panose="02010600030101010101" pitchFamily="2" charset="-122"/>
              </a:rPr>
              <a:t>6.下列光现象中,属于光的反射现象的是</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;属于光的折射现象的</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20000"/>
              </a:lnSpc>
              <a:spcBef>
                <a:spcPct val="0"/>
              </a:spcBef>
              <a:spcAft>
                <a:spcPct val="0"/>
              </a:spcAft>
            </a:pPr>
            <a:r>
              <a:rPr lang="zh-CN" altLang="en-US" sz="2400">
                <a:latin typeface="宋体" panose="02010600030101010101" pitchFamily="2" charset="-122"/>
                <a:ea typeface="宋体" panose="02010600030101010101" pitchFamily="2" charset="-122"/>
                <a:cs typeface="宋体" panose="02010600030101010101" pitchFamily="2" charset="-122"/>
              </a:rPr>
              <a:t>  是</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;属于光沿直线传播形成的现象的是</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.(均填序号)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20000"/>
              </a:lnSpc>
              <a:spcBef>
                <a:spcPct val="0"/>
              </a:spcBef>
              <a:spcAft>
                <a:spcPct val="0"/>
              </a:spcAft>
            </a:pPr>
            <a:r>
              <a:rPr lang="zh-CN" altLang="en-US" sz="2400">
                <a:latin typeface="宋体" panose="02010600030101010101" pitchFamily="2" charset="-122"/>
                <a:ea typeface="宋体" panose="02010600030101010101" pitchFamily="2" charset="-122"/>
                <a:cs typeface="宋体" panose="02010600030101010101" pitchFamily="2" charset="-122"/>
              </a:rPr>
              <a:t>  A.日食　B.月食　C.小孔成像　D.站队看齐　E.射击瞄准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20000"/>
              </a:lnSpc>
              <a:spcBef>
                <a:spcPct val="0"/>
              </a:spcBef>
              <a:spcAft>
                <a:spcPct val="0"/>
              </a:spcAft>
            </a:pPr>
            <a:r>
              <a:rPr lang="zh-CN" altLang="en-US" sz="2400">
                <a:latin typeface="宋体" panose="02010600030101010101" pitchFamily="2" charset="-122"/>
                <a:ea typeface="宋体" panose="02010600030101010101" pitchFamily="2" charset="-122"/>
                <a:cs typeface="宋体" panose="02010600030101010101" pitchFamily="2" charset="-122"/>
              </a:rPr>
              <a:t>  F.筷子“折断”　G.海市蜃楼　H.影子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20000"/>
              </a:lnSpc>
              <a:spcBef>
                <a:spcPct val="0"/>
              </a:spcBef>
              <a:spcAft>
                <a:spcPct val="0"/>
              </a:spcAft>
            </a:pPr>
            <a:r>
              <a:rPr lang="zh-CN" altLang="en-US" sz="2400">
                <a:latin typeface="宋体" panose="02010600030101010101" pitchFamily="2" charset="-122"/>
                <a:ea typeface="宋体" panose="02010600030101010101" pitchFamily="2" charset="-122"/>
                <a:cs typeface="宋体" panose="02010600030101010101" pitchFamily="2" charset="-122"/>
              </a:rPr>
              <a:t>  I.城市中的玻璃幕墙造成的光污染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20000"/>
              </a:lnSpc>
              <a:spcBef>
                <a:spcPct val="0"/>
              </a:spcBef>
              <a:spcAft>
                <a:spcPct val="0"/>
              </a:spcAft>
            </a:pPr>
            <a:r>
              <a:rPr lang="zh-CN" altLang="en-US" sz="2400">
                <a:latin typeface="宋体" panose="02010600030101010101" pitchFamily="2" charset="-122"/>
                <a:ea typeface="宋体" panose="02010600030101010101" pitchFamily="2" charset="-122"/>
                <a:cs typeface="宋体" panose="02010600030101010101" pitchFamily="2" charset="-122"/>
              </a:rPr>
              <a:t>  J.黑板反光　K.对镜化妆　L.水中倒影　M.潜望镜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20000"/>
              </a:lnSpc>
              <a:spcBef>
                <a:spcPct val="0"/>
              </a:spcBef>
              <a:spcAft>
                <a:spcPct val="0"/>
              </a:spcAft>
            </a:pPr>
            <a:r>
              <a:rPr lang="zh-CN" altLang="en-US" sz="2400">
                <a:latin typeface="宋体" panose="02010600030101010101" pitchFamily="2" charset="-122"/>
                <a:ea typeface="宋体" panose="02010600030101010101" pitchFamily="2" charset="-122"/>
                <a:cs typeface="宋体" panose="02010600030101010101" pitchFamily="2" charset="-122"/>
              </a:rPr>
              <a:t>  N.凿壁偷光　O.波光粼粼　P.林间光线</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
        <p:nvSpPr>
          <p:cNvPr id="6" name="文本框 5"/>
          <p:cNvSpPr txBox="1"/>
          <p:nvPr/>
        </p:nvSpPr>
        <p:spPr>
          <a:xfrm>
            <a:off x="9616440" y="899160"/>
            <a:ext cx="593090" cy="460375"/>
          </a:xfrm>
          <a:prstGeom prst="rect">
            <a:avLst/>
          </a:prstGeom>
          <a:noFill/>
        </p:spPr>
        <p:txBody>
          <a:bodyPr wrap="square" rtlCol="0">
            <a:spAutoFit/>
          </a:bodyPr>
          <a:lstStyle/>
          <a:p>
            <a:r>
              <a:rPr lang="zh-CN" altLang="en-US" sz="2400">
                <a:solidFill>
                  <a:srgbClr val="FF0000"/>
                </a:solidFill>
                <a:latin typeface="宋体" panose="02010600030101010101" pitchFamily="2" charset="-122"/>
                <a:ea typeface="宋体" panose="02010600030101010101" pitchFamily="2" charset="-122"/>
              </a:rPr>
              <a:t>B</a:t>
            </a:r>
            <a:endParaRPr lang="zh-CN" altLang="en-US" sz="2400">
              <a:solidFill>
                <a:srgbClr val="FF0000"/>
              </a:solidFill>
              <a:latin typeface="宋体" panose="02010600030101010101" pitchFamily="2" charset="-122"/>
              <a:ea typeface="宋体" panose="02010600030101010101" pitchFamily="2" charset="-122"/>
            </a:endParaRPr>
          </a:p>
        </p:txBody>
      </p:sp>
      <p:sp>
        <p:nvSpPr>
          <p:cNvPr id="8" name="文本框 7"/>
          <p:cNvSpPr txBox="1"/>
          <p:nvPr/>
        </p:nvSpPr>
        <p:spPr>
          <a:xfrm>
            <a:off x="6764020" y="3087370"/>
            <a:ext cx="1136015"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IJKLMO</a:t>
            </a:r>
            <a:endParaRPr lang="zh-CN" altLang="en-US" sz="2400" b="1">
              <a:solidFill>
                <a:srgbClr val="FF0000"/>
              </a:solidFill>
              <a:latin typeface="宋体" panose="02010600030101010101" pitchFamily="2" charset="-122"/>
              <a:ea typeface="宋体" panose="02010600030101010101" pitchFamily="2" charset="-122"/>
            </a:endParaRPr>
          </a:p>
        </p:txBody>
      </p:sp>
      <p:sp>
        <p:nvSpPr>
          <p:cNvPr id="9" name="文本框 8"/>
          <p:cNvSpPr txBox="1"/>
          <p:nvPr/>
        </p:nvSpPr>
        <p:spPr>
          <a:xfrm>
            <a:off x="2016125" y="3604895"/>
            <a:ext cx="908685"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FG</a:t>
            </a:r>
            <a:endParaRPr lang="zh-CN" altLang="en-US" sz="2400" b="1">
              <a:solidFill>
                <a:srgbClr val="FF0000"/>
              </a:solidFill>
              <a:latin typeface="宋体" panose="02010600030101010101" pitchFamily="2" charset="-122"/>
              <a:ea typeface="宋体" panose="02010600030101010101" pitchFamily="2" charset="-122"/>
            </a:endParaRPr>
          </a:p>
        </p:txBody>
      </p:sp>
      <p:sp>
        <p:nvSpPr>
          <p:cNvPr id="10" name="文本框 9"/>
          <p:cNvSpPr txBox="1"/>
          <p:nvPr/>
        </p:nvSpPr>
        <p:spPr>
          <a:xfrm>
            <a:off x="7269480" y="3516630"/>
            <a:ext cx="1463040"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ABCDEHNP</a:t>
            </a:r>
            <a:endParaRPr lang="zh-CN" altLang="en-US" sz="2400" b="1">
              <a:solidFill>
                <a:srgbClr val="FF0000"/>
              </a:solidFill>
              <a:latin typeface="宋体" panose="02010600030101010101" pitchFamily="2" charset="-122"/>
              <a:ea typeface="宋体" panose="02010600030101010101" pitchFamily="2" charset="-122"/>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fade">
                                      <p:cBhvr>
                                        <p:cTn id="2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P spid="9" grpId="0"/>
      <p:bldP spid="10" grpId="0"/>
    </p:bldLst>
  </p:timing>
</p:sld>
</file>

<file path=ppt/slides/slide4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39" name="TextBox 38"/>
          <p:cNvSpPr txBox="1"/>
          <p:nvPr/>
        </p:nvSpPr>
        <p:spPr>
          <a:xfrm>
            <a:off x="4833766" y="1098210"/>
            <a:ext cx="3205908" cy="3192780"/>
          </a:xfrm>
          <a:prstGeom prst="rect">
            <a:avLst/>
          </a:prstGeom>
          <a:noFill/>
        </p:spPr>
        <p:txBody>
          <a:bodyPr wrap="square" rtlCol="0">
            <a:spAutoFit/>
          </a:bodyPr>
          <a:lstStyle/>
          <a:p>
            <a:pPr>
              <a:lnSpc>
                <a:spcPct val="120000"/>
              </a:lnSpc>
            </a:pPr>
            <a:r>
              <a:rPr lang="en-US" altLang="zh-CN" sz="2400" smtClean="0">
                <a:solidFill>
                  <a:srgbClr val="FF0000"/>
                </a:solidFill>
                <a:latin typeface="黑体" panose="02010609060101010101" pitchFamily="49" charset="-122"/>
                <a:ea typeface="黑体" panose="02010609060101010101" pitchFamily="49" charset="-122"/>
              </a:rPr>
              <a:t>【</a:t>
            </a:r>
            <a:r>
              <a:rPr lang="zh-CN" altLang="en-US" sz="2400" smtClean="0">
                <a:solidFill>
                  <a:srgbClr val="FF0000"/>
                </a:solidFill>
                <a:latin typeface="黑体" panose="02010609060101010101" pitchFamily="49" charset="-122"/>
                <a:ea typeface="黑体" panose="02010609060101010101" pitchFamily="49" charset="-122"/>
              </a:rPr>
              <a:t>命题总结</a:t>
            </a:r>
            <a:r>
              <a:rPr lang="en-US" altLang="zh-CN" sz="2400" smtClean="0">
                <a:solidFill>
                  <a:srgbClr val="FF0000"/>
                </a:solidFill>
                <a:latin typeface="黑体" panose="02010609060101010101" pitchFamily="49" charset="-122"/>
                <a:ea typeface="黑体" panose="02010609060101010101" pitchFamily="49" charset="-122"/>
              </a:rPr>
              <a:t>】</a:t>
            </a:r>
            <a:endParaRPr lang="en-US" altLang="zh-CN" sz="2400" smtClean="0">
              <a:solidFill>
                <a:srgbClr val="FF0000"/>
              </a:solidFill>
              <a:latin typeface="黑体" panose="02010609060101010101" pitchFamily="49" charset="-122"/>
              <a:ea typeface="黑体" panose="02010609060101010101" pitchFamily="49" charset="-122"/>
            </a:endParaRPr>
          </a:p>
          <a:p>
            <a:pPr>
              <a:lnSpc>
                <a:spcPct val="120000"/>
              </a:lnSpc>
            </a:pPr>
            <a:r>
              <a:rPr lang="en-US" altLang="zh-CN" sz="2400" smtClean="0">
                <a:latin typeface="宋体" panose="02010600030101010101" pitchFamily="2" charset="-122"/>
                <a:ea typeface="宋体" panose="02010600030101010101" pitchFamily="2" charset="-122"/>
              </a:rPr>
              <a:t>(1)</a:t>
            </a:r>
            <a:r>
              <a:rPr lang="zh-CN" altLang="en-US" sz="2400" smtClean="0">
                <a:latin typeface="宋体" panose="02010600030101010101" pitchFamily="2" charset="-122"/>
                <a:ea typeface="宋体" panose="02010600030101010101" pitchFamily="2" charset="-122"/>
              </a:rPr>
              <a:t>光的反射</a:t>
            </a:r>
            <a:endParaRPr lang="zh-CN" altLang="en-US" sz="2400" smtClean="0">
              <a:latin typeface="宋体" panose="02010600030101010101" pitchFamily="2" charset="-122"/>
              <a:ea typeface="宋体" panose="02010600030101010101" pitchFamily="2" charset="-122"/>
            </a:endParaRPr>
          </a:p>
          <a:p>
            <a:pPr>
              <a:lnSpc>
                <a:spcPct val="120000"/>
              </a:lnSpc>
            </a:pPr>
            <a:r>
              <a:rPr lang="en-US" altLang="zh-CN" sz="2400" smtClean="0">
                <a:latin typeface="宋体" panose="02010600030101010101" pitchFamily="2" charset="-122"/>
                <a:ea typeface="宋体" panose="02010600030101010101" pitchFamily="2" charset="-122"/>
              </a:rPr>
              <a:t>(2)</a:t>
            </a:r>
            <a:r>
              <a:rPr lang="zh-CN" altLang="en-US" sz="2400" smtClean="0">
                <a:latin typeface="宋体" panose="02010600030101010101" pitchFamily="2" charset="-122"/>
                <a:ea typeface="宋体" panose="02010600030101010101" pitchFamily="2" charset="-122"/>
              </a:rPr>
              <a:t>光的折射</a:t>
            </a:r>
            <a:endParaRPr lang="zh-CN" altLang="en-US" sz="2400" smtClean="0">
              <a:latin typeface="宋体" panose="02010600030101010101" pitchFamily="2" charset="-122"/>
              <a:ea typeface="宋体" panose="02010600030101010101" pitchFamily="2" charset="-122"/>
            </a:endParaRPr>
          </a:p>
          <a:p>
            <a:pPr>
              <a:lnSpc>
                <a:spcPct val="120000"/>
              </a:lnSpc>
            </a:pPr>
            <a:r>
              <a:rPr lang="en-US" altLang="zh-CN" sz="2400" smtClean="0">
                <a:latin typeface="宋体" panose="02010600030101010101" pitchFamily="2" charset="-122"/>
                <a:ea typeface="宋体" panose="02010600030101010101" pitchFamily="2" charset="-122"/>
              </a:rPr>
              <a:t>(3)</a:t>
            </a:r>
            <a:r>
              <a:rPr lang="zh-CN" altLang="en-US" sz="2400" smtClean="0">
                <a:latin typeface="宋体" panose="02010600030101010101" pitchFamily="2" charset="-122"/>
                <a:ea typeface="宋体" panose="02010600030101010101" pitchFamily="2" charset="-122"/>
              </a:rPr>
              <a:t>杠杆的分类</a:t>
            </a:r>
            <a:endParaRPr lang="zh-CN" altLang="en-US" sz="2400" smtClean="0">
              <a:latin typeface="宋体" panose="02010600030101010101" pitchFamily="2" charset="-122"/>
              <a:ea typeface="宋体" panose="02010600030101010101" pitchFamily="2" charset="-122"/>
            </a:endParaRPr>
          </a:p>
          <a:p>
            <a:pPr>
              <a:lnSpc>
                <a:spcPct val="120000"/>
              </a:lnSpc>
            </a:pPr>
            <a:r>
              <a:rPr lang="en-US" altLang="zh-CN" sz="2400" smtClean="0">
                <a:latin typeface="宋体" panose="02010600030101010101" pitchFamily="2" charset="-122"/>
                <a:ea typeface="宋体" panose="02010600030101010101" pitchFamily="2" charset="-122"/>
              </a:rPr>
              <a:t>(4)</a:t>
            </a:r>
            <a:r>
              <a:rPr lang="zh-CN" altLang="en-US" sz="2400" smtClean="0">
                <a:latin typeface="宋体" panose="02010600030101010101" pitchFamily="2" charset="-122"/>
                <a:ea typeface="宋体" panose="02010600030101010101" pitchFamily="2" charset="-122"/>
              </a:rPr>
              <a:t>水的比热容大</a:t>
            </a:r>
            <a:endParaRPr lang="zh-CN" altLang="en-US" sz="2400" smtClean="0">
              <a:latin typeface="宋体" panose="02010600030101010101" pitchFamily="2" charset="-122"/>
              <a:ea typeface="宋体" panose="02010600030101010101" pitchFamily="2" charset="-122"/>
            </a:endParaRPr>
          </a:p>
          <a:p>
            <a:pPr>
              <a:lnSpc>
                <a:spcPct val="120000"/>
              </a:lnSpc>
            </a:pPr>
            <a:r>
              <a:rPr lang="en-US" altLang="zh-CN" sz="2400" smtClean="0">
                <a:latin typeface="宋体" panose="02010600030101010101" pitchFamily="2" charset="-122"/>
                <a:ea typeface="宋体" panose="02010600030101010101" pitchFamily="2" charset="-122"/>
              </a:rPr>
              <a:t>(5)</a:t>
            </a:r>
            <a:r>
              <a:rPr lang="zh-CN" altLang="en-US" sz="2400" smtClean="0">
                <a:latin typeface="宋体" panose="02010600030101010101" pitchFamily="2" charset="-122"/>
                <a:ea typeface="宋体" panose="02010600030101010101" pitchFamily="2" charset="-122"/>
              </a:rPr>
              <a:t>力的作用是相互的</a:t>
            </a:r>
            <a:endParaRPr lang="zh-CN" altLang="en-US" sz="2400" smtClean="0">
              <a:latin typeface="宋体" panose="02010600030101010101" pitchFamily="2" charset="-122"/>
              <a:ea typeface="宋体" panose="02010600030101010101" pitchFamily="2" charset="-122"/>
            </a:endParaRPr>
          </a:p>
          <a:p>
            <a:pPr>
              <a:lnSpc>
                <a:spcPct val="120000"/>
              </a:lnSpc>
            </a:pPr>
            <a:r>
              <a:rPr lang="en-US" altLang="zh-CN" sz="2400" smtClean="0">
                <a:latin typeface="宋体" panose="02010600030101010101" pitchFamily="2" charset="-122"/>
                <a:ea typeface="宋体" panose="02010600030101010101" pitchFamily="2" charset="-122"/>
              </a:rPr>
              <a:t>(6)</a:t>
            </a:r>
            <a:r>
              <a:rPr lang="zh-CN" altLang="en-US" sz="2400" smtClean="0">
                <a:latin typeface="宋体" panose="02010600030101010101" pitchFamily="2" charset="-122"/>
                <a:ea typeface="宋体" panose="02010600030101010101" pitchFamily="2" charset="-122"/>
              </a:rPr>
              <a:t>增大压强的方法</a:t>
            </a:r>
            <a:endParaRPr lang="zh-CN" altLang="en-US" sz="2400">
              <a:latin typeface="宋体" panose="02010600030101010101" pitchFamily="2" charset="-122"/>
              <a:ea typeface="宋体" panose="02010600030101010101" pitchFamily="2" charset="-122"/>
            </a:endParaRPr>
          </a:p>
        </p:txBody>
      </p:sp>
      <p:sp>
        <p:nvSpPr>
          <p:cNvPr id="40" name="TextBox 39"/>
          <p:cNvSpPr txBox="1"/>
          <p:nvPr/>
        </p:nvSpPr>
        <p:spPr>
          <a:xfrm>
            <a:off x="875665" y="4290695"/>
            <a:ext cx="10300335" cy="2861310"/>
          </a:xfrm>
          <a:prstGeom prst="rect">
            <a:avLst/>
          </a:prstGeom>
          <a:noFill/>
        </p:spPr>
        <p:txBody>
          <a:bodyPr wrap="square" rtlCol="0">
            <a:spAutoFit/>
          </a:bodyPr>
          <a:lstStyle/>
          <a:p>
            <a:pPr>
              <a:lnSpc>
                <a:spcPct val="150000"/>
              </a:lnSpc>
            </a:pPr>
            <a:r>
              <a:rPr lang="en-US" altLang="zh-CN" sz="2400" b="1" smtClean="0">
                <a:solidFill>
                  <a:srgbClr val="FF0000"/>
                </a:solidFill>
                <a:latin typeface="黑体" panose="02010609060101010101" pitchFamily="49" charset="-122"/>
                <a:ea typeface="黑体" panose="02010609060101010101" pitchFamily="49" charset="-122"/>
              </a:rPr>
              <a:t>【</a:t>
            </a:r>
            <a:r>
              <a:rPr lang="zh-CN" altLang="en-US" sz="2400" b="1" smtClean="0">
                <a:solidFill>
                  <a:srgbClr val="FF0000"/>
                </a:solidFill>
                <a:latin typeface="黑体" panose="02010609060101010101" pitchFamily="49" charset="-122"/>
                <a:ea typeface="黑体" panose="02010609060101010101" pitchFamily="49" charset="-122"/>
              </a:rPr>
              <a:t>一题通关</a:t>
            </a:r>
            <a:r>
              <a:rPr lang="en-US" altLang="zh-CN" sz="2400" b="1" smtClean="0">
                <a:solidFill>
                  <a:srgbClr val="FF0000"/>
                </a:solidFill>
                <a:latin typeface="黑体" panose="02010609060101010101" pitchFamily="49" charset="-122"/>
                <a:ea typeface="黑体" panose="02010609060101010101" pitchFamily="49" charset="-122"/>
              </a:rPr>
              <a:t>】</a:t>
            </a:r>
            <a:endParaRPr lang="en-US" altLang="zh-CN" sz="2400" b="1" smtClean="0">
              <a:solidFill>
                <a:srgbClr val="FF0000"/>
              </a:solidFill>
              <a:latin typeface="黑体" panose="02010609060101010101" pitchFamily="49" charset="-122"/>
              <a:ea typeface="黑体" panose="02010609060101010101" pitchFamily="49" charset="-122"/>
            </a:endParaRPr>
          </a:p>
          <a:p>
            <a:pPr>
              <a:lnSpc>
                <a:spcPct val="150000"/>
              </a:lnSpc>
            </a:pPr>
            <a:r>
              <a:rPr lang="en-US" altLang="zh-CN" sz="2400" smtClean="0">
                <a:latin typeface="宋体" panose="02010600030101010101" pitchFamily="2" charset="-122"/>
                <a:ea typeface="宋体" panose="02010600030101010101" pitchFamily="2" charset="-122"/>
              </a:rPr>
              <a:t>3.如图所示是小明和爷爷一起坐船到湖中叉鱼的情景.</a:t>
            </a:r>
            <a:endParaRPr lang="en-US" altLang="zh-CN" sz="2400" smtClean="0">
              <a:latin typeface="宋体" panose="02010600030101010101" pitchFamily="2" charset="-122"/>
              <a:ea typeface="宋体" panose="02010600030101010101" pitchFamily="2" charset="-122"/>
            </a:endParaRPr>
          </a:p>
          <a:p>
            <a:pPr>
              <a:lnSpc>
                <a:spcPct val="150000"/>
              </a:lnSpc>
            </a:pPr>
            <a:r>
              <a:rPr lang="en-US" altLang="zh-CN" sz="2400" smtClean="0">
                <a:latin typeface="宋体" panose="02010600030101010101" pitchFamily="2" charset="-122"/>
                <a:ea typeface="宋体" panose="02010600030101010101" pitchFamily="2" charset="-122"/>
              </a:rPr>
              <a:t>(1)船在水中的倒影是由于光的_______形成的,船的倒影比船本身暗一些,这是由于</a:t>
            </a:r>
            <a:r>
              <a:rPr lang="en-US" altLang="zh-CN" sz="2400" u="sng" smtClean="0">
                <a:latin typeface="宋体" panose="02010600030101010101" pitchFamily="2" charset="-122"/>
                <a:ea typeface="宋体" panose="02010600030101010101" pitchFamily="2" charset="-122"/>
              </a:rPr>
              <a:t>　　　　　　　　　　　</a:t>
            </a:r>
            <a:r>
              <a:rPr lang="en-US" altLang="zh-CN" sz="2400" smtClean="0">
                <a:latin typeface="宋体" panose="02010600030101010101" pitchFamily="2" charset="-122"/>
                <a:ea typeface="宋体" panose="02010600030101010101" pitchFamily="2" charset="-122"/>
              </a:rPr>
              <a:t>. </a:t>
            </a:r>
            <a:endParaRPr lang="en-US" altLang="zh-CN" sz="2400" smtClean="0">
              <a:latin typeface="宋体" panose="02010600030101010101" pitchFamily="2" charset="-122"/>
              <a:ea typeface="宋体" panose="02010600030101010101" pitchFamily="2" charset="-122"/>
            </a:endParaRPr>
          </a:p>
          <a:p>
            <a:pPr>
              <a:lnSpc>
                <a:spcPct val="150000"/>
              </a:lnSpc>
            </a:pPr>
            <a:endParaRPr lang="en-US" altLang="zh-CN" sz="2400" smtClean="0">
              <a:latin typeface="宋体" panose="02010600030101010101" pitchFamily="2" charset="-122"/>
              <a:ea typeface="宋体" panose="02010600030101010101" pitchFamily="2" charset="-122"/>
            </a:endParaRPr>
          </a:p>
        </p:txBody>
      </p:sp>
      <p:pic>
        <p:nvPicPr>
          <p:cNvPr id="31" name="2019-2-4.jpg"/>
          <p:cNvPicPr/>
          <p:nvPr/>
        </p:nvPicPr>
        <p:blipFill>
          <a:blip r:embed="rId2"/>
          <a:stretch>
            <a:fillRect/>
          </a:stretch>
        </p:blipFill>
        <p:spPr>
          <a:xfrm>
            <a:off x="1627505" y="1841500"/>
            <a:ext cx="2127250" cy="2089785"/>
          </a:xfrm>
          <a:prstGeom prst="rect">
            <a:avLst/>
          </a:prstGeom>
        </p:spPr>
      </p:pic>
      <p:sp>
        <p:nvSpPr>
          <p:cNvPr id="2" name="矩形 1"/>
          <p:cNvSpPr/>
          <p:nvPr/>
        </p:nvSpPr>
        <p:spPr>
          <a:xfrm>
            <a:off x="5212715" y="5490210"/>
            <a:ext cx="795020"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反射</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4" name="矩形 3"/>
          <p:cNvSpPr/>
          <p:nvPr/>
        </p:nvSpPr>
        <p:spPr>
          <a:xfrm>
            <a:off x="1907540" y="6045200"/>
            <a:ext cx="3305175"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一部分光折射进入水中</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11" name="文本框 10"/>
          <p:cNvSpPr txBox="1"/>
          <p:nvPr/>
        </p:nvSpPr>
        <p:spPr>
          <a:xfrm>
            <a:off x="6350" y="0"/>
            <a:ext cx="1972945" cy="1021715"/>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pPr algn="ctr"/>
            <a:endParaRPr lang="zh-CN" altLang="en-US">
              <a:solidFill>
                <a:schemeClr val="bg1"/>
              </a:solidFill>
              <a:sym typeface="+mn-lt"/>
            </a:endParaRPr>
          </a:p>
          <a:p>
            <a:pPr algn="ctr"/>
            <a:r>
              <a:rPr lang="zh-CN" altLang="en-US">
                <a:solidFill>
                  <a:schemeClr val="bg1"/>
                </a:solidFill>
                <a:sym typeface="+mn-lt"/>
              </a:rPr>
              <a:t>人教八上</a:t>
            </a:r>
            <a:endParaRPr lang="zh-CN" altLang="en-US">
              <a:solidFill>
                <a:schemeClr val="bg1"/>
              </a:solidFill>
              <a:sym typeface="+mn-lt"/>
            </a:endParaRPr>
          </a:p>
          <a:p>
            <a:pPr algn="ctr"/>
            <a:endParaRPr lang="zh-CN" altLang="en-US">
              <a:solidFill>
                <a:schemeClr val="bg1"/>
              </a:solidFill>
              <a:sym typeface="+mn-lt"/>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300"/>
                                        <p:tgtEl>
                                          <p:spTgt spid="2"/>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3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4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0" name="TextBox 39"/>
          <p:cNvSpPr txBox="1"/>
          <p:nvPr/>
        </p:nvSpPr>
        <p:spPr>
          <a:xfrm>
            <a:off x="945515" y="1271905"/>
            <a:ext cx="10300335" cy="5077460"/>
          </a:xfrm>
          <a:prstGeom prst="rect">
            <a:avLst/>
          </a:prstGeom>
          <a:noFill/>
        </p:spPr>
        <p:txBody>
          <a:bodyPr wrap="square" rtlCol="0">
            <a:spAutoFit/>
          </a:bodyPr>
          <a:lstStyle/>
          <a:p>
            <a:pPr>
              <a:lnSpc>
                <a:spcPct val="150000"/>
              </a:lnSpc>
            </a:pPr>
            <a:r>
              <a:rPr lang="en-US" altLang="zh-CN" sz="2400" smtClean="0">
                <a:latin typeface="宋体" panose="02010600030101010101" pitchFamily="2" charset="-122"/>
                <a:ea typeface="宋体" panose="02010600030101010101" pitchFamily="2" charset="-122"/>
              </a:rPr>
              <a:t>(2)小明要想用鱼叉叉到鱼,应该瞄准</a:t>
            </a:r>
            <a:r>
              <a:rPr lang="en-US" altLang="zh-CN" sz="2400" u="sng" smtClean="0">
                <a:latin typeface="宋体" panose="02010600030101010101" pitchFamily="2" charset="-122"/>
                <a:ea typeface="宋体" panose="02010600030101010101" pitchFamily="2" charset="-122"/>
              </a:rPr>
              <a:t>　　　　　　　　</a:t>
            </a:r>
            <a:r>
              <a:rPr lang="en-US" altLang="zh-CN" sz="2400" smtClean="0">
                <a:latin typeface="宋体" panose="02010600030101010101" pitchFamily="2" charset="-122"/>
                <a:ea typeface="宋体" panose="02010600030101010101" pitchFamily="2" charset="-122"/>
              </a:rPr>
              <a:t>;如果小明改用激光枪捕鱼,则他应用激光瞄准___________.(均选填“看到的鱼”“看到的鱼的上方”或“看到的鱼的下方”) </a:t>
            </a:r>
            <a:endParaRPr lang="en-US" altLang="zh-CN" sz="2400" smtClean="0">
              <a:latin typeface="宋体" panose="02010600030101010101" pitchFamily="2" charset="-122"/>
              <a:ea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sym typeface="+mn-ea"/>
              </a:rPr>
              <a:t>(3)小明感觉在湖面上比在岸上凉爽,这是因为水的</a:t>
            </a:r>
            <a:r>
              <a:rPr lang="zh-CN" altLang="en-US" sz="2400" u="sng">
                <a:latin typeface="宋体" panose="02010600030101010101" pitchFamily="2" charset="-122"/>
                <a:ea typeface="宋体" panose="02010600030101010101" pitchFamily="2" charset="-122"/>
                <a:cs typeface="宋体" panose="02010600030101010101" pitchFamily="2" charset="-122"/>
                <a:sym typeface="+mn-ea"/>
              </a:rPr>
              <a:t>　　　　</a:t>
            </a:r>
            <a:r>
              <a:rPr lang="zh-CN" altLang="en-US" sz="2400">
                <a:latin typeface="宋体" panose="02010600030101010101" pitchFamily="2" charset="-122"/>
                <a:ea typeface="宋体" panose="02010600030101010101" pitchFamily="2" charset="-122"/>
                <a:cs typeface="宋体" panose="02010600030101010101" pitchFamily="2" charset="-122"/>
                <a:sym typeface="+mn-ea"/>
              </a:rPr>
              <a:t>较大.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sym typeface="+mn-ea"/>
              </a:rPr>
              <a:t>(4)爷爷划船时使用的船桨是</a:t>
            </a:r>
            <a:r>
              <a:rPr lang="zh-CN" altLang="en-US" sz="2400" u="sng">
                <a:latin typeface="宋体" panose="02010600030101010101" pitchFamily="2" charset="-122"/>
                <a:ea typeface="宋体" panose="02010600030101010101" pitchFamily="2" charset="-122"/>
                <a:cs typeface="宋体" panose="02010600030101010101" pitchFamily="2" charset="-122"/>
                <a:sym typeface="+mn-ea"/>
              </a:rPr>
              <a:t>　　　　</a:t>
            </a:r>
            <a:r>
              <a:rPr lang="zh-CN" altLang="en-US" sz="2400">
                <a:latin typeface="宋体" panose="02010600030101010101" pitchFamily="2" charset="-122"/>
                <a:ea typeface="宋体" panose="02010600030101010101" pitchFamily="2" charset="-122"/>
                <a:cs typeface="宋体" panose="02010600030101010101" pitchFamily="2" charset="-122"/>
                <a:sym typeface="+mn-ea"/>
              </a:rPr>
              <a:t>(选填“省力”或“费力”)杠杆.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sym typeface="+mn-ea"/>
              </a:rPr>
              <a:t>(5)由于物体间力的作用是相互的,用船桨向后划水时,船桨给水一个向后的力,同时水给船桨一个向前的力,因此使船向前运动的施力物体是</a:t>
            </a:r>
            <a:r>
              <a:rPr lang="zh-CN" altLang="en-US" sz="2400" u="sng">
                <a:latin typeface="宋体" panose="02010600030101010101" pitchFamily="2" charset="-122"/>
                <a:ea typeface="宋体" panose="02010600030101010101" pitchFamily="2" charset="-122"/>
                <a:cs typeface="宋体" panose="02010600030101010101" pitchFamily="2" charset="-122"/>
                <a:sym typeface="+mn-ea"/>
              </a:rPr>
              <a:t>　　</a:t>
            </a:r>
            <a:r>
              <a:rPr lang="zh-CN" altLang="en-US" sz="2400">
                <a:latin typeface="宋体" panose="02010600030101010101" pitchFamily="2" charset="-122"/>
                <a:ea typeface="宋体" panose="02010600030101010101" pitchFamily="2" charset="-122"/>
                <a:cs typeface="宋体" panose="02010600030101010101" pitchFamily="2" charset="-122"/>
                <a:sym typeface="+mn-ea"/>
              </a:rPr>
              <a:t>.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sym typeface="+mn-ea"/>
              </a:rPr>
              <a:t>(6)鱼叉做得又尖又细,是为了</a:t>
            </a:r>
            <a:r>
              <a:rPr lang="zh-CN" altLang="en-US" sz="2400" u="sng">
                <a:latin typeface="宋体" panose="02010600030101010101" pitchFamily="2" charset="-122"/>
                <a:ea typeface="宋体" panose="02010600030101010101" pitchFamily="2" charset="-122"/>
                <a:cs typeface="宋体" panose="02010600030101010101" pitchFamily="2" charset="-122"/>
                <a:sym typeface="+mn-ea"/>
              </a:rPr>
              <a:t>　　　　　</a:t>
            </a:r>
            <a:r>
              <a:rPr lang="zh-CN" altLang="en-US" sz="2400">
                <a:latin typeface="宋体" panose="02010600030101010101" pitchFamily="2" charset="-122"/>
                <a:ea typeface="宋体" panose="02010600030101010101" pitchFamily="2" charset="-122"/>
                <a:cs typeface="宋体" panose="02010600030101010101" pitchFamily="2" charset="-122"/>
                <a:sym typeface="+mn-ea"/>
              </a:rPr>
              <a:t>.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endParaRPr lang="en-US" altLang="zh-CN" sz="2400" smtClean="0">
              <a:latin typeface="宋体" panose="02010600030101010101" pitchFamily="2" charset="-122"/>
              <a:ea typeface="宋体" panose="02010600030101010101" pitchFamily="2" charset="-122"/>
            </a:endParaRPr>
          </a:p>
        </p:txBody>
      </p:sp>
      <p:sp>
        <p:nvSpPr>
          <p:cNvPr id="6" name="矩形 5"/>
          <p:cNvSpPr/>
          <p:nvPr/>
        </p:nvSpPr>
        <p:spPr>
          <a:xfrm>
            <a:off x="5924550" y="1371600"/>
            <a:ext cx="2474595"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看到的鱼的下方</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8" name="矩形 7"/>
          <p:cNvSpPr/>
          <p:nvPr/>
        </p:nvSpPr>
        <p:spPr>
          <a:xfrm>
            <a:off x="4518025" y="1918335"/>
            <a:ext cx="1905635"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看到的鱼</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11" name="文本框 10"/>
          <p:cNvSpPr txBox="1"/>
          <p:nvPr/>
        </p:nvSpPr>
        <p:spPr>
          <a:xfrm>
            <a:off x="6350" y="0"/>
            <a:ext cx="1972945" cy="1021715"/>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pPr algn="ctr"/>
            <a:endParaRPr lang="zh-CN" altLang="en-US">
              <a:solidFill>
                <a:schemeClr val="bg1"/>
              </a:solidFill>
              <a:sym typeface="+mn-lt"/>
            </a:endParaRPr>
          </a:p>
          <a:p>
            <a:pPr algn="ctr"/>
            <a:r>
              <a:rPr lang="zh-CN" altLang="en-US">
                <a:solidFill>
                  <a:schemeClr val="bg1"/>
                </a:solidFill>
                <a:sym typeface="+mn-lt"/>
              </a:rPr>
              <a:t>人教八上</a:t>
            </a:r>
            <a:endParaRPr lang="zh-CN" altLang="en-US">
              <a:solidFill>
                <a:schemeClr val="bg1"/>
              </a:solidFill>
              <a:sym typeface="+mn-lt"/>
            </a:endParaRPr>
          </a:p>
          <a:p>
            <a:pPr algn="ctr"/>
            <a:endParaRPr lang="zh-CN" altLang="en-US">
              <a:solidFill>
                <a:schemeClr val="bg1"/>
              </a:solidFill>
              <a:sym typeface="+mn-lt"/>
            </a:endParaRPr>
          </a:p>
        </p:txBody>
      </p:sp>
      <p:sp>
        <p:nvSpPr>
          <p:cNvPr id="3" name="矩形 2"/>
          <p:cNvSpPr/>
          <p:nvPr/>
        </p:nvSpPr>
        <p:spPr>
          <a:xfrm>
            <a:off x="7724140" y="3016250"/>
            <a:ext cx="1324610"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比热容</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5" name="矩形 4"/>
          <p:cNvSpPr/>
          <p:nvPr/>
        </p:nvSpPr>
        <p:spPr>
          <a:xfrm>
            <a:off x="4959985" y="3552825"/>
            <a:ext cx="795020"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费力</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7" name="矩形 6"/>
          <p:cNvSpPr/>
          <p:nvPr/>
        </p:nvSpPr>
        <p:spPr>
          <a:xfrm>
            <a:off x="9578975" y="4669790"/>
            <a:ext cx="795020"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水</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10" name="矩形 9"/>
          <p:cNvSpPr/>
          <p:nvPr/>
        </p:nvSpPr>
        <p:spPr>
          <a:xfrm>
            <a:off x="4959985" y="5212080"/>
            <a:ext cx="1740535"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增大压强</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300"/>
                                        <p:tgtEl>
                                          <p:spTgt spid="6"/>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300"/>
                                        <p:tgtEl>
                                          <p:spTgt spid="8"/>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300"/>
                                        <p:tgtEl>
                                          <p:spTgt spid="3"/>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300"/>
                                        <p:tgtEl>
                                          <p:spTgt spid="5"/>
                                        </p:tgtEl>
                                      </p:cBhvr>
                                    </p:animEffect>
                                  </p:childTnLst>
                                </p:cTn>
                              </p:par>
                            </p:childTnLst>
                          </p:cTn>
                        </p:par>
                      </p:childTnLst>
                    </p:cTn>
                  </p:par>
                  <p:par>
                    <p:cTn id="23" fill="hold" nodeType="clickPar">
                      <p:stCondLst>
                        <p:cond delay="indefinite"/>
                      </p:stCondLst>
                      <p:childTnLst>
                        <p:par>
                          <p:cTn id="24" fill="hold" nodeType="after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fade">
                                      <p:cBhvr>
                                        <p:cTn id="27" dur="300"/>
                                        <p:tgtEl>
                                          <p:spTgt spid="7"/>
                                        </p:tgtEl>
                                      </p:cBhvr>
                                    </p:animEffect>
                                  </p:childTnLst>
                                </p:cTn>
                              </p:par>
                            </p:childTnLst>
                          </p:cTn>
                        </p:par>
                      </p:childTnLst>
                    </p:cTn>
                  </p:par>
                  <p:par>
                    <p:cTn id="28" fill="hold" nodeType="clickPar">
                      <p:stCondLst>
                        <p:cond delay="indefinite"/>
                      </p:stCondLst>
                      <p:childTnLst>
                        <p:par>
                          <p:cTn id="29" fill="hold" nodeType="after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fade">
                                      <p:cBhvr>
                                        <p:cTn id="32" dur="3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P spid="3" grpId="0"/>
      <p:bldP spid="5" grpId="0"/>
      <p:bldP spid="7" grpId="0"/>
      <p:bldP spid="10" grpId="0"/>
    </p:bldLst>
  </p:timing>
</p:sld>
</file>

<file path=ppt/slides/slide4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39" name="TextBox 38"/>
          <p:cNvSpPr txBox="1"/>
          <p:nvPr/>
        </p:nvSpPr>
        <p:spPr>
          <a:xfrm>
            <a:off x="5741670" y="1282291"/>
            <a:ext cx="3205908" cy="2306955"/>
          </a:xfrm>
          <a:prstGeom prst="rect">
            <a:avLst/>
          </a:prstGeom>
          <a:noFill/>
        </p:spPr>
        <p:txBody>
          <a:bodyPr wrap="square" rtlCol="0">
            <a:spAutoFit/>
          </a:bodyPr>
          <a:lstStyle/>
          <a:p>
            <a:pPr>
              <a:lnSpc>
                <a:spcPct val="150000"/>
              </a:lnSpc>
            </a:pPr>
            <a:r>
              <a:rPr lang="en-US" altLang="zh-CN" sz="2400" smtClean="0">
                <a:solidFill>
                  <a:srgbClr val="FF0000"/>
                </a:solidFill>
                <a:latin typeface="黑体" panose="02010609060101010101" pitchFamily="49" charset="-122"/>
                <a:ea typeface="黑体" panose="02010609060101010101" pitchFamily="49" charset="-122"/>
              </a:rPr>
              <a:t>【</a:t>
            </a:r>
            <a:r>
              <a:rPr lang="zh-CN" altLang="en-US" sz="2400" smtClean="0">
                <a:solidFill>
                  <a:srgbClr val="FF0000"/>
                </a:solidFill>
                <a:latin typeface="黑体" panose="02010609060101010101" pitchFamily="49" charset="-122"/>
                <a:ea typeface="黑体" panose="02010609060101010101" pitchFamily="49" charset="-122"/>
              </a:rPr>
              <a:t>命题总结</a:t>
            </a:r>
            <a:r>
              <a:rPr lang="en-US" altLang="zh-CN" sz="2400" smtClean="0">
                <a:solidFill>
                  <a:srgbClr val="FF0000"/>
                </a:solidFill>
                <a:latin typeface="黑体" panose="02010609060101010101" pitchFamily="49" charset="-122"/>
                <a:ea typeface="黑体" panose="02010609060101010101" pitchFamily="49" charset="-122"/>
              </a:rPr>
              <a:t>】</a:t>
            </a:r>
            <a:endParaRPr lang="en-US" altLang="zh-CN" sz="2400" smtClean="0">
              <a:solidFill>
                <a:srgbClr val="FF0000"/>
              </a:solidFill>
              <a:latin typeface="黑体" panose="02010609060101010101" pitchFamily="49" charset="-122"/>
              <a:ea typeface="黑体" panose="02010609060101010101" pitchFamily="49" charset="-122"/>
            </a:endParaRPr>
          </a:p>
          <a:p>
            <a:pPr>
              <a:lnSpc>
                <a:spcPct val="150000"/>
              </a:lnSpc>
            </a:pPr>
            <a:r>
              <a:rPr lang="en-US" altLang="zh-CN" sz="2400" smtClean="0">
                <a:latin typeface="宋体" panose="02010600030101010101" pitchFamily="2" charset="-122"/>
                <a:ea typeface="宋体" panose="02010600030101010101" pitchFamily="2" charset="-122"/>
              </a:rPr>
              <a:t>(1)</a:t>
            </a:r>
            <a:r>
              <a:rPr lang="zh-CN" altLang="en-US" sz="2400" smtClean="0">
                <a:latin typeface="宋体" panose="02010600030101010101" pitchFamily="2" charset="-122"/>
                <a:ea typeface="宋体" panose="02010600030101010101" pitchFamily="2" charset="-122"/>
              </a:rPr>
              <a:t>光的直线传播</a:t>
            </a:r>
            <a:endParaRPr lang="zh-CN" altLang="en-US" sz="2400" smtClean="0">
              <a:latin typeface="宋体" panose="02010600030101010101" pitchFamily="2" charset="-122"/>
              <a:ea typeface="宋体" panose="02010600030101010101" pitchFamily="2" charset="-122"/>
            </a:endParaRPr>
          </a:p>
          <a:p>
            <a:pPr>
              <a:lnSpc>
                <a:spcPct val="150000"/>
              </a:lnSpc>
            </a:pPr>
            <a:r>
              <a:rPr lang="en-US" altLang="zh-CN" sz="2400" smtClean="0">
                <a:latin typeface="宋体" panose="02010600030101010101" pitchFamily="2" charset="-122"/>
                <a:ea typeface="宋体" panose="02010600030101010101" pitchFamily="2" charset="-122"/>
              </a:rPr>
              <a:t>(2)</a:t>
            </a:r>
            <a:r>
              <a:rPr lang="zh-CN" altLang="en-US" sz="2400" smtClean="0">
                <a:latin typeface="宋体" panose="02010600030101010101" pitchFamily="2" charset="-122"/>
                <a:ea typeface="宋体" panose="02010600030101010101" pitchFamily="2" charset="-122"/>
              </a:rPr>
              <a:t>光的折射</a:t>
            </a:r>
            <a:endParaRPr lang="zh-CN" altLang="en-US" sz="2400" smtClean="0">
              <a:latin typeface="宋体" panose="02010600030101010101" pitchFamily="2" charset="-122"/>
              <a:ea typeface="宋体" panose="02010600030101010101" pitchFamily="2" charset="-122"/>
            </a:endParaRPr>
          </a:p>
          <a:p>
            <a:pPr>
              <a:lnSpc>
                <a:spcPct val="150000"/>
              </a:lnSpc>
            </a:pPr>
            <a:r>
              <a:rPr lang="en-US" altLang="zh-CN" sz="2400" smtClean="0">
                <a:latin typeface="宋体" panose="02010600030101010101" pitchFamily="2" charset="-122"/>
                <a:ea typeface="宋体" panose="02010600030101010101" pitchFamily="2" charset="-122"/>
              </a:rPr>
              <a:t>(3)</a:t>
            </a:r>
            <a:r>
              <a:rPr lang="zh-CN" altLang="en-US" sz="2400" smtClean="0">
                <a:latin typeface="宋体" panose="02010600030101010101" pitchFamily="2" charset="-122"/>
                <a:ea typeface="宋体" panose="02010600030101010101" pitchFamily="2" charset="-122"/>
              </a:rPr>
              <a:t>光的折射作图</a:t>
            </a:r>
            <a:endParaRPr lang="zh-CN" altLang="en-US" sz="2400">
              <a:latin typeface="宋体" panose="02010600030101010101" pitchFamily="2" charset="-122"/>
              <a:ea typeface="宋体" panose="02010600030101010101" pitchFamily="2" charset="-122"/>
            </a:endParaRPr>
          </a:p>
        </p:txBody>
      </p:sp>
      <p:sp>
        <p:nvSpPr>
          <p:cNvPr id="40" name="TextBox 39"/>
          <p:cNvSpPr txBox="1"/>
          <p:nvPr/>
        </p:nvSpPr>
        <p:spPr>
          <a:xfrm>
            <a:off x="539115" y="3957955"/>
            <a:ext cx="10756265" cy="2861310"/>
          </a:xfrm>
          <a:prstGeom prst="rect">
            <a:avLst/>
          </a:prstGeom>
          <a:noFill/>
        </p:spPr>
        <p:txBody>
          <a:bodyPr wrap="square" rtlCol="0">
            <a:spAutoFit/>
          </a:bodyPr>
          <a:lstStyle/>
          <a:p>
            <a:pPr>
              <a:lnSpc>
                <a:spcPct val="150000"/>
              </a:lnSpc>
            </a:pPr>
            <a:r>
              <a:rPr lang="en-US" altLang="zh-CN" sz="2400" b="1" smtClean="0">
                <a:solidFill>
                  <a:srgbClr val="FF0000"/>
                </a:solidFill>
                <a:latin typeface="黑体" panose="02010609060101010101" pitchFamily="49" charset="-122"/>
                <a:ea typeface="黑体" panose="02010609060101010101" pitchFamily="49" charset="-122"/>
              </a:rPr>
              <a:t>【</a:t>
            </a:r>
            <a:r>
              <a:rPr lang="zh-CN" altLang="en-US" sz="2400" b="1" smtClean="0">
                <a:solidFill>
                  <a:srgbClr val="FF0000"/>
                </a:solidFill>
                <a:latin typeface="黑体" panose="02010609060101010101" pitchFamily="49" charset="-122"/>
                <a:ea typeface="黑体" panose="02010609060101010101" pitchFamily="49" charset="-122"/>
              </a:rPr>
              <a:t>一题通关</a:t>
            </a:r>
            <a:r>
              <a:rPr lang="en-US" altLang="zh-CN" sz="2400" b="1" smtClean="0">
                <a:solidFill>
                  <a:srgbClr val="FF0000"/>
                </a:solidFill>
                <a:latin typeface="黑体" panose="02010609060101010101" pitchFamily="49" charset="-122"/>
                <a:ea typeface="黑体" panose="02010609060101010101" pitchFamily="49" charset="-122"/>
              </a:rPr>
              <a:t>】</a:t>
            </a:r>
            <a:endParaRPr lang="en-US" altLang="zh-CN" sz="2400" b="1" smtClean="0">
              <a:solidFill>
                <a:srgbClr val="FF0000"/>
              </a:solidFill>
              <a:latin typeface="黑体" panose="02010609060101010101" pitchFamily="49" charset="-122"/>
              <a:ea typeface="黑体" panose="02010609060101010101" pitchFamily="49" charset="-122"/>
            </a:endParaRPr>
          </a:p>
          <a:p>
            <a:pPr>
              <a:lnSpc>
                <a:spcPct val="150000"/>
              </a:lnSpc>
            </a:pPr>
            <a:r>
              <a:rPr lang="en-US" altLang="zh-CN" sz="2400" smtClean="0">
                <a:latin typeface="宋体" panose="02010600030101010101" pitchFamily="2" charset="-122"/>
                <a:ea typeface="宋体" panose="02010600030101010101" pitchFamily="2" charset="-122"/>
              </a:rPr>
              <a:t>4.如图甲所示,小明将一枚硬币放在碗的底部,眼睛在某处恰好看不到该硬币;保持人眼的位置不变,向碗中加水,于是又能看到硬币了,如图乙所示.</a:t>
            </a:r>
            <a:endParaRPr lang="en-US" altLang="zh-CN" sz="2400" smtClean="0">
              <a:latin typeface="宋体" panose="02010600030101010101" pitchFamily="2" charset="-122"/>
              <a:ea typeface="宋体" panose="02010600030101010101" pitchFamily="2" charset="-122"/>
            </a:endParaRPr>
          </a:p>
          <a:p>
            <a:pPr>
              <a:lnSpc>
                <a:spcPct val="150000"/>
              </a:lnSpc>
            </a:pPr>
            <a:r>
              <a:rPr lang="en-US" altLang="zh-CN" sz="2400" smtClean="0">
                <a:latin typeface="宋体" panose="02010600030101010101" pitchFamily="2" charset="-122"/>
                <a:ea typeface="宋体" panose="02010600030101010101" pitchFamily="2" charset="-122"/>
              </a:rPr>
              <a:t>(1)图甲中,小明看不到硬币,这是因为光在同种均匀介质中沿_______传播. </a:t>
            </a:r>
            <a:endParaRPr lang="en-US" altLang="zh-CN" sz="2400" smtClean="0">
              <a:latin typeface="宋体" panose="02010600030101010101" pitchFamily="2" charset="-122"/>
              <a:ea typeface="宋体" panose="02010600030101010101" pitchFamily="2" charset="-122"/>
            </a:endParaRPr>
          </a:p>
          <a:p>
            <a:pPr>
              <a:lnSpc>
                <a:spcPct val="150000"/>
              </a:lnSpc>
            </a:pPr>
            <a:endParaRPr lang="en-US" altLang="zh-CN" sz="2400" smtClean="0">
              <a:latin typeface="宋体" panose="02010600030101010101" pitchFamily="2" charset="-122"/>
              <a:ea typeface="宋体" panose="02010600030101010101" pitchFamily="2" charset="-122"/>
            </a:endParaRPr>
          </a:p>
        </p:txBody>
      </p:sp>
      <p:pic>
        <p:nvPicPr>
          <p:cNvPr id="36" name="2019-2-5.jpg"/>
          <p:cNvPicPr/>
          <p:nvPr/>
        </p:nvPicPr>
        <p:blipFill>
          <a:blip r:embed="rId2"/>
          <a:stretch>
            <a:fillRect/>
          </a:stretch>
        </p:blipFill>
        <p:spPr>
          <a:xfrm>
            <a:off x="2079625" y="1790700"/>
            <a:ext cx="2802890" cy="1226820"/>
          </a:xfrm>
          <a:prstGeom prst="rect">
            <a:avLst/>
          </a:prstGeom>
        </p:spPr>
      </p:pic>
      <p:sp>
        <p:nvSpPr>
          <p:cNvPr id="37" name="TextBox 36"/>
          <p:cNvSpPr txBox="1"/>
          <p:nvPr/>
        </p:nvSpPr>
        <p:spPr>
          <a:xfrm>
            <a:off x="2639420" y="3158054"/>
            <a:ext cx="2390660" cy="430887"/>
          </a:xfrm>
          <a:prstGeom prst="rect">
            <a:avLst/>
          </a:prstGeom>
          <a:noFill/>
        </p:spPr>
        <p:txBody>
          <a:bodyPr wrap="square" rtlCol="0">
            <a:spAutoFit/>
          </a:bodyPr>
          <a:lstStyle/>
          <a:p>
            <a:r>
              <a:rPr lang="zh-CN" altLang="en-US" sz="2200" smtClean="0">
                <a:latin typeface="宋体" panose="02010600030101010101" pitchFamily="2" charset="-122"/>
                <a:ea typeface="宋体" panose="02010600030101010101" pitchFamily="2" charset="-122"/>
              </a:rPr>
              <a:t>甲　　　　乙</a:t>
            </a:r>
            <a:endParaRPr lang="zh-CN" altLang="en-US" sz="2200" smtClean="0">
              <a:latin typeface="宋体" panose="02010600030101010101" pitchFamily="2" charset="-122"/>
              <a:ea typeface="宋体" panose="02010600030101010101" pitchFamily="2" charset="-122"/>
            </a:endParaRPr>
          </a:p>
        </p:txBody>
      </p:sp>
      <p:sp>
        <p:nvSpPr>
          <p:cNvPr id="3" name="矩形 2"/>
          <p:cNvSpPr/>
          <p:nvPr/>
        </p:nvSpPr>
        <p:spPr>
          <a:xfrm>
            <a:off x="8822055" y="5699125"/>
            <a:ext cx="1324610"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直线</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2" name="文本框 1"/>
          <p:cNvSpPr txBox="1"/>
          <p:nvPr/>
        </p:nvSpPr>
        <p:spPr>
          <a:xfrm>
            <a:off x="6350" y="0"/>
            <a:ext cx="1972945" cy="1249045"/>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pPr algn="ctr"/>
            <a:endParaRPr lang="zh-CN" altLang="en-US">
              <a:solidFill>
                <a:schemeClr val="bg1"/>
              </a:solidFill>
              <a:sym typeface="+mn-lt"/>
            </a:endParaRPr>
          </a:p>
          <a:p>
            <a:pPr algn="ctr"/>
            <a:r>
              <a:rPr lang="zh-CN" altLang="en-US">
                <a:solidFill>
                  <a:schemeClr val="bg1"/>
                </a:solidFill>
                <a:sym typeface="+mn-lt"/>
              </a:rPr>
              <a:t>人教八上</a:t>
            </a:r>
            <a:endParaRPr lang="zh-CN" altLang="en-US">
              <a:solidFill>
                <a:schemeClr val="bg1"/>
              </a:solidFill>
              <a:sym typeface="+mn-lt"/>
            </a:endParaRPr>
          </a:p>
          <a:p>
            <a:pPr algn="ctr"/>
            <a:r>
              <a:rPr lang="zh-CN" altLang="en-US">
                <a:solidFill>
                  <a:schemeClr val="bg1"/>
                </a:solidFill>
                <a:sym typeface="+mn-lt"/>
              </a:rPr>
              <a:t>沪科八年级</a:t>
            </a:r>
            <a:endParaRPr lang="zh-CN" altLang="en-US">
              <a:solidFill>
                <a:schemeClr val="bg1"/>
              </a:solidFill>
              <a:sym typeface="+mn-lt"/>
            </a:endParaRPr>
          </a:p>
          <a:p>
            <a:pPr algn="ctr"/>
            <a:r>
              <a:rPr lang="zh-CN" altLang="en-US">
                <a:solidFill>
                  <a:schemeClr val="bg1"/>
                </a:solidFill>
                <a:sym typeface="+mn-lt"/>
              </a:rPr>
              <a:t>北师八上</a:t>
            </a:r>
            <a:endParaRPr lang="zh-CN" altLang="en-US">
              <a:solidFill>
                <a:schemeClr val="bg1"/>
              </a:solidFill>
              <a:sym typeface="+mn-lt"/>
            </a:endParaRPr>
          </a:p>
          <a:p>
            <a:pPr algn="ctr"/>
            <a:endParaRPr lang="zh-CN" altLang="en-US">
              <a:solidFill>
                <a:schemeClr val="bg1"/>
              </a:solidFill>
              <a:sym typeface="+mn-lt"/>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3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0" name="TextBox 39"/>
          <p:cNvSpPr txBox="1"/>
          <p:nvPr/>
        </p:nvSpPr>
        <p:spPr>
          <a:xfrm>
            <a:off x="589280" y="1623060"/>
            <a:ext cx="10756265" cy="2861310"/>
          </a:xfrm>
          <a:prstGeom prst="rect">
            <a:avLst/>
          </a:prstGeom>
          <a:noFill/>
        </p:spPr>
        <p:txBody>
          <a:bodyPr wrap="square" rtlCol="0">
            <a:spAutoFit/>
          </a:bodyPr>
          <a:lstStyle/>
          <a:p>
            <a:pPr>
              <a:lnSpc>
                <a:spcPct val="150000"/>
              </a:lnSpc>
            </a:pPr>
            <a:r>
              <a:rPr lang="en-US" altLang="zh-CN" sz="2400" smtClean="0">
                <a:latin typeface="宋体" panose="02010600030101010101" pitchFamily="2" charset="-122"/>
                <a:ea typeface="宋体" panose="02010600030101010101" pitchFamily="2" charset="-122"/>
              </a:rPr>
              <a:t>(2)图乙中,小明看到的是硬币的_______(选填“实”或“虚”)像,这是光的________现象. </a:t>
            </a:r>
            <a:endParaRPr lang="en-US" altLang="zh-CN" sz="2400" smtClean="0">
              <a:latin typeface="宋体" panose="02010600030101010101" pitchFamily="2" charset="-122"/>
              <a:ea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sym typeface="+mn-ea"/>
              </a:rPr>
              <a:t>(3)将图乙所示的情景简化成如图丙所示的示意图,其中人眼在A位置,硬币在B位置,硬币的像在C位置,请在图中画出人眼看到硬币的光路图.</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endParaRPr lang="en-US" altLang="zh-CN" sz="2400" smtClean="0">
              <a:latin typeface="宋体" panose="02010600030101010101" pitchFamily="2" charset="-122"/>
              <a:ea typeface="宋体" panose="02010600030101010101" pitchFamily="2" charset="-122"/>
            </a:endParaRPr>
          </a:p>
        </p:txBody>
      </p:sp>
      <p:sp>
        <p:nvSpPr>
          <p:cNvPr id="10" name="矩形 9"/>
          <p:cNvSpPr/>
          <p:nvPr/>
        </p:nvSpPr>
        <p:spPr>
          <a:xfrm>
            <a:off x="654685" y="2233930"/>
            <a:ext cx="1324610"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折射</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11" name="矩形 10"/>
          <p:cNvSpPr/>
          <p:nvPr/>
        </p:nvSpPr>
        <p:spPr>
          <a:xfrm>
            <a:off x="5166995" y="1773555"/>
            <a:ext cx="1324610"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虚</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2" name="文本框 1"/>
          <p:cNvSpPr txBox="1"/>
          <p:nvPr/>
        </p:nvSpPr>
        <p:spPr>
          <a:xfrm>
            <a:off x="6350" y="0"/>
            <a:ext cx="1972945" cy="1249045"/>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pPr algn="ctr"/>
            <a:endParaRPr lang="zh-CN" altLang="en-US">
              <a:solidFill>
                <a:schemeClr val="bg1"/>
              </a:solidFill>
              <a:sym typeface="+mn-lt"/>
            </a:endParaRPr>
          </a:p>
          <a:p>
            <a:pPr algn="ctr"/>
            <a:r>
              <a:rPr lang="zh-CN" altLang="en-US">
                <a:solidFill>
                  <a:schemeClr val="bg1"/>
                </a:solidFill>
                <a:sym typeface="+mn-lt"/>
              </a:rPr>
              <a:t>人教八上</a:t>
            </a:r>
            <a:endParaRPr lang="zh-CN" altLang="en-US">
              <a:solidFill>
                <a:schemeClr val="bg1"/>
              </a:solidFill>
              <a:sym typeface="+mn-lt"/>
            </a:endParaRPr>
          </a:p>
          <a:p>
            <a:pPr algn="ctr"/>
            <a:r>
              <a:rPr lang="zh-CN" altLang="en-US">
                <a:solidFill>
                  <a:schemeClr val="bg1"/>
                </a:solidFill>
                <a:sym typeface="+mn-lt"/>
              </a:rPr>
              <a:t>沪科八年级</a:t>
            </a:r>
            <a:endParaRPr lang="zh-CN" altLang="en-US">
              <a:solidFill>
                <a:schemeClr val="bg1"/>
              </a:solidFill>
              <a:sym typeface="+mn-lt"/>
            </a:endParaRPr>
          </a:p>
          <a:p>
            <a:pPr algn="ctr"/>
            <a:r>
              <a:rPr lang="zh-CN" altLang="en-US">
                <a:solidFill>
                  <a:schemeClr val="bg1"/>
                </a:solidFill>
                <a:sym typeface="+mn-lt"/>
              </a:rPr>
              <a:t>北师八上</a:t>
            </a:r>
            <a:endParaRPr lang="zh-CN" altLang="en-US">
              <a:solidFill>
                <a:schemeClr val="bg1"/>
              </a:solidFill>
              <a:sym typeface="+mn-lt"/>
            </a:endParaRPr>
          </a:p>
          <a:p>
            <a:pPr algn="ctr"/>
            <a:endParaRPr lang="zh-CN" altLang="en-US">
              <a:solidFill>
                <a:schemeClr val="bg1"/>
              </a:solidFill>
              <a:sym typeface="+mn-lt"/>
            </a:endParaRPr>
          </a:p>
        </p:txBody>
      </p:sp>
      <p:pic>
        <p:nvPicPr>
          <p:cNvPr id="245" name="2019-2-6.jpg"/>
          <p:cNvPicPr>
            <a:picLocks noChangeAspect="1"/>
          </p:cNvPicPr>
          <p:nvPr/>
        </p:nvPicPr>
        <p:blipFill>
          <a:blip r:embed="rId2"/>
          <a:stretch>
            <a:fillRect/>
          </a:stretch>
        </p:blipFill>
        <p:spPr>
          <a:xfrm>
            <a:off x="1517650" y="4032885"/>
            <a:ext cx="2840355" cy="1948180"/>
          </a:xfrm>
          <a:prstGeom prst="rect">
            <a:avLst/>
          </a:prstGeom>
        </p:spPr>
      </p:pic>
      <p:pic>
        <p:nvPicPr>
          <p:cNvPr id="246" name="2019-2-6D.jpg"/>
          <p:cNvPicPr>
            <a:picLocks noChangeAspect="1"/>
          </p:cNvPicPr>
          <p:nvPr/>
        </p:nvPicPr>
        <p:blipFill>
          <a:blip r:embed="rId3"/>
          <a:stretch>
            <a:fillRect/>
          </a:stretch>
        </p:blipFill>
        <p:spPr>
          <a:xfrm>
            <a:off x="5930265" y="3970020"/>
            <a:ext cx="3024505" cy="2073910"/>
          </a:xfrm>
          <a:prstGeom prst="rect">
            <a:avLst/>
          </a:prstGeom>
        </p:spPr>
      </p:pic>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300"/>
                                        <p:tgtEl>
                                          <p:spTgt spid="11"/>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300"/>
                                        <p:tgtEl>
                                          <p:spTgt spid="10"/>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246"/>
                                        </p:tgtEl>
                                        <p:attrNameLst>
                                          <p:attrName>style.visibility</p:attrName>
                                        </p:attrNameLst>
                                      </p:cBhvr>
                                      <p:to>
                                        <p:strVal val="visible"/>
                                      </p:to>
                                    </p:set>
                                    <p:animEffect transition="in" filter="fade">
                                      <p:cBhvr>
                                        <p:cTn id="17" dur="500"/>
                                        <p:tgtEl>
                                          <p:spTgt spid="2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Lst>
  </p:timing>
</p:sld>
</file>

<file path=ppt/slides/slide4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探究光的反射规律</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实验 </a:t>
            </a:r>
            <a:r>
              <a:rPr lang="en-US" altLang="zh-CN">
                <a:solidFill>
                  <a:schemeClr val="bg1"/>
                </a:solidFill>
                <a:sym typeface="+mn-lt"/>
              </a:rPr>
              <a:t>1</a:t>
            </a:r>
            <a:endParaRPr lang="en-US" altLang="zh-CN">
              <a:solidFill>
                <a:schemeClr val="bg1"/>
              </a:solidFill>
              <a:sym typeface="+mn-lt"/>
            </a:endParaRPr>
          </a:p>
        </p:txBody>
      </p:sp>
      <p:sp>
        <p:nvSpPr>
          <p:cNvPr id="3" name="文本框 2"/>
          <p:cNvSpPr txBox="1"/>
          <p:nvPr/>
        </p:nvSpPr>
        <p:spPr>
          <a:xfrm>
            <a:off x="989965" y="911860"/>
            <a:ext cx="10690860" cy="2306955"/>
          </a:xfrm>
          <a:prstGeom prst="rect">
            <a:avLst/>
          </a:prstGeom>
          <a:noFill/>
        </p:spPr>
        <p:txBody>
          <a:bodyPr wrap="square" rtlCol="0">
            <a:spAutoFit/>
          </a:bodyPr>
          <a:lstStyle/>
          <a:p>
            <a:pPr>
              <a:lnSpc>
                <a:spcPct val="150000"/>
              </a:lnSpc>
            </a:pPr>
            <a:r>
              <a:rPr lang="zh-CN" altLang="en-US" sz="2400" b="1">
                <a:solidFill>
                  <a:srgbClr val="FF0000"/>
                </a:solidFill>
                <a:latin typeface="黑体" panose="02010609060101010101" pitchFamily="49" charset="-122"/>
                <a:ea typeface="黑体" panose="02010609060101010101" pitchFamily="49" charset="-122"/>
                <a:cs typeface="宋体" panose="02010600030101010101" pitchFamily="2" charset="-122"/>
              </a:rPr>
              <a:t>考法总结</a:t>
            </a:r>
            <a:endParaRPr lang="zh-CN" altLang="en-US" sz="2400" b="1">
              <a:solidFill>
                <a:srgbClr val="FF0000"/>
              </a:solidFill>
              <a:latin typeface="黑体" panose="02010609060101010101" pitchFamily="49" charset="-122"/>
              <a:ea typeface="黑体" panose="02010609060101010101" pitchFamily="49"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有关该实验,有如下命题点:</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b="1">
                <a:latin typeface="黑体" panose="02010609060101010101" pitchFamily="49" charset="-122"/>
                <a:ea typeface="黑体" panose="02010609060101010101" pitchFamily="49" charset="-122"/>
                <a:cs typeface="黑体" panose="02010609060101010101" pitchFamily="49" charset="-122"/>
              </a:rPr>
              <a:t>1.【实验器材】</a:t>
            </a:r>
            <a:r>
              <a:rPr lang="zh-CN" altLang="en-US" sz="2400">
                <a:latin typeface="宋体" panose="02010600030101010101" pitchFamily="2" charset="-122"/>
                <a:ea typeface="宋体" panose="02010600030101010101" pitchFamily="2" charset="-122"/>
                <a:cs typeface="宋体" panose="02010600030101010101" pitchFamily="2" charset="-122"/>
              </a:rPr>
              <a:t>平面镜、激光笔、可折叠纸板、</a:t>
            </a:r>
            <a:r>
              <a:rPr lang="zh-CN" altLang="en-US" sz="2400" u="wavyHeavy">
                <a:solidFill>
                  <a:schemeClr val="tx1"/>
                </a:solidFill>
                <a:uFill>
                  <a:solidFill>
                    <a:srgbClr val="EE3028"/>
                  </a:solidFill>
                </a:uFill>
                <a:latin typeface="宋体" panose="02010600030101010101" pitchFamily="2" charset="-122"/>
                <a:ea typeface="宋体" panose="02010600030101010101" pitchFamily="2" charset="-122"/>
                <a:cs typeface="宋体" panose="02010600030101010101" pitchFamily="2" charset="-122"/>
              </a:rPr>
              <a:t>量角器</a:t>
            </a:r>
            <a:r>
              <a:rPr lang="zh-CN" altLang="en-US" sz="2400">
                <a:latin typeface="宋体" panose="02010600030101010101" pitchFamily="2" charset="-122"/>
                <a:ea typeface="宋体" panose="02010600030101010101" pitchFamily="2" charset="-122"/>
                <a:cs typeface="宋体" panose="02010600030101010101" pitchFamily="2" charset="-122"/>
              </a:rPr>
              <a:t>等.</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b="1">
                <a:latin typeface="黑体" panose="02010609060101010101" pitchFamily="49" charset="-122"/>
                <a:ea typeface="黑体" panose="02010609060101010101" pitchFamily="49" charset="-122"/>
                <a:cs typeface="黑体" panose="02010609060101010101" pitchFamily="49" charset="-122"/>
              </a:rPr>
              <a:t>2.【实验装置】</a:t>
            </a:r>
            <a:r>
              <a:rPr lang="zh-CN" altLang="en-US" sz="2400">
                <a:latin typeface="宋体" panose="02010600030101010101" pitchFamily="2" charset="-122"/>
                <a:ea typeface="宋体" panose="02010600030101010101" pitchFamily="2" charset="-122"/>
                <a:cs typeface="宋体" panose="02010600030101010101" pitchFamily="2" charset="-122"/>
              </a:rPr>
              <a:t>如图所示.</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pic>
        <p:nvPicPr>
          <p:cNvPr id="237" name="18WHLWJJZKBWL108.jpg" descr="id:2147497284;FounderCES"/>
          <p:cNvPicPr>
            <a:picLocks noChangeAspect="1"/>
          </p:cNvPicPr>
          <p:nvPr/>
        </p:nvPicPr>
        <p:blipFill>
          <a:blip r:embed="rId2"/>
          <a:stretch>
            <a:fillRect/>
          </a:stretch>
        </p:blipFill>
        <p:spPr>
          <a:xfrm>
            <a:off x="2806065" y="3445510"/>
            <a:ext cx="5807075" cy="2160905"/>
          </a:xfrm>
          <a:prstGeom prst="rect">
            <a:avLst/>
          </a:prstGeom>
        </p:spPr>
      </p:pic>
    </p:spTree>
  </p:cSld>
  <p:clrMapOvr>
    <a:masterClrMapping/>
  </p:clrMapOvr>
  <p:transition spd="med">
    <p:wipe dir="d"/>
  </p:transition>
  <p:timing/>
</p:sld>
</file>

<file path=ppt/slides/slide4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探究光的反射规律</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实验 </a:t>
            </a:r>
            <a:r>
              <a:rPr lang="en-US" altLang="zh-CN">
                <a:solidFill>
                  <a:schemeClr val="bg1"/>
                </a:solidFill>
                <a:sym typeface="+mn-lt"/>
              </a:rPr>
              <a:t>1</a:t>
            </a:r>
            <a:endParaRPr lang="en-US" altLang="zh-CN">
              <a:solidFill>
                <a:schemeClr val="bg1"/>
              </a:solidFill>
              <a:sym typeface="+mn-lt"/>
            </a:endParaRPr>
          </a:p>
        </p:txBody>
      </p:sp>
      <p:sp>
        <p:nvSpPr>
          <p:cNvPr id="3" name="文本框 2"/>
          <p:cNvSpPr txBox="1"/>
          <p:nvPr/>
        </p:nvSpPr>
        <p:spPr>
          <a:xfrm>
            <a:off x="1078230" y="1167765"/>
            <a:ext cx="10337165" cy="4523105"/>
          </a:xfrm>
          <a:prstGeom prst="rect">
            <a:avLst/>
          </a:prstGeom>
          <a:noFill/>
        </p:spPr>
        <p:txBody>
          <a:bodyPr wrap="square" rtlCol="0">
            <a:spAutoFit/>
          </a:bodyPr>
          <a:lstStyle/>
          <a:p>
            <a:pPr>
              <a:lnSpc>
                <a:spcPct val="150000"/>
              </a:lnSpc>
            </a:pPr>
            <a:r>
              <a:rPr lang="zh-CN" altLang="en-US" sz="2400" b="1">
                <a:latin typeface="黑体" panose="02010609060101010101" pitchFamily="49" charset="-122"/>
                <a:ea typeface="黑体" panose="02010609060101010101" pitchFamily="49" charset="-122"/>
                <a:cs typeface="黑体" panose="02010609060101010101" pitchFamily="49" charset="-122"/>
              </a:rPr>
              <a:t>3.【设计与进行实验】</a:t>
            </a:r>
            <a:endParaRPr lang="zh-CN" altLang="en-US" sz="2400" b="1">
              <a:latin typeface="黑体" panose="02010609060101010101" pitchFamily="49" charset="-122"/>
              <a:ea typeface="黑体" panose="02010609060101010101" pitchFamily="49" charset="-122"/>
              <a:cs typeface="黑体" panose="02010609060101010101" pitchFamily="49"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(1)让光贴着纸板传播的目的是</a:t>
            </a:r>
            <a:r>
              <a:rPr lang="zh-CN" altLang="en-US" sz="2400" u="wavyHeavy">
                <a:solidFill>
                  <a:schemeClr val="tx1"/>
                </a:solidFill>
                <a:uFill>
                  <a:solidFill>
                    <a:srgbClr val="EE3028"/>
                  </a:solidFill>
                </a:uFill>
                <a:latin typeface="宋体" panose="02010600030101010101" pitchFamily="2" charset="-122"/>
                <a:ea typeface="宋体" panose="02010600030101010101" pitchFamily="2" charset="-122"/>
                <a:cs typeface="宋体" panose="02010600030101010101" pitchFamily="2" charset="-122"/>
              </a:rPr>
              <a:t>显示光的传播路径</a:t>
            </a:r>
            <a:r>
              <a:rPr lang="zh-CN" altLang="en-US" sz="2400">
                <a:latin typeface="宋体" panose="02010600030101010101" pitchFamily="2" charset="-122"/>
                <a:ea typeface="宋体" panose="02010600030101010101" pitchFamily="2" charset="-122"/>
                <a:cs typeface="宋体" panose="02010600030101010101" pitchFamily="2" charset="-122"/>
              </a:rPr>
              <a:t>,能从各个方向看到光的传播路径是因为光在纸板上发生了</a:t>
            </a:r>
            <a:r>
              <a:rPr lang="zh-CN" altLang="en-US" sz="2400" u="wavyHeavy">
                <a:solidFill>
                  <a:schemeClr val="tx1"/>
                </a:solidFill>
                <a:uFill>
                  <a:solidFill>
                    <a:srgbClr val="EE3028"/>
                  </a:solidFill>
                </a:uFill>
                <a:latin typeface="宋体" panose="02010600030101010101" pitchFamily="2" charset="-122"/>
                <a:ea typeface="宋体" panose="02010600030101010101" pitchFamily="2" charset="-122"/>
                <a:cs typeface="宋体" panose="02010600030101010101" pitchFamily="2" charset="-122"/>
              </a:rPr>
              <a:t>漫反射</a:t>
            </a:r>
            <a:r>
              <a:rPr lang="zh-CN" altLang="en-US" sz="2400">
                <a:latin typeface="宋体" panose="02010600030101010101" pitchFamily="2" charset="-122"/>
                <a:ea typeface="宋体" panose="02010600030101010101" pitchFamily="2" charset="-122"/>
                <a:cs typeface="宋体" panose="02010600030101010101" pitchFamily="2" charset="-122"/>
              </a:rPr>
              <a:t>.</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(2)平面镜需放置在水平桌面上,纸板必须</a:t>
            </a:r>
            <a:r>
              <a:rPr lang="zh-CN" altLang="en-US" sz="2400" u="wavyHeavy">
                <a:solidFill>
                  <a:schemeClr val="tx1"/>
                </a:solidFill>
                <a:uFill>
                  <a:solidFill>
                    <a:srgbClr val="EE3028"/>
                  </a:solidFill>
                </a:uFill>
                <a:latin typeface="宋体" panose="02010600030101010101" pitchFamily="2" charset="-122"/>
                <a:ea typeface="宋体" panose="02010600030101010101" pitchFamily="2" charset="-122"/>
                <a:cs typeface="宋体" panose="02010600030101010101" pitchFamily="2" charset="-122"/>
              </a:rPr>
              <a:t>竖立</a:t>
            </a:r>
            <a:r>
              <a:rPr lang="zh-CN" altLang="en-US" sz="2400">
                <a:latin typeface="宋体" panose="02010600030101010101" pitchFamily="2" charset="-122"/>
                <a:ea typeface="宋体" panose="02010600030101010101" pitchFamily="2" charset="-122"/>
                <a:cs typeface="宋体" panose="02010600030101010101" pitchFamily="2" charset="-122"/>
              </a:rPr>
              <a:t>在平面镜上,否则在纸板上将</a:t>
            </a:r>
            <a:r>
              <a:rPr lang="zh-CN" altLang="en-US" sz="2400" u="wavyHeavy">
                <a:solidFill>
                  <a:schemeClr val="tx1"/>
                </a:solidFill>
                <a:uFill>
                  <a:solidFill>
                    <a:srgbClr val="EE3028"/>
                  </a:solidFill>
                </a:uFill>
                <a:latin typeface="宋体" panose="02010600030101010101" pitchFamily="2" charset="-122"/>
                <a:ea typeface="宋体" panose="02010600030101010101" pitchFamily="2" charset="-122"/>
                <a:cs typeface="宋体" panose="02010600030101010101" pitchFamily="2" charset="-122"/>
              </a:rPr>
              <a:t>无法观察到反射光线</a:t>
            </a:r>
            <a:r>
              <a:rPr lang="zh-CN" altLang="en-US" sz="2400">
                <a:latin typeface="宋体" panose="02010600030101010101" pitchFamily="2" charset="-122"/>
                <a:ea typeface="宋体" panose="02010600030101010101" pitchFamily="2" charset="-122"/>
                <a:cs typeface="宋体" panose="02010600030101010101" pitchFamily="2" charset="-122"/>
              </a:rPr>
              <a:t>.</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(3)使用可折叠的纸板的目的是:①显示光路;②探究反射光线、入射光线和法线是否在同一平面内.</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Tree>
  </p:cSld>
  <p:clrMapOvr>
    <a:masterClrMapping/>
  </p:clrMapOvr>
  <p:transition spd="med">
    <p:wipe dir="d"/>
  </p:transition>
  <p:timing/>
</p:sld>
</file>

<file path=ppt/slides/slide4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探究光的反射规律</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实验 </a:t>
            </a:r>
            <a:r>
              <a:rPr lang="en-US" altLang="zh-CN">
                <a:solidFill>
                  <a:schemeClr val="bg1"/>
                </a:solidFill>
                <a:sym typeface="+mn-lt"/>
              </a:rPr>
              <a:t>1</a:t>
            </a:r>
            <a:endParaRPr lang="en-US" altLang="zh-CN">
              <a:solidFill>
                <a:schemeClr val="bg1"/>
              </a:solidFill>
              <a:sym typeface="+mn-lt"/>
            </a:endParaRPr>
          </a:p>
        </p:txBody>
      </p:sp>
      <p:sp>
        <p:nvSpPr>
          <p:cNvPr id="4" name="文本框 3"/>
          <p:cNvSpPr txBox="1"/>
          <p:nvPr/>
        </p:nvSpPr>
        <p:spPr>
          <a:xfrm>
            <a:off x="1244600" y="1252855"/>
            <a:ext cx="9780905" cy="3969385"/>
          </a:xfrm>
          <a:prstGeom prst="rect">
            <a:avLst/>
          </a:prstGeom>
          <a:noFill/>
        </p:spPr>
        <p:txBody>
          <a:bodyPr wrap="square" rtlCol="0">
            <a:spAutoFit/>
          </a:bodyPr>
          <a:lstStyle/>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sym typeface="+mn-ea"/>
              </a:rPr>
              <a:t>(4)如何确定反射光线和入射光线的位置?</a:t>
            </a:r>
            <a:r>
              <a:rPr lang="zh-CN" altLang="en-US" sz="2400" u="wavyHeavy">
                <a:solidFill>
                  <a:schemeClr val="tx1"/>
                </a:solidFill>
                <a:uFill>
                  <a:solidFill>
                    <a:srgbClr val="EE3028"/>
                  </a:solidFill>
                </a:uFill>
                <a:latin typeface="宋体" panose="02010600030101010101" pitchFamily="2" charset="-122"/>
                <a:ea typeface="宋体" panose="02010600030101010101" pitchFamily="2" charset="-122"/>
                <a:cs typeface="宋体" panose="02010600030101010101" pitchFamily="2" charset="-122"/>
                <a:sym typeface="+mn-ea"/>
              </a:rPr>
              <a:t>用铅笔在纸板上描出反射光线和入射光线的路径.</a:t>
            </a:r>
            <a:endParaRPr lang="zh-CN" altLang="en-US" sz="2400" u="wavyHeavy">
              <a:solidFill>
                <a:schemeClr val="tx1"/>
              </a:solidFill>
              <a:uFill>
                <a:solidFill>
                  <a:srgbClr val="EE3028"/>
                </a:solidFill>
              </a:uFill>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(5)当入射角增大时,反射角也</a:t>
            </a:r>
            <a:r>
              <a:rPr lang="zh-CN" altLang="en-US" sz="2400" u="wavyHeavy">
                <a:solidFill>
                  <a:schemeClr val="tx1"/>
                </a:solidFill>
                <a:uFill>
                  <a:solidFill>
                    <a:srgbClr val="EE3028"/>
                  </a:solidFill>
                </a:uFill>
                <a:latin typeface="宋体" panose="02010600030101010101" pitchFamily="2" charset="-122"/>
                <a:ea typeface="宋体" panose="02010600030101010101" pitchFamily="2" charset="-122"/>
                <a:cs typeface="宋体" panose="02010600030101010101" pitchFamily="2" charset="-122"/>
              </a:rPr>
              <a:t>增大</a:t>
            </a:r>
            <a:r>
              <a:rPr lang="zh-CN" altLang="en-US" sz="2400">
                <a:latin typeface="宋体" panose="02010600030101010101" pitchFamily="2" charset="-122"/>
                <a:ea typeface="宋体" panose="02010600030101010101" pitchFamily="2" charset="-122"/>
                <a:cs typeface="宋体" panose="02010600030101010101" pitchFamily="2" charset="-122"/>
              </a:rPr>
              <a:t>;反之,反射角减小.</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(6)让入射光沿着原反射光的路径逆着原反射光的方向照射,观察反射光是否与原入射光的路径重合的目的是</a:t>
            </a:r>
            <a:r>
              <a:rPr lang="zh-CN" altLang="en-US" sz="2400" u="wavyHeavy">
                <a:solidFill>
                  <a:schemeClr val="tx1"/>
                </a:solidFill>
                <a:uFill>
                  <a:solidFill>
                    <a:srgbClr val="EE3028"/>
                  </a:solidFill>
                </a:uFill>
                <a:latin typeface="宋体" panose="02010600030101010101" pitchFamily="2" charset="-122"/>
                <a:ea typeface="宋体" panose="02010600030101010101" pitchFamily="2" charset="-122"/>
                <a:cs typeface="宋体" panose="02010600030101010101" pitchFamily="2" charset="-122"/>
              </a:rPr>
              <a:t>探究光路的可逆性</a:t>
            </a:r>
            <a:r>
              <a:rPr lang="zh-CN" altLang="en-US" sz="2400">
                <a:latin typeface="宋体" panose="02010600030101010101" pitchFamily="2" charset="-122"/>
                <a:ea typeface="宋体" panose="02010600030101010101" pitchFamily="2" charset="-122"/>
                <a:cs typeface="宋体" panose="02010600030101010101" pitchFamily="2" charset="-122"/>
              </a:rPr>
              <a:t>.</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(7)改变入射角的大小,多测几组实验数据的目的是</a:t>
            </a:r>
            <a:r>
              <a:rPr lang="zh-CN" altLang="en-US" sz="2400" u="wavyHeavy">
                <a:solidFill>
                  <a:schemeClr val="tx1"/>
                </a:solidFill>
                <a:uFill>
                  <a:solidFill>
                    <a:srgbClr val="EE3028"/>
                  </a:solidFill>
                </a:uFill>
                <a:latin typeface="宋体" panose="02010600030101010101" pitchFamily="2" charset="-122"/>
                <a:ea typeface="宋体" panose="02010600030101010101" pitchFamily="2" charset="-122"/>
                <a:cs typeface="宋体" panose="02010600030101010101" pitchFamily="2" charset="-122"/>
              </a:rPr>
              <a:t>避免偶然性,寻找普遍规律.</a:t>
            </a:r>
            <a:endParaRPr lang="zh-CN" altLang="en-US" sz="2400" u="wavyHeavy">
              <a:solidFill>
                <a:schemeClr val="tx1"/>
              </a:solidFill>
              <a:uFill>
                <a:solidFill>
                  <a:srgbClr val="EE3028"/>
                </a:solidFill>
              </a:uFill>
              <a:latin typeface="宋体" panose="02010600030101010101" pitchFamily="2" charset="-122"/>
              <a:ea typeface="宋体" panose="02010600030101010101" pitchFamily="2" charset="-122"/>
              <a:cs typeface="宋体" panose="02010600030101010101" pitchFamily="2" charset="-122"/>
            </a:endParaRPr>
          </a:p>
        </p:txBody>
      </p:sp>
    </p:spTree>
  </p:cSld>
  <p:clrMapOvr>
    <a:masterClrMapping/>
  </p:clrMapOvr>
  <p:transition spd="med">
    <p:wipe dir="d"/>
  </p:transition>
  <p:timing/>
</p:sld>
</file>

<file path=ppt/slides/slide4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探究光的反射规律</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实验 </a:t>
            </a:r>
            <a:r>
              <a:rPr lang="en-US" altLang="zh-CN">
                <a:solidFill>
                  <a:schemeClr val="bg1"/>
                </a:solidFill>
                <a:sym typeface="+mn-lt"/>
              </a:rPr>
              <a:t>1</a:t>
            </a:r>
            <a:endParaRPr lang="en-US" altLang="zh-CN">
              <a:solidFill>
                <a:schemeClr val="bg1"/>
              </a:solidFill>
              <a:sym typeface="+mn-lt"/>
            </a:endParaRPr>
          </a:p>
        </p:txBody>
      </p:sp>
      <p:sp>
        <p:nvSpPr>
          <p:cNvPr id="4" name="文本框 3"/>
          <p:cNvSpPr txBox="1"/>
          <p:nvPr/>
        </p:nvSpPr>
        <p:spPr>
          <a:xfrm>
            <a:off x="929005" y="742315"/>
            <a:ext cx="10096500" cy="5631180"/>
          </a:xfrm>
          <a:prstGeom prst="rect">
            <a:avLst/>
          </a:prstGeom>
          <a:noFill/>
        </p:spPr>
        <p:txBody>
          <a:bodyPr wrap="square" rtlCol="0">
            <a:spAutoFit/>
          </a:bodyPr>
          <a:lstStyle/>
          <a:p>
            <a:pPr>
              <a:lnSpc>
                <a:spcPct val="150000"/>
              </a:lnSpc>
            </a:pPr>
            <a:r>
              <a:rPr lang="zh-CN" altLang="en-US" sz="2400" b="1">
                <a:latin typeface="黑体" panose="02010609060101010101" pitchFamily="49" charset="-122"/>
                <a:ea typeface="黑体" panose="02010609060101010101" pitchFamily="49" charset="-122"/>
                <a:cs typeface="黑体" panose="02010609060101010101" pitchFamily="49" charset="-122"/>
              </a:rPr>
              <a:t>4.【交流与反思】</a:t>
            </a:r>
            <a:endParaRPr lang="zh-CN" altLang="en-US" sz="2400" b="1">
              <a:latin typeface="黑体" panose="02010609060101010101" pitchFamily="49" charset="-122"/>
              <a:ea typeface="黑体" panose="02010609060101010101" pitchFamily="49" charset="-122"/>
              <a:cs typeface="黑体" panose="02010609060101010101" pitchFamily="49"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(1)在实验过程中,若在纸板的另一半上看不到反射光线,则可能的原因是纸板与平面镜没有垂直放置.</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(2)如果记录的反射角和入射角的角度不相等,则原因可能是:①错将入射光线与镜面的夹角当成入射角;②错将反射光线与镜面的夹角当成反射角.</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(3)如果纸板与平面镜不垂直,则反射光线依然存在,但在纸板的另一半上</a:t>
            </a:r>
            <a:r>
              <a:rPr lang="zh-CN" altLang="en-US" sz="2400" u="wavyHeavy">
                <a:solidFill>
                  <a:schemeClr val="tx1"/>
                </a:solidFill>
                <a:uFill>
                  <a:solidFill>
                    <a:srgbClr val="EE3028"/>
                  </a:solidFill>
                </a:uFill>
                <a:latin typeface="宋体" panose="02010600030101010101" pitchFamily="2" charset="-122"/>
                <a:ea typeface="宋体" panose="02010600030101010101" pitchFamily="2" charset="-122"/>
                <a:cs typeface="宋体" panose="02010600030101010101" pitchFamily="2" charset="-122"/>
              </a:rPr>
              <a:t>看不到反射光线.</a:t>
            </a:r>
            <a:endParaRPr lang="zh-CN" altLang="en-US" sz="2400" u="wavyHeavy">
              <a:solidFill>
                <a:schemeClr val="tx1"/>
              </a:solidFill>
              <a:uFill>
                <a:solidFill>
                  <a:srgbClr val="EE3028"/>
                </a:solidFill>
              </a:uFill>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b="1">
                <a:latin typeface="黑体" panose="02010609060101010101" pitchFamily="49" charset="-122"/>
                <a:ea typeface="黑体" panose="02010609060101010101" pitchFamily="49" charset="-122"/>
                <a:cs typeface="黑体" panose="02010609060101010101" pitchFamily="49" charset="-122"/>
              </a:rPr>
              <a:t>5.【实验结论】</a:t>
            </a:r>
            <a:endParaRPr lang="zh-CN" altLang="en-US" sz="2400" b="1">
              <a:latin typeface="黑体" panose="02010609060101010101" pitchFamily="49" charset="-122"/>
              <a:ea typeface="黑体" panose="02010609060101010101" pitchFamily="49" charset="-122"/>
              <a:cs typeface="黑体" panose="02010609060101010101" pitchFamily="49"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反射光线、入射光线和法线在同一平面内;反射光线和入射光线分别位于法线两侧;反射角等于入射角.</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Tree>
  </p:cSld>
  <p:clrMapOvr>
    <a:masterClrMapping/>
  </p:clrMapOvr>
  <p:transition spd="med">
    <p:wipe dir="d"/>
  </p:transition>
  <p:timing/>
</p:sld>
</file>

<file path=ppt/slides/slide4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探究光的反射规律</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实验 </a:t>
            </a:r>
            <a:r>
              <a:rPr lang="en-US" altLang="zh-CN">
                <a:solidFill>
                  <a:schemeClr val="bg1"/>
                </a:solidFill>
                <a:sym typeface="+mn-lt"/>
              </a:rPr>
              <a:t>1</a:t>
            </a:r>
            <a:endParaRPr lang="en-US" altLang="zh-CN">
              <a:solidFill>
                <a:schemeClr val="bg1"/>
              </a:solidFill>
              <a:sym typeface="+mn-lt"/>
            </a:endParaRPr>
          </a:p>
        </p:txBody>
      </p:sp>
      <p:sp>
        <p:nvSpPr>
          <p:cNvPr id="4" name="文本框 3"/>
          <p:cNvSpPr txBox="1"/>
          <p:nvPr/>
        </p:nvSpPr>
        <p:spPr>
          <a:xfrm>
            <a:off x="488315" y="742315"/>
            <a:ext cx="10096500" cy="1198880"/>
          </a:xfrm>
          <a:prstGeom prst="rect">
            <a:avLst/>
          </a:prstGeom>
          <a:noFill/>
        </p:spPr>
        <p:txBody>
          <a:bodyPr wrap="square" rtlCol="0">
            <a:spAutoFit/>
          </a:bodyPr>
          <a:lstStyle/>
          <a:p>
            <a:pPr>
              <a:lnSpc>
                <a:spcPct val="150000"/>
              </a:lnSpc>
            </a:pPr>
            <a:r>
              <a:rPr lang="zh-CN" altLang="en-US" sz="2400" b="1">
                <a:solidFill>
                  <a:srgbClr val="FF0000"/>
                </a:solidFill>
                <a:latin typeface="黑体" panose="02010609060101010101" pitchFamily="49" charset="-122"/>
                <a:ea typeface="黑体" panose="02010609060101010101" pitchFamily="49" charset="-122"/>
                <a:cs typeface="宋体" panose="02010600030101010101" pitchFamily="2" charset="-122"/>
              </a:rPr>
              <a:t>一题通关</a:t>
            </a:r>
            <a:endParaRPr lang="zh-CN" altLang="en-US" sz="2400" b="1">
              <a:solidFill>
                <a:srgbClr val="FF0000"/>
              </a:solidFill>
              <a:latin typeface="黑体" panose="02010609060101010101" pitchFamily="49" charset="-122"/>
              <a:ea typeface="黑体" panose="02010609060101010101" pitchFamily="49" charset="-122"/>
              <a:cs typeface="宋体" panose="02010600030101010101" pitchFamily="2" charset="-122"/>
            </a:endParaRPr>
          </a:p>
          <a:p>
            <a:pPr>
              <a:lnSpc>
                <a:spcPct val="150000"/>
              </a:lnSpc>
            </a:pPr>
            <a:r>
              <a:rPr lang="zh-CN" altLang="en-US" sz="2400" b="1">
                <a:latin typeface="黑体" panose="02010609060101010101" pitchFamily="49" charset="-122"/>
                <a:ea typeface="黑体" panose="02010609060101010101" pitchFamily="49" charset="-122"/>
                <a:cs typeface="宋体" panose="02010600030101010101" pitchFamily="2" charset="-122"/>
              </a:rPr>
              <a:t>例</a:t>
            </a:r>
            <a:r>
              <a:rPr lang="zh-CN" altLang="en-US" sz="2400">
                <a:latin typeface="宋体" panose="02010600030101010101" pitchFamily="2" charset="-122"/>
                <a:ea typeface="宋体" panose="02010600030101010101" pitchFamily="2" charset="-122"/>
                <a:cs typeface="宋体" panose="02010600030101010101" pitchFamily="2" charset="-122"/>
              </a:rPr>
              <a:t> 在“探究光的反射规律”实验中:</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pic>
        <p:nvPicPr>
          <p:cNvPr id="240" name="18WHLWJJZKBWL109.jpg" descr="id:2147497305;FounderCES"/>
          <p:cNvPicPr>
            <a:picLocks noChangeAspect="1"/>
          </p:cNvPicPr>
          <p:nvPr/>
        </p:nvPicPr>
        <p:blipFill>
          <a:blip r:embed="rId2"/>
          <a:stretch>
            <a:fillRect/>
          </a:stretch>
        </p:blipFill>
        <p:spPr>
          <a:xfrm>
            <a:off x="2310765" y="1941195"/>
            <a:ext cx="2620645" cy="1896745"/>
          </a:xfrm>
          <a:prstGeom prst="rect">
            <a:avLst/>
          </a:prstGeom>
        </p:spPr>
      </p:pic>
      <p:pic>
        <p:nvPicPr>
          <p:cNvPr id="241" name="18WHLWJJZKBWL109-1.jpg" descr="id:2147497312;FounderCES"/>
          <p:cNvPicPr>
            <a:picLocks noChangeAspect="1"/>
          </p:cNvPicPr>
          <p:nvPr/>
        </p:nvPicPr>
        <p:blipFill>
          <a:blip r:embed="rId3"/>
          <a:stretch>
            <a:fillRect/>
          </a:stretch>
        </p:blipFill>
        <p:spPr>
          <a:xfrm>
            <a:off x="5755005" y="1990090"/>
            <a:ext cx="3456940" cy="1798955"/>
          </a:xfrm>
          <a:prstGeom prst="rect">
            <a:avLst/>
          </a:prstGeom>
        </p:spPr>
      </p:pic>
      <p:sp>
        <p:nvSpPr>
          <p:cNvPr id="2" name="文本框 1"/>
          <p:cNvSpPr txBox="1"/>
          <p:nvPr/>
        </p:nvSpPr>
        <p:spPr>
          <a:xfrm>
            <a:off x="3173095" y="3924300"/>
            <a:ext cx="895985" cy="398780"/>
          </a:xfrm>
          <a:prstGeom prst="rect">
            <a:avLst/>
          </a:prstGeom>
          <a:noFill/>
        </p:spPr>
        <p:txBody>
          <a:bodyPr wrap="square" rtlCol="0">
            <a:spAutoFit/>
          </a:bodyPr>
          <a:lstStyle/>
          <a:p>
            <a:r>
              <a:rPr lang="zh-CN" altLang="en-US" sz="2000">
                <a:latin typeface="宋体" panose="02010600030101010101" pitchFamily="2" charset="-122"/>
                <a:ea typeface="宋体" panose="02010600030101010101" pitchFamily="2" charset="-122"/>
              </a:rPr>
              <a:t>甲</a:t>
            </a:r>
            <a:endParaRPr lang="zh-CN" altLang="en-US" sz="2000">
              <a:latin typeface="宋体" panose="02010600030101010101" pitchFamily="2" charset="-122"/>
              <a:ea typeface="宋体" panose="02010600030101010101" pitchFamily="2" charset="-122"/>
            </a:endParaRPr>
          </a:p>
        </p:txBody>
      </p:sp>
      <p:sp>
        <p:nvSpPr>
          <p:cNvPr id="3" name="文本框 2"/>
          <p:cNvSpPr txBox="1"/>
          <p:nvPr/>
        </p:nvSpPr>
        <p:spPr>
          <a:xfrm>
            <a:off x="7035165" y="3837940"/>
            <a:ext cx="895985" cy="398780"/>
          </a:xfrm>
          <a:prstGeom prst="rect">
            <a:avLst/>
          </a:prstGeom>
          <a:noFill/>
        </p:spPr>
        <p:txBody>
          <a:bodyPr wrap="square" rtlCol="0">
            <a:spAutoFit/>
          </a:bodyPr>
          <a:lstStyle/>
          <a:p>
            <a:r>
              <a:rPr lang="zh-CN" altLang="en-US" sz="2000">
                <a:latin typeface="宋体" panose="02010600030101010101" pitchFamily="2" charset="-122"/>
                <a:ea typeface="宋体" panose="02010600030101010101" pitchFamily="2" charset="-122"/>
              </a:rPr>
              <a:t>乙</a:t>
            </a:r>
            <a:endParaRPr lang="zh-CN" altLang="en-US" sz="2000">
              <a:latin typeface="宋体" panose="02010600030101010101" pitchFamily="2" charset="-122"/>
              <a:ea typeface="宋体" panose="02010600030101010101" pitchFamily="2" charset="-122"/>
            </a:endParaRPr>
          </a:p>
        </p:txBody>
      </p:sp>
      <p:sp>
        <p:nvSpPr>
          <p:cNvPr id="6" name="文本框 5"/>
          <p:cNvSpPr txBox="1"/>
          <p:nvPr/>
        </p:nvSpPr>
        <p:spPr>
          <a:xfrm>
            <a:off x="917575" y="4193540"/>
            <a:ext cx="10942320" cy="2676525"/>
          </a:xfrm>
          <a:prstGeom prst="rect">
            <a:avLst/>
          </a:prstGeom>
          <a:noFill/>
        </p:spPr>
        <p:txBody>
          <a:bodyPr wrap="square" rtlCol="0">
            <a:spAutoFit/>
          </a:bodyPr>
          <a:lstStyle/>
          <a:p>
            <a:pPr>
              <a:lnSpc>
                <a:spcPct val="150000"/>
              </a:lnSpc>
            </a:pPr>
            <a:r>
              <a:rPr lang="zh-CN" altLang="en-US" sz="2400" b="1">
                <a:latin typeface="黑体" panose="02010609060101010101" pitchFamily="49" charset="-122"/>
                <a:ea typeface="黑体" panose="02010609060101010101" pitchFamily="49" charset="-122"/>
                <a:cs typeface="宋体" panose="02010600030101010101" pitchFamily="2" charset="-122"/>
              </a:rPr>
              <a:t>【基础设问】</a:t>
            </a:r>
            <a:endParaRPr lang="zh-CN" altLang="en-US" sz="2400" b="1">
              <a:latin typeface="黑体" panose="02010609060101010101" pitchFamily="49" charset="-122"/>
              <a:ea typeface="黑体" panose="02010609060101010101" pitchFamily="49"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(1)实验过程中,纸板与平面镜必须</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放置.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(2)实验中,应选用表面较</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(选填“粗糙”或“光滑”)的纸板,目的是</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　</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 </a:t>
            </a:r>
            <a:endParaRPr lang="zh-CN" altLang="en-US" sz="2400">
              <a:latin typeface="宋体" panose="02010600030101010101" pitchFamily="2" charset="-122"/>
              <a:ea typeface="宋体" panose="02010600030101010101" pitchFamily="2" charset="-122"/>
              <a:cs typeface="宋体" panose="02010600030101010101" pitchFamily="2" charset="-122"/>
            </a:endParaRPr>
          </a:p>
          <a:p>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
        <p:nvSpPr>
          <p:cNvPr id="8" name="矩形 7"/>
          <p:cNvSpPr/>
          <p:nvPr/>
        </p:nvSpPr>
        <p:spPr>
          <a:xfrm>
            <a:off x="5755006" y="4783861"/>
            <a:ext cx="79502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垂直</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9" name="矩形 8"/>
          <p:cNvSpPr/>
          <p:nvPr/>
        </p:nvSpPr>
        <p:spPr>
          <a:xfrm>
            <a:off x="4527551" y="5377586"/>
            <a:ext cx="79502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粗糙</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10" name="矩形 9"/>
          <p:cNvSpPr/>
          <p:nvPr/>
        </p:nvSpPr>
        <p:spPr>
          <a:xfrm>
            <a:off x="1389381" y="5926861"/>
            <a:ext cx="829437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使光在纸板的表面发生漫反射,便于观察入射光线和反射光线</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300"/>
                                        <p:tgtEl>
                                          <p:spTgt spid="8"/>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300"/>
                                        <p:tgtEl>
                                          <p:spTgt spid="9"/>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3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Lst>
  </p:timing>
</p:sld>
</file>

<file path=ppt/slides/slide4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探究光的反射规律</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实验 </a:t>
            </a:r>
            <a:r>
              <a:rPr lang="en-US" altLang="zh-CN">
                <a:solidFill>
                  <a:schemeClr val="bg1"/>
                </a:solidFill>
                <a:sym typeface="+mn-lt"/>
              </a:rPr>
              <a:t>1</a:t>
            </a:r>
            <a:endParaRPr lang="en-US" altLang="zh-CN">
              <a:solidFill>
                <a:schemeClr val="bg1"/>
              </a:solidFill>
              <a:sym typeface="+mn-lt"/>
            </a:endParaRPr>
          </a:p>
        </p:txBody>
      </p:sp>
      <p:sp>
        <p:nvSpPr>
          <p:cNvPr id="6" name="文本框 5"/>
          <p:cNvSpPr txBox="1"/>
          <p:nvPr/>
        </p:nvSpPr>
        <p:spPr>
          <a:xfrm>
            <a:off x="624840" y="1289050"/>
            <a:ext cx="10942320" cy="5077460"/>
          </a:xfrm>
          <a:prstGeom prst="rect">
            <a:avLst/>
          </a:prstGeom>
          <a:noFill/>
        </p:spPr>
        <p:txBody>
          <a:bodyPr wrap="square" rtlCol="0">
            <a:spAutoFit/>
          </a:bodyPr>
          <a:lstStyle/>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(3)如图甲所示,一束光沿MO方向射向镜面,则反射光沿</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方向.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(4)图甲中,若使光束沿NO方向射向平面镜,则反射角为</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度.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(5)实验中需要用到的测量器材有</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b="1">
                <a:latin typeface="黑体" panose="02010609060101010101" pitchFamily="49" charset="-122"/>
                <a:ea typeface="黑体" panose="02010609060101010101" pitchFamily="49" charset="-122"/>
                <a:cs typeface="宋体" panose="02010600030101010101" pitchFamily="2" charset="-122"/>
              </a:rPr>
              <a:t>【拓展设问】</a:t>
            </a:r>
            <a:endParaRPr lang="zh-CN" altLang="en-US" sz="2400" b="1">
              <a:latin typeface="黑体" panose="02010609060101010101" pitchFamily="49" charset="-122"/>
              <a:ea typeface="黑体" panose="02010609060101010101" pitchFamily="49"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(6)实验中,使用可绕ON折转的纸板的目的是:</a:t>
            </a:r>
            <a:r>
              <a:rPr lang="en-US" altLang="zh-CN" sz="2400">
                <a:latin typeface="宋体" panose="02010600030101010101" pitchFamily="2" charset="-122"/>
                <a:ea typeface="宋体" panose="02010600030101010101" pitchFamily="2" charset="-122"/>
                <a:cs typeface="宋体" panose="02010600030101010101" pitchFamily="2" charset="-122"/>
              </a:rPr>
              <a:t>_____________________________</a:t>
            </a:r>
            <a:endParaRPr lang="en-US" altLang="zh-CN"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en-US" altLang="zh-CN" sz="2400">
                <a:latin typeface="宋体" panose="02010600030101010101" pitchFamily="2" charset="-122"/>
                <a:ea typeface="宋体" panose="02010600030101010101" pitchFamily="2" charset="-122"/>
                <a:cs typeface="宋体" panose="02010600030101010101" pitchFamily="2" charset="-122"/>
              </a:rPr>
              <a:t>__________________</a:t>
            </a:r>
            <a:r>
              <a:rPr lang="zh-CN" altLang="en-US" sz="2400">
                <a:latin typeface="宋体" panose="02010600030101010101" pitchFamily="2" charset="-122"/>
                <a:ea typeface="宋体" panose="02010600030101010101" pitchFamily="2" charset="-122"/>
                <a:cs typeface="宋体" panose="02010600030101010101" pitchFamily="2" charset="-122"/>
              </a:rPr>
              <a:t>.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(7)如图乙所示,在某次实验中,使一束光贴着纸板A沿某一角度射到O点,若在纸板B上没有观察到反射光,则原因可能是</a:t>
            </a:r>
            <a:r>
              <a:rPr lang="en-US" altLang="zh-CN" sz="2400">
                <a:latin typeface="宋体" panose="02010600030101010101" pitchFamily="2" charset="-122"/>
                <a:ea typeface="宋体" panose="02010600030101010101" pitchFamily="2" charset="-122"/>
                <a:cs typeface="宋体" panose="02010600030101010101" pitchFamily="2" charset="-122"/>
              </a:rPr>
              <a:t>______________________________________</a:t>
            </a:r>
            <a:endParaRPr lang="en-US" altLang="zh-CN"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en-US" altLang="zh-CN" sz="2400">
                <a:latin typeface="宋体" panose="02010600030101010101" pitchFamily="2" charset="-122"/>
                <a:ea typeface="宋体" panose="02010600030101010101" pitchFamily="2" charset="-122"/>
                <a:cs typeface="宋体" panose="02010600030101010101" pitchFamily="2" charset="-122"/>
              </a:rPr>
              <a:t>______________</a:t>
            </a:r>
            <a:r>
              <a:rPr lang="zh-CN" altLang="en-US" sz="2400">
                <a:latin typeface="宋体" panose="02010600030101010101" pitchFamily="2" charset="-122"/>
                <a:ea typeface="宋体" panose="02010600030101010101" pitchFamily="2" charset="-122"/>
                <a:cs typeface="宋体" panose="02010600030101010101" pitchFamily="2" charset="-122"/>
              </a:rPr>
              <a:t>. </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
        <p:nvSpPr>
          <p:cNvPr id="8" name="矩形 7"/>
          <p:cNvSpPr/>
          <p:nvPr/>
        </p:nvSpPr>
        <p:spPr>
          <a:xfrm>
            <a:off x="8064501" y="1452016"/>
            <a:ext cx="49022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OB</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9" name="矩形 8"/>
          <p:cNvSpPr/>
          <p:nvPr/>
        </p:nvSpPr>
        <p:spPr>
          <a:xfrm>
            <a:off x="7938136" y="1994941"/>
            <a:ext cx="33655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0</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10" name="矩形 9"/>
          <p:cNvSpPr/>
          <p:nvPr/>
        </p:nvSpPr>
        <p:spPr>
          <a:xfrm>
            <a:off x="5237481" y="2537231"/>
            <a:ext cx="110109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量角器</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11" name="矩形 10"/>
          <p:cNvSpPr/>
          <p:nvPr/>
        </p:nvSpPr>
        <p:spPr>
          <a:xfrm>
            <a:off x="6676391" y="3597046"/>
            <a:ext cx="446786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探究反射光线、入射光线和法线</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12" name="矩形 11"/>
          <p:cNvSpPr/>
          <p:nvPr/>
        </p:nvSpPr>
        <p:spPr>
          <a:xfrm>
            <a:off x="5609591" y="5302656"/>
            <a:ext cx="584708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纸板A与纸板B不在同一平面内(或纸板没有</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13" name="矩形 12"/>
          <p:cNvSpPr/>
          <p:nvPr/>
        </p:nvSpPr>
        <p:spPr>
          <a:xfrm>
            <a:off x="733426" y="4179341"/>
            <a:ext cx="263144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是否在同一平面内</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14" name="矩形 13"/>
          <p:cNvSpPr/>
          <p:nvPr/>
        </p:nvSpPr>
        <p:spPr>
          <a:xfrm>
            <a:off x="733426" y="5763031"/>
            <a:ext cx="217297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与平面镜垂直)</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300"/>
                                        <p:tgtEl>
                                          <p:spTgt spid="8"/>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300"/>
                                        <p:tgtEl>
                                          <p:spTgt spid="9"/>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300"/>
                                        <p:tgtEl>
                                          <p:spTgt spid="10"/>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300"/>
                                        <p:tgtEl>
                                          <p:spTgt spid="11"/>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3"/>
                                        </p:tgtEl>
                                        <p:attrNameLst>
                                          <p:attrName>style.visibility</p:attrName>
                                        </p:attrNameLst>
                                      </p:cBhvr>
                                      <p:to>
                                        <p:strVal val="visible"/>
                                      </p:to>
                                    </p:set>
                                    <p:animEffect transition="in" filter="fade">
                                      <p:cBhvr>
                                        <p:cTn id="25" dur="300"/>
                                        <p:tgtEl>
                                          <p:spTgt spid="13"/>
                                        </p:tgtEl>
                                      </p:cBhvr>
                                    </p:animEffect>
                                  </p:childTnLst>
                                </p:cTn>
                              </p:par>
                            </p:childTnLst>
                          </p:cTn>
                        </p:par>
                      </p:childTnLst>
                    </p:cTn>
                  </p:par>
                  <p:par>
                    <p:cTn id="26" fill="hold" nodeType="clickPar">
                      <p:stCondLst>
                        <p:cond delay="indefinite"/>
                      </p:stCondLst>
                      <p:childTnLst>
                        <p:par>
                          <p:cTn id="27" fill="hold" nodeType="afterGroup">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12"/>
                                        </p:tgtEl>
                                        <p:attrNameLst>
                                          <p:attrName>style.visibility</p:attrName>
                                        </p:attrNameLst>
                                      </p:cBhvr>
                                      <p:to>
                                        <p:strVal val="visible"/>
                                      </p:to>
                                    </p:set>
                                    <p:animEffect transition="in" filter="fade">
                                      <p:cBhvr>
                                        <p:cTn id="30" dur="300"/>
                                        <p:tgtEl>
                                          <p:spTgt spid="12"/>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14"/>
                                        </p:tgtEl>
                                        <p:attrNameLst>
                                          <p:attrName>style.visibility</p:attrName>
                                        </p:attrNameLst>
                                      </p:cBhvr>
                                      <p:to>
                                        <p:strVal val="visible"/>
                                      </p:to>
                                    </p:set>
                                    <p:animEffect transition="in" filter="fade">
                                      <p:cBhvr>
                                        <p:cTn id="33" dur="3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P spid="12" grpId="0"/>
      <p:bldP spid="13" grpId="0"/>
      <p:bldP spid="14" grpId="0"/>
    </p:bldLst>
  </p:timing>
</p:sld>
</file>

<file path=ppt/slides/slide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光现象作图</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考法 </a:t>
            </a:r>
            <a:r>
              <a:rPr lang="en-US" altLang="zh-CN">
                <a:solidFill>
                  <a:schemeClr val="bg1"/>
                </a:solidFill>
                <a:sym typeface="+mn-lt"/>
              </a:rPr>
              <a:t>2</a:t>
            </a:r>
            <a:endParaRPr lang="en-US" altLang="zh-CN">
              <a:solidFill>
                <a:schemeClr val="bg1"/>
              </a:solidFill>
              <a:sym typeface="+mn-lt"/>
            </a:endParaRPr>
          </a:p>
        </p:txBody>
      </p:sp>
      <p:sp>
        <p:nvSpPr>
          <p:cNvPr id="2" name="文本框 1"/>
          <p:cNvSpPr txBox="1"/>
          <p:nvPr/>
        </p:nvSpPr>
        <p:spPr>
          <a:xfrm>
            <a:off x="859155" y="742315"/>
            <a:ext cx="10474325" cy="1753235"/>
          </a:xfrm>
          <a:prstGeom prst="rect">
            <a:avLst/>
          </a:prstGeom>
          <a:noFill/>
        </p:spPr>
        <p:txBody>
          <a:bodyPr wrap="square" rtlCol="0">
            <a:spAutoFit/>
          </a:bodyPr>
          <a:lstStyle/>
          <a:p>
            <a:pPr>
              <a:lnSpc>
                <a:spcPct val="150000"/>
              </a:lnSpc>
            </a:pP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
        <p:nvSpPr>
          <p:cNvPr id="4" name="文本框 3"/>
          <p:cNvSpPr txBox="1"/>
          <p:nvPr/>
        </p:nvSpPr>
        <p:spPr>
          <a:xfrm>
            <a:off x="664845" y="1037590"/>
            <a:ext cx="10567670" cy="5077460"/>
          </a:xfrm>
          <a:prstGeom prst="rect">
            <a:avLst/>
          </a:prstGeom>
          <a:noFill/>
        </p:spPr>
        <p:txBody>
          <a:bodyPr wrap="square" rtlCol="0">
            <a:spAutoFit/>
          </a:bodyPr>
          <a:lstStyle/>
          <a:p>
            <a:pPr>
              <a:lnSpc>
                <a:spcPct val="150000"/>
              </a:lnSpc>
            </a:pPr>
            <a:r>
              <a:rPr lang="zh-CN" altLang="en-US" sz="2400" b="1">
                <a:solidFill>
                  <a:srgbClr val="FF0000"/>
                </a:solidFill>
                <a:latin typeface="黑体" panose="02010609060101010101" pitchFamily="49" charset="-122"/>
                <a:ea typeface="黑体" panose="02010609060101010101" pitchFamily="49" charset="-122"/>
                <a:cs typeface="宋体" panose="02010600030101010101" pitchFamily="2" charset="-122"/>
              </a:rPr>
              <a:t>作图规范</a:t>
            </a:r>
            <a:endParaRPr lang="zh-CN" altLang="en-US" sz="2400" b="1">
              <a:solidFill>
                <a:srgbClr val="FF0000"/>
              </a:solidFill>
              <a:latin typeface="黑体" panose="02010609060101010101" pitchFamily="49" charset="-122"/>
              <a:ea typeface="黑体" panose="02010609060101010101" pitchFamily="49"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1.作图时,一定要借助作图工具(刻度尺、量角器等),线条要横平竖直;</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2.光学作图中,实际光线用实线表示,辅助线、光的反向延长线、法线、虚像用</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  虚线表示;</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3.一定要在实际光线上画上表示光的传播方向的箭头,且实际光线不能断开;</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4.法线要与反射面垂直,最好在垂足处标注垂直符号;</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5.画平面镜时,须在平面镜的非反射面上画上短斜线;</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6.在反射现象中,反射角等于入射角;在平面镜成像中,像和物关于镜面对称;在</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  折射现象中,光从空气中斜射入其他介质中时,入射角一般较大.</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Tree>
  </p:cSld>
  <p:clrMapOvr>
    <a:masterClrMapping/>
  </p:clrMapOvr>
  <p:transition spd="med">
    <p:wipe dir="d"/>
  </p:transition>
  <p:timing/>
</p:sld>
</file>

<file path=ppt/slides/slide5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探究光的反射规律</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实验 </a:t>
            </a:r>
            <a:r>
              <a:rPr lang="en-US" altLang="zh-CN">
                <a:solidFill>
                  <a:schemeClr val="bg1"/>
                </a:solidFill>
                <a:sym typeface="+mn-lt"/>
              </a:rPr>
              <a:t>1</a:t>
            </a:r>
            <a:endParaRPr lang="en-US" altLang="zh-CN">
              <a:solidFill>
                <a:schemeClr val="bg1"/>
              </a:solidFill>
              <a:sym typeface="+mn-lt"/>
            </a:endParaRPr>
          </a:p>
        </p:txBody>
      </p:sp>
      <p:sp>
        <p:nvSpPr>
          <p:cNvPr id="6" name="文本框 5"/>
          <p:cNvSpPr txBox="1"/>
          <p:nvPr/>
        </p:nvSpPr>
        <p:spPr>
          <a:xfrm>
            <a:off x="789940" y="974725"/>
            <a:ext cx="10410825" cy="4523105"/>
          </a:xfrm>
          <a:prstGeom prst="rect">
            <a:avLst/>
          </a:prstGeom>
          <a:noFill/>
        </p:spPr>
        <p:txBody>
          <a:bodyPr wrap="square" rtlCol="0">
            <a:spAutoFit/>
          </a:bodyPr>
          <a:lstStyle/>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(8)图乙中,让入射光线EO靠近法线NO,则反射角会</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.如果让光逆着OF的方向射到平面镜上,会看到反射光线沿着OE方向射出,此现象说明</a:t>
            </a:r>
            <a:r>
              <a:rPr lang="en-US" altLang="zh-CN" sz="2400">
                <a:latin typeface="宋体" panose="02010600030101010101" pitchFamily="2" charset="-122"/>
                <a:ea typeface="宋体" panose="02010600030101010101" pitchFamily="2" charset="-122"/>
                <a:cs typeface="宋体" panose="02010600030101010101" pitchFamily="2" charset="-122"/>
              </a:rPr>
              <a:t>__________</a:t>
            </a:r>
            <a:endParaRPr lang="en-US" altLang="zh-CN"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en-US" altLang="zh-CN" sz="2400">
                <a:latin typeface="宋体" panose="02010600030101010101" pitchFamily="2" charset="-122"/>
                <a:ea typeface="宋体" panose="02010600030101010101" pitchFamily="2" charset="-122"/>
                <a:cs typeface="宋体" panose="02010600030101010101" pitchFamily="2" charset="-122"/>
              </a:rPr>
              <a:t>___________________</a:t>
            </a:r>
            <a:r>
              <a:rPr lang="zh-CN" altLang="en-US" sz="2400">
                <a:latin typeface="宋体" panose="02010600030101010101" pitchFamily="2" charset="-122"/>
                <a:ea typeface="宋体" panose="02010600030101010101" pitchFamily="2" charset="-122"/>
                <a:cs typeface="宋体" panose="02010600030101010101" pitchFamily="2" charset="-122"/>
              </a:rPr>
              <a:t>.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(9)为了便于测量和研究,需要把光路记录在纸板上,你的方法是:</a:t>
            </a:r>
            <a:r>
              <a:rPr lang="en-US" altLang="zh-CN" sz="2400">
                <a:latin typeface="宋体" panose="02010600030101010101" pitchFamily="2" charset="-122"/>
                <a:ea typeface="宋体" panose="02010600030101010101" pitchFamily="2" charset="-122"/>
                <a:cs typeface="宋体" panose="02010600030101010101" pitchFamily="2" charset="-122"/>
              </a:rPr>
              <a:t>_________</a:t>
            </a:r>
            <a:endParaRPr lang="en-US" altLang="zh-CN"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en-US" altLang="zh-CN" sz="2400">
                <a:latin typeface="宋体" panose="02010600030101010101" pitchFamily="2" charset="-122"/>
                <a:ea typeface="宋体" panose="02010600030101010101" pitchFamily="2" charset="-122"/>
                <a:cs typeface="宋体" panose="02010600030101010101" pitchFamily="2" charset="-122"/>
              </a:rPr>
              <a:t>______________________________</a:t>
            </a:r>
            <a:r>
              <a:rPr lang="zh-CN" altLang="en-US" sz="2400">
                <a:latin typeface="宋体" panose="02010600030101010101" pitchFamily="2" charset="-122"/>
                <a:ea typeface="宋体" panose="02010600030101010101" pitchFamily="2" charset="-122"/>
                <a:cs typeface="宋体" panose="02010600030101010101" pitchFamily="2" charset="-122"/>
              </a:rPr>
              <a:t>.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(10)正确操作实验,并在纸板上记录每次实验中光的径迹,取下纸板,接下来进行的操作是</a:t>
            </a:r>
            <a:r>
              <a:rPr lang="en-US" altLang="zh-CN" sz="2400">
                <a:latin typeface="宋体" panose="02010600030101010101" pitchFamily="2" charset="-122"/>
                <a:ea typeface="宋体" panose="02010600030101010101" pitchFamily="2" charset="-122"/>
                <a:cs typeface="宋体" panose="02010600030101010101" pitchFamily="2" charset="-122"/>
              </a:rPr>
              <a:t>______________________________</a:t>
            </a:r>
            <a:r>
              <a:rPr lang="zh-CN" altLang="en-US" sz="2400">
                <a:latin typeface="宋体" panose="02010600030101010101" pitchFamily="2" charset="-122"/>
                <a:ea typeface="宋体" panose="02010600030101010101" pitchFamily="2" charset="-122"/>
                <a:cs typeface="宋体" panose="02010600030101010101" pitchFamily="2" charset="-122"/>
              </a:rPr>
              <a:t>,将数据记录在表格中,并比较</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 </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
        <p:nvSpPr>
          <p:cNvPr id="10" name="矩形 9"/>
          <p:cNvSpPr/>
          <p:nvPr/>
        </p:nvSpPr>
        <p:spPr>
          <a:xfrm>
            <a:off x="7471411" y="1066571"/>
            <a:ext cx="79502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减小</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2" name="矩形 1"/>
          <p:cNvSpPr/>
          <p:nvPr/>
        </p:nvSpPr>
        <p:spPr>
          <a:xfrm>
            <a:off x="9389746" y="2726461"/>
            <a:ext cx="140716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在纸板上</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3" name="矩形 2"/>
          <p:cNvSpPr/>
          <p:nvPr/>
        </p:nvSpPr>
        <p:spPr>
          <a:xfrm>
            <a:off x="895986" y="3253511"/>
            <a:ext cx="446786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用笔描出入射光和反射光的径迹</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4" name="矩形 3"/>
          <p:cNvSpPr/>
          <p:nvPr/>
        </p:nvSpPr>
        <p:spPr>
          <a:xfrm>
            <a:off x="9389746" y="1628546"/>
            <a:ext cx="140716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在反射现</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
        <p:nvSpPr>
          <p:cNvPr id="8" name="矩形 7"/>
          <p:cNvSpPr/>
          <p:nvPr/>
        </p:nvSpPr>
        <p:spPr>
          <a:xfrm>
            <a:off x="971551" y="2165121"/>
            <a:ext cx="278511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象中,光路是可逆的</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9" name="矩形 8"/>
          <p:cNvSpPr/>
          <p:nvPr/>
        </p:nvSpPr>
        <p:spPr>
          <a:xfrm>
            <a:off x="2397760" y="4342130"/>
            <a:ext cx="5574665"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测量入射角和对应反射角的大小</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11" name="矩形 10"/>
          <p:cNvSpPr/>
          <p:nvPr/>
        </p:nvSpPr>
        <p:spPr>
          <a:xfrm>
            <a:off x="971551" y="4910226"/>
            <a:ext cx="324358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反射角与入射角的大小</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300"/>
                                        <p:tgtEl>
                                          <p:spTgt spid="10"/>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300"/>
                                        <p:tgtEl>
                                          <p:spTgt spid="4"/>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fade">
                                      <p:cBhvr>
                                        <p:cTn id="15" dur="300"/>
                                        <p:tgtEl>
                                          <p:spTgt spid="8"/>
                                        </p:tgtEl>
                                      </p:cBhvr>
                                    </p:animEffect>
                                  </p:childTnLst>
                                </p:cTn>
                              </p:par>
                            </p:childTnLst>
                          </p:cTn>
                        </p:par>
                      </p:childTnLst>
                    </p:cTn>
                  </p:par>
                  <p:par>
                    <p:cTn id="16" fill="hold" nodeType="clickPar">
                      <p:stCondLst>
                        <p:cond delay="indefinite"/>
                      </p:stCondLst>
                      <p:childTnLst>
                        <p:par>
                          <p:cTn id="17" fill="hold" nodeType="afterGroup">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2"/>
                                        </p:tgtEl>
                                        <p:attrNameLst>
                                          <p:attrName>style.visibility</p:attrName>
                                        </p:attrNameLst>
                                      </p:cBhvr>
                                      <p:to>
                                        <p:strVal val="visible"/>
                                      </p:to>
                                    </p:set>
                                    <p:animEffect transition="in" filter="fade">
                                      <p:cBhvr>
                                        <p:cTn id="20" dur="300"/>
                                        <p:tgtEl>
                                          <p:spTgt spid="2"/>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3"/>
                                        </p:tgtEl>
                                        <p:attrNameLst>
                                          <p:attrName>style.visibility</p:attrName>
                                        </p:attrNameLst>
                                      </p:cBhvr>
                                      <p:to>
                                        <p:strVal val="visible"/>
                                      </p:to>
                                    </p:set>
                                    <p:animEffect transition="in" filter="fade">
                                      <p:cBhvr>
                                        <p:cTn id="23" dur="300"/>
                                        <p:tgtEl>
                                          <p:spTgt spid="3"/>
                                        </p:tgtEl>
                                      </p:cBhvr>
                                    </p:animEffect>
                                  </p:childTnLst>
                                </p:cTn>
                              </p:par>
                            </p:childTnLst>
                          </p:cTn>
                        </p:par>
                      </p:childTnLst>
                    </p:cTn>
                  </p:par>
                  <p:par>
                    <p:cTn id="24" fill="hold" nodeType="clickPar">
                      <p:stCondLst>
                        <p:cond delay="indefinite"/>
                      </p:stCondLst>
                      <p:childTnLst>
                        <p:par>
                          <p:cTn id="25" fill="hold" nodeType="afterGroup">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fade">
                                      <p:cBhvr>
                                        <p:cTn id="28" dur="300"/>
                                        <p:tgtEl>
                                          <p:spTgt spid="9"/>
                                        </p:tgtEl>
                                      </p:cBhvr>
                                    </p:animEffect>
                                  </p:childTnLst>
                                </p:cTn>
                              </p:par>
                            </p:childTnLst>
                          </p:cTn>
                        </p:par>
                      </p:childTnLst>
                    </p:cTn>
                  </p:par>
                  <p:par>
                    <p:cTn id="29" fill="hold" nodeType="clickPar">
                      <p:stCondLst>
                        <p:cond delay="indefinite"/>
                      </p:stCondLst>
                      <p:childTnLst>
                        <p:par>
                          <p:cTn id="30" fill="hold" nodeType="afterGroup">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11"/>
                                        </p:tgtEl>
                                        <p:attrNameLst>
                                          <p:attrName>style.visibility</p:attrName>
                                        </p:attrNameLst>
                                      </p:cBhvr>
                                      <p:to>
                                        <p:strVal val="visible"/>
                                      </p:to>
                                    </p:set>
                                    <p:animEffect transition="in" filter="fade">
                                      <p:cBhvr>
                                        <p:cTn id="33" dur="3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2" grpId="0"/>
      <p:bldP spid="3" grpId="0"/>
      <p:bldP spid="4" grpId="0"/>
      <p:bldP spid="8" grpId="0"/>
      <p:bldP spid="9" grpId="0"/>
      <p:bldP spid="11" grpId="0"/>
    </p:bldLst>
  </p:timing>
</p:sld>
</file>

<file path=ppt/slides/slide5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探究光的反射规律</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实验 </a:t>
            </a:r>
            <a:r>
              <a:rPr lang="en-US" altLang="zh-CN">
                <a:solidFill>
                  <a:schemeClr val="bg1"/>
                </a:solidFill>
                <a:sym typeface="+mn-lt"/>
              </a:rPr>
              <a:t>1</a:t>
            </a:r>
            <a:endParaRPr lang="en-US" altLang="zh-CN">
              <a:solidFill>
                <a:schemeClr val="bg1"/>
              </a:solidFill>
              <a:sym typeface="+mn-lt"/>
            </a:endParaRPr>
          </a:p>
        </p:txBody>
      </p:sp>
      <p:sp>
        <p:nvSpPr>
          <p:cNvPr id="6" name="文本框 5"/>
          <p:cNvSpPr txBox="1"/>
          <p:nvPr/>
        </p:nvSpPr>
        <p:spPr>
          <a:xfrm>
            <a:off x="789940" y="974725"/>
            <a:ext cx="10410825" cy="2306955"/>
          </a:xfrm>
          <a:prstGeom prst="rect">
            <a:avLst/>
          </a:prstGeom>
          <a:noFill/>
        </p:spPr>
        <p:txBody>
          <a:bodyPr wrap="square" rtlCol="0">
            <a:spAutoFit/>
          </a:bodyPr>
          <a:lstStyle/>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(11)小明完成实验探究后,将实验所测数据记录在下表中,他根据表中数据得出的结论和其他同学的结论并不一致.请根据表中的数据分析小明实验中出现错误的原因是</a:t>
            </a:r>
            <a:r>
              <a:rPr lang="en-US" altLang="zh-CN" sz="2400">
                <a:latin typeface="宋体" panose="02010600030101010101" pitchFamily="2" charset="-122"/>
                <a:ea typeface="宋体" panose="02010600030101010101" pitchFamily="2" charset="-122"/>
                <a:cs typeface="宋体" panose="02010600030101010101" pitchFamily="2" charset="-122"/>
              </a:rPr>
              <a:t>_______________________________________________________</a:t>
            </a:r>
            <a:endParaRPr lang="en-US" altLang="zh-CN"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en-US" altLang="zh-CN" sz="2400">
                <a:latin typeface="宋体" panose="02010600030101010101" pitchFamily="2" charset="-122"/>
                <a:ea typeface="宋体" panose="02010600030101010101" pitchFamily="2" charset="-122"/>
                <a:cs typeface="宋体" panose="02010600030101010101" pitchFamily="2" charset="-122"/>
              </a:rPr>
              <a:t>____________________</a:t>
            </a:r>
            <a:r>
              <a:rPr lang="zh-CN" altLang="en-US" sz="2400">
                <a:latin typeface="宋体" panose="02010600030101010101" pitchFamily="2" charset="-122"/>
                <a:ea typeface="宋体" panose="02010600030101010101" pitchFamily="2" charset="-122"/>
                <a:cs typeface="宋体" panose="02010600030101010101" pitchFamily="2" charset="-122"/>
              </a:rPr>
              <a:t>. </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graphicFrame>
        <p:nvGraphicFramePr>
          <p:cNvPr id="2" name="表格 1"/>
          <p:cNvGraphicFramePr>
            <a:graphicFrameLocks noGrp="1"/>
          </p:cNvGraphicFramePr>
          <p:nvPr>
            <p:custDataLst>
              <p:tags r:id="rId2"/>
            </p:custDataLst>
          </p:nvPr>
        </p:nvGraphicFramePr>
        <p:xfrm>
          <a:off x="3560445" y="3546475"/>
          <a:ext cx="4592955" cy="2245360"/>
        </p:xfrm>
        <a:graphic>
          <a:graphicData uri="http://schemas.openxmlformats.org/drawingml/2006/table">
            <a:tbl>
              <a:tblPr firstRow="1" bandRow="1">
                <a:tableStyleId>{5940675A-B579-460E-94D1-54222C63F5DA}</a:tableStyleId>
              </a:tblPr>
              <a:tblGrid>
                <a:gridCol w="1530985"/>
                <a:gridCol w="1530985"/>
                <a:gridCol w="1530985"/>
              </a:tblGrid>
              <a:tr h="834390">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实验次数</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入射角</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反射角</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470535">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1</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20</a:t>
                      </a:r>
                      <a:r>
                        <a:rPr lang="en-US" sz="2000" b="0" i="1">
                          <a:solidFill>
                            <a:srgbClr val="000000"/>
                          </a:solidFill>
                          <a:latin typeface="宋体" panose="02010600030101010101" pitchFamily="2" charset="-122"/>
                          <a:ea typeface="宋体" panose="02010600030101010101" pitchFamily="2" charset="-122"/>
                          <a:cs typeface="宋体" panose="02010600030101010101" pitchFamily="2" charset="-122"/>
                        </a:rPr>
                        <a:t>°</a:t>
                      </a:r>
                      <a:endPar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70</a:t>
                      </a:r>
                      <a:r>
                        <a:rPr lang="en-US" sz="2000" b="0" i="1">
                          <a:solidFill>
                            <a:srgbClr val="000000"/>
                          </a:solidFill>
                          <a:latin typeface="宋体" panose="02010600030101010101" pitchFamily="2" charset="-122"/>
                          <a:ea typeface="宋体" panose="02010600030101010101" pitchFamily="2" charset="-122"/>
                          <a:cs typeface="宋体" panose="02010600030101010101" pitchFamily="2" charset="-122"/>
                        </a:rPr>
                        <a:t>°</a:t>
                      </a:r>
                      <a:endPar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470535">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2</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30</a:t>
                      </a:r>
                      <a:r>
                        <a:rPr lang="en-US" sz="2000" b="0" i="1">
                          <a:solidFill>
                            <a:srgbClr val="000000"/>
                          </a:solidFill>
                          <a:latin typeface="宋体" panose="02010600030101010101" pitchFamily="2" charset="-122"/>
                          <a:ea typeface="宋体" panose="02010600030101010101" pitchFamily="2" charset="-122"/>
                          <a:cs typeface="宋体" panose="02010600030101010101" pitchFamily="2" charset="-122"/>
                        </a:rPr>
                        <a:t>°</a:t>
                      </a:r>
                      <a:endPar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60</a:t>
                      </a:r>
                      <a:r>
                        <a:rPr lang="en-US" sz="2000" b="0" i="1">
                          <a:solidFill>
                            <a:srgbClr val="000000"/>
                          </a:solidFill>
                          <a:latin typeface="宋体" panose="02010600030101010101" pitchFamily="2" charset="-122"/>
                          <a:ea typeface="宋体" panose="02010600030101010101" pitchFamily="2" charset="-122"/>
                          <a:cs typeface="宋体" panose="02010600030101010101" pitchFamily="2" charset="-122"/>
                        </a:rPr>
                        <a:t>°</a:t>
                      </a:r>
                      <a:endPar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469900">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3</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50</a:t>
                      </a:r>
                      <a:r>
                        <a:rPr lang="en-US" sz="2000" b="0" i="1">
                          <a:solidFill>
                            <a:srgbClr val="000000"/>
                          </a:solidFill>
                          <a:latin typeface="宋体" panose="02010600030101010101" pitchFamily="2" charset="-122"/>
                          <a:ea typeface="宋体" panose="02010600030101010101" pitchFamily="2" charset="-122"/>
                          <a:cs typeface="宋体" panose="02010600030101010101" pitchFamily="2" charset="-122"/>
                        </a:rPr>
                        <a:t>°</a:t>
                      </a:r>
                      <a:endPar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40</a:t>
                      </a:r>
                      <a:r>
                        <a:rPr lang="en-US" sz="2000" b="0" i="1">
                          <a:solidFill>
                            <a:srgbClr val="000000"/>
                          </a:solidFill>
                          <a:latin typeface="宋体" panose="02010600030101010101" pitchFamily="2" charset="-122"/>
                          <a:ea typeface="宋体" panose="02010600030101010101" pitchFamily="2" charset="-122"/>
                          <a:cs typeface="宋体" panose="02010600030101010101" pitchFamily="2" charset="-122"/>
                        </a:rPr>
                        <a:t>°</a:t>
                      </a:r>
                      <a:endPar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bl>
          </a:graphicData>
        </a:graphic>
      </p:graphicFrame>
      <p:sp>
        <p:nvSpPr>
          <p:cNvPr id="9" name="矩形 8"/>
          <p:cNvSpPr/>
          <p:nvPr/>
        </p:nvSpPr>
        <p:spPr>
          <a:xfrm>
            <a:off x="2727960" y="2168525"/>
            <a:ext cx="8716645"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将反射光线与镜面的夹角当成了反射角(或将入射光线与镜面</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3" name="矩形 2"/>
          <p:cNvSpPr/>
          <p:nvPr/>
        </p:nvSpPr>
        <p:spPr>
          <a:xfrm>
            <a:off x="898525" y="2736850"/>
            <a:ext cx="8716645"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的夹角当成了入射角)</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300"/>
                                        <p:tgtEl>
                                          <p:spTgt spid="9"/>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3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3" grpId="0"/>
    </p:bldLst>
  </p:timing>
</p:sld>
</file>

<file path=ppt/slides/slide5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探究光的反射规律</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实验 </a:t>
            </a:r>
            <a:r>
              <a:rPr lang="en-US" altLang="zh-CN">
                <a:solidFill>
                  <a:schemeClr val="bg1"/>
                </a:solidFill>
                <a:sym typeface="+mn-lt"/>
              </a:rPr>
              <a:t>1</a:t>
            </a:r>
            <a:endParaRPr lang="en-US" altLang="zh-CN">
              <a:solidFill>
                <a:schemeClr val="bg1"/>
              </a:solidFill>
              <a:sym typeface="+mn-lt"/>
            </a:endParaRPr>
          </a:p>
        </p:txBody>
      </p:sp>
      <p:sp>
        <p:nvSpPr>
          <p:cNvPr id="6" name="文本框 5"/>
          <p:cNvSpPr txBox="1"/>
          <p:nvPr/>
        </p:nvSpPr>
        <p:spPr>
          <a:xfrm>
            <a:off x="751840" y="742315"/>
            <a:ext cx="10410825" cy="2306955"/>
          </a:xfrm>
          <a:prstGeom prst="rect">
            <a:avLst/>
          </a:prstGeom>
          <a:noFill/>
        </p:spPr>
        <p:txBody>
          <a:bodyPr wrap="square" rtlCol="0">
            <a:spAutoFit/>
          </a:bodyPr>
          <a:lstStyle/>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(12)小东也完成了实验探究,测量数据如下表所示.小东分析数据得出的结论是:光发生反射时,入射角等于反射角.小聪的结论是:光发生反射时,反射角等于入射角.你认为</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的结论正确,理由是</a:t>
            </a:r>
            <a:r>
              <a:rPr lang="en-US" altLang="zh-CN" sz="2400">
                <a:latin typeface="宋体" panose="02010600030101010101" pitchFamily="2" charset="-122"/>
                <a:ea typeface="宋体" panose="02010600030101010101" pitchFamily="2" charset="-122"/>
                <a:cs typeface="宋体" panose="02010600030101010101" pitchFamily="2" charset="-122"/>
              </a:rPr>
              <a:t>_________________________</a:t>
            </a:r>
            <a:endParaRPr lang="en-US" altLang="zh-CN"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en-US" altLang="zh-CN" sz="2400">
                <a:latin typeface="宋体" panose="02010600030101010101" pitchFamily="2" charset="-122"/>
                <a:ea typeface="宋体" panose="02010600030101010101" pitchFamily="2" charset="-122"/>
                <a:cs typeface="宋体" panose="02010600030101010101" pitchFamily="2" charset="-122"/>
              </a:rPr>
              <a:t>____________________</a:t>
            </a:r>
            <a:r>
              <a:rPr lang="zh-CN" altLang="en-US" sz="2400">
                <a:latin typeface="宋体" panose="02010600030101010101" pitchFamily="2" charset="-122"/>
                <a:ea typeface="宋体" panose="02010600030101010101" pitchFamily="2" charset="-122"/>
                <a:cs typeface="宋体" panose="02010600030101010101" pitchFamily="2" charset="-122"/>
              </a:rPr>
              <a:t>. </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graphicFrame>
        <p:nvGraphicFramePr>
          <p:cNvPr id="3" name="表格 2"/>
          <p:cNvGraphicFramePr>
            <a:graphicFrameLocks noGrp="1"/>
          </p:cNvGraphicFramePr>
          <p:nvPr>
            <p:custDataLst>
              <p:tags r:id="rId2"/>
            </p:custDataLst>
          </p:nvPr>
        </p:nvGraphicFramePr>
        <p:xfrm>
          <a:off x="4733290" y="3049270"/>
          <a:ext cx="3392805" cy="1398905"/>
        </p:xfrm>
        <a:graphic>
          <a:graphicData uri="http://schemas.openxmlformats.org/drawingml/2006/table">
            <a:tbl>
              <a:tblPr firstRow="1" bandRow="1">
                <a:tableStyleId>{5940675A-B579-460E-94D1-54222C63F5DA}</a:tableStyleId>
              </a:tblPr>
              <a:tblGrid>
                <a:gridCol w="1130935"/>
                <a:gridCol w="1130935"/>
                <a:gridCol w="1130935"/>
              </a:tblGrid>
              <a:tr h="402590">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实验次数</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入射角</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反射角</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364490">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1</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30°</a:t>
                      </a:r>
                      <a:endPar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30°</a:t>
                      </a:r>
                      <a:endPar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327025">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2</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40°</a:t>
                      </a:r>
                      <a:endPar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40°</a:t>
                      </a:r>
                      <a:endPar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238125">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3</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60°</a:t>
                      </a:r>
                      <a:endPar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60°</a:t>
                      </a:r>
                      <a:endPar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bl>
          </a:graphicData>
        </a:graphic>
      </p:graphicFrame>
      <p:sp>
        <p:nvSpPr>
          <p:cNvPr id="4" name="文本框 3"/>
          <p:cNvSpPr txBox="1"/>
          <p:nvPr/>
        </p:nvSpPr>
        <p:spPr>
          <a:xfrm>
            <a:off x="866775" y="4448175"/>
            <a:ext cx="10791190" cy="1753235"/>
          </a:xfrm>
          <a:prstGeom prst="rect">
            <a:avLst/>
          </a:prstGeom>
          <a:noFill/>
        </p:spPr>
        <p:txBody>
          <a:bodyPr wrap="square" rtlCol="0">
            <a:spAutoFit/>
          </a:bodyPr>
          <a:lstStyle/>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(13)实验结束后,老师在总结实验过程时,建议同学们在实验时最好使用带刻度的纸板进行实验,请你分析,使用带刻度的纸板进行实验的优点是</a:t>
            </a:r>
            <a:r>
              <a:rPr lang="en-US" altLang="zh-CN" sz="2400">
                <a:latin typeface="宋体" panose="02010600030101010101" pitchFamily="2" charset="-122"/>
                <a:ea typeface="宋体" panose="02010600030101010101" pitchFamily="2" charset="-122"/>
                <a:cs typeface="宋体" panose="02010600030101010101" pitchFamily="2" charset="-122"/>
              </a:rPr>
              <a:t>____________</a:t>
            </a:r>
            <a:endParaRPr lang="en-US" altLang="zh-CN"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en-US" altLang="zh-CN" sz="2400">
                <a:latin typeface="宋体" panose="02010600030101010101" pitchFamily="2" charset="-122"/>
                <a:ea typeface="宋体" panose="02010600030101010101" pitchFamily="2" charset="-122"/>
                <a:cs typeface="宋体" panose="02010600030101010101" pitchFamily="2" charset="-122"/>
              </a:rPr>
              <a:t>_______________________________________________.</a:t>
            </a:r>
            <a:r>
              <a:rPr lang="zh-CN" altLang="en-US" sz="2400">
                <a:latin typeface="宋体" panose="02010600030101010101" pitchFamily="2" charset="-122"/>
                <a:ea typeface="宋体" panose="02010600030101010101" pitchFamily="2" charset="-122"/>
                <a:cs typeface="宋体" panose="02010600030101010101" pitchFamily="2" charset="-122"/>
              </a:rPr>
              <a:t>   </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
        <p:nvSpPr>
          <p:cNvPr id="10" name="矩形 9"/>
          <p:cNvSpPr/>
          <p:nvPr/>
        </p:nvSpPr>
        <p:spPr>
          <a:xfrm>
            <a:off x="3268981" y="1963191"/>
            <a:ext cx="79502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小聪</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8" name="矩形 7"/>
          <p:cNvSpPr/>
          <p:nvPr/>
        </p:nvSpPr>
        <p:spPr>
          <a:xfrm>
            <a:off x="6979286" y="1963191"/>
            <a:ext cx="370332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光发生反射时,入射角是自</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9" name="矩形 8"/>
          <p:cNvSpPr/>
          <p:nvPr/>
        </p:nvSpPr>
        <p:spPr>
          <a:xfrm>
            <a:off x="9465311" y="5094376"/>
            <a:ext cx="171323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可以直接读</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12" name="矩形 11"/>
          <p:cNvSpPr/>
          <p:nvPr/>
        </p:nvSpPr>
        <p:spPr>
          <a:xfrm>
            <a:off x="751841" y="2499766"/>
            <a:ext cx="309118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变量,反射角是因变量</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13" name="矩形 12"/>
          <p:cNvSpPr/>
          <p:nvPr/>
        </p:nvSpPr>
        <p:spPr>
          <a:xfrm>
            <a:off x="980441" y="5639841"/>
            <a:ext cx="707009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出入射角和反射角的大小,便于比较两角的大小关系</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300"/>
                                        <p:tgtEl>
                                          <p:spTgt spid="10"/>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300"/>
                                        <p:tgtEl>
                                          <p:spTgt spid="8"/>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300"/>
                                        <p:tgtEl>
                                          <p:spTgt spid="12"/>
                                        </p:tgtEl>
                                      </p:cBhvr>
                                    </p:animEffect>
                                  </p:childTnLst>
                                </p:cTn>
                              </p:par>
                            </p:childTnLst>
                          </p:cTn>
                        </p:par>
                      </p:childTnLst>
                    </p:cTn>
                  </p:par>
                  <p:par>
                    <p:cTn id="16" fill="hold" nodeType="clickPar">
                      <p:stCondLst>
                        <p:cond delay="indefinite"/>
                      </p:stCondLst>
                      <p:childTnLst>
                        <p:par>
                          <p:cTn id="17" fill="hold" nodeType="afterGroup">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fade">
                                      <p:cBhvr>
                                        <p:cTn id="20" dur="300"/>
                                        <p:tgtEl>
                                          <p:spTgt spid="9"/>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13"/>
                                        </p:tgtEl>
                                        <p:attrNameLst>
                                          <p:attrName>style.visibility</p:attrName>
                                        </p:attrNameLst>
                                      </p:cBhvr>
                                      <p:to>
                                        <p:strVal val="visible"/>
                                      </p:to>
                                    </p:set>
                                    <p:animEffect transition="in" filter="fade">
                                      <p:cBhvr>
                                        <p:cTn id="23" dur="3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8" grpId="0"/>
      <p:bldP spid="9" grpId="0"/>
      <p:bldP spid="12" grpId="0"/>
      <p:bldP spid="13" grpId="0"/>
    </p:bldLst>
  </p:timing>
</p:sld>
</file>

<file path=ppt/slides/slide5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探究平面镜成像的特点</a:t>
            </a:r>
            <a:endParaRPr lang="en-US" altLang="zh-CN"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实验 </a:t>
            </a:r>
            <a:r>
              <a:rPr lang="en-US" altLang="zh-CN">
                <a:solidFill>
                  <a:schemeClr val="bg1"/>
                </a:solidFill>
                <a:sym typeface="+mn-lt"/>
              </a:rPr>
              <a:t>2</a:t>
            </a:r>
            <a:endParaRPr lang="en-US" altLang="zh-CN">
              <a:solidFill>
                <a:schemeClr val="bg1"/>
              </a:solidFill>
              <a:sym typeface="+mn-lt"/>
            </a:endParaRPr>
          </a:p>
        </p:txBody>
      </p:sp>
      <p:sp>
        <p:nvSpPr>
          <p:cNvPr id="3" name="文本框 2"/>
          <p:cNvSpPr txBox="1"/>
          <p:nvPr/>
        </p:nvSpPr>
        <p:spPr>
          <a:xfrm>
            <a:off x="989965" y="911860"/>
            <a:ext cx="10690860" cy="5077460"/>
          </a:xfrm>
          <a:prstGeom prst="rect">
            <a:avLst/>
          </a:prstGeom>
          <a:noFill/>
        </p:spPr>
        <p:txBody>
          <a:bodyPr wrap="square" rtlCol="0">
            <a:spAutoFit/>
          </a:bodyPr>
          <a:lstStyle/>
          <a:p>
            <a:pPr>
              <a:lnSpc>
                <a:spcPct val="150000"/>
              </a:lnSpc>
            </a:pPr>
            <a:r>
              <a:rPr lang="zh-CN" altLang="en-US" sz="2400" b="1">
                <a:solidFill>
                  <a:srgbClr val="FF0000"/>
                </a:solidFill>
                <a:latin typeface="黑体" panose="02010609060101010101" pitchFamily="49" charset="-122"/>
                <a:ea typeface="黑体" panose="02010609060101010101" pitchFamily="49" charset="-122"/>
                <a:cs typeface="宋体" panose="02010600030101010101" pitchFamily="2" charset="-122"/>
              </a:rPr>
              <a:t>考法总结</a:t>
            </a:r>
            <a:endParaRPr lang="zh-CN" altLang="en-US" sz="2400" b="1">
              <a:solidFill>
                <a:srgbClr val="FF0000"/>
              </a:solidFill>
              <a:latin typeface="黑体" panose="02010609060101010101" pitchFamily="49" charset="-122"/>
              <a:ea typeface="黑体" panose="02010609060101010101" pitchFamily="49"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有关该实验,有如下命题点:</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b="1">
                <a:latin typeface="黑体" panose="02010609060101010101" pitchFamily="49" charset="-122"/>
                <a:ea typeface="黑体" panose="02010609060101010101" pitchFamily="49" charset="-122"/>
                <a:cs typeface="黑体" panose="02010609060101010101" pitchFamily="49" charset="-122"/>
              </a:rPr>
              <a:t>1.【实验器材】</a:t>
            </a:r>
            <a:r>
              <a:rPr lang="zh-CN" altLang="en-US" sz="2400">
                <a:latin typeface="宋体" panose="02010600030101010101" pitchFamily="2" charset="-122"/>
                <a:ea typeface="宋体" panose="02010600030101010101" pitchFamily="2" charset="-122"/>
                <a:cs typeface="宋体" panose="02010600030101010101" pitchFamily="2" charset="-122"/>
              </a:rPr>
              <a:t>玻璃板、蜡烛、光屏、</a:t>
            </a:r>
            <a:r>
              <a:rPr lang="zh-CN" altLang="en-US" sz="2400" u="wavyHeavy">
                <a:solidFill>
                  <a:schemeClr val="tx1"/>
                </a:solidFill>
                <a:uFill>
                  <a:solidFill>
                    <a:srgbClr val="EE3028"/>
                  </a:solidFill>
                </a:uFill>
                <a:latin typeface="宋体" panose="02010600030101010101" pitchFamily="2" charset="-122"/>
                <a:ea typeface="宋体" panose="02010600030101010101" pitchFamily="2" charset="-122"/>
                <a:cs typeface="宋体" panose="02010600030101010101" pitchFamily="2" charset="-122"/>
              </a:rPr>
              <a:t>刻度尺</a:t>
            </a:r>
            <a:r>
              <a:rPr lang="zh-CN" altLang="en-US" sz="2400">
                <a:latin typeface="宋体" panose="02010600030101010101" pitchFamily="2" charset="-122"/>
                <a:ea typeface="宋体" panose="02010600030101010101" pitchFamily="2" charset="-122"/>
                <a:cs typeface="宋体" panose="02010600030101010101" pitchFamily="2" charset="-122"/>
              </a:rPr>
              <a:t>、白纸等.</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b="1">
                <a:latin typeface="黑体" panose="02010609060101010101" pitchFamily="49" charset="-122"/>
                <a:ea typeface="黑体" panose="02010609060101010101" pitchFamily="49" charset="-122"/>
                <a:cs typeface="黑体" panose="02010609060101010101" pitchFamily="49" charset="-122"/>
              </a:rPr>
              <a:t>2.【实验装置】</a:t>
            </a:r>
            <a:r>
              <a:rPr lang="zh-CN" altLang="en-US" sz="2400">
                <a:latin typeface="宋体" panose="02010600030101010101" pitchFamily="2" charset="-122"/>
                <a:ea typeface="宋体" panose="02010600030101010101" pitchFamily="2" charset="-122"/>
                <a:cs typeface="宋体" panose="02010600030101010101" pitchFamily="2" charset="-122"/>
              </a:rPr>
              <a:t>如图所示.</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endParaRPr lang="zh-CN" altLang="en-US" sz="2400">
              <a:latin typeface="黑体" panose="02010609060101010101" pitchFamily="49" charset="-122"/>
              <a:ea typeface="黑体" panose="02010609060101010101" pitchFamily="49" charset="-122"/>
              <a:cs typeface="黑体" panose="02010609060101010101" pitchFamily="49" charset="-122"/>
            </a:endParaRPr>
          </a:p>
          <a:p>
            <a:pPr>
              <a:lnSpc>
                <a:spcPct val="150000"/>
              </a:lnSpc>
            </a:pPr>
            <a:r>
              <a:rPr lang="zh-CN" altLang="en-US" sz="2400" b="1">
                <a:latin typeface="黑体" panose="02010609060101010101" pitchFamily="49" charset="-122"/>
                <a:ea typeface="黑体" panose="02010609060101010101" pitchFamily="49" charset="-122"/>
                <a:cs typeface="黑体" panose="02010609060101010101" pitchFamily="49" charset="-122"/>
              </a:rPr>
              <a:t>3.【实验原理】</a:t>
            </a:r>
            <a:r>
              <a:rPr lang="zh-CN" altLang="en-US" sz="2400" u="wavyHeavy">
                <a:solidFill>
                  <a:schemeClr val="tx1"/>
                </a:solidFill>
                <a:uFill>
                  <a:solidFill>
                    <a:srgbClr val="EE3028"/>
                  </a:solidFill>
                </a:uFill>
                <a:latin typeface="宋体" panose="02010600030101010101" pitchFamily="2" charset="-122"/>
                <a:ea typeface="宋体" panose="02010600030101010101" pitchFamily="2" charset="-122"/>
                <a:cs typeface="宋体" panose="02010600030101010101" pitchFamily="2" charset="-122"/>
              </a:rPr>
              <a:t>光的反射</a:t>
            </a:r>
            <a:r>
              <a:rPr lang="zh-CN" altLang="en-US" sz="2400">
                <a:latin typeface="宋体" panose="02010600030101010101" pitchFamily="2" charset="-122"/>
                <a:ea typeface="宋体" panose="02010600030101010101" pitchFamily="2" charset="-122"/>
                <a:cs typeface="宋体" panose="02010600030101010101" pitchFamily="2" charset="-122"/>
              </a:rPr>
              <a:t>.</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pic>
        <p:nvPicPr>
          <p:cNvPr id="245" name="18WHLWJJZKBWL112.jpg" descr="id:2147497356;FounderCES"/>
          <p:cNvPicPr>
            <a:picLocks noChangeAspect="1"/>
          </p:cNvPicPr>
          <p:nvPr/>
        </p:nvPicPr>
        <p:blipFill>
          <a:blip r:embed="rId2"/>
          <a:stretch>
            <a:fillRect/>
          </a:stretch>
        </p:blipFill>
        <p:spPr>
          <a:xfrm>
            <a:off x="4178300" y="3289300"/>
            <a:ext cx="3041650" cy="2096770"/>
          </a:xfrm>
          <a:prstGeom prst="rect">
            <a:avLst/>
          </a:prstGeom>
        </p:spPr>
      </p:pic>
    </p:spTree>
  </p:cSld>
  <p:clrMapOvr>
    <a:masterClrMapping/>
  </p:clrMapOvr>
  <p:transition spd="med">
    <p:wipe dir="d"/>
  </p:transition>
  <p:timing/>
</p:sld>
</file>

<file path=ppt/slides/slide5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探究平面镜成像的特点</a:t>
            </a:r>
            <a:endParaRPr lang="en-US" altLang="zh-CN"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实验 </a:t>
            </a:r>
            <a:r>
              <a:rPr lang="en-US" altLang="zh-CN">
                <a:solidFill>
                  <a:schemeClr val="bg1"/>
                </a:solidFill>
                <a:sym typeface="+mn-lt"/>
              </a:rPr>
              <a:t>2</a:t>
            </a:r>
            <a:endParaRPr lang="en-US" altLang="zh-CN">
              <a:solidFill>
                <a:schemeClr val="bg1"/>
              </a:solidFill>
              <a:sym typeface="+mn-lt"/>
            </a:endParaRPr>
          </a:p>
        </p:txBody>
      </p:sp>
      <p:sp>
        <p:nvSpPr>
          <p:cNvPr id="2" name="文本框 1"/>
          <p:cNvSpPr txBox="1"/>
          <p:nvPr/>
        </p:nvSpPr>
        <p:spPr>
          <a:xfrm>
            <a:off x="588645" y="1277620"/>
            <a:ext cx="10450830" cy="3969385"/>
          </a:xfrm>
          <a:prstGeom prst="rect">
            <a:avLst/>
          </a:prstGeom>
          <a:noFill/>
        </p:spPr>
        <p:txBody>
          <a:bodyPr wrap="square" rtlCol="0">
            <a:spAutoFit/>
          </a:bodyPr>
          <a:lstStyle/>
          <a:p>
            <a:pPr>
              <a:lnSpc>
                <a:spcPct val="150000"/>
              </a:lnSpc>
            </a:pPr>
            <a:r>
              <a:rPr lang="zh-CN" altLang="en-US" sz="2400" b="1">
                <a:latin typeface="黑体" panose="02010609060101010101" pitchFamily="49" charset="-122"/>
                <a:ea typeface="黑体" panose="02010609060101010101" pitchFamily="49" charset="-122"/>
                <a:cs typeface="黑体" panose="02010609060101010101" pitchFamily="49" charset="-122"/>
              </a:rPr>
              <a:t>4.【设计与进行实验】</a:t>
            </a:r>
            <a:endParaRPr lang="zh-CN" altLang="en-US" sz="2400" b="1">
              <a:latin typeface="黑体" panose="02010609060101010101" pitchFamily="49" charset="-122"/>
              <a:ea typeface="黑体" panose="02010609060101010101" pitchFamily="49" charset="-122"/>
              <a:cs typeface="黑体" panose="02010609060101010101" pitchFamily="49"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(1)用玻璃板代替平面镜的目的是</a:t>
            </a:r>
            <a:r>
              <a:rPr lang="zh-CN" altLang="en-US" sz="2400" u="wavyHeavy">
                <a:solidFill>
                  <a:schemeClr val="tx1"/>
                </a:solidFill>
                <a:uFill>
                  <a:solidFill>
                    <a:srgbClr val="EE3028"/>
                  </a:solidFill>
                </a:uFill>
                <a:latin typeface="宋体" panose="02010600030101010101" pitchFamily="2" charset="-122"/>
                <a:ea typeface="宋体" panose="02010600030101010101" pitchFamily="2" charset="-122"/>
                <a:cs typeface="宋体" panose="02010600030101010101" pitchFamily="2" charset="-122"/>
              </a:rPr>
              <a:t>便于观察和确定像的位置</a:t>
            </a:r>
            <a:r>
              <a:rPr lang="zh-CN" altLang="en-US" sz="2400">
                <a:latin typeface="宋体" panose="02010600030101010101" pitchFamily="2" charset="-122"/>
                <a:ea typeface="宋体" panose="02010600030101010101" pitchFamily="2" charset="-122"/>
                <a:cs typeface="宋体" panose="02010600030101010101" pitchFamily="2" charset="-122"/>
              </a:rPr>
              <a:t>.</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(2)实验中应选择</a:t>
            </a:r>
            <a:r>
              <a:rPr lang="zh-CN" altLang="en-US" sz="2400" u="wavyHeavy">
                <a:solidFill>
                  <a:schemeClr val="tx1"/>
                </a:solidFill>
                <a:uFill>
                  <a:solidFill>
                    <a:srgbClr val="EE3028"/>
                  </a:solidFill>
                </a:uFill>
                <a:latin typeface="宋体" panose="02010600030101010101" pitchFamily="2" charset="-122"/>
                <a:ea typeface="宋体" panose="02010600030101010101" pitchFamily="2" charset="-122"/>
                <a:cs typeface="宋体" panose="02010600030101010101" pitchFamily="2" charset="-122"/>
              </a:rPr>
              <a:t>较薄</a:t>
            </a:r>
            <a:r>
              <a:rPr lang="zh-CN" altLang="en-US" sz="2400">
                <a:latin typeface="宋体" panose="02010600030101010101" pitchFamily="2" charset="-122"/>
                <a:ea typeface="宋体" panose="02010600030101010101" pitchFamily="2" charset="-122"/>
                <a:cs typeface="宋体" panose="02010600030101010101" pitchFamily="2" charset="-122"/>
              </a:rPr>
              <a:t>的玻璃板.因为厚玻璃板的两个面都可以当作反射面,会同时出现两个像影响实验效果.</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(3)实验中应选择</a:t>
            </a:r>
            <a:r>
              <a:rPr lang="zh-CN" altLang="en-US" sz="2400" u="wavyHeavy">
                <a:solidFill>
                  <a:schemeClr val="tx1"/>
                </a:solidFill>
                <a:uFill>
                  <a:solidFill>
                    <a:srgbClr val="EE3028"/>
                  </a:solidFill>
                </a:uFill>
                <a:latin typeface="宋体" panose="02010600030101010101" pitchFamily="2" charset="-122"/>
                <a:ea typeface="宋体" panose="02010600030101010101" pitchFamily="2" charset="-122"/>
                <a:cs typeface="宋体" panose="02010600030101010101" pitchFamily="2" charset="-122"/>
              </a:rPr>
              <a:t>茶色</a:t>
            </a:r>
            <a:r>
              <a:rPr lang="zh-CN" altLang="en-US" sz="2400">
                <a:latin typeface="宋体" panose="02010600030101010101" pitchFamily="2" charset="-122"/>
                <a:ea typeface="宋体" panose="02010600030101010101" pitchFamily="2" charset="-122"/>
                <a:cs typeface="宋体" panose="02010600030101010101" pitchFamily="2" charset="-122"/>
              </a:rPr>
              <a:t>玻璃板.因为透明玻璃板透光性较强,反光性较弱,而这个实验对透光性有要求,对反光性也有要求,所以应选用透光性不如透明玻璃板而反光性强于透明玻璃板的茶色玻璃板.</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Tree>
  </p:cSld>
  <p:clrMapOvr>
    <a:masterClrMapping/>
  </p:clrMapOvr>
  <p:transition spd="med">
    <p:wipe dir="d"/>
  </p:transition>
  <p:timing/>
</p:sld>
</file>

<file path=ppt/slides/slide5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探究平面镜成像的特点</a:t>
            </a:r>
            <a:endParaRPr lang="en-US" altLang="zh-CN"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实验 </a:t>
            </a:r>
            <a:r>
              <a:rPr lang="en-US" altLang="zh-CN">
                <a:solidFill>
                  <a:schemeClr val="bg1"/>
                </a:solidFill>
                <a:sym typeface="+mn-lt"/>
              </a:rPr>
              <a:t>2</a:t>
            </a:r>
            <a:endParaRPr lang="en-US" altLang="zh-CN">
              <a:solidFill>
                <a:schemeClr val="bg1"/>
              </a:solidFill>
              <a:sym typeface="+mn-lt"/>
            </a:endParaRPr>
          </a:p>
        </p:txBody>
      </p:sp>
      <p:sp>
        <p:nvSpPr>
          <p:cNvPr id="3" name="文本框 2"/>
          <p:cNvSpPr txBox="1"/>
          <p:nvPr/>
        </p:nvSpPr>
        <p:spPr>
          <a:xfrm>
            <a:off x="917575" y="835660"/>
            <a:ext cx="10020300" cy="5631180"/>
          </a:xfrm>
          <a:prstGeom prst="rect">
            <a:avLst/>
          </a:prstGeom>
          <a:noFill/>
        </p:spPr>
        <p:txBody>
          <a:bodyPr wrap="square" rtlCol="0">
            <a:spAutoFit/>
          </a:bodyPr>
          <a:lstStyle/>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(4)实验时,玻璃板应与桌面</a:t>
            </a:r>
            <a:r>
              <a:rPr lang="zh-CN" altLang="en-US" sz="2400" u="wavyHeavy">
                <a:solidFill>
                  <a:schemeClr val="tx1"/>
                </a:solidFill>
                <a:uFill>
                  <a:solidFill>
                    <a:srgbClr val="EE3028"/>
                  </a:solidFill>
                </a:uFill>
                <a:latin typeface="宋体" panose="02010600030101010101" pitchFamily="2" charset="-122"/>
                <a:ea typeface="宋体" panose="02010600030101010101" pitchFamily="2" charset="-122"/>
                <a:cs typeface="宋体" panose="02010600030101010101" pitchFamily="2" charset="-122"/>
              </a:rPr>
              <a:t>垂直</a:t>
            </a:r>
            <a:r>
              <a:rPr lang="zh-CN" altLang="en-US" sz="2400">
                <a:latin typeface="宋体" panose="02010600030101010101" pitchFamily="2" charset="-122"/>
                <a:ea typeface="宋体" panose="02010600030101010101" pitchFamily="2" charset="-122"/>
                <a:cs typeface="宋体" panose="02010600030101010101" pitchFamily="2" charset="-122"/>
              </a:rPr>
              <a:t>放置.因为在平面镜成像中,像与物关于平面镜对称,如果玻璃板放置时不与桌面垂直,则在桌面上移动蜡烛B时,蜡烛B无法与蜡烛A的像重合,这样我们做实验时就无法在桌面上找到蜡烛A的像的位置.</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(5)该实验应在</a:t>
            </a:r>
            <a:r>
              <a:rPr lang="zh-CN" altLang="en-US" sz="2400" u="wavyHeavy">
                <a:solidFill>
                  <a:schemeClr val="tx1"/>
                </a:solidFill>
                <a:uFill>
                  <a:solidFill>
                    <a:srgbClr val="EE3028"/>
                  </a:solidFill>
                </a:uFill>
                <a:latin typeface="宋体" panose="02010600030101010101" pitchFamily="2" charset="-122"/>
                <a:ea typeface="宋体" panose="02010600030101010101" pitchFamily="2" charset="-122"/>
                <a:cs typeface="宋体" panose="02010600030101010101" pitchFamily="2" charset="-122"/>
              </a:rPr>
              <a:t>较暗</a:t>
            </a:r>
            <a:r>
              <a:rPr lang="zh-CN" altLang="en-US" sz="2400">
                <a:latin typeface="宋体" panose="02010600030101010101" pitchFamily="2" charset="-122"/>
                <a:ea typeface="宋体" panose="02010600030101010101" pitchFamily="2" charset="-122"/>
                <a:cs typeface="宋体" panose="02010600030101010101" pitchFamily="2" charset="-122"/>
              </a:rPr>
              <a:t>的环境中进行.因为平面镜成像时像是由蜡烛A发出的光的一部分经过平面镜反射后形成的,所成的像较暗,故需要在较暗的环境中观察像才比较明显.</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sym typeface="+mn-ea"/>
              </a:rPr>
              <a:t>(6)实验中选取两支完全相同的蜡烛的目的是</a:t>
            </a:r>
            <a:r>
              <a:rPr lang="zh-CN" altLang="en-US" sz="2400" u="wavyHeavy">
                <a:uFill>
                  <a:solidFill>
                    <a:srgbClr val="EE3028"/>
                  </a:solidFill>
                </a:uFill>
                <a:latin typeface="宋体" panose="02010600030101010101" pitchFamily="2" charset="-122"/>
                <a:ea typeface="宋体" panose="02010600030101010101" pitchFamily="2" charset="-122"/>
                <a:cs typeface="宋体" panose="02010600030101010101" pitchFamily="2" charset="-122"/>
                <a:sym typeface="+mn-ea"/>
              </a:rPr>
              <a:t>比较像与物的大小关系</a:t>
            </a:r>
            <a:r>
              <a:rPr lang="zh-CN" altLang="en-US" sz="2400">
                <a:latin typeface="宋体" panose="02010600030101010101" pitchFamily="2" charset="-122"/>
                <a:ea typeface="宋体" panose="02010600030101010101" pitchFamily="2" charset="-122"/>
                <a:cs typeface="宋体" panose="02010600030101010101" pitchFamily="2" charset="-122"/>
                <a:sym typeface="+mn-ea"/>
              </a:rPr>
              <a:t>,这里用到了</a:t>
            </a:r>
            <a:r>
              <a:rPr lang="zh-CN" altLang="en-US" sz="2400" u="wavyHeavy">
                <a:uFill>
                  <a:solidFill>
                    <a:srgbClr val="EE3028"/>
                  </a:solidFill>
                </a:uFill>
                <a:latin typeface="宋体" panose="02010600030101010101" pitchFamily="2" charset="-122"/>
                <a:ea typeface="宋体" panose="02010600030101010101" pitchFamily="2" charset="-122"/>
                <a:cs typeface="宋体" panose="02010600030101010101" pitchFamily="2" charset="-122"/>
                <a:sym typeface="+mn-ea"/>
              </a:rPr>
              <a:t>等效替代</a:t>
            </a:r>
            <a:r>
              <a:rPr lang="zh-CN" altLang="en-US" sz="2400">
                <a:latin typeface="宋体" panose="02010600030101010101" pitchFamily="2" charset="-122"/>
                <a:ea typeface="宋体" panose="02010600030101010101" pitchFamily="2" charset="-122"/>
                <a:cs typeface="宋体" panose="02010600030101010101" pitchFamily="2" charset="-122"/>
                <a:sym typeface="+mn-ea"/>
              </a:rPr>
              <a:t>的实验方法.</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Tree>
  </p:cSld>
  <p:clrMapOvr>
    <a:masterClrMapping/>
  </p:clrMapOvr>
  <p:transition spd="med">
    <p:wipe dir="d"/>
  </p:transition>
  <p:timing/>
</p:sld>
</file>

<file path=ppt/slides/slide5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探究平面镜成像的特点</a:t>
            </a:r>
            <a:endParaRPr lang="en-US" altLang="zh-CN"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实验 </a:t>
            </a:r>
            <a:r>
              <a:rPr lang="en-US" altLang="zh-CN">
                <a:solidFill>
                  <a:schemeClr val="bg1"/>
                </a:solidFill>
                <a:sym typeface="+mn-lt"/>
              </a:rPr>
              <a:t>2</a:t>
            </a:r>
            <a:endParaRPr lang="en-US" altLang="zh-CN">
              <a:solidFill>
                <a:schemeClr val="bg1"/>
              </a:solidFill>
              <a:sym typeface="+mn-lt"/>
            </a:endParaRPr>
          </a:p>
        </p:txBody>
      </p:sp>
      <p:sp>
        <p:nvSpPr>
          <p:cNvPr id="3" name="文本框 2"/>
          <p:cNvSpPr txBox="1"/>
          <p:nvPr/>
        </p:nvSpPr>
        <p:spPr>
          <a:xfrm>
            <a:off x="803910" y="923925"/>
            <a:ext cx="10020300" cy="6185535"/>
          </a:xfrm>
          <a:prstGeom prst="rect">
            <a:avLst/>
          </a:prstGeom>
          <a:noFill/>
        </p:spPr>
        <p:txBody>
          <a:bodyPr wrap="square" rtlCol="0">
            <a:spAutoFit/>
          </a:bodyPr>
          <a:lstStyle/>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(7)本实验中刻度尺的作用是</a:t>
            </a:r>
            <a:r>
              <a:rPr lang="zh-CN" altLang="en-US" sz="2400" u="wavyHeavy">
                <a:solidFill>
                  <a:schemeClr val="tx1"/>
                </a:solidFill>
                <a:uFill>
                  <a:solidFill>
                    <a:srgbClr val="EE3028"/>
                  </a:solidFill>
                </a:uFill>
                <a:latin typeface="宋体" panose="02010600030101010101" pitchFamily="2" charset="-122"/>
                <a:ea typeface="宋体" panose="02010600030101010101" pitchFamily="2" charset="-122"/>
                <a:cs typeface="宋体" panose="02010600030101010101" pitchFamily="2" charset="-122"/>
              </a:rPr>
              <a:t>测量像与物到平面镜的距离</a:t>
            </a:r>
            <a:r>
              <a:rPr lang="zh-CN" altLang="en-US" sz="2400">
                <a:latin typeface="宋体" panose="02010600030101010101" pitchFamily="2" charset="-122"/>
                <a:ea typeface="宋体" panose="02010600030101010101" pitchFamily="2" charset="-122"/>
                <a:cs typeface="宋体" panose="02010600030101010101" pitchFamily="2" charset="-122"/>
              </a:rPr>
              <a:t>.</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(8)本实验的目的在于研究蜡烛A的像是否与蜡烛A的大小相同,如果将蜡烛B也点燃,则蜡烛B也会产生一个像,会对实验产生干扰;并且如果玻璃板两侧蜡烛都点燃的话,就没有黑暗和明亮的对比,不利于观察蜡烛A的像的准确位置.</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sym typeface="+mn-ea"/>
              </a:rPr>
              <a:t>(9)实验中移去蜡烛B,并在蜡烛B所在的位置上放一光屏,则光屏上不能承接到蜡烛A的像,所以平面镜所成的像是虚像.</a:t>
            </a:r>
            <a:endParaRPr lang="zh-CN" altLang="en-US" sz="2400">
              <a:latin typeface="宋体" panose="02010600030101010101" pitchFamily="2" charset="-122"/>
              <a:ea typeface="宋体" panose="02010600030101010101" pitchFamily="2" charset="-122"/>
              <a:cs typeface="宋体" panose="02010600030101010101" pitchFamily="2" charset="-122"/>
              <a:sym typeface="+mn-ea"/>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sym typeface="+mn-ea"/>
              </a:rPr>
              <a:t>(10)将蜡烛A远离玻璃板时,像也远离玻璃板,但所成的像的大小不变.</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sym typeface="+mn-ea"/>
              </a:rPr>
              <a:t>(11)本实验应多次移动蜡烛A的位置进行实验,目的是寻找普遍规律.</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Tree>
  </p:cSld>
  <p:clrMapOvr>
    <a:masterClrMapping/>
  </p:clrMapOvr>
  <p:transition spd="med">
    <p:wipe dir="d"/>
  </p:transition>
  <p:timing/>
</p:sld>
</file>

<file path=ppt/slides/slide5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探究平面镜成像的特点</a:t>
            </a:r>
            <a:endParaRPr lang="en-US" altLang="zh-CN"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实验 </a:t>
            </a:r>
            <a:r>
              <a:rPr lang="en-US" altLang="zh-CN">
                <a:solidFill>
                  <a:schemeClr val="bg1"/>
                </a:solidFill>
                <a:sym typeface="+mn-lt"/>
              </a:rPr>
              <a:t>2</a:t>
            </a:r>
            <a:endParaRPr lang="en-US" altLang="zh-CN">
              <a:solidFill>
                <a:schemeClr val="bg1"/>
              </a:solidFill>
              <a:sym typeface="+mn-lt"/>
            </a:endParaRPr>
          </a:p>
        </p:txBody>
      </p:sp>
      <p:sp>
        <p:nvSpPr>
          <p:cNvPr id="3" name="文本框 2"/>
          <p:cNvSpPr txBox="1"/>
          <p:nvPr/>
        </p:nvSpPr>
        <p:spPr>
          <a:xfrm>
            <a:off x="644525" y="924560"/>
            <a:ext cx="9616440" cy="645160"/>
          </a:xfrm>
          <a:prstGeom prst="rect">
            <a:avLst/>
          </a:prstGeom>
          <a:noFill/>
        </p:spPr>
        <p:txBody>
          <a:bodyPr wrap="square" rtlCol="0">
            <a:spAutoFit/>
          </a:bodyPr>
          <a:lstStyle/>
          <a:p>
            <a:pPr>
              <a:lnSpc>
                <a:spcPct val="150000"/>
              </a:lnSpc>
            </a:pP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
        <p:nvSpPr>
          <p:cNvPr id="2" name="文本框 1"/>
          <p:cNvSpPr txBox="1"/>
          <p:nvPr/>
        </p:nvSpPr>
        <p:spPr>
          <a:xfrm>
            <a:off x="387350" y="742315"/>
            <a:ext cx="10741025" cy="5077460"/>
          </a:xfrm>
          <a:prstGeom prst="rect">
            <a:avLst/>
          </a:prstGeom>
          <a:noFill/>
        </p:spPr>
        <p:txBody>
          <a:bodyPr wrap="square" rtlCol="0">
            <a:spAutoFit/>
          </a:bodyPr>
          <a:lstStyle/>
          <a:p>
            <a:pPr>
              <a:lnSpc>
                <a:spcPct val="150000"/>
              </a:lnSpc>
            </a:pPr>
            <a:r>
              <a:rPr lang="zh-CN" altLang="en-US" sz="2400" b="1">
                <a:latin typeface="黑体" panose="02010609060101010101" pitchFamily="49" charset="-122"/>
                <a:ea typeface="黑体" panose="02010609060101010101" pitchFamily="49" charset="-122"/>
                <a:cs typeface="黑体" panose="02010609060101010101" pitchFamily="49" charset="-122"/>
              </a:rPr>
              <a:t>5.【交流与反思】</a:t>
            </a:r>
            <a:endParaRPr lang="zh-CN" altLang="en-US" sz="2400" b="1">
              <a:latin typeface="黑体" panose="02010609060101010101" pitchFamily="49" charset="-122"/>
              <a:ea typeface="黑体" panose="02010609060101010101" pitchFamily="49" charset="-122"/>
              <a:cs typeface="黑体" panose="02010609060101010101" pitchFamily="49"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(1)将桌面上的白纸换成方格纸的好处是</a:t>
            </a:r>
            <a:r>
              <a:rPr lang="zh-CN" altLang="en-US" sz="2400" u="wavyHeavy">
                <a:solidFill>
                  <a:schemeClr val="tx1"/>
                </a:solidFill>
                <a:uFill>
                  <a:solidFill>
                    <a:srgbClr val="EE3028"/>
                  </a:solidFill>
                </a:uFill>
                <a:latin typeface="宋体" panose="02010600030101010101" pitchFamily="2" charset="-122"/>
                <a:ea typeface="宋体" panose="02010600030101010101" pitchFamily="2" charset="-122"/>
                <a:cs typeface="宋体" panose="02010600030101010101" pitchFamily="2" charset="-122"/>
              </a:rPr>
              <a:t>方便比较蜡烛A和像到平面镜的距离.</a:t>
            </a:r>
            <a:endParaRPr lang="zh-CN" altLang="en-US" sz="2400" u="wavyHeavy">
              <a:solidFill>
                <a:schemeClr val="tx1"/>
              </a:solidFill>
              <a:uFill>
                <a:solidFill>
                  <a:srgbClr val="EE3028"/>
                </a:solidFill>
              </a:uFill>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(2)观察像的时候,眼睛的位置应与蜡烛A</a:t>
            </a:r>
            <a:r>
              <a:rPr lang="zh-CN" altLang="en-US" sz="2400" u="wavyHeavy">
                <a:solidFill>
                  <a:schemeClr val="tx1"/>
                </a:solidFill>
                <a:uFill>
                  <a:solidFill>
                    <a:srgbClr val="EE3028"/>
                  </a:solidFill>
                </a:uFill>
                <a:latin typeface="宋体" panose="02010600030101010101" pitchFamily="2" charset="-122"/>
                <a:ea typeface="宋体" panose="02010600030101010101" pitchFamily="2" charset="-122"/>
                <a:cs typeface="宋体" panose="02010600030101010101" pitchFamily="2" charset="-122"/>
              </a:rPr>
              <a:t>同侧</a:t>
            </a:r>
            <a:r>
              <a:rPr lang="zh-CN" altLang="en-US" sz="2400">
                <a:latin typeface="宋体" panose="02010600030101010101" pitchFamily="2" charset="-122"/>
                <a:ea typeface="宋体" panose="02010600030101010101" pitchFamily="2" charset="-122"/>
                <a:cs typeface="宋体" panose="02010600030101010101" pitchFamily="2" charset="-122"/>
              </a:rPr>
              <a:t>.因为平面镜成像的原理是光的反射,且只有当光进入人眼时,人眼才能看到像.</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(3)实验中,测得的蜡烛A和像到玻璃板的距离不相等,则可能的原因有:①蜡烛B与蜡烛A所成的像没有完全重合;②玻璃板太厚.</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b="1">
                <a:latin typeface="黑体" panose="02010609060101010101" pitchFamily="49" charset="-122"/>
                <a:ea typeface="黑体" panose="02010609060101010101" pitchFamily="49" charset="-122"/>
                <a:cs typeface="黑体" panose="02010609060101010101" pitchFamily="49" charset="-122"/>
              </a:rPr>
              <a:t>6.【实验结论】</a:t>
            </a:r>
            <a:endParaRPr lang="zh-CN" altLang="en-US" sz="2400" b="1">
              <a:latin typeface="黑体" panose="02010609060101010101" pitchFamily="49" charset="-122"/>
              <a:ea typeface="黑体" panose="02010609060101010101" pitchFamily="49" charset="-122"/>
              <a:cs typeface="黑体" panose="02010609060101010101" pitchFamily="49"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像与物体到平面镜的距离相等;像与物体的大小相等;像和物体的连线与镜面垂直;平面镜所成的像是虚像.</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Tree>
  </p:cSld>
  <p:clrMapOvr>
    <a:masterClrMapping/>
  </p:clrMapOvr>
  <p:transition spd="med">
    <p:wipe dir="d"/>
  </p:transition>
  <p:timing/>
</p:sld>
</file>

<file path=ppt/slides/slide5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探究平面镜成像的特点</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实验 </a:t>
            </a:r>
            <a:r>
              <a:rPr lang="en-US" altLang="zh-CN">
                <a:solidFill>
                  <a:schemeClr val="bg1"/>
                </a:solidFill>
                <a:sym typeface="+mn-lt"/>
              </a:rPr>
              <a:t>2</a:t>
            </a:r>
            <a:endParaRPr lang="en-US" altLang="zh-CN">
              <a:solidFill>
                <a:schemeClr val="bg1"/>
              </a:solidFill>
              <a:sym typeface="+mn-lt"/>
            </a:endParaRPr>
          </a:p>
        </p:txBody>
      </p:sp>
      <p:sp>
        <p:nvSpPr>
          <p:cNvPr id="4" name="文本框 3"/>
          <p:cNvSpPr txBox="1"/>
          <p:nvPr/>
        </p:nvSpPr>
        <p:spPr>
          <a:xfrm>
            <a:off x="449580" y="742315"/>
            <a:ext cx="11522710" cy="1198880"/>
          </a:xfrm>
          <a:prstGeom prst="rect">
            <a:avLst/>
          </a:prstGeom>
          <a:noFill/>
        </p:spPr>
        <p:txBody>
          <a:bodyPr wrap="square" rtlCol="0">
            <a:spAutoFit/>
          </a:bodyPr>
          <a:lstStyle/>
          <a:p>
            <a:pPr>
              <a:lnSpc>
                <a:spcPct val="150000"/>
              </a:lnSpc>
            </a:pPr>
            <a:r>
              <a:rPr lang="zh-CN" altLang="en-US" sz="2400" b="1">
                <a:solidFill>
                  <a:srgbClr val="FF0000"/>
                </a:solidFill>
                <a:latin typeface="黑体" panose="02010609060101010101" pitchFamily="49" charset="-122"/>
                <a:ea typeface="黑体" panose="02010609060101010101" pitchFamily="49" charset="-122"/>
                <a:cs typeface="宋体" panose="02010600030101010101" pitchFamily="2" charset="-122"/>
              </a:rPr>
              <a:t>一题通关</a:t>
            </a:r>
            <a:endParaRPr lang="zh-CN" altLang="en-US" sz="2400" b="1">
              <a:solidFill>
                <a:srgbClr val="FF0000"/>
              </a:solidFill>
              <a:latin typeface="黑体" panose="02010609060101010101" pitchFamily="49" charset="-122"/>
              <a:ea typeface="黑体" panose="02010609060101010101" pitchFamily="49" charset="-122"/>
              <a:cs typeface="宋体" panose="02010600030101010101" pitchFamily="2" charset="-122"/>
            </a:endParaRPr>
          </a:p>
          <a:p>
            <a:pPr>
              <a:lnSpc>
                <a:spcPct val="150000"/>
              </a:lnSpc>
            </a:pPr>
            <a:r>
              <a:rPr lang="zh-CN" altLang="en-US" sz="2400" b="1">
                <a:latin typeface="黑体" panose="02010609060101010101" pitchFamily="49" charset="-122"/>
                <a:ea typeface="黑体" panose="02010609060101010101" pitchFamily="49" charset="-122"/>
                <a:cs typeface="宋体" panose="02010600030101010101" pitchFamily="2" charset="-122"/>
              </a:rPr>
              <a:t>例</a:t>
            </a:r>
            <a:r>
              <a:rPr lang="zh-CN" altLang="en-US" sz="2400">
                <a:latin typeface="宋体" panose="02010600030101010101" pitchFamily="2" charset="-122"/>
                <a:ea typeface="宋体" panose="02010600030101010101" pitchFamily="2" charset="-122"/>
                <a:cs typeface="宋体" panose="02010600030101010101" pitchFamily="2" charset="-122"/>
              </a:rPr>
              <a:t> 如图甲所示是某同学做“探究平面镜成像规律”实验时的情景,请回答下列问题:</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pic>
        <p:nvPicPr>
          <p:cNvPr id="248" name="18WHLWJJZKBWL113.jpg" descr="id:2147497377;FounderCES"/>
          <p:cNvPicPr>
            <a:picLocks noChangeAspect="1"/>
          </p:cNvPicPr>
          <p:nvPr/>
        </p:nvPicPr>
        <p:blipFill>
          <a:blip r:embed="rId2"/>
          <a:stretch>
            <a:fillRect/>
          </a:stretch>
        </p:blipFill>
        <p:spPr>
          <a:xfrm>
            <a:off x="2091055" y="1941195"/>
            <a:ext cx="7079615" cy="2028190"/>
          </a:xfrm>
          <a:prstGeom prst="rect">
            <a:avLst/>
          </a:prstGeom>
        </p:spPr>
      </p:pic>
      <p:sp>
        <p:nvSpPr>
          <p:cNvPr id="8" name="文本框 7"/>
          <p:cNvSpPr txBox="1"/>
          <p:nvPr/>
        </p:nvSpPr>
        <p:spPr>
          <a:xfrm>
            <a:off x="2204720" y="3890645"/>
            <a:ext cx="6588125" cy="398780"/>
          </a:xfrm>
          <a:prstGeom prst="rect">
            <a:avLst/>
          </a:prstGeom>
          <a:noFill/>
        </p:spPr>
        <p:txBody>
          <a:bodyPr wrap="square" rtlCol="0">
            <a:spAutoFit/>
          </a:bodyPr>
          <a:lstStyle/>
          <a:p>
            <a:r>
              <a:rPr lang="en-US" altLang="zh-CN"/>
              <a:t>   </a:t>
            </a:r>
            <a:r>
              <a:rPr lang="zh-CN" altLang="en-US" sz="2000">
                <a:latin typeface="宋体" panose="02010600030101010101" pitchFamily="2" charset="-122"/>
                <a:ea typeface="宋体" panose="02010600030101010101" pitchFamily="2" charset="-122"/>
                <a:cs typeface="宋体" panose="02010600030101010101" pitchFamily="2" charset="-122"/>
              </a:rPr>
              <a:t>甲                   乙                    丙</a:t>
            </a:r>
            <a:endParaRPr lang="zh-CN" altLang="en-US" sz="2000">
              <a:latin typeface="宋体" panose="02010600030101010101" pitchFamily="2" charset="-122"/>
              <a:ea typeface="宋体" panose="02010600030101010101" pitchFamily="2" charset="-122"/>
              <a:cs typeface="宋体" panose="02010600030101010101" pitchFamily="2" charset="-122"/>
            </a:endParaRPr>
          </a:p>
        </p:txBody>
      </p:sp>
      <p:sp>
        <p:nvSpPr>
          <p:cNvPr id="9" name="文本框 8"/>
          <p:cNvSpPr txBox="1"/>
          <p:nvPr/>
        </p:nvSpPr>
        <p:spPr>
          <a:xfrm>
            <a:off x="802640" y="4079875"/>
            <a:ext cx="10816590" cy="2306955"/>
          </a:xfrm>
          <a:prstGeom prst="rect">
            <a:avLst/>
          </a:prstGeom>
          <a:noFill/>
        </p:spPr>
        <p:txBody>
          <a:bodyPr wrap="square" rtlCol="0">
            <a:spAutoFit/>
          </a:bodyPr>
          <a:lstStyle/>
          <a:p>
            <a:pPr>
              <a:lnSpc>
                <a:spcPct val="150000"/>
              </a:lnSpc>
            </a:pPr>
            <a:r>
              <a:rPr lang="zh-CN" altLang="en-US" sz="2400" b="1">
                <a:latin typeface="黑体" panose="02010609060101010101" pitchFamily="49" charset="-122"/>
                <a:ea typeface="黑体" panose="02010609060101010101" pitchFamily="49" charset="-122"/>
                <a:cs typeface="宋体" panose="02010600030101010101" pitchFamily="2" charset="-122"/>
              </a:rPr>
              <a:t>【基础设问】</a:t>
            </a:r>
            <a:endParaRPr lang="zh-CN" altLang="en-US" sz="2400" b="1">
              <a:latin typeface="黑体" panose="02010609060101010101" pitchFamily="49" charset="-122"/>
              <a:ea typeface="黑体" panose="02010609060101010101" pitchFamily="49"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(1)实验中选用玻璃板代替平面镜的目的是</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(2)实验中应选择</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(选填“较厚”或“较薄”)的玻璃板,若选择另一种玻璃板会产生什么现象?</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 </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
        <p:nvSpPr>
          <p:cNvPr id="10" name="矩形 9"/>
          <p:cNvSpPr/>
          <p:nvPr/>
        </p:nvSpPr>
        <p:spPr>
          <a:xfrm>
            <a:off x="6543041" y="4764811"/>
            <a:ext cx="263144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便于确定像的位置</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11" name="矩形 10"/>
          <p:cNvSpPr/>
          <p:nvPr/>
        </p:nvSpPr>
        <p:spPr>
          <a:xfrm>
            <a:off x="3295650" y="5225415"/>
            <a:ext cx="869950"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较薄</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12" name="矩形 11"/>
          <p:cNvSpPr/>
          <p:nvPr/>
        </p:nvSpPr>
        <p:spPr>
          <a:xfrm>
            <a:off x="4165601" y="5799861"/>
            <a:ext cx="263144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会同时出现两个像</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300"/>
                                        <p:tgtEl>
                                          <p:spTgt spid="10"/>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300"/>
                                        <p:tgtEl>
                                          <p:spTgt spid="11"/>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fade">
                                      <p:cBhvr>
                                        <p:cTn id="17" dur="3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2" grpId="0"/>
    </p:bldLst>
  </p:timing>
</p:sld>
</file>

<file path=ppt/slides/slide5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探究平面镜成像的特点</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实验 </a:t>
            </a:r>
            <a:r>
              <a:rPr lang="en-US" altLang="zh-CN">
                <a:solidFill>
                  <a:schemeClr val="bg1"/>
                </a:solidFill>
                <a:sym typeface="+mn-lt"/>
              </a:rPr>
              <a:t>2</a:t>
            </a:r>
            <a:endParaRPr lang="en-US" altLang="zh-CN">
              <a:solidFill>
                <a:schemeClr val="bg1"/>
              </a:solidFill>
              <a:sym typeface="+mn-lt"/>
            </a:endParaRPr>
          </a:p>
        </p:txBody>
      </p:sp>
      <p:sp>
        <p:nvSpPr>
          <p:cNvPr id="4" name="文本框 3"/>
          <p:cNvSpPr txBox="1"/>
          <p:nvPr/>
        </p:nvSpPr>
        <p:spPr>
          <a:xfrm>
            <a:off x="386715" y="742315"/>
            <a:ext cx="11256645" cy="5631180"/>
          </a:xfrm>
          <a:prstGeom prst="rect">
            <a:avLst/>
          </a:prstGeom>
          <a:noFill/>
        </p:spPr>
        <p:txBody>
          <a:bodyPr wrap="square" rtlCol="0">
            <a:spAutoFit/>
          </a:bodyPr>
          <a:lstStyle/>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(3)该同学应选用</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(选填“透明”或“茶色”)玻璃板.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(4)实验时,若该同学发现无论如何移动蜡烛B都无法与蜡烛A的像重合,原因可能是</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(5)实验过程中为了便于观察,最好在</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(选填“较明亮”或“较黑暗”)的环境中进行实验.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(6)该同学应选用两支</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的蜡烛,目的是比较像与物的</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关系,这里用到的是</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(填实验方法).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sym typeface="+mn-ea"/>
              </a:rPr>
              <a:t>(7)如图甲,该同学把一支点燃的蜡烛A放在玻璃板的前面,此时应该从</a:t>
            </a:r>
            <a:r>
              <a:rPr lang="en-US" altLang="zh-CN" sz="2400">
                <a:latin typeface="宋体" panose="02010600030101010101" pitchFamily="2" charset="-122"/>
                <a:ea typeface="宋体" panose="02010600030101010101" pitchFamily="2" charset="-122"/>
                <a:cs typeface="宋体" panose="02010600030101010101" pitchFamily="2" charset="-122"/>
                <a:sym typeface="+mn-ea"/>
              </a:rPr>
              <a:t>_________</a:t>
            </a:r>
            <a:endParaRPr lang="en-US" altLang="zh-CN" sz="2400">
              <a:latin typeface="宋体" panose="02010600030101010101" pitchFamily="2" charset="-122"/>
              <a:ea typeface="宋体" panose="02010600030101010101" pitchFamily="2" charset="-122"/>
              <a:cs typeface="宋体" panose="02010600030101010101" pitchFamily="2" charset="-122"/>
              <a:sym typeface="+mn-ea"/>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sym typeface="+mn-ea"/>
              </a:rPr>
              <a:t>(选填“玻璃板前”或“玻璃板后”)观察蜡烛A的像,这个像是由光的</a:t>
            </a:r>
            <a:r>
              <a:rPr lang="en-US" altLang="zh-CN" sz="2400">
                <a:latin typeface="宋体" panose="02010600030101010101" pitchFamily="2" charset="-122"/>
                <a:ea typeface="宋体" panose="02010600030101010101" pitchFamily="2" charset="-122"/>
                <a:cs typeface="宋体" panose="02010600030101010101" pitchFamily="2" charset="-122"/>
                <a:sym typeface="+mn-ea"/>
              </a:rPr>
              <a:t>____</a:t>
            </a:r>
            <a:r>
              <a:rPr lang="zh-CN" altLang="en-US" sz="2400">
                <a:latin typeface="宋体" panose="02010600030101010101" pitchFamily="2" charset="-122"/>
                <a:ea typeface="宋体" panose="02010600030101010101" pitchFamily="2" charset="-122"/>
                <a:cs typeface="宋体" panose="02010600030101010101" pitchFamily="2" charset="-122"/>
                <a:sym typeface="+mn-ea"/>
              </a:rPr>
              <a:t>形成的.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
        <p:nvSpPr>
          <p:cNvPr id="10" name="矩形 9"/>
          <p:cNvSpPr/>
          <p:nvPr/>
        </p:nvSpPr>
        <p:spPr>
          <a:xfrm>
            <a:off x="2800351" y="902741"/>
            <a:ext cx="79502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茶色</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2" name="矩形 1"/>
          <p:cNvSpPr/>
          <p:nvPr/>
        </p:nvSpPr>
        <p:spPr>
          <a:xfrm>
            <a:off x="787401" y="1900326"/>
            <a:ext cx="446786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玻璃板没有与水平桌面垂直放置</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3" name="矩形 2"/>
          <p:cNvSpPr/>
          <p:nvPr/>
        </p:nvSpPr>
        <p:spPr>
          <a:xfrm>
            <a:off x="5545456" y="2474366"/>
            <a:ext cx="110109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较黑暗</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6" name="矩形 5"/>
          <p:cNvSpPr/>
          <p:nvPr/>
        </p:nvSpPr>
        <p:spPr>
          <a:xfrm>
            <a:off x="3235961" y="3604666"/>
            <a:ext cx="140716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完全相同</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11" name="矩形 10"/>
          <p:cNvSpPr/>
          <p:nvPr/>
        </p:nvSpPr>
        <p:spPr>
          <a:xfrm>
            <a:off x="8612506" y="3604666"/>
            <a:ext cx="79502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大小</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12" name="矩形 11"/>
          <p:cNvSpPr/>
          <p:nvPr/>
        </p:nvSpPr>
        <p:spPr>
          <a:xfrm>
            <a:off x="1275716" y="4065041"/>
            <a:ext cx="171323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等效替代法</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13" name="矩形 12"/>
          <p:cNvSpPr/>
          <p:nvPr/>
        </p:nvSpPr>
        <p:spPr>
          <a:xfrm>
            <a:off x="9560561" y="4657496"/>
            <a:ext cx="140716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玻璃板前</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14" name="矩形 13"/>
          <p:cNvSpPr/>
          <p:nvPr/>
        </p:nvSpPr>
        <p:spPr>
          <a:xfrm>
            <a:off x="9560561" y="5257571"/>
            <a:ext cx="79502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反射</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300"/>
                                        <p:tgtEl>
                                          <p:spTgt spid="10"/>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300"/>
                                        <p:tgtEl>
                                          <p:spTgt spid="2"/>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300"/>
                                        <p:tgtEl>
                                          <p:spTgt spid="3"/>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300"/>
                                        <p:tgtEl>
                                          <p:spTgt spid="6"/>
                                        </p:tgtEl>
                                      </p:cBhvr>
                                    </p:animEffect>
                                  </p:childTnLst>
                                </p:cTn>
                              </p:par>
                            </p:childTnLst>
                          </p:cTn>
                        </p:par>
                      </p:childTnLst>
                    </p:cTn>
                  </p:par>
                  <p:par>
                    <p:cTn id="23" fill="hold" nodeType="clickPar">
                      <p:stCondLst>
                        <p:cond delay="indefinite"/>
                      </p:stCondLst>
                      <p:childTnLst>
                        <p:par>
                          <p:cTn id="24" fill="hold" nodeType="after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fade">
                                      <p:cBhvr>
                                        <p:cTn id="27" dur="300"/>
                                        <p:tgtEl>
                                          <p:spTgt spid="11"/>
                                        </p:tgtEl>
                                      </p:cBhvr>
                                    </p:animEffect>
                                  </p:childTnLst>
                                </p:cTn>
                              </p:par>
                            </p:childTnLst>
                          </p:cTn>
                        </p:par>
                      </p:childTnLst>
                    </p:cTn>
                  </p:par>
                  <p:par>
                    <p:cTn id="28" fill="hold" nodeType="clickPar">
                      <p:stCondLst>
                        <p:cond delay="indefinite"/>
                      </p:stCondLst>
                      <p:childTnLst>
                        <p:par>
                          <p:cTn id="29" fill="hold" nodeType="after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fade">
                                      <p:cBhvr>
                                        <p:cTn id="32" dur="300"/>
                                        <p:tgtEl>
                                          <p:spTgt spid="12"/>
                                        </p:tgtEl>
                                      </p:cBhvr>
                                    </p:animEffect>
                                  </p:childTnLst>
                                </p:cTn>
                              </p:par>
                            </p:childTnLst>
                          </p:cTn>
                        </p:par>
                      </p:childTnLst>
                    </p:cTn>
                  </p:par>
                  <p:par>
                    <p:cTn id="33" fill="hold" nodeType="clickPar">
                      <p:stCondLst>
                        <p:cond delay="indefinite"/>
                      </p:stCondLst>
                      <p:childTnLst>
                        <p:par>
                          <p:cTn id="34" fill="hold" nodeType="afterGroup">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3"/>
                                        </p:tgtEl>
                                        <p:attrNameLst>
                                          <p:attrName>style.visibility</p:attrName>
                                        </p:attrNameLst>
                                      </p:cBhvr>
                                      <p:to>
                                        <p:strVal val="visible"/>
                                      </p:to>
                                    </p:set>
                                    <p:animEffect transition="in" filter="fade">
                                      <p:cBhvr>
                                        <p:cTn id="37" dur="300"/>
                                        <p:tgtEl>
                                          <p:spTgt spid="13"/>
                                        </p:tgtEl>
                                      </p:cBhvr>
                                    </p:animEffect>
                                  </p:childTnLst>
                                </p:cTn>
                              </p:par>
                            </p:childTnLst>
                          </p:cTn>
                        </p:par>
                      </p:childTnLst>
                    </p:cTn>
                  </p:par>
                  <p:par>
                    <p:cTn id="38" fill="hold" nodeType="clickPar">
                      <p:stCondLst>
                        <p:cond delay="indefinite"/>
                      </p:stCondLst>
                      <p:childTnLst>
                        <p:par>
                          <p:cTn id="39" fill="hold" nodeType="afterGroup">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4"/>
                                        </p:tgtEl>
                                        <p:attrNameLst>
                                          <p:attrName>style.visibility</p:attrName>
                                        </p:attrNameLst>
                                      </p:cBhvr>
                                      <p:to>
                                        <p:strVal val="visible"/>
                                      </p:to>
                                    </p:set>
                                    <p:animEffect transition="in" filter="fade">
                                      <p:cBhvr>
                                        <p:cTn id="42" dur="3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2" grpId="0"/>
      <p:bldP spid="3" grpId="0"/>
      <p:bldP spid="6" grpId="0"/>
      <p:bldP spid="11" grpId="0"/>
      <p:bldP spid="12" grpId="0"/>
      <p:bldP spid="13" grpId="0"/>
      <p:bldP spid="14" grpId="0"/>
    </p:bldLst>
  </p:timing>
</p:sld>
</file>

<file path=ppt/slides/slide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光现象作图</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考法 </a:t>
            </a:r>
            <a:r>
              <a:rPr lang="en-US" altLang="zh-CN">
                <a:solidFill>
                  <a:schemeClr val="bg1"/>
                </a:solidFill>
                <a:sym typeface="+mn-lt"/>
              </a:rPr>
              <a:t>2</a:t>
            </a:r>
            <a:endParaRPr lang="en-US" altLang="zh-CN">
              <a:solidFill>
                <a:schemeClr val="bg1"/>
              </a:solidFill>
              <a:sym typeface="+mn-lt"/>
            </a:endParaRPr>
          </a:p>
        </p:txBody>
      </p:sp>
      <p:sp>
        <p:nvSpPr>
          <p:cNvPr id="2" name="文本框 1"/>
          <p:cNvSpPr txBox="1"/>
          <p:nvPr/>
        </p:nvSpPr>
        <p:spPr>
          <a:xfrm>
            <a:off x="859155" y="742315"/>
            <a:ext cx="10474325" cy="1753235"/>
          </a:xfrm>
          <a:prstGeom prst="rect">
            <a:avLst/>
          </a:prstGeom>
          <a:noFill/>
        </p:spPr>
        <p:txBody>
          <a:bodyPr wrap="square" rtlCol="0">
            <a:spAutoFit/>
          </a:bodyPr>
          <a:lstStyle/>
          <a:p>
            <a:pPr>
              <a:lnSpc>
                <a:spcPct val="150000"/>
              </a:lnSpc>
            </a:pP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
        <p:nvSpPr>
          <p:cNvPr id="4" name="文本框 3"/>
          <p:cNvSpPr txBox="1"/>
          <p:nvPr/>
        </p:nvSpPr>
        <p:spPr>
          <a:xfrm>
            <a:off x="664845" y="1037590"/>
            <a:ext cx="10567670" cy="1753235"/>
          </a:xfrm>
          <a:prstGeom prst="rect">
            <a:avLst/>
          </a:prstGeom>
          <a:noFill/>
        </p:spPr>
        <p:txBody>
          <a:bodyPr wrap="square" rtlCol="0">
            <a:spAutoFit/>
          </a:bodyPr>
          <a:lstStyle/>
          <a:p>
            <a:pPr>
              <a:lnSpc>
                <a:spcPct val="150000"/>
              </a:lnSpc>
            </a:pPr>
            <a:r>
              <a:rPr lang="zh-CN" altLang="en-US" sz="2400" b="1">
                <a:latin typeface="黑体" panose="02010609060101010101" pitchFamily="49" charset="-122"/>
                <a:ea typeface="黑体" panose="02010609060101010101" pitchFamily="49" charset="-122"/>
                <a:cs typeface="黑体" panose="02010609060101010101" pitchFamily="49" charset="-122"/>
              </a:rPr>
              <a:t>类型1　光的反射作图</a:t>
            </a:r>
            <a:endParaRPr lang="zh-CN" altLang="en-US" sz="2400" b="1">
              <a:latin typeface="黑体" panose="02010609060101010101" pitchFamily="49" charset="-122"/>
              <a:ea typeface="黑体" panose="02010609060101010101" pitchFamily="49" charset="-122"/>
              <a:cs typeface="黑体" panose="02010609060101010101" pitchFamily="49"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7.[2012河南,16]如图所示,一束光射到两个相互垂直的平面镜上,请画出经两个平面镜反射的光路图.</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pic>
        <p:nvPicPr>
          <p:cNvPr id="145" name="河南物理图8.jpg" descr="id:2147496833;FounderCES"/>
          <p:cNvPicPr>
            <a:picLocks noChangeAspect="1"/>
          </p:cNvPicPr>
          <p:nvPr/>
        </p:nvPicPr>
        <p:blipFill>
          <a:blip r:embed="rId2"/>
          <a:stretch>
            <a:fillRect/>
          </a:stretch>
        </p:blipFill>
        <p:spPr>
          <a:xfrm>
            <a:off x="3689350" y="2942590"/>
            <a:ext cx="2462530" cy="2748280"/>
          </a:xfrm>
          <a:prstGeom prst="rect">
            <a:avLst/>
          </a:prstGeom>
        </p:spPr>
      </p:pic>
      <p:pic>
        <p:nvPicPr>
          <p:cNvPr id="146" name="河南物理图8a.jpg" descr="id:2147497619;FounderCES"/>
          <p:cNvPicPr>
            <a:picLocks noChangeAspect="1"/>
          </p:cNvPicPr>
          <p:nvPr/>
        </p:nvPicPr>
        <p:blipFill>
          <a:blip r:embed="rId3"/>
          <a:stretch>
            <a:fillRect/>
          </a:stretch>
        </p:blipFill>
        <p:spPr>
          <a:xfrm>
            <a:off x="6960870" y="2709545"/>
            <a:ext cx="3155950" cy="2922270"/>
          </a:xfrm>
          <a:prstGeom prst="rect">
            <a:avLst/>
          </a:prstGeom>
        </p:spPr>
      </p:pic>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nodeType="clickEffect">
                                  <p:stCondLst>
                                    <p:cond delay="0"/>
                                  </p:stCondLst>
                                  <p:childTnLst>
                                    <p:set>
                                      <p:cBhvr>
                                        <p:cTn id="6" dur="1" fill="hold">
                                          <p:stCondLst>
                                            <p:cond delay="0"/>
                                          </p:stCondLst>
                                        </p:cTn>
                                        <p:tgtEl>
                                          <p:spTgt spid="146"/>
                                        </p:tgtEl>
                                        <p:attrNameLst>
                                          <p:attrName>style.visibility</p:attrName>
                                        </p:attrNameLst>
                                      </p:cBhvr>
                                      <p:to>
                                        <p:strVal val="visible"/>
                                      </p:to>
                                    </p:set>
                                    <p:animEffect transition="in" filter="fade">
                                      <p:cBhvr>
                                        <p:cTn id="7" dur="500"/>
                                        <p:tgtEl>
                                          <p:spTgt spid="1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探究平面镜成像的特点</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实验 </a:t>
            </a:r>
            <a:r>
              <a:rPr lang="en-US" altLang="zh-CN">
                <a:solidFill>
                  <a:schemeClr val="bg1"/>
                </a:solidFill>
                <a:sym typeface="+mn-lt"/>
              </a:rPr>
              <a:t>2</a:t>
            </a:r>
            <a:endParaRPr lang="en-US" altLang="zh-CN">
              <a:solidFill>
                <a:schemeClr val="bg1"/>
              </a:solidFill>
              <a:sym typeface="+mn-lt"/>
            </a:endParaRPr>
          </a:p>
        </p:txBody>
      </p:sp>
      <p:sp>
        <p:nvSpPr>
          <p:cNvPr id="4" name="文本框 3"/>
          <p:cNvSpPr txBox="1"/>
          <p:nvPr/>
        </p:nvSpPr>
        <p:spPr>
          <a:xfrm>
            <a:off x="429895" y="1172210"/>
            <a:ext cx="10954385" cy="3969385"/>
          </a:xfrm>
          <a:prstGeom prst="rect">
            <a:avLst/>
          </a:prstGeom>
          <a:noFill/>
        </p:spPr>
        <p:txBody>
          <a:bodyPr wrap="square" rtlCol="0">
            <a:spAutoFit/>
          </a:bodyPr>
          <a:lstStyle/>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(8)如图甲,该同学将另一支与蜡烛A完全相同但</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(选填“点燃”或“未点燃”)的蜡烛B放到玻璃板后像的位置,它与像完全重合,说明像与蜡烛A的大小</a:t>
            </a:r>
            <a:r>
              <a:rPr lang="en-US" altLang="zh-CN" sz="2400">
                <a:latin typeface="宋体" panose="02010600030101010101" pitchFamily="2" charset="-122"/>
                <a:ea typeface="宋体" panose="02010600030101010101" pitchFamily="2" charset="-122"/>
                <a:cs typeface="宋体" panose="02010600030101010101" pitchFamily="2" charset="-122"/>
              </a:rPr>
              <a:t>______</a:t>
            </a:r>
            <a:r>
              <a:rPr lang="zh-CN" altLang="en-US" sz="2400">
                <a:latin typeface="宋体" panose="02010600030101010101" pitchFamily="2" charset="-122"/>
                <a:ea typeface="宋体" panose="02010600030101010101" pitchFamily="2" charset="-122"/>
                <a:cs typeface="宋体" panose="02010600030101010101" pitchFamily="2" charset="-122"/>
              </a:rPr>
              <a:t>(选填“相等”或“不相等”).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(9)将光屏放在蜡烛B的位置上.发现光屏上</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(选填“能”或“不能”)承接到蜡烛A的像.这说明平面镜成像时成的是</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像.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(10)某同学让蜡烛A以0.5 cm/s的速度远离玻璃板移动时,像会以</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的速度</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(选填“靠近”或“远离”)玻璃板,在移动的过程中,像的大小</a:t>
            </a:r>
            <a:r>
              <a:rPr lang="en-US" altLang="zh-CN" sz="2400">
                <a:latin typeface="宋体" panose="02010600030101010101" pitchFamily="2" charset="-122"/>
                <a:ea typeface="宋体" panose="02010600030101010101" pitchFamily="2" charset="-122"/>
                <a:cs typeface="宋体" panose="02010600030101010101" pitchFamily="2" charset="-122"/>
              </a:rPr>
              <a:t>_______</a:t>
            </a:r>
            <a:r>
              <a:rPr lang="zh-CN" altLang="en-US" sz="2400">
                <a:latin typeface="宋体" panose="02010600030101010101" pitchFamily="2" charset="-122"/>
                <a:ea typeface="宋体" panose="02010600030101010101" pitchFamily="2" charset="-122"/>
                <a:cs typeface="宋体" panose="02010600030101010101" pitchFamily="2" charset="-122"/>
              </a:rPr>
              <a:t>. </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
        <p:nvSpPr>
          <p:cNvPr id="13" name="矩形 12"/>
          <p:cNvSpPr/>
          <p:nvPr/>
        </p:nvSpPr>
        <p:spPr>
          <a:xfrm>
            <a:off x="6771006" y="1262786"/>
            <a:ext cx="110109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未点燃</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2" name="矩形 1"/>
          <p:cNvSpPr/>
          <p:nvPr/>
        </p:nvSpPr>
        <p:spPr>
          <a:xfrm>
            <a:off x="624841" y="2360701"/>
            <a:ext cx="79502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相等</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3" name="矩形 2"/>
          <p:cNvSpPr/>
          <p:nvPr/>
        </p:nvSpPr>
        <p:spPr>
          <a:xfrm>
            <a:off x="6140451" y="2926486"/>
            <a:ext cx="79502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不能</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6" name="矩形 5"/>
          <p:cNvSpPr/>
          <p:nvPr/>
        </p:nvSpPr>
        <p:spPr>
          <a:xfrm>
            <a:off x="5656581" y="3484016"/>
            <a:ext cx="48895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虚</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8" name="矩形 7"/>
          <p:cNvSpPr/>
          <p:nvPr/>
        </p:nvSpPr>
        <p:spPr>
          <a:xfrm>
            <a:off x="8992871" y="4019956"/>
            <a:ext cx="141224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0.5 cm/s</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9" name="矩形 8"/>
          <p:cNvSpPr/>
          <p:nvPr/>
        </p:nvSpPr>
        <p:spPr>
          <a:xfrm>
            <a:off x="894081" y="4556531"/>
            <a:ext cx="79502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远离</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10" name="矩形 9"/>
          <p:cNvSpPr/>
          <p:nvPr/>
        </p:nvSpPr>
        <p:spPr>
          <a:xfrm>
            <a:off x="9855201" y="4556531"/>
            <a:ext cx="79502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不变</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300"/>
                                        <p:tgtEl>
                                          <p:spTgt spid="13"/>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300"/>
                                        <p:tgtEl>
                                          <p:spTgt spid="2"/>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300"/>
                                        <p:tgtEl>
                                          <p:spTgt spid="3"/>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300"/>
                                        <p:tgtEl>
                                          <p:spTgt spid="6"/>
                                        </p:tgtEl>
                                      </p:cBhvr>
                                    </p:animEffect>
                                  </p:childTnLst>
                                </p:cTn>
                              </p:par>
                            </p:childTnLst>
                          </p:cTn>
                        </p:par>
                      </p:childTnLst>
                    </p:cTn>
                  </p:par>
                  <p:par>
                    <p:cTn id="23" fill="hold" nodeType="clickPar">
                      <p:stCondLst>
                        <p:cond delay="indefinite"/>
                      </p:stCondLst>
                      <p:childTnLst>
                        <p:par>
                          <p:cTn id="24" fill="hold" nodeType="after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300"/>
                                        <p:tgtEl>
                                          <p:spTgt spid="8"/>
                                        </p:tgtEl>
                                      </p:cBhvr>
                                    </p:animEffect>
                                  </p:childTnLst>
                                </p:cTn>
                              </p:par>
                            </p:childTnLst>
                          </p:cTn>
                        </p:par>
                      </p:childTnLst>
                    </p:cTn>
                  </p:par>
                  <p:par>
                    <p:cTn id="28" fill="hold" nodeType="clickPar">
                      <p:stCondLst>
                        <p:cond delay="indefinite"/>
                      </p:stCondLst>
                      <p:childTnLst>
                        <p:par>
                          <p:cTn id="29" fill="hold" nodeType="after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fade">
                                      <p:cBhvr>
                                        <p:cTn id="32" dur="300"/>
                                        <p:tgtEl>
                                          <p:spTgt spid="9"/>
                                        </p:tgtEl>
                                      </p:cBhvr>
                                    </p:animEffect>
                                  </p:childTnLst>
                                </p:cTn>
                              </p:par>
                            </p:childTnLst>
                          </p:cTn>
                        </p:par>
                      </p:childTnLst>
                    </p:cTn>
                  </p:par>
                  <p:par>
                    <p:cTn id="33" fill="hold" nodeType="clickPar">
                      <p:stCondLst>
                        <p:cond delay="indefinite"/>
                      </p:stCondLst>
                      <p:childTnLst>
                        <p:par>
                          <p:cTn id="34" fill="hold" nodeType="afterGroup">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fade">
                                      <p:cBhvr>
                                        <p:cTn id="37" dur="3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2" grpId="0"/>
      <p:bldP spid="3" grpId="0"/>
      <p:bldP spid="6" grpId="0"/>
      <p:bldP spid="8" grpId="0"/>
      <p:bldP spid="9" grpId="0"/>
      <p:bldP spid="10" grpId="0"/>
    </p:bldLst>
  </p:timing>
</p:sld>
</file>

<file path=ppt/slides/slide6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探究平面镜成像的特点</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实验 </a:t>
            </a:r>
            <a:r>
              <a:rPr lang="en-US" altLang="zh-CN">
                <a:solidFill>
                  <a:schemeClr val="bg1"/>
                </a:solidFill>
                <a:sym typeface="+mn-lt"/>
              </a:rPr>
              <a:t>2</a:t>
            </a:r>
            <a:endParaRPr lang="en-US" altLang="zh-CN">
              <a:solidFill>
                <a:schemeClr val="bg1"/>
              </a:solidFill>
              <a:sym typeface="+mn-lt"/>
            </a:endParaRPr>
          </a:p>
        </p:txBody>
      </p:sp>
      <p:sp>
        <p:nvSpPr>
          <p:cNvPr id="2" name="文本框 1"/>
          <p:cNvSpPr txBox="1"/>
          <p:nvPr/>
        </p:nvSpPr>
        <p:spPr>
          <a:xfrm>
            <a:off x="513715" y="742315"/>
            <a:ext cx="10412730" cy="5631180"/>
          </a:xfrm>
          <a:prstGeom prst="rect">
            <a:avLst/>
          </a:prstGeom>
          <a:noFill/>
        </p:spPr>
        <p:txBody>
          <a:bodyPr wrap="square" rtlCol="0">
            <a:spAutoFit/>
          </a:bodyPr>
          <a:lstStyle/>
          <a:p>
            <a:pPr>
              <a:lnSpc>
                <a:spcPct val="150000"/>
              </a:lnSpc>
            </a:pPr>
            <a:r>
              <a:rPr lang="zh-CN" altLang="en-US" sz="2400" b="1">
                <a:latin typeface="黑体" panose="02010609060101010101" pitchFamily="49" charset="-122"/>
                <a:ea typeface="黑体" panose="02010609060101010101" pitchFamily="49" charset="-122"/>
                <a:cs typeface="宋体" panose="02010600030101010101" pitchFamily="2" charset="-122"/>
              </a:rPr>
              <a:t>【拓展设问】</a:t>
            </a:r>
            <a:endParaRPr lang="zh-CN" altLang="en-US" sz="2400" b="1">
              <a:latin typeface="黑体" panose="02010609060101010101" pitchFamily="49" charset="-122"/>
              <a:ea typeface="黑体" panose="02010609060101010101" pitchFamily="49"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(11)该同学在只做了一次实验后就得出了实验结论,这种做法正确吗?为什么?　　　　　　　　　　　　　　　　　　　　　　　　　　</a:t>
            </a:r>
            <a:r>
              <a:rPr lang="en-US" altLang="zh-CN" sz="2400">
                <a:latin typeface="宋体" panose="02010600030101010101" pitchFamily="2" charset="-122"/>
                <a:ea typeface="宋体" panose="02010600030101010101" pitchFamily="2" charset="-122"/>
                <a:cs typeface="宋体" panose="02010600030101010101" pitchFamily="2" charset="-122"/>
              </a:rPr>
              <a:t>_________________________________________________</a:t>
            </a:r>
            <a:r>
              <a:rPr lang="zh-CN" altLang="en-US" sz="2400">
                <a:latin typeface="宋体" panose="02010600030101010101" pitchFamily="2" charset="-122"/>
                <a:ea typeface="宋体" panose="02010600030101010101" pitchFamily="2" charset="-122"/>
                <a:cs typeface="宋体" panose="02010600030101010101" pitchFamily="2" charset="-122"/>
              </a:rPr>
              <a:t>.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(12)为了研究像和物到镜面距离的关系,应多次</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,重复实验.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(13)若该同学将桌面上的白纸换成方格纸进行实验,则这种做法的优点是</a:t>
            </a:r>
            <a:endParaRPr lang="en-US" altLang="zh-CN"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en-US" altLang="zh-CN" sz="2400">
                <a:latin typeface="宋体" panose="02010600030101010101" pitchFamily="2" charset="-122"/>
                <a:ea typeface="宋体" panose="02010600030101010101" pitchFamily="2" charset="-122"/>
                <a:cs typeface="宋体" panose="02010600030101010101" pitchFamily="2" charset="-122"/>
              </a:rPr>
              <a:t>___________________________________</a:t>
            </a:r>
            <a:r>
              <a:rPr lang="zh-CN" altLang="en-US" sz="2400">
                <a:latin typeface="宋体" panose="02010600030101010101" pitchFamily="2" charset="-122"/>
                <a:ea typeface="宋体" panose="02010600030101010101" pitchFamily="2" charset="-122"/>
                <a:cs typeface="宋体" panose="02010600030101010101" pitchFamily="2" charset="-122"/>
              </a:rPr>
              <a:t>.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(14)进行过三次实验后,记录的物体和像的位置如图乙所示,为了得到实验结论,接下来应如何操作? </a:t>
            </a:r>
            <a:r>
              <a:rPr lang="en-US" altLang="zh-CN" sz="2400">
                <a:latin typeface="宋体" panose="02010600030101010101" pitchFamily="2" charset="-122"/>
                <a:ea typeface="宋体" panose="02010600030101010101" pitchFamily="2" charset="-122"/>
                <a:cs typeface="宋体" panose="02010600030101010101" pitchFamily="2" charset="-122"/>
              </a:rPr>
              <a:t>____________________________________________</a:t>
            </a:r>
            <a:endParaRPr lang="en-US" altLang="zh-CN"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en-US" altLang="zh-CN" sz="2400">
                <a:latin typeface="宋体" panose="02010600030101010101" pitchFamily="2" charset="-122"/>
                <a:ea typeface="宋体" panose="02010600030101010101" pitchFamily="2" charset="-122"/>
                <a:cs typeface="宋体" panose="02010600030101010101" pitchFamily="2" charset="-122"/>
              </a:rPr>
              <a:t>______________________________________________________________</a:t>
            </a:r>
            <a:r>
              <a:rPr lang="zh-CN" altLang="en-US" sz="2400">
                <a:latin typeface="宋体" panose="02010600030101010101" pitchFamily="2" charset="-122"/>
                <a:ea typeface="宋体" panose="02010600030101010101" pitchFamily="2" charset="-122"/>
                <a:cs typeface="宋体" panose="02010600030101010101" pitchFamily="2" charset="-122"/>
              </a:rPr>
              <a:t>. </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
        <p:nvSpPr>
          <p:cNvPr id="13" name="矩形 12"/>
          <p:cNvSpPr/>
          <p:nvPr/>
        </p:nvSpPr>
        <p:spPr>
          <a:xfrm>
            <a:off x="600711" y="1906041"/>
            <a:ext cx="737616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不正确,因为仅凭一次实验数据得出的结论具有偶然性</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3" name="矩形 2"/>
          <p:cNvSpPr/>
          <p:nvPr/>
        </p:nvSpPr>
        <p:spPr>
          <a:xfrm>
            <a:off x="6859271" y="2486431"/>
            <a:ext cx="370332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改变蜡烛A到平面镜的距离</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6" name="矩形 5"/>
          <p:cNvSpPr/>
          <p:nvPr/>
        </p:nvSpPr>
        <p:spPr>
          <a:xfrm>
            <a:off x="687706" y="4101871"/>
            <a:ext cx="508000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方便比较像与物到平面镜的距离关系</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8" name="矩形 7"/>
          <p:cNvSpPr/>
          <p:nvPr/>
        </p:nvSpPr>
        <p:spPr>
          <a:xfrm>
            <a:off x="3766821" y="5220741"/>
            <a:ext cx="661035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测量对应的像和物到平面镜的距离并比较它们的</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9" name="矩形 8"/>
          <p:cNvSpPr/>
          <p:nvPr/>
        </p:nvSpPr>
        <p:spPr>
          <a:xfrm>
            <a:off x="600711" y="5756681"/>
            <a:ext cx="951992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大小关系(或连接对应的像和物,测量像与物的连线与平面镜是否垂直)</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300"/>
                                        <p:tgtEl>
                                          <p:spTgt spid="13"/>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300"/>
                                        <p:tgtEl>
                                          <p:spTgt spid="3"/>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300"/>
                                        <p:tgtEl>
                                          <p:spTgt spid="6"/>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300"/>
                                        <p:tgtEl>
                                          <p:spTgt spid="8"/>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fade">
                                      <p:cBhvr>
                                        <p:cTn id="25" dur="3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3" grpId="0"/>
      <p:bldP spid="6" grpId="0"/>
      <p:bldP spid="8" grpId="0"/>
      <p:bldP spid="9" grpId="0"/>
    </p:bldLst>
  </p:timing>
</p:sld>
</file>

<file path=ppt/slides/slide6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探究平面镜成像的特点</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实验 </a:t>
            </a:r>
            <a:r>
              <a:rPr lang="en-US" altLang="zh-CN">
                <a:solidFill>
                  <a:schemeClr val="bg1"/>
                </a:solidFill>
                <a:sym typeface="+mn-lt"/>
              </a:rPr>
              <a:t>2</a:t>
            </a:r>
            <a:endParaRPr lang="en-US" altLang="zh-CN">
              <a:solidFill>
                <a:schemeClr val="bg1"/>
              </a:solidFill>
              <a:sym typeface="+mn-lt"/>
            </a:endParaRPr>
          </a:p>
        </p:txBody>
      </p:sp>
      <p:sp>
        <p:nvSpPr>
          <p:cNvPr id="3" name="文本框 2"/>
          <p:cNvSpPr txBox="1"/>
          <p:nvPr/>
        </p:nvSpPr>
        <p:spPr>
          <a:xfrm>
            <a:off x="828675" y="1543050"/>
            <a:ext cx="10224135" cy="3415030"/>
          </a:xfrm>
          <a:prstGeom prst="rect">
            <a:avLst/>
          </a:prstGeom>
          <a:noFill/>
        </p:spPr>
        <p:txBody>
          <a:bodyPr wrap="square" rtlCol="0">
            <a:spAutoFit/>
          </a:bodyPr>
          <a:lstStyle/>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(15)分析图丙中的信息可得出平面镜成像的特点:像和物到平面镜的距离</a:t>
            </a:r>
            <a:r>
              <a:rPr lang="en-US" altLang="zh-CN" sz="2400">
                <a:latin typeface="宋体" panose="02010600030101010101" pitchFamily="2" charset="-122"/>
                <a:ea typeface="宋体" panose="02010600030101010101" pitchFamily="2" charset="-122"/>
                <a:cs typeface="宋体" panose="02010600030101010101" pitchFamily="2" charset="-122"/>
              </a:rPr>
              <a:t>_____</a:t>
            </a:r>
            <a:r>
              <a:rPr lang="zh-CN" altLang="en-US" sz="2400">
                <a:latin typeface="宋体" panose="02010600030101010101" pitchFamily="2" charset="-122"/>
                <a:ea typeface="宋体" panose="02010600030101010101" pitchFamily="2" charset="-122"/>
                <a:cs typeface="宋体" panose="02010600030101010101" pitchFamily="2" charset="-122"/>
              </a:rPr>
              <a:t>;像和物的连线与平面镜</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(16)将白纸沿MN对折后发现物体的位置和它的像的位置重合,所以平面镜成像的特点又可表述为:平面镜成的像与物体关于镜面</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(17)用棋子代替蜡烛进行实验,但怎么也看不清楚棋子的像,请你提出一个解决这个问题的办法:</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 </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
        <p:nvSpPr>
          <p:cNvPr id="13" name="矩形 12"/>
          <p:cNvSpPr/>
          <p:nvPr/>
        </p:nvSpPr>
        <p:spPr>
          <a:xfrm>
            <a:off x="828676" y="2158771"/>
            <a:ext cx="79502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相等</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4" name="矩形 3"/>
          <p:cNvSpPr/>
          <p:nvPr/>
        </p:nvSpPr>
        <p:spPr>
          <a:xfrm>
            <a:off x="4906011" y="2158771"/>
            <a:ext cx="79502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垂直</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6" name="矩形 5"/>
          <p:cNvSpPr/>
          <p:nvPr/>
        </p:nvSpPr>
        <p:spPr>
          <a:xfrm>
            <a:off x="7780656" y="3332886"/>
            <a:ext cx="79502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对称</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8" name="矩形 7"/>
          <p:cNvSpPr/>
          <p:nvPr/>
        </p:nvSpPr>
        <p:spPr>
          <a:xfrm>
            <a:off x="3804921" y="4367301"/>
            <a:ext cx="232537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用灯光照亮棋子</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pic>
        <p:nvPicPr>
          <p:cNvPr id="14" name="New picture"/>
          <p:cNvPicPr/>
          <p:nvPr/>
        </p:nvPicPr>
        <p:blipFill>
          <a:blip r:embed="rId2"/>
          <a:stretch>
            <a:fillRect/>
          </a:stretch>
        </p:blipFill>
        <p:spPr>
          <a:xfrm>
            <a:off x="11264900" y="11468100"/>
            <a:ext cx="355600" cy="266700"/>
          </a:xfrm>
          <a:prstGeom prst="cube">
            <a:avLst/>
          </a:prstGeom>
        </p:spPr>
      </p:pic>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300"/>
                                        <p:tgtEl>
                                          <p:spTgt spid="13"/>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300"/>
                                        <p:tgtEl>
                                          <p:spTgt spid="4"/>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300"/>
                                        <p:tgtEl>
                                          <p:spTgt spid="6"/>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3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4" grpId="0"/>
      <p:bldP spid="6" grpId="0"/>
      <p:bldP spid="8" grpId="0"/>
    </p:bldLst>
  </p:timing>
</p:sld>
</file>

<file path=ppt/slides/slide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6" name="圆角矩形 36"/>
          <p:cNvSpPr/>
          <p:nvPr/>
        </p:nvSpPr>
        <p:spPr>
          <a:xfrm>
            <a:off x="859155" y="1390015"/>
            <a:ext cx="10052050" cy="413321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光现象作图</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考法 </a:t>
            </a:r>
            <a:r>
              <a:rPr lang="en-US" altLang="zh-CN">
                <a:solidFill>
                  <a:schemeClr val="bg1"/>
                </a:solidFill>
                <a:sym typeface="+mn-lt"/>
              </a:rPr>
              <a:t>2</a:t>
            </a:r>
            <a:endParaRPr lang="en-US" altLang="zh-CN">
              <a:solidFill>
                <a:schemeClr val="bg1"/>
              </a:solidFill>
              <a:sym typeface="+mn-lt"/>
            </a:endParaRPr>
          </a:p>
        </p:txBody>
      </p:sp>
      <p:sp>
        <p:nvSpPr>
          <p:cNvPr id="2" name="文本框 1"/>
          <p:cNvSpPr txBox="1"/>
          <p:nvPr/>
        </p:nvSpPr>
        <p:spPr>
          <a:xfrm>
            <a:off x="859155" y="742315"/>
            <a:ext cx="10474325" cy="1753235"/>
          </a:xfrm>
          <a:prstGeom prst="rect">
            <a:avLst/>
          </a:prstGeom>
          <a:noFill/>
        </p:spPr>
        <p:txBody>
          <a:bodyPr wrap="square" rtlCol="0">
            <a:spAutoFit/>
          </a:bodyPr>
          <a:lstStyle/>
          <a:p>
            <a:pPr>
              <a:lnSpc>
                <a:spcPct val="150000"/>
              </a:lnSpc>
            </a:pP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
        <p:nvSpPr>
          <p:cNvPr id="12" name="文本框 11"/>
          <p:cNvSpPr txBox="1"/>
          <p:nvPr/>
        </p:nvSpPr>
        <p:spPr>
          <a:xfrm>
            <a:off x="1525691" y="918217"/>
            <a:ext cx="1974499" cy="737235"/>
          </a:xfrm>
          <a:prstGeom prst="rect">
            <a:avLst/>
          </a:prstGeom>
          <a:solidFill>
            <a:schemeClr val="bg1"/>
          </a:solidFill>
        </p:spPr>
        <p:txBody>
          <a:bodyPr wrap="square">
            <a:spAutoFit/>
          </a:bodyPr>
          <a:lstStyle/>
          <a:p>
            <a:pPr algn="ctr">
              <a:lnSpc>
                <a:spcPct val="150000"/>
              </a:lnSpc>
            </a:pPr>
            <a:r>
              <a:rPr lang="zh-CN" altLang="en-US" sz="2800" b="1">
                <a:solidFill>
                  <a:srgbClr val="EE3028"/>
                </a:solidFill>
                <a:latin typeface="黑体" panose="02010609060101010101" pitchFamily="49" charset="-122"/>
                <a:ea typeface="黑体" panose="02010609060101010101" pitchFamily="49" charset="-122"/>
              </a:rPr>
              <a:t>拓展练习</a:t>
            </a:r>
            <a:endParaRPr lang="zh-CN" altLang="en-US" sz="2800" b="1">
              <a:solidFill>
                <a:srgbClr val="EE3028"/>
              </a:solidFill>
              <a:latin typeface="黑体" panose="02010609060101010101" pitchFamily="49" charset="-122"/>
              <a:ea typeface="黑体" panose="02010609060101010101" pitchFamily="49" charset="-122"/>
            </a:endParaRPr>
          </a:p>
        </p:txBody>
      </p:sp>
      <p:sp>
        <p:nvSpPr>
          <p:cNvPr id="4" name="文本框 3"/>
          <p:cNvSpPr txBox="1"/>
          <p:nvPr/>
        </p:nvSpPr>
        <p:spPr>
          <a:xfrm>
            <a:off x="1109980" y="1517015"/>
            <a:ext cx="9845040" cy="1198880"/>
          </a:xfrm>
          <a:prstGeom prst="rect">
            <a:avLst/>
          </a:prstGeom>
          <a:noFill/>
        </p:spPr>
        <p:txBody>
          <a:bodyPr wrap="square" rtlCol="0">
            <a:spAutoFit/>
          </a:bodyPr>
          <a:lstStyle/>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8.[2020山东枣庄]如图所示,小明利用一块平面镜使此时的太阳光沿水平方向射入隧道内,请你通过作图画出平面镜,并在图中标出反射角的度数.</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pic>
        <p:nvPicPr>
          <p:cNvPr id="150" name="FLXLWLZY72.EPS" descr="id:2147496868;FounderCES"/>
          <p:cNvPicPr>
            <a:picLocks noChangeAspect="1"/>
          </p:cNvPicPr>
          <p:nvPr/>
        </p:nvPicPr>
        <p:blipFill>
          <a:blip r:embed="rId2"/>
          <a:stretch>
            <a:fillRect/>
          </a:stretch>
        </p:blipFill>
        <p:spPr>
          <a:xfrm>
            <a:off x="2178050" y="3093085"/>
            <a:ext cx="4057650" cy="1859915"/>
          </a:xfrm>
          <a:prstGeom prst="rect">
            <a:avLst/>
          </a:prstGeom>
        </p:spPr>
      </p:pic>
      <p:pic>
        <p:nvPicPr>
          <p:cNvPr id="152" name="FLXLWLZYDA72.EPS" descr="id:2147497661;FounderCES"/>
          <p:cNvPicPr>
            <a:picLocks noChangeAspect="1"/>
          </p:cNvPicPr>
          <p:nvPr/>
        </p:nvPicPr>
        <p:blipFill>
          <a:blip r:embed="rId3"/>
          <a:stretch>
            <a:fillRect/>
          </a:stretch>
        </p:blipFill>
        <p:spPr>
          <a:xfrm>
            <a:off x="6268720" y="3026410"/>
            <a:ext cx="4229735" cy="1976755"/>
          </a:xfrm>
          <a:prstGeom prst="rect">
            <a:avLst/>
          </a:prstGeom>
        </p:spPr>
      </p:pic>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nodeType="clickEffect">
                                  <p:stCondLst>
                                    <p:cond delay="0"/>
                                  </p:stCondLst>
                                  <p:childTnLst>
                                    <p:set>
                                      <p:cBhvr>
                                        <p:cTn id="6" dur="1" fill="hold">
                                          <p:stCondLst>
                                            <p:cond delay="0"/>
                                          </p:stCondLst>
                                        </p:cTn>
                                        <p:tgtEl>
                                          <p:spTgt spid="152"/>
                                        </p:tgtEl>
                                        <p:attrNameLst>
                                          <p:attrName>style.visibility</p:attrName>
                                        </p:attrNameLst>
                                      </p:cBhvr>
                                      <p:to>
                                        <p:strVal val="visible"/>
                                      </p:to>
                                    </p:set>
                                    <p:animEffect transition="in" filter="fade">
                                      <p:cBhvr>
                                        <p:cTn id="7" dur="500"/>
                                        <p:tgtEl>
                                          <p:spTgt spid="1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6" name="圆角矩形 36"/>
          <p:cNvSpPr/>
          <p:nvPr/>
        </p:nvSpPr>
        <p:spPr>
          <a:xfrm>
            <a:off x="728980" y="1225550"/>
            <a:ext cx="10960100" cy="5356860"/>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光现象作图</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考法 </a:t>
            </a:r>
            <a:r>
              <a:rPr lang="en-US" altLang="zh-CN">
                <a:solidFill>
                  <a:schemeClr val="bg1"/>
                </a:solidFill>
                <a:sym typeface="+mn-lt"/>
              </a:rPr>
              <a:t>2</a:t>
            </a:r>
            <a:endParaRPr lang="en-US" altLang="zh-CN">
              <a:solidFill>
                <a:schemeClr val="bg1"/>
              </a:solidFill>
              <a:sym typeface="+mn-lt"/>
            </a:endParaRPr>
          </a:p>
        </p:txBody>
      </p:sp>
      <p:sp>
        <p:nvSpPr>
          <p:cNvPr id="2" name="文本框 1"/>
          <p:cNvSpPr txBox="1"/>
          <p:nvPr/>
        </p:nvSpPr>
        <p:spPr>
          <a:xfrm>
            <a:off x="859155" y="742315"/>
            <a:ext cx="10474325" cy="1753235"/>
          </a:xfrm>
          <a:prstGeom prst="rect">
            <a:avLst/>
          </a:prstGeom>
          <a:noFill/>
        </p:spPr>
        <p:txBody>
          <a:bodyPr wrap="square" rtlCol="0">
            <a:spAutoFit/>
          </a:bodyPr>
          <a:lstStyle/>
          <a:p>
            <a:pPr>
              <a:lnSpc>
                <a:spcPct val="150000"/>
              </a:lnSpc>
            </a:pP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
        <p:nvSpPr>
          <p:cNvPr id="12" name="文本框 11"/>
          <p:cNvSpPr txBox="1"/>
          <p:nvPr/>
        </p:nvSpPr>
        <p:spPr>
          <a:xfrm>
            <a:off x="1613321" y="830587"/>
            <a:ext cx="1974499" cy="737235"/>
          </a:xfrm>
          <a:prstGeom prst="rect">
            <a:avLst/>
          </a:prstGeom>
          <a:solidFill>
            <a:schemeClr val="bg1"/>
          </a:solidFill>
        </p:spPr>
        <p:txBody>
          <a:bodyPr wrap="square">
            <a:spAutoFit/>
          </a:bodyPr>
          <a:lstStyle/>
          <a:p>
            <a:pPr algn="ctr">
              <a:lnSpc>
                <a:spcPct val="150000"/>
              </a:lnSpc>
            </a:pPr>
            <a:r>
              <a:rPr lang="zh-CN" altLang="en-US" sz="2800" b="1">
                <a:solidFill>
                  <a:srgbClr val="EE3028"/>
                </a:solidFill>
                <a:latin typeface="黑体" panose="02010609060101010101" pitchFamily="49" charset="-122"/>
                <a:ea typeface="黑体" panose="02010609060101010101" pitchFamily="49" charset="-122"/>
              </a:rPr>
              <a:t>拓展练习</a:t>
            </a:r>
            <a:endParaRPr lang="zh-CN" altLang="en-US" sz="2800" b="1">
              <a:solidFill>
                <a:srgbClr val="EE3028"/>
              </a:solidFill>
              <a:latin typeface="黑体" panose="02010609060101010101" pitchFamily="49" charset="-122"/>
              <a:ea typeface="黑体" panose="02010609060101010101" pitchFamily="49" charset="-122"/>
            </a:endParaRPr>
          </a:p>
        </p:txBody>
      </p:sp>
      <p:sp>
        <p:nvSpPr>
          <p:cNvPr id="4" name="文本框 3"/>
          <p:cNvSpPr txBox="1"/>
          <p:nvPr/>
        </p:nvSpPr>
        <p:spPr>
          <a:xfrm>
            <a:off x="1096010" y="1395095"/>
            <a:ext cx="10438765" cy="3415030"/>
          </a:xfrm>
          <a:prstGeom prst="rect">
            <a:avLst/>
          </a:prstGeom>
          <a:noFill/>
        </p:spPr>
        <p:txBody>
          <a:bodyPr wrap="square" rtlCol="0">
            <a:spAutoFit/>
          </a:bodyPr>
          <a:lstStyle/>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9.[2020湖北黄冈]北京天坛的圜丘体现了我国古代高水平的建筑声学成就,它将建筑学和声学完美结合.当人站在圜丘中心处说话,会觉得声音特别洪亮.这是由于人说话的声音有一部分被四周的石栏杆反射,射到稍有倾斜的台面后又反射到圜丘中心(如图),使回声和原声混在一起.若声音的反射遵守光的反射定律,台面和石栏杆表面光滑,请在图中完成人的声音从A点发出,经石栏杆反射到C点的声音路径图.</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pic>
        <p:nvPicPr>
          <p:cNvPr id="151" name="2020WLHGZT8.jpg" descr="id:2147496875;FounderCES"/>
          <p:cNvPicPr>
            <a:picLocks noChangeAspect="1"/>
          </p:cNvPicPr>
          <p:nvPr/>
        </p:nvPicPr>
        <p:blipFill>
          <a:blip r:embed="rId2"/>
          <a:stretch>
            <a:fillRect/>
          </a:stretch>
        </p:blipFill>
        <p:spPr>
          <a:xfrm>
            <a:off x="4259580" y="4373880"/>
            <a:ext cx="6727825" cy="1906905"/>
          </a:xfrm>
          <a:prstGeom prst="rect">
            <a:avLst/>
          </a:prstGeom>
        </p:spPr>
      </p:pic>
      <p:pic>
        <p:nvPicPr>
          <p:cNvPr id="154" name="2020HGWLZTD1.jpg" descr="id:2147497675;FounderCES"/>
          <p:cNvPicPr>
            <a:picLocks noChangeAspect="1"/>
          </p:cNvPicPr>
          <p:nvPr/>
        </p:nvPicPr>
        <p:blipFill>
          <a:blip r:embed="rId3"/>
          <a:stretch>
            <a:fillRect/>
          </a:stretch>
        </p:blipFill>
        <p:spPr>
          <a:xfrm>
            <a:off x="4259580" y="4373880"/>
            <a:ext cx="6834505" cy="1908810"/>
          </a:xfrm>
          <a:prstGeom prst="rect">
            <a:avLst/>
          </a:prstGeom>
        </p:spPr>
      </p:pic>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nodeType="clickEffect">
                                  <p:stCondLst>
                                    <p:cond delay="0"/>
                                  </p:stCondLst>
                                  <p:childTnLst>
                                    <p:set>
                                      <p:cBhvr>
                                        <p:cTn id="6" dur="1" fill="hold">
                                          <p:stCondLst>
                                            <p:cond delay="0"/>
                                          </p:stCondLst>
                                        </p:cTn>
                                        <p:tgtEl>
                                          <p:spTgt spid="154"/>
                                        </p:tgtEl>
                                        <p:attrNameLst>
                                          <p:attrName>style.visibility</p:attrName>
                                        </p:attrNameLst>
                                      </p:cBhvr>
                                      <p:to>
                                        <p:strVal val="visible"/>
                                      </p:to>
                                    </p:set>
                                    <p:animEffect transition="in" filter="fade">
                                      <p:cBhvr>
                                        <p:cTn id="7" dur="500"/>
                                        <p:tgtEl>
                                          <p:spTgt spid="1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光现象作图</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考法 </a:t>
            </a:r>
            <a:r>
              <a:rPr lang="en-US" altLang="zh-CN">
                <a:solidFill>
                  <a:schemeClr val="bg1"/>
                </a:solidFill>
                <a:sym typeface="+mn-lt"/>
              </a:rPr>
              <a:t>2</a:t>
            </a:r>
            <a:endParaRPr lang="en-US" altLang="zh-CN">
              <a:solidFill>
                <a:schemeClr val="bg1"/>
              </a:solidFill>
              <a:sym typeface="+mn-lt"/>
            </a:endParaRPr>
          </a:p>
        </p:txBody>
      </p:sp>
      <p:sp>
        <p:nvSpPr>
          <p:cNvPr id="2" name="文本框 1"/>
          <p:cNvSpPr txBox="1"/>
          <p:nvPr/>
        </p:nvSpPr>
        <p:spPr>
          <a:xfrm>
            <a:off x="859155" y="742315"/>
            <a:ext cx="10474325" cy="1753235"/>
          </a:xfrm>
          <a:prstGeom prst="rect">
            <a:avLst/>
          </a:prstGeom>
          <a:noFill/>
        </p:spPr>
        <p:txBody>
          <a:bodyPr wrap="square" rtlCol="0">
            <a:spAutoFit/>
          </a:bodyPr>
          <a:lstStyle/>
          <a:p>
            <a:pPr>
              <a:lnSpc>
                <a:spcPct val="150000"/>
              </a:lnSpc>
            </a:pP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
        <p:nvSpPr>
          <p:cNvPr id="4" name="文本框 3"/>
          <p:cNvSpPr txBox="1"/>
          <p:nvPr/>
        </p:nvSpPr>
        <p:spPr>
          <a:xfrm>
            <a:off x="664845" y="1037590"/>
            <a:ext cx="10567670" cy="2306955"/>
          </a:xfrm>
          <a:prstGeom prst="rect">
            <a:avLst/>
          </a:prstGeom>
          <a:noFill/>
        </p:spPr>
        <p:txBody>
          <a:bodyPr wrap="square" rtlCol="0">
            <a:spAutoFit/>
          </a:bodyPr>
          <a:lstStyle/>
          <a:p>
            <a:pPr>
              <a:lnSpc>
                <a:spcPct val="150000"/>
              </a:lnSpc>
            </a:pPr>
            <a:r>
              <a:rPr lang="zh-CN" altLang="en-US" sz="2400" b="1">
                <a:latin typeface="黑体" panose="02010609060101010101" pitchFamily="49" charset="-122"/>
                <a:ea typeface="黑体" panose="02010609060101010101" pitchFamily="49" charset="-122"/>
                <a:cs typeface="黑体" panose="02010609060101010101" pitchFamily="49" charset="-122"/>
              </a:rPr>
              <a:t>类型</a:t>
            </a:r>
            <a:r>
              <a:rPr lang="en-US" altLang="zh-CN" sz="2400" b="1">
                <a:latin typeface="黑体" panose="02010609060101010101" pitchFamily="49" charset="-122"/>
                <a:ea typeface="黑体" panose="02010609060101010101" pitchFamily="49" charset="-122"/>
                <a:cs typeface="黑体" panose="02010609060101010101" pitchFamily="49" charset="-122"/>
              </a:rPr>
              <a:t>2</a:t>
            </a:r>
            <a:r>
              <a:rPr lang="zh-CN" altLang="en-US" sz="2400" b="1">
                <a:latin typeface="黑体" panose="02010609060101010101" pitchFamily="49" charset="-122"/>
                <a:ea typeface="黑体" panose="02010609060101010101" pitchFamily="49" charset="-122"/>
                <a:cs typeface="黑体" panose="02010609060101010101" pitchFamily="49" charset="-122"/>
              </a:rPr>
              <a:t>　平面镜成像作图</a:t>
            </a:r>
            <a:endParaRPr lang="zh-CN" altLang="en-US" sz="2400" b="1">
              <a:latin typeface="黑体" panose="02010609060101010101" pitchFamily="49" charset="-122"/>
              <a:ea typeface="黑体" panose="02010609060101010101" pitchFamily="49" charset="-122"/>
              <a:cs typeface="黑体" panose="02010609060101010101" pitchFamily="49"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10.[2020河南,15]检查视力时,为节省空间,常让被测者背对视力表观察对面墙壁上平面镜M中视力表的像.请在图中作出被测者通过平面镜M看到视力表上A点的光路图.</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pic>
        <p:nvPicPr>
          <p:cNvPr id="152" name="中45QG-WL-9.jpg" descr="id:2147496882;FounderCES"/>
          <p:cNvPicPr>
            <a:picLocks noChangeAspect="1"/>
          </p:cNvPicPr>
          <p:nvPr/>
        </p:nvPicPr>
        <p:blipFill>
          <a:blip r:embed="rId2"/>
          <a:stretch>
            <a:fillRect/>
          </a:stretch>
        </p:blipFill>
        <p:spPr>
          <a:xfrm>
            <a:off x="2738755" y="3432810"/>
            <a:ext cx="2607945" cy="2279015"/>
          </a:xfrm>
          <a:prstGeom prst="rect">
            <a:avLst/>
          </a:prstGeom>
        </p:spPr>
      </p:pic>
      <p:pic>
        <p:nvPicPr>
          <p:cNvPr id="156" name="中45QG-WL-16.jpg" descr="id:2147497689;FounderCES"/>
          <p:cNvPicPr>
            <a:picLocks noChangeAspect="1"/>
          </p:cNvPicPr>
          <p:nvPr/>
        </p:nvPicPr>
        <p:blipFill>
          <a:blip r:embed="rId3"/>
          <a:stretch>
            <a:fillRect/>
          </a:stretch>
        </p:blipFill>
        <p:spPr>
          <a:xfrm>
            <a:off x="6128385" y="3344545"/>
            <a:ext cx="4415155" cy="2360295"/>
          </a:xfrm>
          <a:prstGeom prst="rect">
            <a:avLst/>
          </a:prstGeom>
        </p:spPr>
      </p:pic>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nodeType="clickEffect">
                                  <p:stCondLst>
                                    <p:cond delay="0"/>
                                  </p:stCondLst>
                                  <p:childTnLst>
                                    <p:set>
                                      <p:cBhvr>
                                        <p:cTn id="6" dur="1" fill="hold">
                                          <p:stCondLst>
                                            <p:cond delay="0"/>
                                          </p:stCondLst>
                                        </p:cTn>
                                        <p:tgtEl>
                                          <p:spTgt spid="156"/>
                                        </p:tgtEl>
                                        <p:attrNameLst>
                                          <p:attrName>style.visibility</p:attrName>
                                        </p:attrNameLst>
                                      </p:cBhvr>
                                      <p:to>
                                        <p:strVal val="visible"/>
                                      </p:to>
                                    </p:set>
                                    <p:animEffect transition="in" filter="fade">
                                      <p:cBhvr>
                                        <p:cTn id="7" dur="500"/>
                                        <p:tgtEl>
                                          <p:spTgt spid="1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p="http://schemas.openxmlformats.org/presentationml/2006/main">
  <p:tag name="KSO_WM_UNIT_TABLE_BEAUTIFY" val="smartTable{a067e6fa-0378-42e3-8ef0-d79fb4124b0d}"/>
</p:tagLst>
</file>

<file path=ppt/tags/tag2.xml><?xml version="1.0" encoding="utf-8"?>
<p:tagLst xmlns:p="http://schemas.openxmlformats.org/presentationml/2006/main">
  <p:tag name="KSO_WM_UNIT_TABLE_BEAUTIFY" val="smartTable{aae2a917-c936-4ac9-b043-eb17168e6996}"/>
</p:tagLst>
</file>

<file path=ppt/tags/tag3.xml><?xml version="1.0" encoding="utf-8"?>
<p:tagLst xmlns:p="http://schemas.openxmlformats.org/presentationml/2006/main">
  <p:tag name="KSO_WM_UNIT_TABLE_BEAUTIFY" val="smartTable{be8df5b7-c93f-47d9-bbf4-09c758135742}"/>
</p:tagLst>
</file>

<file path=ppt/tags/tag4.xml><?xml version="1.0" encoding="utf-8"?>
<p:tagLst xmlns:p="http://schemas.openxmlformats.org/presentationml/2006/main">
  <p:tag name="ARTICULATE_PROJECT_OPEN" val="0"/>
  <p:tag name="AS_OS" val="Unix 3.10 unknown"/>
  <p:tag name="AS_RELEASE_DATE" val="2020.11.30"/>
  <p:tag name="AS_TITLE" val="Aspose.Slides for Java"/>
  <p:tag name="AS_VERSION" val="20.11"/>
  <p:tag name="ISLIDE.GUIDESSETTING" val="{&quot;Id&quot;:&quot;GuidesStyle_Normal&quot;,&quot;Name&quot;:&quot;正常&quot;,&quot;HeaderHeight&quot;:15.0,&quot;FooterHeight&quot;:9.0,&quot;SideMargin&quot;:5.5,&quot;TopMargin&quot;:0.0,&quot;BottomMargin&quot;:0.0,&quot;IntervalMargin&quot;:1.5}"/>
  <p:tag name="ISPRING_RESOURCE_PATHS_HASH_PRESENTER" val="79344ea4aab3a8c51a92227a70fa2e8d10f17e"/>
</p:tagLst>
</file>

<file path=ppt/theme/theme1.xml><?xml version="1.0" encoding="utf-8"?>
<a:theme xmlns:r="http://schemas.openxmlformats.org/officeDocument/2006/relationships" xmlns:a="http://schemas.openxmlformats.org/drawingml/2006/main" name="Office 主题">
  <a:themeElements>
    <a:clrScheme name="Office">
      <a:dk1>
        <a:srgbClr val="000000"/>
      </a:dk1>
      <a:lt1>
        <a:srgbClr val="FFFFFF"/>
      </a:lt1>
      <a:dk2>
        <a:srgbClr val="778495"/>
      </a:dk2>
      <a:lt2>
        <a:srgbClr val="F0F0F0"/>
      </a:lt2>
      <a:accent1>
        <a:srgbClr val="E60122"/>
      </a:accent1>
      <a:accent2>
        <a:srgbClr val="125C9E"/>
      </a:accent2>
      <a:accent3>
        <a:srgbClr val="F17737"/>
      </a:accent3>
      <a:accent4>
        <a:srgbClr val="CA3962"/>
      </a:accent4>
      <a:accent5>
        <a:srgbClr val="D15B1C"/>
      </a:accent5>
      <a:accent6>
        <a:srgbClr val="F02F4C"/>
      </a:accent6>
      <a:hlink>
        <a:srgbClr val="E60122"/>
      </a:hlink>
      <a:folHlink>
        <a:srgbClr val="BFBFBF"/>
      </a:folHlink>
    </a:clrScheme>
    <a:fontScheme name="at1gy054">
      <a:majorFont>
        <a:latin typeface="Arial"/>
        <a:ea typeface="微软雅黑"/>
        <a:cs typeface="Arial"/>
      </a:majorFont>
      <a:minorFont>
        <a:latin typeface="Arial"/>
        <a:ea typeface="微软雅黑"/>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Paragraphs>516</Paragraphs>
  <Slides>62</Slides>
  <Notes>2</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62</vt:i4>
      </vt:variant>
    </vt:vector>
  </HeadingPairs>
  <TitlesOfParts>
    <vt:vector size="73" baseType="lpstr">
      <vt:lpstr>Arial</vt:lpstr>
      <vt:lpstr>微软雅黑</vt:lpstr>
      <vt:lpstr>等线 Light</vt:lpstr>
      <vt:lpstr>等线</vt:lpstr>
      <vt:lpstr>宋体</vt:lpstr>
      <vt:lpstr>黑体</vt:lpstr>
      <vt:lpstr>Times New Roman</vt:lpstr>
      <vt:lpstr>仿宋</vt:lpstr>
      <vt:lpstr>方正书宋_GBK</vt:lpstr>
      <vt:lpstr>NEU-BZ-S92</vt:lpstr>
      <vt:lpstr>Office 主题</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20.1100</AppVersion>
  <TotalTime>0</TotalTime>
  <Application>Aspose.Slides for Java</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2021-01-03T11:12:44Z</cp:lastPrinted>
  <dcterms:created xsi:type="dcterms:W3CDTF">2021-01-03T11:12:44Z</dcterms:created>
  <dcterms:modified xsi:type="dcterms:W3CDTF">2021-01-03T03:12:45Z</dcterms:modified>
</cp:coreProperties>
</file>

<file path=docProps/custom.xml><?xml version="1.0" encoding="utf-8"?>
<Properties xmlns:vt="http://schemas.openxmlformats.org/officeDocument/2006/docPropsVTypes" xmlns="http://schemas.openxmlformats.org/officeDocument/2006/custom-properties">
  <property fmtid="{D5CDD505-2E9C-101B-9397-08002B2CF9AE}" pid="2" name="album">
    <vt:lpwstr>rbm.xkw.com</vt:lpwstr>
  </property>
  <property fmtid="{D5CDD505-2E9C-101B-9397-08002B2CF9AE}" pid="3" name="author">
    <vt:lpwstr>rbm.xkw.com</vt:lpwstr>
  </property>
  <property fmtid="{D5CDD505-2E9C-101B-9397-08002B2CF9AE}" pid="4" name="company">
    <vt:lpwstr>学科网</vt:lpwstr>
  </property>
  <property fmtid="{D5CDD505-2E9C-101B-9397-08002B2CF9AE}" pid="5" name="copyright">
    <vt:lpwstr>学科网版权所有</vt:lpwstr>
  </property>
</Properties>
</file>