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00" r:id="rId3"/>
    <p:sldId id="364" r:id="rId4"/>
    <p:sldId id="287" r:id="rId5"/>
    <p:sldId id="274" r:id="rId6"/>
    <p:sldId id="342" r:id="rId7"/>
    <p:sldId id="324" r:id="rId8"/>
    <p:sldId id="325" r:id="rId9"/>
    <p:sldId id="277" r:id="rId10"/>
    <p:sldId id="276" r:id="rId11"/>
    <p:sldId id="278" r:id="rId12"/>
    <p:sldId id="327" r:id="rId13"/>
    <p:sldId id="280" r:id="rId14"/>
    <p:sldId id="341" r:id="rId15"/>
    <p:sldId id="283" r:id="rId16"/>
    <p:sldId id="284" r:id="rId17"/>
    <p:sldId id="337" r:id="rId18"/>
    <p:sldId id="338" r:id="rId19"/>
    <p:sldId id="286" r:id="rId20"/>
    <p:sldId id="382" r:id="rId21"/>
    <p:sldId id="33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BAF6-1BCB-44D6-B4DD-FBFC0335A8BB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F2D-2D92-45DD-8097-CEF173BAC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15AA4C90-7561-467F-AB43-130C904C1DEE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6867" name="文本占位符 2">
            <a:extLst>
              <a:ext uri="{FF2B5EF4-FFF2-40B4-BE49-F238E27FC236}">
                <a16:creationId xmlns:a16="http://schemas.microsoft.com/office/drawing/2014/main" id="{D43D940B-967A-44CE-9DBB-C18B2EB26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97EDE79-254E-4578-9F53-23DD3BDB20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D25AB2A8-B4E1-46DD-97E4-698E48C89C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59A3DE92-A271-4355-B15D-8BD681E55A1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443A0FFA-A41D-4181-92CD-12DA2CF4FFF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5641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>
            <a:extLst>
              <a:ext uri="{FF2B5EF4-FFF2-40B4-BE49-F238E27FC236}">
                <a16:creationId xmlns:a16="http://schemas.microsoft.com/office/drawing/2014/main" id="{AD28D95E-C29B-41F6-960C-41DF91E75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3027363"/>
            <a:ext cx="7848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电磁波的海洋</a:t>
            </a:r>
          </a:p>
        </p:txBody>
      </p:sp>
      <p:sp>
        <p:nvSpPr>
          <p:cNvPr id="14339" name="TextBox 3">
            <a:extLst>
              <a:ext uri="{FF2B5EF4-FFF2-40B4-BE49-F238E27FC236}">
                <a16:creationId xmlns:a16="http://schemas.microsoft.com/office/drawing/2014/main" id="{B89314F8-2624-4F21-9B40-DD980CFF9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143" y="1802198"/>
            <a:ext cx="3541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第二十一章 第２节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A5D7C262-A17F-419E-989B-0FF4135ED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299">
            <a:extLst>
              <a:ext uri="{FF2B5EF4-FFF2-40B4-BE49-F238E27FC236}">
                <a16:creationId xmlns:a16="http://schemas.microsoft.com/office/drawing/2014/main" id="{F3365AE5-54EB-404C-8D7C-D1F4BAF95472}"/>
              </a:ext>
            </a:extLst>
          </p:cNvPr>
          <p:cNvSpPr/>
          <p:nvPr/>
        </p:nvSpPr>
        <p:spPr>
          <a:xfrm>
            <a:off x="431800" y="1738313"/>
            <a:ext cx="79565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声波的传播需要介质。真空不能传声</a:t>
            </a:r>
            <a:endParaRPr sz="2800" b="1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24580" name="TextBox 5">
            <a:extLst>
              <a:ext uri="{FF2B5EF4-FFF2-40B4-BE49-F238E27FC236}">
                <a16:creationId xmlns:a16="http://schemas.microsoft.com/office/drawing/2014/main" id="{54A71A9F-EBEF-4B79-BA3B-9F193D0C0FCF}"/>
              </a:ext>
            </a:extLst>
          </p:cNvPr>
          <p:cNvSpPr/>
          <p:nvPr/>
        </p:nvSpPr>
        <p:spPr>
          <a:xfrm>
            <a:off x="431800" y="2257425"/>
            <a:ext cx="7197725" cy="565150"/>
          </a:xfrm>
          <a:prstGeom prst="roundRect">
            <a:avLst>
              <a:gd name="adj" fmla="val 16667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itchFamily="2" charset="-122"/>
                <a:sym typeface="Wingdings"/>
              </a:rPr>
              <a:t>　　电磁波的传播需要介质吗？</a:t>
            </a:r>
            <a:endParaRPr sz="2800" b="1">
              <a:solidFill>
                <a:srgbClr val="0066CC"/>
              </a:solidFill>
              <a:latin typeface="黑体" pitchFamily="49" charset="-122"/>
            </a:endParaRP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A9D2422C-1B18-417B-97A5-B5D9DFB70731}"/>
              </a:ext>
            </a:extLst>
          </p:cNvPr>
          <p:cNvSpPr/>
          <p:nvPr/>
        </p:nvSpPr>
        <p:spPr>
          <a:xfrm>
            <a:off x="417513" y="2928938"/>
            <a:ext cx="8027987" cy="688975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电磁波的传播不需要介质。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24582" name="矩形 4">
            <a:extLst>
              <a:ext uri="{FF2B5EF4-FFF2-40B4-BE49-F238E27FC236}">
                <a16:creationId xmlns:a16="http://schemas.microsoft.com/office/drawing/2014/main" id="{D30ACE92-84E8-4FC4-8805-3B46F5EA4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31838"/>
            <a:ext cx="5400675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FFFF"/>
                </a:solidFill>
              </a:rPr>
              <a:t>二、电磁波是怎样传播的</a:t>
            </a:r>
          </a:p>
        </p:txBody>
      </p:sp>
      <p:sp>
        <p:nvSpPr>
          <p:cNvPr id="24583" name="矩形 12294">
            <a:extLst>
              <a:ext uri="{FF2B5EF4-FFF2-40B4-BE49-F238E27FC236}">
                <a16:creationId xmlns:a16="http://schemas.microsoft.com/office/drawing/2014/main" id="{5ED068F1-F1CE-4AE6-8A3A-F6E1954FB9CF}"/>
              </a:ext>
            </a:extLst>
          </p:cNvPr>
          <p:cNvSpPr/>
          <p:nvPr/>
        </p:nvSpPr>
        <p:spPr>
          <a:xfrm>
            <a:off x="595313" y="3759200"/>
            <a:ext cx="57959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　　电磁波可以在真空中传播</a:t>
            </a:r>
            <a:endParaRPr lang="en-US" altLang="zh-CN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81" grpId="0" animBg="1"/>
      <p:bldP spid="245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D90A114F-AE67-4DAA-8D2B-E61579DC7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>
            <a:extLst>
              <a:ext uri="{FF2B5EF4-FFF2-40B4-BE49-F238E27FC236}">
                <a16:creationId xmlns:a16="http://schemas.microsoft.com/office/drawing/2014/main" id="{A4D65398-436C-4E2E-8882-7B2498246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965200"/>
            <a:ext cx="58229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</a:rPr>
              <a:t>电磁波的传播速度</a:t>
            </a: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6BBE201A-F467-496C-9B14-A63E16ADE994}"/>
              </a:ext>
            </a:extLst>
          </p:cNvPr>
          <p:cNvSpPr/>
          <p:nvPr/>
        </p:nvSpPr>
        <p:spPr>
          <a:xfrm>
            <a:off x="1093788" y="1849438"/>
            <a:ext cx="8423275" cy="606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　　</a:t>
            </a:r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c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=2.997 924 58 ×10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8 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m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/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s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                  </a:t>
            </a:r>
            <a:endParaRPr sz="2800" b="1">
              <a:latin typeface="Times New Roman" pitchFamily="18" charset="0"/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D26050DE-B7F0-4BF7-A088-369ADBD9B879}"/>
              </a:ext>
            </a:extLst>
          </p:cNvPr>
          <p:cNvSpPr/>
          <p:nvPr/>
        </p:nvSpPr>
        <p:spPr>
          <a:xfrm>
            <a:off x="1897063" y="2411413"/>
            <a:ext cx="3671887" cy="571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接近真空的传播速度</a:t>
            </a:r>
            <a:endParaRPr sz="2800" b="1">
              <a:latin typeface="宋体" pitchFamily="2" charset="-122"/>
            </a:endParaRPr>
          </a:p>
        </p:txBody>
      </p:sp>
      <p:sp>
        <p:nvSpPr>
          <p:cNvPr id="25606" name="文本框 13317">
            <a:extLst>
              <a:ext uri="{FF2B5EF4-FFF2-40B4-BE49-F238E27FC236}">
                <a16:creationId xmlns:a16="http://schemas.microsoft.com/office/drawing/2014/main" id="{1F398316-1935-4B26-B07B-6413315DAB6D}"/>
              </a:ext>
            </a:extLst>
          </p:cNvPr>
          <p:cNvSpPr/>
          <p:nvPr/>
        </p:nvSpPr>
        <p:spPr>
          <a:xfrm>
            <a:off x="1528763" y="3463925"/>
            <a:ext cx="302736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※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光也是电磁波</a:t>
            </a:r>
            <a:endParaRPr sz="3200" b="1">
              <a:solidFill>
                <a:schemeClr val="hlink"/>
              </a:solidFill>
            </a:endParaRPr>
          </a:p>
        </p:txBody>
      </p:sp>
      <p:sp>
        <p:nvSpPr>
          <p:cNvPr id="25607" name="文本框 13318">
            <a:extLst>
              <a:ext uri="{FF2B5EF4-FFF2-40B4-BE49-F238E27FC236}">
                <a16:creationId xmlns:a16="http://schemas.microsoft.com/office/drawing/2014/main" id="{5F144E97-62D0-4734-A459-BB3493B266F7}"/>
              </a:ext>
            </a:extLst>
          </p:cNvPr>
          <p:cNvSpPr/>
          <p:nvPr/>
        </p:nvSpPr>
        <p:spPr>
          <a:xfrm>
            <a:off x="374650" y="1893888"/>
            <a:ext cx="16049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真空中：</a:t>
            </a:r>
            <a:endParaRPr sz="2800" b="1">
              <a:latin typeface="Times New Roman" pitchFamily="18" charset="0"/>
            </a:endParaRPr>
          </a:p>
        </p:txBody>
      </p:sp>
      <p:sp>
        <p:nvSpPr>
          <p:cNvPr id="25608" name="文本框 13319">
            <a:extLst>
              <a:ext uri="{FF2B5EF4-FFF2-40B4-BE49-F238E27FC236}">
                <a16:creationId xmlns:a16="http://schemas.microsoft.com/office/drawing/2014/main" id="{5278EAA4-7688-48AE-B793-7D01759DE6DD}"/>
              </a:ext>
            </a:extLst>
          </p:cNvPr>
          <p:cNvSpPr/>
          <p:nvPr/>
        </p:nvSpPr>
        <p:spPr>
          <a:xfrm>
            <a:off x="374650" y="2411413"/>
            <a:ext cx="16049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空气中：</a:t>
            </a:r>
            <a:endParaRPr sz="2800" b="1">
              <a:latin typeface="宋体" pitchFamily="2" charset="-122"/>
            </a:endParaRPr>
          </a:p>
        </p:txBody>
      </p:sp>
      <p:sp>
        <p:nvSpPr>
          <p:cNvPr id="25609" name="文本框 13320">
            <a:extLst>
              <a:ext uri="{FF2B5EF4-FFF2-40B4-BE49-F238E27FC236}">
                <a16:creationId xmlns:a16="http://schemas.microsoft.com/office/drawing/2014/main" id="{26FBC102-0C94-474C-B7D5-2F621A51C8D4}"/>
              </a:ext>
            </a:extLst>
          </p:cNvPr>
          <p:cNvSpPr/>
          <p:nvPr/>
        </p:nvSpPr>
        <p:spPr>
          <a:xfrm>
            <a:off x="5810250" y="1893888"/>
            <a:ext cx="23336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宋体" pitchFamily="2" charset="-122"/>
              </a:rPr>
              <a:t>≈3×10</a:t>
            </a:r>
            <a:r>
              <a:rPr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宋体" pitchFamily="2" charset="-122"/>
              </a:rPr>
              <a:t>8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m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/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s </a:t>
            </a:r>
            <a:endParaRPr sz="2800"/>
          </a:p>
        </p:txBody>
      </p:sp>
      <p:sp>
        <p:nvSpPr>
          <p:cNvPr id="25610" name="文本框 13321">
            <a:extLst>
              <a:ext uri="{FF2B5EF4-FFF2-40B4-BE49-F238E27FC236}">
                <a16:creationId xmlns:a16="http://schemas.microsoft.com/office/drawing/2014/main" id="{15DF071E-9218-49CD-94EF-B03BF10B652C}"/>
              </a:ext>
            </a:extLst>
          </p:cNvPr>
          <p:cNvSpPr/>
          <p:nvPr/>
        </p:nvSpPr>
        <p:spPr>
          <a:xfrm>
            <a:off x="1147763" y="4343400"/>
            <a:ext cx="6996112" cy="944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电磁波波长（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宋体" pitchFamily="2" charset="-122"/>
              </a:rPr>
              <a:t>λ）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、频率（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宋体" pitchFamily="2" charset="-122"/>
              </a:rPr>
              <a:t>ƒ）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、波速（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宋体" pitchFamily="2" charset="-122"/>
              </a:rPr>
              <a:t>c）</a:t>
            </a:r>
          </a:p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三者之间的关系：</a:t>
            </a:r>
            <a:endParaRPr sz="2800" b="1">
              <a:solidFill>
                <a:schemeClr val="hlink"/>
              </a:solidFill>
            </a:endParaRPr>
          </a:p>
        </p:txBody>
      </p:sp>
      <p:sp>
        <p:nvSpPr>
          <p:cNvPr id="25611" name="文本框 13322">
            <a:extLst>
              <a:ext uri="{FF2B5EF4-FFF2-40B4-BE49-F238E27FC236}">
                <a16:creationId xmlns:a16="http://schemas.microsoft.com/office/drawing/2014/main" id="{1F3F56FD-F872-4EB3-9AD0-7926224D0AB7}"/>
              </a:ext>
            </a:extLst>
          </p:cNvPr>
          <p:cNvSpPr/>
          <p:nvPr/>
        </p:nvSpPr>
        <p:spPr>
          <a:xfrm>
            <a:off x="4137025" y="4708525"/>
            <a:ext cx="17176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c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=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λ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 ƒ </a:t>
            </a:r>
            <a:endParaRPr sz="32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5612" name="Rectangle 2">
            <a:extLst>
              <a:ext uri="{FF2B5EF4-FFF2-40B4-BE49-F238E27FC236}">
                <a16:creationId xmlns:a16="http://schemas.microsoft.com/office/drawing/2014/main" id="{DA78053D-6966-44C3-A572-96677EB64158}"/>
              </a:ext>
            </a:extLst>
          </p:cNvPr>
          <p:cNvSpPr/>
          <p:nvPr/>
        </p:nvSpPr>
        <p:spPr>
          <a:xfrm>
            <a:off x="1093788" y="2930525"/>
            <a:ext cx="6500812" cy="533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sym typeface="Wingdings"/>
              </a:rPr>
              <a:t>　　电磁波传播速度等于光速</a:t>
            </a:r>
            <a:endParaRPr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内容占位符 14337" descr="15204004">
            <a:extLst>
              <a:ext uri="{FF2B5EF4-FFF2-40B4-BE49-F238E27FC236}">
                <a16:creationId xmlns:a16="http://schemas.microsoft.com/office/drawing/2014/main" id="{7A0910CD-9CA5-43AD-8B92-17A2D8B4F1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981075"/>
            <a:ext cx="7666038" cy="52292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5603" name="文本框 14338">
            <a:extLst>
              <a:ext uri="{FF2B5EF4-FFF2-40B4-BE49-F238E27FC236}">
                <a16:creationId xmlns:a16="http://schemas.microsoft.com/office/drawing/2014/main" id="{33544F94-CC03-402E-B2A4-9A51B14D4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6092825"/>
            <a:ext cx="5059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FF"/>
                </a:solidFill>
              </a:rPr>
              <a:t>人类生活在电磁波的海洋中</a:t>
            </a:r>
            <a:endParaRPr lang="zh-CN" altLang="en-US" sz="3200" b="1"/>
          </a:p>
        </p:txBody>
      </p:sp>
      <p:sp>
        <p:nvSpPr>
          <p:cNvPr id="25604" name="文本框 14339">
            <a:extLst>
              <a:ext uri="{FF2B5EF4-FFF2-40B4-BE49-F238E27FC236}">
                <a16:creationId xmlns:a16="http://schemas.microsoft.com/office/drawing/2014/main" id="{B98ABFFC-A878-44CD-AF22-6E93D20E7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582613"/>
            <a:ext cx="46085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三、电磁波大家族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16A32B6D-FC26-4982-90E5-01E67867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矩形 4">
            <a:extLst>
              <a:ext uri="{FF2B5EF4-FFF2-40B4-BE49-F238E27FC236}">
                <a16:creationId xmlns:a16="http://schemas.microsoft.com/office/drawing/2014/main" id="{DB488442-754C-4AA1-8D13-23FC7219D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28663"/>
            <a:ext cx="4068763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FFFF"/>
                </a:solidFill>
              </a:rPr>
              <a:t>三、电磁波大家族</a:t>
            </a:r>
          </a:p>
        </p:txBody>
      </p:sp>
      <p:grpSp>
        <p:nvGrpSpPr>
          <p:cNvPr id="26628" name="组合 15363">
            <a:extLst>
              <a:ext uri="{FF2B5EF4-FFF2-40B4-BE49-F238E27FC236}">
                <a16:creationId xmlns:a16="http://schemas.microsoft.com/office/drawing/2014/main" id="{29E17824-CF5D-47F3-8802-854760334B42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712913"/>
            <a:ext cx="8358188" cy="4008437"/>
            <a:chOff x="0" y="0"/>
            <a:chExt cx="5488" cy="2632"/>
          </a:xfrm>
        </p:grpSpPr>
        <p:sp>
          <p:nvSpPr>
            <p:cNvPr id="26629" name="Rectangle 4">
              <a:extLst>
                <a:ext uri="{FF2B5EF4-FFF2-40B4-BE49-F238E27FC236}">
                  <a16:creationId xmlns:a16="http://schemas.microsoft.com/office/drawing/2014/main" id="{C5286016-A259-4FE4-BE66-AA061FD3E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488" cy="26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7654" name="Rectangle 5">
              <a:extLst>
                <a:ext uri="{FF2B5EF4-FFF2-40B4-BE49-F238E27FC236}">
                  <a16:creationId xmlns:a16="http://schemas.microsoft.com/office/drawing/2014/main" id="{7E30F5BF-E43C-42FD-8CFA-60E76598A7FB}"/>
                </a:ext>
              </a:extLst>
            </p:cNvPr>
            <p:cNvSpPr/>
            <p:nvPr/>
          </p:nvSpPr>
          <p:spPr>
            <a:xfrm>
              <a:off x="2107" y="1277"/>
              <a:ext cx="2155" cy="301"/>
            </a:xfrm>
            <a:prstGeom prst="rect">
              <a:avLst/>
            </a:pr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  <a:miter lim="800000"/>
            </a:ln>
          </p:spPr>
          <p:txBody>
            <a:bodyPr wrap="none" anchor="ctr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/>
              <a:endPara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endParaRPr>
            </a:p>
          </p:txBody>
        </p:sp>
        <p:sp>
          <p:nvSpPr>
            <p:cNvPr id="26631" name="Text Box 6">
              <a:extLst>
                <a:ext uri="{FF2B5EF4-FFF2-40B4-BE49-F238E27FC236}">
                  <a16:creationId xmlns:a16="http://schemas.microsoft.com/office/drawing/2014/main" id="{C2B25553-7E36-4BAE-8A98-A4A970217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1330"/>
              <a:ext cx="74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760 nm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26632" name="Text Box 7">
              <a:extLst>
                <a:ext uri="{FF2B5EF4-FFF2-40B4-BE49-F238E27FC236}">
                  <a16:creationId xmlns:a16="http://schemas.microsoft.com/office/drawing/2014/main" id="{073E620B-6D39-442B-AF2B-8D86266B3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1328"/>
              <a:ext cx="69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400 nm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26633" name="Line 8">
              <a:extLst>
                <a:ext uri="{FF2B5EF4-FFF2-40B4-BE49-F238E27FC236}">
                  <a16:creationId xmlns:a16="http://schemas.microsoft.com/office/drawing/2014/main" id="{0E4D9B42-A991-4E49-A681-E15D57EC5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" y="1502"/>
              <a:ext cx="93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Text Box 9">
              <a:extLst>
                <a:ext uri="{FF2B5EF4-FFF2-40B4-BE49-F238E27FC236}">
                  <a16:creationId xmlns:a16="http://schemas.microsoft.com/office/drawing/2014/main" id="{31FF3A76-7864-448C-89C8-D47E4508F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1244"/>
              <a:ext cx="837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CC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en-US" sz="2400" b="1">
                  <a:latin typeface="Times New Roman" panose="02020603050405020304" pitchFamily="18" charset="0"/>
                </a:rPr>
                <a:t>可见光</a:t>
              </a:r>
            </a:p>
          </p:txBody>
        </p:sp>
        <p:sp>
          <p:nvSpPr>
            <p:cNvPr id="26635" name="AutoShape 10">
              <a:extLst>
                <a:ext uri="{FF2B5EF4-FFF2-40B4-BE49-F238E27FC236}">
                  <a16:creationId xmlns:a16="http://schemas.microsoft.com/office/drawing/2014/main" id="{A18B9764-F8D0-414A-B3F3-1FEF7DFD4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846"/>
              <a:ext cx="186" cy="423"/>
            </a:xfrm>
            <a:prstGeom prst="upArrow">
              <a:avLst>
                <a:gd name="adj1" fmla="val 41667"/>
                <a:gd name="adj2" fmla="val 77323"/>
              </a:avLst>
            </a:prstGeom>
            <a:solidFill>
              <a:srgbClr val="FF99CC">
                <a:alpha val="50195"/>
              </a:srgbClr>
            </a:solidFill>
            <a:ln w="38100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6636" name="Line 12">
              <a:extLst>
                <a:ext uri="{FF2B5EF4-FFF2-40B4-BE49-F238E27FC236}">
                  <a16:creationId xmlns:a16="http://schemas.microsoft.com/office/drawing/2014/main" id="{B6CA562F-46E9-4506-9AA5-B8DBC06CF3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6" y="1007"/>
              <a:ext cx="326" cy="0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7" name="Line 13">
              <a:extLst>
                <a:ext uri="{FF2B5EF4-FFF2-40B4-BE49-F238E27FC236}">
                  <a16:creationId xmlns:a16="http://schemas.microsoft.com/office/drawing/2014/main" id="{184EFCC0-074D-41E9-865F-C7A296F0F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5" y="1007"/>
              <a:ext cx="186" cy="0"/>
            </a:xfrm>
            <a:prstGeom prst="line">
              <a:avLst/>
            </a:prstGeom>
            <a:noFill/>
            <a:ln w="38100" algn="ctr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8" name="Line 14">
              <a:extLst>
                <a:ext uri="{FF2B5EF4-FFF2-40B4-BE49-F238E27FC236}">
                  <a16:creationId xmlns:a16="http://schemas.microsoft.com/office/drawing/2014/main" id="{B8E0CB71-8C57-472E-BE16-9ABC66FBC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3" y="1007"/>
              <a:ext cx="232" cy="0"/>
            </a:xfrm>
            <a:prstGeom prst="line">
              <a:avLst/>
            </a:prstGeom>
            <a:noFill/>
            <a:ln w="38100" cap="rnd" algn="ctr">
              <a:solidFill>
                <a:srgbClr val="00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Line 15">
              <a:extLst>
                <a:ext uri="{FF2B5EF4-FFF2-40B4-BE49-F238E27FC236}">
                  <a16:creationId xmlns:a16="http://schemas.microsoft.com/office/drawing/2014/main" id="{BE81A8AF-3C3D-4329-84F5-FD81EBAB5D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7" y="1007"/>
              <a:ext cx="140" cy="0"/>
            </a:xfrm>
            <a:prstGeom prst="line">
              <a:avLst/>
            </a:prstGeom>
            <a:noFill/>
            <a:ln w="57150" cap="rnd" algn="ctr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Line 16">
              <a:extLst>
                <a:ext uri="{FF2B5EF4-FFF2-40B4-BE49-F238E27FC236}">
                  <a16:creationId xmlns:a16="http://schemas.microsoft.com/office/drawing/2014/main" id="{9CDC4250-D86D-4646-8A53-3DE0C3391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1007"/>
              <a:ext cx="93" cy="0"/>
            </a:xfrm>
            <a:prstGeom prst="line">
              <a:avLst/>
            </a:prstGeom>
            <a:noFill/>
            <a:ln w="38100" cap="rnd" algn="ctr">
              <a:solidFill>
                <a:srgbClr val="99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Text Box 17">
              <a:extLst>
                <a:ext uri="{FF2B5EF4-FFF2-40B4-BE49-F238E27FC236}">
                  <a16:creationId xmlns:a16="http://schemas.microsoft.com/office/drawing/2014/main" id="{6C4E2CD6-B7F9-45BF-B561-044A6348A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" y="1054"/>
              <a:ext cx="130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红外线</a:t>
              </a:r>
              <a:r>
                <a:rPr lang="zh-CN" altLang="en-US" b="1">
                  <a:latin typeface="Times New Roman" panose="02020603050405020304" pitchFamily="18" charset="0"/>
                </a:rPr>
                <a:t>     </a:t>
              </a:r>
              <a:r>
                <a:rPr lang="zh-CN" altLang="en-US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紫外线</a:t>
              </a:r>
            </a:p>
          </p:txBody>
        </p:sp>
        <p:sp>
          <p:nvSpPr>
            <p:cNvPr id="26642" name="Line 18">
              <a:extLst>
                <a:ext uri="{FF2B5EF4-FFF2-40B4-BE49-F238E27FC236}">
                  <a16:creationId xmlns:a16="http://schemas.microsoft.com/office/drawing/2014/main" id="{C742C534-C8EF-4B9A-8F7C-8E3310421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6" y="1148"/>
              <a:ext cx="1209" cy="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643" name="组合 15378">
              <a:extLst>
                <a:ext uri="{FF2B5EF4-FFF2-40B4-BE49-F238E27FC236}">
                  <a16:creationId xmlns:a16="http://schemas.microsoft.com/office/drawing/2014/main" id="{BD8A8E01-9CCC-4DA7-B229-B9EB98053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5" y="1195"/>
              <a:ext cx="744" cy="302"/>
              <a:chOff x="0" y="0"/>
              <a:chExt cx="768" cy="310"/>
            </a:xfrm>
          </p:grpSpPr>
          <p:sp>
            <p:nvSpPr>
              <p:cNvPr id="27766" name="Text Box 20">
                <a:extLst>
                  <a:ext uri="{FF2B5EF4-FFF2-40B4-BE49-F238E27FC236}">
                    <a16:creationId xmlns:a16="http://schemas.microsoft.com/office/drawing/2014/main" id="{4360A59B-7A60-4FB5-8EFF-C31B683F3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68" cy="310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 pitchFamily="18" charset="0"/>
                    <a:sym typeface="Wingdings"/>
                  </a:rPr>
                  <a:t>    </a:t>
                </a:r>
                <a:r>
                  <a:rPr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 pitchFamily="18" charset="0"/>
                    <a:sym typeface="Wingdings"/>
                  </a:rPr>
                  <a:t>射 线</a:t>
                </a:r>
                <a:endParaRPr sz="2400" b="1">
                  <a:latin typeface="Times New Roman" pitchFamily="18" charset="0"/>
                </a:endParaRPr>
              </a:p>
            </p:txBody>
          </p:sp>
          <p:graphicFrame>
            <p:nvGraphicFramePr>
              <p:cNvPr id="26645" name="对象 15380">
                <a:extLst>
                  <a:ext uri="{FF2B5EF4-FFF2-40B4-BE49-F238E27FC236}">
                    <a16:creationId xmlns:a16="http://schemas.microsoft.com/office/drawing/2014/main" id="{129BCCF4-429B-40C9-B5A7-09FFC934E18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6" y="96"/>
              <a:ext cx="146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0" r:id="rId4" imgW="371200" imgH="486400" progId="Equation.3">
                      <p:embed/>
                    </p:oleObj>
                  </mc:Choice>
                  <mc:Fallback>
                    <p:oleObj r:id="rId4" imgW="371200" imgH="486400" progId="Equation.3">
                      <p:embed/>
                      <p:pic>
                        <p:nvPicPr>
                          <p:cNvPr id="26645" name="对象 15380">
                            <a:extLst>
                              <a:ext uri="{FF2B5EF4-FFF2-40B4-BE49-F238E27FC236}">
                                <a16:creationId xmlns:a16="http://schemas.microsoft.com/office/drawing/2014/main" id="{129BCCF4-429B-40C9-B5A7-09FFC934E18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" y="96"/>
                            <a:ext cx="146" cy="192"/>
                          </a:xfrm>
                          <a:prstGeom prst="rect">
                            <a:avLst/>
                          </a:prstGeom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50000">
                                <a:schemeClr val="bg1"/>
                              </a:gs>
                              <a:gs pos="100000">
                                <a:schemeClr val="accent1"/>
                              </a:gs>
                            </a:gsLst>
                            <a:lin ang="54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38100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646" name="组合 15381">
              <a:extLst>
                <a:ext uri="{FF2B5EF4-FFF2-40B4-BE49-F238E27FC236}">
                  <a16:creationId xmlns:a16="http://schemas.microsoft.com/office/drawing/2014/main" id="{14C504A3-1699-40FF-93D3-2B4D61FE3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3" y="2041"/>
              <a:ext cx="977" cy="0"/>
              <a:chOff x="0" y="0"/>
              <a:chExt cx="1008" cy="0"/>
            </a:xfrm>
          </p:grpSpPr>
          <p:sp>
            <p:nvSpPr>
              <p:cNvPr id="26647" name="Line 23">
                <a:extLst>
                  <a:ext uri="{FF2B5EF4-FFF2-40B4-BE49-F238E27FC236}">
                    <a16:creationId xmlns:a16="http://schemas.microsoft.com/office/drawing/2014/main" id="{0F03785B-D492-41E1-9DB5-53BA9AB8D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0"/>
                <a:ext cx="672" cy="0"/>
              </a:xfrm>
              <a:prstGeom prst="line">
                <a:avLst/>
              </a:prstGeom>
              <a:noFill/>
              <a:ln w="38100" algn="ctr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8" name="Line 24">
                <a:extLst>
                  <a:ext uri="{FF2B5EF4-FFF2-40B4-BE49-F238E27FC236}">
                    <a16:creationId xmlns:a16="http://schemas.microsoft.com/office/drawing/2014/main" id="{35B18830-6659-4E7A-BFC1-CFC59453B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44" cy="0"/>
              </a:xfrm>
              <a:prstGeom prst="line">
                <a:avLst/>
              </a:prstGeom>
              <a:noFill/>
              <a:ln w="38100" cap="rnd" algn="ctr">
                <a:solidFill>
                  <a:srgbClr val="CC00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9" name="Line 25">
                <a:extLst>
                  <a:ext uri="{FF2B5EF4-FFF2-40B4-BE49-F238E27FC236}">
                    <a16:creationId xmlns:a16="http://schemas.microsoft.com/office/drawing/2014/main" id="{CB03FA96-F322-4D05-8FD1-E17D78C85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0"/>
                <a:ext cx="144" cy="0"/>
              </a:xfrm>
              <a:prstGeom prst="line">
                <a:avLst/>
              </a:prstGeom>
              <a:noFill/>
              <a:ln w="38100" cap="rnd" algn="ctr">
                <a:solidFill>
                  <a:srgbClr val="CC00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669" name="Text Box 26">
              <a:extLst>
                <a:ext uri="{FF2B5EF4-FFF2-40B4-BE49-F238E27FC236}">
                  <a16:creationId xmlns:a16="http://schemas.microsoft.com/office/drawing/2014/main" id="{CB609C61-40E5-4A1B-8C7E-CF2E3059E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1758"/>
              <a:ext cx="658" cy="26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2"/>
              </a:solidFill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18" charset="0"/>
                  <a:sym typeface="Wingdings"/>
                </a:rPr>
                <a:t>X</a:t>
              </a:r>
              <a:r>
                <a:rPr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18" charset="0"/>
                  <a:sym typeface="Wingdings"/>
                </a:rPr>
                <a:t>射线</a:t>
              </a:r>
              <a:endParaRPr b="1">
                <a:latin typeface="Times New Roman" pitchFamily="18" charset="0"/>
              </a:endParaRPr>
            </a:p>
          </p:txBody>
        </p:sp>
        <p:grpSp>
          <p:nvGrpSpPr>
            <p:cNvPr id="26651" name="组合 15386">
              <a:extLst>
                <a:ext uri="{FF2B5EF4-FFF2-40B4-BE49-F238E27FC236}">
                  <a16:creationId xmlns:a16="http://schemas.microsoft.com/office/drawing/2014/main" id="{0619463F-064A-4710-A5A8-C0CD0C42A8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1101"/>
              <a:ext cx="1435" cy="355"/>
              <a:chOff x="0" y="0"/>
              <a:chExt cx="1375" cy="364"/>
            </a:xfrm>
          </p:grpSpPr>
          <p:sp>
            <p:nvSpPr>
              <p:cNvPr id="26652" name="Line 28">
                <a:extLst>
                  <a:ext uri="{FF2B5EF4-FFF2-40B4-BE49-F238E27FC236}">
                    <a16:creationId xmlns:a16="http://schemas.microsoft.com/office/drawing/2014/main" id="{6B18C7F9-6252-4ECE-9A79-0B93E5AE8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169" cy="0"/>
              </a:xfrm>
              <a:prstGeom prst="line">
                <a:avLst/>
              </a:prstGeom>
              <a:noFill/>
              <a:ln w="38100" algn="ctr">
                <a:solidFill>
                  <a:srgbClr val="0099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3" name="Line 29">
                <a:extLst>
                  <a:ext uri="{FF2B5EF4-FFF2-40B4-BE49-F238E27FC236}">
                    <a16:creationId xmlns:a16="http://schemas.microsoft.com/office/drawing/2014/main" id="{8B506C67-8F36-49B3-A0F8-D34591C56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0"/>
                <a:ext cx="223" cy="0"/>
              </a:xfrm>
              <a:prstGeom prst="line">
                <a:avLst/>
              </a:prstGeom>
              <a:noFill/>
              <a:ln w="38100" cap="rnd" algn="ctr">
                <a:solidFill>
                  <a:srgbClr val="0099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2" name="Text Box 30">
                <a:extLst>
                  <a:ext uri="{FF2B5EF4-FFF2-40B4-BE49-F238E27FC236}">
                    <a16:creationId xmlns:a16="http://schemas.microsoft.com/office/drawing/2014/main" id="{20839AB0-01A3-4DB0-AF45-09A3942F6D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" y="96"/>
                <a:ext cx="1104" cy="26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2"/>
                </a:solidFill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 pitchFamily="18" charset="0"/>
                    <a:sym typeface="Wingdings"/>
                  </a:rPr>
                  <a:t>长波无线电波</a:t>
                </a:r>
                <a:endParaRPr b="1">
                  <a:latin typeface="Times New Roman" pitchFamily="18" charset="0"/>
                </a:endParaRPr>
              </a:p>
            </p:txBody>
          </p:sp>
        </p:grpSp>
        <p:sp>
          <p:nvSpPr>
            <p:cNvPr id="26655" name="Line 31">
              <a:extLst>
                <a:ext uri="{FF2B5EF4-FFF2-40B4-BE49-F238E27FC236}">
                  <a16:creationId xmlns:a16="http://schemas.microsoft.com/office/drawing/2014/main" id="{B75C9E0A-9DE4-45EF-9410-EC03B02139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92" y="807"/>
              <a:ext cx="372" cy="0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Line 32">
              <a:extLst>
                <a:ext uri="{FF2B5EF4-FFF2-40B4-BE49-F238E27FC236}">
                  <a16:creationId xmlns:a16="http://schemas.microsoft.com/office/drawing/2014/main" id="{D04BA688-7639-48EF-BBFF-AAA554F7E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" y="807"/>
              <a:ext cx="4744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7" name="Line 33">
              <a:extLst>
                <a:ext uri="{FF2B5EF4-FFF2-40B4-BE49-F238E27FC236}">
                  <a16:creationId xmlns:a16="http://schemas.microsoft.com/office/drawing/2014/main" id="{8DCF27BC-2A06-47C3-BCDF-D69B6ED48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" y="807"/>
              <a:ext cx="0" cy="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8" name="Line 34">
              <a:extLst>
                <a:ext uri="{FF2B5EF4-FFF2-40B4-BE49-F238E27FC236}">
                  <a16:creationId xmlns:a16="http://schemas.microsoft.com/office/drawing/2014/main" id="{3B23DEB1-4AF3-4508-B8F8-D70A2FBB7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" y="807"/>
              <a:ext cx="0" cy="166"/>
            </a:xfrm>
            <a:prstGeom prst="line">
              <a:avLst/>
            </a:prstGeom>
            <a:noFill/>
            <a:ln w="19050" algn="ctr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9" name="Line 35">
              <a:extLst>
                <a:ext uri="{FF2B5EF4-FFF2-40B4-BE49-F238E27FC236}">
                  <a16:creationId xmlns:a16="http://schemas.microsoft.com/office/drawing/2014/main" id="{D1CECF59-236C-44E4-B2D7-346DCEFE9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" y="807"/>
              <a:ext cx="0" cy="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0" name="Line 36">
              <a:extLst>
                <a:ext uri="{FF2B5EF4-FFF2-40B4-BE49-F238E27FC236}">
                  <a16:creationId xmlns:a16="http://schemas.microsoft.com/office/drawing/2014/main" id="{E1E5BD38-F6CA-47FC-A7EF-A0ED868A5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3" y="807"/>
              <a:ext cx="0" cy="166"/>
            </a:xfrm>
            <a:prstGeom prst="line">
              <a:avLst/>
            </a:prstGeom>
            <a:noFill/>
            <a:ln w="19050" algn="ctr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1" name="Line 37">
              <a:extLst>
                <a:ext uri="{FF2B5EF4-FFF2-40B4-BE49-F238E27FC236}">
                  <a16:creationId xmlns:a16="http://schemas.microsoft.com/office/drawing/2014/main" id="{3FA0FA18-6772-460A-A910-6587464E2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807"/>
              <a:ext cx="0" cy="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2" name="Line 38">
              <a:extLst>
                <a:ext uri="{FF2B5EF4-FFF2-40B4-BE49-F238E27FC236}">
                  <a16:creationId xmlns:a16="http://schemas.microsoft.com/office/drawing/2014/main" id="{9D04179C-C485-43C3-8566-EA63C5913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0" y="807"/>
              <a:ext cx="0" cy="166"/>
            </a:xfrm>
            <a:prstGeom prst="line">
              <a:avLst/>
            </a:prstGeom>
            <a:noFill/>
            <a:ln w="19050" algn="ctr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3" name="Line 39">
              <a:extLst>
                <a:ext uri="{FF2B5EF4-FFF2-40B4-BE49-F238E27FC236}">
                  <a16:creationId xmlns:a16="http://schemas.microsoft.com/office/drawing/2014/main" id="{E7B9A2BB-F776-4629-8825-0E6FEBC9D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3" y="807"/>
              <a:ext cx="0" cy="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4" name="Line 40">
              <a:extLst>
                <a:ext uri="{FF2B5EF4-FFF2-40B4-BE49-F238E27FC236}">
                  <a16:creationId xmlns:a16="http://schemas.microsoft.com/office/drawing/2014/main" id="{E82F431C-D39B-49EA-90C8-8A8B486D7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807"/>
              <a:ext cx="0" cy="166"/>
            </a:xfrm>
            <a:prstGeom prst="line">
              <a:avLst/>
            </a:prstGeom>
            <a:noFill/>
            <a:ln w="19050" algn="ctr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5" name="Line 41">
              <a:extLst>
                <a:ext uri="{FF2B5EF4-FFF2-40B4-BE49-F238E27FC236}">
                  <a16:creationId xmlns:a16="http://schemas.microsoft.com/office/drawing/2014/main" id="{1AA4D0A3-7D75-491E-A4C6-7E10937D0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1" y="807"/>
              <a:ext cx="0" cy="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6" name="Line 42">
              <a:extLst>
                <a:ext uri="{FF2B5EF4-FFF2-40B4-BE49-F238E27FC236}">
                  <a16:creationId xmlns:a16="http://schemas.microsoft.com/office/drawing/2014/main" id="{BC50464A-5D47-4CAF-8811-092839E1B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807"/>
              <a:ext cx="0" cy="166"/>
            </a:xfrm>
            <a:prstGeom prst="line">
              <a:avLst/>
            </a:prstGeom>
            <a:noFill/>
            <a:ln w="19050" algn="ctr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7" name="Line 43">
              <a:extLst>
                <a:ext uri="{FF2B5EF4-FFF2-40B4-BE49-F238E27FC236}">
                  <a16:creationId xmlns:a16="http://schemas.microsoft.com/office/drawing/2014/main" id="{7E7E5350-AC19-43E7-882A-E31026D4A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807"/>
              <a:ext cx="0" cy="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8" name="Line 44">
              <a:extLst>
                <a:ext uri="{FF2B5EF4-FFF2-40B4-BE49-F238E27FC236}">
                  <a16:creationId xmlns:a16="http://schemas.microsoft.com/office/drawing/2014/main" id="{A078145E-08B6-49D8-810B-B0D136F50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1" y="807"/>
              <a:ext cx="0" cy="166"/>
            </a:xfrm>
            <a:prstGeom prst="line">
              <a:avLst/>
            </a:prstGeom>
            <a:noFill/>
            <a:ln w="19050" algn="ctr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9" name="Line 45">
              <a:extLst>
                <a:ext uri="{FF2B5EF4-FFF2-40B4-BE49-F238E27FC236}">
                  <a16:creationId xmlns:a16="http://schemas.microsoft.com/office/drawing/2014/main" id="{607DE4B7-4182-4BC3-9E32-DD7F4F566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5" y="807"/>
              <a:ext cx="0" cy="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0" name="Line 46">
              <a:extLst>
                <a:ext uri="{FF2B5EF4-FFF2-40B4-BE49-F238E27FC236}">
                  <a16:creationId xmlns:a16="http://schemas.microsoft.com/office/drawing/2014/main" id="{B10EB842-13C6-4A33-AE1C-AF62C61D3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9" y="807"/>
              <a:ext cx="0" cy="166"/>
            </a:xfrm>
            <a:prstGeom prst="line">
              <a:avLst/>
            </a:prstGeom>
            <a:noFill/>
            <a:ln w="19050" algn="ctr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1" name="Line 47">
              <a:extLst>
                <a:ext uri="{FF2B5EF4-FFF2-40B4-BE49-F238E27FC236}">
                  <a16:creationId xmlns:a16="http://schemas.microsoft.com/office/drawing/2014/main" id="{C2476170-1481-4174-8B42-E2435928C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807"/>
              <a:ext cx="0" cy="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2" name="Line 48">
              <a:extLst>
                <a:ext uri="{FF2B5EF4-FFF2-40B4-BE49-F238E27FC236}">
                  <a16:creationId xmlns:a16="http://schemas.microsoft.com/office/drawing/2014/main" id="{9B9176CD-568E-4EB6-9888-7C2520D4B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807"/>
              <a:ext cx="0" cy="166"/>
            </a:xfrm>
            <a:prstGeom prst="line">
              <a:avLst/>
            </a:prstGeom>
            <a:noFill/>
            <a:ln w="19050" algn="ctr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3" name="Line 49">
              <a:extLst>
                <a:ext uri="{FF2B5EF4-FFF2-40B4-BE49-F238E27FC236}">
                  <a16:creationId xmlns:a16="http://schemas.microsoft.com/office/drawing/2014/main" id="{9EC8E095-C8D9-445B-8CEC-8CC7D7414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1" y="807"/>
              <a:ext cx="0" cy="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4" name="Line 50">
              <a:extLst>
                <a:ext uri="{FF2B5EF4-FFF2-40B4-BE49-F238E27FC236}">
                  <a16:creationId xmlns:a16="http://schemas.microsoft.com/office/drawing/2014/main" id="{E8DDD300-0EC0-4090-92E2-D65FC777C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3" y="807"/>
              <a:ext cx="0" cy="166"/>
            </a:xfrm>
            <a:prstGeom prst="line">
              <a:avLst/>
            </a:prstGeom>
            <a:noFill/>
            <a:ln w="19050" algn="ctr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5" name="Line 51">
              <a:extLst>
                <a:ext uri="{FF2B5EF4-FFF2-40B4-BE49-F238E27FC236}">
                  <a16:creationId xmlns:a16="http://schemas.microsoft.com/office/drawing/2014/main" id="{511A8CB9-0F7C-44D6-9450-857F8F24D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7" y="807"/>
              <a:ext cx="0" cy="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6" name="Line 52">
              <a:extLst>
                <a:ext uri="{FF2B5EF4-FFF2-40B4-BE49-F238E27FC236}">
                  <a16:creationId xmlns:a16="http://schemas.microsoft.com/office/drawing/2014/main" id="{2325B248-3E69-4758-9546-072A119B9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807"/>
              <a:ext cx="0" cy="166"/>
            </a:xfrm>
            <a:prstGeom prst="line">
              <a:avLst/>
            </a:prstGeom>
            <a:noFill/>
            <a:ln w="19050" algn="ctr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7" name="Line 53">
              <a:extLst>
                <a:ext uri="{FF2B5EF4-FFF2-40B4-BE49-F238E27FC236}">
                  <a16:creationId xmlns:a16="http://schemas.microsoft.com/office/drawing/2014/main" id="{00F9A215-3D96-402F-BD07-21102E26A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4" y="807"/>
              <a:ext cx="0" cy="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8" name="Line 54">
              <a:extLst>
                <a:ext uri="{FF2B5EF4-FFF2-40B4-BE49-F238E27FC236}">
                  <a16:creationId xmlns:a16="http://schemas.microsoft.com/office/drawing/2014/main" id="{73E824DA-C749-41E1-A4F1-2206673B5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807"/>
              <a:ext cx="0" cy="166"/>
            </a:xfrm>
            <a:prstGeom prst="line">
              <a:avLst/>
            </a:prstGeom>
            <a:noFill/>
            <a:ln w="19050" algn="ctr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9" name="Line 55">
              <a:extLst>
                <a:ext uri="{FF2B5EF4-FFF2-40B4-BE49-F238E27FC236}">
                  <a16:creationId xmlns:a16="http://schemas.microsoft.com/office/drawing/2014/main" id="{264F38EC-C761-4437-9D46-07F8CC0C2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807"/>
              <a:ext cx="0" cy="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0" name="Line 56">
              <a:extLst>
                <a:ext uri="{FF2B5EF4-FFF2-40B4-BE49-F238E27FC236}">
                  <a16:creationId xmlns:a16="http://schemas.microsoft.com/office/drawing/2014/main" id="{699E0E24-BF87-494A-A73E-597B9315B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5" y="807"/>
              <a:ext cx="0" cy="166"/>
            </a:xfrm>
            <a:prstGeom prst="line">
              <a:avLst/>
            </a:prstGeom>
            <a:noFill/>
            <a:ln w="19050" algn="ctr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1" name="Line 57">
              <a:extLst>
                <a:ext uri="{FF2B5EF4-FFF2-40B4-BE49-F238E27FC236}">
                  <a16:creationId xmlns:a16="http://schemas.microsoft.com/office/drawing/2014/main" id="{B383599D-9B04-4113-9EA1-4D046AFE5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9" y="807"/>
              <a:ext cx="0" cy="1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2" name="Line 58">
              <a:extLst>
                <a:ext uri="{FF2B5EF4-FFF2-40B4-BE49-F238E27FC236}">
                  <a16:creationId xmlns:a16="http://schemas.microsoft.com/office/drawing/2014/main" id="{A8059E22-2E78-4743-B225-6CEFBF54E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2" y="807"/>
              <a:ext cx="0" cy="166"/>
            </a:xfrm>
            <a:prstGeom prst="line">
              <a:avLst/>
            </a:prstGeom>
            <a:noFill/>
            <a:ln w="19050" algn="ctr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3" name="Line 59">
              <a:extLst>
                <a:ext uri="{FF2B5EF4-FFF2-40B4-BE49-F238E27FC236}">
                  <a16:creationId xmlns:a16="http://schemas.microsoft.com/office/drawing/2014/main" id="{E1503C05-956F-4488-B15C-DF939761DF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" y="807"/>
              <a:ext cx="372" cy="0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0" name="Text Box 73">
              <a:extLst>
                <a:ext uri="{FF2B5EF4-FFF2-40B4-BE49-F238E27FC236}">
                  <a16:creationId xmlns:a16="http://schemas.microsoft.com/office/drawing/2014/main" id="{C592C0DB-6571-40C9-8C8A-909260E22D30}"/>
                </a:ext>
              </a:extLst>
            </p:cNvPr>
            <p:cNvSpPr/>
            <p:nvPr/>
          </p:nvSpPr>
          <p:spPr>
            <a:xfrm>
              <a:off x="22" y="960"/>
              <a:ext cx="651" cy="464"/>
            </a:xfrm>
            <a:prstGeom prst="rect">
              <a:avLst/>
            </a:prstGeom>
            <a:gradFill rotWithShape="0">
              <a:gsLst>
                <a:gs pos="0">
                  <a:srgbClr val="FBE0FC"/>
                </a:gs>
                <a:gs pos="50000">
                  <a:srgbClr val="FFFFFF"/>
                </a:gs>
                <a:gs pos="100000">
                  <a:srgbClr val="FBE0FC"/>
                </a:gs>
              </a:gsLst>
              <a:lin ang="5400000" scaled="1"/>
            </a:gradFill>
            <a:ln w="12700">
              <a:solidFill>
                <a:srgbClr val="CC00FF"/>
              </a:solidFill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18" charset="0"/>
                  <a:sym typeface="Wingdings"/>
                </a:rPr>
                <a:t>频率Hz</a:t>
              </a:r>
              <a:endParaRPr sz="2400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7701" name="Text Box 77">
              <a:extLst>
                <a:ext uri="{FF2B5EF4-FFF2-40B4-BE49-F238E27FC236}">
                  <a16:creationId xmlns:a16="http://schemas.microsoft.com/office/drawing/2014/main" id="{5A4B5F47-5902-4F2F-8074-29F108D03C86}"/>
                </a:ext>
              </a:extLst>
            </p:cNvPr>
            <p:cNvSpPr/>
            <p:nvPr/>
          </p:nvSpPr>
          <p:spPr>
            <a:xfrm>
              <a:off x="47" y="2276"/>
              <a:ext cx="604" cy="263"/>
            </a:xfrm>
            <a:prstGeom prst="rect">
              <a:avLst/>
            </a:prstGeom>
            <a:gradFill rotWithShape="0">
              <a:gsLst>
                <a:gs pos="0">
                  <a:srgbClr val="F2E5C6"/>
                </a:gs>
                <a:gs pos="50000">
                  <a:srgbClr val="FFFFFF"/>
                </a:gs>
                <a:gs pos="100000">
                  <a:srgbClr val="F2E5C6"/>
                </a:gs>
              </a:gsLst>
              <a:lin ang="5400000" scaled="1"/>
            </a:gradFill>
            <a:ln w="12700">
              <a:solidFill>
                <a:srgbClr val="996600"/>
              </a:solidFill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18" charset="0"/>
                  <a:sym typeface="Wingdings"/>
                </a:rPr>
                <a:t>波长m</a:t>
              </a:r>
              <a:endParaRPr b="1">
                <a:latin typeface="Times New Roman" pitchFamily="18" charset="0"/>
              </a:endParaRPr>
            </a:p>
          </p:txBody>
        </p:sp>
        <p:sp>
          <p:nvSpPr>
            <p:cNvPr id="26686" name="Line 78">
              <a:extLst>
                <a:ext uri="{FF2B5EF4-FFF2-40B4-BE49-F238E27FC236}">
                  <a16:creationId xmlns:a16="http://schemas.microsoft.com/office/drawing/2014/main" id="{56B9AD28-6B13-4B07-84EE-B1AC879D92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" y="2229"/>
              <a:ext cx="4743" cy="0"/>
            </a:xfrm>
            <a:prstGeom prst="line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7" name="Line 79">
              <a:extLst>
                <a:ext uri="{FF2B5EF4-FFF2-40B4-BE49-F238E27FC236}">
                  <a16:creationId xmlns:a16="http://schemas.microsoft.com/office/drawing/2014/main" id="{CE95E89E-B06D-43FF-B65E-3CC806EC0A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2134"/>
              <a:ext cx="0" cy="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8" name="Line 80">
              <a:extLst>
                <a:ext uri="{FF2B5EF4-FFF2-40B4-BE49-F238E27FC236}">
                  <a16:creationId xmlns:a16="http://schemas.microsoft.com/office/drawing/2014/main" id="{6E0FDB12-3DBA-47DC-931B-3816C052FF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" y="2134"/>
              <a:ext cx="0" cy="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9" name="Line 81">
              <a:extLst>
                <a:ext uri="{FF2B5EF4-FFF2-40B4-BE49-F238E27FC236}">
                  <a16:creationId xmlns:a16="http://schemas.microsoft.com/office/drawing/2014/main" id="{B82E710E-284E-4A25-B7FA-DF09538E5D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0" y="2134"/>
              <a:ext cx="0" cy="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0" name="Line 82">
              <a:extLst>
                <a:ext uri="{FF2B5EF4-FFF2-40B4-BE49-F238E27FC236}">
                  <a16:creationId xmlns:a16="http://schemas.microsoft.com/office/drawing/2014/main" id="{80AD2B76-CDF2-4BDF-AE25-8EC26546DA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4" y="2134"/>
              <a:ext cx="0" cy="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1" name="Line 83">
              <a:extLst>
                <a:ext uri="{FF2B5EF4-FFF2-40B4-BE49-F238E27FC236}">
                  <a16:creationId xmlns:a16="http://schemas.microsoft.com/office/drawing/2014/main" id="{34313183-DF44-4C36-B12A-65C261674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8" y="2134"/>
              <a:ext cx="0" cy="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2" name="Line 84">
              <a:extLst>
                <a:ext uri="{FF2B5EF4-FFF2-40B4-BE49-F238E27FC236}">
                  <a16:creationId xmlns:a16="http://schemas.microsoft.com/office/drawing/2014/main" id="{FB40881D-C96B-499A-A377-34CEB14A41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1" y="2134"/>
              <a:ext cx="0" cy="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3" name="Line 85">
              <a:extLst>
                <a:ext uri="{FF2B5EF4-FFF2-40B4-BE49-F238E27FC236}">
                  <a16:creationId xmlns:a16="http://schemas.microsoft.com/office/drawing/2014/main" id="{EB8AA4A3-A326-4232-977E-A92C36288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4" y="2134"/>
              <a:ext cx="0" cy="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4" name="Line 86">
              <a:extLst>
                <a:ext uri="{FF2B5EF4-FFF2-40B4-BE49-F238E27FC236}">
                  <a16:creationId xmlns:a16="http://schemas.microsoft.com/office/drawing/2014/main" id="{6803DDC4-6E0B-4EB8-9A79-E244D9756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8" y="2134"/>
              <a:ext cx="0" cy="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5" name="Line 87">
              <a:extLst>
                <a:ext uri="{FF2B5EF4-FFF2-40B4-BE49-F238E27FC236}">
                  <a16:creationId xmlns:a16="http://schemas.microsoft.com/office/drawing/2014/main" id="{4EAEA00F-EBE0-4CB9-AE5C-B4E37985CF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2" y="2134"/>
              <a:ext cx="0" cy="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6" name="Line 88">
              <a:extLst>
                <a:ext uri="{FF2B5EF4-FFF2-40B4-BE49-F238E27FC236}">
                  <a16:creationId xmlns:a16="http://schemas.microsoft.com/office/drawing/2014/main" id="{F9A0B2D1-0C85-47BA-B2B0-1D197A375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5" y="2134"/>
              <a:ext cx="0" cy="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7" name="Line 89">
              <a:extLst>
                <a:ext uri="{FF2B5EF4-FFF2-40B4-BE49-F238E27FC236}">
                  <a16:creationId xmlns:a16="http://schemas.microsoft.com/office/drawing/2014/main" id="{E2CE4DCB-6073-4332-8FCF-06731B6C41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0" y="2134"/>
              <a:ext cx="0" cy="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8" name="Line 90">
              <a:extLst>
                <a:ext uri="{FF2B5EF4-FFF2-40B4-BE49-F238E27FC236}">
                  <a16:creationId xmlns:a16="http://schemas.microsoft.com/office/drawing/2014/main" id="{7E79F360-7200-4011-B22D-85659EA47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2" y="2134"/>
              <a:ext cx="0" cy="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9" name="Line 91">
              <a:extLst>
                <a:ext uri="{FF2B5EF4-FFF2-40B4-BE49-F238E27FC236}">
                  <a16:creationId xmlns:a16="http://schemas.microsoft.com/office/drawing/2014/main" id="{DC81D0F1-2D27-42A3-A66C-A12D47ABFA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" y="2134"/>
              <a:ext cx="0" cy="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0" name="Line 92">
              <a:extLst>
                <a:ext uri="{FF2B5EF4-FFF2-40B4-BE49-F238E27FC236}">
                  <a16:creationId xmlns:a16="http://schemas.microsoft.com/office/drawing/2014/main" id="{24868A22-C203-4C12-A0AE-53B99C420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0" y="2134"/>
              <a:ext cx="0" cy="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1" name="Line 93">
              <a:extLst>
                <a:ext uri="{FF2B5EF4-FFF2-40B4-BE49-F238E27FC236}">
                  <a16:creationId xmlns:a16="http://schemas.microsoft.com/office/drawing/2014/main" id="{2D178717-6324-4077-BA42-DDE054B528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3" y="2134"/>
              <a:ext cx="0" cy="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2" name="Line 94">
              <a:extLst>
                <a:ext uri="{FF2B5EF4-FFF2-40B4-BE49-F238E27FC236}">
                  <a16:creationId xmlns:a16="http://schemas.microsoft.com/office/drawing/2014/main" id="{06EF70D2-D1C0-44FB-8803-CBC79247C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8" y="2134"/>
              <a:ext cx="0" cy="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3" name="Line 95">
              <a:extLst>
                <a:ext uri="{FF2B5EF4-FFF2-40B4-BE49-F238E27FC236}">
                  <a16:creationId xmlns:a16="http://schemas.microsoft.com/office/drawing/2014/main" id="{49FB03FB-4249-4C3C-8DCC-616B0B897C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1" y="2134"/>
              <a:ext cx="0" cy="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4" name="Line 96">
              <a:extLst>
                <a:ext uri="{FF2B5EF4-FFF2-40B4-BE49-F238E27FC236}">
                  <a16:creationId xmlns:a16="http://schemas.microsoft.com/office/drawing/2014/main" id="{6564D28E-F8F9-4AF8-A6D2-5FDB0FF43A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4" y="2134"/>
              <a:ext cx="0" cy="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5" name="Line 97">
              <a:extLst>
                <a:ext uri="{FF2B5EF4-FFF2-40B4-BE49-F238E27FC236}">
                  <a16:creationId xmlns:a16="http://schemas.microsoft.com/office/drawing/2014/main" id="{C6005CAD-D791-4F56-B54C-E43AE931F2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8" y="2134"/>
              <a:ext cx="0" cy="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6" name="Line 98">
              <a:extLst>
                <a:ext uri="{FF2B5EF4-FFF2-40B4-BE49-F238E27FC236}">
                  <a16:creationId xmlns:a16="http://schemas.microsoft.com/office/drawing/2014/main" id="{B430BD83-8A85-4CF3-8CF3-82F4F53D7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2" y="2134"/>
              <a:ext cx="0" cy="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7" name="Line 99">
              <a:extLst>
                <a:ext uri="{FF2B5EF4-FFF2-40B4-BE49-F238E27FC236}">
                  <a16:creationId xmlns:a16="http://schemas.microsoft.com/office/drawing/2014/main" id="{03634BA6-CC94-4800-A547-8860D17661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5" y="2134"/>
              <a:ext cx="0" cy="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8" name="Line 100">
              <a:extLst>
                <a:ext uri="{FF2B5EF4-FFF2-40B4-BE49-F238E27FC236}">
                  <a16:creationId xmlns:a16="http://schemas.microsoft.com/office/drawing/2014/main" id="{C04E06C8-82B0-473B-9EEF-888DB68F7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9" y="2134"/>
              <a:ext cx="0" cy="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9" name="Line 101">
              <a:extLst>
                <a:ext uri="{FF2B5EF4-FFF2-40B4-BE49-F238E27FC236}">
                  <a16:creationId xmlns:a16="http://schemas.microsoft.com/office/drawing/2014/main" id="{FCE913CE-BD1F-4008-90E6-FEAEF4EF0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3" y="2134"/>
              <a:ext cx="0" cy="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0" name="Line 102">
              <a:extLst>
                <a:ext uri="{FF2B5EF4-FFF2-40B4-BE49-F238E27FC236}">
                  <a16:creationId xmlns:a16="http://schemas.microsoft.com/office/drawing/2014/main" id="{E7D3917E-DCD6-462F-8D6F-CB564FCFB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5" y="2134"/>
              <a:ext cx="0" cy="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1" name="Line 103">
              <a:extLst>
                <a:ext uri="{FF2B5EF4-FFF2-40B4-BE49-F238E27FC236}">
                  <a16:creationId xmlns:a16="http://schemas.microsoft.com/office/drawing/2014/main" id="{C6A25A13-D873-45F2-8D9F-639A08972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0" y="2134"/>
              <a:ext cx="0" cy="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2" name="Line 104">
              <a:extLst>
                <a:ext uri="{FF2B5EF4-FFF2-40B4-BE49-F238E27FC236}">
                  <a16:creationId xmlns:a16="http://schemas.microsoft.com/office/drawing/2014/main" id="{CC13DE2E-FB00-4715-8840-8CA978355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3" y="2134"/>
              <a:ext cx="0" cy="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3" name="Line 105">
              <a:extLst>
                <a:ext uri="{FF2B5EF4-FFF2-40B4-BE49-F238E27FC236}">
                  <a16:creationId xmlns:a16="http://schemas.microsoft.com/office/drawing/2014/main" id="{4ED28A42-84EA-4ED6-AC10-A14F64B3C3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0" y="2229"/>
              <a:ext cx="372" cy="0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4" name="Line 106">
              <a:extLst>
                <a:ext uri="{FF2B5EF4-FFF2-40B4-BE49-F238E27FC236}">
                  <a16:creationId xmlns:a16="http://schemas.microsoft.com/office/drawing/2014/main" id="{D32B928A-2C9F-483E-8596-B0783F9C0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16" y="2229"/>
              <a:ext cx="325" cy="0"/>
            </a:xfrm>
            <a:prstGeom prst="line">
              <a:avLst/>
            </a:prstGeom>
            <a:noFill/>
            <a:ln w="38100" cap="rnd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5" name="Line 107">
              <a:extLst>
                <a:ext uri="{FF2B5EF4-FFF2-40B4-BE49-F238E27FC236}">
                  <a16:creationId xmlns:a16="http://schemas.microsoft.com/office/drawing/2014/main" id="{1DE8FFE2-D549-4F44-9163-D0C786314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" y="2088"/>
              <a:ext cx="0" cy="235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6" name="Line 108">
              <a:extLst>
                <a:ext uri="{FF2B5EF4-FFF2-40B4-BE49-F238E27FC236}">
                  <a16:creationId xmlns:a16="http://schemas.microsoft.com/office/drawing/2014/main" id="{8F963FD3-58F9-4AB8-8379-8D0062FEB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3" y="2088"/>
              <a:ext cx="0" cy="235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6717" name="对象 15452">
              <a:extLst>
                <a:ext uri="{FF2B5EF4-FFF2-40B4-BE49-F238E27FC236}">
                  <a16:creationId xmlns:a16="http://schemas.microsoft.com/office/drawing/2014/main" id="{372CB883-D92B-4FDC-BC49-BE126A52A05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7" y="2357"/>
            <a:ext cx="158" cy="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r:id="rId6" imgW="2733683" imgH="5172076" progId="Equation.3">
                    <p:embed/>
                  </p:oleObj>
                </mc:Choice>
                <mc:Fallback>
                  <p:oleObj r:id="rId6" imgW="2733683" imgH="5172076" progId="Equation.3">
                    <p:embed/>
                    <p:pic>
                      <p:nvPicPr>
                        <p:cNvPr id="26717" name="对象 15452">
                          <a:extLst>
                            <a:ext uri="{FF2B5EF4-FFF2-40B4-BE49-F238E27FC236}">
                              <a16:creationId xmlns:a16="http://schemas.microsoft.com/office/drawing/2014/main" id="{372CB883-D92B-4FDC-BC49-BE126A52A05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" y="2357"/>
                          <a:ext cx="158" cy="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718" name="Line 115">
              <a:extLst>
                <a:ext uri="{FF2B5EF4-FFF2-40B4-BE49-F238E27FC236}">
                  <a16:creationId xmlns:a16="http://schemas.microsoft.com/office/drawing/2014/main" id="{AB723274-4339-452E-98E8-920F4E9C3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2029"/>
              <a:ext cx="1069" cy="0"/>
            </a:xfrm>
            <a:prstGeom prst="line">
              <a:avLst/>
            </a:prstGeom>
            <a:noFill/>
            <a:ln w="38100" algn="ctr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9" name="Line 116">
              <a:extLst>
                <a:ext uri="{FF2B5EF4-FFF2-40B4-BE49-F238E27FC236}">
                  <a16:creationId xmlns:a16="http://schemas.microsoft.com/office/drawing/2014/main" id="{C9C92E6E-9384-4BEA-AACD-E277BA1D7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" y="2033"/>
              <a:ext cx="744" cy="0"/>
            </a:xfrm>
            <a:prstGeom prst="line">
              <a:avLst/>
            </a:prstGeom>
            <a:noFill/>
            <a:ln w="38100" algn="ctr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36" name="Rectangle 117">
              <a:extLst>
                <a:ext uri="{FF2B5EF4-FFF2-40B4-BE49-F238E27FC236}">
                  <a16:creationId xmlns:a16="http://schemas.microsoft.com/office/drawing/2014/main" id="{1A59EB0E-6FFB-42FC-AB64-09C71637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1747"/>
              <a:ext cx="1088" cy="26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2"/>
              </a:solidFill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/>
              <a:r>
                <a:rPr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itchFamily="18" charset="0"/>
                  <a:sym typeface="Wingdings"/>
                </a:rPr>
                <a:t>短波无线电波</a:t>
              </a:r>
              <a:endParaRPr b="1">
                <a:latin typeface="Times New Roman" pitchFamily="18" charset="0"/>
              </a:endParaRPr>
            </a:p>
          </p:txBody>
        </p:sp>
        <p:sp>
          <p:nvSpPr>
            <p:cNvPr id="26721" name="文本框 15456">
              <a:extLst>
                <a:ext uri="{FF2B5EF4-FFF2-40B4-BE49-F238E27FC236}">
                  <a16:creationId xmlns:a16="http://schemas.microsoft.com/office/drawing/2014/main" id="{00AD81EC-7B5F-4685-AD01-6CEE6500B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504"/>
              <a:ext cx="37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6722" name="文本框 15457">
              <a:extLst>
                <a:ext uri="{FF2B5EF4-FFF2-40B4-BE49-F238E27FC236}">
                  <a16:creationId xmlns:a16="http://schemas.microsoft.com/office/drawing/2014/main" id="{ED65C585-FCB0-4401-9101-66EBC1A13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514"/>
              <a:ext cx="37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6723" name="文本框 15458">
              <a:extLst>
                <a:ext uri="{FF2B5EF4-FFF2-40B4-BE49-F238E27FC236}">
                  <a16:creationId xmlns:a16="http://schemas.microsoft.com/office/drawing/2014/main" id="{63669439-83A7-4505-83B3-B175E8420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513"/>
              <a:ext cx="37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724" name="文本框 15459">
              <a:extLst>
                <a:ext uri="{FF2B5EF4-FFF2-40B4-BE49-F238E27FC236}">
                  <a16:creationId xmlns:a16="http://schemas.microsoft.com/office/drawing/2014/main" id="{44E1E0AC-790B-4EFD-8BA5-466C44FFE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513"/>
              <a:ext cx="37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6725" name="文本框 15460">
              <a:extLst>
                <a:ext uri="{FF2B5EF4-FFF2-40B4-BE49-F238E27FC236}">
                  <a16:creationId xmlns:a16="http://schemas.microsoft.com/office/drawing/2014/main" id="{E1E131E6-1720-4240-A530-C5C30ACB5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513"/>
              <a:ext cx="37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6726" name="文本框 15461">
              <a:extLst>
                <a:ext uri="{FF2B5EF4-FFF2-40B4-BE49-F238E27FC236}">
                  <a16:creationId xmlns:a16="http://schemas.microsoft.com/office/drawing/2014/main" id="{7C4F798F-F088-4CF0-888D-9C5A31A1D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523"/>
              <a:ext cx="436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6727" name="文本框 15462">
              <a:extLst>
                <a:ext uri="{FF2B5EF4-FFF2-40B4-BE49-F238E27FC236}">
                  <a16:creationId xmlns:a16="http://schemas.microsoft.com/office/drawing/2014/main" id="{1CB0BE26-5816-4D44-8963-67CD47CF0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" y="522"/>
              <a:ext cx="436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6728" name="文本框 15463">
              <a:extLst>
                <a:ext uri="{FF2B5EF4-FFF2-40B4-BE49-F238E27FC236}">
                  <a16:creationId xmlns:a16="http://schemas.microsoft.com/office/drawing/2014/main" id="{010866A7-3739-41FB-BA21-81A16827A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522"/>
              <a:ext cx="436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26729" name="文本框 15464">
              <a:extLst>
                <a:ext uri="{FF2B5EF4-FFF2-40B4-BE49-F238E27FC236}">
                  <a16:creationId xmlns:a16="http://schemas.microsoft.com/office/drawing/2014/main" id="{7609E3F0-2D89-445D-8A5A-8EDE52FBC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532"/>
              <a:ext cx="436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26730" name="文本框 15465">
              <a:extLst>
                <a:ext uri="{FF2B5EF4-FFF2-40B4-BE49-F238E27FC236}">
                  <a16:creationId xmlns:a16="http://schemas.microsoft.com/office/drawing/2014/main" id="{00462232-8087-4872-9716-D6088DE95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542"/>
              <a:ext cx="436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26731" name="文本框 15466">
              <a:extLst>
                <a:ext uri="{FF2B5EF4-FFF2-40B4-BE49-F238E27FC236}">
                  <a16:creationId xmlns:a16="http://schemas.microsoft.com/office/drawing/2014/main" id="{5A927394-BD65-45DF-8AE0-39A7174A6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541"/>
              <a:ext cx="436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6732" name="文本框 15467">
              <a:extLst>
                <a:ext uri="{FF2B5EF4-FFF2-40B4-BE49-F238E27FC236}">
                  <a16:creationId xmlns:a16="http://schemas.microsoft.com/office/drawing/2014/main" id="{0E14B83B-FE57-492A-BE37-F1A07BF5E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541"/>
              <a:ext cx="436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22</a:t>
              </a:r>
            </a:p>
          </p:txBody>
        </p:sp>
        <p:sp>
          <p:nvSpPr>
            <p:cNvPr id="26733" name="文本框 15468">
              <a:extLst>
                <a:ext uri="{FF2B5EF4-FFF2-40B4-BE49-F238E27FC236}">
                  <a16:creationId xmlns:a16="http://schemas.microsoft.com/office/drawing/2014/main" id="{EC5EFE85-2591-4CB8-AA63-1A8A23CEE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" y="536"/>
              <a:ext cx="436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26734" name="文本框 15469">
              <a:extLst>
                <a:ext uri="{FF2B5EF4-FFF2-40B4-BE49-F238E27FC236}">
                  <a16:creationId xmlns:a16="http://schemas.microsoft.com/office/drawing/2014/main" id="{7965002B-755F-4038-86D1-CD22783E2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2283"/>
              <a:ext cx="37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6735" name="文本框 15470">
              <a:extLst>
                <a:ext uri="{FF2B5EF4-FFF2-40B4-BE49-F238E27FC236}">
                  <a16:creationId xmlns:a16="http://schemas.microsoft.com/office/drawing/2014/main" id="{FA8FD874-D18E-4662-91EB-6A6994458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2289"/>
              <a:ext cx="37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736" name="文本框 15471">
              <a:extLst>
                <a:ext uri="{FF2B5EF4-FFF2-40B4-BE49-F238E27FC236}">
                  <a16:creationId xmlns:a16="http://schemas.microsoft.com/office/drawing/2014/main" id="{8D5FBCEC-A1A8-428F-97FB-3F43F96F4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2282"/>
              <a:ext cx="37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6737" name="文本框 15472">
              <a:extLst>
                <a:ext uri="{FF2B5EF4-FFF2-40B4-BE49-F238E27FC236}">
                  <a16:creationId xmlns:a16="http://schemas.microsoft.com/office/drawing/2014/main" id="{F9894040-D6D5-483C-A4D1-213914765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282"/>
              <a:ext cx="415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-4</a:t>
              </a:r>
            </a:p>
          </p:txBody>
        </p:sp>
        <p:sp>
          <p:nvSpPr>
            <p:cNvPr id="26738" name="文本框 15473">
              <a:extLst>
                <a:ext uri="{FF2B5EF4-FFF2-40B4-BE49-F238E27FC236}">
                  <a16:creationId xmlns:a16="http://schemas.microsoft.com/office/drawing/2014/main" id="{8FE5E10E-3D4A-411E-903B-B777B2F47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2289"/>
              <a:ext cx="415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-8</a:t>
              </a:r>
            </a:p>
          </p:txBody>
        </p:sp>
        <p:sp>
          <p:nvSpPr>
            <p:cNvPr id="26739" name="文本框 15474">
              <a:extLst>
                <a:ext uri="{FF2B5EF4-FFF2-40B4-BE49-F238E27FC236}">
                  <a16:creationId xmlns:a16="http://schemas.microsoft.com/office/drawing/2014/main" id="{674438E1-A32E-4F72-8B45-4555720B6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2282"/>
              <a:ext cx="47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-12</a:t>
              </a:r>
            </a:p>
          </p:txBody>
        </p:sp>
        <p:sp>
          <p:nvSpPr>
            <p:cNvPr id="26740" name="文本框 15475">
              <a:extLst>
                <a:ext uri="{FF2B5EF4-FFF2-40B4-BE49-F238E27FC236}">
                  <a16:creationId xmlns:a16="http://schemas.microsoft.com/office/drawing/2014/main" id="{820501DB-05D5-4E78-914F-F812F069C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2282"/>
              <a:ext cx="47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10</a:t>
              </a:r>
              <a:r>
                <a:rPr lang="zh-CN" altLang="en-US" sz="2400" b="1" baseline="30000">
                  <a:latin typeface="Times New Roman" panose="02020603050405020304" pitchFamily="18" charset="0"/>
                </a:rPr>
                <a:t>-16</a:t>
              </a:r>
            </a:p>
          </p:txBody>
        </p:sp>
        <p:grpSp>
          <p:nvGrpSpPr>
            <p:cNvPr id="26741" name="组合 15476">
              <a:extLst>
                <a:ext uri="{FF2B5EF4-FFF2-40B4-BE49-F238E27FC236}">
                  <a16:creationId xmlns:a16="http://schemas.microsoft.com/office/drawing/2014/main" id="{E85DEC13-BB47-43F1-B592-279A9D0D0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" y="23"/>
              <a:ext cx="5358" cy="424"/>
              <a:chOff x="0" y="0"/>
              <a:chExt cx="5358" cy="424"/>
            </a:xfrm>
          </p:grpSpPr>
          <p:sp>
            <p:nvSpPr>
              <p:cNvPr id="27758" name="Text Box 11">
                <a:extLst>
                  <a:ext uri="{FF2B5EF4-FFF2-40B4-BE49-F238E27FC236}">
                    <a16:creationId xmlns:a16="http://schemas.microsoft.com/office/drawing/2014/main" id="{C555B8FA-5467-4A57-AF39-C51F32BF3553}"/>
                  </a:ext>
                </a:extLst>
              </p:cNvPr>
              <p:cNvSpPr/>
              <p:nvPr/>
            </p:nvSpPr>
            <p:spPr>
              <a:xfrm>
                <a:off x="28" y="0"/>
                <a:ext cx="5330" cy="424"/>
              </a:xfrm>
              <a:prstGeom prst="rect">
                <a:avLst/>
              </a:prstGeom>
              <a:gradFill rotWithShape="0">
                <a:gsLst>
                  <a:gs pos="0">
                    <a:srgbClr val="D2DFEE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 sz="36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 pitchFamily="18" charset="0"/>
                    <a:ea typeface="楷体_GB2312" pitchFamily="1" charset="-122"/>
                    <a:sym typeface="Wingdings"/>
                  </a:rPr>
                  <a:t> </a:t>
                </a:r>
                <a:r>
                  <a:rPr sz="36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 pitchFamily="18" charset="0"/>
                    <a:sym typeface="Wingdings"/>
                  </a:rPr>
                  <a:t>电</a:t>
                </a:r>
                <a:r>
                  <a:rPr sz="36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 pitchFamily="18" charset="0"/>
                    <a:ea typeface="楷体_GB2312" pitchFamily="1" charset="-122"/>
                    <a:sym typeface="Wingdings"/>
                  </a:rPr>
                  <a:t>  </a:t>
                </a:r>
                <a:r>
                  <a:rPr sz="36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 pitchFamily="18" charset="0"/>
                    <a:sym typeface="Wingdings"/>
                  </a:rPr>
                  <a:t>磁</a:t>
                </a:r>
                <a:r>
                  <a:rPr sz="36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 pitchFamily="18" charset="0"/>
                    <a:ea typeface="楷体_GB2312" pitchFamily="1" charset="-122"/>
                    <a:sym typeface="Wingdings"/>
                  </a:rPr>
                  <a:t>  </a:t>
                </a:r>
                <a:r>
                  <a:rPr sz="36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 pitchFamily="18" charset="0"/>
                    <a:sym typeface="Wingdings"/>
                  </a:rPr>
                  <a:t>波</a:t>
                </a:r>
                <a:r>
                  <a:rPr sz="36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 pitchFamily="18" charset="0"/>
                    <a:ea typeface="楷体_GB2312" pitchFamily="1" charset="-122"/>
                    <a:sym typeface="Wingdings"/>
                  </a:rPr>
                  <a:t>  </a:t>
                </a:r>
                <a:r>
                  <a:rPr sz="36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Times New Roman" pitchFamily="18" charset="0"/>
                    <a:sym typeface="Wingdings"/>
                  </a:rPr>
                  <a:t>谱</a:t>
                </a:r>
                <a:endParaRPr sz="2800" b="1">
                  <a:latin typeface="Times New Roman" pitchFamily="18" charset="0"/>
                </a:endParaRPr>
              </a:p>
            </p:txBody>
          </p:sp>
          <p:sp>
            <p:nvSpPr>
              <p:cNvPr id="27759" name="矩形 15478">
                <a:extLst>
                  <a:ext uri="{FF2B5EF4-FFF2-40B4-BE49-F238E27FC236}">
                    <a16:creationId xmlns:a16="http://schemas.microsoft.com/office/drawing/2014/main" id="{E3FC5FC1-ABA3-4E7D-8E04-B6C1498D3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81" cy="397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2DFEE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4">
            <a:extLst>
              <a:ext uri="{FF2B5EF4-FFF2-40B4-BE49-F238E27FC236}">
                <a16:creationId xmlns:a16="http://schemas.microsoft.com/office/drawing/2014/main" id="{4D99A21C-6088-430D-8D2D-B0E4FF7B6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92150"/>
            <a:ext cx="4662488" cy="5873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FFFF"/>
                </a:solidFill>
              </a:rPr>
              <a:t>四、我们的生活与电磁波</a:t>
            </a:r>
          </a:p>
        </p:txBody>
      </p:sp>
      <p:pic>
        <p:nvPicPr>
          <p:cNvPr id="27651" name="图片 6">
            <a:extLst>
              <a:ext uri="{FF2B5EF4-FFF2-40B4-BE49-F238E27FC236}">
                <a16:creationId xmlns:a16="http://schemas.microsoft.com/office/drawing/2014/main" id="{E8BD7182-B8DB-4D72-B78C-B9EA6D08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154488"/>
            <a:ext cx="1504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4">
            <a:extLst>
              <a:ext uri="{FF2B5EF4-FFF2-40B4-BE49-F238E27FC236}">
                <a16:creationId xmlns:a16="http://schemas.microsoft.com/office/drawing/2014/main" id="{F3D7928D-6306-4CB9-BC20-4A333A4BC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11389" r="11601" b="7167"/>
          <a:stretch>
            <a:fillRect/>
          </a:stretch>
        </p:blipFill>
        <p:spPr bwMode="auto">
          <a:xfrm>
            <a:off x="431800" y="1603375"/>
            <a:ext cx="28940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8">
            <a:extLst>
              <a:ext uri="{FF2B5EF4-FFF2-40B4-BE49-F238E27FC236}">
                <a16:creationId xmlns:a16="http://schemas.microsoft.com/office/drawing/2014/main" id="{3E51C27F-BA58-41FA-AF30-6A6F6232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3390" r="10043"/>
          <a:stretch>
            <a:fillRect/>
          </a:stretch>
        </p:blipFill>
        <p:spPr bwMode="auto">
          <a:xfrm>
            <a:off x="2481263" y="4645025"/>
            <a:ext cx="2498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10">
            <a:extLst>
              <a:ext uri="{FF2B5EF4-FFF2-40B4-BE49-F238E27FC236}">
                <a16:creationId xmlns:a16="http://schemas.microsoft.com/office/drawing/2014/main" id="{232C9BFE-25D0-49C5-8B94-CE9D9038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9193" b="11501"/>
          <a:stretch>
            <a:fillRect/>
          </a:stretch>
        </p:blipFill>
        <p:spPr bwMode="auto">
          <a:xfrm>
            <a:off x="3348038" y="1644650"/>
            <a:ext cx="28956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1">
            <a:extLst>
              <a:ext uri="{FF2B5EF4-FFF2-40B4-BE49-F238E27FC236}">
                <a16:creationId xmlns:a16="http://schemas.microsoft.com/office/drawing/2014/main" id="{05120B41-F18A-4F85-9062-04A93BC5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7722" r="9012" b="4527"/>
          <a:stretch>
            <a:fillRect/>
          </a:stretch>
        </p:blipFill>
        <p:spPr bwMode="auto">
          <a:xfrm>
            <a:off x="6083300" y="584200"/>
            <a:ext cx="28717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2">
            <a:extLst>
              <a:ext uri="{FF2B5EF4-FFF2-40B4-BE49-F238E27FC236}">
                <a16:creationId xmlns:a16="http://schemas.microsoft.com/office/drawing/2014/main" id="{0BF7BDF5-F8C1-415E-B996-DBCB686E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3779838"/>
            <a:ext cx="3438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CEB03ACE-7433-4FA4-AAF3-DAB025122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365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4199F3B9-2B1F-4030-80BB-00656E714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411288"/>
            <a:ext cx="4392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　　雷达</a:t>
            </a:r>
            <a:r>
              <a:rPr lang="zh-CN" altLang="en-US" sz="2800" b="1">
                <a:latin typeface="宋体" panose="02010600030101010101" pitchFamily="2" charset="-122"/>
              </a:rPr>
              <a:t>工作依靠电磁波</a:t>
            </a:r>
          </a:p>
        </p:txBody>
      </p:sp>
      <p:pic>
        <p:nvPicPr>
          <p:cNvPr id="28676" name="Picture 5" descr="http://www.xjedu.gov.cn/webpub/articleimgs/2012_12/87451/20121227110414732.jpg">
            <a:extLst>
              <a:ext uri="{FF2B5EF4-FFF2-40B4-BE49-F238E27FC236}">
                <a16:creationId xmlns:a16="http://schemas.microsoft.com/office/drawing/2014/main" id="{E99969DC-D4C2-4D79-94B5-A72D5082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573338"/>
            <a:ext cx="30241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矩形 4">
            <a:extLst>
              <a:ext uri="{FF2B5EF4-FFF2-40B4-BE49-F238E27FC236}">
                <a16:creationId xmlns:a16="http://schemas.microsoft.com/office/drawing/2014/main" id="{2172C249-542A-4DA2-A1B7-A9144BA13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60400"/>
            <a:ext cx="4662488" cy="5889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FFFF"/>
                </a:solidFill>
              </a:rPr>
              <a:t>四、我们的生活与电磁波</a:t>
            </a:r>
          </a:p>
        </p:txBody>
      </p:sp>
      <p:pic>
        <p:nvPicPr>
          <p:cNvPr id="28678" name="图片 17413" descr="DILC5)[WCFYN2BAI3@}G4SK">
            <a:extLst>
              <a:ext uri="{FF2B5EF4-FFF2-40B4-BE49-F238E27FC236}">
                <a16:creationId xmlns:a16="http://schemas.microsoft.com/office/drawing/2014/main" id="{70B436E8-874D-427F-98A3-ADC3652A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898650"/>
            <a:ext cx="39147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2B12A017-E2A7-447E-A368-0AFD2175E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5EA60B12-53F8-4EFD-AF49-1E984450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268413"/>
            <a:ext cx="2124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　　微波炉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AF9A8DA-2588-4669-AB37-C49FCB800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773238"/>
            <a:ext cx="74993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　　表面和内部同时加热（水分子共振）；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　　将电磁波的能量转化为食物的内能。</a:t>
            </a:r>
          </a:p>
        </p:txBody>
      </p:sp>
      <p:pic>
        <p:nvPicPr>
          <p:cNvPr id="29701" name="Picture 6" descr="006">
            <a:extLst>
              <a:ext uri="{FF2B5EF4-FFF2-40B4-BE49-F238E27FC236}">
                <a16:creationId xmlns:a16="http://schemas.microsoft.com/office/drawing/2014/main" id="{A1C4713E-F057-4AB9-A597-30927E8B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5" b="15691"/>
          <a:stretch>
            <a:fillRect/>
          </a:stretch>
        </p:blipFill>
        <p:spPr bwMode="auto">
          <a:xfrm>
            <a:off x="236538" y="3608388"/>
            <a:ext cx="387508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矩形 4">
            <a:extLst>
              <a:ext uri="{FF2B5EF4-FFF2-40B4-BE49-F238E27FC236}">
                <a16:creationId xmlns:a16="http://schemas.microsoft.com/office/drawing/2014/main" id="{4D383D9D-BF76-405E-A833-6C16D963D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0713"/>
            <a:ext cx="4681538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FFFF"/>
                </a:solidFill>
              </a:rPr>
              <a:t>四、电磁波与我们的生活</a:t>
            </a:r>
          </a:p>
        </p:txBody>
      </p:sp>
      <p:pic>
        <p:nvPicPr>
          <p:cNvPr id="29703" name="图片 18438">
            <a:extLst>
              <a:ext uri="{FF2B5EF4-FFF2-40B4-BE49-F238E27FC236}">
                <a16:creationId xmlns:a16="http://schemas.microsoft.com/office/drawing/2014/main" id="{44485872-4C9C-4AC1-83F8-50B771B2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302895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矩形标注 18439">
            <a:extLst>
              <a:ext uri="{FF2B5EF4-FFF2-40B4-BE49-F238E27FC236}">
                <a16:creationId xmlns:a16="http://schemas.microsoft.com/office/drawing/2014/main" id="{9614D7D0-C962-4D05-A582-1457B3AE4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2997200"/>
            <a:ext cx="1044575" cy="431800"/>
          </a:xfrm>
          <a:prstGeom prst="wedgeRectCallout">
            <a:avLst>
              <a:gd name="adj1" fmla="val 138148"/>
              <a:gd name="adj2" fmla="val 143014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/>
              <a:t>风扇</a:t>
            </a:r>
          </a:p>
        </p:txBody>
      </p:sp>
      <p:sp>
        <p:nvSpPr>
          <p:cNvPr id="29705" name="矩形标注 18440">
            <a:extLst>
              <a:ext uri="{FF2B5EF4-FFF2-40B4-BE49-F238E27FC236}">
                <a16:creationId xmlns:a16="http://schemas.microsoft.com/office/drawing/2014/main" id="{7B31FC9A-DFE9-4717-B0E5-4AE409FF9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2852738"/>
            <a:ext cx="1044575" cy="431800"/>
          </a:xfrm>
          <a:prstGeom prst="wedgeRectCallout">
            <a:avLst>
              <a:gd name="adj1" fmla="val 7296"/>
              <a:gd name="adj2" fmla="val 225366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/>
              <a:t>波导管</a:t>
            </a:r>
          </a:p>
        </p:txBody>
      </p:sp>
      <p:sp>
        <p:nvSpPr>
          <p:cNvPr id="29706" name="矩形标注 18441">
            <a:extLst>
              <a:ext uri="{FF2B5EF4-FFF2-40B4-BE49-F238E27FC236}">
                <a16:creationId xmlns:a16="http://schemas.microsoft.com/office/drawing/2014/main" id="{12A0B62F-8E46-4E80-AF4F-ECBECCE0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5842000"/>
            <a:ext cx="1260475" cy="431800"/>
          </a:xfrm>
          <a:prstGeom prst="wedgeRectCallout">
            <a:avLst>
              <a:gd name="adj1" fmla="val -93704"/>
              <a:gd name="adj2" fmla="val -190810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/>
              <a:t>控制面板</a:t>
            </a:r>
          </a:p>
        </p:txBody>
      </p:sp>
      <p:sp>
        <p:nvSpPr>
          <p:cNvPr id="29707" name="矩形标注 18442">
            <a:extLst>
              <a:ext uri="{FF2B5EF4-FFF2-40B4-BE49-F238E27FC236}">
                <a16:creationId xmlns:a16="http://schemas.microsoft.com/office/drawing/2014/main" id="{CBF89F19-3639-4B29-A946-45E856E1E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949950"/>
            <a:ext cx="1260475" cy="431800"/>
          </a:xfrm>
          <a:prstGeom prst="wedgeRectCallout">
            <a:avLst>
              <a:gd name="adj1" fmla="val -83500"/>
              <a:gd name="adj2" fmla="val -168750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/>
              <a:t>屏蔽网</a:t>
            </a:r>
          </a:p>
        </p:txBody>
      </p:sp>
      <p:sp>
        <p:nvSpPr>
          <p:cNvPr id="29708" name="矩形标注 18443">
            <a:extLst>
              <a:ext uri="{FF2B5EF4-FFF2-40B4-BE49-F238E27FC236}">
                <a16:creationId xmlns:a16="http://schemas.microsoft.com/office/drawing/2014/main" id="{D75A0B22-4FE0-4EEB-B181-4C4F3D64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5" y="5949950"/>
            <a:ext cx="649288" cy="431800"/>
          </a:xfrm>
          <a:prstGeom prst="wedgeRectCallout">
            <a:avLst>
              <a:gd name="adj1" fmla="val 150491"/>
              <a:gd name="adj2" fmla="val -84190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/>
              <a:t>门</a:t>
            </a:r>
          </a:p>
        </p:txBody>
      </p:sp>
      <p:sp>
        <p:nvSpPr>
          <p:cNvPr id="29709" name="矩形标注 18444">
            <a:extLst>
              <a:ext uri="{FF2B5EF4-FFF2-40B4-BE49-F238E27FC236}">
                <a16:creationId xmlns:a16="http://schemas.microsoft.com/office/drawing/2014/main" id="{52C2DBCC-2CC9-401B-AC33-6EDCE29C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033713"/>
            <a:ext cx="1044575" cy="431800"/>
          </a:xfrm>
          <a:prstGeom prst="wedgeRectCallout">
            <a:avLst>
              <a:gd name="adj1" fmla="val -113069"/>
              <a:gd name="adj2" fmla="val 232722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/>
              <a:t>磁控管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内容占位符 19457">
            <a:extLst>
              <a:ext uri="{FF2B5EF4-FFF2-40B4-BE49-F238E27FC236}">
                <a16:creationId xmlns:a16="http://schemas.microsoft.com/office/drawing/2014/main" id="{4056175C-597D-4D59-8958-9EE7B0BA86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3" y="1231900"/>
            <a:ext cx="7913687" cy="531336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0723" name="文本框 19458">
            <a:extLst>
              <a:ext uri="{FF2B5EF4-FFF2-40B4-BE49-F238E27FC236}">
                <a16:creationId xmlns:a16="http://schemas.microsoft.com/office/drawing/2014/main" id="{71960678-2A5B-48BE-BD26-11A97A8D5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582613"/>
            <a:ext cx="3140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美国B2隐形飞机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20482">
            <a:extLst>
              <a:ext uri="{FF2B5EF4-FFF2-40B4-BE49-F238E27FC236}">
                <a16:creationId xmlns:a16="http://schemas.microsoft.com/office/drawing/2014/main" id="{2F5F1015-760B-42E1-ABE0-3314A364B99A}"/>
              </a:ext>
            </a:extLst>
          </p:cNvPr>
          <p:cNvSpPr/>
          <p:nvPr/>
        </p:nvSpPr>
        <p:spPr>
          <a:xfrm>
            <a:off x="500063" y="1985963"/>
            <a:ext cx="671512" cy="33861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中国歼20隐形飞机</a:t>
            </a:r>
            <a:endParaRPr sz="3200" b="1">
              <a:solidFill>
                <a:srgbClr val="FF0000"/>
              </a:solidFill>
            </a:endParaRPr>
          </a:p>
        </p:txBody>
      </p:sp>
      <p:pic>
        <p:nvPicPr>
          <p:cNvPr id="31747" name="图片 2">
            <a:extLst>
              <a:ext uri="{FF2B5EF4-FFF2-40B4-BE49-F238E27FC236}">
                <a16:creationId xmlns:a16="http://schemas.microsoft.com/office/drawing/2014/main" id="{92150CC7-5FF6-414E-B2B8-10EFF87E5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1236663"/>
            <a:ext cx="7313612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BBBD4B2D-50A3-405D-AD87-22FAE1045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0641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7">
            <a:extLst>
              <a:ext uri="{FF2B5EF4-FFF2-40B4-BE49-F238E27FC236}">
                <a16:creationId xmlns:a16="http://schemas.microsoft.com/office/drawing/2014/main" id="{E7255662-0F0E-459F-B91D-6174557489D9}"/>
              </a:ext>
            </a:extLst>
          </p:cNvPr>
          <p:cNvSpPr/>
          <p:nvPr/>
        </p:nvSpPr>
        <p:spPr>
          <a:xfrm>
            <a:off x="431800" y="1843088"/>
            <a:ext cx="8358188" cy="650875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 lIns="18000" tIns="10800" rIns="18000" bIns="1080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电路中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的迅速变化会在空间激起电磁波。</a:t>
            </a:r>
            <a:endParaRPr sz="2800" b="1"/>
          </a:p>
        </p:txBody>
      </p:sp>
      <p:sp>
        <p:nvSpPr>
          <p:cNvPr id="33796" name="TextBox 7">
            <a:extLst>
              <a:ext uri="{FF2B5EF4-FFF2-40B4-BE49-F238E27FC236}">
                <a16:creationId xmlns:a16="http://schemas.microsoft.com/office/drawing/2014/main" id="{760D23C8-3C18-46DD-893D-5D2EFF211694}"/>
              </a:ext>
            </a:extLst>
          </p:cNvPr>
          <p:cNvSpPr/>
          <p:nvPr/>
        </p:nvSpPr>
        <p:spPr>
          <a:xfrm>
            <a:off x="431800" y="2763838"/>
            <a:ext cx="7956550" cy="1046162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电磁波既可以在介质中传播也可以在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中传播。 </a:t>
            </a:r>
            <a:endParaRPr sz="2800" b="1"/>
          </a:p>
        </p:txBody>
      </p:sp>
      <p:sp>
        <p:nvSpPr>
          <p:cNvPr id="33797" name="TextBox 7">
            <a:extLst>
              <a:ext uri="{FF2B5EF4-FFF2-40B4-BE49-F238E27FC236}">
                <a16:creationId xmlns:a16="http://schemas.microsoft.com/office/drawing/2014/main" id="{E9F78ABC-1230-44FA-B6B2-C208981F81A0}"/>
              </a:ext>
            </a:extLst>
          </p:cNvPr>
          <p:cNvSpPr/>
          <p:nvPr/>
        </p:nvSpPr>
        <p:spPr>
          <a:xfrm>
            <a:off x="504825" y="4079875"/>
            <a:ext cx="7956550" cy="104775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电磁波在真空中的传播速度</a:t>
            </a:r>
          </a:p>
          <a:p>
            <a:pPr eaLnBrk="1" hangingPunct="1"/>
            <a:r>
              <a:rPr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　　</a:t>
            </a:r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c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=</a:t>
            </a:r>
            <a:r>
              <a:rPr lang="en-US" altLang="zh-CN"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           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。</a:t>
            </a:r>
            <a:endParaRPr sz="2800" b="1"/>
          </a:p>
        </p:txBody>
      </p:sp>
      <p:grpSp>
        <p:nvGrpSpPr>
          <p:cNvPr id="32774" name="组合 21509">
            <a:extLst>
              <a:ext uri="{FF2B5EF4-FFF2-40B4-BE49-F238E27FC236}">
                <a16:creationId xmlns:a16="http://schemas.microsoft.com/office/drawing/2014/main" id="{B315BB3D-46A2-4037-9683-9422EF3227A2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476250"/>
            <a:ext cx="2789238" cy="920750"/>
            <a:chOff x="0" y="0"/>
            <a:chExt cx="2231" cy="580"/>
          </a:xfrm>
        </p:grpSpPr>
        <p:pic>
          <p:nvPicPr>
            <p:cNvPr id="32775" name="圆角矩形 1">
              <a:extLst>
                <a:ext uri="{FF2B5EF4-FFF2-40B4-BE49-F238E27FC236}">
                  <a16:creationId xmlns:a16="http://schemas.microsoft.com/office/drawing/2014/main" id="{6FEAC427-A60E-4785-A519-47C6B81B147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文本框 21511">
              <a:extLst>
                <a:ext uri="{FF2B5EF4-FFF2-40B4-BE49-F238E27FC236}">
                  <a16:creationId xmlns:a16="http://schemas.microsoft.com/office/drawing/2014/main" id="{A955953D-08ED-405E-A2A9-36B2438CB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</a:p>
          </p:txBody>
        </p:sp>
      </p:grpSp>
      <p:sp>
        <p:nvSpPr>
          <p:cNvPr id="33799" name="文本框 2">
            <a:extLst>
              <a:ext uri="{FF2B5EF4-FFF2-40B4-BE49-F238E27FC236}">
                <a16:creationId xmlns:a16="http://schemas.microsoft.com/office/drawing/2014/main" id="{D52865A5-0ADB-4564-BA6D-21C3E6FB13C0}"/>
              </a:ext>
            </a:extLst>
          </p:cNvPr>
          <p:cNvSpPr/>
          <p:nvPr/>
        </p:nvSpPr>
        <p:spPr>
          <a:xfrm>
            <a:off x="2433638" y="1914525"/>
            <a:ext cx="8985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电流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3800" name="文本框 3">
            <a:extLst>
              <a:ext uri="{FF2B5EF4-FFF2-40B4-BE49-F238E27FC236}">
                <a16:creationId xmlns:a16="http://schemas.microsoft.com/office/drawing/2014/main" id="{16BF82B9-EA24-4F73-A39A-400A3A92A726}"/>
              </a:ext>
            </a:extLst>
          </p:cNvPr>
          <p:cNvSpPr/>
          <p:nvPr/>
        </p:nvSpPr>
        <p:spPr>
          <a:xfrm>
            <a:off x="6910388" y="2752725"/>
            <a:ext cx="100012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真空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33801" name="文本框 4">
            <a:extLst>
              <a:ext uri="{FF2B5EF4-FFF2-40B4-BE49-F238E27FC236}">
                <a16:creationId xmlns:a16="http://schemas.microsoft.com/office/drawing/2014/main" id="{7F334793-852D-4028-B9C3-C511E7489705}"/>
              </a:ext>
            </a:extLst>
          </p:cNvPr>
          <p:cNvSpPr/>
          <p:nvPr/>
        </p:nvSpPr>
        <p:spPr>
          <a:xfrm>
            <a:off x="2200275" y="4510088"/>
            <a:ext cx="19097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sym typeface="Wingdings"/>
              </a:rPr>
              <a:t>3×10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sym typeface="Wingdings"/>
              </a:rPr>
              <a:t>8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sym typeface="Wingdings"/>
              </a:rPr>
              <a:t> m/s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3802" name="文本框 13321">
            <a:extLst>
              <a:ext uri="{FF2B5EF4-FFF2-40B4-BE49-F238E27FC236}">
                <a16:creationId xmlns:a16="http://schemas.microsoft.com/office/drawing/2014/main" id="{4A667A4A-9CFA-46F5-9371-3DEA0ED69354}"/>
              </a:ext>
            </a:extLst>
          </p:cNvPr>
          <p:cNvSpPr/>
          <p:nvPr/>
        </p:nvSpPr>
        <p:spPr>
          <a:xfrm>
            <a:off x="806450" y="5270500"/>
            <a:ext cx="6994525" cy="944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电磁波波长（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λ）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、频率（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ƒ）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、波速（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c）</a:t>
            </a:r>
          </a:p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三者之间的关系：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。</a:t>
            </a:r>
            <a:endParaRPr sz="2800" b="1"/>
          </a:p>
        </p:txBody>
      </p:sp>
      <p:sp>
        <p:nvSpPr>
          <p:cNvPr id="33803" name="文本框 13322">
            <a:extLst>
              <a:ext uri="{FF2B5EF4-FFF2-40B4-BE49-F238E27FC236}">
                <a16:creationId xmlns:a16="http://schemas.microsoft.com/office/drawing/2014/main" id="{433A6555-C20E-4001-9047-10D79CC87D56}"/>
              </a:ext>
            </a:extLst>
          </p:cNvPr>
          <p:cNvSpPr/>
          <p:nvPr/>
        </p:nvSpPr>
        <p:spPr>
          <a:xfrm>
            <a:off x="4110038" y="5629275"/>
            <a:ext cx="17176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c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=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λ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 ƒ </a:t>
            </a:r>
            <a:endParaRPr sz="32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  <p:bldP spid="33797" grpId="0" animBg="1"/>
      <p:bldP spid="33799" grpId="0" animBg="1"/>
      <p:bldP spid="33800" grpId="0" animBg="1"/>
      <p:bldP spid="33801" grpId="0" animBg="1"/>
      <p:bldP spid="33802" grpId="0" animBg="1"/>
      <p:bldP spid="338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4100">
            <a:extLst>
              <a:ext uri="{FF2B5EF4-FFF2-40B4-BE49-F238E27FC236}">
                <a16:creationId xmlns:a16="http://schemas.microsoft.com/office/drawing/2014/main" id="{2D1EAF70-E148-467A-8FB1-26B7498BA630}"/>
              </a:ext>
            </a:extLst>
          </p:cNvPr>
          <p:cNvSpPr/>
          <p:nvPr/>
        </p:nvSpPr>
        <p:spPr>
          <a:xfrm>
            <a:off x="935038" y="1736725"/>
            <a:ext cx="7745412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你知道哪些设备在工作时需要电磁波来</a:t>
            </a:r>
          </a:p>
          <a:p>
            <a:pPr eaLnBrk="1" hangingPunct="1"/>
            <a:r>
              <a:rPr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传递信息？</a:t>
            </a:r>
            <a:endParaRPr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">
            <a:extLst>
              <a:ext uri="{FF2B5EF4-FFF2-40B4-BE49-F238E27FC236}">
                <a16:creationId xmlns:a16="http://schemas.microsoft.com/office/drawing/2014/main" id="{D8F6D21D-AA87-4EAA-8E6F-5D07E5EC4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727075"/>
            <a:ext cx="3443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声波与电磁波</a:t>
            </a:r>
          </a:p>
        </p:txBody>
      </p:sp>
      <p:graphicFrame>
        <p:nvGraphicFramePr>
          <p:cNvPr id="33795" name="表格 4">
            <a:extLst>
              <a:ext uri="{FF2B5EF4-FFF2-40B4-BE49-F238E27FC236}">
                <a16:creationId xmlns:a16="http://schemas.microsoft.com/office/drawing/2014/main" id="{2846A9FD-2D8A-48E1-AB08-5AD53A41E946}"/>
              </a:ext>
            </a:extLst>
          </p:cNvPr>
          <p:cNvGraphicFramePr>
            <a:graphicFrameLocks noGrp="1"/>
          </p:cNvGraphicFramePr>
          <p:nvPr/>
        </p:nvGraphicFramePr>
        <p:xfrm>
          <a:off x="174625" y="1397000"/>
          <a:ext cx="8834438" cy="4860925"/>
        </p:xfrm>
        <a:graphic>
          <a:graphicData uri="http://schemas.openxmlformats.org/drawingml/2006/table">
            <a:tbl>
              <a:tblPr/>
              <a:tblGrid>
                <a:gridCol w="758825">
                  <a:extLst>
                    <a:ext uri="{9D8B030D-6E8A-4147-A177-3AD203B41FA5}">
                      <a16:colId xmlns:a16="http://schemas.microsoft.com/office/drawing/2014/main" val="3216282626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val="3071496278"/>
                    </a:ext>
                  </a:extLst>
                </a:gridCol>
                <a:gridCol w="4024313">
                  <a:extLst>
                    <a:ext uri="{9D8B030D-6E8A-4147-A177-3AD203B41FA5}">
                      <a16:colId xmlns:a16="http://schemas.microsoft.com/office/drawing/2014/main" val="1811201763"/>
                    </a:ext>
                  </a:extLst>
                </a:gridCol>
              </a:tblGrid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声波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电磁波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400959"/>
                  </a:ext>
                </a:extLst>
              </a:tr>
              <a:tr h="2709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57423"/>
                  </a:ext>
                </a:extLst>
              </a:tr>
              <a:tr h="603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                 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9935"/>
                  </a:ext>
                </a:extLst>
              </a:tr>
              <a:tr h="603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884708"/>
                  </a:ext>
                </a:extLst>
              </a:tr>
            </a:tbl>
          </a:graphicData>
        </a:graphic>
      </p:graphicFrame>
      <p:sp>
        <p:nvSpPr>
          <p:cNvPr id="34838" name="文本框 5">
            <a:extLst>
              <a:ext uri="{FF2B5EF4-FFF2-40B4-BE49-F238E27FC236}">
                <a16:creationId xmlns:a16="http://schemas.microsoft.com/office/drawing/2014/main" id="{026E28FC-46A0-4E4D-AE34-C858E7A49199}"/>
              </a:ext>
            </a:extLst>
          </p:cNvPr>
          <p:cNvSpPr/>
          <p:nvPr/>
        </p:nvSpPr>
        <p:spPr>
          <a:xfrm>
            <a:off x="298450" y="3140075"/>
            <a:ext cx="609600" cy="12874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不同点</a:t>
            </a:r>
            <a:endParaRPr sz="2800" b="1">
              <a:sym typeface="宋体" pitchFamily="2" charset="-122"/>
            </a:endParaRPr>
          </a:p>
        </p:txBody>
      </p:sp>
      <p:sp>
        <p:nvSpPr>
          <p:cNvPr id="34839" name="文本框 6">
            <a:extLst>
              <a:ext uri="{FF2B5EF4-FFF2-40B4-BE49-F238E27FC236}">
                <a16:creationId xmlns:a16="http://schemas.microsoft.com/office/drawing/2014/main" id="{B2FB1DDA-A9A3-4CFE-AF65-A5C37A8207B4}"/>
              </a:ext>
            </a:extLst>
          </p:cNvPr>
          <p:cNvSpPr/>
          <p:nvPr/>
        </p:nvSpPr>
        <p:spPr>
          <a:xfrm>
            <a:off x="298450" y="5095875"/>
            <a:ext cx="609600" cy="1163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相同点</a:t>
            </a:r>
            <a:endParaRPr sz="2800" b="1">
              <a:sym typeface="宋体" pitchFamily="2" charset="-122"/>
            </a:endParaRPr>
          </a:p>
        </p:txBody>
      </p:sp>
      <p:sp>
        <p:nvSpPr>
          <p:cNvPr id="34840" name="文本框 7">
            <a:extLst>
              <a:ext uri="{FF2B5EF4-FFF2-40B4-BE49-F238E27FC236}">
                <a16:creationId xmlns:a16="http://schemas.microsoft.com/office/drawing/2014/main" id="{D5C29DE0-67AC-467F-ABEE-E3107CDA88F7}"/>
              </a:ext>
            </a:extLst>
          </p:cNvPr>
          <p:cNvSpPr/>
          <p:nvPr/>
        </p:nvSpPr>
        <p:spPr>
          <a:xfrm>
            <a:off x="1943100" y="5418138"/>
            <a:ext cx="6076950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都能传递信息、能量，都能发生发射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4841" name="文本框 8">
            <a:extLst>
              <a:ext uri="{FF2B5EF4-FFF2-40B4-BE49-F238E27FC236}">
                <a16:creationId xmlns:a16="http://schemas.microsoft.com/office/drawing/2014/main" id="{2F857DD8-E30C-4F59-A1F5-3FC6646C56D5}"/>
              </a:ext>
            </a:extLst>
          </p:cNvPr>
          <p:cNvSpPr/>
          <p:nvPr/>
        </p:nvSpPr>
        <p:spPr>
          <a:xfrm>
            <a:off x="1055688" y="2316163"/>
            <a:ext cx="3854450" cy="2651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、声是由物体振动而产生</a:t>
            </a:r>
          </a:p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、声波传播需要介质，真空不能传声</a:t>
            </a:r>
          </a:p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、空气中声速是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340m/s</a:t>
            </a:r>
            <a:endParaRPr sz="2800"/>
          </a:p>
        </p:txBody>
      </p:sp>
      <p:sp>
        <p:nvSpPr>
          <p:cNvPr id="34842" name="文本框 9">
            <a:extLst>
              <a:ext uri="{FF2B5EF4-FFF2-40B4-BE49-F238E27FC236}">
                <a16:creationId xmlns:a16="http://schemas.microsoft.com/office/drawing/2014/main" id="{B5D82AFF-51AC-4150-BE28-18985719E690}"/>
              </a:ext>
            </a:extLst>
          </p:cNvPr>
          <p:cNvSpPr/>
          <p:nvPr/>
        </p:nvSpPr>
        <p:spPr>
          <a:xfrm>
            <a:off x="5026025" y="2316163"/>
            <a:ext cx="4127500" cy="2651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、电磁波是由变化的电流而产生</a:t>
            </a:r>
          </a:p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、电磁波传播不需要介质，真空能传电磁波</a:t>
            </a:r>
          </a:p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3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、空气中电磁波速是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3×10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8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m/s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0" animBg="1"/>
      <p:bldP spid="34841" grpId="0" animBg="1"/>
      <p:bldP spid="348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A5138DB6-F98C-4AE6-8BE9-BE111DAEB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1911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组合 22530">
            <a:extLst>
              <a:ext uri="{FF2B5EF4-FFF2-40B4-BE49-F238E27FC236}">
                <a16:creationId xmlns:a16="http://schemas.microsoft.com/office/drawing/2014/main" id="{25761DAE-A409-4270-B572-A8CFF539FC68}"/>
              </a:ext>
            </a:extLst>
          </p:cNvPr>
          <p:cNvGrpSpPr>
            <a:grpSpLocks/>
          </p:cNvGrpSpPr>
          <p:nvPr/>
        </p:nvGrpSpPr>
        <p:grpSpPr bwMode="auto">
          <a:xfrm>
            <a:off x="577850" y="2312988"/>
            <a:ext cx="381000" cy="2819400"/>
            <a:chOff x="0" y="0"/>
            <a:chExt cx="240" cy="1776"/>
          </a:xfrm>
        </p:grpSpPr>
        <p:sp>
          <p:nvSpPr>
            <p:cNvPr id="34820" name="Rectangle 3">
              <a:extLst>
                <a:ext uri="{FF2B5EF4-FFF2-40B4-BE49-F238E27FC236}">
                  <a16:creationId xmlns:a16="http://schemas.microsoft.com/office/drawing/2014/main" id="{07400D34-841A-436B-8B9B-E58EF4411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0" cy="1776"/>
            </a:xfrm>
            <a:prstGeom prst="rect">
              <a:avLst/>
            </a:prstGeom>
            <a:solidFill>
              <a:srgbClr val="00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21" name="Text Box 4">
              <a:extLst>
                <a:ext uri="{FF2B5EF4-FFF2-40B4-BE49-F238E27FC236}">
                  <a16:creationId xmlns:a16="http://schemas.microsoft.com/office/drawing/2014/main" id="{E1576994-FF63-4925-B90A-D727A7AA1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240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宇宙射线   </a:t>
              </a:r>
            </a:p>
          </p:txBody>
        </p:sp>
      </p:grpSp>
      <p:grpSp>
        <p:nvGrpSpPr>
          <p:cNvPr id="34822" name="组合 22533">
            <a:extLst>
              <a:ext uri="{FF2B5EF4-FFF2-40B4-BE49-F238E27FC236}">
                <a16:creationId xmlns:a16="http://schemas.microsoft.com/office/drawing/2014/main" id="{E2E8B77F-77B7-4F44-94E9-3A5C93B66C2C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312988"/>
            <a:ext cx="381000" cy="2819400"/>
            <a:chOff x="0" y="0"/>
            <a:chExt cx="240" cy="1776"/>
          </a:xfrm>
        </p:grpSpPr>
        <p:sp>
          <p:nvSpPr>
            <p:cNvPr id="34823" name="Rectangle 6">
              <a:extLst>
                <a:ext uri="{FF2B5EF4-FFF2-40B4-BE49-F238E27FC236}">
                  <a16:creationId xmlns:a16="http://schemas.microsoft.com/office/drawing/2014/main" id="{31E571C2-6B7F-4553-9BE4-B70D68531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0" cy="1776"/>
            </a:xfrm>
            <a:prstGeom prst="rect">
              <a:avLst/>
            </a:prstGeom>
            <a:solidFill>
              <a:srgbClr val="00FF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24" name="Text Box 7">
              <a:extLst>
                <a:ext uri="{FF2B5EF4-FFF2-40B4-BE49-F238E27FC236}">
                  <a16:creationId xmlns:a16="http://schemas.microsoft.com/office/drawing/2014/main" id="{7C95435E-C45C-44A2-9922-7E29A1E71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8"/>
              <a:ext cx="24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 i="1">
                  <a:latin typeface="楷体_GB2312" pitchFamily="1" charset="-122"/>
                  <a:ea typeface="楷体_GB2312" pitchFamily="1" charset="-122"/>
                  <a:sym typeface="Symbol" panose="05050102010706020507" pitchFamily="18" charset="2"/>
                </a:rPr>
                <a:t></a:t>
              </a: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射线   </a:t>
              </a:r>
            </a:p>
          </p:txBody>
        </p:sp>
      </p:grpSp>
      <p:grpSp>
        <p:nvGrpSpPr>
          <p:cNvPr id="34825" name="组合 22536">
            <a:extLst>
              <a:ext uri="{FF2B5EF4-FFF2-40B4-BE49-F238E27FC236}">
                <a16:creationId xmlns:a16="http://schemas.microsoft.com/office/drawing/2014/main" id="{DBF3AEC4-69F2-447E-89CC-CB77CB617400}"/>
              </a:ext>
            </a:extLst>
          </p:cNvPr>
          <p:cNvGrpSpPr>
            <a:grpSpLocks/>
          </p:cNvGrpSpPr>
          <p:nvPr/>
        </p:nvGrpSpPr>
        <p:grpSpPr bwMode="auto">
          <a:xfrm>
            <a:off x="1339850" y="2312988"/>
            <a:ext cx="685800" cy="2819400"/>
            <a:chOff x="0" y="0"/>
            <a:chExt cx="432" cy="1776"/>
          </a:xfrm>
        </p:grpSpPr>
        <p:sp>
          <p:nvSpPr>
            <p:cNvPr id="34826" name="Rectangle 9">
              <a:extLst>
                <a:ext uri="{FF2B5EF4-FFF2-40B4-BE49-F238E27FC236}">
                  <a16:creationId xmlns:a16="http://schemas.microsoft.com/office/drawing/2014/main" id="{44841265-B83D-4A42-A506-9DF62EB72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2" cy="1776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27" name="Text Box 10">
              <a:extLst>
                <a:ext uri="{FF2B5EF4-FFF2-40B4-BE49-F238E27FC236}">
                  <a16:creationId xmlns:a16="http://schemas.microsoft.com/office/drawing/2014/main" id="{F7FA7017-B11C-4A32-BBEA-EF0EEC22C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518"/>
              <a:ext cx="24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  <a:ea typeface="楷体_GB2312" pitchFamily="1" charset="-122"/>
                  <a:sym typeface="Symbol" panose="05050102010706020507" pitchFamily="18" charset="2"/>
                </a:rPr>
                <a:t>X</a:t>
              </a: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射线   </a:t>
              </a:r>
            </a:p>
          </p:txBody>
        </p:sp>
      </p:grpSp>
      <p:grpSp>
        <p:nvGrpSpPr>
          <p:cNvPr id="34828" name="组合 22539">
            <a:extLst>
              <a:ext uri="{FF2B5EF4-FFF2-40B4-BE49-F238E27FC236}">
                <a16:creationId xmlns:a16="http://schemas.microsoft.com/office/drawing/2014/main" id="{8D69620F-7C40-46B6-BCE4-436F7A38E116}"/>
              </a:ext>
            </a:extLst>
          </p:cNvPr>
          <p:cNvGrpSpPr>
            <a:grpSpLocks/>
          </p:cNvGrpSpPr>
          <p:nvPr/>
        </p:nvGrpSpPr>
        <p:grpSpPr bwMode="auto">
          <a:xfrm>
            <a:off x="2025650" y="2312988"/>
            <a:ext cx="581025" cy="2819400"/>
            <a:chOff x="0" y="0"/>
            <a:chExt cx="366" cy="1776"/>
          </a:xfrm>
        </p:grpSpPr>
        <p:sp>
          <p:nvSpPr>
            <p:cNvPr id="34829" name="Rectangle 12">
              <a:extLst>
                <a:ext uri="{FF2B5EF4-FFF2-40B4-BE49-F238E27FC236}">
                  <a16:creationId xmlns:a16="http://schemas.microsoft.com/office/drawing/2014/main" id="{A711D63E-09B2-4D65-973E-7D4AA4AAB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66" cy="1776"/>
            </a:xfrm>
            <a:prstGeom prst="rect">
              <a:avLst/>
            </a:prstGeom>
            <a:solidFill>
              <a:srgbClr val="E8D1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30" name="Text Box 13">
              <a:extLst>
                <a:ext uri="{FF2B5EF4-FFF2-40B4-BE49-F238E27FC236}">
                  <a16:creationId xmlns:a16="http://schemas.microsoft.com/office/drawing/2014/main" id="{4F0A2B45-11A1-48ED-9226-F14C3A759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" y="528"/>
              <a:ext cx="24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紫外线   </a:t>
              </a:r>
            </a:p>
          </p:txBody>
        </p:sp>
      </p:grpSp>
      <p:grpSp>
        <p:nvGrpSpPr>
          <p:cNvPr id="34831" name="组合 22542">
            <a:extLst>
              <a:ext uri="{FF2B5EF4-FFF2-40B4-BE49-F238E27FC236}">
                <a16:creationId xmlns:a16="http://schemas.microsoft.com/office/drawing/2014/main" id="{8F8B376C-F298-4D01-97F3-17439AC0F3FC}"/>
              </a:ext>
            </a:extLst>
          </p:cNvPr>
          <p:cNvGrpSpPr>
            <a:grpSpLocks/>
          </p:cNvGrpSpPr>
          <p:nvPr/>
        </p:nvGrpSpPr>
        <p:grpSpPr bwMode="auto">
          <a:xfrm>
            <a:off x="2606675" y="2312988"/>
            <a:ext cx="457200" cy="2819400"/>
            <a:chOff x="0" y="0"/>
            <a:chExt cx="288" cy="1776"/>
          </a:xfrm>
        </p:grpSpPr>
        <p:sp>
          <p:nvSpPr>
            <p:cNvPr id="34832" name="Rectangle 15">
              <a:extLst>
                <a:ext uri="{FF2B5EF4-FFF2-40B4-BE49-F238E27FC236}">
                  <a16:creationId xmlns:a16="http://schemas.microsoft.com/office/drawing/2014/main" id="{E4E27B1D-B349-460A-BE58-2A04DEC3A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" cy="1776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33" name="Text Box 16">
              <a:extLst>
                <a:ext uri="{FF2B5EF4-FFF2-40B4-BE49-F238E27FC236}">
                  <a16:creationId xmlns:a16="http://schemas.microsoft.com/office/drawing/2014/main" id="{8975032A-3937-4AC9-80F9-D0D07C50F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8"/>
              <a:ext cx="2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可见光</a:t>
              </a:r>
            </a:p>
          </p:txBody>
        </p:sp>
      </p:grpSp>
      <p:grpSp>
        <p:nvGrpSpPr>
          <p:cNvPr id="34834" name="组合 22545">
            <a:extLst>
              <a:ext uri="{FF2B5EF4-FFF2-40B4-BE49-F238E27FC236}">
                <a16:creationId xmlns:a16="http://schemas.microsoft.com/office/drawing/2014/main" id="{A1A84503-C75E-4515-9E50-68E081920CDB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2312988"/>
            <a:ext cx="638175" cy="2819400"/>
            <a:chOff x="0" y="0"/>
            <a:chExt cx="402" cy="1776"/>
          </a:xfrm>
        </p:grpSpPr>
        <p:sp>
          <p:nvSpPr>
            <p:cNvPr id="34835" name="Rectangle 18">
              <a:extLst>
                <a:ext uri="{FF2B5EF4-FFF2-40B4-BE49-F238E27FC236}">
                  <a16:creationId xmlns:a16="http://schemas.microsoft.com/office/drawing/2014/main" id="{68BAF857-2021-41A8-83A8-F82820D13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2" cy="1776"/>
            </a:xfrm>
            <a:prstGeom prst="rect">
              <a:avLst/>
            </a:prstGeom>
            <a:solidFill>
              <a:srgbClr val="FFCDCD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36" name="Text Box 19">
              <a:extLst>
                <a:ext uri="{FF2B5EF4-FFF2-40B4-BE49-F238E27FC236}">
                  <a16:creationId xmlns:a16="http://schemas.microsoft.com/office/drawing/2014/main" id="{A5B99EF3-E71C-4680-915C-988A2B77C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528"/>
              <a:ext cx="2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红外线</a:t>
              </a:r>
            </a:p>
          </p:txBody>
        </p:sp>
      </p:grpSp>
      <p:grpSp>
        <p:nvGrpSpPr>
          <p:cNvPr id="34837" name="组合 22548">
            <a:extLst>
              <a:ext uri="{FF2B5EF4-FFF2-40B4-BE49-F238E27FC236}">
                <a16:creationId xmlns:a16="http://schemas.microsoft.com/office/drawing/2014/main" id="{4C68BB33-7E5D-446B-A1B3-F3B887BA080C}"/>
              </a:ext>
            </a:extLst>
          </p:cNvPr>
          <p:cNvGrpSpPr>
            <a:grpSpLocks/>
          </p:cNvGrpSpPr>
          <p:nvPr/>
        </p:nvGrpSpPr>
        <p:grpSpPr bwMode="auto">
          <a:xfrm>
            <a:off x="3673475" y="2312988"/>
            <a:ext cx="1371600" cy="685800"/>
            <a:chOff x="0" y="0"/>
            <a:chExt cx="864" cy="432"/>
          </a:xfrm>
        </p:grpSpPr>
        <p:sp>
          <p:nvSpPr>
            <p:cNvPr id="34838" name="Rectangle 21">
              <a:extLst>
                <a:ext uri="{FF2B5EF4-FFF2-40B4-BE49-F238E27FC236}">
                  <a16:creationId xmlns:a16="http://schemas.microsoft.com/office/drawing/2014/main" id="{B6030AD9-1655-4671-93C5-31A4A6582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4" cy="432"/>
            </a:xfrm>
            <a:prstGeom prst="rect">
              <a:avLst/>
            </a:prstGeom>
            <a:solidFill>
              <a:srgbClr val="CCFF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39" name="Text Box 22">
              <a:extLst>
                <a:ext uri="{FF2B5EF4-FFF2-40B4-BE49-F238E27FC236}">
                  <a16:creationId xmlns:a16="http://schemas.microsoft.com/office/drawing/2014/main" id="{914EC570-0AA0-4A13-A850-F8AB19216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6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微波</a:t>
              </a:r>
            </a:p>
          </p:txBody>
        </p:sp>
      </p:grpSp>
      <p:grpSp>
        <p:nvGrpSpPr>
          <p:cNvPr id="34840" name="组合 22551">
            <a:extLst>
              <a:ext uri="{FF2B5EF4-FFF2-40B4-BE49-F238E27FC236}">
                <a16:creationId xmlns:a16="http://schemas.microsoft.com/office/drawing/2014/main" id="{B724B1DA-F06E-4DF6-A98F-B9AC8A97CCD9}"/>
              </a:ext>
            </a:extLst>
          </p:cNvPr>
          <p:cNvGrpSpPr>
            <a:grpSpLocks/>
          </p:cNvGrpSpPr>
          <p:nvPr/>
        </p:nvGrpSpPr>
        <p:grpSpPr bwMode="auto">
          <a:xfrm>
            <a:off x="3673475" y="2998788"/>
            <a:ext cx="457200" cy="1447800"/>
            <a:chOff x="0" y="0"/>
            <a:chExt cx="288" cy="912"/>
          </a:xfrm>
        </p:grpSpPr>
        <p:sp>
          <p:nvSpPr>
            <p:cNvPr id="34841" name="Rectangle 24">
              <a:extLst>
                <a:ext uri="{FF2B5EF4-FFF2-40B4-BE49-F238E27FC236}">
                  <a16:creationId xmlns:a16="http://schemas.microsoft.com/office/drawing/2014/main" id="{2582E17E-5037-4CBD-A859-477D34EA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" cy="912"/>
            </a:xfrm>
            <a:prstGeom prst="rect">
              <a:avLst/>
            </a:prstGeom>
            <a:solidFill>
              <a:srgbClr val="EBFFEB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42" name="Text Box 25">
              <a:extLst>
                <a:ext uri="{FF2B5EF4-FFF2-40B4-BE49-F238E27FC236}">
                  <a16:creationId xmlns:a16="http://schemas.microsoft.com/office/drawing/2014/main" id="{BD8357BA-40EC-40EC-AC30-963F6FE9E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2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毫米波</a:t>
              </a:r>
            </a:p>
          </p:txBody>
        </p:sp>
      </p:grpSp>
      <p:grpSp>
        <p:nvGrpSpPr>
          <p:cNvPr id="34843" name="组合 22554">
            <a:extLst>
              <a:ext uri="{FF2B5EF4-FFF2-40B4-BE49-F238E27FC236}">
                <a16:creationId xmlns:a16="http://schemas.microsoft.com/office/drawing/2014/main" id="{3712F045-80FA-40C4-89EF-5411BD323E46}"/>
              </a:ext>
            </a:extLst>
          </p:cNvPr>
          <p:cNvGrpSpPr>
            <a:grpSpLocks/>
          </p:cNvGrpSpPr>
          <p:nvPr/>
        </p:nvGrpSpPr>
        <p:grpSpPr bwMode="auto">
          <a:xfrm>
            <a:off x="4130675" y="2998788"/>
            <a:ext cx="457200" cy="1447800"/>
            <a:chOff x="0" y="0"/>
            <a:chExt cx="288" cy="912"/>
          </a:xfrm>
        </p:grpSpPr>
        <p:sp>
          <p:nvSpPr>
            <p:cNvPr id="34844" name="Rectangle 27">
              <a:extLst>
                <a:ext uri="{FF2B5EF4-FFF2-40B4-BE49-F238E27FC236}">
                  <a16:creationId xmlns:a16="http://schemas.microsoft.com/office/drawing/2014/main" id="{7ECC0C66-499C-4D90-8169-6BBD6AC0C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" cy="912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45" name="Text Box 28">
              <a:extLst>
                <a:ext uri="{FF2B5EF4-FFF2-40B4-BE49-F238E27FC236}">
                  <a16:creationId xmlns:a16="http://schemas.microsoft.com/office/drawing/2014/main" id="{8F083844-159B-482A-8B9D-54030D67F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2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厘米波</a:t>
              </a:r>
            </a:p>
          </p:txBody>
        </p:sp>
      </p:grpSp>
      <p:grpSp>
        <p:nvGrpSpPr>
          <p:cNvPr id="34846" name="组合 22557">
            <a:extLst>
              <a:ext uri="{FF2B5EF4-FFF2-40B4-BE49-F238E27FC236}">
                <a16:creationId xmlns:a16="http://schemas.microsoft.com/office/drawing/2014/main" id="{3B050EB1-64AE-4F89-AE1B-3A70F26D5608}"/>
              </a:ext>
            </a:extLst>
          </p:cNvPr>
          <p:cNvGrpSpPr>
            <a:grpSpLocks/>
          </p:cNvGrpSpPr>
          <p:nvPr/>
        </p:nvGrpSpPr>
        <p:grpSpPr bwMode="auto">
          <a:xfrm>
            <a:off x="4587875" y="2998788"/>
            <a:ext cx="457200" cy="1447800"/>
            <a:chOff x="0" y="0"/>
            <a:chExt cx="288" cy="912"/>
          </a:xfrm>
        </p:grpSpPr>
        <p:sp>
          <p:nvSpPr>
            <p:cNvPr id="34847" name="Rectangle 30">
              <a:extLst>
                <a:ext uri="{FF2B5EF4-FFF2-40B4-BE49-F238E27FC236}">
                  <a16:creationId xmlns:a16="http://schemas.microsoft.com/office/drawing/2014/main" id="{32639F66-4218-4DD7-8288-C05246EF3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" cy="912"/>
            </a:xfrm>
            <a:prstGeom prst="rect">
              <a:avLst/>
            </a:prstGeom>
            <a:solidFill>
              <a:srgbClr val="8F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48" name="Text Box 31">
              <a:extLst>
                <a:ext uri="{FF2B5EF4-FFF2-40B4-BE49-F238E27FC236}">
                  <a16:creationId xmlns:a16="http://schemas.microsoft.com/office/drawing/2014/main" id="{45F8D657-EA06-4D8C-AFBC-0B3ABD571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2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分米波</a:t>
              </a:r>
            </a:p>
          </p:txBody>
        </p:sp>
      </p:grpSp>
      <p:grpSp>
        <p:nvGrpSpPr>
          <p:cNvPr id="34849" name="组合 22560">
            <a:extLst>
              <a:ext uri="{FF2B5EF4-FFF2-40B4-BE49-F238E27FC236}">
                <a16:creationId xmlns:a16="http://schemas.microsoft.com/office/drawing/2014/main" id="{B5E51876-3412-4B46-B04C-3E53739CED10}"/>
              </a:ext>
            </a:extLst>
          </p:cNvPr>
          <p:cNvGrpSpPr>
            <a:grpSpLocks/>
          </p:cNvGrpSpPr>
          <p:nvPr/>
        </p:nvGrpSpPr>
        <p:grpSpPr bwMode="auto">
          <a:xfrm>
            <a:off x="5045075" y="2312988"/>
            <a:ext cx="685800" cy="2133600"/>
            <a:chOff x="0" y="0"/>
            <a:chExt cx="432" cy="1344"/>
          </a:xfrm>
        </p:grpSpPr>
        <p:sp>
          <p:nvSpPr>
            <p:cNvPr id="34850" name="Rectangle 33">
              <a:extLst>
                <a:ext uri="{FF2B5EF4-FFF2-40B4-BE49-F238E27FC236}">
                  <a16:creationId xmlns:a16="http://schemas.microsoft.com/office/drawing/2014/main" id="{D103037E-B859-4217-B1E7-768B787AF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2" cy="1344"/>
            </a:xfrm>
            <a:prstGeom prst="rect">
              <a:avLst/>
            </a:prstGeom>
            <a:solidFill>
              <a:srgbClr val="FFE7E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51" name="Text Box 34">
              <a:extLst>
                <a:ext uri="{FF2B5EF4-FFF2-40B4-BE49-F238E27FC236}">
                  <a16:creationId xmlns:a16="http://schemas.microsoft.com/office/drawing/2014/main" id="{16516796-B8B8-447A-952B-6E2612437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36"/>
              <a:ext cx="2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超短波</a:t>
              </a:r>
            </a:p>
          </p:txBody>
        </p:sp>
      </p:grpSp>
      <p:grpSp>
        <p:nvGrpSpPr>
          <p:cNvPr id="34852" name="组合 22563">
            <a:extLst>
              <a:ext uri="{FF2B5EF4-FFF2-40B4-BE49-F238E27FC236}">
                <a16:creationId xmlns:a16="http://schemas.microsoft.com/office/drawing/2014/main" id="{A66BC986-FB64-4A13-B838-64CDA6B012F2}"/>
              </a:ext>
            </a:extLst>
          </p:cNvPr>
          <p:cNvGrpSpPr>
            <a:grpSpLocks/>
          </p:cNvGrpSpPr>
          <p:nvPr/>
        </p:nvGrpSpPr>
        <p:grpSpPr bwMode="auto">
          <a:xfrm>
            <a:off x="5730875" y="2312988"/>
            <a:ext cx="685800" cy="2133600"/>
            <a:chOff x="0" y="0"/>
            <a:chExt cx="432" cy="1344"/>
          </a:xfrm>
        </p:grpSpPr>
        <p:sp>
          <p:nvSpPr>
            <p:cNvPr id="34853" name="Rectangle 36">
              <a:extLst>
                <a:ext uri="{FF2B5EF4-FFF2-40B4-BE49-F238E27FC236}">
                  <a16:creationId xmlns:a16="http://schemas.microsoft.com/office/drawing/2014/main" id="{E3415DDB-A500-47A6-8B7A-07C273A40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2" cy="1344"/>
            </a:xfrm>
            <a:prstGeom prst="rect">
              <a:avLst/>
            </a:prstGeom>
            <a:solidFill>
              <a:srgbClr val="E7FFE7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54" name="Text Box 37">
              <a:extLst>
                <a:ext uri="{FF2B5EF4-FFF2-40B4-BE49-F238E27FC236}">
                  <a16:creationId xmlns:a16="http://schemas.microsoft.com/office/drawing/2014/main" id="{0E649A70-9EE5-4CBF-8FD8-CFB874F13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22"/>
              <a:ext cx="24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短波</a:t>
              </a:r>
            </a:p>
          </p:txBody>
        </p:sp>
      </p:grpSp>
      <p:grpSp>
        <p:nvGrpSpPr>
          <p:cNvPr id="34855" name="组合 22566">
            <a:extLst>
              <a:ext uri="{FF2B5EF4-FFF2-40B4-BE49-F238E27FC236}">
                <a16:creationId xmlns:a16="http://schemas.microsoft.com/office/drawing/2014/main" id="{3C6B6358-4AF3-4F2C-867C-0F69C4112224}"/>
              </a:ext>
            </a:extLst>
          </p:cNvPr>
          <p:cNvGrpSpPr>
            <a:grpSpLocks/>
          </p:cNvGrpSpPr>
          <p:nvPr/>
        </p:nvGrpSpPr>
        <p:grpSpPr bwMode="auto">
          <a:xfrm>
            <a:off x="6416675" y="2312988"/>
            <a:ext cx="685800" cy="2133600"/>
            <a:chOff x="0" y="0"/>
            <a:chExt cx="432" cy="1344"/>
          </a:xfrm>
        </p:grpSpPr>
        <p:sp>
          <p:nvSpPr>
            <p:cNvPr id="34856" name="Rectangle 39">
              <a:extLst>
                <a:ext uri="{FF2B5EF4-FFF2-40B4-BE49-F238E27FC236}">
                  <a16:creationId xmlns:a16="http://schemas.microsoft.com/office/drawing/2014/main" id="{8A6F9C57-A07F-472F-97F9-537EDEEC9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2" cy="1344"/>
            </a:xfrm>
            <a:prstGeom prst="rect">
              <a:avLst/>
            </a:prstGeom>
            <a:solidFill>
              <a:srgbClr val="DD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57" name="Text Box 40">
              <a:extLst>
                <a:ext uri="{FF2B5EF4-FFF2-40B4-BE49-F238E27FC236}">
                  <a16:creationId xmlns:a16="http://schemas.microsoft.com/office/drawing/2014/main" id="{DA3A49D8-67BC-4F26-839D-1092E9512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22"/>
              <a:ext cx="24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中波</a:t>
              </a:r>
            </a:p>
          </p:txBody>
        </p:sp>
      </p:grpSp>
      <p:grpSp>
        <p:nvGrpSpPr>
          <p:cNvPr id="34858" name="组合 22569">
            <a:extLst>
              <a:ext uri="{FF2B5EF4-FFF2-40B4-BE49-F238E27FC236}">
                <a16:creationId xmlns:a16="http://schemas.microsoft.com/office/drawing/2014/main" id="{3066165B-BBB7-456C-B000-4EB758359D97}"/>
              </a:ext>
            </a:extLst>
          </p:cNvPr>
          <p:cNvGrpSpPr>
            <a:grpSpLocks/>
          </p:cNvGrpSpPr>
          <p:nvPr/>
        </p:nvGrpSpPr>
        <p:grpSpPr bwMode="auto">
          <a:xfrm>
            <a:off x="7102475" y="2312988"/>
            <a:ext cx="685800" cy="2133600"/>
            <a:chOff x="0" y="0"/>
            <a:chExt cx="432" cy="1344"/>
          </a:xfrm>
        </p:grpSpPr>
        <p:sp>
          <p:nvSpPr>
            <p:cNvPr id="34859" name="Rectangle 42">
              <a:extLst>
                <a:ext uri="{FF2B5EF4-FFF2-40B4-BE49-F238E27FC236}">
                  <a16:creationId xmlns:a16="http://schemas.microsoft.com/office/drawing/2014/main" id="{67270E18-8E4C-4B8E-AD36-21833B8B0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2" cy="1344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60" name="Text Box 43">
              <a:extLst>
                <a:ext uri="{FF2B5EF4-FFF2-40B4-BE49-F238E27FC236}">
                  <a16:creationId xmlns:a16="http://schemas.microsoft.com/office/drawing/2014/main" id="{3D8FBEFB-2C38-40B7-B82D-046594134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22"/>
              <a:ext cx="24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>
                  <a:latin typeface="楷体_GB2312" pitchFamily="1" charset="-122"/>
                  <a:ea typeface="楷体_GB2312" pitchFamily="1" charset="-122"/>
                </a:rPr>
                <a:t>长波</a:t>
              </a:r>
            </a:p>
          </p:txBody>
        </p:sp>
      </p:grpSp>
      <p:grpSp>
        <p:nvGrpSpPr>
          <p:cNvPr id="34861" name="组合 22572">
            <a:extLst>
              <a:ext uri="{FF2B5EF4-FFF2-40B4-BE49-F238E27FC236}">
                <a16:creationId xmlns:a16="http://schemas.microsoft.com/office/drawing/2014/main" id="{AD395F1E-4F79-4652-B1F8-68D631FE134C}"/>
              </a:ext>
            </a:extLst>
          </p:cNvPr>
          <p:cNvGrpSpPr>
            <a:grpSpLocks/>
          </p:cNvGrpSpPr>
          <p:nvPr/>
        </p:nvGrpSpPr>
        <p:grpSpPr bwMode="auto">
          <a:xfrm>
            <a:off x="3673475" y="4446588"/>
            <a:ext cx="4114800" cy="685800"/>
            <a:chOff x="0" y="0"/>
            <a:chExt cx="2592" cy="432"/>
          </a:xfrm>
        </p:grpSpPr>
        <p:sp>
          <p:nvSpPr>
            <p:cNvPr id="34862" name="Rectangle 45">
              <a:extLst>
                <a:ext uri="{FF2B5EF4-FFF2-40B4-BE49-F238E27FC236}">
                  <a16:creationId xmlns:a16="http://schemas.microsoft.com/office/drawing/2014/main" id="{95DF39B8-317B-4CD1-A9BC-A80332ADC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92" cy="432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34863" name="Text Box 46">
              <a:extLst>
                <a:ext uri="{FF2B5EF4-FFF2-40B4-BE49-F238E27FC236}">
                  <a16:creationId xmlns:a16="http://schemas.microsoft.com/office/drawing/2014/main" id="{CA66BCFB-4046-40A4-8BAE-518E97387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91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b="1">
                  <a:latin typeface="Century Schoolbook" panose="02040604050505020304" pitchFamily="18" charset="0"/>
                  <a:ea typeface="楷体_GB2312" pitchFamily="1" charset="-122"/>
                </a:rPr>
                <a:t>无  线  电  波</a:t>
              </a:r>
            </a:p>
          </p:txBody>
        </p:sp>
      </p:grpSp>
      <p:cxnSp>
        <p:nvCxnSpPr>
          <p:cNvPr id="34864" name="Line 47">
            <a:extLst>
              <a:ext uri="{FF2B5EF4-FFF2-40B4-BE49-F238E27FC236}">
                <a16:creationId xmlns:a16="http://schemas.microsoft.com/office/drawing/2014/main" id="{91A3E906-2CF6-48E3-90B3-8D794D9893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275" y="2312988"/>
            <a:ext cx="7848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3" name="文本框 22576">
            <a:extLst>
              <a:ext uri="{FF2B5EF4-FFF2-40B4-BE49-F238E27FC236}">
                <a16:creationId xmlns:a16="http://schemas.microsoft.com/office/drawing/2014/main" id="{241D41B5-CAEC-4EEA-B4DF-2CAB6490D745}"/>
              </a:ext>
            </a:extLst>
          </p:cNvPr>
          <p:cNvSpPr/>
          <p:nvPr/>
        </p:nvSpPr>
        <p:spPr>
          <a:xfrm>
            <a:off x="639763" y="1808163"/>
            <a:ext cx="8399462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-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12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 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-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10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    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-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4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-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2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            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2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          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4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        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6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λ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(cm)                                  </a:t>
            </a:r>
            <a:endParaRPr lang="en-US" altLang="zh-CN" b="1">
              <a:latin typeface="Times New Roman" pitchFamily="18" charset="0"/>
            </a:endParaRPr>
          </a:p>
        </p:txBody>
      </p:sp>
      <p:sp>
        <p:nvSpPr>
          <p:cNvPr id="36884" name="文本框 22577">
            <a:extLst>
              <a:ext uri="{FF2B5EF4-FFF2-40B4-BE49-F238E27FC236}">
                <a16:creationId xmlns:a16="http://schemas.microsoft.com/office/drawing/2014/main" id="{DA2341EF-3EAF-4306-9E32-EDD687782D25}"/>
              </a:ext>
            </a:extLst>
          </p:cNvPr>
          <p:cNvSpPr/>
          <p:nvPr/>
        </p:nvSpPr>
        <p:spPr>
          <a:xfrm>
            <a:off x="506413" y="5335588"/>
            <a:ext cx="8399462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3×10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22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3×10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16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3×10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14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3×10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12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                                 3×10</a:t>
            </a:r>
            <a:r>
              <a:rPr lang="en-US" altLang="zh-CN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4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</a:t>
            </a:r>
            <a:r>
              <a:rPr lang="en-US" altLang="zh-CN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f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(Hz)                                  </a:t>
            </a:r>
            <a:endParaRPr lang="en-US" altLang="zh-CN" b="1">
              <a:latin typeface="Times New Roman" pitchFamily="18" charset="0"/>
            </a:endParaRPr>
          </a:p>
        </p:txBody>
      </p:sp>
      <p:sp>
        <p:nvSpPr>
          <p:cNvPr id="36885" name="矩形 4">
            <a:extLst>
              <a:ext uri="{FF2B5EF4-FFF2-40B4-BE49-F238E27FC236}">
                <a16:creationId xmlns:a16="http://schemas.microsoft.com/office/drawing/2014/main" id="{59C7BF95-F2B7-434C-873B-61E3FDB73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728663"/>
            <a:ext cx="2952750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FFFF"/>
                </a:solidFill>
              </a:rPr>
              <a:t>三、电磁波</a:t>
            </a:r>
          </a:p>
        </p:txBody>
      </p:sp>
      <p:pic>
        <p:nvPicPr>
          <p:cNvPr id="34868" name="New picture">
            <a:extLst>
              <a:ext uri="{FF2B5EF4-FFF2-40B4-BE49-F238E27FC236}">
                <a16:creationId xmlns:a16="http://schemas.microsoft.com/office/drawing/2014/main" id="{8A81086F-D252-4757-88A6-57989567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0" y="11366500"/>
            <a:ext cx="330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>
            <a:extLst>
              <a:ext uri="{FF2B5EF4-FFF2-40B4-BE49-F238E27FC236}">
                <a16:creationId xmlns:a16="http://schemas.microsoft.com/office/drawing/2014/main" id="{2DA9D5F8-C9D9-4BEB-B5A1-70D0B7E21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154488"/>
            <a:ext cx="1504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7">
            <a:extLst>
              <a:ext uri="{FF2B5EF4-FFF2-40B4-BE49-F238E27FC236}">
                <a16:creationId xmlns:a16="http://schemas.microsoft.com/office/drawing/2014/main" id="{9A00D6B1-0CDD-4F01-8097-1741F15A7A99}"/>
              </a:ext>
            </a:extLst>
          </p:cNvPr>
          <p:cNvSpPr/>
          <p:nvPr/>
        </p:nvSpPr>
        <p:spPr>
          <a:xfrm>
            <a:off x="439738" y="1511300"/>
            <a:ext cx="6397625" cy="606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2075" tIns="46038" rIns="92075" bIns="46038" anchor="b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电视信号的传播依靠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电磁波</a:t>
            </a:r>
            <a:endParaRPr sz="28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7412" name="文本框 4102">
            <a:extLst>
              <a:ext uri="{FF2B5EF4-FFF2-40B4-BE49-F238E27FC236}">
                <a16:creationId xmlns:a16="http://schemas.microsoft.com/office/drawing/2014/main" id="{D744B3C9-5504-4E56-B411-70F6ED5075E5}"/>
              </a:ext>
            </a:extLst>
          </p:cNvPr>
          <p:cNvSpPr/>
          <p:nvPr/>
        </p:nvSpPr>
        <p:spPr>
          <a:xfrm>
            <a:off x="439738" y="1084263"/>
            <a:ext cx="65817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打开收音机，听到的是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电磁波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传来的信息</a:t>
            </a:r>
            <a:endParaRPr sz="2800" b="1"/>
          </a:p>
        </p:txBody>
      </p:sp>
      <p:sp>
        <p:nvSpPr>
          <p:cNvPr id="17413" name="文本框 4103">
            <a:extLst>
              <a:ext uri="{FF2B5EF4-FFF2-40B4-BE49-F238E27FC236}">
                <a16:creationId xmlns:a16="http://schemas.microsoft.com/office/drawing/2014/main" id="{ED52E09C-B4EA-4ACB-B7B7-0261AB1A4E69}"/>
              </a:ext>
            </a:extLst>
          </p:cNvPr>
          <p:cNvSpPr/>
          <p:nvPr/>
        </p:nvSpPr>
        <p:spPr>
          <a:xfrm>
            <a:off x="431800" y="655638"/>
            <a:ext cx="60102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手机是靠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电磁波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来传递信息的</a:t>
            </a:r>
            <a:endParaRPr sz="2800" b="1"/>
          </a:p>
        </p:txBody>
      </p:sp>
      <p:pic>
        <p:nvPicPr>
          <p:cNvPr id="16390" name="图片 4">
            <a:extLst>
              <a:ext uri="{FF2B5EF4-FFF2-40B4-BE49-F238E27FC236}">
                <a16:creationId xmlns:a16="http://schemas.microsoft.com/office/drawing/2014/main" id="{422CAC09-96C6-4616-A391-68FF30F9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11389" r="11601" b="7167"/>
          <a:stretch>
            <a:fillRect/>
          </a:stretch>
        </p:blipFill>
        <p:spPr bwMode="auto">
          <a:xfrm>
            <a:off x="284163" y="2193925"/>
            <a:ext cx="28940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 descr="E:\教科研、论文资料\人教版教学参考编制\21图\21图\21-2-1.jpg">
            <a:extLst>
              <a:ext uri="{FF2B5EF4-FFF2-40B4-BE49-F238E27FC236}">
                <a16:creationId xmlns:a16="http://schemas.microsoft.com/office/drawing/2014/main" id="{E0DC6B17-3E59-4653-9FFD-09626C228D9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8013" y="2284413"/>
            <a:ext cx="3063875" cy="41560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6392" name="图片 8">
            <a:extLst>
              <a:ext uri="{FF2B5EF4-FFF2-40B4-BE49-F238E27FC236}">
                <a16:creationId xmlns:a16="http://schemas.microsoft.com/office/drawing/2014/main" id="{241B1013-536F-4EA6-8CFD-2315B217E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3390" r="10043"/>
          <a:stretch>
            <a:fillRect/>
          </a:stretch>
        </p:blipFill>
        <p:spPr bwMode="auto">
          <a:xfrm>
            <a:off x="2481263" y="4645025"/>
            <a:ext cx="2498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10">
            <a:extLst>
              <a:ext uri="{FF2B5EF4-FFF2-40B4-BE49-F238E27FC236}">
                <a16:creationId xmlns:a16="http://schemas.microsoft.com/office/drawing/2014/main" id="{241F70A1-5B9B-4A40-AA95-ED1C674FF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9195" b="11501"/>
          <a:stretch>
            <a:fillRect/>
          </a:stretch>
        </p:blipFill>
        <p:spPr bwMode="auto">
          <a:xfrm>
            <a:off x="3178175" y="2082800"/>
            <a:ext cx="28956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A7E61B50-A429-42FC-996E-465C8CCC6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>
            <a:extLst>
              <a:ext uri="{FF2B5EF4-FFF2-40B4-BE49-F238E27FC236}">
                <a16:creationId xmlns:a16="http://schemas.microsoft.com/office/drawing/2014/main" id="{56FAF9CF-90AA-4974-9DF9-23A11D84CCEF}"/>
              </a:ext>
            </a:extLst>
          </p:cNvPr>
          <p:cNvSpPr/>
          <p:nvPr/>
        </p:nvSpPr>
        <p:spPr>
          <a:xfrm>
            <a:off x="1584325" y="2312988"/>
            <a:ext cx="5940425" cy="11699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2075" tIns="0" rIns="92075" bIns="0" anchor="b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　　电磁波</a:t>
            </a:r>
            <a:r>
              <a:rPr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itchFamily="2" charset="-122"/>
                <a:sym typeface="Wingdings"/>
              </a:rPr>
              <a:t>是怎样产生的？</a:t>
            </a:r>
          </a:p>
          <a:p>
            <a:pPr eaLnBrk="1" hangingPunct="1">
              <a:lnSpc>
                <a:spcPct val="120000"/>
              </a:lnSpc>
            </a:pPr>
            <a:r>
              <a:rPr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　　电磁波</a:t>
            </a:r>
            <a:r>
              <a:rPr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itchFamily="2" charset="-122"/>
                <a:sym typeface="Wingdings"/>
              </a:rPr>
              <a:t>是怎样传播的？　</a:t>
            </a:r>
            <a:endParaRPr sz="3200" b="1" dirty="0">
              <a:solidFill>
                <a:srgbClr val="0066CC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569630B3-24C1-4C39-8344-3AD02E6AF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F54FDB97-C4F7-4791-90DA-8E6847CC1665}"/>
              </a:ext>
            </a:extLst>
          </p:cNvPr>
          <p:cNvSpPr/>
          <p:nvPr/>
        </p:nvSpPr>
        <p:spPr>
          <a:xfrm>
            <a:off x="4537075" y="1593850"/>
            <a:ext cx="3781425" cy="1114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2075" tIns="46038" rIns="92075" bIns="46038" anchor="b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Times New Roman" pitchFamily="18" charset="0"/>
                <a:sym typeface="Wingdings"/>
              </a:rPr>
              <a:t>导线时断时续接触电池的一极</a:t>
            </a:r>
            <a:endParaRPr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id="{0AA4C5BC-87FB-4D3C-8918-F69DCE6EC4C9}"/>
              </a:ext>
            </a:extLst>
          </p:cNvPr>
          <p:cNvSpPr/>
          <p:nvPr/>
        </p:nvSpPr>
        <p:spPr>
          <a:xfrm>
            <a:off x="4716463" y="2817813"/>
            <a:ext cx="417671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2075" tIns="46038" rIns="92075" bIns="46038" anchor="b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收音机：发出“喀喀”声</a:t>
            </a:r>
            <a:endParaRPr sz="2800" b="1">
              <a:latin typeface="宋体" pitchFamily="2" charset="-122"/>
            </a:endParaRPr>
          </a:p>
        </p:txBody>
      </p:sp>
      <p:pic>
        <p:nvPicPr>
          <p:cNvPr id="18437" name="Picture 8" descr="E:\教科研、论文资料\人教版教学参考编制\21图\21图\21-2-2.jpg">
            <a:extLst>
              <a:ext uri="{FF2B5EF4-FFF2-40B4-BE49-F238E27FC236}">
                <a16:creationId xmlns:a16="http://schemas.microsoft.com/office/drawing/2014/main" id="{57C87859-B7A6-4FC8-B6B0-04375E1C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57338"/>
            <a:ext cx="3681413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矩形 4">
            <a:extLst>
              <a:ext uri="{FF2B5EF4-FFF2-40B4-BE49-F238E27FC236}">
                <a16:creationId xmlns:a16="http://schemas.microsoft.com/office/drawing/2014/main" id="{442FFEB3-FE28-47DD-BBD3-D4143D490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93738"/>
            <a:ext cx="5292725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FFFF"/>
                </a:solidFill>
              </a:rPr>
              <a:t>一、电磁波是怎样产生的</a:t>
            </a:r>
          </a:p>
        </p:txBody>
      </p:sp>
      <p:sp>
        <p:nvSpPr>
          <p:cNvPr id="19463" name="矩形 299">
            <a:extLst>
              <a:ext uri="{FF2B5EF4-FFF2-40B4-BE49-F238E27FC236}">
                <a16:creationId xmlns:a16="http://schemas.microsoft.com/office/drawing/2014/main" id="{4ED7D349-9D7A-48BE-BDA0-79343DB7752D}"/>
              </a:ext>
            </a:extLst>
          </p:cNvPr>
          <p:cNvSpPr/>
          <p:nvPr/>
        </p:nvSpPr>
        <p:spPr>
          <a:xfrm>
            <a:off x="1584325" y="5768975"/>
            <a:ext cx="7164388" cy="944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sym typeface="Wingdings"/>
              </a:rPr>
              <a:t>　　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sym typeface="Wingdings"/>
              </a:rPr>
              <a:t>※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sym typeface="Wingdings"/>
              </a:rPr>
              <a:t>实质：电磁波的传播是电磁场能量由     近及远的传播。</a:t>
            </a:r>
            <a:endParaRPr sz="2800" b="1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19464" name="TextBox 5">
            <a:extLst>
              <a:ext uri="{FF2B5EF4-FFF2-40B4-BE49-F238E27FC236}">
                <a16:creationId xmlns:a16="http://schemas.microsoft.com/office/drawing/2014/main" id="{9701D6C6-F82E-407C-BE98-FC48E7735A56}"/>
              </a:ext>
            </a:extLst>
          </p:cNvPr>
          <p:cNvSpPr/>
          <p:nvPr/>
        </p:nvSpPr>
        <p:spPr>
          <a:xfrm>
            <a:off x="2232025" y="5013325"/>
            <a:ext cx="6565900" cy="638175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sym typeface="Wingdings"/>
              </a:rPr>
              <a:t>※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sym typeface="Wingdings"/>
              </a:rPr>
              <a:t>迅速变化的电流能在周围产生电磁波。</a:t>
            </a:r>
            <a:endParaRPr sz="2800" b="1">
              <a:latin typeface="宋体" pitchFamily="2" charset="-122"/>
            </a:endParaRPr>
          </a:p>
        </p:txBody>
      </p:sp>
      <p:sp>
        <p:nvSpPr>
          <p:cNvPr id="19465" name="Rectangle 2">
            <a:extLst>
              <a:ext uri="{FF2B5EF4-FFF2-40B4-BE49-F238E27FC236}">
                <a16:creationId xmlns:a16="http://schemas.microsoft.com/office/drawing/2014/main" id="{C64032E5-8BED-4878-A386-BB77AEC1F046}"/>
              </a:ext>
            </a:extLst>
          </p:cNvPr>
          <p:cNvSpPr/>
          <p:nvPr/>
        </p:nvSpPr>
        <p:spPr>
          <a:xfrm>
            <a:off x="647700" y="5013325"/>
            <a:ext cx="1476375" cy="538163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结 论</a:t>
            </a:r>
            <a:endParaRPr lang="en-US" altLang="zh-CN" sz="2800" b="1">
              <a:latin typeface="Times New Roman" pitchFamily="18" charset="0"/>
            </a:endParaRPr>
          </a:p>
        </p:txBody>
      </p:sp>
      <p:sp>
        <p:nvSpPr>
          <p:cNvPr id="19466" name="文本框 6153">
            <a:extLst>
              <a:ext uri="{FF2B5EF4-FFF2-40B4-BE49-F238E27FC236}">
                <a16:creationId xmlns:a16="http://schemas.microsoft.com/office/drawing/2014/main" id="{7B6F448F-24E2-42D2-99DD-82C593459E20}"/>
              </a:ext>
            </a:extLst>
          </p:cNvPr>
          <p:cNvSpPr/>
          <p:nvPr/>
        </p:nvSpPr>
        <p:spPr>
          <a:xfrm>
            <a:off x="4616450" y="4276725"/>
            <a:ext cx="40941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变化的电流又叫振荡电流</a:t>
            </a:r>
            <a:endParaRPr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3" grpId="0" animBg="1"/>
      <p:bldP spid="19464" grpId="0" animBg="1"/>
      <p:bldP spid="19465" grpId="0" animBg="1"/>
      <p:bldP spid="194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169">
            <a:extLst>
              <a:ext uri="{FF2B5EF4-FFF2-40B4-BE49-F238E27FC236}">
                <a16:creationId xmlns:a16="http://schemas.microsoft.com/office/drawing/2014/main" id="{A5C2E570-0246-49E6-9F3C-8CE2877D6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881188"/>
            <a:ext cx="38401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二、电磁波的传播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内容占位符 8193" descr="02904009">
            <a:extLst>
              <a:ext uri="{FF2B5EF4-FFF2-40B4-BE49-F238E27FC236}">
                <a16:creationId xmlns:a16="http://schemas.microsoft.com/office/drawing/2014/main" id="{3E5C5663-7C60-42F8-B05C-73EBAF9A20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196975"/>
            <a:ext cx="6365875" cy="452596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0483" name="文本框 8194">
            <a:extLst>
              <a:ext uri="{FF2B5EF4-FFF2-40B4-BE49-F238E27FC236}">
                <a16:creationId xmlns:a16="http://schemas.microsoft.com/office/drawing/2014/main" id="{FC6EC694-DD91-436F-969D-5075E09B6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873125"/>
            <a:ext cx="3433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FF"/>
                </a:solidFill>
              </a:rPr>
              <a:t>声波在空气中传播</a:t>
            </a:r>
            <a:endParaRPr lang="zh-CN" altLang="en-US" sz="32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内容占位符 10241" descr="15104003">
            <a:extLst>
              <a:ext uri="{FF2B5EF4-FFF2-40B4-BE49-F238E27FC236}">
                <a16:creationId xmlns:a16="http://schemas.microsoft.com/office/drawing/2014/main" id="{AE704949-5951-488F-B976-6B4121419B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"/>
          <a:stretch>
            <a:fillRect/>
          </a:stretch>
        </p:blipFill>
        <p:spPr>
          <a:xfrm>
            <a:off x="900113" y="620713"/>
            <a:ext cx="7343775" cy="29464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1507" name="文本框 10242">
            <a:extLst>
              <a:ext uri="{FF2B5EF4-FFF2-40B4-BE49-F238E27FC236}">
                <a16:creationId xmlns:a16="http://schemas.microsoft.com/office/drawing/2014/main" id="{1554BB9E-542A-4A93-BA18-2A8131FDF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582613"/>
            <a:ext cx="1960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</a:rPr>
              <a:t>水波的传播</a:t>
            </a:r>
            <a:endParaRPr lang="zh-CN" altLang="en-US" sz="2800" b="1"/>
          </a:p>
        </p:txBody>
      </p:sp>
      <p:sp>
        <p:nvSpPr>
          <p:cNvPr id="21508" name="矩形标注 10243">
            <a:extLst>
              <a:ext uri="{FF2B5EF4-FFF2-40B4-BE49-F238E27FC236}">
                <a16:creationId xmlns:a16="http://schemas.microsoft.com/office/drawing/2014/main" id="{44132C34-04E5-4072-BBC5-0D61E217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073150"/>
            <a:ext cx="1300162" cy="479425"/>
          </a:xfrm>
          <a:prstGeom prst="wedgeRectCallout">
            <a:avLst>
              <a:gd name="adj1" fmla="val -39694"/>
              <a:gd name="adj2" fmla="val 16793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波峰</a:t>
            </a:r>
          </a:p>
        </p:txBody>
      </p:sp>
      <p:sp>
        <p:nvSpPr>
          <p:cNvPr id="21509" name="矩形标注 10244">
            <a:extLst>
              <a:ext uri="{FF2B5EF4-FFF2-40B4-BE49-F238E27FC236}">
                <a16:creationId xmlns:a16="http://schemas.microsoft.com/office/drawing/2014/main" id="{81CDD7A3-6F47-468D-A811-0C7E22A80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484313"/>
            <a:ext cx="914400" cy="407987"/>
          </a:xfrm>
          <a:prstGeom prst="wedgeRectCallout">
            <a:avLst>
              <a:gd name="adj1" fmla="val 57222"/>
              <a:gd name="adj2" fmla="val 29264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波谷</a:t>
            </a:r>
          </a:p>
        </p:txBody>
      </p:sp>
      <p:sp>
        <p:nvSpPr>
          <p:cNvPr id="22534" name="文本框 10245">
            <a:extLst>
              <a:ext uri="{FF2B5EF4-FFF2-40B4-BE49-F238E27FC236}">
                <a16:creationId xmlns:a16="http://schemas.microsoft.com/office/drawing/2014/main" id="{38887FB5-D4C5-4584-B7FE-FAA501A70E71}"/>
              </a:ext>
            </a:extLst>
          </p:cNvPr>
          <p:cNvSpPr/>
          <p:nvPr/>
        </p:nvSpPr>
        <p:spPr>
          <a:xfrm>
            <a:off x="1295400" y="3717925"/>
            <a:ext cx="7650163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临近的两个波峰（或波谷的距离）单位米（m）</a:t>
            </a:r>
            <a:endParaRPr sz="2800" b="1"/>
          </a:p>
        </p:txBody>
      </p:sp>
      <p:sp>
        <p:nvSpPr>
          <p:cNvPr id="22535" name="文本框 10246">
            <a:extLst>
              <a:ext uri="{FF2B5EF4-FFF2-40B4-BE49-F238E27FC236}">
                <a16:creationId xmlns:a16="http://schemas.microsoft.com/office/drawing/2014/main" id="{B201C1C5-B89C-4E64-9A83-4FD319570E57}"/>
              </a:ext>
            </a:extLst>
          </p:cNvPr>
          <p:cNvSpPr/>
          <p:nvPr/>
        </p:nvSpPr>
        <p:spPr>
          <a:xfrm>
            <a:off x="1295400" y="4349750"/>
            <a:ext cx="7924800" cy="952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在某确定位置，1s内有多少次波峰（或波谷）通过，波的频率就是多少。单位：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赫兹（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Hz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）</a:t>
            </a:r>
            <a:endParaRPr sz="2800" b="1">
              <a:latin typeface="Times New Roman" pitchFamily="18" charset="0"/>
            </a:endParaRPr>
          </a:p>
        </p:txBody>
      </p:sp>
      <p:sp>
        <p:nvSpPr>
          <p:cNvPr id="22536" name="文本框 10247">
            <a:extLst>
              <a:ext uri="{FF2B5EF4-FFF2-40B4-BE49-F238E27FC236}">
                <a16:creationId xmlns:a16="http://schemas.microsoft.com/office/drawing/2014/main" id="{A17B41E4-8782-463B-8B4D-997E3C8C38E8}"/>
              </a:ext>
            </a:extLst>
          </p:cNvPr>
          <p:cNvSpPr/>
          <p:nvPr/>
        </p:nvSpPr>
        <p:spPr>
          <a:xfrm>
            <a:off x="1293813" y="5295900"/>
            <a:ext cx="7727950" cy="952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描述波传播快慢的物理量。1s内波传播的距离。</a:t>
            </a:r>
          </a:p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单位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m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/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s</a:t>
            </a:r>
            <a:endParaRPr lang="en-US" altLang="zh-CN" sz="2800" b="1">
              <a:latin typeface="Times New Roman" pitchFamily="18" charset="0"/>
            </a:endParaRPr>
          </a:p>
        </p:txBody>
      </p:sp>
      <p:sp>
        <p:nvSpPr>
          <p:cNvPr id="22537" name="文本框 10248">
            <a:extLst>
              <a:ext uri="{FF2B5EF4-FFF2-40B4-BE49-F238E27FC236}">
                <a16:creationId xmlns:a16="http://schemas.microsoft.com/office/drawing/2014/main" id="{EB231550-7968-4F1C-8CE9-4E5078D5FAF2}"/>
              </a:ext>
            </a:extLst>
          </p:cNvPr>
          <p:cNvSpPr/>
          <p:nvPr/>
        </p:nvSpPr>
        <p:spPr>
          <a:xfrm>
            <a:off x="3240088" y="3248025"/>
            <a:ext cx="7937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波长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2538" name="文本框 10249">
            <a:extLst>
              <a:ext uri="{FF2B5EF4-FFF2-40B4-BE49-F238E27FC236}">
                <a16:creationId xmlns:a16="http://schemas.microsoft.com/office/drawing/2014/main" id="{AEB4D4BF-36CA-475F-AA4D-CF05FAF0574F}"/>
              </a:ext>
            </a:extLst>
          </p:cNvPr>
          <p:cNvSpPr/>
          <p:nvPr/>
        </p:nvSpPr>
        <p:spPr>
          <a:xfrm>
            <a:off x="125413" y="3716338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波长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宋体" pitchFamily="2" charset="-122"/>
              </a:rPr>
              <a:t>λ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：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2539" name="文本框 10250">
            <a:extLst>
              <a:ext uri="{FF2B5EF4-FFF2-40B4-BE49-F238E27FC236}">
                <a16:creationId xmlns:a16="http://schemas.microsoft.com/office/drawing/2014/main" id="{1CF3432D-648C-434A-98DD-B2091DA27F1F}"/>
              </a:ext>
            </a:extLst>
          </p:cNvPr>
          <p:cNvSpPr/>
          <p:nvPr/>
        </p:nvSpPr>
        <p:spPr>
          <a:xfrm>
            <a:off x="125413" y="4437063"/>
            <a:ext cx="14525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频率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宋体" pitchFamily="2" charset="-122"/>
              </a:rPr>
              <a:t>ƒ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：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2540" name="文本框 10251">
            <a:extLst>
              <a:ext uri="{FF2B5EF4-FFF2-40B4-BE49-F238E27FC236}">
                <a16:creationId xmlns:a16="http://schemas.microsoft.com/office/drawing/2014/main" id="{8022288D-A10A-4AD1-B1B6-58B8D74D708A}"/>
              </a:ext>
            </a:extLst>
          </p:cNvPr>
          <p:cNvSpPr/>
          <p:nvPr/>
        </p:nvSpPr>
        <p:spPr>
          <a:xfrm>
            <a:off x="125413" y="5295900"/>
            <a:ext cx="14128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波速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Times New Roman" pitchFamily="18" charset="0"/>
                <a:sym typeface="Wingdings"/>
              </a:rPr>
              <a:t>c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：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2541" name="文本框 1">
            <a:extLst>
              <a:ext uri="{FF2B5EF4-FFF2-40B4-BE49-F238E27FC236}">
                <a16:creationId xmlns:a16="http://schemas.microsoft.com/office/drawing/2014/main" id="{E601900F-CFDC-4D37-B103-B94274890AE0}"/>
              </a:ext>
            </a:extLst>
          </p:cNvPr>
          <p:cNvSpPr/>
          <p:nvPr/>
        </p:nvSpPr>
        <p:spPr>
          <a:xfrm>
            <a:off x="2994025" y="5741988"/>
            <a:ext cx="35401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波速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=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波长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λ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.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频率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ƒ</a:t>
            </a:r>
            <a:endParaRPr sz="2800" b="1" baseline="30000">
              <a:solidFill>
                <a:srgbClr val="FF0000"/>
              </a:solidFill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C6C7255A-9CA2-4C1B-9A75-70CD2407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5365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0B33EAB7-0C34-41AF-9B9F-DC218B7BD230}"/>
              </a:ext>
            </a:extLst>
          </p:cNvPr>
          <p:cNvSpPr/>
          <p:nvPr/>
        </p:nvSpPr>
        <p:spPr>
          <a:xfrm>
            <a:off x="288925" y="1162050"/>
            <a:ext cx="8101013" cy="714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　　电磁波的几个要素：波长、频率、波速。</a:t>
            </a:r>
            <a:endParaRPr sz="2800" b="1">
              <a:latin typeface="Times New Roman" pitchFamily="18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2DC3C122-A1CD-4B8E-AC41-0BD4716689BD}"/>
              </a:ext>
            </a:extLst>
          </p:cNvPr>
          <p:cNvSpPr/>
          <p:nvPr/>
        </p:nvSpPr>
        <p:spPr>
          <a:xfrm>
            <a:off x="101600" y="3421063"/>
            <a:ext cx="8712200" cy="11160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）波长（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λ）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：邻近的两个波峰（或波谷）的距离。</a:t>
            </a:r>
          </a:p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                 单位：米</a:t>
            </a:r>
            <a:endParaRPr sz="2800" b="1">
              <a:latin typeface="宋体" pitchFamily="2" charset="-122"/>
            </a:endParaRPr>
          </a:p>
        </p:txBody>
      </p:sp>
      <p:sp>
        <p:nvSpPr>
          <p:cNvPr id="23557" name="未知">
            <a:extLst>
              <a:ext uri="{FF2B5EF4-FFF2-40B4-BE49-F238E27FC236}">
                <a16:creationId xmlns:a16="http://schemas.microsoft.com/office/drawing/2014/main" id="{73A3D538-058E-4A67-9B42-1AC509B356AE}"/>
              </a:ext>
            </a:extLst>
          </p:cNvPr>
          <p:cNvSpPr/>
          <p:nvPr/>
        </p:nvSpPr>
        <p:spPr bwMode="auto">
          <a:xfrm>
            <a:off x="2552700" y="2273300"/>
            <a:ext cx="5184775" cy="684213"/>
          </a:xfrm>
          <a:custGeom>
            <a:avLst/>
            <a:gdLst/>
            <a:ahLst/>
            <a:cxnLst>
              <a:cxn ang="0">
                <a:pos x="47934" y="282751"/>
              </a:cxn>
              <a:cxn ang="0">
                <a:pos x="143802" y="171053"/>
              </a:cxn>
              <a:cxn ang="0">
                <a:pos x="239670" y="80053"/>
              </a:cxn>
              <a:cxn ang="0">
                <a:pos x="335538" y="20697"/>
              </a:cxn>
              <a:cxn ang="0">
                <a:pos x="431405" y="0"/>
              </a:cxn>
              <a:cxn ang="0">
                <a:pos x="527273" y="20697"/>
              </a:cxn>
              <a:cxn ang="0">
                <a:pos x="623141" y="80053"/>
              </a:cxn>
              <a:cxn ang="0">
                <a:pos x="719009" y="171053"/>
              </a:cxn>
              <a:cxn ang="0">
                <a:pos x="814877" y="282751"/>
              </a:cxn>
              <a:cxn ang="0">
                <a:pos x="910745" y="401462"/>
              </a:cxn>
              <a:cxn ang="0">
                <a:pos x="1006613" y="513160"/>
              </a:cxn>
              <a:cxn ang="0">
                <a:pos x="1102481" y="604160"/>
              </a:cxn>
              <a:cxn ang="0">
                <a:pos x="1198349" y="663516"/>
              </a:cxn>
              <a:cxn ang="0">
                <a:pos x="1294216" y="684213"/>
              </a:cxn>
              <a:cxn ang="0">
                <a:pos x="1390084" y="663516"/>
              </a:cxn>
              <a:cxn ang="0">
                <a:pos x="1485952" y="604160"/>
              </a:cxn>
              <a:cxn ang="0">
                <a:pos x="1581820" y="513160"/>
              </a:cxn>
              <a:cxn ang="0">
                <a:pos x="1677688" y="401633"/>
              </a:cxn>
              <a:cxn ang="0">
                <a:pos x="1773556" y="282751"/>
              </a:cxn>
              <a:cxn ang="0">
                <a:pos x="1869424" y="171053"/>
              </a:cxn>
              <a:cxn ang="0">
                <a:pos x="1965292" y="80053"/>
              </a:cxn>
              <a:cxn ang="0">
                <a:pos x="2061160" y="20697"/>
              </a:cxn>
              <a:cxn ang="0">
                <a:pos x="2157027" y="0"/>
              </a:cxn>
              <a:cxn ang="0">
                <a:pos x="2252895" y="20526"/>
              </a:cxn>
              <a:cxn ang="0">
                <a:pos x="2348763" y="80053"/>
              </a:cxn>
              <a:cxn ang="0">
                <a:pos x="2444631" y="171053"/>
              </a:cxn>
              <a:cxn ang="0">
                <a:pos x="2540499" y="282580"/>
              </a:cxn>
              <a:cxn ang="0">
                <a:pos x="2636367" y="401462"/>
              </a:cxn>
              <a:cxn ang="0">
                <a:pos x="2732235" y="512989"/>
              </a:cxn>
              <a:cxn ang="0">
                <a:pos x="2828103" y="604160"/>
              </a:cxn>
              <a:cxn ang="0">
                <a:pos x="2923971" y="663516"/>
              </a:cxn>
              <a:cxn ang="0">
                <a:pos x="3019838" y="684213"/>
              </a:cxn>
              <a:cxn ang="0">
                <a:pos x="3115706" y="663687"/>
              </a:cxn>
              <a:cxn ang="0">
                <a:pos x="3211574" y="604331"/>
              </a:cxn>
              <a:cxn ang="0">
                <a:pos x="3307442" y="513331"/>
              </a:cxn>
              <a:cxn ang="0">
                <a:pos x="3403310" y="401633"/>
              </a:cxn>
              <a:cxn ang="0">
                <a:pos x="3499178" y="282751"/>
              </a:cxn>
              <a:cxn ang="0">
                <a:pos x="3595046" y="171224"/>
              </a:cxn>
              <a:cxn ang="0">
                <a:pos x="3690914" y="80053"/>
              </a:cxn>
              <a:cxn ang="0">
                <a:pos x="3786782" y="20697"/>
              </a:cxn>
              <a:cxn ang="0">
                <a:pos x="3882649" y="0"/>
              </a:cxn>
              <a:cxn ang="0">
                <a:pos x="3978517" y="20526"/>
              </a:cxn>
              <a:cxn ang="0">
                <a:pos x="4074385" y="79882"/>
              </a:cxn>
              <a:cxn ang="0">
                <a:pos x="4170253" y="170882"/>
              </a:cxn>
              <a:cxn ang="0">
                <a:pos x="4266121" y="282580"/>
              </a:cxn>
              <a:cxn ang="0">
                <a:pos x="4361989" y="401291"/>
              </a:cxn>
              <a:cxn ang="0">
                <a:pos x="4457857" y="512989"/>
              </a:cxn>
              <a:cxn ang="0">
                <a:pos x="4553725" y="603989"/>
              </a:cxn>
              <a:cxn ang="0">
                <a:pos x="4649593" y="663516"/>
              </a:cxn>
              <a:cxn ang="0">
                <a:pos x="4745460" y="684213"/>
              </a:cxn>
              <a:cxn ang="0">
                <a:pos x="4841328" y="663687"/>
              </a:cxn>
              <a:cxn ang="0">
                <a:pos x="4937196" y="604331"/>
              </a:cxn>
              <a:cxn ang="0">
                <a:pos x="5033064" y="513331"/>
              </a:cxn>
              <a:cxn ang="0">
                <a:pos x="5128932" y="401633"/>
              </a:cxn>
              <a:cxn ang="0">
                <a:pos x="5176866" y="342278"/>
              </a:cxn>
            </a:cxnLst>
            <a:rect l="l" t="t" r="r" b="b"/>
            <a:pathLst>
              <a:path w="21633" h="4000">
                <a:moveTo>
                  <a:pt x="0" y="2000"/>
                </a:moveTo>
                <a:cubicBezTo>
                  <a:pt x="66" y="1883"/>
                  <a:pt x="133" y="1767"/>
                  <a:pt x="200" y="1653"/>
                </a:cubicBezTo>
                <a:cubicBezTo>
                  <a:pt x="267" y="1539"/>
                  <a:pt x="333" y="1425"/>
                  <a:pt x="400" y="1316"/>
                </a:cubicBezTo>
                <a:cubicBezTo>
                  <a:pt x="467" y="1207"/>
                  <a:pt x="533" y="1100"/>
                  <a:pt x="600" y="1000"/>
                </a:cubicBezTo>
                <a:cubicBezTo>
                  <a:pt x="667" y="900"/>
                  <a:pt x="733" y="803"/>
                  <a:pt x="800" y="714"/>
                </a:cubicBezTo>
                <a:cubicBezTo>
                  <a:pt x="867" y="625"/>
                  <a:pt x="933" y="542"/>
                  <a:pt x="1000" y="468"/>
                </a:cubicBezTo>
                <a:cubicBezTo>
                  <a:pt x="1067" y="394"/>
                  <a:pt x="1133" y="326"/>
                  <a:pt x="1200" y="268"/>
                </a:cubicBezTo>
                <a:cubicBezTo>
                  <a:pt x="1267" y="210"/>
                  <a:pt x="1333" y="161"/>
                  <a:pt x="1400" y="121"/>
                </a:cubicBezTo>
                <a:cubicBezTo>
                  <a:pt x="1467" y="81"/>
                  <a:pt x="1533" y="50"/>
                  <a:pt x="1600" y="30"/>
                </a:cubicBezTo>
                <a:cubicBezTo>
                  <a:pt x="1667" y="10"/>
                  <a:pt x="1733" y="0"/>
                  <a:pt x="1800" y="0"/>
                </a:cubicBezTo>
                <a:cubicBezTo>
                  <a:pt x="1867" y="0"/>
                  <a:pt x="1933" y="10"/>
                  <a:pt x="2000" y="30"/>
                </a:cubicBezTo>
                <a:cubicBezTo>
                  <a:pt x="2067" y="50"/>
                  <a:pt x="2133" y="81"/>
                  <a:pt x="2200" y="121"/>
                </a:cubicBezTo>
                <a:cubicBezTo>
                  <a:pt x="2267" y="161"/>
                  <a:pt x="2333" y="210"/>
                  <a:pt x="2400" y="268"/>
                </a:cubicBezTo>
                <a:cubicBezTo>
                  <a:pt x="2467" y="326"/>
                  <a:pt x="2533" y="394"/>
                  <a:pt x="2600" y="468"/>
                </a:cubicBezTo>
                <a:cubicBezTo>
                  <a:pt x="2667" y="542"/>
                  <a:pt x="2733" y="625"/>
                  <a:pt x="2800" y="714"/>
                </a:cubicBezTo>
                <a:cubicBezTo>
                  <a:pt x="2867" y="803"/>
                  <a:pt x="2933" y="900"/>
                  <a:pt x="3000" y="1000"/>
                </a:cubicBezTo>
                <a:cubicBezTo>
                  <a:pt x="3067" y="1100"/>
                  <a:pt x="3133" y="1207"/>
                  <a:pt x="3200" y="1316"/>
                </a:cubicBezTo>
                <a:cubicBezTo>
                  <a:pt x="3267" y="1425"/>
                  <a:pt x="3333" y="1539"/>
                  <a:pt x="3400" y="1653"/>
                </a:cubicBezTo>
                <a:cubicBezTo>
                  <a:pt x="3467" y="1767"/>
                  <a:pt x="3533" y="1884"/>
                  <a:pt x="3600" y="2000"/>
                </a:cubicBezTo>
                <a:cubicBezTo>
                  <a:pt x="3667" y="2116"/>
                  <a:pt x="3733" y="2233"/>
                  <a:pt x="3800" y="2347"/>
                </a:cubicBezTo>
                <a:cubicBezTo>
                  <a:pt x="3867" y="2461"/>
                  <a:pt x="3933" y="2575"/>
                  <a:pt x="4000" y="2684"/>
                </a:cubicBezTo>
                <a:cubicBezTo>
                  <a:pt x="4067" y="2793"/>
                  <a:pt x="4133" y="2900"/>
                  <a:pt x="4200" y="3000"/>
                </a:cubicBezTo>
                <a:cubicBezTo>
                  <a:pt x="4267" y="3100"/>
                  <a:pt x="4333" y="3196"/>
                  <a:pt x="4400" y="3285"/>
                </a:cubicBezTo>
                <a:cubicBezTo>
                  <a:pt x="4467" y="3374"/>
                  <a:pt x="4533" y="3458"/>
                  <a:pt x="4600" y="3532"/>
                </a:cubicBezTo>
                <a:cubicBezTo>
                  <a:pt x="4667" y="3606"/>
                  <a:pt x="4733" y="3674"/>
                  <a:pt x="4800" y="3732"/>
                </a:cubicBezTo>
                <a:cubicBezTo>
                  <a:pt x="4867" y="3790"/>
                  <a:pt x="4933" y="3839"/>
                  <a:pt x="5000" y="3879"/>
                </a:cubicBezTo>
                <a:cubicBezTo>
                  <a:pt x="5067" y="3919"/>
                  <a:pt x="5133" y="3950"/>
                  <a:pt x="5200" y="3970"/>
                </a:cubicBezTo>
                <a:cubicBezTo>
                  <a:pt x="5267" y="3990"/>
                  <a:pt x="5333" y="4000"/>
                  <a:pt x="5400" y="4000"/>
                </a:cubicBezTo>
                <a:cubicBezTo>
                  <a:pt x="5467" y="4000"/>
                  <a:pt x="5533" y="3990"/>
                  <a:pt x="5600" y="3970"/>
                </a:cubicBezTo>
                <a:cubicBezTo>
                  <a:pt x="5667" y="3950"/>
                  <a:pt x="5733" y="3919"/>
                  <a:pt x="5800" y="3879"/>
                </a:cubicBezTo>
                <a:cubicBezTo>
                  <a:pt x="5867" y="3839"/>
                  <a:pt x="5933" y="3790"/>
                  <a:pt x="6000" y="3732"/>
                </a:cubicBezTo>
                <a:cubicBezTo>
                  <a:pt x="6067" y="3674"/>
                  <a:pt x="6133" y="3606"/>
                  <a:pt x="6200" y="3532"/>
                </a:cubicBezTo>
                <a:cubicBezTo>
                  <a:pt x="6267" y="3458"/>
                  <a:pt x="6333" y="3375"/>
                  <a:pt x="6400" y="3286"/>
                </a:cubicBezTo>
                <a:cubicBezTo>
                  <a:pt x="6467" y="3197"/>
                  <a:pt x="6533" y="3100"/>
                  <a:pt x="6600" y="3000"/>
                </a:cubicBezTo>
                <a:cubicBezTo>
                  <a:pt x="6667" y="2900"/>
                  <a:pt x="6733" y="2793"/>
                  <a:pt x="6800" y="2684"/>
                </a:cubicBezTo>
                <a:cubicBezTo>
                  <a:pt x="6867" y="2575"/>
                  <a:pt x="6933" y="2462"/>
                  <a:pt x="7000" y="2348"/>
                </a:cubicBezTo>
                <a:cubicBezTo>
                  <a:pt x="7067" y="2234"/>
                  <a:pt x="7133" y="2116"/>
                  <a:pt x="7200" y="2000"/>
                </a:cubicBezTo>
                <a:cubicBezTo>
                  <a:pt x="7267" y="1884"/>
                  <a:pt x="7333" y="1767"/>
                  <a:pt x="7400" y="1653"/>
                </a:cubicBezTo>
                <a:cubicBezTo>
                  <a:pt x="7467" y="1539"/>
                  <a:pt x="7533" y="1425"/>
                  <a:pt x="7600" y="1316"/>
                </a:cubicBezTo>
                <a:cubicBezTo>
                  <a:pt x="7667" y="1207"/>
                  <a:pt x="7733" y="1100"/>
                  <a:pt x="7800" y="1000"/>
                </a:cubicBezTo>
                <a:cubicBezTo>
                  <a:pt x="7867" y="900"/>
                  <a:pt x="7933" y="804"/>
                  <a:pt x="8000" y="715"/>
                </a:cubicBezTo>
                <a:cubicBezTo>
                  <a:pt x="8067" y="626"/>
                  <a:pt x="8133" y="542"/>
                  <a:pt x="8200" y="468"/>
                </a:cubicBezTo>
                <a:cubicBezTo>
                  <a:pt x="8267" y="394"/>
                  <a:pt x="8333" y="326"/>
                  <a:pt x="8400" y="268"/>
                </a:cubicBezTo>
                <a:cubicBezTo>
                  <a:pt x="8467" y="210"/>
                  <a:pt x="8533" y="161"/>
                  <a:pt x="8600" y="121"/>
                </a:cubicBezTo>
                <a:cubicBezTo>
                  <a:pt x="8667" y="81"/>
                  <a:pt x="8733" y="50"/>
                  <a:pt x="8800" y="30"/>
                </a:cubicBezTo>
                <a:cubicBezTo>
                  <a:pt x="8867" y="10"/>
                  <a:pt x="8933" y="0"/>
                  <a:pt x="9000" y="0"/>
                </a:cubicBezTo>
                <a:cubicBezTo>
                  <a:pt x="9067" y="0"/>
                  <a:pt x="9133" y="10"/>
                  <a:pt x="9200" y="30"/>
                </a:cubicBezTo>
                <a:cubicBezTo>
                  <a:pt x="9267" y="50"/>
                  <a:pt x="9333" y="80"/>
                  <a:pt x="9400" y="120"/>
                </a:cubicBezTo>
                <a:cubicBezTo>
                  <a:pt x="9467" y="160"/>
                  <a:pt x="9533" y="210"/>
                  <a:pt x="9600" y="268"/>
                </a:cubicBezTo>
                <a:cubicBezTo>
                  <a:pt x="9667" y="326"/>
                  <a:pt x="9733" y="394"/>
                  <a:pt x="9800" y="468"/>
                </a:cubicBezTo>
                <a:cubicBezTo>
                  <a:pt x="9867" y="542"/>
                  <a:pt x="9933" y="625"/>
                  <a:pt x="10000" y="714"/>
                </a:cubicBezTo>
                <a:cubicBezTo>
                  <a:pt x="10067" y="803"/>
                  <a:pt x="10133" y="900"/>
                  <a:pt x="10200" y="1000"/>
                </a:cubicBezTo>
                <a:cubicBezTo>
                  <a:pt x="10267" y="1100"/>
                  <a:pt x="10333" y="1206"/>
                  <a:pt x="10400" y="1315"/>
                </a:cubicBezTo>
                <a:cubicBezTo>
                  <a:pt x="10467" y="1424"/>
                  <a:pt x="10533" y="1538"/>
                  <a:pt x="10600" y="1652"/>
                </a:cubicBezTo>
                <a:cubicBezTo>
                  <a:pt x="10667" y="1766"/>
                  <a:pt x="10733" y="1883"/>
                  <a:pt x="10800" y="1999"/>
                </a:cubicBezTo>
                <a:cubicBezTo>
                  <a:pt x="10867" y="2115"/>
                  <a:pt x="10933" y="2233"/>
                  <a:pt x="11000" y="2347"/>
                </a:cubicBezTo>
                <a:cubicBezTo>
                  <a:pt x="11067" y="2461"/>
                  <a:pt x="11133" y="2574"/>
                  <a:pt x="11200" y="2683"/>
                </a:cubicBezTo>
                <a:cubicBezTo>
                  <a:pt x="11267" y="2792"/>
                  <a:pt x="11333" y="2899"/>
                  <a:pt x="11400" y="2999"/>
                </a:cubicBezTo>
                <a:cubicBezTo>
                  <a:pt x="11467" y="3099"/>
                  <a:pt x="11533" y="3196"/>
                  <a:pt x="11600" y="3285"/>
                </a:cubicBezTo>
                <a:cubicBezTo>
                  <a:pt x="11667" y="3374"/>
                  <a:pt x="11733" y="3458"/>
                  <a:pt x="11800" y="3532"/>
                </a:cubicBezTo>
                <a:cubicBezTo>
                  <a:pt x="11867" y="3606"/>
                  <a:pt x="11933" y="3674"/>
                  <a:pt x="12000" y="3732"/>
                </a:cubicBezTo>
                <a:cubicBezTo>
                  <a:pt x="12067" y="3790"/>
                  <a:pt x="12133" y="3839"/>
                  <a:pt x="12200" y="3879"/>
                </a:cubicBezTo>
                <a:cubicBezTo>
                  <a:pt x="12267" y="3919"/>
                  <a:pt x="12333" y="3950"/>
                  <a:pt x="12400" y="3970"/>
                </a:cubicBezTo>
                <a:cubicBezTo>
                  <a:pt x="12467" y="3990"/>
                  <a:pt x="12533" y="4000"/>
                  <a:pt x="12600" y="4000"/>
                </a:cubicBezTo>
                <a:cubicBezTo>
                  <a:pt x="12667" y="4000"/>
                  <a:pt x="12733" y="3990"/>
                  <a:pt x="12800" y="3970"/>
                </a:cubicBezTo>
                <a:cubicBezTo>
                  <a:pt x="12867" y="3950"/>
                  <a:pt x="12933" y="3920"/>
                  <a:pt x="13000" y="3880"/>
                </a:cubicBezTo>
                <a:cubicBezTo>
                  <a:pt x="13067" y="3840"/>
                  <a:pt x="13133" y="3790"/>
                  <a:pt x="13200" y="3732"/>
                </a:cubicBezTo>
                <a:cubicBezTo>
                  <a:pt x="13267" y="3674"/>
                  <a:pt x="13333" y="3607"/>
                  <a:pt x="13400" y="3533"/>
                </a:cubicBezTo>
                <a:cubicBezTo>
                  <a:pt x="13467" y="3459"/>
                  <a:pt x="13533" y="3375"/>
                  <a:pt x="13600" y="3286"/>
                </a:cubicBezTo>
                <a:cubicBezTo>
                  <a:pt x="13667" y="3197"/>
                  <a:pt x="13733" y="3101"/>
                  <a:pt x="13800" y="3001"/>
                </a:cubicBezTo>
                <a:cubicBezTo>
                  <a:pt x="13867" y="2901"/>
                  <a:pt x="13933" y="2794"/>
                  <a:pt x="14000" y="2685"/>
                </a:cubicBezTo>
                <a:cubicBezTo>
                  <a:pt x="14067" y="2576"/>
                  <a:pt x="14133" y="2462"/>
                  <a:pt x="14200" y="2348"/>
                </a:cubicBezTo>
                <a:cubicBezTo>
                  <a:pt x="14267" y="2234"/>
                  <a:pt x="14333" y="2117"/>
                  <a:pt x="14400" y="2001"/>
                </a:cubicBezTo>
                <a:cubicBezTo>
                  <a:pt x="14467" y="1885"/>
                  <a:pt x="14533" y="1767"/>
                  <a:pt x="14600" y="1653"/>
                </a:cubicBezTo>
                <a:cubicBezTo>
                  <a:pt x="14667" y="1539"/>
                  <a:pt x="14733" y="1426"/>
                  <a:pt x="14800" y="1317"/>
                </a:cubicBezTo>
                <a:cubicBezTo>
                  <a:pt x="14867" y="1208"/>
                  <a:pt x="14933" y="1101"/>
                  <a:pt x="15000" y="1001"/>
                </a:cubicBezTo>
                <a:cubicBezTo>
                  <a:pt x="15067" y="901"/>
                  <a:pt x="15133" y="804"/>
                  <a:pt x="15200" y="715"/>
                </a:cubicBezTo>
                <a:cubicBezTo>
                  <a:pt x="15267" y="626"/>
                  <a:pt x="15333" y="542"/>
                  <a:pt x="15400" y="468"/>
                </a:cubicBezTo>
                <a:cubicBezTo>
                  <a:pt x="15467" y="394"/>
                  <a:pt x="15533" y="326"/>
                  <a:pt x="15600" y="268"/>
                </a:cubicBezTo>
                <a:cubicBezTo>
                  <a:pt x="15667" y="210"/>
                  <a:pt x="15733" y="161"/>
                  <a:pt x="15800" y="121"/>
                </a:cubicBezTo>
                <a:cubicBezTo>
                  <a:pt x="15867" y="81"/>
                  <a:pt x="15933" y="51"/>
                  <a:pt x="16000" y="31"/>
                </a:cubicBezTo>
                <a:cubicBezTo>
                  <a:pt x="16067" y="11"/>
                  <a:pt x="16133" y="0"/>
                  <a:pt x="16200" y="0"/>
                </a:cubicBezTo>
                <a:cubicBezTo>
                  <a:pt x="16267" y="0"/>
                  <a:pt x="16333" y="10"/>
                  <a:pt x="16400" y="30"/>
                </a:cubicBezTo>
                <a:cubicBezTo>
                  <a:pt x="16467" y="50"/>
                  <a:pt x="16533" y="80"/>
                  <a:pt x="16600" y="120"/>
                </a:cubicBezTo>
                <a:cubicBezTo>
                  <a:pt x="16667" y="160"/>
                  <a:pt x="16733" y="210"/>
                  <a:pt x="16800" y="268"/>
                </a:cubicBezTo>
                <a:cubicBezTo>
                  <a:pt x="16867" y="326"/>
                  <a:pt x="16933" y="393"/>
                  <a:pt x="17000" y="467"/>
                </a:cubicBezTo>
                <a:cubicBezTo>
                  <a:pt x="17067" y="541"/>
                  <a:pt x="17133" y="625"/>
                  <a:pt x="17200" y="714"/>
                </a:cubicBezTo>
                <a:cubicBezTo>
                  <a:pt x="17267" y="803"/>
                  <a:pt x="17333" y="899"/>
                  <a:pt x="17400" y="999"/>
                </a:cubicBezTo>
                <a:cubicBezTo>
                  <a:pt x="17467" y="1099"/>
                  <a:pt x="17533" y="1206"/>
                  <a:pt x="17600" y="1315"/>
                </a:cubicBezTo>
                <a:cubicBezTo>
                  <a:pt x="17667" y="1424"/>
                  <a:pt x="17733" y="1538"/>
                  <a:pt x="17800" y="1652"/>
                </a:cubicBezTo>
                <a:cubicBezTo>
                  <a:pt x="17867" y="1766"/>
                  <a:pt x="17933" y="1883"/>
                  <a:pt x="18000" y="1999"/>
                </a:cubicBezTo>
                <a:cubicBezTo>
                  <a:pt x="18067" y="2115"/>
                  <a:pt x="18133" y="2232"/>
                  <a:pt x="18200" y="2346"/>
                </a:cubicBezTo>
                <a:cubicBezTo>
                  <a:pt x="18267" y="2460"/>
                  <a:pt x="18333" y="2574"/>
                  <a:pt x="18400" y="2683"/>
                </a:cubicBezTo>
                <a:cubicBezTo>
                  <a:pt x="18467" y="2792"/>
                  <a:pt x="18533" y="2899"/>
                  <a:pt x="18600" y="2999"/>
                </a:cubicBezTo>
                <a:cubicBezTo>
                  <a:pt x="18667" y="3099"/>
                  <a:pt x="18733" y="3196"/>
                  <a:pt x="18800" y="3285"/>
                </a:cubicBezTo>
                <a:cubicBezTo>
                  <a:pt x="18867" y="3374"/>
                  <a:pt x="18933" y="3456"/>
                  <a:pt x="19000" y="3531"/>
                </a:cubicBezTo>
                <a:cubicBezTo>
                  <a:pt x="19067" y="3606"/>
                  <a:pt x="19133" y="3674"/>
                  <a:pt x="19200" y="3732"/>
                </a:cubicBezTo>
                <a:cubicBezTo>
                  <a:pt x="19267" y="3790"/>
                  <a:pt x="19333" y="3839"/>
                  <a:pt x="19400" y="3879"/>
                </a:cubicBezTo>
                <a:cubicBezTo>
                  <a:pt x="19467" y="3919"/>
                  <a:pt x="19533" y="3949"/>
                  <a:pt x="19600" y="3969"/>
                </a:cubicBezTo>
                <a:cubicBezTo>
                  <a:pt x="19667" y="3989"/>
                  <a:pt x="19733" y="4000"/>
                  <a:pt x="19800" y="4000"/>
                </a:cubicBezTo>
                <a:cubicBezTo>
                  <a:pt x="19867" y="4000"/>
                  <a:pt x="19933" y="3990"/>
                  <a:pt x="20000" y="3970"/>
                </a:cubicBezTo>
                <a:cubicBezTo>
                  <a:pt x="20067" y="3950"/>
                  <a:pt x="20133" y="3920"/>
                  <a:pt x="20200" y="3880"/>
                </a:cubicBezTo>
                <a:cubicBezTo>
                  <a:pt x="20267" y="3840"/>
                  <a:pt x="20333" y="3791"/>
                  <a:pt x="20400" y="3733"/>
                </a:cubicBezTo>
                <a:cubicBezTo>
                  <a:pt x="20467" y="3675"/>
                  <a:pt x="20533" y="3608"/>
                  <a:pt x="20600" y="3533"/>
                </a:cubicBezTo>
                <a:cubicBezTo>
                  <a:pt x="20667" y="3458"/>
                  <a:pt x="20733" y="3375"/>
                  <a:pt x="20800" y="3286"/>
                </a:cubicBezTo>
                <a:cubicBezTo>
                  <a:pt x="20867" y="3197"/>
                  <a:pt x="20933" y="3101"/>
                  <a:pt x="21000" y="3001"/>
                </a:cubicBezTo>
                <a:cubicBezTo>
                  <a:pt x="21067" y="2901"/>
                  <a:pt x="21133" y="2794"/>
                  <a:pt x="21200" y="2685"/>
                </a:cubicBezTo>
                <a:cubicBezTo>
                  <a:pt x="21267" y="2576"/>
                  <a:pt x="21333" y="2462"/>
                  <a:pt x="21400" y="2348"/>
                </a:cubicBezTo>
                <a:cubicBezTo>
                  <a:pt x="21467" y="2234"/>
                  <a:pt x="21567" y="2059"/>
                  <a:pt x="21600" y="2001"/>
                </a:cubicBezTo>
                <a:cubicBezTo>
                  <a:pt x="21633" y="1943"/>
                  <a:pt x="21616" y="1972"/>
                  <a:pt x="21600" y="2001"/>
                </a:cubicBezTo>
              </a:path>
            </a:pathLst>
          </a:custGeom>
          <a:noFill/>
          <a:ln w="28575">
            <a:solidFill>
              <a:srgbClr val="002EC2"/>
            </a:solidFill>
            <a:round/>
          </a:ln>
        </p:spPr>
      </p:sp>
      <p:sp>
        <p:nvSpPr>
          <p:cNvPr id="22534" name="AutoShape 25">
            <a:extLst>
              <a:ext uri="{FF2B5EF4-FFF2-40B4-BE49-F238E27FC236}">
                <a16:creationId xmlns:a16="http://schemas.microsoft.com/office/drawing/2014/main" id="{D3D16AEE-9E60-4547-9749-C94299C12E5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81138" y="1822450"/>
            <a:ext cx="1066800" cy="576263"/>
          </a:xfrm>
          <a:prstGeom prst="wedgeRoundRectCallout">
            <a:avLst>
              <a:gd name="adj1" fmla="val -93602"/>
              <a:gd name="adj2" fmla="val 30713"/>
              <a:gd name="adj3" fmla="val 16667"/>
            </a:avLst>
          </a:prstGeom>
          <a:solidFill>
            <a:schemeClr val="bg1">
              <a:alpha val="50195"/>
            </a:schemeClr>
          </a:solidFill>
          <a:ln w="28575" algn="ctr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宋体" panose="02010600030101010101" pitchFamily="2" charset="-122"/>
              </a:rPr>
              <a:t>波峰</a:t>
            </a:r>
          </a:p>
        </p:txBody>
      </p:sp>
      <p:sp>
        <p:nvSpPr>
          <p:cNvPr id="22535" name="AutoShape 25">
            <a:extLst>
              <a:ext uri="{FF2B5EF4-FFF2-40B4-BE49-F238E27FC236}">
                <a16:creationId xmlns:a16="http://schemas.microsoft.com/office/drawing/2014/main" id="{70696FFB-41F6-445A-AF3C-2887EABF30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81138" y="2811463"/>
            <a:ext cx="1008062" cy="576262"/>
          </a:xfrm>
          <a:prstGeom prst="wedgeRoundRectCallout">
            <a:avLst>
              <a:gd name="adj1" fmla="val -181185"/>
              <a:gd name="adj2" fmla="val -23833"/>
              <a:gd name="adj3" fmla="val 16667"/>
            </a:avLst>
          </a:prstGeom>
          <a:solidFill>
            <a:schemeClr val="bg1">
              <a:alpha val="50195"/>
            </a:schemeClr>
          </a:solidFill>
          <a:ln w="28575" algn="ctr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宋体" panose="02010600030101010101" pitchFamily="2" charset="-122"/>
              </a:rPr>
              <a:t>波谷</a:t>
            </a:r>
          </a:p>
        </p:txBody>
      </p:sp>
      <p:grpSp>
        <p:nvGrpSpPr>
          <p:cNvPr id="22536" name="组合 11271">
            <a:extLst>
              <a:ext uri="{FF2B5EF4-FFF2-40B4-BE49-F238E27FC236}">
                <a16:creationId xmlns:a16="http://schemas.microsoft.com/office/drawing/2014/main" id="{49B3AC70-FC56-4C4B-8F94-6F7998A6DFA6}"/>
              </a:ext>
            </a:extLst>
          </p:cNvPr>
          <p:cNvGrpSpPr>
            <a:grpSpLocks/>
          </p:cNvGrpSpPr>
          <p:nvPr/>
        </p:nvGrpSpPr>
        <p:grpSpPr bwMode="auto">
          <a:xfrm>
            <a:off x="4711700" y="1857375"/>
            <a:ext cx="1728788" cy="519113"/>
            <a:chOff x="0" y="0"/>
            <a:chExt cx="1089" cy="327"/>
          </a:xfrm>
        </p:grpSpPr>
        <p:sp>
          <p:nvSpPr>
            <p:cNvPr id="22537" name="直接连接符 11272">
              <a:extLst>
                <a:ext uri="{FF2B5EF4-FFF2-40B4-BE49-F238E27FC236}">
                  <a16:creationId xmlns:a16="http://schemas.microsoft.com/office/drawing/2014/main" id="{10CCFF26-BC14-4097-85CD-F47EDA297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5"/>
              <a:ext cx="0" cy="204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8" name="直接连接符 11273">
              <a:extLst>
                <a:ext uri="{FF2B5EF4-FFF2-40B4-BE49-F238E27FC236}">
                  <a16:creationId xmlns:a16="http://schemas.microsoft.com/office/drawing/2014/main" id="{9E202451-9295-4BB2-8E60-F0B2A0E4F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9" y="77"/>
              <a:ext cx="0" cy="204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9" name="直接连接符 11274">
              <a:extLst>
                <a:ext uri="{FF2B5EF4-FFF2-40B4-BE49-F238E27FC236}">
                  <a16:creationId xmlns:a16="http://schemas.microsoft.com/office/drawing/2014/main" id="{592F4C8F-6A10-4520-A9CC-9F027D9B19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" y="168"/>
              <a:ext cx="249" cy="0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0" name="直接连接符 11275">
              <a:extLst>
                <a:ext uri="{FF2B5EF4-FFF2-40B4-BE49-F238E27FC236}">
                  <a16:creationId xmlns:a16="http://schemas.microsoft.com/office/drawing/2014/main" id="{3713C9CC-AEFF-44A1-996C-46AED35E0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" y="168"/>
              <a:ext cx="249" cy="0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1" name="矩形 11276">
              <a:extLst>
                <a:ext uri="{FF2B5EF4-FFF2-40B4-BE49-F238E27FC236}">
                  <a16:creationId xmlns:a16="http://schemas.microsoft.com/office/drawing/2014/main" id="{F529D57E-022E-425E-895F-41FA1F769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0"/>
              <a:ext cx="5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/>
                <a:t>波长</a:t>
              </a:r>
            </a:p>
          </p:txBody>
        </p:sp>
      </p:grpSp>
      <p:grpSp>
        <p:nvGrpSpPr>
          <p:cNvPr id="22542" name="组合 11277">
            <a:extLst>
              <a:ext uri="{FF2B5EF4-FFF2-40B4-BE49-F238E27FC236}">
                <a16:creationId xmlns:a16="http://schemas.microsoft.com/office/drawing/2014/main" id="{E1C59EA0-6F29-402C-873B-9E8DC9EFFA76}"/>
              </a:ext>
            </a:extLst>
          </p:cNvPr>
          <p:cNvGrpSpPr>
            <a:grpSpLocks/>
          </p:cNvGrpSpPr>
          <p:nvPr/>
        </p:nvGrpSpPr>
        <p:grpSpPr bwMode="auto">
          <a:xfrm>
            <a:off x="5576888" y="2922588"/>
            <a:ext cx="1728787" cy="519112"/>
            <a:chOff x="0" y="0"/>
            <a:chExt cx="1089" cy="327"/>
          </a:xfrm>
        </p:grpSpPr>
        <p:sp>
          <p:nvSpPr>
            <p:cNvPr id="22543" name="直接连接符 11278">
              <a:extLst>
                <a:ext uri="{FF2B5EF4-FFF2-40B4-BE49-F238E27FC236}">
                  <a16:creationId xmlns:a16="http://schemas.microsoft.com/office/drawing/2014/main" id="{BA8DCCED-A3D3-49F3-9F7A-BAF995F61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5"/>
              <a:ext cx="0" cy="204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直接连接符 11279">
              <a:extLst>
                <a:ext uri="{FF2B5EF4-FFF2-40B4-BE49-F238E27FC236}">
                  <a16:creationId xmlns:a16="http://schemas.microsoft.com/office/drawing/2014/main" id="{937402D2-ECC1-4FBC-BCC3-688ACAD07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9" y="77"/>
              <a:ext cx="0" cy="204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直接连接符 11280">
              <a:extLst>
                <a:ext uri="{FF2B5EF4-FFF2-40B4-BE49-F238E27FC236}">
                  <a16:creationId xmlns:a16="http://schemas.microsoft.com/office/drawing/2014/main" id="{99C2CA34-0F39-411E-86BF-30FEFB21E4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" y="168"/>
              <a:ext cx="249" cy="0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直接连接符 11281">
              <a:extLst>
                <a:ext uri="{FF2B5EF4-FFF2-40B4-BE49-F238E27FC236}">
                  <a16:creationId xmlns:a16="http://schemas.microsoft.com/office/drawing/2014/main" id="{8D7D88FC-4BD2-490F-AFA9-0EAE1F9C8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" y="168"/>
              <a:ext cx="249" cy="0"/>
            </a:xfrm>
            <a:prstGeom prst="line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矩形 11282">
              <a:extLst>
                <a:ext uri="{FF2B5EF4-FFF2-40B4-BE49-F238E27FC236}">
                  <a16:creationId xmlns:a16="http://schemas.microsoft.com/office/drawing/2014/main" id="{702DE012-6FC5-4EE9-9ACD-B53B33A88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0"/>
              <a:ext cx="5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/>
                <a:t>波长</a:t>
              </a:r>
            </a:p>
          </p:txBody>
        </p:sp>
      </p:grpSp>
      <p:sp>
        <p:nvSpPr>
          <p:cNvPr id="23562" name="矩形 4">
            <a:extLst>
              <a:ext uri="{FF2B5EF4-FFF2-40B4-BE49-F238E27FC236}">
                <a16:creationId xmlns:a16="http://schemas.microsoft.com/office/drawing/2014/main" id="{CF95F86E-16C7-438E-A5A0-5A0BE0E3F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635000"/>
            <a:ext cx="5435600" cy="52705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</a:rPr>
              <a:t>二、电磁波是怎样传播的 </a:t>
            </a:r>
            <a:endParaRPr lang="zh-CN" altLang="en-US" sz="2800" b="1"/>
          </a:p>
        </p:txBody>
      </p:sp>
      <p:sp>
        <p:nvSpPr>
          <p:cNvPr id="23563" name="Rectangle 2">
            <a:extLst>
              <a:ext uri="{FF2B5EF4-FFF2-40B4-BE49-F238E27FC236}">
                <a16:creationId xmlns:a16="http://schemas.microsoft.com/office/drawing/2014/main" id="{D0DE3B65-5129-4C19-A71B-8E033EBB67A1}"/>
              </a:ext>
            </a:extLst>
          </p:cNvPr>
          <p:cNvSpPr/>
          <p:nvPr/>
        </p:nvSpPr>
        <p:spPr>
          <a:xfrm>
            <a:off x="101600" y="4016375"/>
            <a:ext cx="8818563" cy="1627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）频率（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宋体" pitchFamily="2" charset="-122"/>
              </a:rPr>
              <a:t>ƒ）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：</a:t>
            </a:r>
          </a:p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       在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1 s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内电流振荡的次数叫电磁波的频率。                   </a:t>
            </a:r>
          </a:p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      单位：赫兹（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Hz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） 千赫（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kHz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） 兆赫（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MHz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）</a:t>
            </a:r>
            <a:endParaRPr sz="2800" b="1">
              <a:latin typeface="Times New Roman" pitchFamily="18" charset="0"/>
            </a:endParaRPr>
          </a:p>
        </p:txBody>
      </p:sp>
      <p:sp>
        <p:nvSpPr>
          <p:cNvPr id="23564" name="Rectangle 2">
            <a:extLst>
              <a:ext uri="{FF2B5EF4-FFF2-40B4-BE49-F238E27FC236}">
                <a16:creationId xmlns:a16="http://schemas.microsoft.com/office/drawing/2014/main" id="{E33D0C1D-81A0-40A8-B427-D56D91C98C19}"/>
              </a:ext>
            </a:extLst>
          </p:cNvPr>
          <p:cNvSpPr/>
          <p:nvPr/>
        </p:nvSpPr>
        <p:spPr>
          <a:xfrm>
            <a:off x="92075" y="5591175"/>
            <a:ext cx="8482013" cy="603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3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）波速（c）：波传播的快慢。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单位：米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/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秒</a:t>
            </a:r>
            <a:endParaRPr sz="2800" b="1">
              <a:latin typeface="Times New Roman" pitchFamily="18" charset="0"/>
            </a:endParaRPr>
          </a:p>
        </p:txBody>
      </p:sp>
      <p:sp>
        <p:nvSpPr>
          <p:cNvPr id="23565" name="文本框 1">
            <a:extLst>
              <a:ext uri="{FF2B5EF4-FFF2-40B4-BE49-F238E27FC236}">
                <a16:creationId xmlns:a16="http://schemas.microsoft.com/office/drawing/2014/main" id="{43ED3620-709F-479C-9684-69CE557B6F51}"/>
              </a:ext>
            </a:extLst>
          </p:cNvPr>
          <p:cNvSpPr/>
          <p:nvPr/>
        </p:nvSpPr>
        <p:spPr>
          <a:xfrm>
            <a:off x="2266950" y="6169025"/>
            <a:ext cx="49672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※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电磁波波速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=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波长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λ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.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频率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ƒ</a:t>
            </a:r>
            <a:endParaRPr sz="2800" b="1" baseline="30000">
              <a:solidFill>
                <a:srgbClr val="FF0000"/>
              </a:solidFill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527</Words>
  <Application>Microsoft Office PowerPoint</Application>
  <PresentationFormat>全屏显示(4:3)</PresentationFormat>
  <Paragraphs>150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等线</vt:lpstr>
      <vt:lpstr>黑体</vt:lpstr>
      <vt:lpstr>楷体_GB2312</vt:lpstr>
      <vt:lpstr>宋体</vt:lpstr>
      <vt:lpstr>Arial</vt:lpstr>
      <vt:lpstr>Calibri</vt:lpstr>
      <vt:lpstr>Calibri Light</vt:lpstr>
      <vt:lpstr>Century Schoolbook</vt:lpstr>
      <vt:lpstr>Times New Roman</vt:lpstr>
      <vt:lpstr>Office 主题​​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10</cp:revision>
  <dcterms:created xsi:type="dcterms:W3CDTF">2021-10-09T05:43:02Z</dcterms:created>
  <dcterms:modified xsi:type="dcterms:W3CDTF">2021-10-21T02:29:47Z</dcterms:modified>
</cp:coreProperties>
</file>