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58" r:id="rId2"/>
    <p:sldId id="260" r:id="rId3"/>
    <p:sldId id="270" r:id="rId4"/>
    <p:sldId id="290" r:id="rId5"/>
    <p:sldId id="288" r:id="rId6"/>
    <p:sldId id="291" r:id="rId7"/>
    <p:sldId id="292" r:id="rId8"/>
    <p:sldId id="293" r:id="rId9"/>
    <p:sldId id="294" r:id="rId10"/>
    <p:sldId id="295" r:id="rId11"/>
    <p:sldId id="296" r:id="rId12"/>
    <p:sldId id="297" r:id="rId13"/>
    <p:sldId id="302" r:id="rId14"/>
    <p:sldId id="303" r:id="rId15"/>
    <p:sldId id="304" r:id="rId16"/>
    <p:sldId id="289" r:id="rId17"/>
    <p:sldId id="305" r:id="rId18"/>
    <p:sldId id="307" r:id="rId19"/>
    <p:sldId id="306" r:id="rId20"/>
    <p:sldId id="308" r:id="rId21"/>
    <p:sldId id="259" r:id="rId22"/>
  </p:sldIdLst>
  <p:sldSz cx="9144000" cy="5143500" type="screen16x9"/>
  <p:notesSz cx="6858000" cy="9144000"/>
  <p:custDataLst>
    <p:tags r:id="rId24"/>
  </p:custDataLst>
  <p:defaultTextStyle>
    <a:defPPr>
      <a:defRPr lang="zh-CN"/>
    </a:defPPr>
    <a:lvl1pPr marL="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416" userDrawn="1">
          <p15:clr>
            <a:srgbClr val="A4A3A4"/>
          </p15:clr>
        </p15:guide>
        <p15:guide id="2" pos="7256" userDrawn="1">
          <p15:clr>
            <a:srgbClr val="A4A3A4"/>
          </p15:clr>
        </p15:guide>
        <p15:guide id="3" orient="horz" pos="640" userDrawn="1">
          <p15:clr>
            <a:srgbClr val="A4A3A4"/>
          </p15:clr>
        </p15:guide>
        <p15:guide id="4" orient="horz" pos="731" userDrawn="1">
          <p15:clr>
            <a:srgbClr val="A4A3A4"/>
          </p15:clr>
        </p15:guide>
        <p15:guide id="5" orient="horz" pos="3928" userDrawn="1">
          <p15:clr>
            <a:srgbClr val="A4A3A4"/>
          </p15:clr>
        </p15:guide>
        <p15:guide id="6" orient="horz" pos="1457" userDrawn="1">
          <p15:clr>
            <a:srgbClr val="A4A3A4"/>
          </p15:clr>
        </p15:guide>
        <p15:guide id="7" orient="horz" pos="480">
          <p15:clr>
            <a:srgbClr val="A4A3A4"/>
          </p15:clr>
        </p15:guide>
        <p15:guide id="8" orient="horz" pos="548">
          <p15:clr>
            <a:srgbClr val="A4A3A4"/>
          </p15:clr>
        </p15:guide>
        <p15:guide id="9" orient="horz" pos="2946">
          <p15:clr>
            <a:srgbClr val="A4A3A4"/>
          </p15:clr>
        </p15:guide>
        <p15:guide id="10" orient="horz" pos="1093">
          <p15:clr>
            <a:srgbClr val="A4A3A4"/>
          </p15:clr>
        </p15:guide>
        <p15:guide id="11" pos="312">
          <p15:clr>
            <a:srgbClr val="A4A3A4"/>
          </p15:clr>
        </p15:guide>
        <p15:guide id="12" pos="544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E9639D4-E3E2-4D34-9284-5A2195B3D0D7}" styleName="浅色样式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111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62" y="72"/>
      </p:cViewPr>
      <p:guideLst>
        <p:guide pos="416"/>
        <p:guide pos="7256"/>
        <p:guide orient="horz" pos="640"/>
        <p:guide orient="horz" pos="731"/>
        <p:guide orient="horz" pos="3928"/>
        <p:guide orient="horz" pos="1457"/>
        <p:guide orient="horz" pos="480"/>
        <p:guide orient="horz" pos="548"/>
        <p:guide orient="horz" pos="2946"/>
        <p:guide orient="horz" pos="1093"/>
        <p:guide pos="312"/>
        <p:guide pos="544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86" d="100"/>
        <a:sy n="18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FandolFang R" panose="00000500000000000000" pitchFamily="50" charset="-122"/>
                <a:ea typeface="FandolFang R" panose="00000500000000000000" pitchFamily="50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FandolFang R" panose="00000500000000000000" pitchFamily="50" charset="-122"/>
                <a:ea typeface="FandolFang R" panose="00000500000000000000" pitchFamily="50" charset="-122"/>
              </a:defRPr>
            </a:lvl1pPr>
          </a:lstStyle>
          <a:p>
            <a:fld id="{387CB9A7-B038-418B-9F7F-C4C1EB2F4119}" type="datetimeFigureOut">
              <a:rPr lang="zh-CN" altLang="en-US" smtClean="0"/>
              <a:pPr/>
              <a:t>2023/10/22</a:t>
            </a:fld>
            <a:endParaRPr lang="zh-CN" altLang="en-US" dirty="0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 dirty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二级</a:t>
            </a:r>
          </a:p>
          <a:p>
            <a:pPr lvl="2"/>
            <a:r>
              <a:rPr lang="zh-CN" altLang="en-US" dirty="0"/>
              <a:t>三级</a:t>
            </a:r>
          </a:p>
          <a:p>
            <a:pPr lvl="3"/>
            <a:r>
              <a:rPr lang="zh-CN" altLang="en-US" dirty="0"/>
              <a:t>四级</a:t>
            </a:r>
          </a:p>
          <a:p>
            <a:pPr lvl="4"/>
            <a:r>
              <a:rPr lang="zh-CN" altLang="en-US" dirty="0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FandolFang R" panose="00000500000000000000" pitchFamily="50" charset="-122"/>
                <a:ea typeface="FandolFang R" panose="00000500000000000000" pitchFamily="50" charset="-122"/>
              </a:defRPr>
            </a:lvl1pPr>
          </a:lstStyle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FandolFang R" panose="00000500000000000000" pitchFamily="50" charset="-122"/>
                <a:ea typeface="FandolFang R" panose="00000500000000000000" pitchFamily="50" charset="-122"/>
              </a:defRPr>
            </a:lvl1pPr>
          </a:lstStyle>
          <a:p>
            <a:fld id="{C2B3AA91-492F-4A88-A3B3-F7A121517326}" type="slidenum">
              <a:rPr lang="zh-CN" altLang="en-US" smtClean="0"/>
              <a:pPr/>
              <a:t>‹#›</a:t>
            </a:fld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8955189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FandolFang R" panose="00000500000000000000" pitchFamily="50" charset="-122"/>
        <a:ea typeface="FandolFang R" panose="00000500000000000000" pitchFamily="50" charset="-122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FandolFang R" panose="00000500000000000000" pitchFamily="50" charset="-122"/>
        <a:ea typeface="FandolFang R" panose="00000500000000000000" pitchFamily="50" charset="-122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FandolFang R" panose="00000500000000000000" pitchFamily="50" charset="-122"/>
        <a:ea typeface="FandolFang R" panose="00000500000000000000" pitchFamily="50" charset="-122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FandolFang R" panose="00000500000000000000" pitchFamily="50" charset="-122"/>
        <a:ea typeface="FandolFang R" panose="00000500000000000000" pitchFamily="50" charset="-122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FandolFang R" panose="00000500000000000000" pitchFamily="50" charset="-122"/>
        <a:ea typeface="FandolFang R" panose="00000500000000000000" pitchFamily="50" charset="-122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B3AA91-492F-4A88-A3B3-F7A121517326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480925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B3AA91-492F-4A88-A3B3-F7A121517326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399309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2B3AA91-492F-4A88-A3B3-F7A121517326}" type="slidenum">
              <a:rPr lang="zh-CN" altLang="en-US" smtClean="0"/>
              <a:t>21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775219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6851FBC6-CEEA-4130-9C51-10B20ED2FA6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96240" y="1000594"/>
            <a:ext cx="2987966" cy="2768607"/>
          </a:xfrm>
          <a:custGeom>
            <a:avLst/>
            <a:gdLst>
              <a:gd name="connsiteX0" fmla="*/ 2057448 w 3983955"/>
              <a:gd name="connsiteY0" fmla="*/ 5 h 3691476"/>
              <a:gd name="connsiteX1" fmla="*/ 3937159 w 3983955"/>
              <a:gd name="connsiteY1" fmla="*/ 3295301 h 3691476"/>
              <a:gd name="connsiteX2" fmla="*/ 38498 w 3983955"/>
              <a:gd name="connsiteY2" fmla="*/ 3272094 h 3691476"/>
              <a:gd name="connsiteX3" fmla="*/ 2057448 w 3983955"/>
              <a:gd name="connsiteY3" fmla="*/ 5 h 36914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983955" h="3691476">
                <a:moveTo>
                  <a:pt x="2057448" y="5"/>
                </a:moveTo>
                <a:cubicBezTo>
                  <a:pt x="2707225" y="3873"/>
                  <a:pt x="4273651" y="2749952"/>
                  <a:pt x="3937159" y="3295301"/>
                </a:cubicBezTo>
                <a:cubicBezTo>
                  <a:pt x="3600668" y="3840649"/>
                  <a:pt x="351783" y="3813575"/>
                  <a:pt x="38498" y="3272094"/>
                </a:cubicBezTo>
                <a:cubicBezTo>
                  <a:pt x="-274787" y="2730614"/>
                  <a:pt x="1407671" y="-3863"/>
                  <a:pt x="2057448" y="5"/>
                </a:cubicBezTo>
                <a:close/>
              </a:path>
            </a:pathLst>
          </a:custGeom>
        </p:spPr>
        <p:txBody>
          <a:bodyPr wrap="square">
            <a:noAutofit/>
          </a:bodyPr>
          <a:lstStyle>
            <a:lvl1pPr>
              <a:defRPr sz="150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3" name="矩形 2"/>
          <p:cNvSpPr/>
          <p:nvPr userDrawn="1"/>
        </p:nvSpPr>
        <p:spPr>
          <a:xfrm>
            <a:off x="350174" y="1916832"/>
            <a:ext cx="735006" cy="2412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100" dirty="0">
                <a:solidFill>
                  <a:schemeClr val="bg1"/>
                </a:solidFill>
              </a:rPr>
              <a:t>PPT</a:t>
            </a:r>
            <a:r>
              <a:rPr lang="zh-CN" altLang="en-US" sz="100" dirty="0">
                <a:solidFill>
                  <a:schemeClr val="bg1"/>
                </a:solidFill>
              </a:rPr>
              <a:t>模板：</a:t>
            </a:r>
            <a:r>
              <a:rPr lang="en-US" altLang="zh-CN" sz="100" dirty="0">
                <a:solidFill>
                  <a:schemeClr val="bg1"/>
                </a:solidFill>
              </a:rPr>
              <a:t>www.1ppt.com/moban/                  PPT</a:t>
            </a:r>
            <a:r>
              <a:rPr lang="zh-CN" altLang="en-US" sz="100" dirty="0">
                <a:solidFill>
                  <a:schemeClr val="bg1"/>
                </a:solidFill>
              </a:rPr>
              <a:t>素材：</a:t>
            </a:r>
            <a:r>
              <a:rPr lang="en-US" altLang="zh-CN" sz="100" dirty="0">
                <a:solidFill>
                  <a:schemeClr val="bg1"/>
                </a:solidFill>
              </a:rPr>
              <a:t>www.1ppt.com/sucai/</a:t>
            </a:r>
          </a:p>
          <a:p>
            <a:r>
              <a:rPr lang="en-US" altLang="zh-CN" sz="100" dirty="0">
                <a:solidFill>
                  <a:schemeClr val="bg1"/>
                </a:solidFill>
              </a:rPr>
              <a:t>PPT</a:t>
            </a:r>
            <a:r>
              <a:rPr lang="zh-CN" altLang="en-US" sz="100" dirty="0">
                <a:solidFill>
                  <a:schemeClr val="bg1"/>
                </a:solidFill>
              </a:rPr>
              <a:t>背景：</a:t>
            </a:r>
            <a:r>
              <a:rPr lang="en-US" altLang="zh-CN" sz="100" dirty="0">
                <a:solidFill>
                  <a:schemeClr val="bg1"/>
                </a:solidFill>
              </a:rPr>
              <a:t>www.1ppt.com/beijing/                   PPT</a:t>
            </a:r>
            <a:r>
              <a:rPr lang="zh-CN" altLang="en-US" sz="100" dirty="0">
                <a:solidFill>
                  <a:schemeClr val="bg1"/>
                </a:solidFill>
              </a:rPr>
              <a:t>图表：</a:t>
            </a:r>
            <a:r>
              <a:rPr lang="en-US" altLang="zh-CN" sz="100" dirty="0">
                <a:solidFill>
                  <a:schemeClr val="bg1"/>
                </a:solidFill>
              </a:rPr>
              <a:t>www.1ppt.com/tubiao/      </a:t>
            </a:r>
          </a:p>
          <a:p>
            <a:r>
              <a:rPr lang="en-US" altLang="zh-CN" sz="100" dirty="0">
                <a:solidFill>
                  <a:schemeClr val="bg1"/>
                </a:solidFill>
              </a:rPr>
              <a:t>PPT</a:t>
            </a:r>
            <a:r>
              <a:rPr lang="zh-CN" altLang="en-US" sz="100" dirty="0">
                <a:solidFill>
                  <a:schemeClr val="bg1"/>
                </a:solidFill>
              </a:rPr>
              <a:t>下载：</a:t>
            </a:r>
            <a:r>
              <a:rPr lang="en-US" altLang="zh-CN" sz="100" dirty="0">
                <a:solidFill>
                  <a:schemeClr val="bg1"/>
                </a:solidFill>
              </a:rPr>
              <a:t>www.1ppt.com/xiazai/                     PPT</a:t>
            </a:r>
            <a:r>
              <a:rPr lang="zh-CN" altLang="en-US" sz="100" dirty="0">
                <a:solidFill>
                  <a:schemeClr val="bg1"/>
                </a:solidFill>
              </a:rPr>
              <a:t>教程： </a:t>
            </a:r>
            <a:r>
              <a:rPr lang="en-US" altLang="zh-CN" sz="100" dirty="0">
                <a:solidFill>
                  <a:schemeClr val="bg1"/>
                </a:solidFill>
              </a:rPr>
              <a:t>www.1ppt.com/powerpoint/      </a:t>
            </a:r>
          </a:p>
          <a:p>
            <a:r>
              <a:rPr lang="zh-CN" altLang="en-US" sz="100" dirty="0">
                <a:solidFill>
                  <a:schemeClr val="bg1"/>
                </a:solidFill>
              </a:rPr>
              <a:t>资料下载：</a:t>
            </a:r>
            <a:r>
              <a:rPr lang="en-US" altLang="zh-CN" sz="100" dirty="0">
                <a:solidFill>
                  <a:schemeClr val="bg1"/>
                </a:solidFill>
              </a:rPr>
              <a:t>www.1ppt.com/ziliao/                   </a:t>
            </a:r>
            <a:r>
              <a:rPr lang="zh-CN" altLang="en-US" sz="100" dirty="0">
                <a:solidFill>
                  <a:schemeClr val="bg1"/>
                </a:solidFill>
              </a:rPr>
              <a:t>个人简历：</a:t>
            </a:r>
            <a:r>
              <a:rPr lang="en-US" altLang="zh-CN" sz="100" dirty="0">
                <a:solidFill>
                  <a:schemeClr val="bg1"/>
                </a:solidFill>
              </a:rPr>
              <a:t>www.1ppt.com/jianli/             </a:t>
            </a:r>
          </a:p>
          <a:p>
            <a:r>
              <a:rPr lang="zh-CN" altLang="en-US" sz="100" dirty="0">
                <a:solidFill>
                  <a:schemeClr val="bg1"/>
                </a:solidFill>
              </a:rPr>
              <a:t>试卷下载：</a:t>
            </a:r>
            <a:r>
              <a:rPr lang="en-US" altLang="zh-CN" sz="100" dirty="0">
                <a:solidFill>
                  <a:schemeClr val="bg1"/>
                </a:solidFill>
              </a:rPr>
              <a:t>www.1ppt.com/shiti/                     </a:t>
            </a:r>
            <a:r>
              <a:rPr lang="zh-CN" altLang="en-US" sz="100" dirty="0">
                <a:solidFill>
                  <a:schemeClr val="bg1"/>
                </a:solidFill>
              </a:rPr>
              <a:t>教案下载：</a:t>
            </a:r>
            <a:r>
              <a:rPr lang="en-US" altLang="zh-CN" sz="100" dirty="0">
                <a:solidFill>
                  <a:schemeClr val="bg1"/>
                </a:solidFill>
              </a:rPr>
              <a:t>www.1ppt.com/jiaoan/               </a:t>
            </a:r>
          </a:p>
          <a:p>
            <a:r>
              <a:rPr lang="zh-CN" altLang="en-US" sz="100" dirty="0">
                <a:solidFill>
                  <a:schemeClr val="bg1"/>
                </a:solidFill>
              </a:rPr>
              <a:t>手抄报：</a:t>
            </a:r>
            <a:r>
              <a:rPr lang="en-US" altLang="zh-CN" sz="100" dirty="0">
                <a:solidFill>
                  <a:schemeClr val="bg1"/>
                </a:solidFill>
              </a:rPr>
              <a:t>www.1ppt.com/shouchaobao/          PPT</a:t>
            </a:r>
            <a:r>
              <a:rPr lang="zh-CN" altLang="en-US" sz="100" dirty="0">
                <a:solidFill>
                  <a:schemeClr val="bg1"/>
                </a:solidFill>
              </a:rPr>
              <a:t>课件：</a:t>
            </a:r>
            <a:r>
              <a:rPr lang="en-US" altLang="zh-CN" sz="100" dirty="0">
                <a:solidFill>
                  <a:schemeClr val="bg1"/>
                </a:solidFill>
              </a:rPr>
              <a:t>www.1ppt.com/kejian/ </a:t>
            </a:r>
          </a:p>
          <a:p>
            <a:r>
              <a:rPr lang="zh-CN" altLang="en-US" sz="100" dirty="0">
                <a:solidFill>
                  <a:schemeClr val="bg1"/>
                </a:solidFill>
              </a:rPr>
              <a:t>语文课件：</a:t>
            </a:r>
            <a:r>
              <a:rPr lang="en-US" altLang="zh-CN" sz="100" dirty="0">
                <a:solidFill>
                  <a:schemeClr val="bg1"/>
                </a:solidFill>
              </a:rPr>
              <a:t>www.1ppt.com/kejian/yuwen/    </a:t>
            </a:r>
            <a:r>
              <a:rPr lang="zh-CN" altLang="en-US" sz="100" dirty="0">
                <a:solidFill>
                  <a:schemeClr val="bg1"/>
                </a:solidFill>
              </a:rPr>
              <a:t>数学课件：</a:t>
            </a:r>
            <a:r>
              <a:rPr lang="en-US" altLang="zh-CN" sz="100" dirty="0">
                <a:solidFill>
                  <a:schemeClr val="bg1"/>
                </a:solidFill>
              </a:rPr>
              <a:t>www.1ppt.com/kejian/shuxue/ </a:t>
            </a:r>
          </a:p>
          <a:p>
            <a:r>
              <a:rPr lang="zh-CN" altLang="en-US" sz="100" dirty="0">
                <a:solidFill>
                  <a:schemeClr val="bg1"/>
                </a:solidFill>
              </a:rPr>
              <a:t>英语课件：</a:t>
            </a:r>
            <a:r>
              <a:rPr lang="en-US" altLang="zh-CN" sz="100" dirty="0">
                <a:solidFill>
                  <a:schemeClr val="bg1"/>
                </a:solidFill>
              </a:rPr>
              <a:t>www.1ppt.com/kejian/yingyu/    </a:t>
            </a:r>
            <a:r>
              <a:rPr lang="zh-CN" altLang="en-US" sz="100" dirty="0">
                <a:solidFill>
                  <a:schemeClr val="bg1"/>
                </a:solidFill>
              </a:rPr>
              <a:t>美术课件：</a:t>
            </a:r>
            <a:r>
              <a:rPr lang="en-US" altLang="zh-CN" sz="100" dirty="0">
                <a:solidFill>
                  <a:schemeClr val="bg1"/>
                </a:solidFill>
              </a:rPr>
              <a:t>www.1ppt.com/kejian/meishu/ </a:t>
            </a:r>
          </a:p>
          <a:p>
            <a:r>
              <a:rPr lang="zh-CN" altLang="en-US" sz="100" dirty="0">
                <a:solidFill>
                  <a:schemeClr val="bg1"/>
                </a:solidFill>
              </a:rPr>
              <a:t>科学课件：</a:t>
            </a:r>
            <a:r>
              <a:rPr lang="en-US" altLang="zh-CN" sz="100" dirty="0">
                <a:solidFill>
                  <a:schemeClr val="bg1"/>
                </a:solidFill>
              </a:rPr>
              <a:t>www.1ppt.com/kejian/kexue/     </a:t>
            </a:r>
            <a:r>
              <a:rPr lang="zh-CN" altLang="en-US" sz="100" dirty="0">
                <a:solidFill>
                  <a:schemeClr val="bg1"/>
                </a:solidFill>
              </a:rPr>
              <a:t>物理课件：</a:t>
            </a:r>
            <a:r>
              <a:rPr lang="en-US" altLang="zh-CN" sz="100" dirty="0">
                <a:solidFill>
                  <a:schemeClr val="bg1"/>
                </a:solidFill>
              </a:rPr>
              <a:t>www.1ppt.com/kejian/wuli/ </a:t>
            </a:r>
          </a:p>
          <a:p>
            <a:r>
              <a:rPr lang="zh-CN" altLang="en-US" sz="100" dirty="0">
                <a:solidFill>
                  <a:schemeClr val="bg1"/>
                </a:solidFill>
              </a:rPr>
              <a:t>化学课件：</a:t>
            </a:r>
            <a:r>
              <a:rPr lang="en-US" altLang="zh-CN" sz="100" dirty="0">
                <a:solidFill>
                  <a:schemeClr val="bg1"/>
                </a:solidFill>
              </a:rPr>
              <a:t>www.1ppt.com/kejian/huaxue/  </a:t>
            </a:r>
            <a:r>
              <a:rPr lang="zh-CN" altLang="en-US" sz="100" dirty="0">
                <a:solidFill>
                  <a:schemeClr val="bg1"/>
                </a:solidFill>
              </a:rPr>
              <a:t>生物课件：</a:t>
            </a:r>
            <a:r>
              <a:rPr lang="en-US" altLang="zh-CN" sz="100" dirty="0">
                <a:solidFill>
                  <a:schemeClr val="bg1"/>
                </a:solidFill>
              </a:rPr>
              <a:t>www.1ppt.com/kejian/shengwu/ </a:t>
            </a:r>
          </a:p>
          <a:p>
            <a:r>
              <a:rPr lang="zh-CN" altLang="en-US" sz="100" dirty="0">
                <a:solidFill>
                  <a:schemeClr val="bg1"/>
                </a:solidFill>
              </a:rPr>
              <a:t>地理课件：</a:t>
            </a:r>
            <a:r>
              <a:rPr lang="en-US" altLang="zh-CN" sz="100" dirty="0">
                <a:solidFill>
                  <a:schemeClr val="bg1"/>
                </a:solidFill>
              </a:rPr>
              <a:t>www.1ppt.com/kejian/dili/          </a:t>
            </a:r>
            <a:r>
              <a:rPr lang="zh-CN" altLang="en-US" sz="100" dirty="0">
                <a:solidFill>
                  <a:schemeClr val="bg1"/>
                </a:solidFill>
              </a:rPr>
              <a:t>历史课件：</a:t>
            </a:r>
            <a:r>
              <a:rPr lang="en-US" altLang="zh-CN" sz="100" dirty="0">
                <a:solidFill>
                  <a:schemeClr val="bg1"/>
                </a:solidFill>
              </a:rPr>
              <a:t>www.1ppt.com/kejian/lishi/ </a:t>
            </a:r>
          </a:p>
        </p:txBody>
      </p:sp>
    </p:spTree>
    <p:extLst>
      <p:ext uri="{BB962C8B-B14F-4D97-AF65-F5344CB8AC3E}">
        <p14:creationId xmlns:p14="http://schemas.microsoft.com/office/powerpoint/2010/main" val="1111665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>
            <a:extLst>
              <a:ext uri="{FF2B5EF4-FFF2-40B4-BE49-F238E27FC236}">
                <a16:creationId xmlns:a16="http://schemas.microsoft.com/office/drawing/2014/main" id="{38686458-F661-467C-845B-3D77DBE272C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73524" y="167608"/>
            <a:ext cx="464903" cy="4324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8556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10/22/2023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DF1199D-98B9-4F79-B465-A4524243C254}"/>
              </a:ext>
            </a:extLst>
          </p:cNvPr>
          <p:cNvSpPr/>
          <p:nvPr userDrawn="1"/>
        </p:nvSpPr>
        <p:spPr>
          <a:xfrm>
            <a:off x="8233591" y="372291"/>
            <a:ext cx="489232" cy="3037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C3C1997-D886-4E65-8A34-7770C87812D2}"/>
              </a:ext>
            </a:extLst>
          </p:cNvPr>
          <p:cNvSpPr txBox="1"/>
          <p:nvPr userDrawn="1"/>
        </p:nvSpPr>
        <p:spPr>
          <a:xfrm>
            <a:off x="7533095" y="460668"/>
            <a:ext cx="1890223" cy="126958"/>
          </a:xfrm>
          <a:prstGeom prst="rect">
            <a:avLst/>
          </a:prstGeom>
          <a:noFill/>
        </p:spPr>
        <p:txBody>
          <a:bodyPr wrap="square" lIns="68580" tIns="0" rIns="68580" bIns="0" rtlCol="0">
            <a:spAutoFit/>
          </a:bodyPr>
          <a:lstStyle/>
          <a:p>
            <a:pPr algn="ctr"/>
            <a:r>
              <a:rPr lang="en-US" sz="800" spc="0" dirty="0">
                <a:solidFill>
                  <a:schemeClr val="bg2"/>
                </a:solidFill>
                <a:latin typeface="Montserrat Medium" panose="00000600000000000000" pitchFamily="50" charset="0"/>
                <a:ea typeface="Lato Light" panose="020F0502020204030203" pitchFamily="34" charset="0"/>
                <a:cs typeface="Lato Light" panose="020F0502020204030203" pitchFamily="34" charset="0"/>
              </a:rPr>
              <a:t>|  </a:t>
            </a:r>
            <a:fld id="{C6DA61A6-9DFA-4531-9DEE-6E177963A29C}" type="slidenum">
              <a:rPr lang="en-US" sz="800" spc="0" smtClean="0">
                <a:solidFill>
                  <a:schemeClr val="bg2"/>
                </a:solidFill>
                <a:latin typeface="Montserrat Medium" panose="00000600000000000000" pitchFamily="50" charset="0"/>
                <a:ea typeface="Lato Light" panose="020F0502020204030203" pitchFamily="34" charset="0"/>
                <a:cs typeface="Lato Light" panose="020F0502020204030203" pitchFamily="34" charset="0"/>
              </a:rPr>
              <a:pPr algn="ctr"/>
              <a:t>‹#›</a:t>
            </a:fld>
            <a:r>
              <a:rPr lang="en-US" sz="800" spc="0" dirty="0">
                <a:solidFill>
                  <a:schemeClr val="bg2"/>
                </a:solidFill>
                <a:latin typeface="Montserrat Medium" panose="00000600000000000000" pitchFamily="50" charset="0"/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endParaRPr lang="id-ID" sz="800" spc="0" dirty="0">
              <a:solidFill>
                <a:schemeClr val="bg2"/>
              </a:solidFill>
              <a:latin typeface="Montserrat Medium" panose="00000600000000000000" pitchFamily="50" charset="0"/>
              <a:ea typeface="Lato Light" panose="020F0502020204030203" pitchFamily="34" charset="0"/>
              <a:cs typeface="Lato Light" panose="020F0502020204030203" pitchFamily="34" charset="0"/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5A68053-5B00-4839-B8B9-8E06468A65F1}"/>
              </a:ext>
            </a:extLst>
          </p:cNvPr>
          <p:cNvCxnSpPr>
            <a:cxnSpLocks/>
          </p:cNvCxnSpPr>
          <p:nvPr userDrawn="1"/>
        </p:nvCxnSpPr>
        <p:spPr>
          <a:xfrm>
            <a:off x="8470899" y="0"/>
            <a:ext cx="0" cy="372291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872750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4" r:id="rId1"/>
    <p:sldLayoutId id="2147483675" r:id="rId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416" userDrawn="1">
          <p15:clr>
            <a:srgbClr val="F26B43"/>
          </p15:clr>
        </p15:guide>
        <p15:guide id="2" pos="7256" userDrawn="1">
          <p15:clr>
            <a:srgbClr val="F26B43"/>
          </p15:clr>
        </p15:guide>
        <p15:guide id="3" orient="horz" pos="648" userDrawn="1">
          <p15:clr>
            <a:srgbClr val="F26B43"/>
          </p15:clr>
        </p15:guide>
        <p15:guide id="4" orient="horz" pos="712" userDrawn="1">
          <p15:clr>
            <a:srgbClr val="F26B43"/>
          </p15:clr>
        </p15:guide>
        <p15:guide id="5" orient="horz" pos="3928" userDrawn="1">
          <p15:clr>
            <a:srgbClr val="F26B43"/>
          </p15:clr>
        </p15:guide>
        <p15:guide id="6" orient="horz" pos="386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 12">
            <a:extLst>
              <a:ext uri="{FF2B5EF4-FFF2-40B4-BE49-F238E27FC236}">
                <a16:creationId xmlns:a16="http://schemas.microsoft.com/office/drawing/2014/main" id="{C163D6D2-C9E3-4AF5-8D1B-E62B85D12B3B}"/>
              </a:ext>
            </a:extLst>
          </p:cNvPr>
          <p:cNvSpPr/>
          <p:nvPr/>
        </p:nvSpPr>
        <p:spPr>
          <a:xfrm>
            <a:off x="281613" y="196554"/>
            <a:ext cx="2979824" cy="290605"/>
          </a:xfrm>
          <a:prstGeom prst="rect">
            <a:avLst/>
          </a:prstGeom>
          <a:noFill/>
          <a:ln w="12700" cap="flat">
            <a:noFill/>
            <a:prstDash val="solid"/>
            <a:miter lim="800000"/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  <a:softEdge rad="19050"/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spcFirstLastPara="1" wrap="square" lIns="43194" tIns="43194" rIns="43194" bIns="43194" spcCol="28575" anchor="ctr">
            <a:spAutoFit/>
          </a:bodyPr>
          <a:lstStyle/>
          <a:p>
            <a:pPr defTabSz="863828" latinLnBrk="1">
              <a:defRPr/>
            </a:pPr>
            <a:r>
              <a:rPr lang="zh-CN" altLang="en-US" sz="1300" spc="225" dirty="0">
                <a:solidFill>
                  <a:prstClr val="black"/>
                </a:solidFill>
                <a:cs typeface="+mn-ea"/>
                <a:sym typeface="+mn-lt"/>
              </a:rPr>
              <a:t>人教版九年级物理（初中）</a:t>
            </a:r>
          </a:p>
        </p:txBody>
      </p:sp>
      <p:grpSp>
        <p:nvGrpSpPr>
          <p:cNvPr id="42" name="组合 41">
            <a:extLst>
              <a:ext uri="{FF2B5EF4-FFF2-40B4-BE49-F238E27FC236}">
                <a16:creationId xmlns:a16="http://schemas.microsoft.com/office/drawing/2014/main" id="{B8E26BBC-36A9-4919-B079-97D9BB07E393}"/>
              </a:ext>
            </a:extLst>
          </p:cNvPr>
          <p:cNvGrpSpPr/>
          <p:nvPr/>
        </p:nvGrpSpPr>
        <p:grpSpPr>
          <a:xfrm>
            <a:off x="3871158" y="1582985"/>
            <a:ext cx="5129164" cy="1564779"/>
            <a:chOff x="-4634728" y="976743"/>
            <a:chExt cx="6838886" cy="2086373"/>
          </a:xfrm>
        </p:grpSpPr>
        <p:cxnSp>
          <p:nvCxnSpPr>
            <p:cNvPr id="44" name="直接连接符 43">
              <a:extLst>
                <a:ext uri="{FF2B5EF4-FFF2-40B4-BE49-F238E27FC236}">
                  <a16:creationId xmlns:a16="http://schemas.microsoft.com/office/drawing/2014/main" id="{8DC149E2-FB9F-4318-A55C-6F1910D3DE48}"/>
                </a:ext>
              </a:extLst>
            </p:cNvPr>
            <p:cNvCxnSpPr>
              <a:cxnSpLocks/>
            </p:cNvCxnSpPr>
            <p:nvPr/>
          </p:nvCxnSpPr>
          <p:spPr>
            <a:xfrm>
              <a:off x="-4634728" y="2827846"/>
              <a:ext cx="4901428" cy="0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文本占位符 19">
              <a:extLst>
                <a:ext uri="{FF2B5EF4-FFF2-40B4-BE49-F238E27FC236}">
                  <a16:creationId xmlns:a16="http://schemas.microsoft.com/office/drawing/2014/main" id="{1FB5F147-43A4-4952-BEAD-92C3275AC512}"/>
                </a:ext>
              </a:extLst>
            </p:cNvPr>
            <p:cNvSpPr txBox="1">
              <a:spLocks/>
            </p:cNvSpPr>
            <p:nvPr/>
          </p:nvSpPr>
          <p:spPr>
            <a:xfrm>
              <a:off x="-4261073" y="2306507"/>
              <a:ext cx="6465231" cy="756609"/>
            </a:xfrm>
            <a:prstGeom prst="rect">
              <a:avLst/>
            </a:prstGeom>
          </p:spPr>
          <p:txBody>
            <a:bodyPr/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  <a:defRPr/>
              </a:pPr>
              <a:r>
                <a:rPr lang="zh-CN" altLang="en-US" sz="3600" b="1" dirty="0">
                  <a:solidFill>
                    <a:srgbClr val="FF0000"/>
                  </a:solidFill>
                  <a:cs typeface="+mn-ea"/>
                  <a:sym typeface="+mn-lt"/>
                </a:rPr>
                <a:t>第</a:t>
              </a:r>
              <a:r>
                <a:rPr lang="en-US" altLang="zh-CN" sz="3600" b="1" dirty="0">
                  <a:solidFill>
                    <a:srgbClr val="FF0000"/>
                  </a:solidFill>
                  <a:cs typeface="+mn-ea"/>
                  <a:sym typeface="+mn-lt"/>
                </a:rPr>
                <a:t>1</a:t>
              </a:r>
              <a:r>
                <a:rPr lang="zh-CN" altLang="en-US" sz="3600" b="1" dirty="0">
                  <a:solidFill>
                    <a:srgbClr val="FF0000"/>
                  </a:solidFill>
                  <a:cs typeface="+mn-ea"/>
                  <a:sym typeface="+mn-lt"/>
                </a:rPr>
                <a:t>节  分子热运动</a:t>
              </a:r>
            </a:p>
          </p:txBody>
        </p:sp>
        <p:sp>
          <p:nvSpPr>
            <p:cNvPr id="46" name="文本占位符 20">
              <a:extLst>
                <a:ext uri="{FF2B5EF4-FFF2-40B4-BE49-F238E27FC236}">
                  <a16:creationId xmlns:a16="http://schemas.microsoft.com/office/drawing/2014/main" id="{B58FD3B8-6891-4474-8F01-232BF5D251A9}"/>
                </a:ext>
              </a:extLst>
            </p:cNvPr>
            <p:cNvSpPr txBox="1">
              <a:spLocks/>
            </p:cNvSpPr>
            <p:nvPr/>
          </p:nvSpPr>
          <p:spPr>
            <a:xfrm>
              <a:off x="-3801011" y="976743"/>
              <a:ext cx="3574816" cy="423271"/>
            </a:xfrm>
            <a:prstGeom prst="rect">
              <a:avLst/>
            </a:prstGeom>
          </p:spPr>
          <p:txBody>
            <a:bodyPr/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  <a:defRPr/>
              </a:pPr>
              <a:r>
                <a:rPr lang="zh-CN" altLang="en-US" dirty="0">
                  <a:solidFill>
                    <a:prstClr val="black"/>
                  </a:solidFill>
                  <a:cs typeface="+mn-ea"/>
                  <a:sym typeface="+mn-lt"/>
                </a:rPr>
                <a:t>第十三章   内能 </a:t>
              </a:r>
              <a:endParaRPr lang="en-US" altLang="zh-CN" sz="2100" dirty="0">
                <a:solidFill>
                  <a:prstClr val="black"/>
                </a:solidFill>
                <a:cs typeface="+mn-ea"/>
                <a:sym typeface="+mn-lt"/>
              </a:endParaRPr>
            </a:p>
          </p:txBody>
        </p:sp>
      </p:grpSp>
      <p:sp>
        <p:nvSpPr>
          <p:cNvPr id="47" name="矩形: 圆角 46">
            <a:extLst>
              <a:ext uri="{FF2B5EF4-FFF2-40B4-BE49-F238E27FC236}">
                <a16:creationId xmlns:a16="http://schemas.microsoft.com/office/drawing/2014/main" id="{1B175BC9-E17D-4C89-869F-ADBBB77B8317}"/>
              </a:ext>
            </a:extLst>
          </p:cNvPr>
          <p:cNvSpPr/>
          <p:nvPr/>
        </p:nvSpPr>
        <p:spPr>
          <a:xfrm>
            <a:off x="8569590" y="4705233"/>
            <a:ext cx="665494" cy="104723"/>
          </a:xfrm>
          <a:prstGeom prst="roundRect">
            <a:avLst>
              <a:gd name="adj" fmla="val 5000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542D3808-336B-00CE-1179-E55F7D84B97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0167" y="434585"/>
            <a:ext cx="4291446" cy="4291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59196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02188" y="1034309"/>
            <a:ext cx="7608997" cy="1477325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>
            <a:lvl1pPr marL="0" marR="0" indent="0" algn="l" defTabSz="914400" rtl="0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400" i="0" u="none" strike="noStrike" cap="none" spc="0" normalizeH="0" baseline="0">
                <a:ln>
                  <a:noFill/>
                </a:ln>
                <a:solidFill>
                  <a:srgbClr val="0039AC"/>
                </a:solidFill>
                <a:effectLst/>
                <a:uFillTx/>
                <a:latin typeface="微软雅黑" pitchFamily="34" charset="-122"/>
                <a:ea typeface="微软雅黑" pitchFamily="34" charset="-122"/>
              </a:defRPr>
            </a:lvl1pPr>
          </a:lstStyle>
          <a:p>
            <a:pPr defTabSz="914378"/>
            <a:r>
              <a:rPr lang="en-US" altLang="zh-CN" sz="2000" b="1" kern="0" dirty="0">
                <a:solidFill>
                  <a:srgbClr val="FF6600"/>
                </a:solidFill>
                <a:latin typeface="+mn-lt"/>
                <a:ea typeface="+mn-ea"/>
                <a:cs typeface="+mn-ea"/>
                <a:sym typeface="+mn-lt"/>
              </a:rPr>
              <a:t>2</a:t>
            </a:r>
            <a:r>
              <a:rPr lang="zh-CN" altLang="en-US" sz="2000" b="1" kern="0" dirty="0">
                <a:solidFill>
                  <a:srgbClr val="FF6600"/>
                </a:solidFill>
                <a:latin typeface="+mn-lt"/>
                <a:ea typeface="+mn-ea"/>
                <a:cs typeface="+mn-ea"/>
                <a:sym typeface="+mn-lt"/>
              </a:rPr>
              <a:t>、分子热运动</a:t>
            </a:r>
            <a:endParaRPr lang="en-US" altLang="zh-CN" sz="2000" b="1" kern="0" dirty="0">
              <a:solidFill>
                <a:srgbClr val="FF6600"/>
              </a:solidFill>
              <a:latin typeface="+mn-lt"/>
              <a:ea typeface="+mn-ea"/>
              <a:cs typeface="+mn-ea"/>
              <a:sym typeface="+mn-lt"/>
            </a:endParaRPr>
          </a:p>
          <a:p>
            <a:pPr defTabSz="914378"/>
            <a:r>
              <a:rPr lang="zh-CN" altLang="en-US" sz="2000" kern="0" dirty="0">
                <a:solidFill>
                  <a:schemeClr val="tx1"/>
                </a:solidFill>
                <a:latin typeface="+mn-lt"/>
                <a:ea typeface="+mn-ea"/>
                <a:cs typeface="+mn-ea"/>
                <a:sym typeface="+mn-lt"/>
              </a:rPr>
              <a:t>因为分子运动快慢和温度有关，把分子的无规则运动叫做分子的热运动。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57245" y="2395718"/>
            <a:ext cx="8348133" cy="992578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/>
          <a:p>
            <a:pPr defTabSz="914378" latinLnBrk="1" hangingPunct="0">
              <a:lnSpc>
                <a:spcPct val="150000"/>
              </a:lnSpc>
            </a:pPr>
            <a:r>
              <a:rPr lang="zh-CN" altLang="en-US" sz="2100" b="1" kern="0" dirty="0">
                <a:solidFill>
                  <a:srgbClr val="FF6600"/>
                </a:solidFill>
                <a:cs typeface="+mn-ea"/>
                <a:sym typeface="+mn-lt"/>
              </a:rPr>
              <a:t>讨论：</a:t>
            </a:r>
            <a:endParaRPr lang="en-US" altLang="zh-CN" sz="2100" b="1" kern="0" dirty="0">
              <a:solidFill>
                <a:srgbClr val="FF6600"/>
              </a:solidFill>
              <a:cs typeface="+mn-ea"/>
              <a:sym typeface="+mn-lt"/>
            </a:endParaRPr>
          </a:p>
          <a:p>
            <a:pPr defTabSz="914378" latinLnBrk="1" hangingPunct="0">
              <a:lnSpc>
                <a:spcPct val="150000"/>
              </a:lnSpc>
            </a:pPr>
            <a:r>
              <a:rPr lang="zh-CN" altLang="en-US" sz="1800" kern="0" dirty="0">
                <a:cs typeface="+mn-ea"/>
                <a:sym typeface="+mn-lt"/>
              </a:rPr>
              <a:t>腌咸菜和炒菜，哪种情况咸的更快一些</a:t>
            </a:r>
            <a:r>
              <a:rPr lang="en-US" altLang="zh-CN" sz="1800" kern="0" dirty="0">
                <a:cs typeface="+mn-ea"/>
                <a:sym typeface="+mn-lt"/>
              </a:rPr>
              <a:t>?</a:t>
            </a:r>
            <a:endParaRPr lang="zh-CN" altLang="en-US" sz="1800" kern="0" dirty="0">
              <a:cs typeface="+mn-ea"/>
              <a:sym typeface="+mn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57245" y="3475194"/>
            <a:ext cx="7698883" cy="992578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/>
          <a:p>
            <a:pPr defTabSz="914378" latinLnBrk="1" hangingPunct="0">
              <a:lnSpc>
                <a:spcPct val="150000"/>
              </a:lnSpc>
            </a:pPr>
            <a:r>
              <a:rPr lang="zh-CN" altLang="en-US" sz="2100" kern="0" dirty="0">
                <a:solidFill>
                  <a:srgbClr val="FF6600"/>
                </a:solidFill>
                <a:cs typeface="+mn-ea"/>
                <a:sym typeface="+mn-lt"/>
              </a:rPr>
              <a:t>点拨：</a:t>
            </a:r>
            <a:endParaRPr lang="en-US" altLang="zh-CN" sz="2100" kern="0" dirty="0">
              <a:solidFill>
                <a:srgbClr val="FF6600"/>
              </a:solidFill>
              <a:cs typeface="+mn-ea"/>
              <a:sym typeface="+mn-lt"/>
            </a:endParaRPr>
          </a:p>
          <a:p>
            <a:pPr defTabSz="914378" latinLnBrk="1" hangingPunct="0">
              <a:lnSpc>
                <a:spcPct val="150000"/>
              </a:lnSpc>
            </a:pPr>
            <a:r>
              <a:rPr lang="zh-CN" altLang="en-US" sz="1800" kern="0" dirty="0">
                <a:cs typeface="+mn-ea"/>
                <a:sym typeface="+mn-lt"/>
              </a:rPr>
              <a:t>因为炒菜时温度高，盐分子运动剧烈，扩散的快。所以炒菜时咸得更快。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8FFAEB33-247B-45D3-B9A3-FA801BE6384F}"/>
              </a:ext>
            </a:extLst>
          </p:cNvPr>
          <p:cNvSpPr txBox="1"/>
          <p:nvPr/>
        </p:nvSpPr>
        <p:spPr>
          <a:xfrm>
            <a:off x="809625" y="238125"/>
            <a:ext cx="2074126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2100" b="1" dirty="0">
                <a:cs typeface="+mn-ea"/>
                <a:sym typeface="+mn-lt"/>
              </a:rPr>
              <a:t>二、分子热运动</a:t>
            </a:r>
          </a:p>
        </p:txBody>
      </p:sp>
    </p:spTree>
    <p:extLst>
      <p:ext uri="{BB962C8B-B14F-4D97-AF65-F5344CB8AC3E}">
        <p14:creationId xmlns:p14="http://schemas.microsoft.com/office/powerpoint/2010/main" val="3473075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615324" y="941843"/>
            <a:ext cx="7913352" cy="923328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>
            <a:lvl1pPr marL="0" marR="0" indent="0" algn="l" defTabSz="914400" rtl="0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2800">
                <a:solidFill>
                  <a:srgbClr val="0039AC"/>
                </a:solidFill>
                <a:latin typeface="微软雅黑" pitchFamily="34" charset="-122"/>
                <a:ea typeface="微软雅黑" pitchFamily="34" charset="-122"/>
              </a:defRPr>
            </a:lvl1pPr>
          </a:lstStyle>
          <a:p>
            <a:pPr defTabSz="914378"/>
            <a:r>
              <a:rPr lang="zh-CN" altLang="en-US" sz="1800" kern="0" dirty="0">
                <a:solidFill>
                  <a:srgbClr val="FF6600"/>
                </a:solidFill>
                <a:latin typeface="+mn-lt"/>
                <a:ea typeface="+mn-ea"/>
                <a:cs typeface="+mn-ea"/>
                <a:sym typeface="+mn-lt"/>
              </a:rPr>
              <a:t>问题：</a:t>
            </a:r>
            <a:r>
              <a:rPr lang="zh-CN" altLang="en-US" sz="1800" kern="0" dirty="0">
                <a:solidFill>
                  <a:schemeClr val="tx1"/>
                </a:solidFill>
                <a:latin typeface="+mn-lt"/>
                <a:ea typeface="+mn-ea"/>
                <a:cs typeface="+mn-ea"/>
                <a:sym typeface="+mn-lt"/>
              </a:rPr>
              <a:t>既然分子在运动，通常固体和液体中的分子为什么没飞散开？而保持一定的体积呢？</a:t>
            </a:r>
          </a:p>
        </p:txBody>
      </p:sp>
      <p:sp>
        <p:nvSpPr>
          <p:cNvPr id="4" name="Text Box 10"/>
          <p:cNvSpPr txBox="1">
            <a:spLocks noChangeArrowheads="1"/>
          </p:cNvSpPr>
          <p:nvPr/>
        </p:nvSpPr>
        <p:spPr bwMode="auto">
          <a:xfrm>
            <a:off x="575734" y="1788686"/>
            <a:ext cx="5130800" cy="646329"/>
          </a:xfrm>
          <a:prstGeom prst="rect">
            <a:avLst/>
          </a:prstGeom>
          <a:noFill/>
          <a:ln w="12700" cap="flat">
            <a:noFill/>
            <a:miter lim="400000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>
            <a:lvl1pPr algn="l" rtl="0" latinLnBrk="1" hangingPunct="0">
              <a:lnSpc>
                <a:spcPct val="150000"/>
              </a:lnSpc>
              <a:defRPr sz="2800" b="1">
                <a:solidFill>
                  <a:srgbClr val="007E27"/>
                </a:solidFill>
                <a:latin typeface="微软雅黑" panose="020B0502040204020203" charset="-122"/>
                <a:ea typeface="微软雅黑" panose="020B0502040204020203" charset="-122"/>
                <a:cs typeface="微软雅黑" panose="020B0502040204020203" charset="-122"/>
              </a:defRPr>
            </a:lvl1pPr>
          </a:lstStyle>
          <a:p>
            <a:pPr defTabSz="914378"/>
            <a:r>
              <a:rPr lang="en-US" altLang="zh-CN" sz="2400" kern="0" dirty="0">
                <a:solidFill>
                  <a:schemeClr val="tx1"/>
                </a:solidFill>
                <a:latin typeface="+mn-lt"/>
                <a:ea typeface="+mn-ea"/>
                <a:cs typeface="+mn-ea"/>
                <a:sym typeface="+mn-lt"/>
              </a:rPr>
              <a:t>1</a:t>
            </a:r>
            <a:r>
              <a:rPr lang="zh-CN" altLang="en-US" sz="2400" kern="0" dirty="0">
                <a:solidFill>
                  <a:schemeClr val="tx1"/>
                </a:solidFill>
                <a:latin typeface="+mn-lt"/>
                <a:ea typeface="+mn-ea"/>
                <a:cs typeface="+mn-ea"/>
                <a:sym typeface="+mn-lt"/>
              </a:rPr>
              <a:t>、演示实验：铅的分子引力</a:t>
            </a: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4414" y="1922491"/>
            <a:ext cx="1611386" cy="2279167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615325" y="2435358"/>
            <a:ext cx="5130800" cy="1477325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>
            <a:lvl1pPr marL="0" marR="0" indent="0" algn="l" defTabSz="914400" rtl="0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400" i="0" u="none" strike="noStrike" cap="none" spc="0" normalizeH="0" baseline="0">
                <a:ln>
                  <a:noFill/>
                </a:ln>
                <a:solidFill>
                  <a:srgbClr val="0039AC"/>
                </a:solidFill>
                <a:effectLst/>
                <a:uFillTx/>
                <a:latin typeface="微软雅黑" pitchFamily="34" charset="-122"/>
                <a:ea typeface="微软雅黑" pitchFamily="34" charset="-122"/>
              </a:defRPr>
            </a:lvl1pPr>
          </a:lstStyle>
          <a:p>
            <a:pPr defTabSz="914378"/>
            <a:r>
              <a:rPr lang="zh-CN" altLang="en-US" sz="2000" kern="0" dirty="0">
                <a:latin typeface="+mn-lt"/>
                <a:ea typeface="+mn-ea"/>
                <a:cs typeface="+mn-ea"/>
                <a:sym typeface="+mn-lt"/>
              </a:rPr>
              <a:t>把两个铅柱的地面用小刀削平。然后紧紧压在一起。两个铅柱结合在一起。挂上两个钩码。也不会把他们拉开。</a:t>
            </a:r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575735" y="4005450"/>
            <a:ext cx="5511799" cy="3924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defTabSz="914378" eaLnBrk="1" hangingPunct="1">
              <a:spcBef>
                <a:spcPct val="50000"/>
              </a:spcBef>
            </a:pPr>
            <a:r>
              <a:rPr lang="zh-CN" altLang="en-US" sz="2100" kern="0" dirty="0">
                <a:solidFill>
                  <a:srgbClr val="FF0000"/>
                </a:solidFill>
                <a:latin typeface="+mn-lt"/>
                <a:ea typeface="+mn-ea"/>
                <a:cs typeface="+mn-ea"/>
                <a:sym typeface="+mn-lt"/>
              </a:rPr>
              <a:t>说明：铅柱的分子之间存在引力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FD8B84AF-0E3A-406E-8251-6A2B6132374B}"/>
              </a:ext>
            </a:extLst>
          </p:cNvPr>
          <p:cNvSpPr txBox="1"/>
          <p:nvPr/>
        </p:nvSpPr>
        <p:spPr>
          <a:xfrm>
            <a:off x="809625" y="238125"/>
            <a:ext cx="2627162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2100" b="1" dirty="0">
                <a:cs typeface="+mn-ea"/>
                <a:sym typeface="+mn-lt"/>
              </a:rPr>
              <a:t>三、分子间的作用力</a:t>
            </a:r>
          </a:p>
        </p:txBody>
      </p:sp>
    </p:spTree>
    <p:extLst>
      <p:ext uri="{BB962C8B-B14F-4D97-AF65-F5344CB8AC3E}">
        <p14:creationId xmlns:p14="http://schemas.microsoft.com/office/powerpoint/2010/main" val="2879186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4"/>
          <p:cNvSpPr txBox="1">
            <a:spLocks noChangeArrowheads="1"/>
          </p:cNvSpPr>
          <p:nvPr/>
        </p:nvSpPr>
        <p:spPr bwMode="auto">
          <a:xfrm>
            <a:off x="695235" y="1448134"/>
            <a:ext cx="7272337" cy="507830"/>
          </a:xfrm>
          <a:prstGeom prst="rect">
            <a:avLst/>
          </a:prstGeom>
          <a:noFill/>
          <a:ln w="12700" cap="flat">
            <a:noFill/>
            <a:miter lim="400000"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>
            <a:lvl1pPr marL="0" marR="0" indent="0" algn="l" defTabSz="914400" rtl="0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800" b="1" i="0" u="none" strike="noStrike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微软雅黑" pitchFamily="34" charset="-122"/>
                <a:ea typeface="微软雅黑" pitchFamily="34" charset="-122"/>
              </a:defRPr>
            </a:lvl1pPr>
          </a:lstStyle>
          <a:p>
            <a:pPr defTabSz="914378"/>
            <a:r>
              <a:rPr lang="zh-CN" altLang="en-US" sz="1800" b="0" kern="0" dirty="0">
                <a:solidFill>
                  <a:schemeClr val="tx1"/>
                </a:solidFill>
                <a:latin typeface="+mn-lt"/>
                <a:ea typeface="+mn-ea"/>
                <a:cs typeface="+mn-ea"/>
                <a:sym typeface="+mn-lt"/>
              </a:rPr>
              <a:t>思考：分子间存在间隙又有引力，为什么固体、液体很难被压缩呢？</a:t>
            </a:r>
          </a:p>
        </p:txBody>
      </p:sp>
      <p:sp>
        <p:nvSpPr>
          <p:cNvPr id="5" name="Shape 120"/>
          <p:cNvSpPr/>
          <p:nvPr/>
        </p:nvSpPr>
        <p:spPr>
          <a:xfrm>
            <a:off x="695236" y="984006"/>
            <a:ext cx="2085908" cy="323165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none" lIns="0" tIns="0" rIns="0" bIns="0" numCol="1" anchor="t">
            <a:spAutoFit/>
          </a:bodyPr>
          <a:lstStyle/>
          <a:p>
            <a:pPr defTabSz="914378"/>
            <a:r>
              <a:rPr lang="en-US" altLang="zh-CN" sz="2100" b="1" kern="0" dirty="0">
                <a:cs typeface="+mn-ea"/>
                <a:sym typeface="+mn-lt"/>
              </a:rPr>
              <a:t>2</a:t>
            </a:r>
            <a:r>
              <a:rPr lang="zh-CN" altLang="en-US" sz="2100" b="1" kern="0" dirty="0">
                <a:cs typeface="+mn-ea"/>
                <a:sym typeface="+mn-lt"/>
              </a:rPr>
              <a:t>、分子间的斥力</a:t>
            </a:r>
            <a:endParaRPr sz="2100" b="1" kern="0" dirty="0">
              <a:cs typeface="+mn-ea"/>
              <a:sym typeface="+mn-lt"/>
            </a:endParaRPr>
          </a:p>
        </p:txBody>
      </p:sp>
      <p:graphicFrame>
        <p:nvGraphicFramePr>
          <p:cNvPr id="6" name="对象 5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310206795"/>
              </p:ext>
            </p:extLst>
          </p:nvPr>
        </p:nvGraphicFramePr>
        <p:xfrm>
          <a:off x="4767826" y="2460526"/>
          <a:ext cx="3295786" cy="14540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位图图像" r:id="rId2" imgW="4772691" imgH="2104762" progId="PBrush">
                  <p:embed/>
                </p:oleObj>
              </mc:Choice>
              <mc:Fallback>
                <p:oleObj name="位图图像" r:id="rId2" imgW="4772691" imgH="2104762" progId="PBrush">
                  <p:embed/>
                  <p:pic>
                    <p:nvPicPr>
                      <p:cNvPr id="6" name="对象 5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67826" y="2460526"/>
                        <a:ext cx="3295786" cy="145402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695235" y="2405170"/>
            <a:ext cx="3593737" cy="1754325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/>
          <a:p>
            <a:pPr defTabSz="914378" latinLnBrk="1" hangingPunct="0">
              <a:lnSpc>
                <a:spcPct val="150000"/>
              </a:lnSpc>
            </a:pPr>
            <a:r>
              <a:rPr lang="zh-CN" altLang="en-US" sz="1800" kern="0" dirty="0">
                <a:solidFill>
                  <a:srgbClr val="FF0000"/>
                </a:solidFill>
                <a:cs typeface="+mn-ea"/>
                <a:sym typeface="+mn-lt"/>
              </a:rPr>
              <a:t>分子间同时存在排斥力。</a:t>
            </a:r>
            <a:r>
              <a:rPr lang="zh-CN" altLang="en-US" sz="1800" kern="0" dirty="0">
                <a:solidFill>
                  <a:srgbClr val="000000"/>
                </a:solidFill>
                <a:cs typeface="+mn-ea"/>
                <a:sym typeface="+mn-lt"/>
              </a:rPr>
              <a:t>就像两个用弹簧连着的两个小球，两小球之间弹力的方向由弹簧是被压缩还是拉伸来决定。</a:t>
            </a:r>
          </a:p>
        </p:txBody>
      </p:sp>
      <p:sp>
        <p:nvSpPr>
          <p:cNvPr id="8" name="文本框 7">
            <a:extLst>
              <a:ext uri="{FF2B5EF4-FFF2-40B4-BE49-F238E27FC236}">
                <a16:creationId xmlns:a16="http://schemas.microsoft.com/office/drawing/2014/main" id="{41BCE842-F512-49A1-9CCC-FC983A28B3F2}"/>
              </a:ext>
            </a:extLst>
          </p:cNvPr>
          <p:cNvSpPr txBox="1"/>
          <p:nvPr/>
        </p:nvSpPr>
        <p:spPr>
          <a:xfrm>
            <a:off x="838200" y="237182"/>
            <a:ext cx="2627162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2100" b="1" dirty="0">
                <a:cs typeface="+mn-ea"/>
                <a:sym typeface="+mn-lt"/>
              </a:rPr>
              <a:t>三、分子间的作用力</a:t>
            </a:r>
          </a:p>
        </p:txBody>
      </p:sp>
    </p:spTree>
    <p:extLst>
      <p:ext uri="{BB962C8B-B14F-4D97-AF65-F5344CB8AC3E}">
        <p14:creationId xmlns:p14="http://schemas.microsoft.com/office/powerpoint/2010/main" val="2705919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35" name="Rectangle 27"/>
          <p:cNvSpPr>
            <a:spLocks noChangeArrowheads="1"/>
          </p:cNvSpPr>
          <p:nvPr/>
        </p:nvSpPr>
        <p:spPr bwMode="auto">
          <a:xfrm>
            <a:off x="554806" y="1981364"/>
            <a:ext cx="1858522" cy="2846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8580" tIns="34290" rIns="68580" bIns="34290">
            <a:spAutoFit/>
          </a:bodyPr>
          <a:lstStyle/>
          <a:p>
            <a:pPr defTabSz="914378"/>
            <a:r>
              <a:rPr lang="en-US" altLang="zh-CN" u="sng" kern="0" dirty="0">
                <a:solidFill>
                  <a:sysClr val="windowText" lastClr="000000"/>
                </a:solidFill>
                <a:cs typeface="+mn-ea"/>
                <a:sym typeface="+mn-lt"/>
              </a:rPr>
              <a:t>                              </a:t>
            </a:r>
            <a:r>
              <a:rPr lang="en-US" altLang="zh-CN" kern="0" dirty="0">
                <a:solidFill>
                  <a:sysClr val="windowText" lastClr="000000"/>
                </a:solidFill>
                <a:cs typeface="+mn-ea"/>
                <a:sym typeface="+mn-lt"/>
              </a:rPr>
              <a:t> </a:t>
            </a:r>
            <a:r>
              <a:rPr lang="zh-CN" altLang="en-US" kern="0" dirty="0">
                <a:solidFill>
                  <a:sysClr val="windowText" lastClr="000000"/>
                </a:solidFill>
                <a:cs typeface="+mn-ea"/>
                <a:sym typeface="+mn-lt"/>
              </a:rPr>
              <a:t>。</a:t>
            </a:r>
          </a:p>
        </p:txBody>
      </p:sp>
      <p:sp>
        <p:nvSpPr>
          <p:cNvPr id="17413" name="Rectangle 5"/>
          <p:cNvSpPr>
            <a:spLocks noChangeArrowheads="1"/>
          </p:cNvSpPr>
          <p:nvPr/>
        </p:nvSpPr>
        <p:spPr bwMode="auto">
          <a:xfrm>
            <a:off x="548456" y="1662011"/>
            <a:ext cx="3600450" cy="2846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8580" tIns="34290" rIns="68580" bIns="34290">
            <a:spAutoFit/>
          </a:bodyPr>
          <a:lstStyle/>
          <a:p>
            <a:pPr defTabSz="914378"/>
            <a:r>
              <a:rPr lang="en-US" altLang="zh-CN" kern="0" dirty="0">
                <a:solidFill>
                  <a:sysClr val="windowText" lastClr="000000"/>
                </a:solidFill>
                <a:cs typeface="+mn-ea"/>
                <a:sym typeface="+mn-lt"/>
              </a:rPr>
              <a:t>⑴</a:t>
            </a:r>
            <a:r>
              <a:rPr lang="zh-CN" altLang="en-US" kern="0" dirty="0">
                <a:solidFill>
                  <a:sysClr val="windowText" lastClr="000000"/>
                </a:solidFill>
                <a:cs typeface="+mn-ea"/>
                <a:sym typeface="+mn-lt"/>
              </a:rPr>
              <a:t>分子间距离</a:t>
            </a:r>
            <a:r>
              <a:rPr lang="zh-CN" altLang="en-US" kern="0" dirty="0">
                <a:solidFill>
                  <a:srgbClr val="FF0000"/>
                </a:solidFill>
                <a:cs typeface="+mn-ea"/>
                <a:sym typeface="+mn-lt"/>
              </a:rPr>
              <a:t>等于</a:t>
            </a:r>
            <a:r>
              <a:rPr lang="en-US" altLang="zh-CN" i="1" kern="0" dirty="0">
                <a:solidFill>
                  <a:sysClr val="windowText" lastClr="000000"/>
                </a:solidFill>
                <a:cs typeface="+mn-ea"/>
                <a:sym typeface="+mn-lt"/>
              </a:rPr>
              <a:t>r </a:t>
            </a:r>
            <a:r>
              <a:rPr lang="zh-CN" altLang="en-US" kern="0" dirty="0">
                <a:solidFill>
                  <a:sysClr val="windowText" lastClr="000000"/>
                </a:solidFill>
                <a:cs typeface="+mn-ea"/>
                <a:sym typeface="+mn-lt"/>
              </a:rPr>
              <a:t>时，</a:t>
            </a:r>
          </a:p>
        </p:txBody>
      </p:sp>
      <p:sp>
        <p:nvSpPr>
          <p:cNvPr id="17415" name="Line 7"/>
          <p:cNvSpPr>
            <a:spLocks noChangeShapeType="1"/>
          </p:cNvSpPr>
          <p:nvPr/>
        </p:nvSpPr>
        <p:spPr bwMode="auto">
          <a:xfrm>
            <a:off x="5219700" y="632262"/>
            <a:ext cx="0" cy="393242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8580" tIns="34290" rIns="68580" bIns="34290"/>
          <a:lstStyle/>
          <a:p>
            <a:pPr defTabSz="914378"/>
            <a:endParaRPr lang="zh-CN" altLang="en-US" sz="1800" kern="0">
              <a:solidFill>
                <a:sysClr val="windowText" lastClr="000000"/>
              </a:solidFill>
              <a:cs typeface="+mn-ea"/>
              <a:sym typeface="+mn-lt"/>
            </a:endParaRPr>
          </a:p>
        </p:txBody>
      </p:sp>
      <p:sp>
        <p:nvSpPr>
          <p:cNvPr id="17416" name="Line 8"/>
          <p:cNvSpPr>
            <a:spLocks noChangeShapeType="1"/>
          </p:cNvSpPr>
          <p:nvPr/>
        </p:nvSpPr>
        <p:spPr bwMode="auto">
          <a:xfrm>
            <a:off x="6804025" y="632262"/>
            <a:ext cx="0" cy="387898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8580" tIns="34290" rIns="68580" bIns="34290"/>
          <a:lstStyle/>
          <a:p>
            <a:pPr defTabSz="914378"/>
            <a:endParaRPr lang="zh-CN" altLang="en-US" sz="1800" kern="0">
              <a:solidFill>
                <a:sysClr val="windowText" lastClr="000000"/>
              </a:solidFill>
              <a:cs typeface="+mn-ea"/>
              <a:sym typeface="+mn-lt"/>
            </a:endParaRPr>
          </a:p>
        </p:txBody>
      </p:sp>
      <p:sp>
        <p:nvSpPr>
          <p:cNvPr id="17424" name="Oval 16"/>
          <p:cNvSpPr>
            <a:spLocks noChangeArrowheads="1"/>
          </p:cNvSpPr>
          <p:nvPr/>
        </p:nvSpPr>
        <p:spPr bwMode="auto">
          <a:xfrm>
            <a:off x="5003801" y="1224915"/>
            <a:ext cx="431800" cy="323050"/>
          </a:xfrm>
          <a:prstGeom prst="ellipse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8580" tIns="34290" rIns="68580" bIns="34290" anchor="ctr"/>
          <a:lstStyle/>
          <a:p>
            <a:pPr defTabSz="914378">
              <a:defRPr/>
            </a:pPr>
            <a:endParaRPr lang="zh-CN" altLang="en-US" sz="1800" kern="0">
              <a:solidFill>
                <a:sysClr val="windowText" lastClr="000000"/>
              </a:solidFill>
              <a:cs typeface="+mn-ea"/>
              <a:sym typeface="+mn-lt"/>
            </a:endParaRPr>
          </a:p>
        </p:txBody>
      </p:sp>
      <p:sp>
        <p:nvSpPr>
          <p:cNvPr id="17425" name="Oval 17"/>
          <p:cNvSpPr>
            <a:spLocks noChangeArrowheads="1"/>
          </p:cNvSpPr>
          <p:nvPr/>
        </p:nvSpPr>
        <p:spPr bwMode="auto">
          <a:xfrm>
            <a:off x="5003801" y="2140622"/>
            <a:ext cx="431800" cy="323050"/>
          </a:xfrm>
          <a:prstGeom prst="ellipse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8580" tIns="34290" rIns="68580" bIns="34290" anchor="ctr"/>
          <a:lstStyle/>
          <a:p>
            <a:pPr defTabSz="914378">
              <a:defRPr/>
            </a:pPr>
            <a:endParaRPr lang="zh-CN" altLang="en-US" sz="1800" kern="0">
              <a:solidFill>
                <a:sysClr val="windowText" lastClr="000000"/>
              </a:solidFill>
              <a:cs typeface="+mn-ea"/>
              <a:sym typeface="+mn-lt"/>
            </a:endParaRPr>
          </a:p>
        </p:txBody>
      </p:sp>
      <p:sp>
        <p:nvSpPr>
          <p:cNvPr id="17426" name="Oval 18"/>
          <p:cNvSpPr>
            <a:spLocks noChangeArrowheads="1"/>
          </p:cNvSpPr>
          <p:nvPr/>
        </p:nvSpPr>
        <p:spPr bwMode="auto">
          <a:xfrm>
            <a:off x="6588126" y="1224915"/>
            <a:ext cx="431800" cy="323050"/>
          </a:xfrm>
          <a:prstGeom prst="ellipse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8580" tIns="34290" rIns="68580" bIns="34290" anchor="ctr"/>
          <a:lstStyle/>
          <a:p>
            <a:pPr defTabSz="914378">
              <a:defRPr/>
            </a:pPr>
            <a:endParaRPr lang="zh-CN" altLang="en-US" sz="1800" kern="0">
              <a:solidFill>
                <a:sysClr val="windowText" lastClr="000000"/>
              </a:solidFill>
              <a:cs typeface="+mn-ea"/>
              <a:sym typeface="+mn-lt"/>
            </a:endParaRPr>
          </a:p>
        </p:txBody>
      </p:sp>
      <p:sp>
        <p:nvSpPr>
          <p:cNvPr id="17428" name="Oval 20"/>
          <p:cNvSpPr>
            <a:spLocks noChangeArrowheads="1"/>
          </p:cNvSpPr>
          <p:nvPr/>
        </p:nvSpPr>
        <p:spPr bwMode="auto">
          <a:xfrm>
            <a:off x="5003801" y="3972032"/>
            <a:ext cx="431800" cy="323050"/>
          </a:xfrm>
          <a:prstGeom prst="ellipse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8580" tIns="34290" rIns="68580" bIns="34290" anchor="ctr"/>
          <a:lstStyle/>
          <a:p>
            <a:pPr defTabSz="914378">
              <a:defRPr/>
            </a:pPr>
            <a:endParaRPr lang="zh-CN" altLang="en-US" sz="1800" kern="0">
              <a:solidFill>
                <a:sysClr val="windowText" lastClr="000000"/>
              </a:solidFill>
              <a:cs typeface="+mn-ea"/>
              <a:sym typeface="+mn-lt"/>
            </a:endParaRPr>
          </a:p>
        </p:txBody>
      </p:sp>
      <p:sp>
        <p:nvSpPr>
          <p:cNvPr id="17430" name="Oval 22"/>
          <p:cNvSpPr>
            <a:spLocks noChangeArrowheads="1"/>
          </p:cNvSpPr>
          <p:nvPr/>
        </p:nvSpPr>
        <p:spPr bwMode="auto">
          <a:xfrm>
            <a:off x="5003801" y="3002880"/>
            <a:ext cx="431800" cy="323050"/>
          </a:xfrm>
          <a:prstGeom prst="ellipse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8580" tIns="34290" rIns="68580" bIns="34290" anchor="ctr"/>
          <a:lstStyle/>
          <a:p>
            <a:pPr defTabSz="914378">
              <a:defRPr/>
            </a:pPr>
            <a:endParaRPr lang="zh-CN" altLang="en-US" sz="1800" kern="0">
              <a:solidFill>
                <a:sysClr val="windowText" lastClr="000000"/>
              </a:solidFill>
              <a:cs typeface="+mn-ea"/>
              <a:sym typeface="+mn-lt"/>
            </a:endParaRPr>
          </a:p>
        </p:txBody>
      </p:sp>
      <p:sp>
        <p:nvSpPr>
          <p:cNvPr id="17432" name="Rectangle 24"/>
          <p:cNvSpPr>
            <a:spLocks noChangeArrowheads="1"/>
          </p:cNvSpPr>
          <p:nvPr/>
        </p:nvSpPr>
        <p:spPr bwMode="auto">
          <a:xfrm>
            <a:off x="4284665" y="955312"/>
            <a:ext cx="369332" cy="3462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8580" tIns="34290" rIns="68580" bIns="34290">
            <a:spAutoFit/>
          </a:bodyPr>
          <a:lstStyle/>
          <a:p>
            <a:pPr defTabSz="914378"/>
            <a:r>
              <a:rPr lang="en-US" altLang="zh-CN" sz="1800" kern="0">
                <a:solidFill>
                  <a:sysClr val="windowText" lastClr="000000"/>
                </a:solidFill>
                <a:cs typeface="+mn-ea"/>
                <a:sym typeface="+mn-lt"/>
              </a:rPr>
              <a:t>⑴</a:t>
            </a:r>
          </a:p>
        </p:txBody>
      </p:sp>
      <p:sp>
        <p:nvSpPr>
          <p:cNvPr id="17433" name="Rectangle 25"/>
          <p:cNvSpPr>
            <a:spLocks noChangeArrowheads="1"/>
          </p:cNvSpPr>
          <p:nvPr/>
        </p:nvSpPr>
        <p:spPr bwMode="auto">
          <a:xfrm>
            <a:off x="554807" y="1940560"/>
            <a:ext cx="1395254" cy="2846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8580" tIns="34290" rIns="68580" bIns="34290">
            <a:spAutoFit/>
          </a:bodyPr>
          <a:lstStyle/>
          <a:p>
            <a:pPr defTabSz="914378"/>
            <a:r>
              <a:rPr lang="zh-CN" altLang="en-US" kern="0" dirty="0">
                <a:solidFill>
                  <a:sysClr val="windowText" lastClr="000000"/>
                </a:solidFill>
                <a:cs typeface="+mn-ea"/>
                <a:sym typeface="+mn-lt"/>
              </a:rPr>
              <a:t>引力和</a:t>
            </a:r>
            <a:r>
              <a:rPr lang="zh-CN" altLang="en-US" kern="0" dirty="0">
                <a:solidFill>
                  <a:srgbClr val="FF0000"/>
                </a:solidFill>
                <a:cs typeface="+mn-ea"/>
                <a:sym typeface="+mn-lt"/>
              </a:rPr>
              <a:t>等于</a:t>
            </a:r>
            <a:r>
              <a:rPr lang="zh-CN" altLang="en-US" kern="0" dirty="0">
                <a:solidFill>
                  <a:sysClr val="windowText" lastClr="000000"/>
                </a:solidFill>
                <a:cs typeface="+mn-ea"/>
                <a:sym typeface="+mn-lt"/>
              </a:rPr>
              <a:t>斥力</a:t>
            </a:r>
          </a:p>
        </p:txBody>
      </p:sp>
      <p:sp>
        <p:nvSpPr>
          <p:cNvPr id="17436" name="Rectangle 28"/>
          <p:cNvSpPr>
            <a:spLocks noChangeArrowheads="1"/>
          </p:cNvSpPr>
          <p:nvPr/>
        </p:nvSpPr>
        <p:spPr bwMode="auto">
          <a:xfrm>
            <a:off x="563711" y="2574018"/>
            <a:ext cx="2454839" cy="2846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8580" tIns="34290" rIns="68580" bIns="34290">
            <a:spAutoFit/>
          </a:bodyPr>
          <a:lstStyle/>
          <a:p>
            <a:pPr defTabSz="914378"/>
            <a:r>
              <a:rPr lang="en-US" altLang="zh-CN" u="sng" kern="0" dirty="0">
                <a:solidFill>
                  <a:sysClr val="windowText" lastClr="000000"/>
                </a:solidFill>
                <a:cs typeface="+mn-ea"/>
                <a:sym typeface="+mn-lt"/>
              </a:rPr>
              <a:t>                                          </a:t>
            </a:r>
            <a:r>
              <a:rPr lang="en-US" altLang="zh-CN" kern="0" dirty="0">
                <a:solidFill>
                  <a:sysClr val="windowText" lastClr="000000"/>
                </a:solidFill>
                <a:cs typeface="+mn-ea"/>
                <a:sym typeface="+mn-lt"/>
              </a:rPr>
              <a:t> </a:t>
            </a:r>
            <a:r>
              <a:rPr lang="zh-CN" altLang="en-US" kern="0" dirty="0">
                <a:solidFill>
                  <a:sysClr val="windowText" lastClr="000000"/>
                </a:solidFill>
                <a:cs typeface="+mn-ea"/>
                <a:sym typeface="+mn-lt"/>
              </a:rPr>
              <a:t>。</a:t>
            </a:r>
          </a:p>
        </p:txBody>
      </p:sp>
      <p:sp>
        <p:nvSpPr>
          <p:cNvPr id="17437" name="Rectangle 29"/>
          <p:cNvSpPr>
            <a:spLocks noChangeArrowheads="1"/>
          </p:cNvSpPr>
          <p:nvPr/>
        </p:nvSpPr>
        <p:spPr bwMode="auto">
          <a:xfrm>
            <a:off x="627832" y="3283298"/>
            <a:ext cx="2355453" cy="2846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8580" tIns="34290" rIns="68580" bIns="34290">
            <a:spAutoFit/>
          </a:bodyPr>
          <a:lstStyle/>
          <a:p>
            <a:pPr defTabSz="914378"/>
            <a:r>
              <a:rPr lang="en-US" altLang="zh-CN" u="sng" kern="0">
                <a:solidFill>
                  <a:sysClr val="windowText" lastClr="000000"/>
                </a:solidFill>
                <a:cs typeface="+mn-ea"/>
                <a:sym typeface="+mn-lt"/>
              </a:rPr>
              <a:t>                                        </a:t>
            </a:r>
            <a:r>
              <a:rPr lang="en-US" altLang="zh-CN" kern="0">
                <a:solidFill>
                  <a:sysClr val="windowText" lastClr="000000"/>
                </a:solidFill>
                <a:cs typeface="+mn-ea"/>
                <a:sym typeface="+mn-lt"/>
              </a:rPr>
              <a:t> </a:t>
            </a:r>
            <a:r>
              <a:rPr lang="zh-CN" altLang="en-US" kern="0">
                <a:solidFill>
                  <a:sysClr val="windowText" lastClr="000000"/>
                </a:solidFill>
                <a:cs typeface="+mn-ea"/>
                <a:sym typeface="+mn-lt"/>
              </a:rPr>
              <a:t>。</a:t>
            </a:r>
          </a:p>
        </p:txBody>
      </p:sp>
      <p:sp>
        <p:nvSpPr>
          <p:cNvPr id="17439" name="Rectangle 31"/>
          <p:cNvSpPr>
            <a:spLocks noChangeArrowheads="1"/>
          </p:cNvSpPr>
          <p:nvPr/>
        </p:nvSpPr>
        <p:spPr bwMode="auto">
          <a:xfrm>
            <a:off x="544117" y="2242385"/>
            <a:ext cx="2042867" cy="2846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8580" tIns="34290" rIns="68580" bIns="34290">
            <a:spAutoFit/>
          </a:bodyPr>
          <a:lstStyle/>
          <a:p>
            <a:pPr defTabSz="914378"/>
            <a:r>
              <a:rPr lang="en-US" altLang="zh-CN" kern="0" dirty="0">
                <a:solidFill>
                  <a:sysClr val="windowText" lastClr="000000"/>
                </a:solidFill>
                <a:cs typeface="+mn-ea"/>
                <a:sym typeface="+mn-lt"/>
              </a:rPr>
              <a:t>⑵</a:t>
            </a:r>
            <a:r>
              <a:rPr lang="zh-CN" altLang="en-US" kern="0" dirty="0">
                <a:solidFill>
                  <a:sysClr val="windowText" lastClr="000000"/>
                </a:solidFill>
                <a:cs typeface="+mn-ea"/>
                <a:sym typeface="+mn-lt"/>
              </a:rPr>
              <a:t>分子间距离</a:t>
            </a:r>
            <a:r>
              <a:rPr lang="zh-CN" altLang="en-US" kern="0" dirty="0">
                <a:solidFill>
                  <a:srgbClr val="FF0000"/>
                </a:solidFill>
                <a:cs typeface="+mn-ea"/>
                <a:sym typeface="+mn-lt"/>
              </a:rPr>
              <a:t>小于</a:t>
            </a:r>
            <a:r>
              <a:rPr lang="en-US" altLang="zh-CN" i="1" kern="0" dirty="0">
                <a:solidFill>
                  <a:sysClr val="windowText" lastClr="000000"/>
                </a:solidFill>
                <a:cs typeface="+mn-ea"/>
                <a:sym typeface="+mn-lt"/>
              </a:rPr>
              <a:t>r </a:t>
            </a:r>
            <a:r>
              <a:rPr lang="zh-CN" altLang="en-US" kern="0" dirty="0">
                <a:solidFill>
                  <a:sysClr val="windowText" lastClr="000000"/>
                </a:solidFill>
                <a:cs typeface="+mn-ea"/>
                <a:sym typeface="+mn-lt"/>
              </a:rPr>
              <a:t>时，</a:t>
            </a:r>
          </a:p>
        </p:txBody>
      </p:sp>
      <p:sp>
        <p:nvSpPr>
          <p:cNvPr id="17440" name="Rectangle 32"/>
          <p:cNvSpPr>
            <a:spLocks noChangeArrowheads="1"/>
          </p:cNvSpPr>
          <p:nvPr/>
        </p:nvSpPr>
        <p:spPr bwMode="auto">
          <a:xfrm>
            <a:off x="563710" y="2855454"/>
            <a:ext cx="2042867" cy="2846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8580" tIns="34290" rIns="68580" bIns="34290">
            <a:spAutoFit/>
          </a:bodyPr>
          <a:lstStyle/>
          <a:p>
            <a:pPr defTabSz="914378"/>
            <a:r>
              <a:rPr lang="en-US" altLang="zh-CN" kern="0" dirty="0">
                <a:solidFill>
                  <a:sysClr val="windowText" lastClr="000000"/>
                </a:solidFill>
                <a:cs typeface="+mn-ea"/>
                <a:sym typeface="+mn-lt"/>
              </a:rPr>
              <a:t>⑶</a:t>
            </a:r>
            <a:r>
              <a:rPr lang="zh-CN" altLang="en-US" kern="0" dirty="0">
                <a:solidFill>
                  <a:sysClr val="windowText" lastClr="000000"/>
                </a:solidFill>
                <a:cs typeface="+mn-ea"/>
                <a:sym typeface="+mn-lt"/>
              </a:rPr>
              <a:t>分子间距离</a:t>
            </a:r>
            <a:r>
              <a:rPr lang="zh-CN" altLang="en-US" kern="0" dirty="0">
                <a:solidFill>
                  <a:srgbClr val="FF0000"/>
                </a:solidFill>
                <a:cs typeface="+mn-ea"/>
                <a:sym typeface="+mn-lt"/>
              </a:rPr>
              <a:t>大于</a:t>
            </a:r>
            <a:r>
              <a:rPr lang="en-US" altLang="zh-CN" i="1" kern="0" dirty="0">
                <a:solidFill>
                  <a:sysClr val="windowText" lastClr="000000"/>
                </a:solidFill>
                <a:cs typeface="+mn-ea"/>
                <a:sym typeface="+mn-lt"/>
              </a:rPr>
              <a:t>r </a:t>
            </a:r>
            <a:r>
              <a:rPr lang="zh-CN" altLang="en-US" kern="0" dirty="0">
                <a:solidFill>
                  <a:sysClr val="windowText" lastClr="000000"/>
                </a:solidFill>
                <a:cs typeface="+mn-ea"/>
                <a:sym typeface="+mn-lt"/>
              </a:rPr>
              <a:t>时，</a:t>
            </a:r>
          </a:p>
        </p:txBody>
      </p:sp>
      <p:sp>
        <p:nvSpPr>
          <p:cNvPr id="17441" name="Rectangle 33"/>
          <p:cNvSpPr>
            <a:spLocks noChangeArrowheads="1"/>
          </p:cNvSpPr>
          <p:nvPr/>
        </p:nvSpPr>
        <p:spPr bwMode="auto">
          <a:xfrm>
            <a:off x="627831" y="3819222"/>
            <a:ext cx="2355453" cy="2846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8580" tIns="34290" rIns="68580" bIns="34290">
            <a:spAutoFit/>
          </a:bodyPr>
          <a:lstStyle/>
          <a:p>
            <a:pPr defTabSz="914378"/>
            <a:r>
              <a:rPr lang="en-US" altLang="zh-CN" u="sng" kern="0">
                <a:solidFill>
                  <a:sysClr val="windowText" lastClr="000000"/>
                </a:solidFill>
                <a:cs typeface="+mn-ea"/>
                <a:sym typeface="+mn-lt"/>
              </a:rPr>
              <a:t>                                        </a:t>
            </a:r>
            <a:r>
              <a:rPr lang="en-US" altLang="zh-CN" kern="0">
                <a:solidFill>
                  <a:sysClr val="windowText" lastClr="000000"/>
                </a:solidFill>
                <a:cs typeface="+mn-ea"/>
                <a:sym typeface="+mn-lt"/>
              </a:rPr>
              <a:t> </a:t>
            </a:r>
            <a:r>
              <a:rPr lang="zh-CN" altLang="en-US" kern="0">
                <a:solidFill>
                  <a:sysClr val="windowText" lastClr="000000"/>
                </a:solidFill>
                <a:cs typeface="+mn-ea"/>
                <a:sym typeface="+mn-lt"/>
              </a:rPr>
              <a:t>。</a:t>
            </a:r>
          </a:p>
        </p:txBody>
      </p:sp>
      <p:sp>
        <p:nvSpPr>
          <p:cNvPr id="17442" name="Rectangle 34"/>
          <p:cNvSpPr>
            <a:spLocks noChangeArrowheads="1"/>
          </p:cNvSpPr>
          <p:nvPr/>
        </p:nvSpPr>
        <p:spPr bwMode="auto">
          <a:xfrm>
            <a:off x="516075" y="3529877"/>
            <a:ext cx="2241639" cy="2846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8580" tIns="34290" rIns="68580" bIns="34290">
            <a:spAutoFit/>
          </a:bodyPr>
          <a:lstStyle/>
          <a:p>
            <a:pPr defTabSz="914378"/>
            <a:r>
              <a:rPr lang="en-US" altLang="zh-CN" kern="0" dirty="0">
                <a:solidFill>
                  <a:sysClr val="windowText" lastClr="000000"/>
                </a:solidFill>
                <a:cs typeface="+mn-ea"/>
                <a:sym typeface="+mn-lt"/>
              </a:rPr>
              <a:t>⑷</a:t>
            </a:r>
            <a:r>
              <a:rPr lang="zh-CN" altLang="en-US" kern="0" dirty="0">
                <a:solidFill>
                  <a:sysClr val="windowText" lastClr="000000"/>
                </a:solidFill>
                <a:cs typeface="+mn-ea"/>
                <a:sym typeface="+mn-lt"/>
              </a:rPr>
              <a:t>分子间距离</a:t>
            </a:r>
            <a:r>
              <a:rPr lang="zh-CN" altLang="en-US" kern="0" dirty="0">
                <a:solidFill>
                  <a:srgbClr val="FF0000"/>
                </a:solidFill>
                <a:cs typeface="+mn-ea"/>
                <a:sym typeface="+mn-lt"/>
              </a:rPr>
              <a:t>大于</a:t>
            </a:r>
            <a:r>
              <a:rPr lang="en-US" altLang="zh-CN" kern="0" dirty="0">
                <a:solidFill>
                  <a:srgbClr val="FF0000"/>
                </a:solidFill>
                <a:cs typeface="+mn-ea"/>
                <a:sym typeface="+mn-lt"/>
              </a:rPr>
              <a:t>10</a:t>
            </a:r>
            <a:r>
              <a:rPr lang="en-US" altLang="zh-CN" i="1" kern="0" dirty="0">
                <a:solidFill>
                  <a:srgbClr val="FF0000"/>
                </a:solidFill>
                <a:cs typeface="+mn-ea"/>
                <a:sym typeface="+mn-lt"/>
              </a:rPr>
              <a:t>r</a:t>
            </a:r>
            <a:r>
              <a:rPr lang="en-US" altLang="zh-CN" i="1" kern="0" dirty="0">
                <a:solidFill>
                  <a:sysClr val="windowText" lastClr="000000"/>
                </a:solidFill>
                <a:cs typeface="+mn-ea"/>
                <a:sym typeface="+mn-lt"/>
              </a:rPr>
              <a:t> </a:t>
            </a:r>
            <a:r>
              <a:rPr lang="zh-CN" altLang="en-US" kern="0" dirty="0">
                <a:solidFill>
                  <a:sysClr val="windowText" lastClr="000000"/>
                </a:solidFill>
                <a:cs typeface="+mn-ea"/>
                <a:sym typeface="+mn-lt"/>
              </a:rPr>
              <a:t>时，</a:t>
            </a:r>
          </a:p>
        </p:txBody>
      </p:sp>
      <p:sp>
        <p:nvSpPr>
          <p:cNvPr id="17443" name="Rectangle 35"/>
          <p:cNvSpPr>
            <a:spLocks noChangeArrowheads="1"/>
          </p:cNvSpPr>
          <p:nvPr/>
        </p:nvSpPr>
        <p:spPr bwMode="auto">
          <a:xfrm>
            <a:off x="554807" y="2522781"/>
            <a:ext cx="1215717" cy="2846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8580" tIns="34290" rIns="68580" bIns="34290">
            <a:spAutoFit/>
          </a:bodyPr>
          <a:lstStyle/>
          <a:p>
            <a:pPr defTabSz="914378"/>
            <a:r>
              <a:rPr lang="zh-CN" altLang="en-US" kern="0" dirty="0">
                <a:solidFill>
                  <a:sysClr val="windowText" lastClr="000000"/>
                </a:solidFill>
                <a:cs typeface="+mn-ea"/>
                <a:sym typeface="+mn-lt"/>
              </a:rPr>
              <a:t>表现为</a:t>
            </a:r>
            <a:r>
              <a:rPr lang="zh-CN" altLang="en-US" kern="0" dirty="0">
                <a:solidFill>
                  <a:srgbClr val="FF0000"/>
                </a:solidFill>
                <a:cs typeface="+mn-ea"/>
                <a:sym typeface="+mn-lt"/>
              </a:rPr>
              <a:t>斥力</a:t>
            </a:r>
            <a:r>
              <a:rPr lang="zh-CN" altLang="en-US" kern="0" dirty="0">
                <a:solidFill>
                  <a:sysClr val="windowText" lastClr="000000"/>
                </a:solidFill>
                <a:cs typeface="+mn-ea"/>
                <a:sym typeface="+mn-lt"/>
              </a:rPr>
              <a:t>，</a:t>
            </a:r>
          </a:p>
        </p:txBody>
      </p:sp>
      <p:sp>
        <p:nvSpPr>
          <p:cNvPr id="17444" name="Rectangle 36"/>
          <p:cNvSpPr>
            <a:spLocks noChangeArrowheads="1"/>
          </p:cNvSpPr>
          <p:nvPr/>
        </p:nvSpPr>
        <p:spPr bwMode="auto">
          <a:xfrm>
            <a:off x="1587179" y="2493069"/>
            <a:ext cx="1036181" cy="2846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8580" tIns="34290" rIns="68580" bIns="34290">
            <a:spAutoFit/>
          </a:bodyPr>
          <a:lstStyle/>
          <a:p>
            <a:pPr defTabSz="914378"/>
            <a:r>
              <a:rPr lang="zh-CN" altLang="en-US" kern="0" dirty="0">
                <a:solidFill>
                  <a:sysClr val="windowText" lastClr="000000"/>
                </a:solidFill>
                <a:cs typeface="+mn-ea"/>
                <a:sym typeface="+mn-lt"/>
              </a:rPr>
              <a:t>还存在引力</a:t>
            </a:r>
          </a:p>
        </p:txBody>
      </p:sp>
      <p:sp>
        <p:nvSpPr>
          <p:cNvPr id="17445" name="Rectangle 37"/>
          <p:cNvSpPr>
            <a:spLocks noChangeArrowheads="1"/>
          </p:cNvSpPr>
          <p:nvPr/>
        </p:nvSpPr>
        <p:spPr bwMode="auto">
          <a:xfrm>
            <a:off x="627832" y="3183425"/>
            <a:ext cx="1215717" cy="2846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8580" tIns="34290" rIns="68580" bIns="34290">
            <a:spAutoFit/>
          </a:bodyPr>
          <a:lstStyle/>
          <a:p>
            <a:pPr defTabSz="914378"/>
            <a:r>
              <a:rPr lang="zh-CN" altLang="en-US" kern="0" dirty="0">
                <a:solidFill>
                  <a:sysClr val="windowText" lastClr="000000"/>
                </a:solidFill>
                <a:cs typeface="+mn-ea"/>
                <a:sym typeface="+mn-lt"/>
              </a:rPr>
              <a:t>表现为</a:t>
            </a:r>
            <a:r>
              <a:rPr lang="zh-CN" altLang="en-US" kern="0" dirty="0">
                <a:solidFill>
                  <a:srgbClr val="FF0000"/>
                </a:solidFill>
                <a:cs typeface="+mn-ea"/>
                <a:sym typeface="+mn-lt"/>
              </a:rPr>
              <a:t>引力</a:t>
            </a:r>
            <a:r>
              <a:rPr lang="zh-CN" altLang="en-US" kern="0" dirty="0">
                <a:solidFill>
                  <a:sysClr val="windowText" lastClr="000000"/>
                </a:solidFill>
                <a:cs typeface="+mn-ea"/>
                <a:sym typeface="+mn-lt"/>
              </a:rPr>
              <a:t>，</a:t>
            </a:r>
          </a:p>
        </p:txBody>
      </p:sp>
      <p:sp>
        <p:nvSpPr>
          <p:cNvPr id="17446" name="Rectangle 38"/>
          <p:cNvSpPr>
            <a:spLocks noChangeArrowheads="1"/>
          </p:cNvSpPr>
          <p:nvPr/>
        </p:nvSpPr>
        <p:spPr bwMode="auto">
          <a:xfrm>
            <a:off x="1632284" y="3215365"/>
            <a:ext cx="1036181" cy="2846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8580" tIns="34290" rIns="68580" bIns="34290">
            <a:spAutoFit/>
          </a:bodyPr>
          <a:lstStyle/>
          <a:p>
            <a:pPr defTabSz="914378"/>
            <a:r>
              <a:rPr lang="zh-CN" altLang="en-US" kern="0" dirty="0">
                <a:solidFill>
                  <a:sysClr val="windowText" lastClr="000000"/>
                </a:solidFill>
                <a:cs typeface="+mn-ea"/>
                <a:sym typeface="+mn-lt"/>
              </a:rPr>
              <a:t>还存在斥力</a:t>
            </a:r>
          </a:p>
        </p:txBody>
      </p:sp>
      <p:sp>
        <p:nvSpPr>
          <p:cNvPr id="17447" name="Rectangle 39"/>
          <p:cNvSpPr>
            <a:spLocks noChangeArrowheads="1"/>
          </p:cNvSpPr>
          <p:nvPr/>
        </p:nvSpPr>
        <p:spPr bwMode="auto">
          <a:xfrm>
            <a:off x="772294" y="3757095"/>
            <a:ext cx="1933863" cy="2846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8580" tIns="34290" rIns="68580" bIns="34290">
            <a:spAutoFit/>
          </a:bodyPr>
          <a:lstStyle/>
          <a:p>
            <a:pPr defTabSz="914378"/>
            <a:r>
              <a:rPr lang="zh-CN" altLang="en-US" kern="0" dirty="0">
                <a:solidFill>
                  <a:sysClr val="windowText" lastClr="000000"/>
                </a:solidFill>
                <a:cs typeface="+mn-ea"/>
                <a:sym typeface="+mn-lt"/>
              </a:rPr>
              <a:t>引力和斥力都可以</a:t>
            </a:r>
            <a:r>
              <a:rPr lang="zh-CN" altLang="en-US" kern="0" dirty="0">
                <a:solidFill>
                  <a:srgbClr val="FF0000"/>
                </a:solidFill>
                <a:cs typeface="+mn-ea"/>
                <a:sym typeface="+mn-lt"/>
              </a:rPr>
              <a:t>忽略</a:t>
            </a:r>
          </a:p>
        </p:txBody>
      </p:sp>
      <p:sp>
        <p:nvSpPr>
          <p:cNvPr id="17448" name="Rectangle 40"/>
          <p:cNvSpPr>
            <a:spLocks noChangeArrowheads="1"/>
          </p:cNvSpPr>
          <p:nvPr/>
        </p:nvSpPr>
        <p:spPr bwMode="auto">
          <a:xfrm>
            <a:off x="4284665" y="1871017"/>
            <a:ext cx="369332" cy="3462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8580" tIns="34290" rIns="68580" bIns="34290">
            <a:spAutoFit/>
          </a:bodyPr>
          <a:lstStyle/>
          <a:p>
            <a:pPr defTabSz="914378"/>
            <a:r>
              <a:rPr lang="en-US" altLang="zh-CN" sz="1800" kern="0">
                <a:solidFill>
                  <a:sysClr val="windowText" lastClr="000000"/>
                </a:solidFill>
                <a:cs typeface="+mn-ea"/>
                <a:sym typeface="+mn-lt"/>
              </a:rPr>
              <a:t>⑵</a:t>
            </a:r>
          </a:p>
        </p:txBody>
      </p:sp>
      <p:sp>
        <p:nvSpPr>
          <p:cNvPr id="17449" name="Rectangle 41"/>
          <p:cNvSpPr>
            <a:spLocks noChangeArrowheads="1"/>
          </p:cNvSpPr>
          <p:nvPr/>
        </p:nvSpPr>
        <p:spPr bwMode="auto">
          <a:xfrm>
            <a:off x="4284665" y="2625197"/>
            <a:ext cx="369332" cy="3462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8580" tIns="34290" rIns="68580" bIns="34290">
            <a:spAutoFit/>
          </a:bodyPr>
          <a:lstStyle/>
          <a:p>
            <a:pPr defTabSz="914378"/>
            <a:r>
              <a:rPr lang="en-US" altLang="zh-CN" sz="1800" kern="0">
                <a:solidFill>
                  <a:sysClr val="windowText" lastClr="000000"/>
                </a:solidFill>
                <a:cs typeface="+mn-ea"/>
                <a:sym typeface="+mn-lt"/>
              </a:rPr>
              <a:t>⑶</a:t>
            </a:r>
          </a:p>
        </p:txBody>
      </p:sp>
      <p:sp>
        <p:nvSpPr>
          <p:cNvPr id="17450" name="Rectangle 42"/>
          <p:cNvSpPr>
            <a:spLocks noChangeArrowheads="1"/>
          </p:cNvSpPr>
          <p:nvPr/>
        </p:nvSpPr>
        <p:spPr bwMode="auto">
          <a:xfrm>
            <a:off x="4284665" y="3540902"/>
            <a:ext cx="369332" cy="3462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8580" tIns="34290" rIns="68580" bIns="34290">
            <a:spAutoFit/>
          </a:bodyPr>
          <a:lstStyle/>
          <a:p>
            <a:pPr defTabSz="914378"/>
            <a:r>
              <a:rPr lang="en-US" altLang="zh-CN" sz="1800" kern="0">
                <a:solidFill>
                  <a:sysClr val="windowText" lastClr="000000"/>
                </a:solidFill>
                <a:cs typeface="+mn-ea"/>
                <a:sym typeface="+mn-lt"/>
              </a:rPr>
              <a:t>⑷</a:t>
            </a:r>
          </a:p>
        </p:txBody>
      </p:sp>
      <p:sp>
        <p:nvSpPr>
          <p:cNvPr id="17451" name="Line 43"/>
          <p:cNvSpPr>
            <a:spLocks noChangeShapeType="1"/>
          </p:cNvSpPr>
          <p:nvPr/>
        </p:nvSpPr>
        <p:spPr bwMode="auto">
          <a:xfrm flipH="1">
            <a:off x="5219702" y="955311"/>
            <a:ext cx="5048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arrow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8580" tIns="34290" rIns="68580" bIns="34290"/>
          <a:lstStyle/>
          <a:p>
            <a:pPr defTabSz="914378"/>
            <a:endParaRPr lang="zh-CN" altLang="en-US" sz="1800" kern="0">
              <a:solidFill>
                <a:sysClr val="windowText" lastClr="000000"/>
              </a:solidFill>
              <a:cs typeface="+mn-ea"/>
              <a:sym typeface="+mn-lt"/>
            </a:endParaRPr>
          </a:p>
        </p:txBody>
      </p:sp>
      <p:sp>
        <p:nvSpPr>
          <p:cNvPr id="17452" name="Line 44"/>
          <p:cNvSpPr>
            <a:spLocks noChangeShapeType="1"/>
          </p:cNvSpPr>
          <p:nvPr/>
        </p:nvSpPr>
        <p:spPr bwMode="auto">
          <a:xfrm>
            <a:off x="6300790" y="955311"/>
            <a:ext cx="5048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arrow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8580" tIns="34290" rIns="68580" bIns="34290"/>
          <a:lstStyle/>
          <a:p>
            <a:pPr defTabSz="914378"/>
            <a:endParaRPr lang="zh-CN" altLang="en-US" sz="1800" kern="0">
              <a:solidFill>
                <a:sysClr val="windowText" lastClr="000000"/>
              </a:solidFill>
              <a:cs typeface="+mn-ea"/>
              <a:sym typeface="+mn-lt"/>
            </a:endParaRPr>
          </a:p>
        </p:txBody>
      </p:sp>
      <p:sp>
        <p:nvSpPr>
          <p:cNvPr id="17453" name="Rectangle 45"/>
          <p:cNvSpPr>
            <a:spLocks noChangeArrowheads="1"/>
          </p:cNvSpPr>
          <p:nvPr/>
        </p:nvSpPr>
        <p:spPr bwMode="auto">
          <a:xfrm>
            <a:off x="5867401" y="740341"/>
            <a:ext cx="215444" cy="3462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8580" tIns="34290" rIns="68580" bIns="34290">
            <a:spAutoFit/>
          </a:bodyPr>
          <a:lstStyle/>
          <a:p>
            <a:pPr defTabSz="914378"/>
            <a:r>
              <a:rPr lang="en-US" altLang="zh-CN" sz="1800" i="1" kern="0">
                <a:solidFill>
                  <a:sysClr val="windowText" lastClr="000000"/>
                </a:solidFill>
                <a:cs typeface="+mn-ea"/>
                <a:sym typeface="+mn-lt"/>
              </a:rPr>
              <a:t>r</a:t>
            </a:r>
          </a:p>
        </p:txBody>
      </p:sp>
      <p:sp>
        <p:nvSpPr>
          <p:cNvPr id="17454" name="Line 46"/>
          <p:cNvSpPr>
            <a:spLocks noChangeShapeType="1"/>
          </p:cNvSpPr>
          <p:nvPr/>
        </p:nvSpPr>
        <p:spPr bwMode="auto">
          <a:xfrm>
            <a:off x="6227763" y="1009944"/>
            <a:ext cx="0" cy="1615252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8580" tIns="34290" rIns="68580" bIns="34290"/>
          <a:lstStyle/>
          <a:p>
            <a:pPr defTabSz="914378"/>
            <a:endParaRPr lang="zh-CN" altLang="en-US" sz="1800" kern="0">
              <a:solidFill>
                <a:sysClr val="windowText" lastClr="000000"/>
              </a:solidFill>
              <a:cs typeface="+mn-ea"/>
              <a:sym typeface="+mn-lt"/>
            </a:endParaRPr>
          </a:p>
        </p:txBody>
      </p:sp>
      <p:sp>
        <p:nvSpPr>
          <p:cNvPr id="17455" name="Line 47"/>
          <p:cNvSpPr>
            <a:spLocks noChangeShapeType="1"/>
          </p:cNvSpPr>
          <p:nvPr/>
        </p:nvSpPr>
        <p:spPr bwMode="auto">
          <a:xfrm>
            <a:off x="7740650" y="632261"/>
            <a:ext cx="0" cy="2801749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8580" tIns="34290" rIns="68580" bIns="34290"/>
          <a:lstStyle/>
          <a:p>
            <a:pPr defTabSz="914378"/>
            <a:endParaRPr lang="zh-CN" altLang="en-US" sz="1800" kern="0">
              <a:solidFill>
                <a:sysClr val="windowText" lastClr="000000"/>
              </a:solidFill>
              <a:cs typeface="+mn-ea"/>
              <a:sym typeface="+mn-lt"/>
            </a:endParaRPr>
          </a:p>
        </p:txBody>
      </p:sp>
      <p:sp>
        <p:nvSpPr>
          <p:cNvPr id="17429" name="Oval 21"/>
          <p:cNvSpPr>
            <a:spLocks noChangeArrowheads="1"/>
          </p:cNvSpPr>
          <p:nvPr/>
        </p:nvSpPr>
        <p:spPr bwMode="auto">
          <a:xfrm>
            <a:off x="6011864" y="3002880"/>
            <a:ext cx="431800" cy="323050"/>
          </a:xfrm>
          <a:prstGeom prst="ellipse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8580" tIns="34290" rIns="68580" bIns="34290" anchor="ctr"/>
          <a:lstStyle/>
          <a:p>
            <a:pPr defTabSz="914378">
              <a:defRPr/>
            </a:pPr>
            <a:endParaRPr lang="zh-CN" altLang="en-US" sz="1800" kern="0">
              <a:solidFill>
                <a:sysClr val="windowText" lastClr="000000"/>
              </a:solidFill>
              <a:cs typeface="+mn-ea"/>
              <a:sym typeface="+mn-lt"/>
            </a:endParaRPr>
          </a:p>
        </p:txBody>
      </p:sp>
      <p:sp>
        <p:nvSpPr>
          <p:cNvPr id="17431" name="Oval 23"/>
          <p:cNvSpPr>
            <a:spLocks noChangeArrowheads="1"/>
          </p:cNvSpPr>
          <p:nvPr/>
        </p:nvSpPr>
        <p:spPr bwMode="auto">
          <a:xfrm>
            <a:off x="6011864" y="2140622"/>
            <a:ext cx="431800" cy="323050"/>
          </a:xfrm>
          <a:prstGeom prst="ellipse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8580" tIns="34290" rIns="68580" bIns="34290" anchor="ctr"/>
          <a:lstStyle/>
          <a:p>
            <a:pPr defTabSz="914378">
              <a:defRPr/>
            </a:pPr>
            <a:endParaRPr lang="zh-CN" altLang="en-US" sz="1800" kern="0">
              <a:solidFill>
                <a:sysClr val="windowText" lastClr="000000"/>
              </a:solidFill>
              <a:cs typeface="+mn-ea"/>
              <a:sym typeface="+mn-lt"/>
            </a:endParaRPr>
          </a:p>
        </p:txBody>
      </p:sp>
      <p:sp>
        <p:nvSpPr>
          <p:cNvPr id="17456" name="Line 48"/>
          <p:cNvSpPr>
            <a:spLocks noChangeShapeType="1"/>
          </p:cNvSpPr>
          <p:nvPr/>
        </p:nvSpPr>
        <p:spPr bwMode="auto">
          <a:xfrm flipH="1">
            <a:off x="5219702" y="1925649"/>
            <a:ext cx="360363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arrow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8580" tIns="34290" rIns="68580" bIns="34290"/>
          <a:lstStyle/>
          <a:p>
            <a:pPr defTabSz="914378"/>
            <a:endParaRPr lang="zh-CN" altLang="en-US" sz="1800" kern="0">
              <a:solidFill>
                <a:sysClr val="windowText" lastClr="000000"/>
              </a:solidFill>
              <a:cs typeface="+mn-ea"/>
              <a:sym typeface="+mn-lt"/>
            </a:endParaRPr>
          </a:p>
        </p:txBody>
      </p:sp>
      <p:sp>
        <p:nvSpPr>
          <p:cNvPr id="17457" name="Line 49"/>
          <p:cNvSpPr>
            <a:spLocks noChangeShapeType="1"/>
          </p:cNvSpPr>
          <p:nvPr/>
        </p:nvSpPr>
        <p:spPr bwMode="auto">
          <a:xfrm>
            <a:off x="5940427" y="1925649"/>
            <a:ext cx="2889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arrow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8580" tIns="34290" rIns="68580" bIns="34290"/>
          <a:lstStyle/>
          <a:p>
            <a:pPr defTabSz="914378"/>
            <a:endParaRPr lang="zh-CN" altLang="en-US" sz="1800" kern="0">
              <a:solidFill>
                <a:sysClr val="windowText" lastClr="000000"/>
              </a:solidFill>
              <a:cs typeface="+mn-ea"/>
              <a:sym typeface="+mn-lt"/>
            </a:endParaRPr>
          </a:p>
        </p:txBody>
      </p:sp>
      <p:sp>
        <p:nvSpPr>
          <p:cNvPr id="17458" name="Line 50"/>
          <p:cNvSpPr>
            <a:spLocks noChangeShapeType="1"/>
          </p:cNvSpPr>
          <p:nvPr/>
        </p:nvSpPr>
        <p:spPr bwMode="auto">
          <a:xfrm flipH="1" flipV="1">
            <a:off x="5219702" y="3702426"/>
            <a:ext cx="936625" cy="1188"/>
          </a:xfrm>
          <a:prstGeom prst="line">
            <a:avLst/>
          </a:prstGeom>
          <a:noFill/>
          <a:ln w="19050">
            <a:solidFill>
              <a:srgbClr val="009900"/>
            </a:solidFill>
            <a:round/>
            <a:headEnd/>
            <a:tailEnd type="arrow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8580" tIns="34290" rIns="68580" bIns="34290"/>
          <a:lstStyle/>
          <a:p>
            <a:pPr defTabSz="914378"/>
            <a:endParaRPr lang="zh-CN" altLang="en-US" sz="1800" kern="0">
              <a:solidFill>
                <a:sysClr val="windowText" lastClr="000000"/>
              </a:solidFill>
              <a:cs typeface="+mn-ea"/>
              <a:sym typeface="+mn-lt"/>
            </a:endParaRPr>
          </a:p>
        </p:txBody>
      </p:sp>
      <p:sp>
        <p:nvSpPr>
          <p:cNvPr id="17459" name="Line 51"/>
          <p:cNvSpPr>
            <a:spLocks noChangeShapeType="1"/>
          </p:cNvSpPr>
          <p:nvPr/>
        </p:nvSpPr>
        <p:spPr bwMode="auto">
          <a:xfrm flipV="1">
            <a:off x="8027988" y="3702426"/>
            <a:ext cx="792162" cy="1188"/>
          </a:xfrm>
          <a:prstGeom prst="line">
            <a:avLst/>
          </a:prstGeom>
          <a:noFill/>
          <a:ln w="19050">
            <a:solidFill>
              <a:srgbClr val="009900"/>
            </a:solidFill>
            <a:round/>
            <a:headEnd/>
            <a:tailEnd type="arrow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8580" tIns="34290" rIns="68580" bIns="34290"/>
          <a:lstStyle/>
          <a:p>
            <a:pPr defTabSz="914378"/>
            <a:endParaRPr lang="zh-CN" altLang="en-US" sz="1800" kern="0">
              <a:solidFill>
                <a:sysClr val="windowText" lastClr="000000"/>
              </a:solidFill>
              <a:cs typeface="+mn-ea"/>
              <a:sym typeface="+mn-lt"/>
            </a:endParaRPr>
          </a:p>
        </p:txBody>
      </p:sp>
      <p:sp>
        <p:nvSpPr>
          <p:cNvPr id="17460" name="Line 52"/>
          <p:cNvSpPr>
            <a:spLocks noChangeShapeType="1"/>
          </p:cNvSpPr>
          <p:nvPr/>
        </p:nvSpPr>
        <p:spPr bwMode="auto">
          <a:xfrm>
            <a:off x="8820150" y="632261"/>
            <a:ext cx="0" cy="3825534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8580" tIns="34290" rIns="68580" bIns="34290"/>
          <a:lstStyle/>
          <a:p>
            <a:pPr defTabSz="914378"/>
            <a:endParaRPr lang="zh-CN" altLang="en-US" sz="1800" kern="0">
              <a:solidFill>
                <a:sysClr val="windowText" lastClr="000000"/>
              </a:solidFill>
              <a:cs typeface="+mn-ea"/>
              <a:sym typeface="+mn-lt"/>
            </a:endParaRPr>
          </a:p>
        </p:txBody>
      </p:sp>
      <p:sp>
        <p:nvSpPr>
          <p:cNvPr id="17427" name="Oval 19"/>
          <p:cNvSpPr>
            <a:spLocks noChangeArrowheads="1"/>
          </p:cNvSpPr>
          <p:nvPr/>
        </p:nvSpPr>
        <p:spPr bwMode="auto">
          <a:xfrm>
            <a:off x="6011864" y="3972032"/>
            <a:ext cx="431800" cy="323050"/>
          </a:xfrm>
          <a:prstGeom prst="ellipse">
            <a:avLst/>
          </a:prstGeom>
          <a:gradFill rotWithShape="1">
            <a:gsLst>
              <a:gs pos="0">
                <a:schemeClr val="accent1"/>
              </a:gs>
              <a:gs pos="100000">
                <a:schemeClr val="accent1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8580" tIns="34290" rIns="68580" bIns="34290" anchor="ctr"/>
          <a:lstStyle/>
          <a:p>
            <a:pPr defTabSz="914378">
              <a:defRPr/>
            </a:pPr>
            <a:endParaRPr lang="zh-CN" altLang="en-US" sz="1800" kern="0">
              <a:solidFill>
                <a:sysClr val="windowText" lastClr="000000"/>
              </a:solidFill>
              <a:cs typeface="+mn-ea"/>
              <a:sym typeface="+mn-lt"/>
            </a:endParaRPr>
          </a:p>
        </p:txBody>
      </p:sp>
      <p:sp>
        <p:nvSpPr>
          <p:cNvPr id="17461" name="Rectangle 53"/>
          <p:cNvSpPr>
            <a:spLocks noChangeArrowheads="1"/>
          </p:cNvSpPr>
          <p:nvPr/>
        </p:nvSpPr>
        <p:spPr bwMode="auto">
          <a:xfrm>
            <a:off x="5508625" y="1709492"/>
            <a:ext cx="352500" cy="3462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8580" tIns="34290" rIns="68580" bIns="34290">
            <a:spAutoFit/>
          </a:bodyPr>
          <a:lstStyle/>
          <a:p>
            <a:pPr defTabSz="914378"/>
            <a:r>
              <a:rPr lang="en-US" altLang="zh-CN" sz="1800" i="1" kern="0">
                <a:solidFill>
                  <a:sysClr val="windowText" lastClr="000000"/>
                </a:solidFill>
                <a:cs typeface="+mn-ea"/>
                <a:sym typeface="+mn-lt"/>
              </a:rPr>
              <a:t>L</a:t>
            </a:r>
            <a:r>
              <a:rPr lang="en-US" altLang="zh-CN" sz="1800" kern="0" baseline="-25000">
                <a:solidFill>
                  <a:sysClr val="windowText" lastClr="000000"/>
                </a:solidFill>
                <a:cs typeface="+mn-ea"/>
                <a:sym typeface="+mn-lt"/>
              </a:rPr>
              <a:t>1</a:t>
            </a:r>
          </a:p>
        </p:txBody>
      </p:sp>
      <p:sp>
        <p:nvSpPr>
          <p:cNvPr id="17462" name="Rectangle 54"/>
          <p:cNvSpPr>
            <a:spLocks noChangeArrowheads="1"/>
          </p:cNvSpPr>
          <p:nvPr/>
        </p:nvSpPr>
        <p:spPr bwMode="auto">
          <a:xfrm>
            <a:off x="5867400" y="2625197"/>
            <a:ext cx="352500" cy="3462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8580" tIns="34290" rIns="68580" bIns="34290">
            <a:spAutoFit/>
          </a:bodyPr>
          <a:lstStyle/>
          <a:p>
            <a:pPr defTabSz="914378"/>
            <a:r>
              <a:rPr lang="en-US" altLang="zh-CN" sz="1800" i="1" kern="0">
                <a:solidFill>
                  <a:sysClr val="windowText" lastClr="000000"/>
                </a:solidFill>
                <a:cs typeface="+mn-ea"/>
                <a:sym typeface="+mn-lt"/>
              </a:rPr>
              <a:t>L</a:t>
            </a:r>
            <a:r>
              <a:rPr lang="en-US" altLang="zh-CN" sz="1800" kern="0" baseline="-25000">
                <a:solidFill>
                  <a:sysClr val="windowText" lastClr="000000"/>
                </a:solidFill>
                <a:cs typeface="+mn-ea"/>
                <a:sym typeface="+mn-lt"/>
              </a:rPr>
              <a:t>2</a:t>
            </a:r>
          </a:p>
        </p:txBody>
      </p:sp>
      <p:sp>
        <p:nvSpPr>
          <p:cNvPr id="17463" name="Rectangle 55"/>
          <p:cNvSpPr>
            <a:spLocks noChangeArrowheads="1"/>
          </p:cNvSpPr>
          <p:nvPr/>
        </p:nvSpPr>
        <p:spPr bwMode="auto">
          <a:xfrm>
            <a:off x="6372227" y="3487457"/>
            <a:ext cx="1584325" cy="346249"/>
          </a:xfrm>
          <a:prstGeom prst="rect">
            <a:avLst/>
          </a:prstGeom>
          <a:solidFill>
            <a:schemeClr val="bg1"/>
          </a:solidFill>
          <a:ln w="9525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8580" tIns="34290" rIns="68580" bIns="34290">
            <a:spAutoFit/>
          </a:bodyPr>
          <a:lstStyle/>
          <a:p>
            <a:pPr defTabSz="914378"/>
            <a:r>
              <a:rPr lang="en-US" altLang="zh-CN" sz="1800" i="1" kern="0">
                <a:solidFill>
                  <a:sysClr val="windowText" lastClr="000000"/>
                </a:solidFill>
                <a:cs typeface="+mn-ea"/>
                <a:sym typeface="+mn-lt"/>
              </a:rPr>
              <a:t>L</a:t>
            </a:r>
            <a:r>
              <a:rPr lang="en-US" altLang="zh-CN" sz="1800" kern="0" baseline="-25000">
                <a:solidFill>
                  <a:sysClr val="windowText" lastClr="000000"/>
                </a:solidFill>
                <a:cs typeface="+mn-ea"/>
                <a:sym typeface="+mn-lt"/>
              </a:rPr>
              <a:t> 3 </a:t>
            </a:r>
            <a:r>
              <a:rPr lang="zh-CN" altLang="en-US" sz="1800" kern="0">
                <a:solidFill>
                  <a:sysClr val="windowText" lastClr="000000"/>
                </a:solidFill>
                <a:cs typeface="+mn-ea"/>
                <a:sym typeface="+mn-lt"/>
              </a:rPr>
              <a:t>＞</a:t>
            </a:r>
            <a:r>
              <a:rPr lang="en-US" altLang="zh-CN" sz="1800" kern="0">
                <a:solidFill>
                  <a:srgbClr val="FF0000"/>
                </a:solidFill>
                <a:cs typeface="+mn-ea"/>
                <a:sym typeface="+mn-lt"/>
              </a:rPr>
              <a:t>10</a:t>
            </a:r>
            <a:r>
              <a:rPr lang="en-US" altLang="zh-CN" sz="1800" i="1" kern="0">
                <a:solidFill>
                  <a:srgbClr val="FF0000"/>
                </a:solidFill>
                <a:cs typeface="+mn-ea"/>
                <a:sym typeface="+mn-lt"/>
              </a:rPr>
              <a:t>r</a:t>
            </a:r>
            <a:r>
              <a:rPr lang="en-US" altLang="zh-CN" sz="1800" i="1" kern="0">
                <a:solidFill>
                  <a:sysClr val="windowText" lastClr="000000"/>
                </a:solidFill>
                <a:cs typeface="+mn-ea"/>
                <a:sym typeface="+mn-lt"/>
              </a:rPr>
              <a:t> </a:t>
            </a:r>
          </a:p>
        </p:txBody>
      </p:sp>
      <p:sp>
        <p:nvSpPr>
          <p:cNvPr id="17465" name="Line 57"/>
          <p:cNvSpPr>
            <a:spLocks noChangeShapeType="1"/>
          </p:cNvSpPr>
          <p:nvPr/>
        </p:nvSpPr>
        <p:spPr bwMode="auto">
          <a:xfrm flipH="1">
            <a:off x="5219700" y="2841355"/>
            <a:ext cx="64770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arrow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8580" tIns="34290" rIns="68580" bIns="34290"/>
          <a:lstStyle/>
          <a:p>
            <a:pPr defTabSz="914378"/>
            <a:endParaRPr lang="zh-CN" altLang="en-US" sz="1800" kern="0">
              <a:solidFill>
                <a:sysClr val="windowText" lastClr="000000"/>
              </a:solidFill>
              <a:cs typeface="+mn-ea"/>
              <a:sym typeface="+mn-lt"/>
            </a:endParaRPr>
          </a:p>
        </p:txBody>
      </p:sp>
      <p:sp>
        <p:nvSpPr>
          <p:cNvPr id="17466" name="Line 58"/>
          <p:cNvSpPr>
            <a:spLocks noChangeShapeType="1"/>
          </p:cNvSpPr>
          <p:nvPr/>
        </p:nvSpPr>
        <p:spPr bwMode="auto">
          <a:xfrm>
            <a:off x="6372227" y="2841355"/>
            <a:ext cx="136842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arrow" w="lg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8580" tIns="34290" rIns="68580" bIns="34290"/>
          <a:lstStyle/>
          <a:p>
            <a:pPr defTabSz="914378"/>
            <a:endParaRPr lang="zh-CN" altLang="en-US" sz="1800" kern="0">
              <a:solidFill>
                <a:sysClr val="windowText" lastClr="000000"/>
              </a:solidFill>
              <a:cs typeface="+mn-ea"/>
              <a:sym typeface="+mn-lt"/>
            </a:endParaRPr>
          </a:p>
        </p:txBody>
      </p:sp>
      <p:sp>
        <p:nvSpPr>
          <p:cNvPr id="17467" name="Rectangle 59"/>
          <p:cNvSpPr>
            <a:spLocks noChangeArrowheads="1"/>
          </p:cNvSpPr>
          <p:nvPr/>
        </p:nvSpPr>
        <p:spPr bwMode="auto">
          <a:xfrm>
            <a:off x="894555" y="1401280"/>
            <a:ext cx="1981953" cy="2846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8580" tIns="34290" rIns="68580" bIns="34290">
            <a:spAutoFit/>
          </a:bodyPr>
          <a:lstStyle/>
          <a:p>
            <a:pPr defTabSz="914378"/>
            <a:r>
              <a:rPr lang="en-US" altLang="zh-CN" kern="0" dirty="0">
                <a:solidFill>
                  <a:sysClr val="windowText" lastClr="000000"/>
                </a:solidFill>
                <a:cs typeface="+mn-ea"/>
                <a:sym typeface="+mn-lt"/>
              </a:rPr>
              <a:t>“</a:t>
            </a:r>
            <a:r>
              <a:rPr lang="en-US" altLang="zh-CN" i="1" kern="0" dirty="0">
                <a:solidFill>
                  <a:sysClr val="windowText" lastClr="000000"/>
                </a:solidFill>
                <a:cs typeface="+mn-ea"/>
                <a:sym typeface="+mn-lt"/>
              </a:rPr>
              <a:t>r </a:t>
            </a:r>
            <a:r>
              <a:rPr lang="en-US" altLang="zh-CN" kern="0" dirty="0">
                <a:solidFill>
                  <a:sysClr val="windowText" lastClr="000000"/>
                </a:solidFill>
                <a:cs typeface="+mn-ea"/>
                <a:sym typeface="+mn-lt"/>
              </a:rPr>
              <a:t>”</a:t>
            </a:r>
            <a:r>
              <a:rPr lang="zh-CN" altLang="en-US" kern="0" dirty="0">
                <a:solidFill>
                  <a:sysClr val="windowText" lastClr="000000"/>
                </a:solidFill>
                <a:cs typeface="+mn-ea"/>
                <a:sym typeface="+mn-lt"/>
              </a:rPr>
              <a:t>是分子间的平衡距离</a:t>
            </a:r>
          </a:p>
        </p:txBody>
      </p:sp>
      <p:sp>
        <p:nvSpPr>
          <p:cNvPr id="17468" name="Line 60"/>
          <p:cNvSpPr>
            <a:spLocks noChangeShapeType="1"/>
          </p:cNvSpPr>
          <p:nvPr/>
        </p:nvSpPr>
        <p:spPr bwMode="auto">
          <a:xfrm>
            <a:off x="6804027" y="1386440"/>
            <a:ext cx="720725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8580" tIns="34290" rIns="68580" bIns="34290"/>
          <a:lstStyle/>
          <a:p>
            <a:pPr defTabSz="914378"/>
            <a:endParaRPr lang="zh-CN" altLang="en-US" sz="1800" kern="0">
              <a:solidFill>
                <a:sysClr val="windowText" lastClr="000000"/>
              </a:solidFill>
              <a:cs typeface="+mn-ea"/>
              <a:sym typeface="+mn-lt"/>
            </a:endParaRPr>
          </a:p>
        </p:txBody>
      </p:sp>
      <p:sp>
        <p:nvSpPr>
          <p:cNvPr id="17469" name="Line 61"/>
          <p:cNvSpPr>
            <a:spLocks noChangeShapeType="1"/>
          </p:cNvSpPr>
          <p:nvPr/>
        </p:nvSpPr>
        <p:spPr bwMode="auto">
          <a:xfrm flipH="1">
            <a:off x="4500565" y="1386440"/>
            <a:ext cx="720725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8580" tIns="34290" rIns="68580" bIns="34290"/>
          <a:lstStyle/>
          <a:p>
            <a:pPr defTabSz="914378"/>
            <a:endParaRPr lang="zh-CN" altLang="en-US" sz="1800" kern="0">
              <a:solidFill>
                <a:sysClr val="windowText" lastClr="000000"/>
              </a:solidFill>
              <a:cs typeface="+mn-ea"/>
              <a:sym typeface="+mn-lt"/>
            </a:endParaRPr>
          </a:p>
        </p:txBody>
      </p:sp>
      <p:sp>
        <p:nvSpPr>
          <p:cNvPr id="17470" name="Line 62"/>
          <p:cNvSpPr>
            <a:spLocks noChangeShapeType="1"/>
          </p:cNvSpPr>
          <p:nvPr/>
        </p:nvSpPr>
        <p:spPr bwMode="auto">
          <a:xfrm>
            <a:off x="5219702" y="1386440"/>
            <a:ext cx="720725" cy="0"/>
          </a:xfrm>
          <a:prstGeom prst="line">
            <a:avLst/>
          </a:prstGeom>
          <a:noFill/>
          <a:ln w="28575">
            <a:solidFill>
              <a:srgbClr val="009900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8580" tIns="34290" rIns="68580" bIns="34290"/>
          <a:lstStyle/>
          <a:p>
            <a:pPr defTabSz="914378"/>
            <a:endParaRPr lang="zh-CN" altLang="en-US" sz="1800" kern="0">
              <a:solidFill>
                <a:sysClr val="windowText" lastClr="000000"/>
              </a:solidFill>
              <a:cs typeface="+mn-ea"/>
              <a:sym typeface="+mn-lt"/>
            </a:endParaRPr>
          </a:p>
        </p:txBody>
      </p:sp>
      <p:sp>
        <p:nvSpPr>
          <p:cNvPr id="17471" name="Line 63"/>
          <p:cNvSpPr>
            <a:spLocks noChangeShapeType="1"/>
          </p:cNvSpPr>
          <p:nvPr/>
        </p:nvSpPr>
        <p:spPr bwMode="auto">
          <a:xfrm flipH="1">
            <a:off x="6084890" y="1386440"/>
            <a:ext cx="720725" cy="0"/>
          </a:xfrm>
          <a:prstGeom prst="line">
            <a:avLst/>
          </a:prstGeom>
          <a:noFill/>
          <a:ln w="28575">
            <a:solidFill>
              <a:srgbClr val="009900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8580" tIns="34290" rIns="68580" bIns="34290"/>
          <a:lstStyle/>
          <a:p>
            <a:pPr defTabSz="914378"/>
            <a:endParaRPr lang="zh-CN" altLang="en-US" sz="1800" kern="0">
              <a:solidFill>
                <a:sysClr val="windowText" lastClr="000000"/>
              </a:solidFill>
              <a:cs typeface="+mn-ea"/>
              <a:sym typeface="+mn-lt"/>
            </a:endParaRPr>
          </a:p>
        </p:txBody>
      </p:sp>
      <p:sp>
        <p:nvSpPr>
          <p:cNvPr id="17472" name="Line 64"/>
          <p:cNvSpPr>
            <a:spLocks noChangeShapeType="1"/>
          </p:cNvSpPr>
          <p:nvPr/>
        </p:nvSpPr>
        <p:spPr bwMode="auto">
          <a:xfrm>
            <a:off x="5219702" y="2302146"/>
            <a:ext cx="504825" cy="0"/>
          </a:xfrm>
          <a:prstGeom prst="line">
            <a:avLst/>
          </a:prstGeom>
          <a:noFill/>
          <a:ln w="28575">
            <a:solidFill>
              <a:srgbClr val="009900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8580" tIns="34290" rIns="68580" bIns="34290"/>
          <a:lstStyle/>
          <a:p>
            <a:pPr defTabSz="914378"/>
            <a:endParaRPr lang="zh-CN" altLang="en-US" sz="1800" kern="0">
              <a:solidFill>
                <a:sysClr val="windowText" lastClr="000000"/>
              </a:solidFill>
              <a:cs typeface="+mn-ea"/>
              <a:sym typeface="+mn-lt"/>
            </a:endParaRPr>
          </a:p>
        </p:txBody>
      </p:sp>
      <p:sp>
        <p:nvSpPr>
          <p:cNvPr id="17473" name="Line 65"/>
          <p:cNvSpPr>
            <a:spLocks noChangeShapeType="1"/>
          </p:cNvSpPr>
          <p:nvPr/>
        </p:nvSpPr>
        <p:spPr bwMode="auto">
          <a:xfrm flipH="1">
            <a:off x="4067175" y="2302146"/>
            <a:ext cx="11557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8580" tIns="34290" rIns="68580" bIns="34290"/>
          <a:lstStyle/>
          <a:p>
            <a:pPr defTabSz="914378"/>
            <a:endParaRPr lang="zh-CN" altLang="en-US" sz="1800" kern="0">
              <a:solidFill>
                <a:sysClr val="windowText" lastClr="000000"/>
              </a:solidFill>
              <a:cs typeface="+mn-ea"/>
              <a:sym typeface="+mn-lt"/>
            </a:endParaRPr>
          </a:p>
        </p:txBody>
      </p:sp>
      <p:sp>
        <p:nvSpPr>
          <p:cNvPr id="17474" name="Line 66"/>
          <p:cNvSpPr>
            <a:spLocks noChangeShapeType="1"/>
          </p:cNvSpPr>
          <p:nvPr/>
        </p:nvSpPr>
        <p:spPr bwMode="auto">
          <a:xfrm>
            <a:off x="6227763" y="2302146"/>
            <a:ext cx="11557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8580" tIns="34290" rIns="68580" bIns="34290"/>
          <a:lstStyle/>
          <a:p>
            <a:pPr defTabSz="914378"/>
            <a:endParaRPr lang="zh-CN" altLang="en-US" sz="1800" kern="0">
              <a:solidFill>
                <a:sysClr val="windowText" lastClr="000000"/>
              </a:solidFill>
              <a:cs typeface="+mn-ea"/>
              <a:sym typeface="+mn-lt"/>
            </a:endParaRPr>
          </a:p>
        </p:txBody>
      </p:sp>
      <p:sp>
        <p:nvSpPr>
          <p:cNvPr id="17475" name="Line 67"/>
          <p:cNvSpPr>
            <a:spLocks noChangeShapeType="1"/>
          </p:cNvSpPr>
          <p:nvPr/>
        </p:nvSpPr>
        <p:spPr bwMode="auto">
          <a:xfrm flipH="1">
            <a:off x="5724527" y="2302146"/>
            <a:ext cx="504825" cy="0"/>
          </a:xfrm>
          <a:prstGeom prst="line">
            <a:avLst/>
          </a:prstGeom>
          <a:noFill/>
          <a:ln w="28575">
            <a:solidFill>
              <a:srgbClr val="009900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8580" tIns="34290" rIns="68580" bIns="34290"/>
          <a:lstStyle/>
          <a:p>
            <a:pPr defTabSz="914378"/>
            <a:endParaRPr lang="zh-CN" altLang="en-US" sz="1800" kern="0">
              <a:solidFill>
                <a:sysClr val="windowText" lastClr="000000"/>
              </a:solidFill>
              <a:cs typeface="+mn-ea"/>
              <a:sym typeface="+mn-lt"/>
            </a:endParaRPr>
          </a:p>
        </p:txBody>
      </p:sp>
      <p:sp>
        <p:nvSpPr>
          <p:cNvPr id="17476" name="Line 68"/>
          <p:cNvSpPr>
            <a:spLocks noChangeShapeType="1"/>
          </p:cNvSpPr>
          <p:nvPr/>
        </p:nvSpPr>
        <p:spPr bwMode="auto">
          <a:xfrm flipH="1">
            <a:off x="6516689" y="3164405"/>
            <a:ext cx="1223962" cy="0"/>
          </a:xfrm>
          <a:prstGeom prst="line">
            <a:avLst/>
          </a:prstGeom>
          <a:noFill/>
          <a:ln w="28575">
            <a:solidFill>
              <a:srgbClr val="009900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8580" tIns="34290" rIns="68580" bIns="34290"/>
          <a:lstStyle/>
          <a:p>
            <a:pPr defTabSz="914378"/>
            <a:endParaRPr lang="zh-CN" altLang="en-US" sz="1800" kern="0">
              <a:solidFill>
                <a:sysClr val="windowText" lastClr="000000"/>
              </a:solidFill>
              <a:cs typeface="+mn-ea"/>
              <a:sym typeface="+mn-lt"/>
            </a:endParaRPr>
          </a:p>
        </p:txBody>
      </p:sp>
      <p:sp>
        <p:nvSpPr>
          <p:cNvPr id="17477" name="Line 69"/>
          <p:cNvSpPr>
            <a:spLocks noChangeShapeType="1"/>
          </p:cNvSpPr>
          <p:nvPr/>
        </p:nvSpPr>
        <p:spPr bwMode="auto">
          <a:xfrm>
            <a:off x="5219702" y="3164405"/>
            <a:ext cx="1223963" cy="0"/>
          </a:xfrm>
          <a:prstGeom prst="line">
            <a:avLst/>
          </a:prstGeom>
          <a:noFill/>
          <a:ln w="28575">
            <a:solidFill>
              <a:srgbClr val="009900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8580" tIns="34290" rIns="68580" bIns="34290"/>
          <a:lstStyle/>
          <a:p>
            <a:pPr defTabSz="914378"/>
            <a:endParaRPr lang="zh-CN" altLang="en-US" sz="1800" kern="0">
              <a:solidFill>
                <a:sysClr val="windowText" lastClr="000000"/>
              </a:solidFill>
              <a:cs typeface="+mn-ea"/>
              <a:sym typeface="+mn-lt"/>
            </a:endParaRPr>
          </a:p>
        </p:txBody>
      </p:sp>
      <p:sp>
        <p:nvSpPr>
          <p:cNvPr id="17478" name="Line 70"/>
          <p:cNvSpPr>
            <a:spLocks noChangeShapeType="1"/>
          </p:cNvSpPr>
          <p:nvPr/>
        </p:nvSpPr>
        <p:spPr bwMode="auto">
          <a:xfrm flipH="1">
            <a:off x="4716464" y="3164405"/>
            <a:ext cx="508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8580" tIns="34290" rIns="68580" bIns="34290"/>
          <a:lstStyle/>
          <a:p>
            <a:pPr defTabSz="914378"/>
            <a:endParaRPr lang="zh-CN" altLang="en-US" sz="1800" kern="0">
              <a:solidFill>
                <a:sysClr val="windowText" lastClr="000000"/>
              </a:solidFill>
              <a:cs typeface="+mn-ea"/>
              <a:sym typeface="+mn-lt"/>
            </a:endParaRPr>
          </a:p>
        </p:txBody>
      </p:sp>
      <p:sp>
        <p:nvSpPr>
          <p:cNvPr id="17479" name="Line 71"/>
          <p:cNvSpPr>
            <a:spLocks noChangeShapeType="1"/>
          </p:cNvSpPr>
          <p:nvPr/>
        </p:nvSpPr>
        <p:spPr bwMode="auto">
          <a:xfrm>
            <a:off x="7740651" y="3164405"/>
            <a:ext cx="508000" cy="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68580" tIns="34290" rIns="68580" bIns="34290"/>
          <a:lstStyle/>
          <a:p>
            <a:pPr defTabSz="914378"/>
            <a:endParaRPr lang="zh-CN" altLang="en-US" sz="1800" kern="0">
              <a:solidFill>
                <a:sysClr val="windowText" lastClr="000000"/>
              </a:solidFill>
              <a:cs typeface="+mn-ea"/>
              <a:sym typeface="+mn-lt"/>
            </a:endParaRPr>
          </a:p>
        </p:txBody>
      </p:sp>
      <p:sp>
        <p:nvSpPr>
          <p:cNvPr id="17480" name="Rectangle 72"/>
          <p:cNvSpPr>
            <a:spLocks noChangeArrowheads="1"/>
          </p:cNvSpPr>
          <p:nvPr/>
        </p:nvSpPr>
        <p:spPr bwMode="auto">
          <a:xfrm>
            <a:off x="544118" y="4243352"/>
            <a:ext cx="4481035" cy="300083"/>
          </a:xfrm>
          <a:prstGeom prst="rect">
            <a:avLst/>
          </a:prstGeom>
          <a:solidFill>
            <a:schemeClr val="bg1"/>
          </a:solidFill>
          <a:ln w="9525">
            <a:solidFill>
              <a:srgbClr val="0099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8580" tIns="34290" rIns="68580" bIns="34290">
            <a:spAutoFit/>
          </a:bodyPr>
          <a:lstStyle/>
          <a:p>
            <a:pPr defTabSz="914378"/>
            <a:r>
              <a:rPr lang="zh-CN" altLang="en-US" sz="1500" kern="0" dirty="0">
                <a:solidFill>
                  <a:sysClr val="windowText" lastClr="000000"/>
                </a:solidFill>
                <a:cs typeface="+mn-ea"/>
                <a:sym typeface="+mn-lt"/>
              </a:rPr>
              <a:t>分子间引力和斥力的表现与它们的</a:t>
            </a:r>
            <a:r>
              <a:rPr lang="zh-CN" altLang="en-US" sz="1500" u="sng" kern="0" dirty="0">
                <a:solidFill>
                  <a:sysClr val="windowText" lastClr="000000"/>
                </a:solidFill>
                <a:cs typeface="+mn-ea"/>
                <a:sym typeface="+mn-lt"/>
              </a:rPr>
              <a:t>             </a:t>
            </a:r>
            <a:r>
              <a:rPr lang="zh-CN" altLang="en-US" sz="1500" kern="0" dirty="0">
                <a:solidFill>
                  <a:sysClr val="windowText" lastClr="000000"/>
                </a:solidFill>
                <a:cs typeface="+mn-ea"/>
                <a:sym typeface="+mn-lt"/>
              </a:rPr>
              <a:t>有关系。</a:t>
            </a:r>
          </a:p>
        </p:txBody>
      </p:sp>
      <p:sp>
        <p:nvSpPr>
          <p:cNvPr id="17481" name="Rectangle 73"/>
          <p:cNvSpPr>
            <a:spLocks noChangeArrowheads="1"/>
          </p:cNvSpPr>
          <p:nvPr/>
        </p:nvSpPr>
        <p:spPr bwMode="auto">
          <a:xfrm>
            <a:off x="3543955" y="4224514"/>
            <a:ext cx="523220" cy="3000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68580" tIns="34290" rIns="68580" bIns="34290">
            <a:spAutoFit/>
          </a:bodyPr>
          <a:lstStyle/>
          <a:p>
            <a:pPr defTabSz="914378"/>
            <a:r>
              <a:rPr lang="zh-CN" altLang="en-US" sz="1500" kern="0" dirty="0">
                <a:solidFill>
                  <a:srgbClr val="FF0000"/>
                </a:solidFill>
                <a:cs typeface="+mn-ea"/>
                <a:sym typeface="+mn-lt"/>
              </a:rPr>
              <a:t>距离</a:t>
            </a:r>
          </a:p>
        </p:txBody>
      </p:sp>
      <p:sp>
        <p:nvSpPr>
          <p:cNvPr id="61" name="Text Box 4"/>
          <p:cNvSpPr txBox="1">
            <a:spLocks noChangeArrowheads="1"/>
          </p:cNvSpPr>
          <p:nvPr/>
        </p:nvSpPr>
        <p:spPr>
          <a:xfrm>
            <a:off x="656513" y="944337"/>
            <a:ext cx="3458880" cy="230833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txBody>
          <a:bodyPr wrap="none" lIns="0" tIns="0" rIns="0" bIns="0" numCol="1" anchor="t">
            <a:spAutoFit/>
          </a:bodyPr>
          <a:lstStyle>
            <a:lvl1pPr>
              <a:defRPr sz="2800" b="1">
                <a:solidFill>
                  <a:srgbClr val="007E27"/>
                </a:solidFill>
                <a:latin typeface="微软雅黑" panose="020B0502040204020203" charset="-122"/>
                <a:ea typeface="微软雅黑" panose="020B0502040204020203" charset="-122"/>
                <a:cs typeface="微软雅黑" panose="020B0502040204020203" charset="-122"/>
              </a:defRPr>
            </a:lvl1pPr>
          </a:lstStyle>
          <a:p>
            <a:pPr defTabSz="914378"/>
            <a:r>
              <a:rPr lang="en-US" altLang="zh-CN" sz="1500" kern="0" dirty="0">
                <a:solidFill>
                  <a:schemeClr val="tx1"/>
                </a:solidFill>
                <a:latin typeface="+mn-lt"/>
                <a:ea typeface="+mn-ea"/>
                <a:cs typeface="+mn-ea"/>
                <a:sym typeface="+mn-lt"/>
              </a:rPr>
              <a:t>3</a:t>
            </a:r>
            <a:r>
              <a:rPr lang="zh-CN" altLang="en-US" sz="1500" kern="0" dirty="0">
                <a:solidFill>
                  <a:schemeClr val="tx1"/>
                </a:solidFill>
                <a:latin typeface="+mn-lt"/>
                <a:ea typeface="+mn-ea"/>
                <a:cs typeface="+mn-ea"/>
                <a:sym typeface="+mn-lt"/>
              </a:rPr>
              <a:t>、分子间存在相互作用的引力和斥力。</a:t>
            </a:r>
          </a:p>
        </p:txBody>
      </p:sp>
      <p:sp>
        <p:nvSpPr>
          <p:cNvPr id="62" name="文本框 61">
            <a:extLst>
              <a:ext uri="{FF2B5EF4-FFF2-40B4-BE49-F238E27FC236}">
                <a16:creationId xmlns:a16="http://schemas.microsoft.com/office/drawing/2014/main" id="{32787C53-355D-4054-BB14-899BBFFB8A5B}"/>
              </a:ext>
            </a:extLst>
          </p:cNvPr>
          <p:cNvSpPr txBox="1"/>
          <p:nvPr/>
        </p:nvSpPr>
        <p:spPr>
          <a:xfrm>
            <a:off x="838200" y="237182"/>
            <a:ext cx="2627162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2100" b="1" dirty="0">
                <a:cs typeface="+mn-ea"/>
                <a:sym typeface="+mn-lt"/>
              </a:rPr>
              <a:t>三、分子间的作用力</a:t>
            </a:r>
          </a:p>
        </p:txBody>
      </p:sp>
    </p:spTree>
    <p:extLst>
      <p:ext uri="{BB962C8B-B14F-4D97-AF65-F5344CB8AC3E}">
        <p14:creationId xmlns:p14="http://schemas.microsoft.com/office/powerpoint/2010/main" val="33732592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7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7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7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74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1000"/>
                                        <p:tgtEl>
                                          <p:spTgt spid="174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7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74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74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000"/>
                                        <p:tgtEl>
                                          <p:spTgt spid="174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 nodeType="clickPar">
                      <p:stCondLst>
                        <p:cond delay="indefinite"/>
                      </p:stCondLst>
                      <p:childTnLst>
                        <p:par>
                          <p:cTn id="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6" dur="1000"/>
                                        <p:tgtEl>
                                          <p:spTgt spid="17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1000"/>
                                        <p:tgtEl>
                                          <p:spTgt spid="17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 nodeType="clickPar">
                      <p:stCondLst>
                        <p:cond delay="indefinite"/>
                      </p:stCondLst>
                      <p:childTnLst>
                        <p:par>
                          <p:cTn id="1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8" dur="1000"/>
                                        <p:tgtEl>
                                          <p:spTgt spid="17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174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 nodeType="clickPar">
                      <p:stCondLst>
                        <p:cond delay="indefinite"/>
                      </p:stCondLst>
                      <p:childTnLst>
                        <p:par>
                          <p:cTn id="1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 nodeType="clickPar">
                      <p:stCondLst>
                        <p:cond delay="indefinite"/>
                      </p:stCondLst>
                      <p:childTnLst>
                        <p:par>
                          <p:cTn id="1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 nodeType="clickPar">
                      <p:stCondLst>
                        <p:cond delay="indefinite"/>
                      </p:stCondLst>
                      <p:childTnLst>
                        <p:par>
                          <p:cTn id="1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0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2.31214E-6 L 0.16545 2.31214E-6 " pathEditMode="relative" rAng="0" ptsTypes="AA">
                                      <p:cBhvr>
                                        <p:cTn id="141" dur="2000" fill="hold"/>
                                        <p:tgtEl>
                                          <p:spTgt spid="174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264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 nodeType="clickPar">
                      <p:stCondLst>
                        <p:cond delay="indefinite"/>
                      </p:stCondLst>
                      <p:childTnLst>
                        <p:par>
                          <p:cTn id="1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2000"/>
                                        <p:tgtEl>
                                          <p:spTgt spid="174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7" fill="hold" nodeType="clickPar">
                      <p:stCondLst>
                        <p:cond delay="indefinite"/>
                      </p:stCondLst>
                      <p:childTnLst>
                        <p:par>
                          <p:cTn id="1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5" fill="hold" nodeType="clickPar">
                      <p:stCondLst>
                        <p:cond delay="indefinite"/>
                      </p:stCondLst>
                      <p:childTnLst>
                        <p:par>
                          <p:cTn id="1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 nodeType="clickPar">
                      <p:stCondLst>
                        <p:cond delay="indefinite"/>
                      </p:stCondLst>
                      <p:childTnLst>
                        <p:par>
                          <p:cTn id="1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5" dur="1000"/>
                                        <p:tgtEl>
                                          <p:spTgt spid="17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8" dur="1000"/>
                                        <p:tgtEl>
                                          <p:spTgt spid="17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9" fill="hold" nodeType="clickPar">
                      <p:stCondLst>
                        <p:cond delay="indefinite"/>
                      </p:stCondLst>
                      <p:childTnLst>
                        <p:par>
                          <p:cTn id="1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 nodeType="clickPar">
                      <p:stCondLst>
                        <p:cond delay="indefinite"/>
                      </p:stCondLst>
                      <p:childTnLst>
                        <p:par>
                          <p:cTn id="1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7" dur="1000"/>
                                        <p:tgtEl>
                                          <p:spTgt spid="17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0" dur="1000"/>
                                        <p:tgtEl>
                                          <p:spTgt spid="17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1" fill="hold" nodeType="clickPar">
                      <p:stCondLst>
                        <p:cond delay="indefinite"/>
                      </p:stCondLst>
                      <p:childTnLst>
                        <p:par>
                          <p:cTn id="1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 nodeType="clickPar">
                      <p:stCondLst>
                        <p:cond delay="indefinite"/>
                      </p:stCondLst>
                      <p:childTnLst>
                        <p:par>
                          <p:cTn id="18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9" fill="hold" nodeType="clickPar">
                      <p:stCondLst>
                        <p:cond delay="indefinite"/>
                      </p:stCondLst>
                      <p:childTnLst>
                        <p:par>
                          <p:cTn id="1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9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6" fill="hold" nodeType="clickPar">
                      <p:stCondLst>
                        <p:cond delay="indefinite"/>
                      </p:stCondLst>
                      <p:childTnLst>
                        <p:par>
                          <p:cTn id="1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8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1.79191E-6 L 0.2835 1.79191E-6 " pathEditMode="relative" rAng="0" ptsTypes="AA">
                                      <p:cBhvr>
                                        <p:cTn id="199" dur="2000" fill="hold"/>
                                        <p:tgtEl>
                                          <p:spTgt spid="1742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16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 nodeType="clickPar">
                      <p:stCondLst>
                        <p:cond delay="indefinite"/>
                      </p:stCondLst>
                      <p:childTnLst>
                        <p:par>
                          <p:cTn id="20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4" dur="2000"/>
                                        <p:tgtEl>
                                          <p:spTgt spid="17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5" fill="hold" nodeType="clickPar">
                      <p:stCondLst>
                        <p:cond delay="indefinite"/>
                      </p:stCondLst>
                      <p:childTnLst>
                        <p:par>
                          <p:cTn id="2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3" fill="hold" nodeType="clickPar">
                      <p:stCondLst>
                        <p:cond delay="indefinite"/>
                      </p:stCondLst>
                      <p:childTnLst>
                        <p:par>
                          <p:cTn id="2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9" fill="hold" nodeType="clickPar">
                      <p:stCondLst>
                        <p:cond delay="indefinite"/>
                      </p:stCondLst>
                      <p:childTnLst>
                        <p:par>
                          <p:cTn id="2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3" fill="hold" nodeType="clickPar">
                      <p:stCondLst>
                        <p:cond delay="indefinite"/>
                      </p:stCondLst>
                      <p:childTnLst>
                        <p:par>
                          <p:cTn id="2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 nodeType="clickPar">
                      <p:stCondLst>
                        <p:cond delay="indefinite"/>
                      </p:stCondLst>
                      <p:childTnLst>
                        <p:par>
                          <p:cTn id="2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35" grpId="0"/>
      <p:bldP spid="17413" grpId="0"/>
      <p:bldP spid="17415" grpId="0" animBg="1"/>
      <p:bldP spid="17416" grpId="0" animBg="1"/>
      <p:bldP spid="17424" grpId="0" animBg="1"/>
      <p:bldP spid="17425" grpId="0" animBg="1"/>
      <p:bldP spid="17426" grpId="0" animBg="1"/>
      <p:bldP spid="17428" grpId="0" animBg="1"/>
      <p:bldP spid="17430" grpId="0" animBg="1"/>
      <p:bldP spid="17432" grpId="0"/>
      <p:bldP spid="17433" grpId="0"/>
      <p:bldP spid="17436" grpId="0"/>
      <p:bldP spid="17437" grpId="0"/>
      <p:bldP spid="17439" grpId="0"/>
      <p:bldP spid="17440" grpId="0"/>
      <p:bldP spid="17441" grpId="0"/>
      <p:bldP spid="17442" grpId="0"/>
      <p:bldP spid="17443" grpId="0"/>
      <p:bldP spid="17444" grpId="0"/>
      <p:bldP spid="17445" grpId="0"/>
      <p:bldP spid="17446" grpId="0"/>
      <p:bldP spid="17447" grpId="0"/>
      <p:bldP spid="17448" grpId="0"/>
      <p:bldP spid="17449" grpId="0"/>
      <p:bldP spid="17450" grpId="0"/>
      <p:bldP spid="17451" grpId="0" animBg="1"/>
      <p:bldP spid="17452" grpId="0" animBg="1"/>
      <p:bldP spid="17453" grpId="0"/>
      <p:bldP spid="17454" grpId="0" animBg="1"/>
      <p:bldP spid="17455" grpId="0" animBg="1"/>
      <p:bldP spid="17429" grpId="0" animBg="1"/>
      <p:bldP spid="17429" grpId="1" animBg="1"/>
      <p:bldP spid="17431" grpId="0" animBg="1"/>
      <p:bldP spid="17456" grpId="0" animBg="1"/>
      <p:bldP spid="17457" grpId="0" animBg="1"/>
      <p:bldP spid="17458" grpId="0" animBg="1"/>
      <p:bldP spid="17459" grpId="0" animBg="1"/>
      <p:bldP spid="17460" grpId="0" animBg="1"/>
      <p:bldP spid="17427" grpId="0" animBg="1"/>
      <p:bldP spid="17427" grpId="1" animBg="1"/>
      <p:bldP spid="17461" grpId="0"/>
      <p:bldP spid="17462" grpId="0"/>
      <p:bldP spid="17463" grpId="0" animBg="1"/>
      <p:bldP spid="17465" grpId="0" animBg="1"/>
      <p:bldP spid="17466" grpId="0" animBg="1"/>
      <p:bldP spid="17467" grpId="0"/>
      <p:bldP spid="17468" grpId="0" animBg="1"/>
      <p:bldP spid="17469" grpId="0" animBg="1"/>
      <p:bldP spid="17470" grpId="0" animBg="1"/>
      <p:bldP spid="17471" grpId="0" animBg="1"/>
      <p:bldP spid="17472" grpId="0" animBg="1"/>
      <p:bldP spid="17473" grpId="0" animBg="1"/>
      <p:bldP spid="17474" grpId="0" animBg="1"/>
      <p:bldP spid="17475" grpId="0" animBg="1"/>
      <p:bldP spid="17476" grpId="0" animBg="1"/>
      <p:bldP spid="17477" grpId="0" animBg="1"/>
      <p:bldP spid="17478" grpId="0" animBg="1"/>
      <p:bldP spid="17479" grpId="0" animBg="1"/>
      <p:bldP spid="17480" grpId="0" animBg="1"/>
      <p:bldP spid="1748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83252075"/>
              </p:ext>
            </p:extLst>
          </p:nvPr>
        </p:nvGraphicFramePr>
        <p:xfrm>
          <a:off x="803038" y="1552574"/>
          <a:ext cx="7626587" cy="28993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76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265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54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365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39044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11099">
                <a:tc rowSpan="2">
                  <a:txBody>
                    <a:bodyPr/>
                    <a:lstStyle/>
                    <a:p>
                      <a:pPr algn="ctr"/>
                      <a:r>
                        <a:rPr lang="zh-CN" altLang="en-US" sz="1500" b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物态</a:t>
                      </a:r>
                    </a:p>
                  </a:txBody>
                  <a:tcPr marT="60957" marB="60957" anchor="ctr">
                    <a:lnL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zh-CN" altLang="en-US" sz="1500" b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微观特性</a:t>
                      </a:r>
                    </a:p>
                  </a:txBody>
                  <a:tcPr marT="60957" marB="60957" anchor="ctr">
                    <a:lnL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zh-CN" altLang="en-US" sz="1500" b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宏观特性</a:t>
                      </a:r>
                    </a:p>
                  </a:txBody>
                  <a:tcPr marT="60957" marB="60957" anchor="ctr">
                    <a:lnL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27754">
                <a:tc vMerge="1">
                  <a:txBody>
                    <a:bodyPr/>
                    <a:lstStyle/>
                    <a:p>
                      <a:endParaRPr lang="zh-CN" altLang="en-US" dirty="0"/>
                    </a:p>
                  </a:txBody>
                  <a:tcPr>
                    <a:lnL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500" b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分子间距离</a:t>
                      </a:r>
                    </a:p>
                  </a:txBody>
                  <a:tcPr marT="60957" marB="60957" anchor="ctr">
                    <a:lnL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500" b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分子间作用力</a:t>
                      </a:r>
                    </a:p>
                  </a:txBody>
                  <a:tcPr marT="60957" marB="60957" anchor="ctr">
                    <a:lnL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500" b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有无固定形状</a:t>
                      </a:r>
                    </a:p>
                  </a:txBody>
                  <a:tcPr marT="60957" marB="60957" anchor="ctr">
                    <a:lnL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500" b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有无固定体积</a:t>
                      </a:r>
                    </a:p>
                  </a:txBody>
                  <a:tcPr marT="60957" marB="60957" anchor="ctr">
                    <a:lnL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86827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500" b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固态</a:t>
                      </a:r>
                    </a:p>
                  </a:txBody>
                  <a:tcPr marT="60957" marB="60957" anchor="ctr">
                    <a:lnL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500" b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T="60957" marB="60957" anchor="ctr">
                    <a:lnL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500" b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很大</a:t>
                      </a:r>
                    </a:p>
                  </a:txBody>
                  <a:tcPr marT="60957" marB="60957" anchor="ctr">
                    <a:lnL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500" b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T="60957" marB="60957" anchor="ctr">
                    <a:lnL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500" b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T="60957" marB="60957" anchor="ctr">
                    <a:lnL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86827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500" b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液态</a:t>
                      </a:r>
                    </a:p>
                  </a:txBody>
                  <a:tcPr marT="60957" marB="60957" anchor="ctr">
                    <a:lnL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500" b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较大</a:t>
                      </a:r>
                    </a:p>
                  </a:txBody>
                  <a:tcPr marT="60957" marB="60957" anchor="ctr">
                    <a:lnL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500" b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较大</a:t>
                      </a:r>
                    </a:p>
                  </a:txBody>
                  <a:tcPr marT="60957" marB="60957" anchor="ctr">
                    <a:lnL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500" b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T="60957" marB="60957" anchor="ctr">
                    <a:lnL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500" b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T="60957" marB="60957" anchor="ctr">
                    <a:lnL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6827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500" b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气态</a:t>
                      </a:r>
                    </a:p>
                  </a:txBody>
                  <a:tcPr marT="60957" marB="60957" anchor="ctr">
                    <a:lnL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1500" b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ea"/>
                          <a:sym typeface="+mn-lt"/>
                        </a:rPr>
                        <a:t>很大</a:t>
                      </a:r>
                    </a:p>
                  </a:txBody>
                  <a:tcPr marT="60957" marB="60957" anchor="ctr">
                    <a:lnL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500" b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T="60957" marB="60957" anchor="ctr">
                    <a:lnL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500" b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T="60957" marB="60957" anchor="ctr">
                    <a:lnL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zh-CN" altLang="en-US" sz="1500" b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ea"/>
                        <a:sym typeface="+mn-lt"/>
                      </a:endParaRPr>
                    </a:p>
                  </a:txBody>
                  <a:tcPr marT="60957" marB="60957" anchor="ctr">
                    <a:lnL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B05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矩形 2"/>
          <p:cNvSpPr>
            <a:spLocks noChangeArrowheads="1"/>
          </p:cNvSpPr>
          <p:nvPr/>
        </p:nvSpPr>
        <p:spPr bwMode="auto">
          <a:xfrm>
            <a:off x="2047849" y="3094296"/>
            <a:ext cx="907403" cy="3000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defTabSz="914378">
              <a:defRPr/>
            </a:pPr>
            <a:r>
              <a:rPr lang="zh-CN" altLang="en-US" sz="1500" b="1" kern="0" dirty="0">
                <a:solidFill>
                  <a:srgbClr val="FF0000"/>
                </a:solidFill>
                <a:latin typeface="+mn-lt"/>
                <a:ea typeface="+mn-ea"/>
                <a:cs typeface="+mn-ea"/>
                <a:sym typeface="+mn-lt"/>
              </a:rPr>
              <a:t>很小</a:t>
            </a:r>
          </a:p>
        </p:txBody>
      </p:sp>
      <p:sp>
        <p:nvSpPr>
          <p:cNvPr id="4" name="矩形 3"/>
          <p:cNvSpPr>
            <a:spLocks noChangeArrowheads="1"/>
          </p:cNvSpPr>
          <p:nvPr/>
        </p:nvSpPr>
        <p:spPr bwMode="auto">
          <a:xfrm>
            <a:off x="4896294" y="3115290"/>
            <a:ext cx="384759" cy="3000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 anchor="ctr">
            <a:spAutoFit/>
          </a:bodyPr>
          <a:lstStyle/>
          <a:p>
            <a:pPr algn="ctr" defTabSz="914378"/>
            <a:r>
              <a:rPr lang="zh-CN" altLang="en-US" sz="1500" b="1" kern="0" dirty="0">
                <a:solidFill>
                  <a:srgbClr val="FF0000"/>
                </a:solidFill>
                <a:cs typeface="+mn-ea"/>
                <a:sym typeface="+mn-lt"/>
              </a:rPr>
              <a:t>有</a:t>
            </a:r>
          </a:p>
        </p:txBody>
      </p:sp>
      <p:sp>
        <p:nvSpPr>
          <p:cNvPr id="5" name="矩形 4"/>
          <p:cNvSpPr>
            <a:spLocks noChangeArrowheads="1"/>
          </p:cNvSpPr>
          <p:nvPr/>
        </p:nvSpPr>
        <p:spPr bwMode="auto">
          <a:xfrm>
            <a:off x="7038505" y="3111192"/>
            <a:ext cx="384759" cy="3000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 anchor="ctr">
            <a:spAutoFit/>
          </a:bodyPr>
          <a:lstStyle/>
          <a:p>
            <a:pPr algn="ctr" defTabSz="914378"/>
            <a:r>
              <a:rPr lang="zh-CN" altLang="en-US" sz="1500" b="1" kern="0" dirty="0">
                <a:solidFill>
                  <a:srgbClr val="FF0000"/>
                </a:solidFill>
                <a:cs typeface="+mn-ea"/>
                <a:sym typeface="+mn-lt"/>
              </a:rPr>
              <a:t>有</a:t>
            </a:r>
          </a:p>
        </p:txBody>
      </p:sp>
      <p:sp>
        <p:nvSpPr>
          <p:cNvPr id="6" name="矩形 5"/>
          <p:cNvSpPr>
            <a:spLocks noChangeArrowheads="1"/>
          </p:cNvSpPr>
          <p:nvPr/>
        </p:nvSpPr>
        <p:spPr bwMode="auto">
          <a:xfrm>
            <a:off x="4896294" y="3578641"/>
            <a:ext cx="384759" cy="3000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 anchor="ctr">
            <a:spAutoFit/>
          </a:bodyPr>
          <a:lstStyle/>
          <a:p>
            <a:pPr algn="ctr" defTabSz="914378"/>
            <a:r>
              <a:rPr lang="zh-CN" altLang="en-US" sz="1500" b="1" kern="0" dirty="0">
                <a:solidFill>
                  <a:srgbClr val="FF0000"/>
                </a:solidFill>
                <a:cs typeface="+mn-ea"/>
                <a:sym typeface="+mn-lt"/>
              </a:rPr>
              <a:t>无</a:t>
            </a:r>
          </a:p>
        </p:txBody>
      </p:sp>
      <p:sp>
        <p:nvSpPr>
          <p:cNvPr id="7" name="矩形 6"/>
          <p:cNvSpPr>
            <a:spLocks noChangeArrowheads="1"/>
          </p:cNvSpPr>
          <p:nvPr/>
        </p:nvSpPr>
        <p:spPr bwMode="auto">
          <a:xfrm>
            <a:off x="7038505" y="3576592"/>
            <a:ext cx="384759" cy="3000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 anchor="ctr">
            <a:spAutoFit/>
          </a:bodyPr>
          <a:lstStyle/>
          <a:p>
            <a:pPr algn="ctr" defTabSz="914378"/>
            <a:r>
              <a:rPr lang="zh-CN" altLang="en-US" sz="1500" b="1" kern="0" dirty="0">
                <a:solidFill>
                  <a:srgbClr val="FF0000"/>
                </a:solidFill>
                <a:cs typeface="+mn-ea"/>
                <a:sym typeface="+mn-lt"/>
              </a:rPr>
              <a:t>有</a:t>
            </a:r>
          </a:p>
        </p:txBody>
      </p:sp>
      <p:sp>
        <p:nvSpPr>
          <p:cNvPr id="8" name="矩形 7"/>
          <p:cNvSpPr>
            <a:spLocks noChangeArrowheads="1"/>
          </p:cNvSpPr>
          <p:nvPr/>
        </p:nvSpPr>
        <p:spPr bwMode="auto">
          <a:xfrm>
            <a:off x="3155262" y="4041991"/>
            <a:ext cx="862306" cy="3000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 anchor="ctr">
            <a:spAutoFit/>
          </a:bodyPr>
          <a:lstStyle/>
          <a:p>
            <a:pPr algn="ctr" defTabSz="914378"/>
            <a:r>
              <a:rPr lang="zh-CN" altLang="en-US" sz="1500" b="1" kern="0" dirty="0">
                <a:solidFill>
                  <a:srgbClr val="FF0000"/>
                </a:solidFill>
                <a:cs typeface="+mn-ea"/>
                <a:sym typeface="+mn-lt"/>
              </a:rPr>
              <a:t>很小</a:t>
            </a:r>
          </a:p>
        </p:txBody>
      </p:sp>
      <p:sp>
        <p:nvSpPr>
          <p:cNvPr id="9" name="矩形 8"/>
          <p:cNvSpPr>
            <a:spLocks noChangeArrowheads="1"/>
          </p:cNvSpPr>
          <p:nvPr/>
        </p:nvSpPr>
        <p:spPr bwMode="auto">
          <a:xfrm>
            <a:off x="4896294" y="4041991"/>
            <a:ext cx="384759" cy="3000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defTabSz="914378">
              <a:defRPr/>
            </a:pPr>
            <a:r>
              <a:rPr lang="zh-CN" altLang="en-US" sz="1500" b="1" kern="0" dirty="0">
                <a:solidFill>
                  <a:srgbClr val="FF0000"/>
                </a:solidFill>
                <a:latin typeface="+mn-lt"/>
                <a:ea typeface="+mn-ea"/>
                <a:cs typeface="+mn-ea"/>
                <a:sym typeface="+mn-lt"/>
              </a:rPr>
              <a:t>无</a:t>
            </a:r>
          </a:p>
        </p:txBody>
      </p:sp>
      <p:sp>
        <p:nvSpPr>
          <p:cNvPr id="10" name="矩形 9"/>
          <p:cNvSpPr>
            <a:spLocks noChangeArrowheads="1"/>
          </p:cNvSpPr>
          <p:nvPr/>
        </p:nvSpPr>
        <p:spPr bwMode="auto">
          <a:xfrm>
            <a:off x="7038505" y="4041991"/>
            <a:ext cx="384759" cy="3000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 anchor="ctr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defRPr>
            </a:lvl9pPr>
          </a:lstStyle>
          <a:p>
            <a:pPr algn="ctr" defTabSz="914378">
              <a:defRPr/>
            </a:pPr>
            <a:r>
              <a:rPr lang="zh-CN" altLang="en-US" sz="1500" b="1" kern="0" dirty="0">
                <a:solidFill>
                  <a:srgbClr val="FF0000"/>
                </a:solidFill>
                <a:latin typeface="+mn-lt"/>
                <a:ea typeface="+mn-ea"/>
                <a:cs typeface="+mn-ea"/>
                <a:sym typeface="+mn-lt"/>
              </a:rPr>
              <a:t>无</a:t>
            </a:r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720724" y="951468"/>
            <a:ext cx="6444416" cy="346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80" tIns="34290" rIns="68580" bIns="34290">
            <a:spAutoFit/>
          </a:bodyPr>
          <a:lstStyle/>
          <a:p>
            <a:pPr defTabSz="914378">
              <a:lnSpc>
                <a:spcPct val="120000"/>
              </a:lnSpc>
            </a:pPr>
            <a:r>
              <a:rPr lang="en-US" altLang="zh-CN" sz="1500" kern="0" dirty="0">
                <a:solidFill>
                  <a:sysClr val="windowText" lastClr="000000"/>
                </a:solidFill>
                <a:cs typeface="+mn-ea"/>
                <a:sym typeface="+mn-lt"/>
              </a:rPr>
              <a:t>5</a:t>
            </a:r>
            <a:r>
              <a:rPr lang="zh-CN" altLang="en-US" sz="1500" kern="0" dirty="0">
                <a:solidFill>
                  <a:sysClr val="windowText" lastClr="000000"/>
                </a:solidFill>
                <a:cs typeface="+mn-ea"/>
                <a:sym typeface="+mn-lt"/>
              </a:rPr>
              <a:t>．下表归纳了固、液、气三态物质宏观和微观的特性，请完成这个表格。</a:t>
            </a: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DFBFCAAB-FEF7-4D0B-A1D2-29364C013C87}"/>
              </a:ext>
            </a:extLst>
          </p:cNvPr>
          <p:cNvSpPr txBox="1"/>
          <p:nvPr/>
        </p:nvSpPr>
        <p:spPr>
          <a:xfrm>
            <a:off x="838200" y="237182"/>
            <a:ext cx="2627162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2100" b="1" dirty="0">
                <a:cs typeface="+mn-ea"/>
                <a:sym typeface="+mn-lt"/>
              </a:rPr>
              <a:t>三、分子间的作用力</a:t>
            </a:r>
          </a:p>
        </p:txBody>
      </p:sp>
    </p:spTree>
    <p:extLst>
      <p:ext uri="{BB962C8B-B14F-4D97-AF65-F5344CB8AC3E}">
        <p14:creationId xmlns:p14="http://schemas.microsoft.com/office/powerpoint/2010/main" val="31066842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 descr="00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933"/>
          <a:stretch>
            <a:fillRect/>
          </a:stretch>
        </p:blipFill>
        <p:spPr bwMode="auto">
          <a:xfrm>
            <a:off x="965447" y="1443354"/>
            <a:ext cx="7213106" cy="17554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 Box 6"/>
          <p:cNvSpPr txBox="1">
            <a:spLocks noChangeArrowheads="1"/>
          </p:cNvSpPr>
          <p:nvPr/>
        </p:nvSpPr>
        <p:spPr bwMode="auto">
          <a:xfrm>
            <a:off x="592143" y="847725"/>
            <a:ext cx="7471840" cy="4154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8580" tIns="34290" rIns="68580" bIns="34290">
            <a:spAutoFit/>
          </a:bodyPr>
          <a:lstStyle/>
          <a:p>
            <a:pPr defTabSz="914378">
              <a:lnSpc>
                <a:spcPct val="150000"/>
              </a:lnSpc>
              <a:defRPr/>
            </a:pPr>
            <a:r>
              <a:rPr lang="zh-CN" altLang="en-US" sz="1500" kern="0" dirty="0">
                <a:cs typeface="+mn-ea"/>
                <a:sym typeface="+mn-lt"/>
              </a:rPr>
              <a:t>固体、液体和气体的分子的不同特点，决定了它们不同的宏观特征。</a:t>
            </a:r>
            <a:endParaRPr lang="en-US" altLang="zh-CN" sz="1500" kern="0" dirty="0">
              <a:cs typeface="+mn-ea"/>
              <a:sym typeface="+mn-lt"/>
            </a:endParaRPr>
          </a:p>
        </p:txBody>
      </p:sp>
      <p:sp>
        <p:nvSpPr>
          <p:cNvPr id="4" name="Text Box 7"/>
          <p:cNvSpPr txBox="1">
            <a:spLocks noChangeArrowheads="1"/>
          </p:cNvSpPr>
          <p:nvPr/>
        </p:nvSpPr>
        <p:spPr bwMode="auto">
          <a:xfrm>
            <a:off x="859972" y="3323520"/>
            <a:ext cx="1969496" cy="10387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8580" tIns="34290" rIns="68580" bIns="34290">
            <a:spAutoFit/>
          </a:bodyPr>
          <a:lstStyle/>
          <a:p>
            <a:pPr defTabSz="914378">
              <a:lnSpc>
                <a:spcPct val="150000"/>
              </a:lnSpc>
              <a:defRPr/>
            </a:pPr>
            <a:r>
              <a:rPr lang="zh-CN" altLang="en-US" kern="0" dirty="0">
                <a:cs typeface="+mn-ea"/>
                <a:sym typeface="+mn-lt"/>
              </a:rPr>
              <a:t>固态物质的分子在平衡位置附近做无规则振动，就像坐在座位上的学生。</a:t>
            </a:r>
            <a:endParaRPr lang="en-US" altLang="zh-CN" kern="0" dirty="0">
              <a:cs typeface="+mn-ea"/>
              <a:sym typeface="+mn-lt"/>
            </a:endParaRPr>
          </a:p>
        </p:txBody>
      </p:sp>
      <p:sp>
        <p:nvSpPr>
          <p:cNvPr id="5" name="Text Box 8"/>
          <p:cNvSpPr txBox="1">
            <a:spLocks noChangeArrowheads="1"/>
          </p:cNvSpPr>
          <p:nvPr/>
        </p:nvSpPr>
        <p:spPr bwMode="auto">
          <a:xfrm>
            <a:off x="3544391" y="3323521"/>
            <a:ext cx="1912886" cy="10387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8580" tIns="34290" rIns="68580" bIns="34290">
            <a:spAutoFit/>
          </a:bodyPr>
          <a:lstStyle>
            <a:lvl1pPr>
              <a:lnSpc>
                <a:spcPct val="150000"/>
              </a:lnSpc>
              <a:defRPr sz="2000">
                <a:solidFill>
                  <a:srgbClr val="0039A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微软雅黑" pitchFamily="34" charset="-122"/>
                <a:ea typeface="微软雅黑" pitchFamily="34" charset="-122"/>
              </a:defRPr>
            </a:lvl1pPr>
          </a:lstStyle>
          <a:p>
            <a:pPr defTabSz="914378"/>
            <a:r>
              <a:rPr lang="zh-CN" altLang="en-US" sz="1400" kern="0" dirty="0">
                <a:solidFill>
                  <a:schemeClr val="tx1"/>
                </a:solidFill>
                <a:effectLst/>
                <a:latin typeface="+mn-lt"/>
                <a:ea typeface="+mn-ea"/>
                <a:cs typeface="+mn-ea"/>
                <a:sym typeface="+mn-lt"/>
              </a:rPr>
              <a:t>液态物质的分子可以移动其他位置，就像课间教室中的学生。</a:t>
            </a:r>
            <a:endParaRPr lang="en-US" altLang="zh-CN" sz="1400" kern="0" dirty="0">
              <a:solidFill>
                <a:schemeClr val="tx1"/>
              </a:solidFill>
              <a:effectLst/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6" name="Text Box 9"/>
          <p:cNvSpPr txBox="1">
            <a:spLocks noChangeArrowheads="1"/>
          </p:cNvSpPr>
          <p:nvPr/>
        </p:nvSpPr>
        <p:spPr bwMode="auto">
          <a:xfrm>
            <a:off x="6172200" y="3198813"/>
            <a:ext cx="2200226" cy="13619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8580" tIns="34290" rIns="68580" bIns="34290">
            <a:spAutoFit/>
          </a:bodyPr>
          <a:lstStyle>
            <a:lvl1pPr>
              <a:lnSpc>
                <a:spcPct val="150000"/>
              </a:lnSpc>
              <a:defRPr sz="2000">
                <a:solidFill>
                  <a:srgbClr val="0039A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微软雅黑" pitchFamily="34" charset="-122"/>
                <a:ea typeface="微软雅黑" pitchFamily="34" charset="-122"/>
              </a:defRPr>
            </a:lvl1pPr>
          </a:lstStyle>
          <a:p>
            <a:pPr defTabSz="914378"/>
            <a:r>
              <a:rPr lang="zh-CN" altLang="en-US" sz="1400" kern="0" dirty="0">
                <a:solidFill>
                  <a:schemeClr val="tx1"/>
                </a:solidFill>
                <a:effectLst/>
                <a:latin typeface="+mn-lt"/>
                <a:ea typeface="+mn-ea"/>
                <a:cs typeface="+mn-ea"/>
                <a:sym typeface="+mn-lt"/>
              </a:rPr>
              <a:t>气态物质的分子几乎不受力的约束，可以到处自由移动就像操场上乱跑的学生。</a:t>
            </a:r>
            <a:endParaRPr lang="en-US" altLang="zh-CN" sz="1400" kern="0" dirty="0">
              <a:solidFill>
                <a:schemeClr val="tx1"/>
              </a:solidFill>
              <a:effectLst/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9703783B-A8BB-47DB-8F3A-B00F93D25299}"/>
              </a:ext>
            </a:extLst>
          </p:cNvPr>
          <p:cNvSpPr txBox="1"/>
          <p:nvPr/>
        </p:nvSpPr>
        <p:spPr>
          <a:xfrm>
            <a:off x="838200" y="237182"/>
            <a:ext cx="2627162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2100" b="1" dirty="0">
                <a:cs typeface="+mn-ea"/>
                <a:sym typeface="+mn-lt"/>
              </a:rPr>
              <a:t>三、分子间的作用力</a:t>
            </a:r>
          </a:p>
        </p:txBody>
      </p:sp>
    </p:spTree>
    <p:extLst>
      <p:ext uri="{BB962C8B-B14F-4D97-AF65-F5344CB8AC3E}">
        <p14:creationId xmlns:p14="http://schemas.microsoft.com/office/powerpoint/2010/main" val="40680967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1516" y="4697004"/>
            <a:ext cx="736376" cy="359227"/>
          </a:xfrm>
          <a:prstGeom prst="rect">
            <a:avLst/>
          </a:prstGeom>
        </p:spPr>
      </p:pic>
      <p:sp>
        <p:nvSpPr>
          <p:cNvPr id="7" name="AutoShape 94"/>
          <p:cNvSpPr>
            <a:spLocks/>
          </p:cNvSpPr>
          <p:nvPr/>
        </p:nvSpPr>
        <p:spPr bwMode="auto">
          <a:xfrm>
            <a:off x="1402018" y="1159456"/>
            <a:ext cx="291873" cy="1746344"/>
          </a:xfrm>
          <a:prstGeom prst="leftBrace">
            <a:avLst>
              <a:gd name="adj1" fmla="val 92408"/>
              <a:gd name="adj2" fmla="val 50000"/>
            </a:avLst>
          </a:prstGeom>
          <a:ln>
            <a:headEnd/>
            <a:tailEnd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wrap="none" lIns="68580" tIns="34290" rIns="68580" bIns="34290" anchor="ctr"/>
          <a:lstStyle/>
          <a:p>
            <a:pPr defTabSz="914378"/>
            <a:endParaRPr lang="zh-CN" altLang="en-US" sz="1800" kern="0">
              <a:solidFill>
                <a:srgbClr val="000000"/>
              </a:solidFill>
              <a:cs typeface="+mn-ea"/>
              <a:sym typeface="+mn-lt"/>
            </a:endParaRPr>
          </a:p>
        </p:txBody>
      </p:sp>
      <p:sp>
        <p:nvSpPr>
          <p:cNvPr id="9" name="Text Box 95"/>
          <p:cNvSpPr txBox="1">
            <a:spLocks noChangeArrowheads="1"/>
          </p:cNvSpPr>
          <p:nvPr/>
        </p:nvSpPr>
        <p:spPr bwMode="auto">
          <a:xfrm>
            <a:off x="447267" y="1642483"/>
            <a:ext cx="1246624" cy="7617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algn="ctr" defTabSz="914378" eaLnBrk="1" hangingPunct="1">
              <a:spcBef>
                <a:spcPct val="50000"/>
              </a:spcBef>
            </a:pPr>
            <a:r>
              <a:rPr lang="zh-CN" altLang="en-US" sz="1800" kern="0" dirty="0">
                <a:solidFill>
                  <a:srgbClr val="FF0000"/>
                </a:solidFill>
                <a:latin typeface="+mn-lt"/>
                <a:ea typeface="+mn-ea"/>
                <a:cs typeface="+mn-ea"/>
                <a:sym typeface="+mn-lt"/>
              </a:rPr>
              <a:t>分子热</a:t>
            </a:r>
            <a:endParaRPr lang="en-US" altLang="zh-CN" sz="1800" kern="0" dirty="0">
              <a:solidFill>
                <a:srgbClr val="FF0000"/>
              </a:solidFill>
              <a:latin typeface="+mn-lt"/>
              <a:ea typeface="+mn-ea"/>
              <a:cs typeface="+mn-ea"/>
              <a:sym typeface="+mn-lt"/>
            </a:endParaRPr>
          </a:p>
          <a:p>
            <a:pPr algn="ctr" defTabSz="914378" eaLnBrk="1" hangingPunct="1">
              <a:spcBef>
                <a:spcPct val="50000"/>
              </a:spcBef>
            </a:pPr>
            <a:r>
              <a:rPr lang="zh-CN" altLang="en-US" sz="1800" kern="0" dirty="0">
                <a:solidFill>
                  <a:srgbClr val="FF0000"/>
                </a:solidFill>
                <a:latin typeface="+mn-lt"/>
                <a:ea typeface="+mn-ea"/>
                <a:cs typeface="+mn-ea"/>
                <a:sym typeface="+mn-lt"/>
              </a:rPr>
              <a:t>运动</a:t>
            </a:r>
          </a:p>
        </p:txBody>
      </p:sp>
      <p:sp>
        <p:nvSpPr>
          <p:cNvPr id="10" name="Text Box 96"/>
          <p:cNvSpPr txBox="1">
            <a:spLocks noChangeArrowheads="1"/>
          </p:cNvSpPr>
          <p:nvPr/>
        </p:nvSpPr>
        <p:spPr bwMode="auto">
          <a:xfrm>
            <a:off x="1647045" y="1159456"/>
            <a:ext cx="6523288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defTabSz="914378" eaLnBrk="1" hangingPunct="1">
              <a:lnSpc>
                <a:spcPct val="130000"/>
              </a:lnSpc>
            </a:pPr>
            <a:r>
              <a:rPr kumimoji="1" lang="en-US" altLang="zh-CN" sz="1500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1</a:t>
            </a:r>
            <a:r>
              <a:rPr kumimoji="1" lang="zh-CN" altLang="en-US" sz="1500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、一切物质的分子都在不停地做无规则的运动。</a:t>
            </a:r>
          </a:p>
        </p:txBody>
      </p:sp>
      <p:sp>
        <p:nvSpPr>
          <p:cNvPr id="11" name="Text Box 97"/>
          <p:cNvSpPr txBox="1">
            <a:spLocks noChangeArrowheads="1"/>
          </p:cNvSpPr>
          <p:nvPr/>
        </p:nvSpPr>
        <p:spPr bwMode="auto">
          <a:xfrm>
            <a:off x="1647045" y="1903544"/>
            <a:ext cx="2965833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8580" tIns="34290" rIns="68580" bIns="34290">
            <a:spAutoFit/>
          </a:bodyPr>
          <a:lstStyle>
            <a:lvl1pPr eaLnBrk="1" hangingPunct="1">
              <a:lnSpc>
                <a:spcPct val="130000"/>
              </a:lnSpc>
              <a:defRPr kumimoji="1" sz="24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cs typeface="楷体_GB231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defTabSz="914378"/>
            <a:r>
              <a:rPr lang="en-US" altLang="zh-CN" sz="1500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2</a:t>
            </a:r>
            <a:r>
              <a:rPr lang="zh-CN" altLang="en-US" sz="1500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、分子间有间隙</a:t>
            </a:r>
          </a:p>
        </p:txBody>
      </p:sp>
      <p:sp>
        <p:nvSpPr>
          <p:cNvPr id="13" name="Text Box 8"/>
          <p:cNvSpPr txBox="1">
            <a:spLocks noChangeArrowheads="1"/>
          </p:cNvSpPr>
          <p:nvPr/>
        </p:nvSpPr>
        <p:spPr bwMode="auto">
          <a:xfrm>
            <a:off x="1647045" y="2423995"/>
            <a:ext cx="5648716" cy="4693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8580" tIns="34290" rIns="68580" bIns="34290">
            <a:spAutoFit/>
          </a:bodyPr>
          <a:lstStyle>
            <a:lvl1pPr eaLnBrk="1" hangingPunct="1">
              <a:lnSpc>
                <a:spcPct val="130000"/>
              </a:lnSpc>
              <a:defRPr kumimoji="1"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cs typeface="楷体_GB231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defTabSz="914378"/>
            <a:r>
              <a:rPr lang="en-US" altLang="zh-CN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3</a:t>
            </a:r>
            <a:r>
              <a:rPr lang="zh-CN" altLang="en-US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、分子间存在相互作用的引力和斥力。</a:t>
            </a:r>
          </a:p>
        </p:txBody>
      </p:sp>
      <p:sp>
        <p:nvSpPr>
          <p:cNvPr id="19" name="TextBox 18"/>
          <p:cNvSpPr txBox="1"/>
          <p:nvPr/>
        </p:nvSpPr>
        <p:spPr bwMode="auto">
          <a:xfrm>
            <a:off x="3224944" y="1902190"/>
            <a:ext cx="4090385" cy="4693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8580" tIns="34290" rIns="68580" bIns="34290">
            <a:spAutoFit/>
          </a:bodyPr>
          <a:lstStyle>
            <a:lvl1pPr eaLnBrk="1" hangingPunct="1">
              <a:lnSpc>
                <a:spcPct val="130000"/>
              </a:lnSpc>
              <a:defRPr kumimoji="1"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cs typeface="楷体_GB231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defTabSz="914378"/>
            <a:r>
              <a:rPr lang="zh-CN" altLang="en-US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温度越高。分子运动越剧烈</a:t>
            </a:r>
          </a:p>
        </p:txBody>
      </p:sp>
      <p:sp>
        <p:nvSpPr>
          <p:cNvPr id="20" name="下箭头 19"/>
          <p:cNvSpPr/>
          <p:nvPr/>
        </p:nvSpPr>
        <p:spPr>
          <a:xfrm>
            <a:off x="3398551" y="2805085"/>
            <a:ext cx="206145" cy="419336"/>
          </a:xfrm>
          <a:prstGeom prst="downArrow">
            <a:avLst/>
          </a:prstGeom>
          <a:solidFill>
            <a:srgbClr val="FF0000"/>
          </a:solidFill>
          <a:ln w="12700" cap="flat">
            <a:solidFill>
              <a:srgbClr val="BBE0E3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ctr">
            <a:spAutoFit/>
          </a:bodyPr>
          <a:lstStyle/>
          <a:p>
            <a:pPr defTabSz="914378" latinLnBrk="1" hangingPunct="0"/>
            <a:endParaRPr lang="zh-CN" altLang="en-US" sz="1800" kern="0">
              <a:solidFill>
                <a:srgbClr val="FF0000"/>
              </a:solidFill>
              <a:cs typeface="+mn-ea"/>
              <a:sym typeface="+mn-lt"/>
            </a:endParaRPr>
          </a:p>
        </p:txBody>
      </p:sp>
      <p:sp>
        <p:nvSpPr>
          <p:cNvPr id="21" name="TextBox 20"/>
          <p:cNvSpPr txBox="1"/>
          <p:nvPr/>
        </p:nvSpPr>
        <p:spPr bwMode="auto">
          <a:xfrm>
            <a:off x="1647045" y="3153049"/>
            <a:ext cx="4459717" cy="4693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8580" tIns="34290" rIns="68580" bIns="34290">
            <a:spAutoFit/>
          </a:bodyPr>
          <a:lstStyle>
            <a:lvl1pPr eaLnBrk="1" hangingPunct="1">
              <a:lnSpc>
                <a:spcPct val="130000"/>
              </a:lnSpc>
              <a:defRPr kumimoji="1" sz="20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cs typeface="楷体_GB231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defTabSz="914378"/>
            <a:r>
              <a:rPr lang="zh-CN" altLang="en-US" kern="0" dirty="0">
                <a:solidFill>
                  <a:srgbClr val="000000"/>
                </a:solidFill>
                <a:latin typeface="+mn-lt"/>
                <a:ea typeface="+mn-ea"/>
                <a:cs typeface="+mn-ea"/>
                <a:sym typeface="+mn-lt"/>
              </a:rPr>
              <a:t>分子间的距离决定分子间作用力</a:t>
            </a:r>
          </a:p>
        </p:txBody>
      </p:sp>
      <p:sp>
        <p:nvSpPr>
          <p:cNvPr id="22" name="下箭头 21"/>
          <p:cNvSpPr/>
          <p:nvPr/>
        </p:nvSpPr>
        <p:spPr>
          <a:xfrm>
            <a:off x="3965212" y="1534233"/>
            <a:ext cx="206145" cy="419336"/>
          </a:xfrm>
          <a:prstGeom prst="downArrow">
            <a:avLst/>
          </a:prstGeom>
          <a:solidFill>
            <a:srgbClr val="FF0000"/>
          </a:solidFill>
          <a:ln w="12700" cap="flat">
            <a:solidFill>
              <a:srgbClr val="BBE0E3"/>
            </a:solidFill>
            <a:prstDash val="solid"/>
            <a:miter lim="8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ctr">
            <a:spAutoFit/>
          </a:bodyPr>
          <a:lstStyle/>
          <a:p>
            <a:pPr defTabSz="914378" latinLnBrk="1" hangingPunct="0"/>
            <a:endParaRPr lang="zh-CN" altLang="en-US" sz="1800" kern="0">
              <a:solidFill>
                <a:srgbClr val="FF0000"/>
              </a:solidFill>
              <a:cs typeface="+mn-ea"/>
              <a:sym typeface="+mn-lt"/>
            </a:endParaRPr>
          </a:p>
        </p:txBody>
      </p:sp>
      <p:sp>
        <p:nvSpPr>
          <p:cNvPr id="24" name="TextBox 23"/>
          <p:cNvSpPr txBox="1"/>
          <p:nvPr/>
        </p:nvSpPr>
        <p:spPr bwMode="auto">
          <a:xfrm>
            <a:off x="522494" y="3735226"/>
            <a:ext cx="6514614" cy="3000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8580" tIns="34290" rIns="68580" bIns="34290">
            <a:spAutoFit/>
          </a:bodyPr>
          <a:lstStyle>
            <a:lvl1pPr eaLnBrk="1" hangingPunct="1">
              <a:spcBef>
                <a:spcPct val="50000"/>
              </a:spcBef>
              <a:defRPr sz="240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defTabSz="914378"/>
            <a:r>
              <a:rPr lang="zh-CN" altLang="en-US" sz="1500" kern="0" dirty="0">
                <a:solidFill>
                  <a:schemeClr val="tx1"/>
                </a:solidFill>
                <a:latin typeface="+mn-lt"/>
                <a:ea typeface="+mn-ea"/>
                <a:cs typeface="+mn-ea"/>
                <a:sym typeface="+mn-lt"/>
              </a:rPr>
              <a:t>本堂重点：扩散现象   分子的热运动</a:t>
            </a:r>
          </a:p>
        </p:txBody>
      </p:sp>
      <p:sp>
        <p:nvSpPr>
          <p:cNvPr id="25" name="TextBox 24"/>
          <p:cNvSpPr txBox="1"/>
          <p:nvPr/>
        </p:nvSpPr>
        <p:spPr bwMode="auto">
          <a:xfrm>
            <a:off x="522494" y="4204462"/>
            <a:ext cx="6557301" cy="3000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8580" tIns="34290" rIns="68580" bIns="34290">
            <a:spAutoFit/>
          </a:bodyPr>
          <a:lstStyle>
            <a:lvl1pPr eaLnBrk="1" hangingPunct="1">
              <a:spcBef>
                <a:spcPct val="50000"/>
              </a:spcBef>
              <a:defRPr sz="2400">
                <a:solidFill>
                  <a:srgbClr val="FF0000"/>
                </a:solidFill>
                <a:latin typeface="微软雅黑" pitchFamily="34" charset="-122"/>
                <a:ea typeface="微软雅黑" pitchFamily="34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defTabSz="914378"/>
            <a:r>
              <a:rPr lang="zh-CN" altLang="en-US" sz="1500" kern="0" dirty="0">
                <a:solidFill>
                  <a:schemeClr val="tx1"/>
                </a:solidFill>
                <a:latin typeface="+mn-lt"/>
                <a:ea typeface="+mn-ea"/>
                <a:cs typeface="+mn-ea"/>
                <a:sym typeface="+mn-lt"/>
              </a:rPr>
              <a:t>本堂难点：分子间的作用力</a:t>
            </a:r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EDCC38CC-0465-4BA7-A153-07C66E74CEC2}"/>
              </a:ext>
            </a:extLst>
          </p:cNvPr>
          <p:cNvSpPr txBox="1"/>
          <p:nvPr/>
        </p:nvSpPr>
        <p:spPr>
          <a:xfrm>
            <a:off x="838200" y="237182"/>
            <a:ext cx="1244572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2100" b="1" dirty="0">
                <a:cs typeface="+mn-ea"/>
                <a:sym typeface="+mn-lt"/>
              </a:rPr>
              <a:t>课堂小结</a:t>
            </a:r>
          </a:p>
        </p:txBody>
      </p:sp>
    </p:spTree>
    <p:extLst>
      <p:ext uri="{BB962C8B-B14F-4D97-AF65-F5344CB8AC3E}">
        <p14:creationId xmlns:p14="http://schemas.microsoft.com/office/powerpoint/2010/main" val="4045963265"/>
      </p:ext>
    </p:extLst>
  </p:cSld>
  <p:clrMapOvr>
    <a:masterClrMapping/>
  </p:clrMapOvr>
  <p:transition spd="slow" advClick="0" advTm="2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0" grpId="0" animBg="1"/>
      <p:bldP spid="21" grpId="0"/>
      <p:bldP spid="22" grpId="0" animBg="1"/>
      <p:bldP spid="24" grpId="0"/>
      <p:bldP spid="2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/>
          <p:cNvSpPr/>
          <p:nvPr/>
        </p:nvSpPr>
        <p:spPr>
          <a:xfrm>
            <a:off x="660204" y="847725"/>
            <a:ext cx="7830654" cy="3531736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defTabSz="914378">
              <a:lnSpc>
                <a:spcPct val="250000"/>
              </a:lnSpc>
            </a:pPr>
            <a:r>
              <a:rPr lang="zh-CN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（</a:t>
            </a:r>
            <a:r>
              <a:rPr lang="en-US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2018•</a:t>
            </a:r>
            <a:r>
              <a:rPr lang="zh-CN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桂林</a:t>
            </a:r>
            <a:r>
              <a:rPr lang="zh-CN" altLang="en-US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）</a:t>
            </a:r>
            <a:r>
              <a:rPr lang="zh-CN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下列现象中，能说明分子在不停地做无规则运动的是（　　）</a:t>
            </a:r>
          </a:p>
          <a:p>
            <a:pPr defTabSz="914378">
              <a:lnSpc>
                <a:spcPct val="250000"/>
              </a:lnSpc>
            </a:pPr>
            <a:r>
              <a:rPr lang="en-US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A</a:t>
            </a:r>
            <a:r>
              <a:rPr lang="zh-CN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．冬天大雪纷飞</a:t>
            </a:r>
            <a:r>
              <a:rPr lang="en-US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	                      </a:t>
            </a:r>
          </a:p>
          <a:p>
            <a:pPr defTabSz="914378">
              <a:lnSpc>
                <a:spcPct val="250000"/>
              </a:lnSpc>
            </a:pPr>
            <a:r>
              <a:rPr lang="en-US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B</a:t>
            </a:r>
            <a:r>
              <a:rPr lang="zh-CN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．桂花香飘满园</a:t>
            </a:r>
            <a:r>
              <a:rPr lang="en-US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	</a:t>
            </a:r>
            <a:endParaRPr lang="zh-CN" altLang="zh-CN" sz="1800" kern="0" dirty="0">
              <a:solidFill>
                <a:sysClr val="windowText" lastClr="000000"/>
              </a:solidFill>
              <a:cs typeface="+mn-ea"/>
              <a:sym typeface="+mn-lt"/>
            </a:endParaRPr>
          </a:p>
          <a:p>
            <a:pPr defTabSz="914378">
              <a:lnSpc>
                <a:spcPct val="250000"/>
              </a:lnSpc>
            </a:pPr>
            <a:r>
              <a:rPr lang="en-US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C</a:t>
            </a:r>
            <a:r>
              <a:rPr lang="zh-CN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．成群的蝴蝶翩翩起舞</a:t>
            </a:r>
            <a:r>
              <a:rPr lang="en-US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	                     </a:t>
            </a:r>
          </a:p>
          <a:p>
            <a:pPr defTabSz="914378">
              <a:lnSpc>
                <a:spcPct val="250000"/>
              </a:lnSpc>
            </a:pPr>
            <a:r>
              <a:rPr lang="en-US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D</a:t>
            </a:r>
            <a:r>
              <a:rPr lang="zh-CN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．美丽的烟花在空中绽放</a:t>
            </a:r>
          </a:p>
        </p:txBody>
      </p:sp>
      <p:sp>
        <p:nvSpPr>
          <p:cNvPr id="19" name="TextBox 18"/>
          <p:cNvSpPr txBox="1"/>
          <p:nvPr/>
        </p:nvSpPr>
        <p:spPr bwMode="auto">
          <a:xfrm>
            <a:off x="7769981" y="1037868"/>
            <a:ext cx="389466" cy="5000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8580" tIns="34290" rIns="68580" bIns="34290" rtlCol="0">
            <a:spAutoFit/>
          </a:bodyPr>
          <a:lstStyle/>
          <a:p>
            <a:pPr defTabSz="914378"/>
            <a:r>
              <a:rPr lang="en-US" altLang="zh-CN" sz="28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ea"/>
                <a:sym typeface="+mn-lt"/>
              </a:rPr>
              <a:t>B</a:t>
            </a:r>
            <a:endParaRPr lang="zh-CN" altLang="en-US" sz="2800" kern="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+mn-ea"/>
              <a:sym typeface="+mn-lt"/>
            </a:endParaRP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4E2EBAEF-001A-49D9-850E-229893FB920C}"/>
              </a:ext>
            </a:extLst>
          </p:cNvPr>
          <p:cNvSpPr txBox="1"/>
          <p:nvPr/>
        </p:nvSpPr>
        <p:spPr>
          <a:xfrm>
            <a:off x="838200" y="237182"/>
            <a:ext cx="1244572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2100" b="1" dirty="0">
                <a:cs typeface="+mn-ea"/>
                <a:sym typeface="+mn-lt"/>
              </a:rPr>
              <a:t>典型例题</a:t>
            </a:r>
          </a:p>
        </p:txBody>
      </p:sp>
    </p:spTree>
    <p:extLst>
      <p:ext uri="{BB962C8B-B14F-4D97-AF65-F5344CB8AC3E}">
        <p14:creationId xmlns:p14="http://schemas.microsoft.com/office/powerpoint/2010/main" val="2825881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631372" y="867530"/>
            <a:ext cx="8007803" cy="3531736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defTabSz="914378">
              <a:lnSpc>
                <a:spcPct val="250000"/>
              </a:lnSpc>
            </a:pPr>
            <a:r>
              <a:rPr lang="en-US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 </a:t>
            </a:r>
            <a:r>
              <a:rPr lang="zh-CN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中国古诗词中蕴含了丰富的物理知识，下列说法正确的是</a:t>
            </a:r>
            <a:r>
              <a:rPr lang="en-US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(         )</a:t>
            </a:r>
            <a:br>
              <a:rPr lang="en-US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</a:br>
            <a:r>
              <a:rPr lang="en-US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A.“</a:t>
            </a:r>
            <a:r>
              <a:rPr lang="zh-CN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月落乌啼霜满天</a:t>
            </a:r>
            <a:r>
              <a:rPr lang="en-US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”----</a:t>
            </a:r>
            <a:r>
              <a:rPr lang="zh-CN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霜的形成是凝固现象。</a:t>
            </a:r>
            <a:br>
              <a:rPr lang="en-US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</a:br>
            <a:r>
              <a:rPr lang="en-US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B.“</a:t>
            </a:r>
            <a:r>
              <a:rPr lang="zh-CN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雾里山疑失</a:t>
            </a:r>
            <a:r>
              <a:rPr lang="en-US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,</a:t>
            </a:r>
            <a:r>
              <a:rPr lang="zh-CN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雷鸣雨未休</a:t>
            </a:r>
            <a:r>
              <a:rPr lang="en-US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”----</a:t>
            </a:r>
            <a:r>
              <a:rPr lang="zh-CN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雾的形成是汽化现象</a:t>
            </a:r>
            <a:br>
              <a:rPr lang="en-US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</a:br>
            <a:r>
              <a:rPr lang="en-US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C.“</a:t>
            </a:r>
            <a:r>
              <a:rPr lang="zh-CN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遥知不是雪，为何暗香来</a:t>
            </a:r>
            <a:r>
              <a:rPr lang="zh-CN" altLang="en-US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”</a:t>
            </a:r>
            <a:r>
              <a:rPr lang="en-US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---</a:t>
            </a:r>
            <a:r>
              <a:rPr lang="zh-CN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香气袭来是分子的无规则运动</a:t>
            </a:r>
          </a:p>
          <a:p>
            <a:pPr defTabSz="914378">
              <a:lnSpc>
                <a:spcPct val="250000"/>
              </a:lnSpc>
            </a:pPr>
            <a:r>
              <a:rPr lang="en-US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D.“</a:t>
            </a:r>
            <a:r>
              <a:rPr lang="zh-CN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可怜九月初三夜</a:t>
            </a:r>
            <a:r>
              <a:rPr lang="en-US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,</a:t>
            </a:r>
            <a:r>
              <a:rPr lang="zh-CN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解似珍珠月似弓</a:t>
            </a:r>
            <a:r>
              <a:rPr lang="zh-CN" altLang="en-US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”</a:t>
            </a:r>
            <a:r>
              <a:rPr lang="en-US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----</a:t>
            </a:r>
            <a:r>
              <a:rPr lang="zh-CN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露的形</a:t>
            </a:r>
            <a:r>
              <a:rPr lang="en-US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 </a:t>
            </a:r>
            <a:r>
              <a:rPr lang="zh-CN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成是熔化现象</a:t>
            </a:r>
          </a:p>
        </p:txBody>
      </p:sp>
      <p:sp>
        <p:nvSpPr>
          <p:cNvPr id="6" name="TextBox 5"/>
          <p:cNvSpPr txBox="1"/>
          <p:nvPr/>
        </p:nvSpPr>
        <p:spPr bwMode="auto">
          <a:xfrm>
            <a:off x="6562833" y="1149869"/>
            <a:ext cx="711200" cy="5000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8580" tIns="34290" rIns="68580" bIns="34290" rtlCol="0">
            <a:spAutoFit/>
          </a:bodyPr>
          <a:lstStyle/>
          <a:p>
            <a:pPr defTabSz="914378"/>
            <a:r>
              <a:rPr lang="en-US" altLang="zh-CN" sz="28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ea"/>
                <a:sym typeface="+mn-lt"/>
              </a:rPr>
              <a:t>C</a:t>
            </a:r>
            <a:endParaRPr lang="zh-CN" altLang="en-US" sz="2800" kern="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+mn-ea"/>
              <a:sym typeface="+mn-lt"/>
            </a:endParaRP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5DB90BF9-F56F-4099-8B65-F18D4AC308D3}"/>
              </a:ext>
            </a:extLst>
          </p:cNvPr>
          <p:cNvSpPr txBox="1"/>
          <p:nvPr/>
        </p:nvSpPr>
        <p:spPr>
          <a:xfrm>
            <a:off x="838200" y="237182"/>
            <a:ext cx="1244572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2100" b="1" dirty="0">
                <a:cs typeface="+mn-ea"/>
                <a:sym typeface="+mn-lt"/>
              </a:rPr>
              <a:t>典型例题</a:t>
            </a:r>
          </a:p>
        </p:txBody>
      </p:sp>
    </p:spTree>
    <p:extLst>
      <p:ext uri="{BB962C8B-B14F-4D97-AF65-F5344CB8AC3E}">
        <p14:creationId xmlns:p14="http://schemas.microsoft.com/office/powerpoint/2010/main" val="32952635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495300" y="746376"/>
            <a:ext cx="7897586" cy="3393237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defTabSz="914378">
              <a:lnSpc>
                <a:spcPct val="200000"/>
              </a:lnSpc>
            </a:pPr>
            <a:r>
              <a:rPr lang="zh-CN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如图所示，将两个铅柱的底面削平、削干净，紧紧压在一起，在下面吊一个重物都不能把它们拉开。这个实验事实说明（　　）</a:t>
            </a:r>
          </a:p>
          <a:p>
            <a:pPr defTabSz="914378">
              <a:lnSpc>
                <a:spcPct val="200000"/>
              </a:lnSpc>
            </a:pPr>
            <a:r>
              <a:rPr lang="en-US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A</a:t>
            </a:r>
            <a:r>
              <a:rPr lang="zh-CN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．物质是由分子构成的</a:t>
            </a:r>
            <a:r>
              <a:rPr lang="en-US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	       </a:t>
            </a:r>
          </a:p>
          <a:p>
            <a:pPr defTabSz="914378">
              <a:lnSpc>
                <a:spcPct val="200000"/>
              </a:lnSpc>
            </a:pPr>
            <a:r>
              <a:rPr lang="en-US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B</a:t>
            </a:r>
            <a:r>
              <a:rPr lang="zh-CN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．分子在不停地做热运动</a:t>
            </a:r>
            <a:r>
              <a:rPr lang="en-US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	</a:t>
            </a:r>
            <a:endParaRPr lang="zh-CN" altLang="zh-CN" sz="1800" kern="0" dirty="0">
              <a:solidFill>
                <a:sysClr val="windowText" lastClr="000000"/>
              </a:solidFill>
              <a:cs typeface="+mn-ea"/>
              <a:sym typeface="+mn-lt"/>
            </a:endParaRPr>
          </a:p>
          <a:p>
            <a:pPr defTabSz="914378">
              <a:lnSpc>
                <a:spcPct val="200000"/>
              </a:lnSpc>
            </a:pPr>
            <a:r>
              <a:rPr lang="en-US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C</a:t>
            </a:r>
            <a:r>
              <a:rPr lang="zh-CN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．分子之间存在引力</a:t>
            </a:r>
            <a:r>
              <a:rPr lang="en-US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	     </a:t>
            </a:r>
          </a:p>
          <a:p>
            <a:pPr defTabSz="914378">
              <a:lnSpc>
                <a:spcPct val="200000"/>
              </a:lnSpc>
            </a:pPr>
            <a:r>
              <a:rPr lang="en-US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D</a:t>
            </a:r>
            <a:r>
              <a:rPr lang="zh-CN" altLang="zh-CN" sz="1800" kern="0" dirty="0">
                <a:solidFill>
                  <a:sysClr val="windowText" lastClr="000000"/>
                </a:solidFill>
                <a:cs typeface="+mn-ea"/>
                <a:sym typeface="+mn-lt"/>
              </a:rPr>
              <a:t>．分子之间存在斥力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1" y="1002786"/>
            <a:ext cx="184715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defTabSz="914378" fontAlgn="base">
              <a:spcBef>
                <a:spcPct val="0"/>
              </a:spcBef>
              <a:spcAft>
                <a:spcPct val="0"/>
              </a:spcAft>
            </a:pPr>
            <a:endParaRPr lang="zh-CN" altLang="zh-CN" sz="1800" kern="0">
              <a:solidFill>
                <a:srgbClr val="000000"/>
              </a:solidFill>
              <a:cs typeface="+mn-ea"/>
              <a:sym typeface="+mn-lt"/>
            </a:endParaRPr>
          </a:p>
        </p:txBody>
      </p:sp>
      <p:pic>
        <p:nvPicPr>
          <p:cNvPr id="10" name="图片 9" descr="学科网(www.zxxk.com)--教育资源门户，提供试卷、教案、课件、论文、素材及各类教学资源下载，还有大量而丰富的教学相关资讯！"/>
          <p:cNvPicPr/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1501" y="2268873"/>
            <a:ext cx="1335471" cy="2161216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Box 8"/>
          <p:cNvSpPr txBox="1"/>
          <p:nvPr/>
        </p:nvSpPr>
        <p:spPr bwMode="auto">
          <a:xfrm>
            <a:off x="5080678" y="1449123"/>
            <a:ext cx="533400" cy="5000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8580" tIns="34290" rIns="68580" bIns="34290" rtlCol="0">
            <a:spAutoFit/>
          </a:bodyPr>
          <a:lstStyle/>
          <a:p>
            <a:pPr defTabSz="914378"/>
            <a:r>
              <a:rPr lang="en-US" altLang="zh-CN" sz="28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ea"/>
                <a:sym typeface="+mn-lt"/>
              </a:rPr>
              <a:t>C</a:t>
            </a:r>
            <a:endParaRPr lang="zh-CN" altLang="en-US" sz="2800" kern="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+mn-ea"/>
              <a:sym typeface="+mn-lt"/>
            </a:endParaRPr>
          </a:p>
        </p:txBody>
      </p:sp>
      <p:sp>
        <p:nvSpPr>
          <p:cNvPr id="7" name="文本框 6">
            <a:extLst>
              <a:ext uri="{FF2B5EF4-FFF2-40B4-BE49-F238E27FC236}">
                <a16:creationId xmlns:a16="http://schemas.microsoft.com/office/drawing/2014/main" id="{3BBBA63D-743A-42FB-85DC-338568C75618}"/>
              </a:ext>
            </a:extLst>
          </p:cNvPr>
          <p:cNvSpPr txBox="1"/>
          <p:nvPr/>
        </p:nvSpPr>
        <p:spPr>
          <a:xfrm>
            <a:off x="838200" y="237182"/>
            <a:ext cx="1244572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2100" b="1" dirty="0">
                <a:cs typeface="+mn-ea"/>
                <a:sym typeface="+mn-lt"/>
              </a:rPr>
              <a:t>典型例题</a:t>
            </a:r>
          </a:p>
        </p:txBody>
      </p:sp>
    </p:spTree>
    <p:extLst>
      <p:ext uri="{BB962C8B-B14F-4D97-AF65-F5344CB8AC3E}">
        <p14:creationId xmlns:p14="http://schemas.microsoft.com/office/powerpoint/2010/main" val="6728638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 12">
            <a:extLst>
              <a:ext uri="{FF2B5EF4-FFF2-40B4-BE49-F238E27FC236}">
                <a16:creationId xmlns:a16="http://schemas.microsoft.com/office/drawing/2014/main" id="{C163D6D2-C9E3-4AF5-8D1B-E62B85D12B3B}"/>
              </a:ext>
            </a:extLst>
          </p:cNvPr>
          <p:cNvSpPr/>
          <p:nvPr/>
        </p:nvSpPr>
        <p:spPr>
          <a:xfrm>
            <a:off x="6183226" y="4655128"/>
            <a:ext cx="2405414" cy="290605"/>
          </a:xfrm>
          <a:prstGeom prst="rect">
            <a:avLst/>
          </a:prstGeom>
          <a:noFill/>
          <a:ln w="12700" cap="flat">
            <a:noFill/>
            <a:prstDash val="solid"/>
            <a:miter lim="800000"/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  <a:softEdge rad="19050"/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spcFirstLastPara="1" wrap="square" lIns="43194" tIns="43194" rIns="43194" bIns="43194" spcCol="28575" anchor="ctr">
            <a:spAutoFit/>
          </a:bodyPr>
          <a:lstStyle/>
          <a:p>
            <a:pPr defTabSz="863828" latinLnBrk="1">
              <a:defRPr/>
            </a:pPr>
            <a:r>
              <a:rPr lang="zh-CN" altLang="en-US" sz="1300" spc="225" dirty="0">
                <a:solidFill>
                  <a:prstClr val="black"/>
                </a:solidFill>
                <a:cs typeface="+mn-ea"/>
                <a:sym typeface="+mn-lt"/>
              </a:rPr>
              <a:t>人教版九年级物理（初中）</a:t>
            </a:r>
          </a:p>
        </p:txBody>
      </p:sp>
      <p:sp>
        <p:nvSpPr>
          <p:cNvPr id="47" name="矩形: 圆角 46">
            <a:extLst>
              <a:ext uri="{FF2B5EF4-FFF2-40B4-BE49-F238E27FC236}">
                <a16:creationId xmlns:a16="http://schemas.microsoft.com/office/drawing/2014/main" id="{1B175BC9-E17D-4C89-869F-ADBBB77B8317}"/>
              </a:ext>
            </a:extLst>
          </p:cNvPr>
          <p:cNvSpPr/>
          <p:nvPr/>
        </p:nvSpPr>
        <p:spPr>
          <a:xfrm>
            <a:off x="8569590" y="4705233"/>
            <a:ext cx="665494" cy="104723"/>
          </a:xfrm>
          <a:prstGeom prst="roundRect">
            <a:avLst>
              <a:gd name="adj" fmla="val 5000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129B4EC7-3226-4C3C-90F9-BEB7D56A0B01}"/>
              </a:ext>
            </a:extLst>
          </p:cNvPr>
          <p:cNvSpPr txBox="1"/>
          <p:nvPr/>
        </p:nvSpPr>
        <p:spPr>
          <a:xfrm>
            <a:off x="809625" y="238125"/>
            <a:ext cx="1244572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2100" b="1" dirty="0">
                <a:cs typeface="+mn-ea"/>
                <a:sym typeface="+mn-lt"/>
              </a:rPr>
              <a:t>课堂导入</a:t>
            </a:r>
          </a:p>
        </p:txBody>
      </p:sp>
      <p:sp>
        <p:nvSpPr>
          <p:cNvPr id="6" name="TextBox 3">
            <a:extLst>
              <a:ext uri="{FF2B5EF4-FFF2-40B4-BE49-F238E27FC236}">
                <a16:creationId xmlns:a16="http://schemas.microsoft.com/office/drawing/2014/main" id="{D72D6F44-E0AE-4A05-B565-A8859D1B97D2}"/>
              </a:ext>
            </a:extLst>
          </p:cNvPr>
          <p:cNvSpPr txBox="1"/>
          <p:nvPr/>
        </p:nvSpPr>
        <p:spPr>
          <a:xfrm>
            <a:off x="587377" y="946784"/>
            <a:ext cx="1320799" cy="415497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/>
          <a:p>
            <a:pPr defTabSz="914378" latinLnBrk="1" hangingPunct="0"/>
            <a:r>
              <a:rPr lang="zh-CN" altLang="en-US" sz="2100" kern="0" dirty="0">
                <a:solidFill>
                  <a:srgbClr val="FF0000"/>
                </a:solidFill>
                <a:cs typeface="+mn-ea"/>
                <a:sym typeface="+mn-lt"/>
              </a:rPr>
              <a:t>想一想</a:t>
            </a:r>
          </a:p>
        </p:txBody>
      </p:sp>
      <p:sp>
        <p:nvSpPr>
          <p:cNvPr id="7" name="TextBox 8">
            <a:extLst>
              <a:ext uri="{FF2B5EF4-FFF2-40B4-BE49-F238E27FC236}">
                <a16:creationId xmlns:a16="http://schemas.microsoft.com/office/drawing/2014/main" id="{749E611A-471F-422C-ACBC-38685DA0835A}"/>
              </a:ext>
            </a:extLst>
          </p:cNvPr>
          <p:cNvSpPr txBox="1"/>
          <p:nvPr/>
        </p:nvSpPr>
        <p:spPr>
          <a:xfrm>
            <a:off x="587377" y="1362281"/>
            <a:ext cx="7539291" cy="923328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/>
          <a:p>
            <a:pPr defTabSz="914378" latinLnBrk="1" hangingPunct="0">
              <a:lnSpc>
                <a:spcPct val="150000"/>
              </a:lnSpc>
            </a:pPr>
            <a:r>
              <a:rPr lang="zh-CN" altLang="en-US" sz="1800" kern="0" dirty="0">
                <a:solidFill>
                  <a:srgbClr val="025EAA"/>
                </a:solidFill>
                <a:cs typeface="+mn-ea"/>
                <a:sym typeface="+mn-lt"/>
              </a:rPr>
              <a:t>向空中喷洒几下花露水。问前几排的同学闻到什么？过几分钟，后面的同学也能闻到香味。</a:t>
            </a:r>
          </a:p>
        </p:txBody>
      </p:sp>
      <p:sp>
        <p:nvSpPr>
          <p:cNvPr id="8" name="TextBox 9">
            <a:extLst>
              <a:ext uri="{FF2B5EF4-FFF2-40B4-BE49-F238E27FC236}">
                <a16:creationId xmlns:a16="http://schemas.microsoft.com/office/drawing/2014/main" id="{6EA48EB6-C230-4588-BE98-5E1AC24726C8}"/>
              </a:ext>
            </a:extLst>
          </p:cNvPr>
          <p:cNvSpPr txBox="1"/>
          <p:nvPr/>
        </p:nvSpPr>
        <p:spPr>
          <a:xfrm>
            <a:off x="587377" y="3150871"/>
            <a:ext cx="4508600" cy="461663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/>
          <a:p>
            <a:pPr defTabSz="914378" latinLnBrk="1" hangingPunct="0"/>
            <a:r>
              <a:rPr lang="zh-CN" altLang="en-US" sz="2400" kern="0" dirty="0">
                <a:solidFill>
                  <a:srgbClr val="FF0000"/>
                </a:solidFill>
                <a:cs typeface="+mn-ea"/>
                <a:sym typeface="+mn-lt"/>
              </a:rPr>
              <a:t>为什么能闻到香水味？</a:t>
            </a:r>
          </a:p>
        </p:txBody>
      </p:sp>
      <p:pic>
        <p:nvPicPr>
          <p:cNvPr id="9" name="图片 8">
            <a:extLst>
              <a:ext uri="{FF2B5EF4-FFF2-40B4-BE49-F238E27FC236}">
                <a16:creationId xmlns:a16="http://schemas.microsoft.com/office/drawing/2014/main" id="{8B13D4BD-2826-426D-BB45-E36A07DE390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3949" y="2285609"/>
            <a:ext cx="3801380" cy="1988119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4152571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576943" y="859776"/>
            <a:ext cx="8474486" cy="3300904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defTabSz="914378">
              <a:lnSpc>
                <a:spcPct val="200000"/>
              </a:lnSpc>
            </a:pPr>
            <a:r>
              <a:rPr lang="zh-CN" altLang="en-US" sz="2100" kern="0" dirty="0">
                <a:solidFill>
                  <a:sysClr val="windowText" lastClr="000000"/>
                </a:solidFill>
                <a:cs typeface="+mn-ea"/>
                <a:sym typeface="+mn-lt"/>
              </a:rPr>
              <a:t>   </a:t>
            </a:r>
            <a:r>
              <a:rPr lang="zh-CN" altLang="zh-CN" sz="2100" kern="0" dirty="0">
                <a:solidFill>
                  <a:sysClr val="windowText" lastClr="000000"/>
                </a:solidFill>
                <a:cs typeface="+mn-ea"/>
                <a:sym typeface="+mn-lt"/>
              </a:rPr>
              <a:t>液体很难被压缩，主要是因为</a:t>
            </a:r>
            <a:r>
              <a:rPr lang="zh-CN" altLang="en-US" sz="2100" kern="0" dirty="0">
                <a:solidFill>
                  <a:sysClr val="windowText" lastClr="000000"/>
                </a:solidFill>
                <a:cs typeface="+mn-ea"/>
                <a:sym typeface="+mn-lt"/>
              </a:rPr>
              <a:t>（    ）</a:t>
            </a:r>
            <a:endParaRPr lang="zh-CN" altLang="zh-CN" sz="2100" kern="0" dirty="0">
              <a:solidFill>
                <a:sysClr val="windowText" lastClr="000000"/>
              </a:solidFill>
              <a:cs typeface="+mn-ea"/>
              <a:sym typeface="+mn-lt"/>
            </a:endParaRPr>
          </a:p>
          <a:p>
            <a:pPr defTabSz="914378">
              <a:lnSpc>
                <a:spcPct val="200000"/>
              </a:lnSpc>
            </a:pPr>
            <a:r>
              <a:rPr lang="en-US" altLang="zh-CN" sz="2100" kern="0" dirty="0">
                <a:solidFill>
                  <a:sysClr val="windowText" lastClr="000000"/>
                </a:solidFill>
                <a:cs typeface="+mn-ea"/>
                <a:sym typeface="+mn-lt"/>
              </a:rPr>
              <a:t>A</a:t>
            </a:r>
            <a:r>
              <a:rPr lang="zh-CN" altLang="zh-CN" sz="2100" kern="0" dirty="0">
                <a:solidFill>
                  <a:sysClr val="windowText" lastClr="000000"/>
                </a:solidFill>
                <a:cs typeface="+mn-ea"/>
                <a:sym typeface="+mn-lt"/>
              </a:rPr>
              <a:t>．液体分子不停地运动</a:t>
            </a:r>
            <a:r>
              <a:rPr lang="en-US" altLang="zh-CN" sz="2100" kern="0" dirty="0">
                <a:solidFill>
                  <a:sysClr val="windowText" lastClr="000000"/>
                </a:solidFill>
                <a:cs typeface="+mn-ea"/>
                <a:sym typeface="+mn-lt"/>
              </a:rPr>
              <a:t>                          </a:t>
            </a:r>
          </a:p>
          <a:p>
            <a:pPr defTabSz="914378">
              <a:lnSpc>
                <a:spcPct val="200000"/>
              </a:lnSpc>
            </a:pPr>
            <a:r>
              <a:rPr lang="en-US" altLang="zh-CN" sz="2100" kern="0" dirty="0">
                <a:solidFill>
                  <a:sysClr val="windowText" lastClr="000000"/>
                </a:solidFill>
                <a:cs typeface="+mn-ea"/>
                <a:sym typeface="+mn-lt"/>
              </a:rPr>
              <a:t>B</a:t>
            </a:r>
            <a:r>
              <a:rPr lang="zh-CN" altLang="zh-CN" sz="2100" kern="0" dirty="0">
                <a:solidFill>
                  <a:sysClr val="windowText" lastClr="000000"/>
                </a:solidFill>
                <a:cs typeface="+mn-ea"/>
                <a:sym typeface="+mn-lt"/>
              </a:rPr>
              <a:t>．液体分子间存在引力</a:t>
            </a:r>
            <a:r>
              <a:rPr lang="en-US" altLang="zh-CN" sz="2100" kern="0" dirty="0">
                <a:solidFill>
                  <a:sysClr val="windowText" lastClr="000000"/>
                </a:solidFill>
                <a:cs typeface="+mn-ea"/>
                <a:sym typeface="+mn-lt"/>
              </a:rPr>
              <a:t>    </a:t>
            </a:r>
            <a:endParaRPr lang="zh-CN" altLang="zh-CN" sz="2100" kern="0" dirty="0">
              <a:solidFill>
                <a:sysClr val="windowText" lastClr="000000"/>
              </a:solidFill>
              <a:cs typeface="+mn-ea"/>
              <a:sym typeface="+mn-lt"/>
            </a:endParaRPr>
          </a:p>
          <a:p>
            <a:pPr defTabSz="914378">
              <a:lnSpc>
                <a:spcPct val="200000"/>
              </a:lnSpc>
            </a:pPr>
            <a:r>
              <a:rPr lang="en-US" altLang="zh-CN" sz="2100" kern="0" dirty="0">
                <a:solidFill>
                  <a:sysClr val="windowText" lastClr="000000"/>
                </a:solidFill>
                <a:cs typeface="+mn-ea"/>
                <a:sym typeface="+mn-lt"/>
              </a:rPr>
              <a:t>C</a:t>
            </a:r>
            <a:r>
              <a:rPr lang="zh-CN" altLang="zh-CN" sz="2100" kern="0" dirty="0">
                <a:solidFill>
                  <a:sysClr val="windowText" lastClr="000000"/>
                </a:solidFill>
                <a:cs typeface="+mn-ea"/>
                <a:sym typeface="+mn-lt"/>
              </a:rPr>
              <a:t>．液体分子间存在斥力</a:t>
            </a:r>
            <a:r>
              <a:rPr lang="en-US" altLang="zh-CN" sz="2100" kern="0" dirty="0">
                <a:solidFill>
                  <a:sysClr val="windowText" lastClr="000000"/>
                </a:solidFill>
                <a:cs typeface="+mn-ea"/>
                <a:sym typeface="+mn-lt"/>
              </a:rPr>
              <a:t>                         </a:t>
            </a:r>
          </a:p>
          <a:p>
            <a:pPr defTabSz="914378">
              <a:lnSpc>
                <a:spcPct val="200000"/>
              </a:lnSpc>
            </a:pPr>
            <a:r>
              <a:rPr lang="en-US" altLang="zh-CN" sz="2100" kern="0" dirty="0">
                <a:solidFill>
                  <a:sysClr val="windowText" lastClr="000000"/>
                </a:solidFill>
                <a:cs typeface="+mn-ea"/>
                <a:sym typeface="+mn-lt"/>
              </a:rPr>
              <a:t>D</a:t>
            </a:r>
            <a:r>
              <a:rPr lang="zh-CN" altLang="zh-CN" sz="2100" kern="0" dirty="0">
                <a:solidFill>
                  <a:sysClr val="windowText" lastClr="000000"/>
                </a:solidFill>
                <a:cs typeface="+mn-ea"/>
                <a:sym typeface="+mn-lt"/>
              </a:rPr>
              <a:t>．液体分子间没有空隙</a:t>
            </a:r>
          </a:p>
        </p:txBody>
      </p:sp>
      <p:sp>
        <p:nvSpPr>
          <p:cNvPr id="7" name="TextBox 6"/>
          <p:cNvSpPr txBox="1"/>
          <p:nvPr/>
        </p:nvSpPr>
        <p:spPr bwMode="auto">
          <a:xfrm>
            <a:off x="4526319" y="1095951"/>
            <a:ext cx="575733" cy="5000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8580" tIns="34290" rIns="68580" bIns="34290" rtlCol="0">
            <a:spAutoFit/>
          </a:bodyPr>
          <a:lstStyle/>
          <a:p>
            <a:pPr defTabSz="914378"/>
            <a:r>
              <a:rPr lang="en-US" altLang="zh-CN" sz="28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ea"/>
                <a:sym typeface="+mn-lt"/>
              </a:rPr>
              <a:t>C</a:t>
            </a:r>
            <a:endParaRPr lang="zh-CN" altLang="en-US" sz="2800" kern="0" dirty="0">
              <a:solidFill>
                <a:srgbClr val="FF0000"/>
              </a:solidFill>
              <a:effectLst>
                <a:outerShdw blurRad="38100" dist="38100" dir="2700000" algn="tl">
                  <a:srgbClr val="C0C0C0"/>
                </a:outerShdw>
              </a:effectLst>
              <a:cs typeface="+mn-ea"/>
              <a:sym typeface="+mn-lt"/>
            </a:endParaRPr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3A11735F-B861-4FD5-A3A0-D4B86A53AFF9}"/>
              </a:ext>
            </a:extLst>
          </p:cNvPr>
          <p:cNvSpPr txBox="1"/>
          <p:nvPr/>
        </p:nvSpPr>
        <p:spPr>
          <a:xfrm>
            <a:off x="838200" y="237182"/>
            <a:ext cx="1244572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2100" b="1" dirty="0">
                <a:cs typeface="+mn-ea"/>
                <a:sym typeface="+mn-lt"/>
              </a:rPr>
              <a:t>典型例题</a:t>
            </a:r>
          </a:p>
        </p:txBody>
      </p:sp>
    </p:spTree>
    <p:extLst>
      <p:ext uri="{BB962C8B-B14F-4D97-AF65-F5344CB8AC3E}">
        <p14:creationId xmlns:p14="http://schemas.microsoft.com/office/powerpoint/2010/main" val="3034760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 12">
            <a:extLst>
              <a:ext uri="{FF2B5EF4-FFF2-40B4-BE49-F238E27FC236}">
                <a16:creationId xmlns:a16="http://schemas.microsoft.com/office/drawing/2014/main" id="{C163D6D2-C9E3-4AF5-8D1B-E62B85D12B3B}"/>
              </a:ext>
            </a:extLst>
          </p:cNvPr>
          <p:cNvSpPr/>
          <p:nvPr/>
        </p:nvSpPr>
        <p:spPr>
          <a:xfrm>
            <a:off x="281613" y="196554"/>
            <a:ext cx="2979824" cy="290605"/>
          </a:xfrm>
          <a:prstGeom prst="rect">
            <a:avLst/>
          </a:prstGeom>
          <a:noFill/>
          <a:ln w="12700" cap="flat">
            <a:noFill/>
            <a:prstDash val="solid"/>
            <a:miter lim="800000"/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  <a:softEdge rad="19050"/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spcFirstLastPara="1" wrap="square" lIns="43194" tIns="43194" rIns="43194" bIns="43194" spcCol="28575" anchor="ctr">
            <a:spAutoFit/>
          </a:bodyPr>
          <a:lstStyle/>
          <a:p>
            <a:pPr defTabSz="863828" latinLnBrk="1">
              <a:defRPr/>
            </a:pPr>
            <a:r>
              <a:rPr lang="zh-CN" altLang="en-US" sz="1300" spc="225" dirty="0">
                <a:solidFill>
                  <a:prstClr val="black"/>
                </a:solidFill>
                <a:cs typeface="+mn-ea"/>
                <a:sym typeface="+mn-lt"/>
              </a:rPr>
              <a:t>人教版九年级物理（初中）</a:t>
            </a:r>
          </a:p>
        </p:txBody>
      </p:sp>
      <p:grpSp>
        <p:nvGrpSpPr>
          <p:cNvPr id="42" name="组合 41">
            <a:extLst>
              <a:ext uri="{FF2B5EF4-FFF2-40B4-BE49-F238E27FC236}">
                <a16:creationId xmlns:a16="http://schemas.microsoft.com/office/drawing/2014/main" id="{B8E26BBC-36A9-4919-B079-97D9BB07E393}"/>
              </a:ext>
            </a:extLst>
          </p:cNvPr>
          <p:cNvGrpSpPr/>
          <p:nvPr/>
        </p:nvGrpSpPr>
        <p:grpSpPr>
          <a:xfrm>
            <a:off x="4716590" y="2289249"/>
            <a:ext cx="3853000" cy="675337"/>
            <a:chOff x="-4708756" y="1927396"/>
            <a:chExt cx="5137333" cy="900450"/>
          </a:xfrm>
        </p:grpSpPr>
        <p:cxnSp>
          <p:nvCxnSpPr>
            <p:cNvPr id="44" name="直接连接符 43">
              <a:extLst>
                <a:ext uri="{FF2B5EF4-FFF2-40B4-BE49-F238E27FC236}">
                  <a16:creationId xmlns:a16="http://schemas.microsoft.com/office/drawing/2014/main" id="{8DC149E2-FB9F-4318-A55C-6F1910D3DE48}"/>
                </a:ext>
              </a:extLst>
            </p:cNvPr>
            <p:cNvCxnSpPr>
              <a:cxnSpLocks/>
            </p:cNvCxnSpPr>
            <p:nvPr/>
          </p:nvCxnSpPr>
          <p:spPr>
            <a:xfrm>
              <a:off x="-4634728" y="2827846"/>
              <a:ext cx="4901428" cy="0"/>
            </a:xfrm>
            <a:prstGeom prst="line">
              <a:avLst/>
            </a:prstGeom>
            <a:ln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文本占位符 19">
              <a:extLst>
                <a:ext uri="{FF2B5EF4-FFF2-40B4-BE49-F238E27FC236}">
                  <a16:creationId xmlns:a16="http://schemas.microsoft.com/office/drawing/2014/main" id="{1FB5F147-43A4-4952-BEAD-92C3275AC512}"/>
                </a:ext>
              </a:extLst>
            </p:cNvPr>
            <p:cNvSpPr txBox="1">
              <a:spLocks/>
            </p:cNvSpPr>
            <p:nvPr/>
          </p:nvSpPr>
          <p:spPr>
            <a:xfrm>
              <a:off x="-4708756" y="1927396"/>
              <a:ext cx="5137333" cy="756609"/>
            </a:xfrm>
            <a:prstGeom prst="rect">
              <a:avLst/>
            </a:prstGeom>
          </p:spPr>
          <p:txBody>
            <a:bodyPr/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dist">
                <a:buNone/>
                <a:defRPr/>
              </a:pPr>
              <a:r>
                <a:rPr lang="zh-CN" altLang="en-US" sz="3600" b="1" dirty="0">
                  <a:solidFill>
                    <a:srgbClr val="FB6427"/>
                  </a:solidFill>
                  <a:cs typeface="+mn-ea"/>
                  <a:sym typeface="+mn-lt"/>
                </a:rPr>
                <a:t>感谢！</a:t>
              </a:r>
            </a:p>
          </p:txBody>
        </p:sp>
      </p:grpSp>
      <p:sp>
        <p:nvSpPr>
          <p:cNvPr id="47" name="矩形: 圆角 46">
            <a:extLst>
              <a:ext uri="{FF2B5EF4-FFF2-40B4-BE49-F238E27FC236}">
                <a16:creationId xmlns:a16="http://schemas.microsoft.com/office/drawing/2014/main" id="{1B175BC9-E17D-4C89-869F-ADBBB77B8317}"/>
              </a:ext>
            </a:extLst>
          </p:cNvPr>
          <p:cNvSpPr/>
          <p:nvPr/>
        </p:nvSpPr>
        <p:spPr>
          <a:xfrm>
            <a:off x="8569590" y="4705233"/>
            <a:ext cx="665494" cy="104723"/>
          </a:xfrm>
          <a:prstGeom prst="roundRect">
            <a:avLst>
              <a:gd name="adj" fmla="val 50000"/>
            </a:avLst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68580" tIns="34290" rIns="68580" bIns="34290" rtlCol="0" anchor="ctr"/>
          <a:lstStyle/>
          <a:p>
            <a:pPr algn="ctr"/>
            <a:endParaRPr lang="zh-CN" altLang="en-US">
              <a:cs typeface="+mn-ea"/>
              <a:sym typeface="+mn-lt"/>
            </a:endParaRP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43F87557-049B-499B-8B06-9EC304CB9F6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5014" y="466148"/>
            <a:ext cx="4291446" cy="42914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06950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7191" y="1075683"/>
            <a:ext cx="7585369" cy="415497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/>
          <a:p>
            <a:pPr defTabSz="914378" latinLnBrk="1" hangingPunct="0"/>
            <a:r>
              <a:rPr lang="zh-CN" altLang="en-US" sz="2100" kern="0" dirty="0">
                <a:cs typeface="+mn-ea"/>
                <a:sym typeface="+mn-lt"/>
              </a:rPr>
              <a:t>物质是由分子构成的（金属由原子直接构成）</a:t>
            </a:r>
          </a:p>
        </p:txBody>
      </p:sp>
      <p:sp>
        <p:nvSpPr>
          <p:cNvPr id="4" name="矩形 3"/>
          <p:cNvSpPr/>
          <p:nvPr/>
        </p:nvSpPr>
        <p:spPr>
          <a:xfrm>
            <a:off x="647191" y="1560877"/>
            <a:ext cx="7854552" cy="761747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defTabSz="914378">
              <a:lnSpc>
                <a:spcPct val="150000"/>
              </a:lnSpc>
            </a:pPr>
            <a:r>
              <a:rPr kumimoji="1" lang="zh-CN" altLang="en-US" sz="1500" kern="0" dirty="0">
                <a:cs typeface="+mn-ea"/>
                <a:sym typeface="+mn-lt"/>
              </a:rPr>
              <a:t>分子的体积非常小，如果把分子看成球体</a:t>
            </a:r>
            <a:r>
              <a:rPr kumimoji="1" lang="en-US" altLang="zh-CN" sz="1500" kern="0" dirty="0">
                <a:cs typeface="+mn-ea"/>
                <a:sym typeface="+mn-lt"/>
              </a:rPr>
              <a:t>, </a:t>
            </a:r>
            <a:r>
              <a:rPr kumimoji="1" lang="zh-CN" altLang="en-US" sz="1500" kern="0" dirty="0">
                <a:cs typeface="+mn-ea"/>
                <a:sym typeface="+mn-lt"/>
              </a:rPr>
              <a:t>分子的直径大约只有</a:t>
            </a:r>
            <a:r>
              <a:rPr kumimoji="1" lang="en-US" altLang="zh-CN" sz="1500" kern="0" dirty="0">
                <a:cs typeface="+mn-ea"/>
                <a:sym typeface="+mn-lt"/>
              </a:rPr>
              <a:t>10</a:t>
            </a:r>
            <a:r>
              <a:rPr kumimoji="1" lang="en-US" altLang="zh-CN" sz="1500" kern="0" baseline="30000" dirty="0">
                <a:cs typeface="+mn-ea"/>
                <a:sym typeface="+mn-lt"/>
              </a:rPr>
              <a:t>-10</a:t>
            </a:r>
            <a:r>
              <a:rPr kumimoji="1" lang="zh-CN" altLang="en-US" sz="1500" kern="0" dirty="0">
                <a:cs typeface="+mn-ea"/>
                <a:sym typeface="+mn-lt"/>
              </a:rPr>
              <a:t>米</a:t>
            </a:r>
            <a:r>
              <a:rPr kumimoji="1" lang="en-US" altLang="zh-CN" sz="1500" kern="0" dirty="0">
                <a:cs typeface="+mn-ea"/>
                <a:sym typeface="+mn-lt"/>
              </a:rPr>
              <a:t>,</a:t>
            </a:r>
            <a:r>
              <a:rPr kumimoji="1" lang="zh-CN" altLang="en-US" sz="1500" kern="0" dirty="0">
                <a:cs typeface="+mn-ea"/>
                <a:sym typeface="+mn-lt"/>
              </a:rPr>
              <a:t>用肉眼直接看不到。比如，水分子的直径：</a:t>
            </a:r>
            <a:r>
              <a:rPr lang="en-US" altLang="zh-CN" sz="1500" kern="0" dirty="0">
                <a:cs typeface="+mn-ea"/>
                <a:sym typeface="+mn-lt"/>
              </a:rPr>
              <a:t>4×10</a:t>
            </a:r>
            <a:r>
              <a:rPr lang="en-US" altLang="zh-CN" sz="1500" kern="0" baseline="30000" dirty="0">
                <a:cs typeface="+mn-ea"/>
                <a:sym typeface="+mn-lt"/>
              </a:rPr>
              <a:t>-10</a:t>
            </a:r>
            <a:r>
              <a:rPr lang="en-US" altLang="zh-CN" sz="1500" kern="0" dirty="0">
                <a:cs typeface="+mn-ea"/>
                <a:sym typeface="+mn-lt"/>
              </a:rPr>
              <a:t>m</a:t>
            </a:r>
            <a:r>
              <a:rPr lang="zh-CN" altLang="en-US" sz="1500" kern="0" dirty="0">
                <a:cs typeface="+mn-ea"/>
                <a:sym typeface="+mn-lt"/>
              </a:rPr>
              <a:t>。</a:t>
            </a:r>
            <a:endParaRPr kumimoji="1" lang="zh-CN" altLang="en-US" sz="1500" kern="0" dirty="0">
              <a:cs typeface="+mn-ea"/>
              <a:sym typeface="+mn-lt"/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102" t="6988" r="19801"/>
          <a:stretch/>
        </p:blipFill>
        <p:spPr>
          <a:xfrm>
            <a:off x="1461711" y="2512167"/>
            <a:ext cx="1663438" cy="1870683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66" t="-2191" r="14158" b="6865"/>
          <a:stretch/>
        </p:blipFill>
        <p:spPr>
          <a:xfrm>
            <a:off x="5051272" y="2418289"/>
            <a:ext cx="1934248" cy="1964561"/>
          </a:xfrm>
          <a:prstGeom prst="rect">
            <a:avLst/>
          </a:prstGeom>
        </p:spPr>
      </p:pic>
      <p:sp>
        <p:nvSpPr>
          <p:cNvPr id="8" name="文本框 7">
            <a:extLst>
              <a:ext uri="{FF2B5EF4-FFF2-40B4-BE49-F238E27FC236}">
                <a16:creationId xmlns:a16="http://schemas.microsoft.com/office/drawing/2014/main" id="{B0695176-1FCE-4A73-8B30-20F1B1634FF8}"/>
              </a:ext>
            </a:extLst>
          </p:cNvPr>
          <p:cNvSpPr txBox="1"/>
          <p:nvPr/>
        </p:nvSpPr>
        <p:spPr>
          <a:xfrm>
            <a:off x="809625" y="238125"/>
            <a:ext cx="2074126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2100" b="1" dirty="0">
                <a:cs typeface="+mn-ea"/>
                <a:sym typeface="+mn-lt"/>
              </a:rPr>
              <a:t>一、物质的构成</a:t>
            </a: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72EC51C5-1A9F-4F3B-9DEE-A15219534469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461254" y="2510168"/>
            <a:ext cx="1664352" cy="1874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9768365"/>
      </p:ext>
    </p:extLst>
  </p:cSld>
  <p:clrMapOvr>
    <a:masterClrMapping/>
  </p:clrMapOvr>
  <p:transition spd="slow" advClick="0" advTm="2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37459" y="1668327"/>
            <a:ext cx="7497182" cy="36933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/>
          <a:p>
            <a:pPr defTabSz="914378" latinLnBrk="1" hangingPunct="0"/>
            <a:r>
              <a:rPr lang="zh-CN" altLang="en-US" sz="1800" kern="0" dirty="0">
                <a:solidFill>
                  <a:srgbClr val="FF0000"/>
                </a:solidFill>
                <a:cs typeface="+mn-ea"/>
                <a:sym typeface="+mn-lt"/>
              </a:rPr>
              <a:t>问题：这么多的分子，在物体内是什么状态？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37459" y="2393115"/>
            <a:ext cx="3357599" cy="1338827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>
            <a:lvl1pPr marL="0" marR="0" indent="0" algn="l" defTabSz="914400" rtl="0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sz="2800">
                <a:solidFill>
                  <a:srgbClr val="0039AC"/>
                </a:solidFill>
                <a:latin typeface="微软雅黑" pitchFamily="34" charset="-122"/>
                <a:ea typeface="微软雅黑" pitchFamily="34" charset="-122"/>
              </a:defRPr>
            </a:lvl1pPr>
          </a:lstStyle>
          <a:p>
            <a:pPr defTabSz="914378"/>
            <a:r>
              <a:rPr lang="zh-CN" altLang="en-US" sz="1800" kern="0" dirty="0">
                <a:latin typeface="+mn-lt"/>
                <a:ea typeface="+mn-ea"/>
                <a:cs typeface="+mn-ea"/>
                <a:sym typeface="+mn-lt"/>
              </a:rPr>
              <a:t>我们不能用肉眼直击观察到分子，但是可以通过宏观的现象间接判断分子的状态</a:t>
            </a:r>
            <a:r>
              <a:rPr lang="en-US" altLang="zh-CN" sz="1800" kern="0" dirty="0">
                <a:latin typeface="+mn-lt"/>
                <a:ea typeface="+mn-ea"/>
                <a:cs typeface="+mn-ea"/>
                <a:sym typeface="+mn-lt"/>
              </a:rPr>
              <a:t>---</a:t>
            </a:r>
            <a:r>
              <a:rPr lang="zh-CN" altLang="en-US" sz="1800" kern="0" dirty="0">
                <a:solidFill>
                  <a:srgbClr val="FF0000"/>
                </a:solidFill>
                <a:latin typeface="+mn-lt"/>
                <a:ea typeface="+mn-ea"/>
                <a:cs typeface="+mn-ea"/>
                <a:sym typeface="+mn-lt"/>
              </a:rPr>
              <a:t>扩散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37459" y="997012"/>
            <a:ext cx="7239011" cy="415497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/>
          <a:p>
            <a:pPr defTabSz="914378" latinLnBrk="1" hangingPunct="0"/>
            <a:r>
              <a:rPr lang="zh-CN" altLang="en-US" sz="2100" kern="0" dirty="0">
                <a:cs typeface="+mn-ea"/>
                <a:sym typeface="+mn-lt"/>
              </a:rPr>
              <a:t>不同的物质在互相接触时彼此进入对方的现象</a:t>
            </a: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2293476"/>
            <a:ext cx="3118622" cy="1969900"/>
          </a:xfrm>
          <a:prstGeom prst="rect">
            <a:avLst/>
          </a:prstGeom>
        </p:spPr>
      </p:pic>
      <p:sp>
        <p:nvSpPr>
          <p:cNvPr id="12" name="文本框 11">
            <a:extLst>
              <a:ext uri="{FF2B5EF4-FFF2-40B4-BE49-F238E27FC236}">
                <a16:creationId xmlns:a16="http://schemas.microsoft.com/office/drawing/2014/main" id="{A33155A8-BEED-425D-BC2F-7F4123AD0E15}"/>
              </a:ext>
            </a:extLst>
          </p:cNvPr>
          <p:cNvSpPr txBox="1"/>
          <p:nvPr/>
        </p:nvSpPr>
        <p:spPr>
          <a:xfrm>
            <a:off x="809625" y="238125"/>
            <a:ext cx="1118336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en-US" altLang="zh-CN" sz="2100" b="1" dirty="0">
                <a:cs typeface="+mn-ea"/>
                <a:sym typeface="+mn-lt"/>
              </a:rPr>
              <a:t>1</a:t>
            </a:r>
            <a:r>
              <a:rPr lang="zh-CN" altLang="en-US" sz="2100" b="1" dirty="0">
                <a:cs typeface="+mn-ea"/>
                <a:sym typeface="+mn-lt"/>
              </a:rPr>
              <a:t>、扩散</a:t>
            </a:r>
          </a:p>
        </p:txBody>
      </p:sp>
    </p:spTree>
    <p:extLst>
      <p:ext uri="{BB962C8B-B14F-4D97-AF65-F5344CB8AC3E}">
        <p14:creationId xmlns:p14="http://schemas.microsoft.com/office/powerpoint/2010/main" val="2058676635"/>
      </p:ext>
    </p:extLst>
  </p:cSld>
  <p:clrMapOvr>
    <a:masterClrMapping/>
  </p:clrMapOvr>
  <p:transition spd="slow" advClick="0" advTm="2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75896" y="1233679"/>
            <a:ext cx="2328334" cy="2211002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80542" y="970796"/>
            <a:ext cx="4675230" cy="1754325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/>
          <a:p>
            <a:pPr defTabSz="914378" latinLnBrk="1" hangingPunct="0">
              <a:lnSpc>
                <a:spcPct val="150000"/>
              </a:lnSpc>
            </a:pPr>
            <a:r>
              <a:rPr lang="zh-CN" altLang="en-US" sz="1800" kern="0" dirty="0">
                <a:cs typeface="+mn-ea"/>
                <a:sym typeface="+mn-lt"/>
              </a:rPr>
              <a:t>在装着棕色二氧化碳气体的瓶子上面，倒扣一空瓶子，两瓶口相对，中间用玻璃板隔开，抽调玻璃板后，几分钟后，两个瓶内气体混合在一起，颜色变得均匀。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0542" y="2814433"/>
            <a:ext cx="1038862" cy="461663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/>
          <a:p>
            <a:pPr defTabSz="914378" latinLnBrk="1" hangingPunct="0"/>
            <a:r>
              <a:rPr lang="zh-CN" altLang="en-US" sz="2400" kern="0" dirty="0">
                <a:solidFill>
                  <a:srgbClr val="FF0000"/>
                </a:solidFill>
                <a:cs typeface="+mn-ea"/>
                <a:sym typeface="+mn-lt"/>
              </a:rPr>
              <a:t>讨论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09626" y="3444680"/>
            <a:ext cx="7365836" cy="36933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/>
          <a:p>
            <a:pPr defTabSz="914378" latinLnBrk="1" hangingPunct="0"/>
            <a:r>
              <a:rPr lang="zh-CN" altLang="en-US" sz="1800" kern="0" dirty="0">
                <a:cs typeface="+mn-ea"/>
                <a:sym typeface="+mn-lt"/>
              </a:rPr>
              <a:t>（</a:t>
            </a:r>
            <a:r>
              <a:rPr lang="en-US" altLang="zh-CN" sz="1800" kern="0" dirty="0">
                <a:cs typeface="+mn-ea"/>
                <a:sym typeface="+mn-lt"/>
              </a:rPr>
              <a:t>1</a:t>
            </a:r>
            <a:r>
              <a:rPr lang="zh-CN" altLang="en-US" sz="1800" kern="0" dirty="0">
                <a:cs typeface="+mn-ea"/>
                <a:sym typeface="+mn-lt"/>
              </a:rPr>
              <a:t>）装二氧化碳的瓶子放在玻璃板上面行不行？</a:t>
            </a:r>
          </a:p>
        </p:txBody>
      </p:sp>
      <p:sp>
        <p:nvSpPr>
          <p:cNvPr id="13" name="矩形 12"/>
          <p:cNvSpPr/>
          <p:nvPr/>
        </p:nvSpPr>
        <p:spPr>
          <a:xfrm>
            <a:off x="826560" y="3973681"/>
            <a:ext cx="7089608" cy="36933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/>
          <a:p>
            <a:pPr defTabSz="914378" latinLnBrk="1" hangingPunct="0"/>
            <a:r>
              <a:rPr lang="zh-CN" altLang="en-US" sz="1800" kern="0" dirty="0">
                <a:cs typeface="+mn-ea"/>
                <a:sym typeface="+mn-lt"/>
              </a:rPr>
              <a:t>（</a:t>
            </a:r>
            <a:r>
              <a:rPr lang="en-US" altLang="zh-CN" sz="1800" kern="0" dirty="0">
                <a:cs typeface="+mn-ea"/>
                <a:sym typeface="+mn-lt"/>
              </a:rPr>
              <a:t>2</a:t>
            </a:r>
            <a:r>
              <a:rPr lang="zh-CN" altLang="en-US" sz="1800" kern="0" dirty="0">
                <a:cs typeface="+mn-ea"/>
                <a:sym typeface="+mn-lt"/>
              </a:rPr>
              <a:t>）这个实验说明了二氧化碳的分子是什么状态？</a:t>
            </a: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557A34A0-B1D2-42B5-9878-B41A4C76CA6A}"/>
              </a:ext>
            </a:extLst>
          </p:cNvPr>
          <p:cNvSpPr txBox="1"/>
          <p:nvPr/>
        </p:nvSpPr>
        <p:spPr>
          <a:xfrm>
            <a:off x="809625" y="238125"/>
            <a:ext cx="2903680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2100" b="1" dirty="0">
                <a:cs typeface="+mn-ea"/>
                <a:sym typeface="+mn-lt"/>
              </a:rPr>
              <a:t>演示实验：气体的扩散</a:t>
            </a:r>
          </a:p>
        </p:txBody>
      </p:sp>
    </p:spTree>
    <p:extLst>
      <p:ext uri="{BB962C8B-B14F-4D97-AF65-F5344CB8AC3E}">
        <p14:creationId xmlns:p14="http://schemas.microsoft.com/office/powerpoint/2010/main" val="1609228082"/>
      </p:ext>
    </p:extLst>
  </p:cSld>
  <p:clrMapOvr>
    <a:masterClrMapping/>
  </p:clrMapOvr>
  <p:transition spd="slow" advClick="0" advTm="2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626006" y="984659"/>
            <a:ext cx="5453542" cy="415497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/>
          <a:p>
            <a:pPr defTabSz="914378" latinLnBrk="1" hangingPunct="0"/>
            <a:r>
              <a:rPr lang="zh-CN" altLang="en-US" sz="2100" kern="0" dirty="0">
                <a:solidFill>
                  <a:srgbClr val="FF0000"/>
                </a:solidFill>
                <a:cs typeface="+mn-ea"/>
                <a:sym typeface="+mn-lt"/>
              </a:rPr>
              <a:t>问题：液体间能不能发生扩散呢？</a:t>
            </a: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6202" y="1765897"/>
            <a:ext cx="3100503" cy="173300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626006" y="1404916"/>
            <a:ext cx="3989126" cy="193899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>
            <a:lvl1pPr marL="0" marR="0" indent="0" algn="l" defTabSz="914400" rtl="0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400" i="0" u="none" strike="noStrike" cap="none" spc="0" normalizeH="0" baseline="0">
                <a:ln>
                  <a:noFill/>
                </a:ln>
                <a:solidFill>
                  <a:srgbClr val="0039AC"/>
                </a:solidFill>
                <a:effectLst/>
                <a:uFillTx/>
                <a:latin typeface="微软雅黑" pitchFamily="34" charset="-122"/>
                <a:ea typeface="微软雅黑" pitchFamily="34" charset="-122"/>
              </a:defRPr>
            </a:lvl1pPr>
          </a:lstStyle>
          <a:p>
            <a:pPr defTabSz="914378"/>
            <a:r>
              <a:rPr lang="zh-CN" altLang="en-US" sz="2000" kern="0" dirty="0">
                <a:solidFill>
                  <a:schemeClr val="tx1"/>
                </a:solidFill>
                <a:latin typeface="+mn-lt"/>
                <a:ea typeface="+mn-ea"/>
                <a:cs typeface="+mn-ea"/>
                <a:sym typeface="+mn-lt"/>
              </a:rPr>
              <a:t>在量筒中装入一半清水，用细管在水的下面注入硫酸铜的水溶液，硫酸铜溶液的密度大。会沉在量筒的下部。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17766" y="3122587"/>
            <a:ext cx="1038862" cy="461663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/>
          <a:p>
            <a:pPr defTabSz="914378" latinLnBrk="1" hangingPunct="0"/>
            <a:r>
              <a:rPr lang="zh-CN" altLang="en-US" sz="2400" kern="0" dirty="0">
                <a:solidFill>
                  <a:srgbClr val="FF0000"/>
                </a:solidFill>
                <a:cs typeface="+mn-ea"/>
                <a:sym typeface="+mn-lt"/>
              </a:rPr>
              <a:t>讨论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2014" y="3672296"/>
            <a:ext cx="7365836" cy="36933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/>
          <a:p>
            <a:pPr defTabSz="914378" latinLnBrk="1" hangingPunct="0"/>
            <a:r>
              <a:rPr lang="zh-CN" altLang="en-US" sz="1800" kern="0" dirty="0">
                <a:cs typeface="+mn-ea"/>
                <a:sym typeface="+mn-lt"/>
              </a:rPr>
              <a:t>（</a:t>
            </a:r>
            <a:r>
              <a:rPr lang="en-US" altLang="zh-CN" sz="1800" kern="0" dirty="0">
                <a:cs typeface="+mn-ea"/>
                <a:sym typeface="+mn-lt"/>
              </a:rPr>
              <a:t>1</a:t>
            </a:r>
            <a:r>
              <a:rPr lang="zh-CN" altLang="en-US" sz="1800" kern="0" dirty="0">
                <a:cs typeface="+mn-ea"/>
                <a:sym typeface="+mn-lt"/>
              </a:rPr>
              <a:t>）为什么把硫酸铜溶液注入在量筒的下部？</a:t>
            </a:r>
          </a:p>
        </p:txBody>
      </p:sp>
      <p:sp>
        <p:nvSpPr>
          <p:cNvPr id="12" name="矩形 11"/>
          <p:cNvSpPr/>
          <p:nvPr/>
        </p:nvSpPr>
        <p:spPr>
          <a:xfrm>
            <a:off x="495301" y="4133960"/>
            <a:ext cx="7089608" cy="36933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/>
          <a:p>
            <a:pPr defTabSz="914378" latinLnBrk="1" hangingPunct="0"/>
            <a:r>
              <a:rPr lang="zh-CN" altLang="en-US" sz="1800" kern="0" dirty="0">
                <a:cs typeface="+mn-ea"/>
                <a:sym typeface="+mn-lt"/>
              </a:rPr>
              <a:t>（</a:t>
            </a:r>
            <a:r>
              <a:rPr lang="en-US" altLang="zh-CN" sz="1800" kern="0" dirty="0">
                <a:cs typeface="+mn-ea"/>
                <a:sym typeface="+mn-lt"/>
              </a:rPr>
              <a:t>2</a:t>
            </a:r>
            <a:r>
              <a:rPr lang="zh-CN" altLang="en-US" sz="1800" kern="0" dirty="0">
                <a:cs typeface="+mn-ea"/>
                <a:sym typeface="+mn-lt"/>
              </a:rPr>
              <a:t>）实验说明了硫酸铜分子是什么状态？</a:t>
            </a:r>
          </a:p>
        </p:txBody>
      </p:sp>
      <p:sp>
        <p:nvSpPr>
          <p:cNvPr id="13" name="文本框 12">
            <a:extLst>
              <a:ext uri="{FF2B5EF4-FFF2-40B4-BE49-F238E27FC236}">
                <a16:creationId xmlns:a16="http://schemas.microsoft.com/office/drawing/2014/main" id="{D9B86E55-1E0A-44BB-B90F-4667A8F86FA0}"/>
              </a:ext>
            </a:extLst>
          </p:cNvPr>
          <p:cNvSpPr txBox="1"/>
          <p:nvPr/>
        </p:nvSpPr>
        <p:spPr>
          <a:xfrm>
            <a:off x="809625" y="238125"/>
            <a:ext cx="1947890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en-US" altLang="zh-CN" sz="2100" b="1" dirty="0">
                <a:cs typeface="+mn-ea"/>
                <a:sym typeface="+mn-lt"/>
              </a:rPr>
              <a:t>2</a:t>
            </a:r>
            <a:r>
              <a:rPr lang="zh-CN" altLang="en-US" sz="2100" b="1" dirty="0">
                <a:cs typeface="+mn-ea"/>
                <a:sym typeface="+mn-lt"/>
              </a:rPr>
              <a:t>、液体的扩散</a:t>
            </a:r>
          </a:p>
        </p:txBody>
      </p:sp>
    </p:spTree>
    <p:extLst>
      <p:ext uri="{BB962C8B-B14F-4D97-AF65-F5344CB8AC3E}">
        <p14:creationId xmlns:p14="http://schemas.microsoft.com/office/powerpoint/2010/main" val="2442000730"/>
      </p:ext>
    </p:extLst>
  </p:cSld>
  <p:clrMapOvr>
    <a:masterClrMapping/>
  </p:clrMapOvr>
  <p:transition spd="slow" advClick="0" advTm="2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Box 17"/>
          <p:cNvSpPr txBox="1">
            <a:spLocks noChangeArrowheads="1"/>
          </p:cNvSpPr>
          <p:nvPr/>
        </p:nvSpPr>
        <p:spPr bwMode="auto">
          <a:xfrm>
            <a:off x="596673" y="940495"/>
            <a:ext cx="7091362" cy="461663"/>
          </a:xfrm>
          <a:prstGeom prst="rect">
            <a:avLst/>
          </a:prstGeom>
          <a:noFill/>
          <a:ln w="12700" cap="flat">
            <a:noFill/>
            <a:miter lim="400000"/>
          </a:ln>
          <a:extLst>
            <a:ext uri="{909E8E84-426E-40DD-AFC4-6F175D3DCCD1}">
              <a14:hiddenFill xmlns:a14="http://schemas.microsoft.com/office/drawing/2010/main">
                <a:solidFill>
                  <a:srgbClr val="6AF5FC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>
            <a:lvl1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800" b="0" i="0" u="none" strike="noStrike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微软雅黑" pitchFamily="34" charset="-122"/>
                <a:ea typeface="微软雅黑" pitchFamily="34" charset="-122"/>
              </a:defRPr>
            </a:lvl1pPr>
          </a:lstStyle>
          <a:p>
            <a:pPr defTabSz="914378"/>
            <a:r>
              <a:rPr lang="zh-CN" altLang="en-US" sz="2400" kern="0" dirty="0">
                <a:latin typeface="+mn-lt"/>
                <a:ea typeface="+mn-ea"/>
                <a:cs typeface="+mn-ea"/>
                <a:sym typeface="+mn-lt"/>
              </a:rPr>
              <a:t>问题：固体之间可以发生扩散现象吗？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" b="4505"/>
          <a:stretch/>
        </p:blipFill>
        <p:spPr bwMode="auto">
          <a:xfrm>
            <a:off x="1418691" y="1690347"/>
            <a:ext cx="1161546" cy="16738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" name="组合 1"/>
          <p:cNvGrpSpPr/>
          <p:nvPr/>
        </p:nvGrpSpPr>
        <p:grpSpPr>
          <a:xfrm>
            <a:off x="3471842" y="1712614"/>
            <a:ext cx="1442205" cy="1544869"/>
            <a:chOff x="3275953" y="1726686"/>
            <a:chExt cx="1972394" cy="2112799"/>
          </a:xfrm>
        </p:grpSpPr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494185" y="1726686"/>
              <a:ext cx="1535929" cy="15445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1" name="Text Box 9"/>
            <p:cNvSpPr txBox="1">
              <a:spLocks noChangeArrowheads="1"/>
            </p:cNvSpPr>
            <p:nvPr/>
          </p:nvSpPr>
          <p:spPr bwMode="auto">
            <a:xfrm>
              <a:off x="3275953" y="3397517"/>
              <a:ext cx="1972394" cy="441968"/>
            </a:xfrm>
            <a:prstGeom prst="rect">
              <a:avLst/>
            </a:prstGeom>
            <a:noFill/>
            <a:ln w="9525">
              <a:solidFill>
                <a:srgbClr val="0000FF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Calibri" pitchFamily="34" charset="0"/>
                  <a:ea typeface="宋体" pitchFamily="2" charset="-122"/>
                </a:defRPr>
              </a:lvl9pPr>
            </a:lstStyle>
            <a:p>
              <a:pPr algn="ctr" defTabSz="914378" eaLnBrk="1" hangingPunct="1"/>
              <a:r>
                <a:rPr lang="zh-CN" altLang="en-US" sz="1500" b="1" kern="0" dirty="0">
                  <a:solidFill>
                    <a:srgbClr val="231094"/>
                  </a:solidFill>
                  <a:latin typeface="+mn-lt"/>
                  <a:ea typeface="+mn-ea"/>
                  <a:cs typeface="+mn-ea"/>
                  <a:sym typeface="+mn-lt"/>
                </a:rPr>
                <a:t>叠放在一起</a:t>
              </a:r>
            </a:p>
          </p:txBody>
        </p:sp>
      </p:grpSp>
      <p:pic>
        <p:nvPicPr>
          <p:cNvPr id="1030" name="Picture 6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61" t="5591" r="-7561" b="-5591"/>
          <a:stretch/>
        </p:blipFill>
        <p:spPr bwMode="auto">
          <a:xfrm>
            <a:off x="5965222" y="1476905"/>
            <a:ext cx="1228097" cy="19932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AutoShape 16"/>
          <p:cNvSpPr>
            <a:spLocks noChangeArrowheads="1"/>
          </p:cNvSpPr>
          <p:nvPr/>
        </p:nvSpPr>
        <p:spPr bwMode="auto">
          <a:xfrm>
            <a:off x="6412632" y="3244567"/>
            <a:ext cx="2449513" cy="1223963"/>
          </a:xfrm>
          <a:prstGeom prst="cloudCallout">
            <a:avLst>
              <a:gd name="adj1" fmla="val -29686"/>
              <a:gd name="adj2" fmla="val -62636"/>
            </a:avLst>
          </a:prstGeom>
          <a:solidFill>
            <a:schemeClr val="accent2"/>
          </a:solidFill>
          <a:ln>
            <a:noFill/>
          </a:ln>
          <a:effectLst/>
        </p:spPr>
        <p:txBody>
          <a:bodyPr lIns="68580" tIns="34290" rIns="68580" bIns="34290"/>
          <a:lstStyle/>
          <a:p>
            <a:pPr algn="ctr" defTabSz="914378"/>
            <a:r>
              <a:rPr lang="zh-CN" altLang="en-US" sz="2400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ea"/>
                <a:sym typeface="+mn-lt"/>
              </a:rPr>
              <a:t>彼此渗入</a:t>
            </a:r>
            <a:r>
              <a:rPr lang="en-US" altLang="zh-CN" sz="2400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ea"/>
                <a:sym typeface="+mn-lt"/>
              </a:rPr>
              <a:t>1</a:t>
            </a:r>
            <a:r>
              <a:rPr lang="zh-CN" altLang="en-US" sz="2400" b="1" kern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ea"/>
                <a:sym typeface="+mn-lt"/>
              </a:rPr>
              <a:t>毫米</a:t>
            </a:r>
          </a:p>
        </p:txBody>
      </p:sp>
      <p:sp>
        <p:nvSpPr>
          <p:cNvPr id="21" name="Text Box 18"/>
          <p:cNvSpPr txBox="1">
            <a:spLocks noChangeArrowheads="1"/>
          </p:cNvSpPr>
          <p:nvPr/>
        </p:nvSpPr>
        <p:spPr bwMode="auto">
          <a:xfrm>
            <a:off x="495300" y="3856548"/>
            <a:ext cx="4605214" cy="39241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8580" tIns="34290" rIns="68580" bIns="34290">
            <a:spAutoFit/>
          </a:bodyPr>
          <a:lstStyle/>
          <a:p>
            <a:pPr defTabSz="914378">
              <a:spcBef>
                <a:spcPct val="50000"/>
              </a:spcBef>
              <a:defRPr/>
            </a:pPr>
            <a:r>
              <a:rPr kumimoji="1" lang="zh-CN" altLang="en-US" sz="2100" kern="0" dirty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ea"/>
                <a:sym typeface="+mn-lt"/>
              </a:rPr>
              <a:t>固体之间</a:t>
            </a:r>
            <a:r>
              <a:rPr kumimoji="1" lang="zh-CN" altLang="en-US" sz="2100" kern="0" dirty="0">
                <a:solidFill>
                  <a:sysClr val="windowText" lastClr="0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cs typeface="+mn-ea"/>
                <a:sym typeface="+mn-lt"/>
              </a:rPr>
              <a:t>可以发生扩散现象。</a:t>
            </a:r>
            <a:endParaRPr kumimoji="1" lang="en-US" altLang="zh-CN" sz="2100" kern="0" dirty="0">
              <a:solidFill>
                <a:sysClr val="windowText" lastClr="000000"/>
              </a:solidFill>
              <a:cs typeface="+mn-ea"/>
              <a:sym typeface="+mn-lt"/>
            </a:endParaRPr>
          </a:p>
        </p:txBody>
      </p:sp>
      <p:sp>
        <p:nvSpPr>
          <p:cNvPr id="12" name="文本框 11">
            <a:extLst>
              <a:ext uri="{FF2B5EF4-FFF2-40B4-BE49-F238E27FC236}">
                <a16:creationId xmlns:a16="http://schemas.microsoft.com/office/drawing/2014/main" id="{1435A6F6-C23B-4D53-88A1-3FC384D72750}"/>
              </a:ext>
            </a:extLst>
          </p:cNvPr>
          <p:cNvSpPr txBox="1"/>
          <p:nvPr/>
        </p:nvSpPr>
        <p:spPr>
          <a:xfrm>
            <a:off x="809625" y="238125"/>
            <a:ext cx="1947890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en-US" altLang="zh-CN" sz="2100" b="1" dirty="0">
                <a:cs typeface="+mn-ea"/>
                <a:sym typeface="+mn-lt"/>
              </a:rPr>
              <a:t>3</a:t>
            </a:r>
            <a:r>
              <a:rPr lang="zh-CN" altLang="en-US" sz="2100" b="1" dirty="0">
                <a:cs typeface="+mn-ea"/>
                <a:sym typeface="+mn-lt"/>
              </a:rPr>
              <a:t>、固体的扩散</a:t>
            </a:r>
          </a:p>
        </p:txBody>
      </p:sp>
    </p:spTree>
    <p:extLst>
      <p:ext uri="{BB962C8B-B14F-4D97-AF65-F5344CB8AC3E}">
        <p14:creationId xmlns:p14="http://schemas.microsoft.com/office/powerpoint/2010/main" val="1682050076"/>
      </p:ext>
    </p:extLst>
  </p:cSld>
  <p:clrMapOvr>
    <a:masterClrMapping/>
  </p:clrMapOvr>
  <p:transition spd="slow" advClick="0" advTm="2000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20" grpId="0" animBg="1"/>
      <p:bldP spid="2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"/>
          <p:cNvSpPr txBox="1">
            <a:spLocks noChangeArrowheads="1"/>
          </p:cNvSpPr>
          <p:nvPr/>
        </p:nvSpPr>
        <p:spPr bwMode="auto">
          <a:xfrm>
            <a:off x="682852" y="1039677"/>
            <a:ext cx="8374062" cy="923328"/>
          </a:xfrm>
          <a:prstGeom prst="rect">
            <a:avLst/>
          </a:prstGeom>
          <a:noFill/>
          <a:ln w="12700" cap="flat">
            <a:noFill/>
            <a:miter lim="4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>
            <a:lvl1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800" b="0" i="0" u="none" strike="noStrike" cap="none" spc="0" normalizeH="0" baseline="0">
                <a:ln>
                  <a:noFill/>
                </a:ln>
                <a:solidFill>
                  <a:srgbClr val="FF0000"/>
                </a:solidFill>
                <a:effectLst/>
                <a:uFillTx/>
                <a:latin typeface="微软雅黑" pitchFamily="34" charset="-122"/>
                <a:ea typeface="微软雅黑" pitchFamily="34" charset="-122"/>
              </a:defRPr>
            </a:lvl1pPr>
          </a:lstStyle>
          <a:p>
            <a:pPr defTabSz="914378">
              <a:lnSpc>
                <a:spcPct val="150000"/>
              </a:lnSpc>
            </a:pPr>
            <a:r>
              <a:rPr lang="zh-CN" altLang="en-US" sz="1800" kern="0" dirty="0">
                <a:solidFill>
                  <a:schemeClr val="tx1"/>
                </a:solidFill>
                <a:latin typeface="+mn-lt"/>
                <a:ea typeface="+mn-ea"/>
                <a:cs typeface="+mn-ea"/>
                <a:sym typeface="+mn-lt"/>
              </a:rPr>
              <a:t>扩散现象表明：</a:t>
            </a:r>
            <a:endParaRPr lang="en-US" altLang="zh-CN" sz="1800" kern="0" dirty="0">
              <a:solidFill>
                <a:schemeClr val="tx1"/>
              </a:solidFill>
              <a:latin typeface="+mn-lt"/>
              <a:ea typeface="+mn-ea"/>
              <a:cs typeface="+mn-ea"/>
              <a:sym typeface="+mn-lt"/>
            </a:endParaRPr>
          </a:p>
          <a:p>
            <a:pPr defTabSz="914378">
              <a:lnSpc>
                <a:spcPct val="150000"/>
              </a:lnSpc>
            </a:pPr>
            <a:r>
              <a:rPr lang="zh-CN" altLang="en-US" sz="1800" kern="0" dirty="0">
                <a:solidFill>
                  <a:schemeClr val="tx1"/>
                </a:solidFill>
                <a:latin typeface="+mn-lt"/>
                <a:ea typeface="+mn-ea"/>
                <a:cs typeface="+mn-ea"/>
                <a:sym typeface="+mn-lt"/>
              </a:rPr>
              <a:t>（</a:t>
            </a:r>
            <a:r>
              <a:rPr lang="en-US" altLang="zh-CN" sz="1800" kern="0" dirty="0">
                <a:solidFill>
                  <a:schemeClr val="tx1"/>
                </a:solidFill>
                <a:latin typeface="+mn-lt"/>
                <a:ea typeface="+mn-ea"/>
                <a:cs typeface="+mn-ea"/>
                <a:sym typeface="+mn-lt"/>
              </a:rPr>
              <a:t>1</a:t>
            </a:r>
            <a:r>
              <a:rPr lang="zh-CN" altLang="en-US" sz="1800" kern="0" dirty="0">
                <a:solidFill>
                  <a:schemeClr val="tx1"/>
                </a:solidFill>
                <a:latin typeface="+mn-lt"/>
                <a:ea typeface="+mn-ea"/>
                <a:cs typeface="+mn-ea"/>
                <a:sym typeface="+mn-lt"/>
              </a:rPr>
              <a:t>）一切物体的分子都永不停息地做无规则运动。</a:t>
            </a:r>
            <a:endParaRPr lang="en-US" altLang="zh-CN" sz="1800" kern="0" dirty="0">
              <a:solidFill>
                <a:schemeClr val="tx1"/>
              </a:solidFill>
              <a:latin typeface="+mn-lt"/>
              <a:ea typeface="+mn-ea"/>
              <a:cs typeface="+mn-ea"/>
              <a:sym typeface="+mn-lt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682852" y="1938291"/>
            <a:ext cx="4706806" cy="369330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/>
          <a:p>
            <a:pPr defTabSz="914378" latinLnBrk="1" hangingPunct="0"/>
            <a:r>
              <a:rPr lang="zh-CN" altLang="en-US" sz="1800" kern="0" dirty="0">
                <a:cs typeface="+mn-ea"/>
                <a:sym typeface="+mn-lt"/>
              </a:rPr>
              <a:t>（</a:t>
            </a:r>
            <a:r>
              <a:rPr lang="en-US" altLang="zh-CN" sz="1800" kern="0" dirty="0">
                <a:cs typeface="+mn-ea"/>
                <a:sym typeface="+mn-lt"/>
              </a:rPr>
              <a:t>2</a:t>
            </a:r>
            <a:r>
              <a:rPr lang="zh-CN" altLang="en-US" sz="1800" kern="0" dirty="0">
                <a:cs typeface="+mn-ea"/>
                <a:sym typeface="+mn-lt"/>
              </a:rPr>
              <a:t>）</a:t>
            </a:r>
            <a:r>
              <a:rPr lang="en-US" altLang="zh-CN" sz="1800" kern="0" dirty="0">
                <a:cs typeface="+mn-ea"/>
                <a:sym typeface="+mn-lt"/>
              </a:rPr>
              <a:t> </a:t>
            </a:r>
            <a:r>
              <a:rPr lang="zh-CN" altLang="en-US" sz="1800" kern="0" dirty="0">
                <a:cs typeface="+mn-ea"/>
                <a:sym typeface="+mn-lt"/>
              </a:rPr>
              <a:t>分子间存在间隙。 </a:t>
            </a: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809626" y="2778546"/>
            <a:ext cx="2401661" cy="9002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68580" tIns="34290" rIns="68580" bIns="3429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  <a:ea typeface="宋体" pitchFamily="2" charset="-122"/>
              </a:defRPr>
            </a:lvl9pPr>
          </a:lstStyle>
          <a:p>
            <a:pPr defTabSz="914378" eaLnBrk="1" hangingPunct="1">
              <a:lnSpc>
                <a:spcPct val="150000"/>
              </a:lnSpc>
            </a:pPr>
            <a:r>
              <a:rPr lang="zh-CN" altLang="en-US" sz="1800" kern="0" dirty="0">
                <a:solidFill>
                  <a:srgbClr val="002060"/>
                </a:solidFill>
                <a:latin typeface="+mn-lt"/>
                <a:ea typeface="+mn-ea"/>
                <a:cs typeface="+mn-ea"/>
                <a:sym typeface="+mn-lt"/>
              </a:rPr>
              <a:t>实验证明：酒精与水混合总体积变小。</a:t>
            </a:r>
          </a:p>
        </p:txBody>
      </p:sp>
      <p:pic>
        <p:nvPicPr>
          <p:cNvPr id="9" name="图片 8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6260" y="2122956"/>
            <a:ext cx="4098114" cy="2250093"/>
          </a:xfrm>
          <a:prstGeom prst="rect">
            <a:avLst/>
          </a:prstGeom>
        </p:spPr>
      </p:pic>
      <p:sp>
        <p:nvSpPr>
          <p:cNvPr id="7" name="文本框 6">
            <a:extLst>
              <a:ext uri="{FF2B5EF4-FFF2-40B4-BE49-F238E27FC236}">
                <a16:creationId xmlns:a16="http://schemas.microsoft.com/office/drawing/2014/main" id="{07A7FABE-E3FA-4654-A320-BFEF8954099E}"/>
              </a:ext>
            </a:extLst>
          </p:cNvPr>
          <p:cNvSpPr txBox="1"/>
          <p:nvPr/>
        </p:nvSpPr>
        <p:spPr>
          <a:xfrm>
            <a:off x="809625" y="238125"/>
            <a:ext cx="1394854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en-US" altLang="zh-CN" sz="2100" b="1" dirty="0">
                <a:cs typeface="+mn-ea"/>
                <a:sym typeface="+mn-lt"/>
              </a:rPr>
              <a:t>4</a:t>
            </a:r>
            <a:r>
              <a:rPr lang="zh-CN" altLang="en-US" sz="2100" b="1" dirty="0">
                <a:cs typeface="+mn-ea"/>
                <a:sym typeface="+mn-lt"/>
              </a:rPr>
              <a:t>、结论：</a:t>
            </a:r>
          </a:p>
        </p:txBody>
      </p:sp>
    </p:spTree>
    <p:extLst>
      <p:ext uri="{BB962C8B-B14F-4D97-AF65-F5344CB8AC3E}">
        <p14:creationId xmlns:p14="http://schemas.microsoft.com/office/powerpoint/2010/main" val="25085806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文本框 1"/>
          <p:cNvSpPr txBox="1"/>
          <p:nvPr/>
        </p:nvSpPr>
        <p:spPr>
          <a:xfrm>
            <a:off x="599874" y="795130"/>
            <a:ext cx="5706533" cy="577079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/>
          <a:p>
            <a:pPr defTabSz="914378" latinLnBrk="1" hangingPunct="0">
              <a:lnSpc>
                <a:spcPct val="150000"/>
              </a:lnSpc>
              <a:defRPr b="0">
                <a:solidFill>
                  <a:srgbClr val="000000"/>
                </a:solidFill>
              </a:defRPr>
            </a:pPr>
            <a:r>
              <a:rPr lang="en-US" altLang="zh-CN" sz="2100" b="1" kern="0" dirty="0">
                <a:cs typeface="+mn-ea"/>
                <a:sym typeface="+mn-lt"/>
              </a:rPr>
              <a:t>1</a:t>
            </a:r>
            <a:r>
              <a:rPr lang="zh-CN" altLang="en-US" sz="2100" b="1" kern="0" dirty="0">
                <a:cs typeface="+mn-ea"/>
                <a:sym typeface="+mn-lt"/>
              </a:rPr>
              <a:t>、演示实验：扩散与温度的关系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09625" y="1418082"/>
            <a:ext cx="4599037" cy="784829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>
            <a:lvl1pPr marL="0" marR="0" indent="0" algn="l" defTabSz="914400" rtl="0" fontAlgn="auto" latinLnBrk="1" hangingPunct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 kumimoji="0" sz="2400" i="0" u="none" strike="noStrike" cap="none" spc="0" normalizeH="0" baseline="0">
                <a:ln>
                  <a:noFill/>
                </a:ln>
                <a:solidFill>
                  <a:srgbClr val="0039AC"/>
                </a:solidFill>
                <a:effectLst/>
                <a:uFillTx/>
                <a:latin typeface="微软雅黑" pitchFamily="34" charset="-122"/>
                <a:ea typeface="微软雅黑" pitchFamily="34" charset="-122"/>
              </a:defRPr>
            </a:lvl1pPr>
          </a:lstStyle>
          <a:p>
            <a:pPr defTabSz="914378"/>
            <a:r>
              <a:rPr lang="zh-CN" altLang="en-US" sz="1500" kern="0" dirty="0">
                <a:solidFill>
                  <a:schemeClr val="tx1"/>
                </a:solidFill>
                <a:latin typeface="+mn-lt"/>
                <a:ea typeface="+mn-ea"/>
                <a:cs typeface="+mn-ea"/>
                <a:sym typeface="+mn-lt"/>
              </a:rPr>
              <a:t>把红墨水分别滴入一杯热水和一杯冷水中，过几分钟发现热水中扩散的快。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9874" y="2387574"/>
            <a:ext cx="6520852" cy="415497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/>
          <a:p>
            <a:pPr defTabSz="914378" latinLnBrk="1" hangingPunct="0"/>
            <a:r>
              <a:rPr lang="zh-CN" altLang="en-US" sz="2100" kern="0" dirty="0">
                <a:cs typeface="+mn-ea"/>
                <a:sym typeface="+mn-lt"/>
              </a:rPr>
              <a:t>结论：温度越高，分子运动越剧烈。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94856" y="2904822"/>
            <a:ext cx="6656437" cy="923328"/>
          </a:xfrm>
          <a:prstGeom prst="rect">
            <a:avLst/>
          </a:prstGeom>
          <a:noFill/>
          <a:ln w="12700" cap="flat">
            <a:noFill/>
            <a:miter lim="400000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28575" rtlCol="0" anchor="t">
            <a:spAutoFit/>
          </a:bodyPr>
          <a:lstStyle/>
          <a:p>
            <a:pPr defTabSz="914378" latinLnBrk="1" hangingPunct="0">
              <a:lnSpc>
                <a:spcPct val="150000"/>
              </a:lnSpc>
            </a:pPr>
            <a:r>
              <a:rPr lang="zh-CN" altLang="en-US" sz="1800" kern="0" dirty="0">
                <a:cs typeface="+mn-ea"/>
                <a:sym typeface="+mn-lt"/>
              </a:rPr>
              <a:t>问：温度表示物体的冷热成都程度。</a:t>
            </a:r>
            <a:endParaRPr lang="en-US" altLang="zh-CN" sz="1800" kern="0" dirty="0">
              <a:cs typeface="+mn-ea"/>
              <a:sym typeface="+mn-lt"/>
            </a:endParaRPr>
          </a:p>
          <a:p>
            <a:pPr defTabSz="914378" latinLnBrk="1" hangingPunct="0">
              <a:lnSpc>
                <a:spcPct val="150000"/>
              </a:lnSpc>
            </a:pPr>
            <a:r>
              <a:rPr lang="zh-CN" altLang="en-US" sz="1800" kern="0" dirty="0">
                <a:cs typeface="+mn-ea"/>
                <a:sym typeface="+mn-lt"/>
              </a:rPr>
              <a:t>从微观的角度看，温度的含义？</a:t>
            </a:r>
          </a:p>
        </p:txBody>
      </p:sp>
      <p:pic>
        <p:nvPicPr>
          <p:cNvPr id="15" name="图片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08662" y="2202911"/>
            <a:ext cx="2590108" cy="194740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8" name="文本框 7">
            <a:extLst>
              <a:ext uri="{FF2B5EF4-FFF2-40B4-BE49-F238E27FC236}">
                <a16:creationId xmlns:a16="http://schemas.microsoft.com/office/drawing/2014/main" id="{0646FD62-D7E1-4BF8-A54F-713244ACDED2}"/>
              </a:ext>
            </a:extLst>
          </p:cNvPr>
          <p:cNvSpPr txBox="1"/>
          <p:nvPr/>
        </p:nvSpPr>
        <p:spPr>
          <a:xfrm>
            <a:off x="809625" y="238125"/>
            <a:ext cx="2074126" cy="392415"/>
          </a:xfrm>
          <a:prstGeom prst="rect">
            <a:avLst/>
          </a:prstGeom>
          <a:noFill/>
        </p:spPr>
        <p:txBody>
          <a:bodyPr wrap="none" lIns="68580" tIns="34290" rIns="68580" bIns="34290" rtlCol="0">
            <a:spAutoFit/>
          </a:bodyPr>
          <a:lstStyle/>
          <a:p>
            <a:r>
              <a:rPr lang="zh-CN" altLang="en-US" sz="2100" b="1" dirty="0">
                <a:cs typeface="+mn-ea"/>
                <a:sym typeface="+mn-lt"/>
              </a:rPr>
              <a:t>二、分子热运动</a:t>
            </a:r>
          </a:p>
        </p:txBody>
      </p:sp>
    </p:spTree>
    <p:extLst>
      <p:ext uri="{BB962C8B-B14F-4D97-AF65-F5344CB8AC3E}">
        <p14:creationId xmlns:p14="http://schemas.microsoft.com/office/powerpoint/2010/main" val="35111464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2" grpId="0"/>
      <p:bldP spid="13" grpId="0"/>
      <p:bldP spid="1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IDE.GUIDESSETTING" val="{&quot;Id&quot;:null,&quot;Name&quot;:&quot;正常&quot;,&quot;HeaderHeight&quot;:15.0,&quot;FooterHeight&quot;:9.0,&quot;SideMargin&quot;:5.5,&quot;TopMargin&quot;:0.0,&quot;BottomMargin&quot;:0.0,&quot;IntervalMargin&quot;:1.5,&quot;SettingType&quot;:&quot;System&quot;}"/>
</p:tagLst>
</file>

<file path=ppt/theme/theme1.xml><?xml version="1.0" encoding="utf-8"?>
<a:theme xmlns:a="http://schemas.openxmlformats.org/drawingml/2006/main" name="第一PPT模板网-WWW.1PPT.COM">
  <a:themeElements>
    <a:clrScheme name="[WFD] Flat Orange 03">
      <a:dk1>
        <a:srgbClr val="F7F7F7"/>
      </a:dk1>
      <a:lt1>
        <a:srgbClr val="323232"/>
      </a:lt1>
      <a:dk2>
        <a:srgbClr val="F7F7F7"/>
      </a:dk2>
      <a:lt2>
        <a:srgbClr val="323232"/>
      </a:lt2>
      <a:accent1>
        <a:srgbClr val="FF6600"/>
      </a:accent1>
      <a:accent2>
        <a:srgbClr val="FF6600"/>
      </a:accent2>
      <a:accent3>
        <a:srgbClr val="FF6600"/>
      </a:accent3>
      <a:accent4>
        <a:srgbClr val="FF6600"/>
      </a:accent4>
      <a:accent5>
        <a:srgbClr val="FF6600"/>
      </a:accent5>
      <a:accent6>
        <a:srgbClr val="FF6600"/>
      </a:accent6>
      <a:hlink>
        <a:srgbClr val="FFFFFF"/>
      </a:hlink>
      <a:folHlink>
        <a:srgbClr val="7F7F00"/>
      </a:folHlink>
    </a:clrScheme>
    <a:fontScheme name="sfzpunxj">
      <a:majorFont>
        <a:latin typeface="Arial"/>
        <a:ea typeface="思源黑体 CN Regular"/>
        <a:cs typeface=""/>
      </a:majorFont>
      <a:minorFont>
        <a:latin typeface="Arial"/>
        <a:ea typeface="思源黑体 CN Regular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3E4F19A7-A959-40BB-972C-4880BAF8EB09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64</TotalTime>
  <Words>1266</Words>
  <Application>Microsoft Office PowerPoint</Application>
  <PresentationFormat>全屏显示(16:9)</PresentationFormat>
  <Paragraphs>154</Paragraphs>
  <Slides>21</Slides>
  <Notes>3</Notes>
  <HiddenSlides>0</HiddenSlides>
  <MMClips>0</MMClips>
  <ScaleCrop>false</ScaleCrop>
  <HeadingPairs>
    <vt:vector size="8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21</vt:i4>
      </vt:variant>
    </vt:vector>
  </HeadingPairs>
  <TitlesOfParts>
    <vt:vector size="26" baseType="lpstr">
      <vt:lpstr>FandolFang R</vt:lpstr>
      <vt:lpstr>Arial</vt:lpstr>
      <vt:lpstr>Montserrat Medium</vt:lpstr>
      <vt:lpstr>第一PPT模板网-WWW.1PPT.COM</vt:lpstr>
      <vt:lpstr>位图图像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cp:lastModifiedBy>Administrator</cp:lastModifiedBy>
  <cp:revision>2</cp:revision>
  <dcterms:created xsi:type="dcterms:W3CDTF">2020-05-16T14:24:54Z</dcterms:created>
  <dcterms:modified xsi:type="dcterms:W3CDTF">2023-10-22T03:02:05Z</dcterms:modified>
</cp:coreProperties>
</file>