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activeX/activeX1.xml" ContentType="application/vnd.ms-office.activeX+xml"/>
  <Override PartName="/ppt/activeX/activeX1.bin" ContentType="application/vnd.ms-office.activeX"/>
  <Override PartName="/ppt/activeX/activeX2.xml" ContentType="application/vnd.ms-office.activeX+xml"/>
  <Override PartName="/ppt/activeX/activeX2.bin" ContentType="application/vnd.ms-office.activeX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2" r:id="rId2"/>
    <p:sldId id="274" r:id="rId3"/>
    <p:sldId id="420" r:id="rId4"/>
    <p:sldId id="370" r:id="rId5"/>
    <p:sldId id="292" r:id="rId6"/>
    <p:sldId id="423" r:id="rId7"/>
    <p:sldId id="295" r:id="rId8"/>
    <p:sldId id="299" r:id="rId9"/>
    <p:sldId id="262" r:id="rId10"/>
    <p:sldId id="419" r:id="rId11"/>
    <p:sldId id="275" r:id="rId12"/>
    <p:sldId id="286" r:id="rId13"/>
    <p:sldId id="258" r:id="rId14"/>
    <p:sldId id="285" r:id="rId15"/>
    <p:sldId id="300" r:id="rId16"/>
    <p:sldId id="268" r:id="rId17"/>
    <p:sldId id="260" r:id="rId18"/>
    <p:sldId id="291" r:id="rId19"/>
    <p:sldId id="410" r:id="rId20"/>
    <p:sldId id="269" r:id="rId21"/>
    <p:sldId id="415" r:id="rId22"/>
    <p:sldId id="416" r:id="rId23"/>
    <p:sldId id="417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8" d="100"/>
          <a:sy n="108" d="100"/>
        </p:scale>
        <p:origin x="-1704" y="60"/>
      </p:cViewPr>
      <p:guideLst>
        <p:guide orient="horz" pos="2160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AB222C-3054-4C84-AF7D-9641471DB0A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366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910FD-CB6B-4390-8E4D-BC683193DBA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61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25F4E-B6BB-4656-8AA9-388392F7BC1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930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B93F9-C30F-46F2-B750-BCAD785C194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248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8FFD05-5387-4F8C-9040-1C1B9B072ED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303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87E49-C6AF-4DAF-AA13-EF3A1FD652D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704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2A393-3856-44FA-91E5-84BE4C3794A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44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2BEE6-56D8-4AB6-9DBD-84D41D462C7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90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B6CFA4-2E5E-464A-8DA3-2CADD2CE44F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8027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C9BE0-6018-4143-B3BB-CAF328BE6D7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33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5CD19-5B86-44FC-ABFE-9D7D7D6DA94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550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FA26EB-647A-4F63-BD77-6B6C716D9E9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47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/>
            </a:lvl1pPr>
          </a:lstStyle>
          <a:p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/>
            </a:lvl1pPr>
          </a:lstStyle>
          <a:p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C96E2B-9B32-4A29-B8A8-889F71476B54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png"/><Relationship Id="rId4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3.jpe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文本框 3"/>
          <p:cNvSpPr txBox="1">
            <a:spLocks noChangeArrowheads="1"/>
          </p:cNvSpPr>
          <p:nvPr/>
        </p:nvSpPr>
        <p:spPr bwMode="auto">
          <a:xfrm>
            <a:off x="877094" y="890588"/>
            <a:ext cx="1706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dirty="0"/>
              <a:t>课前复习：</a:t>
            </a:r>
          </a:p>
        </p:txBody>
      </p:sp>
      <p:sp>
        <p:nvSpPr>
          <p:cNvPr id="2050" name="AutoShape 2"/>
          <p:cNvSpPr>
            <a:spLocks noGrp="1" noChangeArrowheads="1"/>
          </p:cNvSpPr>
          <p:nvPr>
            <p:ph type="title"/>
          </p:nvPr>
        </p:nvSpPr>
        <p:spPr>
          <a:xfrm>
            <a:off x="630238" y="1773238"/>
            <a:ext cx="2840037" cy="588962"/>
          </a:xfrm>
        </p:spPr>
        <p:txBody>
          <a:bodyPr lIns="68580" tIns="34290" rIns="68580" bIns="34290"/>
          <a:lstStyle/>
          <a:p>
            <a:r>
              <a:rPr lang="zh-CN" altLang="en-US" sz="2700" b="1" smtClean="0">
                <a:latin typeface="Times New Roman" pitchFamily="18" charset="0"/>
                <a:ea typeface="华文楷体" pitchFamily="2" charset="-122"/>
              </a:rPr>
              <a:t>质量单位的换算？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1095375" y="2882900"/>
            <a:ext cx="5768975" cy="2262188"/>
          </a:xfrm>
        </p:spPr>
        <p:txBody>
          <a:bodyPr lIns="68580" tIns="34290" rIns="68580" bIns="34290"/>
          <a:lstStyle/>
          <a:p>
            <a:r>
              <a:rPr lang="en-US" altLang="zh-CN" sz="2100" b="1" smtClean="0">
                <a:latin typeface="Times New Roman" pitchFamily="18" charset="0"/>
                <a:ea typeface="华文楷体" pitchFamily="2" charset="-122"/>
              </a:rPr>
              <a:t>1</a:t>
            </a:r>
            <a:r>
              <a:rPr lang="zh-CN" altLang="en-US" sz="2100" b="1" smtClean="0">
                <a:latin typeface="Times New Roman" pitchFamily="18" charset="0"/>
                <a:ea typeface="华文楷体" pitchFamily="2" charset="-122"/>
              </a:rPr>
              <a:t>吨（</a:t>
            </a:r>
            <a:r>
              <a:rPr lang="en-US" altLang="zh-CN" sz="2100" b="1" smtClean="0">
                <a:latin typeface="Times New Roman" pitchFamily="18" charset="0"/>
                <a:ea typeface="华文楷体" pitchFamily="2" charset="-122"/>
              </a:rPr>
              <a:t>t</a:t>
            </a:r>
            <a:r>
              <a:rPr lang="zh-CN" altLang="en-US" sz="2100" b="1" smtClean="0">
                <a:latin typeface="Times New Roman" pitchFamily="18" charset="0"/>
                <a:ea typeface="华文楷体" pitchFamily="2" charset="-122"/>
              </a:rPr>
              <a:t>）＝</a:t>
            </a:r>
            <a:r>
              <a:rPr lang="zh-CN" altLang="en-US" sz="2100" b="1" u="sng" smtClean="0">
                <a:latin typeface="Times New Roman" pitchFamily="18" charset="0"/>
                <a:ea typeface="华文楷体" pitchFamily="2" charset="-122"/>
              </a:rPr>
              <a:t>（               ）   </a:t>
            </a:r>
            <a:r>
              <a:rPr lang="zh-CN" altLang="en-US" sz="2100" b="1" smtClean="0">
                <a:latin typeface="Times New Roman" pitchFamily="18" charset="0"/>
                <a:ea typeface="华文楷体" pitchFamily="2" charset="-122"/>
              </a:rPr>
              <a:t> 千克（</a:t>
            </a:r>
            <a:r>
              <a:rPr lang="en-US" altLang="zh-CN" sz="2100" b="1" smtClean="0">
                <a:latin typeface="Times New Roman" pitchFamily="18" charset="0"/>
                <a:ea typeface="华文楷体" pitchFamily="2" charset="-122"/>
              </a:rPr>
              <a:t>kg</a:t>
            </a:r>
            <a:r>
              <a:rPr lang="zh-CN" altLang="en-US" sz="2100" b="1" smtClean="0">
                <a:latin typeface="Times New Roman" pitchFamily="18" charset="0"/>
                <a:ea typeface="华文楷体" pitchFamily="2" charset="-122"/>
              </a:rPr>
              <a:t>）</a:t>
            </a:r>
          </a:p>
          <a:p>
            <a:endParaRPr lang="zh-CN" altLang="en-US" sz="2100" b="1" smtClean="0">
              <a:latin typeface="Times New Roman" pitchFamily="18" charset="0"/>
              <a:ea typeface="华文楷体" pitchFamily="2" charset="-122"/>
            </a:endParaRPr>
          </a:p>
          <a:p>
            <a:r>
              <a:rPr lang="en-US" altLang="zh-CN" sz="2100" b="1" smtClean="0">
                <a:latin typeface="Times New Roman" pitchFamily="18" charset="0"/>
                <a:ea typeface="华文楷体" pitchFamily="2" charset="-122"/>
              </a:rPr>
              <a:t>1.2</a:t>
            </a:r>
            <a:r>
              <a:rPr lang="zh-CN" altLang="en-US" sz="2100" b="1" smtClean="0">
                <a:latin typeface="Times New Roman" pitchFamily="18" charset="0"/>
                <a:ea typeface="华文楷体" pitchFamily="2" charset="-122"/>
              </a:rPr>
              <a:t>千克（</a:t>
            </a:r>
            <a:r>
              <a:rPr lang="en-US" altLang="zh-CN" sz="2100" b="1" smtClean="0">
                <a:latin typeface="Times New Roman" pitchFamily="18" charset="0"/>
                <a:ea typeface="华文楷体" pitchFamily="2" charset="-122"/>
              </a:rPr>
              <a:t>kg</a:t>
            </a:r>
            <a:r>
              <a:rPr lang="zh-CN" altLang="en-US" sz="2100" b="1" smtClean="0">
                <a:latin typeface="Times New Roman" pitchFamily="18" charset="0"/>
                <a:ea typeface="华文楷体" pitchFamily="2" charset="-122"/>
              </a:rPr>
              <a:t>）＝ </a:t>
            </a:r>
            <a:r>
              <a:rPr lang="zh-CN" altLang="en-US" sz="2100" b="1" u="sng" smtClean="0">
                <a:latin typeface="Times New Roman" pitchFamily="18" charset="0"/>
                <a:ea typeface="华文楷体" pitchFamily="2" charset="-122"/>
              </a:rPr>
              <a:t>（                 ） </a:t>
            </a:r>
            <a:r>
              <a:rPr lang="zh-CN" altLang="en-US" sz="2100" b="1" smtClean="0">
                <a:latin typeface="Times New Roman" pitchFamily="18" charset="0"/>
                <a:ea typeface="华文楷体" pitchFamily="2" charset="-122"/>
              </a:rPr>
              <a:t> 克（</a:t>
            </a:r>
            <a:r>
              <a:rPr lang="en-US" altLang="zh-CN" sz="2100" b="1" smtClean="0">
                <a:latin typeface="Times New Roman" pitchFamily="18" charset="0"/>
                <a:ea typeface="华文楷体" pitchFamily="2" charset="-122"/>
              </a:rPr>
              <a:t>g</a:t>
            </a:r>
            <a:r>
              <a:rPr lang="zh-CN" altLang="en-US" sz="2100" b="1" smtClean="0">
                <a:latin typeface="Times New Roman" pitchFamily="18" charset="0"/>
                <a:ea typeface="华文楷体" pitchFamily="2" charset="-122"/>
              </a:rPr>
              <a:t>）</a:t>
            </a:r>
          </a:p>
          <a:p>
            <a:endParaRPr lang="zh-CN" altLang="en-US" sz="2100" b="1" smtClean="0">
              <a:latin typeface="Times New Roman" pitchFamily="18" charset="0"/>
              <a:ea typeface="华文楷体" pitchFamily="2" charset="-122"/>
            </a:endParaRPr>
          </a:p>
          <a:p>
            <a:r>
              <a:rPr lang="en-US" altLang="zh-CN" sz="2100" b="1" smtClean="0">
                <a:latin typeface="Times New Roman" pitchFamily="18" charset="0"/>
                <a:ea typeface="华文楷体" pitchFamily="2" charset="-122"/>
              </a:rPr>
              <a:t>1.7</a:t>
            </a:r>
            <a:r>
              <a:rPr lang="zh-CN" altLang="en-US" sz="2100" b="1" smtClean="0">
                <a:latin typeface="Times New Roman" pitchFamily="18" charset="0"/>
                <a:ea typeface="华文楷体" pitchFamily="2" charset="-122"/>
              </a:rPr>
              <a:t>克（</a:t>
            </a:r>
            <a:r>
              <a:rPr lang="en-US" altLang="zh-CN" sz="2100" b="1" smtClean="0">
                <a:latin typeface="Times New Roman" pitchFamily="18" charset="0"/>
                <a:ea typeface="华文楷体" pitchFamily="2" charset="-122"/>
              </a:rPr>
              <a:t>g</a:t>
            </a:r>
            <a:r>
              <a:rPr lang="zh-CN" altLang="en-US" sz="2100" b="1" smtClean="0">
                <a:latin typeface="Times New Roman" pitchFamily="18" charset="0"/>
                <a:ea typeface="华文楷体" pitchFamily="2" charset="-122"/>
              </a:rPr>
              <a:t>）＝  </a:t>
            </a:r>
            <a:r>
              <a:rPr lang="zh-CN" altLang="en-US" sz="2100" b="1" u="sng" smtClean="0">
                <a:latin typeface="Times New Roman" pitchFamily="18" charset="0"/>
                <a:ea typeface="华文楷体" pitchFamily="2" charset="-122"/>
              </a:rPr>
              <a:t>（                 ）</a:t>
            </a:r>
            <a:r>
              <a:rPr lang="zh-CN" altLang="en-US" sz="2100" b="1" smtClean="0">
                <a:latin typeface="Times New Roman" pitchFamily="18" charset="0"/>
                <a:ea typeface="华文楷体" pitchFamily="2" charset="-122"/>
              </a:rPr>
              <a:t>  毫克（</a:t>
            </a:r>
            <a:r>
              <a:rPr lang="en-US" altLang="zh-CN" sz="2100" b="1" smtClean="0">
                <a:latin typeface="Times New Roman" pitchFamily="18" charset="0"/>
                <a:ea typeface="华文楷体" pitchFamily="2" charset="-122"/>
              </a:rPr>
              <a:t>mg</a:t>
            </a:r>
            <a:r>
              <a:rPr lang="zh-CN" altLang="en-US" sz="2100" b="1" smtClean="0">
                <a:latin typeface="Times New Roman" pitchFamily="18" charset="0"/>
                <a:ea typeface="华文楷体" pitchFamily="2" charset="-122"/>
              </a:rPr>
              <a:t>）</a:t>
            </a:r>
            <a:endParaRPr lang="zh-CN" altLang="en-US" sz="2100" b="1" u="sng" smtClean="0">
              <a:latin typeface="Times New Roman" pitchFamily="18" charset="0"/>
              <a:ea typeface="华文楷体" pitchFamily="2" charset="-122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251200" y="2881313"/>
            <a:ext cx="97155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100" b="1">
                <a:solidFill>
                  <a:srgbClr val="FF3300"/>
                </a:solidFill>
                <a:latin typeface="Times New Roman" pitchFamily="18" charset="0"/>
                <a:ea typeface="华文楷体" pitchFamily="2" charset="-122"/>
              </a:rPr>
              <a:t>1000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979863" y="3654425"/>
            <a:ext cx="9715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100" b="1">
                <a:solidFill>
                  <a:srgbClr val="FF3300"/>
                </a:solidFill>
                <a:latin typeface="Times New Roman" pitchFamily="18" charset="0"/>
                <a:ea typeface="华文楷体" pitchFamily="2" charset="-122"/>
              </a:rPr>
              <a:t>1200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3570288" y="4429125"/>
            <a:ext cx="9715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100" b="1">
                <a:solidFill>
                  <a:srgbClr val="FF3300"/>
                </a:solidFill>
                <a:latin typeface="Times New Roman" pitchFamily="18" charset="0"/>
                <a:ea typeface="华文楷体" pitchFamily="2" charset="-122"/>
              </a:rPr>
              <a:t>1700</a:t>
            </a:r>
          </a:p>
        </p:txBody>
      </p:sp>
      <p:sp>
        <p:nvSpPr>
          <p:cNvPr id="2055" name="文本框 6"/>
          <p:cNvSpPr txBox="1">
            <a:spLocks noChangeArrowheads="1"/>
          </p:cNvSpPr>
          <p:nvPr/>
        </p:nvSpPr>
        <p:spPr bwMode="auto">
          <a:xfrm>
            <a:off x="68263" y="890588"/>
            <a:ext cx="1662112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00">
                <a:solidFill>
                  <a:srgbClr val="7030A0"/>
                </a:solidFill>
                <a:latin typeface="华文行楷" pitchFamily="2" charset="-122"/>
                <a:ea typeface="华文行楷" pitchFamily="2" charset="-122"/>
                <a:sym typeface="宋体" pitchFamily="2" charset="-122"/>
              </a:rPr>
              <a:t>第五章 质量与密度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60421" grpId="0"/>
      <p:bldP spid="604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1265" name="ShockwaveFlash1" r:id="rId2" imgW="1828571" imgH="1828571"/>
        </mc:Choice>
        <mc:Fallback>
          <p:control name="ShockwaveFlash1" r:id="rId2" imgW="1828571" imgH="1828571">
            <p:pic>
              <p:nvPicPr>
                <p:cNvPr id="0" name="ShockwaveFlash1"/>
                <p:cNvPicPr>
                  <a:picLocks noChangeAspect="1"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032875" cy="9032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矩形 18433"/>
          <p:cNvSpPr>
            <a:spLocks noChangeArrowheads="1"/>
          </p:cNvSpPr>
          <p:nvPr/>
        </p:nvSpPr>
        <p:spPr bwMode="auto">
          <a:xfrm>
            <a:off x="684213" y="765175"/>
            <a:ext cx="79200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宋体" pitchFamily="2" charset="-122"/>
              </a:rPr>
              <a:t>请你与同伴合作完成下面的测量活动：</a:t>
            </a:r>
            <a:endParaRPr lang="en-US" altLang="en-US" sz="3600" b="1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18436" name="矩形 18435"/>
          <p:cNvSpPr>
            <a:spLocks noChangeArrowheads="1"/>
          </p:cNvSpPr>
          <p:nvPr/>
        </p:nvSpPr>
        <p:spPr bwMode="auto">
          <a:xfrm>
            <a:off x="1619250" y="2060575"/>
            <a:ext cx="655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AutoNum type="arabicPeriod" startAt="2"/>
            </a:pPr>
            <a:r>
              <a:rPr lang="zh-CN" altLang="en-US" sz="3200" b="1">
                <a:solidFill>
                  <a:srgbClr val="0000D4"/>
                </a:solidFill>
                <a:latin typeface="Tahoma" pitchFamily="34" charset="0"/>
              </a:rPr>
              <a:t>用天平测量出</a:t>
            </a:r>
            <a:r>
              <a:rPr lang="en-US" altLang="en-US" sz="3200" b="1">
                <a:solidFill>
                  <a:srgbClr val="0000D4"/>
                </a:solidFill>
                <a:latin typeface="Tahoma" pitchFamily="34" charset="0"/>
              </a:rPr>
              <a:t>50mL</a:t>
            </a:r>
            <a:r>
              <a:rPr lang="zh-CN" altLang="en-US" sz="3200" b="1">
                <a:solidFill>
                  <a:srgbClr val="0000D4"/>
                </a:solidFill>
                <a:latin typeface="Tahoma" pitchFamily="34" charset="0"/>
              </a:rPr>
              <a:t>水的质量。</a:t>
            </a:r>
            <a:endParaRPr lang="en-US" altLang="en-US" sz="3200" b="1">
              <a:solidFill>
                <a:srgbClr val="0000D4"/>
              </a:solidFill>
              <a:latin typeface="Tahoma" pitchFamily="34" charset="0"/>
            </a:endParaRPr>
          </a:p>
        </p:txBody>
      </p:sp>
      <p:pic>
        <p:nvPicPr>
          <p:cNvPr id="18437" name="图片 18436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E9ECF3"/>
              </a:clrFrom>
              <a:clrTo>
                <a:srgbClr val="E9ECF3">
                  <a:alpha val="0"/>
                </a:srgbClr>
              </a:clrTo>
            </a:clrChange>
            <a:lum bright="3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6" t="10242" r="10260" b="14609"/>
          <a:stretch>
            <a:fillRect/>
          </a:stretch>
        </p:blipFill>
        <p:spPr bwMode="auto">
          <a:xfrm>
            <a:off x="2268538" y="2997200"/>
            <a:ext cx="3384550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图片 1843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4078288"/>
            <a:ext cx="947738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7" dur="8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</p:anim>
                                    <p:anim calcmode="discrete" valueType="clr">
                                      <p:cBhvr>
                                        <p:cTn id="8" dur="8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" dur="8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 fill="hold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 fill="hold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3048000" cy="609600"/>
          </a:xfrm>
          <a:ln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r>
              <a:rPr lang="zh-CN" altLang="en-US" smtClean="0"/>
              <a:t>思考题</a:t>
            </a:r>
          </a:p>
        </p:txBody>
      </p:sp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228600" y="762000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FF"/>
              </a:buClr>
              <a:buFont typeface="Wingdings" pitchFamily="2" charset="2"/>
              <a:buChar char="Ø"/>
            </a:pPr>
            <a:r>
              <a:rPr lang="zh-CN" altLang="en-US" sz="2400" b="1">
                <a:latin typeface="Times New Roman" pitchFamily="18" charset="0"/>
              </a:rPr>
              <a:t>如何使用天平和量筒测量液体的质量</a:t>
            </a:r>
          </a:p>
        </p:txBody>
      </p:sp>
      <p:sp>
        <p:nvSpPr>
          <p:cNvPr id="148484" name="AutoShape 57"/>
          <p:cNvSpPr>
            <a:spLocks noChangeArrowheads="1"/>
          </p:cNvSpPr>
          <p:nvPr/>
        </p:nvSpPr>
        <p:spPr bwMode="auto">
          <a:xfrm>
            <a:off x="2133600" y="2133600"/>
            <a:ext cx="990600" cy="228600"/>
          </a:xfrm>
          <a:prstGeom prst="rightArrow">
            <a:avLst>
              <a:gd name="adj1" fmla="val 50000"/>
              <a:gd name="adj2" fmla="val 10817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 sz="2400">
              <a:latin typeface="Times New Roman" pitchFamily="18" charset="0"/>
            </a:endParaRP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304800" y="1905000"/>
            <a:ext cx="1828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1</a:t>
            </a:r>
            <a:r>
              <a:rPr lang="zh-CN" altLang="en-US" sz="2800" b="1">
                <a:solidFill>
                  <a:srgbClr val="FF0000"/>
                </a:solidFill>
              </a:rPr>
              <a:t>、</a:t>
            </a:r>
            <a:r>
              <a:rPr lang="zh-CN" altLang="en-US" sz="2800" b="1"/>
              <a:t>先用量筒量出</a:t>
            </a:r>
            <a:r>
              <a:rPr lang="en-US" altLang="zh-CN" sz="2800" b="1"/>
              <a:t>50ml</a:t>
            </a:r>
            <a:r>
              <a:rPr lang="zh-CN" altLang="en-US" sz="2800" b="1"/>
              <a:t>的水</a:t>
            </a:r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3276600" y="1905000"/>
            <a:ext cx="187007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2</a:t>
            </a:r>
            <a:r>
              <a:rPr lang="zh-CN" altLang="en-US" sz="2800" b="1">
                <a:solidFill>
                  <a:srgbClr val="FF0000"/>
                </a:solidFill>
              </a:rPr>
              <a:t>、</a:t>
            </a:r>
            <a:r>
              <a:rPr lang="zh-CN" altLang="en-US" sz="2800" b="1"/>
              <a:t>测量空烧杯质量</a:t>
            </a:r>
            <a:r>
              <a:rPr lang="en-US" altLang="zh-CN" sz="2800" b="1"/>
              <a:t>m1</a:t>
            </a: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457200" y="3683000"/>
            <a:ext cx="34861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4</a:t>
            </a:r>
            <a:r>
              <a:rPr lang="zh-CN" altLang="en-US" sz="2800" b="1">
                <a:solidFill>
                  <a:srgbClr val="FF0000"/>
                </a:solidFill>
              </a:rPr>
              <a:t>、</a:t>
            </a:r>
            <a:r>
              <a:rPr lang="en-US" altLang="zh-CN" sz="5400" b="1"/>
              <a:t>m</a:t>
            </a:r>
            <a:r>
              <a:rPr lang="en-US" altLang="zh-CN" sz="2800" b="1"/>
              <a:t>= </a:t>
            </a:r>
            <a:r>
              <a:rPr lang="en-US" altLang="zh-CN" sz="5400" b="1"/>
              <a:t>m</a:t>
            </a:r>
            <a:r>
              <a:rPr lang="en-US" altLang="zh-CN" sz="2800" b="1"/>
              <a:t>2 -</a:t>
            </a:r>
            <a:r>
              <a:rPr lang="en-US" altLang="zh-CN" sz="5400" b="1"/>
              <a:t>m</a:t>
            </a:r>
            <a:r>
              <a:rPr lang="en-US" altLang="zh-CN" sz="2800" b="1"/>
              <a:t>1</a:t>
            </a:r>
            <a:endParaRPr lang="en-US" altLang="zh-CN" sz="2800"/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6781800" y="1981200"/>
            <a:ext cx="187007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3</a:t>
            </a:r>
            <a:r>
              <a:rPr lang="zh-CN" altLang="en-US" sz="2800" b="1">
                <a:solidFill>
                  <a:srgbClr val="FF0000"/>
                </a:solidFill>
              </a:rPr>
              <a:t>、</a:t>
            </a:r>
            <a:r>
              <a:rPr lang="zh-CN" altLang="en-US" sz="2800" b="1"/>
              <a:t>水倒入烧杯测量总质量</a:t>
            </a:r>
            <a:r>
              <a:rPr lang="en-US" altLang="zh-CN" sz="2800" b="1"/>
              <a:t>m2</a:t>
            </a:r>
          </a:p>
        </p:txBody>
      </p:sp>
      <p:sp>
        <p:nvSpPr>
          <p:cNvPr id="148489" name="AutoShape 57"/>
          <p:cNvSpPr>
            <a:spLocks noChangeArrowheads="1"/>
          </p:cNvSpPr>
          <p:nvPr/>
        </p:nvSpPr>
        <p:spPr bwMode="auto">
          <a:xfrm>
            <a:off x="5486400" y="2209800"/>
            <a:ext cx="1143000" cy="304800"/>
          </a:xfrm>
          <a:prstGeom prst="rightArrow">
            <a:avLst>
              <a:gd name="adj1" fmla="val 50000"/>
              <a:gd name="adj2" fmla="val 937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 sz="2400">
              <a:latin typeface="Times New Roman" pitchFamily="18" charset="0"/>
            </a:endParaRPr>
          </a:p>
        </p:txBody>
      </p:sp>
      <p:sp>
        <p:nvSpPr>
          <p:cNvPr id="13321" name="AutoShape 10"/>
          <p:cNvSpPr>
            <a:spLocks noChangeArrowheads="1"/>
          </p:cNvSpPr>
          <p:nvPr/>
        </p:nvSpPr>
        <p:spPr bwMode="auto">
          <a:xfrm>
            <a:off x="8458200" y="6172200"/>
            <a:ext cx="685800" cy="685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/>
      <p:bldP spid="148484" grpId="0" bldLvl="0" animBg="1"/>
      <p:bldP spid="148485" grpId="0" bldLvl="0" animBg="1"/>
      <p:bldP spid="148486" grpId="0" bldLvl="0" animBg="1"/>
      <p:bldP spid="148487" grpId="0" bldLvl="0" animBg="1"/>
      <p:bldP spid="148488" grpId="0" bldLvl="0" animBg="1"/>
      <p:bldP spid="14848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2894013"/>
            <a:ext cx="3930650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6270625" y="1601788"/>
            <a:ext cx="1708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>
                <a:latin typeface="Times New Roman" pitchFamily="18" charset="0"/>
              </a:rPr>
              <a:t>量杯</a:t>
            </a:r>
          </a:p>
        </p:txBody>
      </p:sp>
      <p:pic>
        <p:nvPicPr>
          <p:cNvPr id="27649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3059113"/>
            <a:ext cx="1179512" cy="368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1" name="Group 4"/>
          <p:cNvGrpSpPr>
            <a:grpSpLocks/>
          </p:cNvGrpSpPr>
          <p:nvPr/>
        </p:nvGrpSpPr>
        <p:grpSpPr bwMode="auto">
          <a:xfrm>
            <a:off x="1574800" y="2749550"/>
            <a:ext cx="2784475" cy="3994150"/>
            <a:chOff x="0" y="0"/>
            <a:chExt cx="2640" cy="3792"/>
          </a:xfrm>
        </p:grpSpPr>
        <p:sp>
          <p:nvSpPr>
            <p:cNvPr id="14341" name="Rectangle 5"/>
            <p:cNvSpPr>
              <a:spLocks noChangeArrowheads="1"/>
            </p:cNvSpPr>
            <p:nvPr/>
          </p:nvSpPr>
          <p:spPr bwMode="auto">
            <a:xfrm>
              <a:off x="394" y="898"/>
              <a:ext cx="1130" cy="2768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ahoma" pitchFamily="34" charset="0"/>
              </a:endParaRPr>
            </a:p>
          </p:txBody>
        </p:sp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394" y="137"/>
              <a:ext cx="1159" cy="352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itchFamily="34" charset="0"/>
              </a:endParaRPr>
            </a:p>
          </p:txBody>
        </p:sp>
        <p:grpSp>
          <p:nvGrpSpPr>
            <p:cNvPr id="14343" name="Group 7"/>
            <p:cNvGrpSpPr>
              <a:grpSpLocks/>
            </p:cNvGrpSpPr>
            <p:nvPr/>
          </p:nvGrpSpPr>
          <p:grpSpPr bwMode="auto">
            <a:xfrm>
              <a:off x="378" y="1886"/>
              <a:ext cx="459" cy="1668"/>
              <a:chOff x="0" y="0"/>
              <a:chExt cx="407" cy="2264"/>
            </a:xfrm>
          </p:grpSpPr>
          <p:grpSp>
            <p:nvGrpSpPr>
              <p:cNvPr id="14344" name="Group 8"/>
              <p:cNvGrpSpPr>
                <a:grpSpLocks/>
              </p:cNvGrpSpPr>
              <p:nvPr/>
            </p:nvGrpSpPr>
            <p:grpSpPr bwMode="auto">
              <a:xfrm>
                <a:off x="0" y="1617"/>
                <a:ext cx="407" cy="647"/>
                <a:chOff x="0" y="0"/>
                <a:chExt cx="220" cy="360"/>
              </a:xfrm>
            </p:grpSpPr>
            <p:sp>
              <p:nvSpPr>
                <p:cNvPr id="14345" name="Line 9"/>
                <p:cNvSpPr>
                  <a:spLocks noChangeShapeType="1"/>
                </p:cNvSpPr>
                <p:nvPr/>
              </p:nvSpPr>
              <p:spPr bwMode="auto">
                <a:xfrm>
                  <a:off x="0" y="360"/>
                  <a:ext cx="1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46" name="Line 10"/>
                <p:cNvSpPr>
                  <a:spLocks noChangeShapeType="1"/>
                </p:cNvSpPr>
                <p:nvPr/>
              </p:nvSpPr>
              <p:spPr bwMode="auto">
                <a:xfrm>
                  <a:off x="0" y="280"/>
                  <a:ext cx="1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47" name="Line 11"/>
                <p:cNvSpPr>
                  <a:spLocks noChangeShapeType="1"/>
                </p:cNvSpPr>
                <p:nvPr/>
              </p:nvSpPr>
              <p:spPr bwMode="auto">
                <a:xfrm>
                  <a:off x="0" y="180"/>
                  <a:ext cx="1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48" name="Line 12"/>
                <p:cNvSpPr>
                  <a:spLocks noChangeShapeType="1"/>
                </p:cNvSpPr>
                <p:nvPr/>
              </p:nvSpPr>
              <p:spPr bwMode="auto">
                <a:xfrm>
                  <a:off x="0" y="100"/>
                  <a:ext cx="1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49" name="Line 13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2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350" name="Group 14"/>
              <p:cNvGrpSpPr>
                <a:grpSpLocks/>
              </p:cNvGrpSpPr>
              <p:nvPr/>
            </p:nvGrpSpPr>
            <p:grpSpPr bwMode="auto">
              <a:xfrm>
                <a:off x="0" y="797"/>
                <a:ext cx="407" cy="647"/>
                <a:chOff x="0" y="0"/>
                <a:chExt cx="220" cy="360"/>
              </a:xfrm>
            </p:grpSpPr>
            <p:sp>
              <p:nvSpPr>
                <p:cNvPr id="14351" name="Line 15"/>
                <p:cNvSpPr>
                  <a:spLocks noChangeShapeType="1"/>
                </p:cNvSpPr>
                <p:nvPr/>
              </p:nvSpPr>
              <p:spPr bwMode="auto">
                <a:xfrm>
                  <a:off x="0" y="360"/>
                  <a:ext cx="1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52" name="Line 16"/>
                <p:cNvSpPr>
                  <a:spLocks noChangeShapeType="1"/>
                </p:cNvSpPr>
                <p:nvPr/>
              </p:nvSpPr>
              <p:spPr bwMode="auto">
                <a:xfrm>
                  <a:off x="0" y="280"/>
                  <a:ext cx="1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53" name="Line 17"/>
                <p:cNvSpPr>
                  <a:spLocks noChangeShapeType="1"/>
                </p:cNvSpPr>
                <p:nvPr/>
              </p:nvSpPr>
              <p:spPr bwMode="auto">
                <a:xfrm>
                  <a:off x="0" y="180"/>
                  <a:ext cx="1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54" name="Line 18"/>
                <p:cNvSpPr>
                  <a:spLocks noChangeShapeType="1"/>
                </p:cNvSpPr>
                <p:nvPr/>
              </p:nvSpPr>
              <p:spPr bwMode="auto">
                <a:xfrm>
                  <a:off x="0" y="100"/>
                  <a:ext cx="1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55" name="Line 19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2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356" name="Group 20"/>
              <p:cNvGrpSpPr>
                <a:grpSpLocks/>
              </p:cNvGrpSpPr>
              <p:nvPr/>
            </p:nvGrpSpPr>
            <p:grpSpPr bwMode="auto">
              <a:xfrm>
                <a:off x="0" y="0"/>
                <a:ext cx="407" cy="646"/>
                <a:chOff x="0" y="0"/>
                <a:chExt cx="220" cy="360"/>
              </a:xfrm>
            </p:grpSpPr>
            <p:sp>
              <p:nvSpPr>
                <p:cNvPr id="14357" name="Line 21"/>
                <p:cNvSpPr>
                  <a:spLocks noChangeShapeType="1"/>
                </p:cNvSpPr>
                <p:nvPr/>
              </p:nvSpPr>
              <p:spPr bwMode="auto">
                <a:xfrm>
                  <a:off x="0" y="360"/>
                  <a:ext cx="1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58" name="Line 22"/>
                <p:cNvSpPr>
                  <a:spLocks noChangeShapeType="1"/>
                </p:cNvSpPr>
                <p:nvPr/>
              </p:nvSpPr>
              <p:spPr bwMode="auto">
                <a:xfrm>
                  <a:off x="0" y="280"/>
                  <a:ext cx="1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59" name="Line 23"/>
                <p:cNvSpPr>
                  <a:spLocks noChangeShapeType="1"/>
                </p:cNvSpPr>
                <p:nvPr/>
              </p:nvSpPr>
              <p:spPr bwMode="auto">
                <a:xfrm>
                  <a:off x="0" y="180"/>
                  <a:ext cx="1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60" name="Line 24"/>
                <p:cNvSpPr>
                  <a:spLocks noChangeShapeType="1"/>
                </p:cNvSpPr>
                <p:nvPr/>
              </p:nvSpPr>
              <p:spPr bwMode="auto">
                <a:xfrm>
                  <a:off x="0" y="100"/>
                  <a:ext cx="1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61" name="Line 25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2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4362" name="Group 26"/>
            <p:cNvGrpSpPr>
              <a:grpSpLocks/>
            </p:cNvGrpSpPr>
            <p:nvPr/>
          </p:nvGrpSpPr>
          <p:grpSpPr bwMode="auto">
            <a:xfrm>
              <a:off x="391" y="1282"/>
              <a:ext cx="459" cy="477"/>
              <a:chOff x="0" y="0"/>
              <a:chExt cx="220" cy="360"/>
            </a:xfrm>
          </p:grpSpPr>
          <p:sp>
            <p:nvSpPr>
              <p:cNvPr id="14363" name="Line 27"/>
              <p:cNvSpPr>
                <a:spLocks noChangeShapeType="1"/>
              </p:cNvSpPr>
              <p:nvPr/>
            </p:nvSpPr>
            <p:spPr bwMode="auto">
              <a:xfrm>
                <a:off x="0" y="360"/>
                <a:ext cx="1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64" name="Line 28"/>
              <p:cNvSpPr>
                <a:spLocks noChangeShapeType="1"/>
              </p:cNvSpPr>
              <p:nvPr/>
            </p:nvSpPr>
            <p:spPr bwMode="auto">
              <a:xfrm>
                <a:off x="0" y="280"/>
                <a:ext cx="1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65" name="Line 29"/>
              <p:cNvSpPr>
                <a:spLocks noChangeShapeType="1"/>
              </p:cNvSpPr>
              <p:nvPr/>
            </p:nvSpPr>
            <p:spPr bwMode="auto">
              <a:xfrm>
                <a:off x="0" y="180"/>
                <a:ext cx="1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66" name="Line 30"/>
              <p:cNvSpPr>
                <a:spLocks noChangeShapeType="1"/>
              </p:cNvSpPr>
              <p:nvPr/>
            </p:nvSpPr>
            <p:spPr bwMode="auto">
              <a:xfrm>
                <a:off x="0" y="100"/>
                <a:ext cx="1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67" name="Line 31"/>
              <p:cNvSpPr>
                <a:spLocks noChangeShapeType="1"/>
              </p:cNvSpPr>
              <p:nvPr/>
            </p:nvSpPr>
            <p:spPr bwMode="auto">
              <a:xfrm>
                <a:off x="0" y="0"/>
                <a:ext cx="2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4368" name="Group 32"/>
            <p:cNvGrpSpPr>
              <a:grpSpLocks/>
            </p:cNvGrpSpPr>
            <p:nvPr/>
          </p:nvGrpSpPr>
          <p:grpSpPr bwMode="auto">
            <a:xfrm>
              <a:off x="391" y="662"/>
              <a:ext cx="459" cy="478"/>
              <a:chOff x="0" y="0"/>
              <a:chExt cx="220" cy="360"/>
            </a:xfrm>
          </p:grpSpPr>
          <p:sp>
            <p:nvSpPr>
              <p:cNvPr id="14369" name="Line 33"/>
              <p:cNvSpPr>
                <a:spLocks noChangeShapeType="1"/>
              </p:cNvSpPr>
              <p:nvPr/>
            </p:nvSpPr>
            <p:spPr bwMode="auto">
              <a:xfrm>
                <a:off x="0" y="360"/>
                <a:ext cx="1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70" name="Line 34"/>
              <p:cNvSpPr>
                <a:spLocks noChangeShapeType="1"/>
              </p:cNvSpPr>
              <p:nvPr/>
            </p:nvSpPr>
            <p:spPr bwMode="auto">
              <a:xfrm>
                <a:off x="0" y="280"/>
                <a:ext cx="1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71" name="Line 35"/>
              <p:cNvSpPr>
                <a:spLocks noChangeShapeType="1"/>
              </p:cNvSpPr>
              <p:nvPr/>
            </p:nvSpPr>
            <p:spPr bwMode="auto">
              <a:xfrm>
                <a:off x="0" y="180"/>
                <a:ext cx="1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72" name="Line 36"/>
              <p:cNvSpPr>
                <a:spLocks noChangeShapeType="1"/>
              </p:cNvSpPr>
              <p:nvPr/>
            </p:nvSpPr>
            <p:spPr bwMode="auto">
              <a:xfrm>
                <a:off x="0" y="100"/>
                <a:ext cx="1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73" name="Line 37"/>
              <p:cNvSpPr>
                <a:spLocks noChangeShapeType="1"/>
              </p:cNvSpPr>
              <p:nvPr/>
            </p:nvSpPr>
            <p:spPr bwMode="auto">
              <a:xfrm>
                <a:off x="0" y="0"/>
                <a:ext cx="2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4374" name="Rectangle 38"/>
            <p:cNvSpPr>
              <a:spLocks noChangeArrowheads="1"/>
            </p:cNvSpPr>
            <p:nvPr/>
          </p:nvSpPr>
          <p:spPr bwMode="auto">
            <a:xfrm>
              <a:off x="0" y="3665"/>
              <a:ext cx="1947" cy="12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ahoma" pitchFamily="34" charset="0"/>
              </a:endParaRPr>
            </a:p>
          </p:txBody>
        </p:sp>
        <p:sp>
          <p:nvSpPr>
            <p:cNvPr id="14375" name="Text Box 39"/>
            <p:cNvSpPr txBox="1">
              <a:spLocks noChangeArrowheads="1"/>
            </p:cNvSpPr>
            <p:nvPr/>
          </p:nvSpPr>
          <p:spPr bwMode="auto">
            <a:xfrm>
              <a:off x="384" y="2682"/>
              <a:ext cx="2085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eaLnBrk="0" hangingPunct="0"/>
              <a:endParaRPr lang="zh-CN" altLang="en-US" sz="700">
                <a:latin typeface="Times New Roman" pitchFamily="18" charset="0"/>
              </a:endParaRPr>
            </a:p>
          </p:txBody>
        </p:sp>
        <p:sp>
          <p:nvSpPr>
            <p:cNvPr id="14376" name="Text Box 40"/>
            <p:cNvSpPr txBox="1">
              <a:spLocks noChangeArrowheads="1"/>
            </p:cNvSpPr>
            <p:nvPr/>
          </p:nvSpPr>
          <p:spPr bwMode="auto">
            <a:xfrm>
              <a:off x="482" y="2352"/>
              <a:ext cx="2158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eaLnBrk="0" hangingPunct="0"/>
              <a:r>
                <a:rPr lang="zh-CN" altLang="en-US" sz="2400">
                  <a:latin typeface="Times New Roman" pitchFamily="18" charset="0"/>
                </a:rPr>
                <a:t>       </a:t>
              </a:r>
              <a:r>
                <a:rPr lang="en-US" altLang="zh-CN" sz="2400"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14377" name="Text Box 41"/>
            <p:cNvSpPr txBox="1">
              <a:spLocks noChangeArrowheads="1"/>
            </p:cNvSpPr>
            <p:nvPr/>
          </p:nvSpPr>
          <p:spPr bwMode="auto">
            <a:xfrm>
              <a:off x="384" y="1728"/>
              <a:ext cx="2256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eaLnBrk="0" hangingPunct="0"/>
              <a:r>
                <a:rPr lang="zh-CN" altLang="en-US" sz="2400">
                  <a:latin typeface="Times New Roman" pitchFamily="18" charset="0"/>
                </a:rPr>
                <a:t>        </a:t>
              </a:r>
              <a:r>
                <a:rPr lang="en-US" altLang="zh-CN" sz="2400">
                  <a:latin typeface="Times New Roman" pitchFamily="18" charset="0"/>
                </a:rPr>
                <a:t>30</a:t>
              </a:r>
            </a:p>
          </p:txBody>
        </p:sp>
        <p:sp>
          <p:nvSpPr>
            <p:cNvPr id="14378" name="Text Box 42"/>
            <p:cNvSpPr txBox="1">
              <a:spLocks noChangeArrowheads="1"/>
            </p:cNvSpPr>
            <p:nvPr/>
          </p:nvSpPr>
          <p:spPr bwMode="auto">
            <a:xfrm>
              <a:off x="591" y="1152"/>
              <a:ext cx="2049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eaLnBrk="0" hangingPunct="0"/>
              <a:r>
                <a:rPr lang="zh-CN" altLang="en-US" sz="2400">
                  <a:latin typeface="Times New Roman" pitchFamily="18" charset="0"/>
                </a:rPr>
                <a:t>    </a:t>
              </a:r>
              <a:r>
                <a:rPr lang="en-US" altLang="zh-CN" sz="2400">
                  <a:latin typeface="Times New Roman" pitchFamily="18" charset="0"/>
                </a:rPr>
                <a:t>40</a:t>
              </a:r>
            </a:p>
          </p:txBody>
        </p:sp>
        <p:sp>
          <p:nvSpPr>
            <p:cNvPr id="14379" name="Text Box 43"/>
            <p:cNvSpPr txBox="1">
              <a:spLocks noChangeArrowheads="1"/>
            </p:cNvSpPr>
            <p:nvPr/>
          </p:nvSpPr>
          <p:spPr bwMode="auto">
            <a:xfrm>
              <a:off x="522" y="528"/>
              <a:ext cx="211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eaLnBrk="0" hangingPunct="0"/>
              <a:r>
                <a:rPr lang="zh-CN" altLang="en-US" sz="2400">
                  <a:latin typeface="Times New Roman" pitchFamily="18" charset="0"/>
                </a:rPr>
                <a:t>     </a:t>
              </a:r>
              <a:r>
                <a:rPr lang="en-US" altLang="zh-CN" sz="2400">
                  <a:latin typeface="Times New Roman" pitchFamily="18" charset="0"/>
                </a:rPr>
                <a:t>50</a:t>
              </a:r>
            </a:p>
          </p:txBody>
        </p:sp>
        <p:sp>
          <p:nvSpPr>
            <p:cNvPr id="14380" name="Text Box 44"/>
            <p:cNvSpPr txBox="1">
              <a:spLocks noChangeArrowheads="1"/>
            </p:cNvSpPr>
            <p:nvPr/>
          </p:nvSpPr>
          <p:spPr bwMode="auto">
            <a:xfrm>
              <a:off x="131" y="0"/>
              <a:ext cx="2007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eaLnBrk="0" hangingPunct="0"/>
              <a:r>
                <a:rPr lang="en-US" altLang="zh-CN" sz="900">
                  <a:latin typeface="Times New Roman" pitchFamily="18" charset="0"/>
                </a:rPr>
                <a:t>mL</a:t>
              </a:r>
            </a:p>
          </p:txBody>
        </p:sp>
        <p:sp>
          <p:nvSpPr>
            <p:cNvPr id="14381" name="未知"/>
            <p:cNvSpPr>
              <a:spLocks noChangeArrowheads="1"/>
            </p:cNvSpPr>
            <p:nvPr/>
          </p:nvSpPr>
          <p:spPr bwMode="auto">
            <a:xfrm>
              <a:off x="1553" y="79"/>
              <a:ext cx="279" cy="370"/>
            </a:xfrm>
            <a:custGeom>
              <a:avLst/>
              <a:gdLst>
                <a:gd name="T0" fmla="*/ 125 w 125"/>
                <a:gd name="T1" fmla="*/ 0 h 224"/>
                <a:gd name="T2" fmla="*/ 15 w 125"/>
                <a:gd name="T3" fmla="*/ 96 h 224"/>
                <a:gd name="T4" fmla="*/ 37 w 125"/>
                <a:gd name="T5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" h="224">
                  <a:moveTo>
                    <a:pt x="125" y="0"/>
                  </a:moveTo>
                  <a:cubicBezTo>
                    <a:pt x="77" y="29"/>
                    <a:pt x="30" y="59"/>
                    <a:pt x="15" y="96"/>
                  </a:cubicBezTo>
                  <a:cubicBezTo>
                    <a:pt x="0" y="133"/>
                    <a:pt x="18" y="178"/>
                    <a:pt x="37" y="224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2" name="Rectangle 46"/>
            <p:cNvSpPr>
              <a:spLocks noChangeArrowheads="1"/>
            </p:cNvSpPr>
            <p:nvPr/>
          </p:nvSpPr>
          <p:spPr bwMode="auto">
            <a:xfrm>
              <a:off x="1504" y="92"/>
              <a:ext cx="98" cy="1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Tahoma" pitchFamily="34" charset="0"/>
              </a:endParaRPr>
            </a:p>
          </p:txBody>
        </p:sp>
        <p:sp>
          <p:nvSpPr>
            <p:cNvPr id="14383" name="Line 47"/>
            <p:cNvSpPr>
              <a:spLocks noChangeShapeType="1"/>
            </p:cNvSpPr>
            <p:nvPr/>
          </p:nvSpPr>
          <p:spPr bwMode="auto">
            <a:xfrm>
              <a:off x="1402" y="145"/>
              <a:ext cx="39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4" name="Text Box 48"/>
            <p:cNvSpPr txBox="1">
              <a:spLocks noChangeArrowheads="1"/>
            </p:cNvSpPr>
            <p:nvPr/>
          </p:nvSpPr>
          <p:spPr bwMode="auto">
            <a:xfrm>
              <a:off x="518" y="2906"/>
              <a:ext cx="548" cy="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>
                  <a:latin typeface="Times New Roman" pitchFamily="18" charset="0"/>
                </a:rPr>
                <a:t>     </a:t>
              </a:r>
              <a:r>
                <a:rPr lang="en-US" altLang="zh-CN" sz="2400">
                  <a:latin typeface="Times New Roman" pitchFamily="18" charset="0"/>
                </a:rPr>
                <a:t>10</a:t>
              </a:r>
            </a:p>
          </p:txBody>
        </p:sp>
      </p:grpSp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227013" y="1692275"/>
            <a:ext cx="23018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800">
                <a:solidFill>
                  <a:srgbClr val="FF0000"/>
                </a:solidFill>
                <a:latin typeface="Times New Roman" pitchFamily="18" charset="0"/>
              </a:rPr>
              <a:t>量筒</a:t>
            </a:r>
          </a:p>
        </p:txBody>
      </p:sp>
      <p:sp>
        <p:nvSpPr>
          <p:cNvPr id="26627" name="Text Box 5"/>
          <p:cNvSpPr>
            <a:spLocks noChangeArrowheads="1"/>
          </p:cNvSpPr>
          <p:nvPr/>
        </p:nvSpPr>
        <p:spPr bwMode="auto">
          <a:xfrm>
            <a:off x="777875" y="261938"/>
            <a:ext cx="61468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latin typeface="Tahoma" pitchFamily="34" charset="0"/>
              </a:rPr>
              <a:t>　　</a:t>
            </a:r>
            <a:r>
              <a:rPr lang="zh-CN" altLang="en-US" sz="2800" b="1">
                <a:latin typeface="Tahoma" pitchFamily="34" charset="0"/>
              </a:rPr>
              <a:t>质量可以用</a:t>
            </a:r>
            <a:r>
              <a:rPr lang="zh-CN" altLang="en-US" sz="2800" b="1">
                <a:solidFill>
                  <a:srgbClr val="FF3300"/>
                </a:solidFill>
                <a:latin typeface="Tahoma" pitchFamily="34" charset="0"/>
              </a:rPr>
              <a:t>托盘天平</a:t>
            </a:r>
            <a:r>
              <a:rPr lang="zh-CN" altLang="en-US" sz="2800" b="1">
                <a:latin typeface="Tahoma" pitchFamily="34" charset="0"/>
              </a:rPr>
              <a:t>测出．液体的体积可以用                     来测量．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263900" y="693738"/>
            <a:ext cx="1971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3300"/>
                </a:solidFill>
                <a:latin typeface="Tahoma" pitchFamily="34" charset="0"/>
              </a:rPr>
              <a:t>量筒或量杯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7650" grpId="0"/>
      <p:bldP spid="26627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3" descr="wl8akbt2-9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2895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2895600" y="152400"/>
            <a:ext cx="6172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/>
              <a:t>(1)</a:t>
            </a:r>
            <a:r>
              <a:rPr lang="zh-CN" altLang="en-US" sz="4000"/>
              <a:t>看清它的</a:t>
            </a:r>
            <a:r>
              <a:rPr lang="zh-CN" altLang="en-US" sz="4000" b="1">
                <a:solidFill>
                  <a:srgbClr val="FF3300"/>
                </a:solidFill>
              </a:rPr>
              <a:t> 量程</a:t>
            </a:r>
            <a:r>
              <a:rPr lang="zh-CN" altLang="en-US" sz="4000"/>
              <a:t>和</a:t>
            </a:r>
            <a:r>
              <a:rPr lang="zh-CN" altLang="en-US" sz="4000" b="1">
                <a:solidFill>
                  <a:srgbClr val="FF3300"/>
                </a:solidFill>
              </a:rPr>
              <a:t>分度值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2895600" y="1371600"/>
            <a:ext cx="6248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/>
              <a:t>(2)</a:t>
            </a:r>
            <a:r>
              <a:rPr lang="zh-CN" altLang="en-US" sz="4000"/>
              <a:t>量液体时</a:t>
            </a:r>
            <a:r>
              <a:rPr lang="en-US" altLang="zh-CN" sz="4000"/>
              <a:t>,</a:t>
            </a:r>
            <a:r>
              <a:rPr lang="zh-CN" altLang="en-US" sz="4000"/>
              <a:t>量筒应</a:t>
            </a:r>
            <a:r>
              <a:rPr lang="zh-CN" altLang="en-US" sz="4000" b="1">
                <a:solidFill>
                  <a:srgbClr val="FF3300"/>
                </a:solidFill>
              </a:rPr>
              <a:t>平放在桌面上</a:t>
            </a: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2971800" y="2819400"/>
            <a:ext cx="60198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/>
              <a:t>(3)</a:t>
            </a:r>
            <a:r>
              <a:rPr lang="zh-CN" altLang="en-US" sz="4000"/>
              <a:t>读数时</a:t>
            </a:r>
            <a:r>
              <a:rPr lang="en-US" altLang="zh-CN" sz="4000"/>
              <a:t>,</a:t>
            </a:r>
            <a:r>
              <a:rPr lang="zh-CN" altLang="en-US" sz="4000"/>
              <a:t>视线要与凹形液面的</a:t>
            </a:r>
            <a:r>
              <a:rPr lang="zh-CN" altLang="en-US" sz="4000" b="1">
                <a:solidFill>
                  <a:srgbClr val="FF3300"/>
                </a:solidFill>
              </a:rPr>
              <a:t>底</a:t>
            </a:r>
            <a:r>
              <a:rPr lang="zh-CN" altLang="en-US" sz="4000"/>
              <a:t>相平；与凸形液面的</a:t>
            </a:r>
            <a:r>
              <a:rPr lang="zh-CN" altLang="en-US" sz="4000" b="1">
                <a:solidFill>
                  <a:srgbClr val="FF3300"/>
                </a:solidFill>
              </a:rPr>
              <a:t>顶</a:t>
            </a:r>
            <a:r>
              <a:rPr lang="zh-CN" altLang="en-US" sz="4000"/>
              <a:t>相平</a:t>
            </a:r>
            <a:r>
              <a:rPr lang="en-US" altLang="zh-CN" sz="4000"/>
              <a:t>.</a:t>
            </a:r>
          </a:p>
          <a:p>
            <a:endParaRPr lang="en-US" altLang="zh-CN" sz="4000"/>
          </a:p>
          <a:p>
            <a:pPr>
              <a:spcBef>
                <a:spcPct val="50000"/>
              </a:spcBef>
            </a:pPr>
            <a:endParaRPr lang="en-US" altLang="zh-CN" sz="4800"/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1763713" y="333375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>
                <a:latin typeface="Times New Roman" pitchFamily="18" charset="0"/>
              </a:rPr>
              <a:t>ml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032" descr="量筒使用"/>
          <p:cNvPicPr>
            <a:picLocks noGrp="1" noChangeArrowheads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175" y="2782888"/>
            <a:ext cx="4095750" cy="2835275"/>
          </a:xfrm>
        </p:spPr>
      </p:pic>
      <p:sp>
        <p:nvSpPr>
          <p:cNvPr id="23556" name="Text Box 1034"/>
          <p:cNvSpPr>
            <a:spLocks noChangeArrowheads="1"/>
          </p:cNvSpPr>
          <p:nvPr/>
        </p:nvSpPr>
        <p:spPr bwMode="auto">
          <a:xfrm>
            <a:off x="925513" y="2976563"/>
            <a:ext cx="895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3300"/>
                </a:solidFill>
                <a:ea typeface="华文行楷" pitchFamily="2" charset="-122"/>
              </a:rPr>
              <a:t>偏大</a:t>
            </a:r>
          </a:p>
        </p:txBody>
      </p:sp>
      <p:sp>
        <p:nvSpPr>
          <p:cNvPr id="23557" name="Text Box 1035"/>
          <p:cNvSpPr>
            <a:spLocks noChangeArrowheads="1"/>
          </p:cNvSpPr>
          <p:nvPr/>
        </p:nvSpPr>
        <p:spPr bwMode="auto">
          <a:xfrm>
            <a:off x="690563" y="5438775"/>
            <a:ext cx="8953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3300"/>
                </a:solidFill>
                <a:ea typeface="华文行楷" pitchFamily="2" charset="-122"/>
              </a:rPr>
              <a:t>偏小</a:t>
            </a:r>
          </a:p>
        </p:txBody>
      </p:sp>
      <p:pic>
        <p:nvPicPr>
          <p:cNvPr id="16388" name="Picture 2" descr="ltds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75" y="1784350"/>
            <a:ext cx="18034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>
            <a:spLocks noChangeArrowheads="1"/>
          </p:cNvSpPr>
          <p:nvPr/>
        </p:nvSpPr>
        <p:spPr bwMode="auto">
          <a:xfrm>
            <a:off x="6229350" y="2024063"/>
            <a:ext cx="27432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量程：</a:t>
            </a:r>
            <a:r>
              <a:rPr lang="en-US" altLang="en-US" sz="3600" b="1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__________</a:t>
            </a:r>
          </a:p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分度值</a:t>
            </a:r>
            <a:r>
              <a:rPr lang="en-US" altLang="en-US" sz="3600" b="1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__________</a:t>
            </a:r>
          </a:p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读数为：</a:t>
            </a:r>
            <a:r>
              <a:rPr lang="en-US" altLang="en-US" sz="3600" b="1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__________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532563" y="2571750"/>
            <a:ext cx="1828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rgbClr val="FF0000"/>
                </a:solidFill>
                <a:latin typeface="Tahoma" pitchFamily="34" charset="0"/>
              </a:rPr>
              <a:t>100ml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6229350" y="3910013"/>
            <a:ext cx="1828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rgbClr val="FF0000"/>
                </a:solidFill>
                <a:latin typeface="Tahoma" pitchFamily="34" charset="0"/>
              </a:rPr>
              <a:t>1ml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6229350" y="5376863"/>
            <a:ext cx="182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rgbClr val="FF0000"/>
                </a:solidFill>
                <a:latin typeface="Tahoma" pitchFamily="34" charset="0"/>
              </a:rPr>
              <a:t>73ml</a:t>
            </a:r>
          </a:p>
        </p:txBody>
      </p:sp>
      <p:sp>
        <p:nvSpPr>
          <p:cNvPr id="16393" name="文本框 1"/>
          <p:cNvSpPr txBox="1">
            <a:spLocks noChangeArrowheads="1"/>
          </p:cNvSpPr>
          <p:nvPr/>
        </p:nvSpPr>
        <p:spPr bwMode="auto">
          <a:xfrm>
            <a:off x="788988" y="808038"/>
            <a:ext cx="37560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/>
              <a:t>量筒的正确使用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st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1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st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 fill="hold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1" nodeType="click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2" nodeType="clickEffect"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3" nodeType="clickEffect"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1"/>
      <p:bldP spid="24579" grpId="0"/>
      <p:bldP spid="24580" grpId="1"/>
      <p:bldP spid="24581" grpId="2"/>
      <p:bldP spid="24582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文本框 17410"/>
          <p:cNvSpPr txBox="1">
            <a:spLocks noChangeArrowheads="1"/>
          </p:cNvSpPr>
          <p:nvPr/>
        </p:nvSpPr>
        <p:spPr bwMode="auto">
          <a:xfrm>
            <a:off x="179388" y="1268413"/>
            <a:ext cx="8569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1C722E"/>
                </a:solidFill>
                <a:latin typeface="宋体" pitchFamily="2" charset="-122"/>
              </a:rPr>
              <a:t>       </a:t>
            </a:r>
            <a:r>
              <a:rPr lang="zh-CN" altLang="en-US" sz="3600" b="1">
                <a:solidFill>
                  <a:srgbClr val="0000D4"/>
                </a:solidFill>
                <a:latin typeface="宋体" pitchFamily="2" charset="-122"/>
              </a:rPr>
              <a:t>请大家一起来练习使用量筒吧！</a:t>
            </a:r>
            <a:endParaRPr lang="en-US" altLang="zh-CN" sz="3600" b="1">
              <a:solidFill>
                <a:srgbClr val="0000D4"/>
              </a:solidFill>
              <a:latin typeface="宋体" pitchFamily="2" charset="-122"/>
            </a:endParaRPr>
          </a:p>
        </p:txBody>
      </p:sp>
      <p:pic>
        <p:nvPicPr>
          <p:cNvPr id="17410" name="图片 17411" descr="MCj008897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93738"/>
            <a:ext cx="10096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7411" name="ShockwaveFlash1" r:id="rId2" imgW="5760381" imgH="3960857"/>
        </mc:Choice>
        <mc:Fallback>
          <p:control name="ShockwaveFlash1" r:id="rId2" imgW="5760381" imgH="3960857">
            <p:pic>
              <p:nvPicPr>
                <p:cNvPr id="0" name="ShockwaveFlash1"/>
                <p:cNvPicPr>
                  <a:picLocks noChangeAspect="1"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35150" y="2205038"/>
                  <a:ext cx="5761038" cy="39608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17409"/>
          <p:cNvSpPr txBox="1">
            <a:spLocks noChangeArrowheads="1"/>
          </p:cNvSpPr>
          <p:nvPr/>
        </p:nvSpPr>
        <p:spPr bwMode="auto">
          <a:xfrm>
            <a:off x="468313" y="1484313"/>
            <a:ext cx="7993062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 sz="3600" b="1">
              <a:latin typeface="Comic Sans MS" pitchFamily="66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3200" b="1">
                <a:latin typeface="Comic Sans MS" pitchFamily="66" charset="0"/>
              </a:rPr>
              <a:t>１、在量筒内倒入适量的水，读出体积Ｖ</a:t>
            </a:r>
            <a:r>
              <a:rPr lang="zh-CN" altLang="en-US" sz="3200" b="1" baseline="-25000">
                <a:latin typeface="Comic Sans MS" pitchFamily="66" charset="0"/>
              </a:rPr>
              <a:t>１</a:t>
            </a:r>
          </a:p>
          <a:p>
            <a:pPr>
              <a:lnSpc>
                <a:spcPct val="130000"/>
              </a:lnSpc>
            </a:pPr>
            <a:endParaRPr lang="zh-CN" altLang="en-US" sz="3200" b="1">
              <a:latin typeface="Comic Sans MS" pitchFamily="66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3200" b="1">
                <a:latin typeface="Comic Sans MS" pitchFamily="66" charset="0"/>
              </a:rPr>
              <a:t>２、把拴好细线的固体慢慢浸没到量筒底 </a:t>
            </a:r>
          </a:p>
          <a:p>
            <a:pPr>
              <a:lnSpc>
                <a:spcPct val="130000"/>
              </a:lnSpc>
            </a:pPr>
            <a:r>
              <a:rPr lang="zh-CN" altLang="en-US" sz="3200" b="1">
                <a:latin typeface="Comic Sans MS" pitchFamily="66" charset="0"/>
              </a:rPr>
              <a:t>     部，读出水和待测固体的总体积Ｖ</a:t>
            </a:r>
            <a:r>
              <a:rPr lang="zh-CN" altLang="en-US" sz="3200" b="1" baseline="-25000">
                <a:latin typeface="Comic Sans MS" pitchFamily="66" charset="0"/>
              </a:rPr>
              <a:t>２</a:t>
            </a:r>
          </a:p>
          <a:p>
            <a:pPr>
              <a:lnSpc>
                <a:spcPct val="130000"/>
              </a:lnSpc>
            </a:pPr>
            <a:endParaRPr lang="zh-CN" altLang="en-US" sz="3200" b="1">
              <a:latin typeface="Comic Sans MS" pitchFamily="66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3200" b="1">
                <a:latin typeface="Comic Sans MS" pitchFamily="66" charset="0"/>
              </a:rPr>
              <a:t>３、待测固体的总体积Ｖ＝Ｖ</a:t>
            </a:r>
            <a:r>
              <a:rPr lang="zh-CN" altLang="en-US" sz="3200" b="1" baseline="-25000">
                <a:latin typeface="Comic Sans MS" pitchFamily="66" charset="0"/>
              </a:rPr>
              <a:t>２</a:t>
            </a:r>
            <a:r>
              <a:rPr lang="zh-CN" altLang="en-US" sz="3200" b="1">
                <a:latin typeface="Comic Sans MS" pitchFamily="66" charset="0"/>
              </a:rPr>
              <a:t>－Ｖ</a:t>
            </a:r>
            <a:r>
              <a:rPr lang="zh-CN" altLang="en-US" sz="3200" b="1" baseline="-25000">
                <a:latin typeface="Comic Sans MS" pitchFamily="66" charset="0"/>
              </a:rPr>
              <a:t>１</a:t>
            </a:r>
            <a:endParaRPr lang="zh-CN" altLang="en-US" sz="3200" b="1">
              <a:latin typeface="Comic Sans MS" pitchFamily="66" charset="0"/>
            </a:endParaRPr>
          </a:p>
        </p:txBody>
      </p:sp>
      <p:sp>
        <p:nvSpPr>
          <p:cNvPr id="17411" name="矩形 17410"/>
          <p:cNvSpPr>
            <a:spLocks noChangeArrowheads="1"/>
          </p:cNvSpPr>
          <p:nvPr/>
        </p:nvSpPr>
        <p:spPr bwMode="auto">
          <a:xfrm>
            <a:off x="684213" y="639763"/>
            <a:ext cx="3856037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chemeClr val="tx2"/>
                </a:solidFill>
                <a:latin typeface="Comic Sans MS" pitchFamily="66" charset="0"/>
              </a:rPr>
              <a:t>用量筒测固体体积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 tmFilter="0,0; .5, 1; 1, 1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fi4_s[1]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3" descr="fi4_s[1]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4"/>
          <p:cNvSpPr>
            <a:spLocks noChangeArrowheads="1"/>
          </p:cNvSpPr>
          <p:nvPr/>
        </p:nvSpPr>
        <p:spPr bwMode="auto">
          <a:xfrm>
            <a:off x="685800" y="13716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Tahoma" pitchFamily="34" charset="0"/>
              </a:rPr>
              <a:t>铝块的体积: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4229100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>
              <a:latin typeface="Tahoma" pitchFamily="34" charset="0"/>
            </a:endParaRPr>
          </a:p>
        </p:txBody>
      </p:sp>
      <p:graphicFrame>
        <p:nvGraphicFramePr>
          <p:cNvPr id="19461" name="对象 27653"/>
          <p:cNvGraphicFramePr>
            <a:graphicFrameLocks noChangeAspect="1"/>
          </p:cNvGraphicFramePr>
          <p:nvPr/>
        </p:nvGraphicFramePr>
        <p:xfrm>
          <a:off x="2590800" y="1217613"/>
          <a:ext cx="262890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r:id="rId4" imgW="16459200" imgH="5181600" progId="Equation.3">
                  <p:embed/>
                </p:oleObj>
              </mc:Choice>
              <mc:Fallback>
                <p:oleObj r:id="rId4" imgW="16459200" imgH="5181600" progId="Equation.3">
                  <p:embed/>
                  <p:pic>
                    <p:nvPicPr>
                      <p:cNvPr id="0" name="对象 276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217613"/>
                        <a:ext cx="2628900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3"/>
          <p:cNvGraphicFramePr>
            <a:graphicFrameLocks noChangeAspect="1"/>
          </p:cNvGraphicFramePr>
          <p:nvPr/>
        </p:nvGraphicFramePr>
        <p:xfrm>
          <a:off x="914400" y="2057400"/>
          <a:ext cx="933450" cy="358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r:id="rId6" imgW="933480" imgH="3587760" progId="Flash.Movie">
                  <p:embed/>
                </p:oleObj>
              </mc:Choice>
              <mc:Fallback>
                <p:oleObj r:id="rId6" imgW="933480" imgH="3587760" progId="Flash.Movi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057400"/>
                        <a:ext cx="933450" cy="358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Rectangle 8"/>
          <p:cNvSpPr>
            <a:spLocks noChangeArrowheads="1"/>
          </p:cNvSpPr>
          <p:nvPr/>
        </p:nvSpPr>
        <p:spPr bwMode="auto">
          <a:xfrm>
            <a:off x="4310063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>
              <a:latin typeface="Tahoma" pitchFamily="34" charset="0"/>
            </a:endParaRPr>
          </a:p>
        </p:txBody>
      </p:sp>
      <p:graphicFrame>
        <p:nvGraphicFramePr>
          <p:cNvPr id="19464" name="对象 27656"/>
          <p:cNvGraphicFramePr>
            <a:graphicFrameLocks noChangeAspect="1"/>
          </p:cNvGraphicFramePr>
          <p:nvPr/>
        </p:nvGraphicFramePr>
        <p:xfrm>
          <a:off x="1828800" y="3733800"/>
          <a:ext cx="15240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r:id="rId8" imgW="12496800" imgH="5486400" progId="Equation.3">
                  <p:embed/>
                </p:oleObj>
              </mc:Choice>
              <mc:Fallback>
                <p:oleObj r:id="rId8" imgW="12496800" imgH="5486400" progId="Equation.3">
                  <p:embed/>
                  <p:pic>
                    <p:nvPicPr>
                      <p:cNvPr id="0" name="对象 276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733800"/>
                        <a:ext cx="15240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5"/>
          <p:cNvGraphicFramePr>
            <a:graphicFrameLocks noChangeAspect="1"/>
          </p:cNvGraphicFramePr>
          <p:nvPr/>
        </p:nvGraphicFramePr>
        <p:xfrm>
          <a:off x="4648200" y="2057400"/>
          <a:ext cx="1033463" cy="358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r:id="rId10" imgW="1033920" imgH="3587760" progId="Flash.Movie">
                  <p:embed/>
                </p:oleObj>
              </mc:Choice>
              <mc:Fallback>
                <p:oleObj r:id="rId10" imgW="1033920" imgH="3587760" progId="Flash.Movi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057400"/>
                        <a:ext cx="1033463" cy="358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6" name="Rectangle 11"/>
          <p:cNvSpPr>
            <a:spLocks noChangeArrowheads="1"/>
          </p:cNvSpPr>
          <p:nvPr/>
        </p:nvSpPr>
        <p:spPr bwMode="auto">
          <a:xfrm>
            <a:off x="4300538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>
              <a:latin typeface="Tahoma" pitchFamily="34" charset="0"/>
            </a:endParaRPr>
          </a:p>
        </p:txBody>
      </p:sp>
      <p:sp>
        <p:nvSpPr>
          <p:cNvPr id="19467" name="Text Box 13"/>
          <p:cNvSpPr>
            <a:spLocks noChangeArrowheads="1"/>
          </p:cNvSpPr>
          <p:nvPr/>
        </p:nvSpPr>
        <p:spPr bwMode="auto">
          <a:xfrm>
            <a:off x="228600" y="59436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latin typeface="Tahoma" pitchFamily="34" charset="0"/>
              </a:rPr>
              <a:t>铝块放入前水的体积</a:t>
            </a:r>
          </a:p>
        </p:txBody>
      </p:sp>
      <p:sp>
        <p:nvSpPr>
          <p:cNvPr id="19468" name="Text Box 14"/>
          <p:cNvSpPr>
            <a:spLocks noChangeArrowheads="1"/>
          </p:cNvSpPr>
          <p:nvPr/>
        </p:nvSpPr>
        <p:spPr bwMode="auto">
          <a:xfrm>
            <a:off x="3886200" y="59436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latin typeface="Tahoma" pitchFamily="34" charset="0"/>
              </a:rPr>
              <a:t>铝块和水的总体积</a:t>
            </a:r>
          </a:p>
        </p:txBody>
      </p:sp>
      <p:sp>
        <p:nvSpPr>
          <p:cNvPr id="19469" name="Text Box 15"/>
          <p:cNvSpPr>
            <a:spLocks noChangeArrowheads="1"/>
          </p:cNvSpPr>
          <p:nvPr/>
        </p:nvSpPr>
        <p:spPr bwMode="auto">
          <a:xfrm>
            <a:off x="457200" y="3810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ahoma" pitchFamily="34" charset="0"/>
              </a:rPr>
              <a:t>如何用量筒测沉于水的物体的体积？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93185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6400800" cy="762000"/>
          </a:xfrm>
        </p:spPr>
        <p:txBody>
          <a:bodyPr/>
          <a:lstStyle/>
          <a:p>
            <a:pPr algn="l"/>
            <a:r>
              <a:rPr lang="zh-CN" altLang="zh-CN" sz="3600" b="1" smtClean="0"/>
              <a:t>用量筒测不规则固体的体积</a:t>
            </a:r>
          </a:p>
        </p:txBody>
      </p:sp>
      <p:sp>
        <p:nvSpPr>
          <p:cNvPr id="93187" name="内容占位符 93186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229600" cy="719138"/>
          </a:xfrm>
        </p:spPr>
        <p:txBody>
          <a:bodyPr/>
          <a:lstStyle/>
          <a:p>
            <a:pPr>
              <a:buFontTx/>
              <a:buNone/>
            </a:pPr>
            <a:r>
              <a:rPr lang="zh-CN" altLang="zh-CN" smtClean="0"/>
              <a:t>：</a:t>
            </a:r>
            <a:r>
              <a:rPr lang="zh-CN" altLang="zh-CN" b="1" smtClean="0">
                <a:solidFill>
                  <a:srgbClr val="FF0000"/>
                </a:solidFill>
              </a:rPr>
              <a:t>悬垂法</a:t>
            </a:r>
          </a:p>
        </p:txBody>
      </p:sp>
      <p:grpSp>
        <p:nvGrpSpPr>
          <p:cNvPr id="93188" name="组合 93187"/>
          <p:cNvGrpSpPr>
            <a:grpSpLocks/>
          </p:cNvGrpSpPr>
          <p:nvPr/>
        </p:nvGrpSpPr>
        <p:grpSpPr bwMode="auto">
          <a:xfrm>
            <a:off x="539750" y="2708275"/>
            <a:ext cx="1152525" cy="2867025"/>
            <a:chOff x="3107" y="1434"/>
            <a:chExt cx="726" cy="1806"/>
          </a:xfrm>
        </p:grpSpPr>
        <p:sp>
          <p:nvSpPr>
            <p:cNvPr id="20484" name="矩形 93188"/>
            <p:cNvSpPr>
              <a:spLocks noChangeArrowheads="1"/>
            </p:cNvSpPr>
            <p:nvPr/>
          </p:nvSpPr>
          <p:spPr bwMode="auto">
            <a:xfrm>
              <a:off x="3300" y="2478"/>
              <a:ext cx="306" cy="634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0485" name="组合 93189"/>
            <p:cNvGrpSpPr>
              <a:grpSpLocks/>
            </p:cNvGrpSpPr>
            <p:nvPr/>
          </p:nvGrpSpPr>
          <p:grpSpPr bwMode="auto">
            <a:xfrm>
              <a:off x="3107" y="1434"/>
              <a:ext cx="726" cy="1806"/>
              <a:chOff x="6540" y="2700"/>
              <a:chExt cx="781" cy="2513"/>
            </a:xfrm>
          </p:grpSpPr>
          <p:grpSp>
            <p:nvGrpSpPr>
              <p:cNvPr id="20486" name="组合 93190"/>
              <p:cNvGrpSpPr>
                <a:grpSpLocks/>
              </p:cNvGrpSpPr>
              <p:nvPr/>
            </p:nvGrpSpPr>
            <p:grpSpPr bwMode="auto">
              <a:xfrm>
                <a:off x="6540" y="3344"/>
                <a:ext cx="781" cy="1869"/>
                <a:chOff x="9000" y="1620"/>
                <a:chExt cx="781" cy="1869"/>
              </a:xfrm>
            </p:grpSpPr>
            <p:sp>
              <p:nvSpPr>
                <p:cNvPr id="20487" name="矩形 93191"/>
                <p:cNvSpPr>
                  <a:spLocks noChangeArrowheads="1"/>
                </p:cNvSpPr>
                <p:nvPr/>
              </p:nvSpPr>
              <p:spPr bwMode="auto">
                <a:xfrm>
                  <a:off x="9161" y="3312"/>
                  <a:ext cx="440" cy="66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488" name="任意多边形 93192"/>
                <p:cNvSpPr>
                  <a:spLocks noChangeArrowheads="1"/>
                </p:cNvSpPr>
                <p:nvPr/>
              </p:nvSpPr>
              <p:spPr bwMode="auto">
                <a:xfrm flipV="1">
                  <a:off x="9000" y="3388"/>
                  <a:ext cx="781" cy="10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0 h 21600"/>
                    <a:gd name="T4" fmla="*/ 16200 w 21600"/>
                    <a:gd name="T5" fmla="*/ 21600 h 21600"/>
                    <a:gd name="T6" fmla="*/ 5400 w 21600"/>
                    <a:gd name="T7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16200" y="21600"/>
                      </a:lnTo>
                      <a:lnTo>
                        <a:pt x="54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0489" name="xjhzhh5"/>
                <p:cNvGrpSpPr>
                  <a:grpSpLocks/>
                </p:cNvGrpSpPr>
                <p:nvPr/>
              </p:nvGrpSpPr>
              <p:grpSpPr bwMode="auto">
                <a:xfrm rot="5400000">
                  <a:off x="8500" y="2369"/>
                  <a:ext cx="1692" cy="194"/>
                  <a:chOff x="2400" y="2160"/>
                  <a:chExt cx="3200" cy="240"/>
                </a:xfrm>
              </p:grpSpPr>
              <p:cxnSp>
                <p:nvCxnSpPr>
                  <p:cNvPr id="20490" name="直接连接符 93194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4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491" name="直接连接符 93195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5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492" name="直接连接符 93196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7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493" name="直接连接符 93197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8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494" name="直接连接符 9319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0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495" name="直接连接符 93199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200" y="2220"/>
                    <a:ext cx="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496" name="直接连接符 93200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3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497" name="直接连接符 93201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5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498" name="直接连接符 93202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6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499" name="直接连接符 93203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8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500" name="直接连接符 93204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0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501" name="直接连接符 93205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1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502" name="直接连接符 93206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3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503" name="直接连接符 93207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4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504" name="直接连接符 9320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6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505" name="直接连接符 93209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800" y="2220"/>
                    <a:ext cx="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506" name="直接连接符 93210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9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507" name="直接连接符 93211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51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508" name="直接连接符 93212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52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509" name="直接连接符 93213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54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510" name="直接连接符 93214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56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grpSp>
            <p:nvGrpSpPr>
              <p:cNvPr id="20511" name="组合 93215"/>
              <p:cNvGrpSpPr>
                <a:grpSpLocks/>
              </p:cNvGrpSpPr>
              <p:nvPr/>
            </p:nvGrpSpPr>
            <p:grpSpPr bwMode="auto">
              <a:xfrm>
                <a:off x="6740" y="2836"/>
                <a:ext cx="348" cy="2204"/>
                <a:chOff x="9201" y="1752"/>
                <a:chExt cx="348" cy="1560"/>
              </a:xfrm>
            </p:grpSpPr>
            <p:cxnSp>
              <p:nvCxnSpPr>
                <p:cNvPr id="20512" name="直接连接符 93216"/>
                <p:cNvCxnSpPr>
                  <a:cxnSpLocks noChangeShapeType="1"/>
                </p:cNvCxnSpPr>
                <p:nvPr/>
              </p:nvCxnSpPr>
              <p:spPr bwMode="auto">
                <a:xfrm flipH="1">
                  <a:off x="9201" y="1752"/>
                  <a:ext cx="0" cy="156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cxnSp>
            <p:cxnSp>
              <p:nvCxnSpPr>
                <p:cNvPr id="20513" name="直接连接符 93217"/>
                <p:cNvCxnSpPr>
                  <a:cxnSpLocks noChangeShapeType="1"/>
                </p:cNvCxnSpPr>
                <p:nvPr/>
              </p:nvCxnSpPr>
              <p:spPr bwMode="auto">
                <a:xfrm flipH="1">
                  <a:off x="9549" y="1752"/>
                  <a:ext cx="0" cy="156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cxnSp>
          </p:grpSp>
          <p:sp>
            <p:nvSpPr>
              <p:cNvPr id="20514" name="任意多边形 93218"/>
              <p:cNvSpPr>
                <a:spLocks noChangeArrowheads="1"/>
              </p:cNvSpPr>
              <p:nvPr/>
            </p:nvSpPr>
            <p:spPr bwMode="auto">
              <a:xfrm>
                <a:off x="6687" y="2700"/>
                <a:ext cx="416" cy="151"/>
              </a:xfrm>
              <a:custGeom>
                <a:avLst/>
                <a:gdLst>
                  <a:gd name="T0" fmla="*/ 108 w 832"/>
                  <a:gd name="T1" fmla="*/ 148 h 148"/>
                  <a:gd name="T2" fmla="*/ 108 w 832"/>
                  <a:gd name="T3" fmla="*/ 74 h 148"/>
                  <a:gd name="T4" fmla="*/ 0 w 832"/>
                  <a:gd name="T5" fmla="*/ 19 h 148"/>
                  <a:gd name="T6" fmla="*/ 136 w 832"/>
                  <a:gd name="T7" fmla="*/ 0 h 148"/>
                  <a:gd name="T8" fmla="*/ 832 w 832"/>
                  <a:gd name="T9" fmla="*/ 0 h 148"/>
                  <a:gd name="T10" fmla="*/ 796 w 832"/>
                  <a:gd name="T11" fmla="*/ 49 h 148"/>
                  <a:gd name="T12" fmla="*/ 794 w 832"/>
                  <a:gd name="T13" fmla="*/ 13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2" h="148">
                    <a:moveTo>
                      <a:pt x="108" y="148"/>
                    </a:moveTo>
                    <a:lnTo>
                      <a:pt x="108" y="74"/>
                    </a:lnTo>
                    <a:lnTo>
                      <a:pt x="0" y="19"/>
                    </a:lnTo>
                    <a:lnTo>
                      <a:pt x="136" y="0"/>
                    </a:lnTo>
                    <a:lnTo>
                      <a:pt x="832" y="0"/>
                    </a:lnTo>
                    <a:lnTo>
                      <a:pt x="796" y="49"/>
                    </a:lnTo>
                    <a:lnTo>
                      <a:pt x="794" y="13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93220" name="组合 93219"/>
          <p:cNvGrpSpPr>
            <a:grpSpLocks/>
          </p:cNvGrpSpPr>
          <p:nvPr/>
        </p:nvGrpSpPr>
        <p:grpSpPr bwMode="auto">
          <a:xfrm>
            <a:off x="2268538" y="2492375"/>
            <a:ext cx="1152525" cy="3082925"/>
            <a:chOff x="2880" y="1480"/>
            <a:chExt cx="726" cy="1942"/>
          </a:xfrm>
        </p:grpSpPr>
        <p:sp>
          <p:nvSpPr>
            <p:cNvPr id="20516" name="矩形 93220"/>
            <p:cNvSpPr>
              <a:spLocks noChangeArrowheads="1"/>
            </p:cNvSpPr>
            <p:nvPr/>
          </p:nvSpPr>
          <p:spPr bwMode="auto">
            <a:xfrm>
              <a:off x="3073" y="2387"/>
              <a:ext cx="306" cy="907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0517" name="组合 93221"/>
            <p:cNvGrpSpPr>
              <a:grpSpLocks/>
            </p:cNvGrpSpPr>
            <p:nvPr/>
          </p:nvGrpSpPr>
          <p:grpSpPr bwMode="auto">
            <a:xfrm>
              <a:off x="3110" y="1480"/>
              <a:ext cx="205" cy="1588"/>
              <a:chOff x="3560" y="1434"/>
              <a:chExt cx="205" cy="1588"/>
            </a:xfrm>
          </p:grpSpPr>
          <p:pic>
            <p:nvPicPr>
              <p:cNvPr id="20518" name="图片 93222"/>
              <p:cNvPicPr>
                <a:picLocks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580000">
                <a:off x="3560" y="2705"/>
                <a:ext cx="205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0519" name="直接连接符 93223"/>
              <p:cNvCxnSpPr>
                <a:cxnSpLocks noChangeShapeType="1"/>
              </p:cNvCxnSpPr>
              <p:nvPr/>
            </p:nvCxnSpPr>
            <p:spPr bwMode="auto">
              <a:xfrm flipH="1" flipV="1">
                <a:off x="3672" y="1434"/>
                <a:ext cx="0" cy="15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0520" name="组合 93224"/>
            <p:cNvGrpSpPr>
              <a:grpSpLocks/>
            </p:cNvGrpSpPr>
            <p:nvPr/>
          </p:nvGrpSpPr>
          <p:grpSpPr bwMode="auto">
            <a:xfrm>
              <a:off x="2880" y="1616"/>
              <a:ext cx="726" cy="1806"/>
              <a:chOff x="6540" y="2700"/>
              <a:chExt cx="781" cy="2513"/>
            </a:xfrm>
          </p:grpSpPr>
          <p:grpSp>
            <p:nvGrpSpPr>
              <p:cNvPr id="20521" name="组合 93225"/>
              <p:cNvGrpSpPr>
                <a:grpSpLocks/>
              </p:cNvGrpSpPr>
              <p:nvPr/>
            </p:nvGrpSpPr>
            <p:grpSpPr bwMode="auto">
              <a:xfrm>
                <a:off x="6540" y="3344"/>
                <a:ext cx="781" cy="1869"/>
                <a:chOff x="9000" y="1620"/>
                <a:chExt cx="781" cy="1869"/>
              </a:xfrm>
            </p:grpSpPr>
            <p:sp>
              <p:nvSpPr>
                <p:cNvPr id="20522" name="矩形 93226"/>
                <p:cNvSpPr>
                  <a:spLocks noChangeArrowheads="1"/>
                </p:cNvSpPr>
                <p:nvPr/>
              </p:nvSpPr>
              <p:spPr bwMode="auto">
                <a:xfrm>
                  <a:off x="9161" y="3312"/>
                  <a:ext cx="440" cy="66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523" name="任意多边形 93227"/>
                <p:cNvSpPr>
                  <a:spLocks noChangeArrowheads="1"/>
                </p:cNvSpPr>
                <p:nvPr/>
              </p:nvSpPr>
              <p:spPr bwMode="auto">
                <a:xfrm flipV="1">
                  <a:off x="9000" y="3388"/>
                  <a:ext cx="781" cy="10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0 h 21600"/>
                    <a:gd name="T4" fmla="*/ 16200 w 21600"/>
                    <a:gd name="T5" fmla="*/ 21600 h 21600"/>
                    <a:gd name="T6" fmla="*/ 5400 w 21600"/>
                    <a:gd name="T7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16200" y="21600"/>
                      </a:lnTo>
                      <a:lnTo>
                        <a:pt x="54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0524" name="xjhzhh5"/>
                <p:cNvGrpSpPr>
                  <a:grpSpLocks/>
                </p:cNvGrpSpPr>
                <p:nvPr/>
              </p:nvGrpSpPr>
              <p:grpSpPr bwMode="auto">
                <a:xfrm rot="5400000">
                  <a:off x="8500" y="2369"/>
                  <a:ext cx="1692" cy="194"/>
                  <a:chOff x="2400" y="2160"/>
                  <a:chExt cx="3200" cy="240"/>
                </a:xfrm>
              </p:grpSpPr>
              <p:cxnSp>
                <p:nvCxnSpPr>
                  <p:cNvPr id="20525" name="直接连接符 93229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4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526" name="直接连接符 93230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5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527" name="直接连接符 93231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7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528" name="直接连接符 93232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8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529" name="直接连接符 93233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0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530" name="直接连接符 93234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200" y="2220"/>
                    <a:ext cx="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531" name="直接连接符 93235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3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532" name="直接连接符 93236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5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533" name="直接连接符 93237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6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534" name="直接连接符 9323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8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535" name="直接连接符 93239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0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536" name="直接连接符 93240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1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537" name="直接连接符 93241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3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538" name="直接连接符 93242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4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539" name="直接连接符 93243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6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540" name="直接连接符 93244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800" y="2220"/>
                    <a:ext cx="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541" name="直接连接符 93245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9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542" name="直接连接符 93246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51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543" name="直接连接符 93247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52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544" name="直接连接符 9324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54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545" name="直接连接符 93249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56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grpSp>
            <p:nvGrpSpPr>
              <p:cNvPr id="20546" name="组合 93250"/>
              <p:cNvGrpSpPr>
                <a:grpSpLocks/>
              </p:cNvGrpSpPr>
              <p:nvPr/>
            </p:nvGrpSpPr>
            <p:grpSpPr bwMode="auto">
              <a:xfrm>
                <a:off x="6740" y="2836"/>
                <a:ext cx="348" cy="2204"/>
                <a:chOff x="9201" y="1752"/>
                <a:chExt cx="348" cy="1560"/>
              </a:xfrm>
            </p:grpSpPr>
            <p:cxnSp>
              <p:nvCxnSpPr>
                <p:cNvPr id="20547" name="直接连接符 93251"/>
                <p:cNvCxnSpPr>
                  <a:cxnSpLocks noChangeShapeType="1"/>
                </p:cNvCxnSpPr>
                <p:nvPr/>
              </p:nvCxnSpPr>
              <p:spPr bwMode="auto">
                <a:xfrm flipH="1">
                  <a:off x="9201" y="1752"/>
                  <a:ext cx="0" cy="156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cxnSp>
            <p:cxnSp>
              <p:nvCxnSpPr>
                <p:cNvPr id="20548" name="直接连接符 93252"/>
                <p:cNvCxnSpPr>
                  <a:cxnSpLocks noChangeShapeType="1"/>
                </p:cNvCxnSpPr>
                <p:nvPr/>
              </p:nvCxnSpPr>
              <p:spPr bwMode="auto">
                <a:xfrm flipH="1">
                  <a:off x="9549" y="1752"/>
                  <a:ext cx="0" cy="156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cxnSp>
          </p:grpSp>
          <p:sp>
            <p:nvSpPr>
              <p:cNvPr id="20549" name="任意多边形 93253"/>
              <p:cNvSpPr>
                <a:spLocks noChangeArrowheads="1"/>
              </p:cNvSpPr>
              <p:nvPr/>
            </p:nvSpPr>
            <p:spPr bwMode="auto">
              <a:xfrm>
                <a:off x="6687" y="2700"/>
                <a:ext cx="416" cy="151"/>
              </a:xfrm>
              <a:custGeom>
                <a:avLst/>
                <a:gdLst>
                  <a:gd name="T0" fmla="*/ 108 w 832"/>
                  <a:gd name="T1" fmla="*/ 148 h 148"/>
                  <a:gd name="T2" fmla="*/ 108 w 832"/>
                  <a:gd name="T3" fmla="*/ 74 h 148"/>
                  <a:gd name="T4" fmla="*/ 0 w 832"/>
                  <a:gd name="T5" fmla="*/ 19 h 148"/>
                  <a:gd name="T6" fmla="*/ 136 w 832"/>
                  <a:gd name="T7" fmla="*/ 0 h 148"/>
                  <a:gd name="T8" fmla="*/ 832 w 832"/>
                  <a:gd name="T9" fmla="*/ 0 h 148"/>
                  <a:gd name="T10" fmla="*/ 796 w 832"/>
                  <a:gd name="T11" fmla="*/ 49 h 148"/>
                  <a:gd name="T12" fmla="*/ 794 w 832"/>
                  <a:gd name="T13" fmla="*/ 13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2" h="148">
                    <a:moveTo>
                      <a:pt x="108" y="148"/>
                    </a:moveTo>
                    <a:lnTo>
                      <a:pt x="108" y="74"/>
                    </a:lnTo>
                    <a:lnTo>
                      <a:pt x="0" y="19"/>
                    </a:lnTo>
                    <a:lnTo>
                      <a:pt x="136" y="0"/>
                    </a:lnTo>
                    <a:lnTo>
                      <a:pt x="832" y="0"/>
                    </a:lnTo>
                    <a:lnTo>
                      <a:pt x="796" y="49"/>
                    </a:lnTo>
                    <a:lnTo>
                      <a:pt x="794" y="13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pic>
        <p:nvPicPr>
          <p:cNvPr id="93255" name="图片 93254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20000">
            <a:off x="1395413" y="3436937"/>
            <a:ext cx="12255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56" name="矩形 93255"/>
          <p:cNvSpPr>
            <a:spLocks noChangeArrowheads="1"/>
          </p:cNvSpPr>
          <p:nvPr/>
        </p:nvSpPr>
        <p:spPr bwMode="auto">
          <a:xfrm>
            <a:off x="827088" y="5734050"/>
            <a:ext cx="47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i="1">
                <a:latin typeface="Times New Roman" pitchFamily="18" charset="0"/>
              </a:rPr>
              <a:t>V</a:t>
            </a:r>
            <a:r>
              <a:rPr lang="zh-CN" altLang="zh-CN" sz="2400" i="1" baseline="-25000">
                <a:latin typeface="Times New Roman" pitchFamily="18" charset="0"/>
              </a:rPr>
              <a:t>1</a:t>
            </a:r>
          </a:p>
        </p:txBody>
      </p:sp>
      <p:sp>
        <p:nvSpPr>
          <p:cNvPr id="93257" name="矩形 93256"/>
          <p:cNvSpPr>
            <a:spLocks noChangeArrowheads="1"/>
          </p:cNvSpPr>
          <p:nvPr/>
        </p:nvSpPr>
        <p:spPr bwMode="auto">
          <a:xfrm>
            <a:off x="2552700" y="5734050"/>
            <a:ext cx="47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i="1">
                <a:latin typeface="Times New Roman" pitchFamily="18" charset="0"/>
              </a:rPr>
              <a:t>V</a:t>
            </a:r>
            <a:r>
              <a:rPr lang="zh-CN" altLang="zh-CN" sz="2400" i="1" baseline="-25000">
                <a:latin typeface="Times New Roman" pitchFamily="18" charset="0"/>
              </a:rPr>
              <a:t>2</a:t>
            </a:r>
          </a:p>
        </p:txBody>
      </p:sp>
      <p:sp>
        <p:nvSpPr>
          <p:cNvPr id="93258" name="矩形 93257"/>
          <p:cNvSpPr>
            <a:spLocks noChangeArrowheads="1"/>
          </p:cNvSpPr>
          <p:nvPr/>
        </p:nvSpPr>
        <p:spPr bwMode="auto">
          <a:xfrm>
            <a:off x="5292725" y="3357563"/>
            <a:ext cx="331152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600">
                <a:latin typeface="Times New Roman" pitchFamily="18" charset="0"/>
              </a:rPr>
              <a:t>石块的体积：</a:t>
            </a:r>
          </a:p>
          <a:p>
            <a:endParaRPr lang="zh-CN" altLang="zh-CN" sz="3600">
              <a:latin typeface="Times New Roman" pitchFamily="18" charset="0"/>
            </a:endParaRPr>
          </a:p>
          <a:p>
            <a:pPr algn="ctr"/>
            <a:r>
              <a:rPr lang="zh-CN" altLang="zh-CN" sz="3600" i="1">
                <a:latin typeface="Times New Roman" pitchFamily="18" charset="0"/>
              </a:rPr>
              <a:t>V=V</a:t>
            </a:r>
            <a:r>
              <a:rPr lang="zh-CN" altLang="zh-CN" sz="3600" i="1" baseline="-25000">
                <a:latin typeface="Times New Roman" pitchFamily="18" charset="0"/>
              </a:rPr>
              <a:t>2</a:t>
            </a:r>
            <a:r>
              <a:rPr lang="zh-CN" altLang="zh-CN" sz="3600" i="1">
                <a:latin typeface="Tahoma" pitchFamily="34" charset="0"/>
              </a:rPr>
              <a:t>-</a:t>
            </a:r>
            <a:r>
              <a:rPr lang="zh-CN" altLang="zh-CN" sz="3600" i="1">
                <a:latin typeface="Times New Roman" pitchFamily="18" charset="0"/>
              </a:rPr>
              <a:t>V</a:t>
            </a:r>
            <a:r>
              <a:rPr lang="zh-CN" altLang="zh-CN" sz="3600" i="1" baseline="-25000">
                <a:latin typeface="Times New Roman" pitchFamily="18" charset="0"/>
              </a:rPr>
              <a:t>2</a:t>
            </a:r>
          </a:p>
          <a:p>
            <a:endParaRPr lang="zh-CN" altLang="zh-CN" sz="3600">
              <a:latin typeface="Tahoma" pitchFamily="34" charset="0"/>
            </a:endParaRPr>
          </a:p>
        </p:txBody>
      </p:sp>
      <p:sp>
        <p:nvSpPr>
          <p:cNvPr id="93259" name="矩形 93258"/>
          <p:cNvSpPr>
            <a:spLocks noChangeArrowheads="1"/>
          </p:cNvSpPr>
          <p:nvPr/>
        </p:nvSpPr>
        <p:spPr bwMode="auto">
          <a:xfrm>
            <a:off x="3733800" y="1066800"/>
            <a:ext cx="327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 b="1">
                <a:solidFill>
                  <a:srgbClr val="FF0000"/>
                </a:solidFill>
              </a:rPr>
              <a:t>——排水法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3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afterEffect="1"/>
                                        <p:tgtEl>
                                          <p:spTgt spid="9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16" dur="8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</p:anim>
                                    <p:anim calcmode="discrete" valueType="clr">
                                      <p:cBhvr>
                                        <p:cTn id="17" dur="8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8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1" nodeType="click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3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2" nodeType="clickEffect"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3" nodeType="clickEffect"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  <p:bldP spid="93256" grpId="1"/>
      <p:bldP spid="93257" grpId="2"/>
      <p:bldP spid="93258" grpId="3"/>
      <p:bldP spid="93259" grpId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280988" y="2209800"/>
            <a:ext cx="876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 noProof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第二</a:t>
            </a:r>
            <a:r>
              <a:rPr lang="zh-CN" altLang="en-US" sz="4800" b="1" noProof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节  </a:t>
            </a:r>
            <a:r>
              <a:rPr lang="zh-CN" altLang="en-US" sz="4800" b="1" noProof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学习</a:t>
            </a:r>
            <a:r>
              <a:rPr lang="zh-CN" altLang="en-US" sz="4800" b="1" noProof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使用天平</a:t>
            </a:r>
            <a:r>
              <a:rPr lang="zh-CN" altLang="en-US" sz="4800" b="1" noProof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和</a:t>
            </a:r>
            <a:r>
              <a:rPr lang="zh-CN" altLang="en-US" sz="4800" b="1" noProof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量筒</a:t>
            </a:r>
            <a:endParaRPr lang="zh-CN" altLang="en-US" sz="4800" b="1" noProof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3074" name="Picture 6" descr="IMG_04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4132263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3159125"/>
            <a:ext cx="2895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文本框 2"/>
          <p:cNvSpPr txBox="1">
            <a:spLocks noChangeArrowheads="1"/>
          </p:cNvSpPr>
          <p:nvPr/>
        </p:nvSpPr>
        <p:spPr bwMode="auto">
          <a:xfrm>
            <a:off x="511175" y="277691"/>
            <a:ext cx="51283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B050"/>
                </a:solidFill>
              </a:rPr>
              <a:t>沪科版物理八年级教学课件</a:t>
            </a:r>
          </a:p>
        </p:txBody>
      </p:sp>
      <p:sp>
        <p:nvSpPr>
          <p:cNvPr id="3077" name="文本框 3"/>
          <p:cNvSpPr txBox="1">
            <a:spLocks noChangeArrowheads="1"/>
          </p:cNvSpPr>
          <p:nvPr/>
        </p:nvSpPr>
        <p:spPr bwMode="auto">
          <a:xfrm>
            <a:off x="1633538" y="1235075"/>
            <a:ext cx="52498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</a:rPr>
              <a:t>第五章 质量与密度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20481"/>
          <p:cNvGrpSpPr>
            <a:grpSpLocks/>
          </p:cNvGrpSpPr>
          <p:nvPr/>
        </p:nvGrpSpPr>
        <p:grpSpPr bwMode="auto">
          <a:xfrm>
            <a:off x="395288" y="765175"/>
            <a:ext cx="2447925" cy="773113"/>
            <a:chOff x="0" y="0"/>
            <a:chExt cx="1542" cy="487"/>
          </a:xfrm>
        </p:grpSpPr>
        <p:sp>
          <p:nvSpPr>
            <p:cNvPr id="21506" name="文本框 20482"/>
            <p:cNvSpPr txBox="1">
              <a:spLocks noChangeArrowheads="1"/>
            </p:cNvSpPr>
            <p:nvPr/>
          </p:nvSpPr>
          <p:spPr bwMode="auto">
            <a:xfrm>
              <a:off x="363" y="45"/>
              <a:ext cx="117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000">
                  <a:solidFill>
                    <a:srgbClr val="006666"/>
                  </a:solidFill>
                  <a:latin typeface="Times New Roman" pitchFamily="18" charset="0"/>
                  <a:ea typeface="黑体" pitchFamily="49" charset="-122"/>
                </a:rPr>
                <a:t>小结：</a:t>
              </a:r>
              <a:endParaRPr lang="en-US" altLang="zh-CN" sz="4000">
                <a:solidFill>
                  <a:srgbClr val="FF5050"/>
                </a:solidFill>
                <a:latin typeface="Times New Roman" pitchFamily="18" charset="0"/>
                <a:ea typeface="黑体" pitchFamily="49" charset="-122"/>
              </a:endParaRPr>
            </a:p>
          </p:txBody>
        </p:sp>
        <p:pic>
          <p:nvPicPr>
            <p:cNvPr id="21507" name="图片 20483" descr="问号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4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5" name="矩形 20484"/>
          <p:cNvSpPr>
            <a:spLocks noChangeArrowheads="1"/>
          </p:cNvSpPr>
          <p:nvPr/>
        </p:nvSpPr>
        <p:spPr bwMode="auto">
          <a:xfrm>
            <a:off x="971550" y="1879600"/>
            <a:ext cx="6408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宋体" pitchFamily="2" charset="-122"/>
              </a:rPr>
              <a:t>1．使用天平时，应将天平放在水平工作台上。</a:t>
            </a:r>
          </a:p>
        </p:txBody>
      </p:sp>
      <p:sp>
        <p:nvSpPr>
          <p:cNvPr id="20486" name="矩形 20485"/>
          <p:cNvSpPr>
            <a:spLocks noChangeArrowheads="1"/>
          </p:cNvSpPr>
          <p:nvPr/>
        </p:nvSpPr>
        <p:spPr bwMode="auto">
          <a:xfrm>
            <a:off x="971550" y="2276475"/>
            <a:ext cx="54721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宋体" pitchFamily="2" charset="-122"/>
              </a:rPr>
              <a:t>2．使用前，将游码移至称量标尺左端的“0”刻度线上；调节平衡螺母，使指针尖对准分度标尺中央的刻度线。</a:t>
            </a:r>
          </a:p>
        </p:txBody>
      </p:sp>
      <p:sp>
        <p:nvSpPr>
          <p:cNvPr id="20487" name="矩形 20486"/>
          <p:cNvSpPr>
            <a:spLocks noChangeArrowheads="1"/>
          </p:cNvSpPr>
          <p:nvPr/>
        </p:nvSpPr>
        <p:spPr bwMode="auto">
          <a:xfrm>
            <a:off x="971550" y="3214688"/>
            <a:ext cx="77041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宋体" pitchFamily="2" charset="-122"/>
              </a:rPr>
              <a:t>3．天平的右盘放置砝码，左盘放置需称量的物品；添加砝码和移动标尺游码，使指针对准分度标尺的中央刻度线，此时砝码质量与称量标尺上的示数值之和，即为所称量物品的质量。</a:t>
            </a:r>
          </a:p>
        </p:txBody>
      </p:sp>
      <p:sp>
        <p:nvSpPr>
          <p:cNvPr id="20488" name="矩形 20487"/>
          <p:cNvSpPr>
            <a:spLocks noChangeArrowheads="1"/>
          </p:cNvSpPr>
          <p:nvPr/>
        </p:nvSpPr>
        <p:spPr bwMode="auto">
          <a:xfrm>
            <a:off x="971550" y="4221163"/>
            <a:ext cx="6958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宋体" pitchFamily="2" charset="-122"/>
              </a:rPr>
              <a:t>4．从珐码盒中取珐码时，必须用镊子夹取，不要用手提取。</a:t>
            </a:r>
          </a:p>
        </p:txBody>
      </p:sp>
      <p:sp>
        <p:nvSpPr>
          <p:cNvPr id="20489" name="文本框 20488"/>
          <p:cNvSpPr txBox="1">
            <a:spLocks noChangeArrowheads="1"/>
          </p:cNvSpPr>
          <p:nvPr/>
        </p:nvSpPr>
        <p:spPr bwMode="auto">
          <a:xfrm>
            <a:off x="395288" y="1484313"/>
            <a:ext cx="4032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一、天平的使用要求：</a:t>
            </a:r>
            <a:endParaRPr lang="en-US" altLang="zh-CN" sz="2400" b="1">
              <a:solidFill>
                <a:srgbClr val="FF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20490" name="文本框 20489"/>
          <p:cNvSpPr txBox="1">
            <a:spLocks noChangeArrowheads="1"/>
          </p:cNvSpPr>
          <p:nvPr/>
        </p:nvSpPr>
        <p:spPr bwMode="auto">
          <a:xfrm>
            <a:off x="323850" y="4868863"/>
            <a:ext cx="4679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二、量筒的使用要求：</a:t>
            </a:r>
            <a:endParaRPr lang="en-US" altLang="zh-CN" sz="2400" b="1">
              <a:solidFill>
                <a:srgbClr val="FF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20491" name="矩形 20490"/>
          <p:cNvSpPr>
            <a:spLocks noChangeArrowheads="1"/>
          </p:cNvSpPr>
          <p:nvPr/>
        </p:nvSpPr>
        <p:spPr bwMode="auto">
          <a:xfrm>
            <a:off x="1042988" y="5300663"/>
            <a:ext cx="7705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Times New Roman" pitchFamily="18" charset="0"/>
              </a:rPr>
              <a:t>使用量筒时应首先观察了解它的量程和分度值，读数时，视线要跟液体的凹形底部或凸形顶部在同一水平线上。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6" grpId="0"/>
      <p:bldP spid="20487" grpId="0"/>
      <p:bldP spid="20488" grpId="0"/>
      <p:bldP spid="20489" grpId="0"/>
      <p:bldP spid="20490" grpId="0"/>
      <p:bldP spid="2049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457200" y="1219200"/>
            <a:ext cx="830580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一、是非题　　</a:t>
            </a:r>
          </a:p>
          <a:p>
            <a:endParaRPr lang="zh-CN" altLang="en-US" sz="2400" b="1">
              <a:solidFill>
                <a:srgbClr val="000099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en-US" sz="2400" b="1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400" b="1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．物体放在天平的左盘和右盘都不会影响测量的最后结果．</a:t>
            </a:r>
          </a:p>
          <a:p>
            <a:endParaRPr lang="zh-CN" altLang="en-US" sz="2400" b="1">
              <a:solidFill>
                <a:srgbClr val="000099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en-US" sz="2400" b="1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400" b="1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．任何物体的质量都可以用托盘天平测出．　　</a:t>
            </a:r>
          </a:p>
          <a:p>
            <a:endParaRPr lang="zh-CN" altLang="en-US" sz="2400" b="1">
              <a:solidFill>
                <a:srgbClr val="000099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en-US" sz="2400" b="1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400" b="1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．托盘天平的刻度板上刻度是用来读被测物体质量的．</a:t>
            </a:r>
          </a:p>
          <a:p>
            <a:r>
              <a:rPr lang="zh-CN" altLang="en-US" sz="2400" b="1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　　</a:t>
            </a:r>
          </a:p>
          <a:p>
            <a:r>
              <a:rPr lang="en-US" altLang="en-US" sz="2400" b="1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2400" b="1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．托盘天平的刻度板上刻度是用来判断横梁是否水平平衡．</a:t>
            </a:r>
          </a:p>
          <a:p>
            <a:r>
              <a:rPr lang="zh-CN" altLang="en-US" sz="2400" b="1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　　</a:t>
            </a:r>
          </a:p>
          <a:p>
            <a:r>
              <a:rPr lang="en-US" altLang="en-US" sz="2400" b="1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2400" b="1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．不能把化学药品及液体直接放在天平盘上去称量．</a:t>
            </a:r>
          </a:p>
          <a:p>
            <a:r>
              <a:rPr lang="zh-CN" altLang="en-US" sz="2400" b="1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　　</a:t>
            </a:r>
          </a:p>
          <a:p>
            <a:r>
              <a:rPr lang="en-US" altLang="en-US" sz="2400" b="1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sz="2400" b="1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．国际单位制中质量的单位是吨．</a:t>
            </a:r>
          </a:p>
          <a:p>
            <a:r>
              <a:rPr lang="zh-CN" altLang="en-US" sz="2400" b="1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　　　　　</a:t>
            </a:r>
          </a:p>
        </p:txBody>
      </p:sp>
      <p:sp>
        <p:nvSpPr>
          <p:cNvPr id="28675" name="Freeform 4"/>
          <p:cNvSpPr>
            <a:spLocks noChangeArrowheads="1"/>
          </p:cNvSpPr>
          <p:nvPr/>
        </p:nvSpPr>
        <p:spPr bwMode="auto">
          <a:xfrm>
            <a:off x="381000" y="4267200"/>
            <a:ext cx="685800" cy="280988"/>
          </a:xfrm>
          <a:custGeom>
            <a:avLst/>
            <a:gdLst>
              <a:gd name="T0" fmla="*/ 0 w 786"/>
              <a:gd name="T1" fmla="*/ 0 h 369"/>
              <a:gd name="T2" fmla="*/ 73 w 786"/>
              <a:gd name="T3" fmla="*/ 119 h 369"/>
              <a:gd name="T4" fmla="*/ 100 w 786"/>
              <a:gd name="T5" fmla="*/ 192 h 369"/>
              <a:gd name="T6" fmla="*/ 119 w 786"/>
              <a:gd name="T7" fmla="*/ 210 h 369"/>
              <a:gd name="T8" fmla="*/ 164 w 786"/>
              <a:gd name="T9" fmla="*/ 274 h 369"/>
              <a:gd name="T10" fmla="*/ 192 w 786"/>
              <a:gd name="T11" fmla="*/ 320 h 369"/>
              <a:gd name="T12" fmla="*/ 274 w 786"/>
              <a:gd name="T13" fmla="*/ 329 h 369"/>
              <a:gd name="T14" fmla="*/ 521 w 786"/>
              <a:gd name="T15" fmla="*/ 183 h 369"/>
              <a:gd name="T16" fmla="*/ 567 w 786"/>
              <a:gd name="T17" fmla="*/ 155 h 369"/>
              <a:gd name="T18" fmla="*/ 676 w 786"/>
              <a:gd name="T19" fmla="*/ 91 h 369"/>
              <a:gd name="T20" fmla="*/ 722 w 786"/>
              <a:gd name="T21" fmla="*/ 55 h 369"/>
              <a:gd name="T22" fmla="*/ 786 w 786"/>
              <a:gd name="T23" fmla="*/ 27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86" h="369">
                <a:moveTo>
                  <a:pt x="0" y="0"/>
                </a:moveTo>
                <a:cubicBezTo>
                  <a:pt x="14" y="43"/>
                  <a:pt x="41" y="87"/>
                  <a:pt x="73" y="119"/>
                </a:cubicBezTo>
                <a:cubicBezTo>
                  <a:pt x="79" y="138"/>
                  <a:pt x="92" y="179"/>
                  <a:pt x="100" y="192"/>
                </a:cubicBezTo>
                <a:cubicBezTo>
                  <a:pt x="104" y="200"/>
                  <a:pt x="114" y="203"/>
                  <a:pt x="119" y="210"/>
                </a:cubicBezTo>
                <a:cubicBezTo>
                  <a:pt x="135" y="231"/>
                  <a:pt x="149" y="253"/>
                  <a:pt x="164" y="274"/>
                </a:cubicBezTo>
                <a:cubicBezTo>
                  <a:pt x="176" y="309"/>
                  <a:pt x="166" y="294"/>
                  <a:pt x="192" y="320"/>
                </a:cubicBezTo>
                <a:cubicBezTo>
                  <a:pt x="208" y="369"/>
                  <a:pt x="235" y="351"/>
                  <a:pt x="274" y="329"/>
                </a:cubicBezTo>
                <a:cubicBezTo>
                  <a:pt x="358" y="282"/>
                  <a:pt x="429" y="213"/>
                  <a:pt x="521" y="183"/>
                </a:cubicBezTo>
                <a:cubicBezTo>
                  <a:pt x="560" y="142"/>
                  <a:pt x="514" y="184"/>
                  <a:pt x="567" y="155"/>
                </a:cubicBezTo>
                <a:cubicBezTo>
                  <a:pt x="607" y="133"/>
                  <a:pt x="633" y="105"/>
                  <a:pt x="676" y="91"/>
                </a:cubicBezTo>
                <a:cubicBezTo>
                  <a:pt x="693" y="75"/>
                  <a:pt x="700" y="67"/>
                  <a:pt x="722" y="55"/>
                </a:cubicBezTo>
                <a:cubicBezTo>
                  <a:pt x="744" y="44"/>
                  <a:pt x="768" y="45"/>
                  <a:pt x="786" y="27"/>
                </a:cubicBezTo>
              </a:path>
            </a:pathLst>
          </a:custGeom>
          <a:noFill/>
          <a:ln w="1016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8676" name="Group 7"/>
          <p:cNvGrpSpPr>
            <a:grpSpLocks/>
          </p:cNvGrpSpPr>
          <p:nvPr/>
        </p:nvGrpSpPr>
        <p:grpSpPr bwMode="auto">
          <a:xfrm>
            <a:off x="228600" y="1828800"/>
            <a:ext cx="685800" cy="573088"/>
            <a:chOff x="0" y="0"/>
            <a:chExt cx="384" cy="384"/>
          </a:xfrm>
        </p:grpSpPr>
        <p:sp>
          <p:nvSpPr>
            <p:cNvPr id="22532" name="Freeform 5"/>
            <p:cNvSpPr>
              <a:spLocks noChangeArrowheads="1"/>
            </p:cNvSpPr>
            <p:nvPr/>
          </p:nvSpPr>
          <p:spPr bwMode="auto">
            <a:xfrm>
              <a:off x="0" y="0"/>
              <a:ext cx="375" cy="384"/>
            </a:xfrm>
            <a:custGeom>
              <a:avLst/>
              <a:gdLst>
                <a:gd name="T0" fmla="*/ 375 w 375"/>
                <a:gd name="T1" fmla="*/ 0 h 384"/>
                <a:gd name="T2" fmla="*/ 301 w 375"/>
                <a:gd name="T3" fmla="*/ 82 h 384"/>
                <a:gd name="T4" fmla="*/ 164 w 375"/>
                <a:gd name="T5" fmla="*/ 238 h 384"/>
                <a:gd name="T6" fmla="*/ 82 w 375"/>
                <a:gd name="T7" fmla="*/ 329 h 384"/>
                <a:gd name="T8" fmla="*/ 0 w 375"/>
                <a:gd name="T9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84">
                  <a:moveTo>
                    <a:pt x="375" y="0"/>
                  </a:moveTo>
                  <a:cubicBezTo>
                    <a:pt x="348" y="26"/>
                    <a:pt x="329" y="55"/>
                    <a:pt x="301" y="82"/>
                  </a:cubicBezTo>
                  <a:cubicBezTo>
                    <a:pt x="269" y="148"/>
                    <a:pt x="203" y="179"/>
                    <a:pt x="164" y="238"/>
                  </a:cubicBezTo>
                  <a:cubicBezTo>
                    <a:pt x="129" y="292"/>
                    <a:pt x="127" y="292"/>
                    <a:pt x="82" y="329"/>
                  </a:cubicBezTo>
                  <a:cubicBezTo>
                    <a:pt x="55" y="352"/>
                    <a:pt x="39" y="384"/>
                    <a:pt x="0" y="384"/>
                  </a:cubicBezTo>
                </a:path>
              </a:pathLst>
            </a:custGeom>
            <a:noFill/>
            <a:ln w="1016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33" name="Freeform 6"/>
            <p:cNvSpPr>
              <a:spLocks noChangeArrowheads="1"/>
            </p:cNvSpPr>
            <p:nvPr/>
          </p:nvSpPr>
          <p:spPr bwMode="auto">
            <a:xfrm>
              <a:off x="45" y="92"/>
              <a:ext cx="339" cy="237"/>
            </a:xfrm>
            <a:custGeom>
              <a:avLst/>
              <a:gdLst>
                <a:gd name="T0" fmla="*/ 0 w 339"/>
                <a:gd name="T1" fmla="*/ 0 h 237"/>
                <a:gd name="T2" fmla="*/ 192 w 339"/>
                <a:gd name="T3" fmla="*/ 155 h 237"/>
                <a:gd name="T4" fmla="*/ 266 w 339"/>
                <a:gd name="T5" fmla="*/ 210 h 237"/>
                <a:gd name="T6" fmla="*/ 339 w 339"/>
                <a:gd name="T7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9" h="237">
                  <a:moveTo>
                    <a:pt x="0" y="0"/>
                  </a:moveTo>
                  <a:cubicBezTo>
                    <a:pt x="46" y="66"/>
                    <a:pt x="126" y="112"/>
                    <a:pt x="192" y="155"/>
                  </a:cubicBezTo>
                  <a:cubicBezTo>
                    <a:pt x="233" y="182"/>
                    <a:pt x="189" y="184"/>
                    <a:pt x="266" y="210"/>
                  </a:cubicBezTo>
                  <a:cubicBezTo>
                    <a:pt x="327" y="230"/>
                    <a:pt x="303" y="220"/>
                    <a:pt x="339" y="237"/>
                  </a:cubicBezTo>
                </a:path>
              </a:pathLst>
            </a:custGeom>
            <a:noFill/>
            <a:ln w="1016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679" name="Group 8"/>
          <p:cNvGrpSpPr>
            <a:grpSpLocks/>
          </p:cNvGrpSpPr>
          <p:nvPr/>
        </p:nvGrpSpPr>
        <p:grpSpPr bwMode="auto">
          <a:xfrm>
            <a:off x="228600" y="2590800"/>
            <a:ext cx="685800" cy="573088"/>
            <a:chOff x="0" y="0"/>
            <a:chExt cx="384" cy="384"/>
          </a:xfrm>
        </p:grpSpPr>
        <p:sp>
          <p:nvSpPr>
            <p:cNvPr id="22535" name="Freeform 9"/>
            <p:cNvSpPr>
              <a:spLocks noChangeArrowheads="1"/>
            </p:cNvSpPr>
            <p:nvPr/>
          </p:nvSpPr>
          <p:spPr bwMode="auto">
            <a:xfrm>
              <a:off x="0" y="0"/>
              <a:ext cx="375" cy="384"/>
            </a:xfrm>
            <a:custGeom>
              <a:avLst/>
              <a:gdLst>
                <a:gd name="T0" fmla="*/ 375 w 375"/>
                <a:gd name="T1" fmla="*/ 0 h 384"/>
                <a:gd name="T2" fmla="*/ 301 w 375"/>
                <a:gd name="T3" fmla="*/ 82 h 384"/>
                <a:gd name="T4" fmla="*/ 164 w 375"/>
                <a:gd name="T5" fmla="*/ 238 h 384"/>
                <a:gd name="T6" fmla="*/ 82 w 375"/>
                <a:gd name="T7" fmla="*/ 329 h 384"/>
                <a:gd name="T8" fmla="*/ 0 w 375"/>
                <a:gd name="T9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84">
                  <a:moveTo>
                    <a:pt x="375" y="0"/>
                  </a:moveTo>
                  <a:cubicBezTo>
                    <a:pt x="348" y="26"/>
                    <a:pt x="329" y="55"/>
                    <a:pt x="301" y="82"/>
                  </a:cubicBezTo>
                  <a:cubicBezTo>
                    <a:pt x="269" y="148"/>
                    <a:pt x="203" y="179"/>
                    <a:pt x="164" y="238"/>
                  </a:cubicBezTo>
                  <a:cubicBezTo>
                    <a:pt x="129" y="292"/>
                    <a:pt x="127" y="292"/>
                    <a:pt x="82" y="329"/>
                  </a:cubicBezTo>
                  <a:cubicBezTo>
                    <a:pt x="55" y="352"/>
                    <a:pt x="39" y="384"/>
                    <a:pt x="0" y="384"/>
                  </a:cubicBezTo>
                </a:path>
              </a:pathLst>
            </a:custGeom>
            <a:noFill/>
            <a:ln w="1016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36" name="Freeform 10"/>
            <p:cNvSpPr>
              <a:spLocks noChangeArrowheads="1"/>
            </p:cNvSpPr>
            <p:nvPr/>
          </p:nvSpPr>
          <p:spPr bwMode="auto">
            <a:xfrm>
              <a:off x="45" y="92"/>
              <a:ext cx="339" cy="237"/>
            </a:xfrm>
            <a:custGeom>
              <a:avLst/>
              <a:gdLst>
                <a:gd name="T0" fmla="*/ 0 w 339"/>
                <a:gd name="T1" fmla="*/ 0 h 237"/>
                <a:gd name="T2" fmla="*/ 192 w 339"/>
                <a:gd name="T3" fmla="*/ 155 h 237"/>
                <a:gd name="T4" fmla="*/ 266 w 339"/>
                <a:gd name="T5" fmla="*/ 210 h 237"/>
                <a:gd name="T6" fmla="*/ 339 w 339"/>
                <a:gd name="T7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9" h="237">
                  <a:moveTo>
                    <a:pt x="0" y="0"/>
                  </a:moveTo>
                  <a:cubicBezTo>
                    <a:pt x="46" y="66"/>
                    <a:pt x="126" y="112"/>
                    <a:pt x="192" y="155"/>
                  </a:cubicBezTo>
                  <a:cubicBezTo>
                    <a:pt x="233" y="182"/>
                    <a:pt x="189" y="184"/>
                    <a:pt x="266" y="210"/>
                  </a:cubicBezTo>
                  <a:cubicBezTo>
                    <a:pt x="327" y="230"/>
                    <a:pt x="303" y="220"/>
                    <a:pt x="339" y="237"/>
                  </a:cubicBezTo>
                </a:path>
              </a:pathLst>
            </a:custGeom>
            <a:noFill/>
            <a:ln w="1016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682" name="Group 11"/>
          <p:cNvGrpSpPr>
            <a:grpSpLocks/>
          </p:cNvGrpSpPr>
          <p:nvPr/>
        </p:nvGrpSpPr>
        <p:grpSpPr bwMode="auto">
          <a:xfrm>
            <a:off x="228600" y="3352800"/>
            <a:ext cx="685800" cy="573088"/>
            <a:chOff x="0" y="0"/>
            <a:chExt cx="384" cy="384"/>
          </a:xfrm>
        </p:grpSpPr>
        <p:sp>
          <p:nvSpPr>
            <p:cNvPr id="22538" name="Freeform 12"/>
            <p:cNvSpPr>
              <a:spLocks noChangeArrowheads="1"/>
            </p:cNvSpPr>
            <p:nvPr/>
          </p:nvSpPr>
          <p:spPr bwMode="auto">
            <a:xfrm>
              <a:off x="0" y="0"/>
              <a:ext cx="375" cy="384"/>
            </a:xfrm>
            <a:custGeom>
              <a:avLst/>
              <a:gdLst>
                <a:gd name="T0" fmla="*/ 375 w 375"/>
                <a:gd name="T1" fmla="*/ 0 h 384"/>
                <a:gd name="T2" fmla="*/ 301 w 375"/>
                <a:gd name="T3" fmla="*/ 82 h 384"/>
                <a:gd name="T4" fmla="*/ 164 w 375"/>
                <a:gd name="T5" fmla="*/ 238 h 384"/>
                <a:gd name="T6" fmla="*/ 82 w 375"/>
                <a:gd name="T7" fmla="*/ 329 h 384"/>
                <a:gd name="T8" fmla="*/ 0 w 375"/>
                <a:gd name="T9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84">
                  <a:moveTo>
                    <a:pt x="375" y="0"/>
                  </a:moveTo>
                  <a:cubicBezTo>
                    <a:pt x="348" y="26"/>
                    <a:pt x="329" y="55"/>
                    <a:pt x="301" y="82"/>
                  </a:cubicBezTo>
                  <a:cubicBezTo>
                    <a:pt x="269" y="148"/>
                    <a:pt x="203" y="179"/>
                    <a:pt x="164" y="238"/>
                  </a:cubicBezTo>
                  <a:cubicBezTo>
                    <a:pt x="129" y="292"/>
                    <a:pt x="127" y="292"/>
                    <a:pt x="82" y="329"/>
                  </a:cubicBezTo>
                  <a:cubicBezTo>
                    <a:pt x="55" y="352"/>
                    <a:pt x="39" y="384"/>
                    <a:pt x="0" y="384"/>
                  </a:cubicBezTo>
                </a:path>
              </a:pathLst>
            </a:custGeom>
            <a:noFill/>
            <a:ln w="1016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39" name="Freeform 13"/>
            <p:cNvSpPr>
              <a:spLocks noChangeArrowheads="1"/>
            </p:cNvSpPr>
            <p:nvPr/>
          </p:nvSpPr>
          <p:spPr bwMode="auto">
            <a:xfrm>
              <a:off x="45" y="92"/>
              <a:ext cx="339" cy="237"/>
            </a:xfrm>
            <a:custGeom>
              <a:avLst/>
              <a:gdLst>
                <a:gd name="T0" fmla="*/ 0 w 339"/>
                <a:gd name="T1" fmla="*/ 0 h 237"/>
                <a:gd name="T2" fmla="*/ 192 w 339"/>
                <a:gd name="T3" fmla="*/ 155 h 237"/>
                <a:gd name="T4" fmla="*/ 266 w 339"/>
                <a:gd name="T5" fmla="*/ 210 h 237"/>
                <a:gd name="T6" fmla="*/ 339 w 339"/>
                <a:gd name="T7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9" h="237">
                  <a:moveTo>
                    <a:pt x="0" y="0"/>
                  </a:moveTo>
                  <a:cubicBezTo>
                    <a:pt x="46" y="66"/>
                    <a:pt x="126" y="112"/>
                    <a:pt x="192" y="155"/>
                  </a:cubicBezTo>
                  <a:cubicBezTo>
                    <a:pt x="233" y="182"/>
                    <a:pt x="189" y="184"/>
                    <a:pt x="266" y="210"/>
                  </a:cubicBezTo>
                  <a:cubicBezTo>
                    <a:pt x="327" y="230"/>
                    <a:pt x="303" y="220"/>
                    <a:pt x="339" y="237"/>
                  </a:cubicBezTo>
                </a:path>
              </a:pathLst>
            </a:custGeom>
            <a:noFill/>
            <a:ln w="1016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685" name="Freeform 18"/>
          <p:cNvSpPr>
            <a:spLocks noChangeArrowheads="1"/>
          </p:cNvSpPr>
          <p:nvPr/>
        </p:nvSpPr>
        <p:spPr bwMode="auto">
          <a:xfrm>
            <a:off x="381000" y="4876800"/>
            <a:ext cx="685800" cy="280988"/>
          </a:xfrm>
          <a:custGeom>
            <a:avLst/>
            <a:gdLst>
              <a:gd name="T0" fmla="*/ 0 w 786"/>
              <a:gd name="T1" fmla="*/ 0 h 369"/>
              <a:gd name="T2" fmla="*/ 73 w 786"/>
              <a:gd name="T3" fmla="*/ 119 h 369"/>
              <a:gd name="T4" fmla="*/ 100 w 786"/>
              <a:gd name="T5" fmla="*/ 192 h 369"/>
              <a:gd name="T6" fmla="*/ 119 w 786"/>
              <a:gd name="T7" fmla="*/ 210 h 369"/>
              <a:gd name="T8" fmla="*/ 164 w 786"/>
              <a:gd name="T9" fmla="*/ 274 h 369"/>
              <a:gd name="T10" fmla="*/ 192 w 786"/>
              <a:gd name="T11" fmla="*/ 320 h 369"/>
              <a:gd name="T12" fmla="*/ 274 w 786"/>
              <a:gd name="T13" fmla="*/ 329 h 369"/>
              <a:gd name="T14" fmla="*/ 521 w 786"/>
              <a:gd name="T15" fmla="*/ 183 h 369"/>
              <a:gd name="T16" fmla="*/ 567 w 786"/>
              <a:gd name="T17" fmla="*/ 155 h 369"/>
              <a:gd name="T18" fmla="*/ 676 w 786"/>
              <a:gd name="T19" fmla="*/ 91 h 369"/>
              <a:gd name="T20" fmla="*/ 722 w 786"/>
              <a:gd name="T21" fmla="*/ 55 h 369"/>
              <a:gd name="T22" fmla="*/ 786 w 786"/>
              <a:gd name="T23" fmla="*/ 27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86" h="369">
                <a:moveTo>
                  <a:pt x="0" y="0"/>
                </a:moveTo>
                <a:cubicBezTo>
                  <a:pt x="14" y="43"/>
                  <a:pt x="41" y="87"/>
                  <a:pt x="73" y="119"/>
                </a:cubicBezTo>
                <a:cubicBezTo>
                  <a:pt x="79" y="138"/>
                  <a:pt x="92" y="179"/>
                  <a:pt x="100" y="192"/>
                </a:cubicBezTo>
                <a:cubicBezTo>
                  <a:pt x="104" y="200"/>
                  <a:pt x="114" y="203"/>
                  <a:pt x="119" y="210"/>
                </a:cubicBezTo>
                <a:cubicBezTo>
                  <a:pt x="135" y="231"/>
                  <a:pt x="149" y="253"/>
                  <a:pt x="164" y="274"/>
                </a:cubicBezTo>
                <a:cubicBezTo>
                  <a:pt x="176" y="309"/>
                  <a:pt x="166" y="294"/>
                  <a:pt x="192" y="320"/>
                </a:cubicBezTo>
                <a:cubicBezTo>
                  <a:pt x="208" y="369"/>
                  <a:pt x="235" y="351"/>
                  <a:pt x="274" y="329"/>
                </a:cubicBezTo>
                <a:cubicBezTo>
                  <a:pt x="358" y="282"/>
                  <a:pt x="429" y="213"/>
                  <a:pt x="521" y="183"/>
                </a:cubicBezTo>
                <a:cubicBezTo>
                  <a:pt x="560" y="142"/>
                  <a:pt x="514" y="184"/>
                  <a:pt x="567" y="155"/>
                </a:cubicBezTo>
                <a:cubicBezTo>
                  <a:pt x="607" y="133"/>
                  <a:pt x="633" y="105"/>
                  <a:pt x="676" y="91"/>
                </a:cubicBezTo>
                <a:cubicBezTo>
                  <a:pt x="693" y="75"/>
                  <a:pt x="700" y="67"/>
                  <a:pt x="722" y="55"/>
                </a:cubicBezTo>
                <a:cubicBezTo>
                  <a:pt x="744" y="44"/>
                  <a:pt x="768" y="45"/>
                  <a:pt x="786" y="27"/>
                </a:cubicBezTo>
              </a:path>
            </a:pathLst>
          </a:custGeom>
          <a:noFill/>
          <a:ln w="1016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8686" name="Group 19"/>
          <p:cNvGrpSpPr>
            <a:grpSpLocks/>
          </p:cNvGrpSpPr>
          <p:nvPr/>
        </p:nvGrpSpPr>
        <p:grpSpPr bwMode="auto">
          <a:xfrm>
            <a:off x="152400" y="5486400"/>
            <a:ext cx="685800" cy="573088"/>
            <a:chOff x="0" y="0"/>
            <a:chExt cx="384" cy="384"/>
          </a:xfrm>
        </p:grpSpPr>
        <p:sp>
          <p:nvSpPr>
            <p:cNvPr id="22542" name="Freeform 20"/>
            <p:cNvSpPr>
              <a:spLocks noChangeArrowheads="1"/>
            </p:cNvSpPr>
            <p:nvPr/>
          </p:nvSpPr>
          <p:spPr bwMode="auto">
            <a:xfrm>
              <a:off x="0" y="0"/>
              <a:ext cx="375" cy="384"/>
            </a:xfrm>
            <a:custGeom>
              <a:avLst/>
              <a:gdLst>
                <a:gd name="T0" fmla="*/ 375 w 375"/>
                <a:gd name="T1" fmla="*/ 0 h 384"/>
                <a:gd name="T2" fmla="*/ 301 w 375"/>
                <a:gd name="T3" fmla="*/ 82 h 384"/>
                <a:gd name="T4" fmla="*/ 164 w 375"/>
                <a:gd name="T5" fmla="*/ 238 h 384"/>
                <a:gd name="T6" fmla="*/ 82 w 375"/>
                <a:gd name="T7" fmla="*/ 329 h 384"/>
                <a:gd name="T8" fmla="*/ 0 w 375"/>
                <a:gd name="T9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84">
                  <a:moveTo>
                    <a:pt x="375" y="0"/>
                  </a:moveTo>
                  <a:cubicBezTo>
                    <a:pt x="348" y="26"/>
                    <a:pt x="329" y="55"/>
                    <a:pt x="301" y="82"/>
                  </a:cubicBezTo>
                  <a:cubicBezTo>
                    <a:pt x="269" y="148"/>
                    <a:pt x="203" y="179"/>
                    <a:pt x="164" y="238"/>
                  </a:cubicBezTo>
                  <a:cubicBezTo>
                    <a:pt x="129" y="292"/>
                    <a:pt x="127" y="292"/>
                    <a:pt x="82" y="329"/>
                  </a:cubicBezTo>
                  <a:cubicBezTo>
                    <a:pt x="55" y="352"/>
                    <a:pt x="39" y="384"/>
                    <a:pt x="0" y="384"/>
                  </a:cubicBezTo>
                </a:path>
              </a:pathLst>
            </a:custGeom>
            <a:noFill/>
            <a:ln w="1016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3" name="Freeform 21"/>
            <p:cNvSpPr>
              <a:spLocks noChangeArrowheads="1"/>
            </p:cNvSpPr>
            <p:nvPr/>
          </p:nvSpPr>
          <p:spPr bwMode="auto">
            <a:xfrm>
              <a:off x="45" y="92"/>
              <a:ext cx="339" cy="237"/>
            </a:xfrm>
            <a:custGeom>
              <a:avLst/>
              <a:gdLst>
                <a:gd name="T0" fmla="*/ 0 w 339"/>
                <a:gd name="T1" fmla="*/ 0 h 237"/>
                <a:gd name="T2" fmla="*/ 192 w 339"/>
                <a:gd name="T3" fmla="*/ 155 h 237"/>
                <a:gd name="T4" fmla="*/ 266 w 339"/>
                <a:gd name="T5" fmla="*/ 210 h 237"/>
                <a:gd name="T6" fmla="*/ 339 w 339"/>
                <a:gd name="T7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9" h="237">
                  <a:moveTo>
                    <a:pt x="0" y="0"/>
                  </a:moveTo>
                  <a:cubicBezTo>
                    <a:pt x="46" y="66"/>
                    <a:pt x="126" y="112"/>
                    <a:pt x="192" y="155"/>
                  </a:cubicBezTo>
                  <a:cubicBezTo>
                    <a:pt x="233" y="182"/>
                    <a:pt x="189" y="184"/>
                    <a:pt x="266" y="210"/>
                  </a:cubicBezTo>
                  <a:cubicBezTo>
                    <a:pt x="327" y="230"/>
                    <a:pt x="303" y="220"/>
                    <a:pt x="339" y="237"/>
                  </a:cubicBezTo>
                </a:path>
              </a:pathLst>
            </a:custGeom>
            <a:noFill/>
            <a:ln w="1016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544" name="矩形 28689"/>
          <p:cNvSpPr>
            <a:spLocks noChangeArrowheads="1"/>
          </p:cNvSpPr>
          <p:nvPr/>
        </p:nvSpPr>
        <p:spPr bwMode="auto">
          <a:xfrm>
            <a:off x="762000" y="228600"/>
            <a:ext cx="2425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 b="1">
                <a:solidFill>
                  <a:schemeClr val="accent2"/>
                </a:solidFill>
                <a:latin typeface="Tahoma" pitchFamily="34" charset="0"/>
                <a:ea typeface="黑体" pitchFamily="49" charset="-122"/>
              </a:rPr>
              <a:t>达标检测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 fill="hold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ChangeArrowheads="1"/>
          </p:cNvSpPr>
          <p:nvPr/>
        </p:nvSpPr>
        <p:spPr bwMode="auto">
          <a:xfrm>
            <a:off x="228600" y="228600"/>
            <a:ext cx="85344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二、选择题</a:t>
            </a:r>
            <a:endParaRPr lang="zh-CN" altLang="en-US" sz="3200">
              <a:solidFill>
                <a:srgbClr val="000099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en-US" sz="3200">
                <a:solidFill>
                  <a:srgbClr val="666699"/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2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某同学测一物体测量，天平平衡时，右盘内有砝码</a:t>
            </a:r>
            <a:r>
              <a:rPr lang="en-US" altLang="en-US" sz="32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200</a:t>
            </a:r>
            <a:r>
              <a:rPr lang="zh-CN" altLang="en-US" sz="32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克、</a:t>
            </a:r>
            <a:r>
              <a:rPr lang="en-US" altLang="en-US" sz="32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32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克砝码各一个，游码移到</a:t>
            </a:r>
            <a:r>
              <a:rPr lang="en-US" altLang="en-US" sz="32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0.7</a:t>
            </a:r>
            <a:r>
              <a:rPr lang="zh-CN" altLang="en-US" sz="32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克刻度线，则物体的质量是</a:t>
            </a:r>
            <a:r>
              <a:rPr lang="en-US" altLang="en-US" sz="32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[]</a:t>
            </a:r>
          </a:p>
          <a:p>
            <a:r>
              <a:rPr lang="en-US" altLang="en-US" sz="32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A.204.3</a:t>
            </a:r>
            <a:r>
              <a:rPr lang="zh-CN" altLang="en-US" sz="32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克</a:t>
            </a:r>
            <a:r>
              <a:rPr lang="en-US" altLang="en-US" sz="32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B.205</a:t>
            </a:r>
            <a:r>
              <a:rPr lang="zh-CN" altLang="en-US" sz="32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克</a:t>
            </a:r>
            <a:r>
              <a:rPr lang="en-US" altLang="en-US" sz="32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C.205.7</a:t>
            </a:r>
            <a:r>
              <a:rPr lang="zh-CN" altLang="en-US" sz="32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克</a:t>
            </a:r>
            <a:r>
              <a:rPr lang="en-US" altLang="en-US" sz="32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D.204.7</a:t>
            </a:r>
            <a:r>
              <a:rPr lang="zh-CN" altLang="en-US" sz="32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克</a:t>
            </a:r>
          </a:p>
          <a:p>
            <a:r>
              <a:rPr lang="en-US" altLang="en-US" sz="3200">
                <a:solidFill>
                  <a:srgbClr val="666699"/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32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使用托盘天平测量质量，下列操作中正确的是</a:t>
            </a:r>
            <a:r>
              <a:rPr lang="en-US" altLang="en-US" sz="32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[]</a:t>
            </a:r>
          </a:p>
          <a:p>
            <a:r>
              <a:rPr lang="en-US" altLang="en-US" sz="32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A.</a:t>
            </a:r>
            <a:r>
              <a:rPr lang="zh-CN" altLang="en-US" sz="32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把水倒入右盘中称量</a:t>
            </a:r>
          </a:p>
          <a:p>
            <a:r>
              <a:rPr lang="en-US" altLang="en-US" sz="32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B.</a:t>
            </a:r>
            <a:r>
              <a:rPr lang="zh-CN" altLang="en-US" sz="32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用手拿的码也是可以的</a:t>
            </a:r>
          </a:p>
          <a:p>
            <a:r>
              <a:rPr lang="en-US" altLang="en-US" sz="32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C.</a:t>
            </a:r>
            <a:r>
              <a:rPr lang="zh-CN" altLang="en-US" sz="32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物体放入左盘后可用调节螺母使天平平衡</a:t>
            </a:r>
          </a:p>
          <a:p>
            <a:r>
              <a:rPr lang="en-US" altLang="en-US" sz="32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D.</a:t>
            </a:r>
            <a:r>
              <a:rPr lang="zh-CN" altLang="en-US" sz="32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被测物体的质量不能超过天平的测量范围</a:t>
            </a:r>
            <a:endParaRPr lang="zh-CN" altLang="en-US" sz="32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410200" y="1600200"/>
            <a:ext cx="4143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C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371600" y="3124200"/>
            <a:ext cx="4143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1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ChangeArrowheads="1"/>
          </p:cNvSpPr>
          <p:nvPr/>
        </p:nvSpPr>
        <p:spPr bwMode="auto">
          <a:xfrm>
            <a:off x="228600" y="685800"/>
            <a:ext cx="8915400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三、实验题</a:t>
            </a:r>
          </a:p>
          <a:p>
            <a:r>
              <a:rPr lang="en-US" altLang="en-US" sz="32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2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．为了测量玻璃杯中盐水的质量，某同学的实验步骤如下．正确的步骤为</a:t>
            </a:r>
            <a:r>
              <a:rPr lang="en-US" altLang="en-US" sz="32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____________</a:t>
            </a:r>
            <a:r>
              <a:rPr lang="zh-CN" altLang="en-US" sz="32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．</a:t>
            </a:r>
          </a:p>
          <a:p>
            <a:r>
              <a:rPr lang="zh-CN" altLang="en-US" sz="32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　</a:t>
            </a:r>
            <a:r>
              <a:rPr lang="en-US" altLang="en-US" sz="32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A</a:t>
            </a:r>
            <a:r>
              <a:rPr lang="zh-CN" altLang="en-US" sz="32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．用天平测出玻璃杯和盐水的总质量；</a:t>
            </a:r>
          </a:p>
          <a:p>
            <a:r>
              <a:rPr lang="zh-CN" altLang="en-US" sz="32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　</a:t>
            </a:r>
            <a:r>
              <a:rPr lang="en-US" altLang="en-US" sz="32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B</a:t>
            </a:r>
            <a:r>
              <a:rPr lang="zh-CN" altLang="en-US" sz="32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．用天平测空的玻璃杯的质量；</a:t>
            </a:r>
          </a:p>
          <a:p>
            <a:r>
              <a:rPr lang="zh-CN" altLang="en-US" sz="32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　</a:t>
            </a:r>
            <a:r>
              <a:rPr lang="en-US" altLang="en-US" sz="32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C</a:t>
            </a:r>
            <a:r>
              <a:rPr lang="zh-CN" altLang="en-US" sz="32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．调节天平横梁平衡；</a:t>
            </a:r>
          </a:p>
          <a:p>
            <a:r>
              <a:rPr lang="zh-CN" altLang="en-US" sz="32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　</a:t>
            </a:r>
            <a:r>
              <a:rPr lang="en-US" altLang="en-US" sz="32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D</a:t>
            </a:r>
            <a:r>
              <a:rPr lang="zh-CN" altLang="en-US" sz="32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．把天平放在水平桌面上；</a:t>
            </a:r>
          </a:p>
          <a:p>
            <a:r>
              <a:rPr lang="zh-CN" altLang="en-US" sz="32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　</a:t>
            </a:r>
            <a:r>
              <a:rPr lang="en-US" altLang="en-US" sz="32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E</a:t>
            </a:r>
            <a:r>
              <a:rPr lang="zh-CN" altLang="en-US" sz="32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．算出杯中盐水的质量；</a:t>
            </a:r>
          </a:p>
          <a:p>
            <a:r>
              <a:rPr lang="zh-CN" altLang="en-US" sz="32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　</a:t>
            </a:r>
            <a:r>
              <a:rPr lang="en-US" altLang="en-US" sz="32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F</a:t>
            </a:r>
            <a:r>
              <a:rPr lang="zh-CN" altLang="en-US" sz="32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．把盐水倒入空的玻璃杯中．</a:t>
            </a: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5445125" y="1593850"/>
            <a:ext cx="1793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DCBFAE</a:t>
            </a:r>
            <a:endParaRPr lang="en-US" altLang="en-US" sz="36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6145"/>
          <p:cNvSpPr txBox="1">
            <a:spLocks noChangeArrowheads="1"/>
          </p:cNvSpPr>
          <p:nvPr/>
        </p:nvSpPr>
        <p:spPr bwMode="auto">
          <a:xfrm>
            <a:off x="2627313" y="-107950"/>
            <a:ext cx="26209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 i="1">
                <a:solidFill>
                  <a:srgbClr val="FF0000"/>
                </a:solidFill>
                <a:latin typeface="Times New Roman" pitchFamily="18" charset="0"/>
                <a:ea typeface="隶书" pitchFamily="49" charset="-122"/>
              </a:rPr>
              <a:t>教学目标</a:t>
            </a:r>
            <a:r>
              <a:rPr lang="zh-CN" altLang="en-US" sz="6000" i="1">
                <a:solidFill>
                  <a:srgbClr val="FF0000"/>
                </a:solidFill>
                <a:latin typeface="Times New Roman" pitchFamily="18" charset="0"/>
                <a:ea typeface="隶书" pitchFamily="49" charset="-122"/>
              </a:rPr>
              <a:t> </a:t>
            </a:r>
          </a:p>
        </p:txBody>
      </p:sp>
      <p:sp>
        <p:nvSpPr>
          <p:cNvPr id="6147" name="文本框 6146"/>
          <p:cNvSpPr txBox="1">
            <a:spLocks noChangeArrowheads="1"/>
          </p:cNvSpPr>
          <p:nvPr/>
        </p:nvSpPr>
        <p:spPr bwMode="auto">
          <a:xfrm>
            <a:off x="517525" y="908050"/>
            <a:ext cx="7864475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itchFamily="18" charset="0"/>
                <a:ea typeface="隶书" pitchFamily="49" charset="-122"/>
              </a:rPr>
              <a:t>知识与技能</a:t>
            </a:r>
            <a:r>
              <a:rPr lang="zh-CN" altLang="en-US" sz="3200" b="1">
                <a:solidFill>
                  <a:schemeClr val="accent2"/>
                </a:solidFill>
                <a:latin typeface="Times New Roman" pitchFamily="18" charset="0"/>
              </a:rPr>
              <a:t>    会正确使用托盘天平测物体的质量；会正确使用量筒或量杯测物体的体积。</a:t>
            </a:r>
            <a:endParaRPr lang="zh-CN" altLang="en-US" sz="3600" b="1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zh-CN" altLang="en-US" sz="3200" b="1">
                <a:solidFill>
                  <a:srgbClr val="FF0000"/>
                </a:solidFill>
                <a:latin typeface="Times New Roman" pitchFamily="18" charset="0"/>
                <a:ea typeface="隶书" pitchFamily="49" charset="-122"/>
              </a:rPr>
              <a:t>过程与方法</a:t>
            </a:r>
            <a:r>
              <a:rPr lang="zh-CN" altLang="en-US" sz="3200" b="1">
                <a:solidFill>
                  <a:schemeClr val="accent2"/>
                </a:solidFill>
                <a:latin typeface="Times New Roman" pitchFamily="18" charset="0"/>
              </a:rPr>
              <a:t>   经历用天平和量筒或量杯测物体的质量和体积的过程。</a:t>
            </a:r>
          </a:p>
          <a:p>
            <a:r>
              <a:rPr lang="zh-CN" altLang="en-US" sz="3200" b="1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情感、态度与价值观</a:t>
            </a:r>
            <a:r>
              <a:rPr lang="zh-CN" altLang="en-US" sz="3200" b="1">
                <a:solidFill>
                  <a:schemeClr val="accent2"/>
                </a:solidFill>
                <a:latin typeface="Times New Roman" pitchFamily="18" charset="0"/>
              </a:rPr>
              <a:t>   </a:t>
            </a:r>
            <a:r>
              <a:rPr lang="zh-CN" altLang="en-US" sz="3200" b="1">
                <a:solidFill>
                  <a:schemeClr val="accent2"/>
                </a:solidFill>
                <a:latin typeface="宋体" pitchFamily="2" charset="-122"/>
              </a:rPr>
              <a:t>会读产品说明书，养成细心、耐心、认真和爱护仪器的良好品质。</a:t>
            </a:r>
            <a:r>
              <a:rPr lang="zh-CN" altLang="en-US" sz="28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48638" name="文本框 39"/>
          <p:cNvSpPr txBox="1"/>
          <p:nvPr/>
        </p:nvSpPr>
        <p:spPr>
          <a:xfrm>
            <a:off x="225425" y="5006975"/>
            <a:ext cx="1149350" cy="360363"/>
          </a:xfrm>
          <a:prstGeom prst="rect">
            <a:avLst/>
          </a:prstGeom>
          <a:noFill/>
          <a:ln w="9525">
            <a:noFill/>
          </a:ln>
        </p:spPr>
        <p:txBody>
          <a:bodyPr wrap="none" lIns="38576" tIns="19287" rIns="38576" bIns="19287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100" b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自主学习</a:t>
            </a:r>
          </a:p>
        </p:txBody>
      </p:sp>
      <p:sp>
        <p:nvSpPr>
          <p:cNvPr id="1048639" name="Rectangle 5"/>
          <p:cNvSpPr>
            <a:spLocks noChangeArrowheads="1"/>
          </p:cNvSpPr>
          <p:nvPr/>
        </p:nvSpPr>
        <p:spPr bwMode="auto">
          <a:xfrm>
            <a:off x="1855788" y="4837113"/>
            <a:ext cx="5187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宋体" pitchFamily="2" charset="-122"/>
              </a:rPr>
              <a:t>自学课本</a:t>
            </a:r>
            <a:r>
              <a:rPr lang="en-US" altLang="zh-CN" sz="2400" b="1">
                <a:latin typeface="宋体" pitchFamily="2" charset="-122"/>
              </a:rPr>
              <a:t>89</a:t>
            </a:r>
            <a:r>
              <a:rPr lang="zh-CN" altLang="en-US" sz="2400" b="1">
                <a:latin typeface="宋体" pitchFamily="2" charset="-122"/>
              </a:rPr>
              <a:t>页找出下列问题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184275" y="5299075"/>
            <a:ext cx="6173788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latin typeface="宋体" pitchFamily="2" charset="-122"/>
              </a:rPr>
              <a:t>1.</a:t>
            </a:r>
            <a:r>
              <a:rPr lang="zh-CN" altLang="en-US" sz="2400" b="1">
                <a:latin typeface="宋体" pitchFamily="2" charset="-122"/>
              </a:rPr>
              <a:t>天平使用前如何观察、放置、调节？</a:t>
            </a:r>
          </a:p>
          <a:p>
            <a:endParaRPr lang="zh-CN" altLang="en-US" sz="2400" b="1">
              <a:latin typeface="宋体" pitchFamily="2" charset="-122"/>
            </a:endParaRPr>
          </a:p>
          <a:p>
            <a:r>
              <a:rPr lang="en-US" altLang="zh-CN" sz="2400" b="1">
                <a:latin typeface="宋体" pitchFamily="2" charset="-122"/>
              </a:rPr>
              <a:t>2.</a:t>
            </a:r>
            <a:r>
              <a:rPr lang="zh-CN" altLang="en-US" sz="2400" b="1">
                <a:latin typeface="宋体" pitchFamily="2" charset="-122"/>
              </a:rPr>
              <a:t>天平使用时如何称物体质量、读数？</a:t>
            </a:r>
          </a:p>
          <a:p>
            <a:endParaRPr lang="zh-CN" altLang="en-US" sz="2400" b="1">
              <a:latin typeface="宋体" pitchFamily="2" charset="-122"/>
            </a:endParaRPr>
          </a:p>
          <a:p>
            <a:endParaRPr lang="zh-CN" altLang="en-US" sz="2400" b="1">
              <a:latin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  <p:bldP spid="1048638" grpId="0"/>
      <p:bldP spid="10486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1" name="Object 7"/>
          <p:cNvGraphicFramePr>
            <a:graphicFrameLocks noChangeAspect="1"/>
          </p:cNvGraphicFramePr>
          <p:nvPr/>
        </p:nvGraphicFramePr>
        <p:xfrm>
          <a:off x="3025775" y="1922463"/>
          <a:ext cx="558323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r:id="rId3" imgW="4952381" imgH="3228571" progId="Paint.Picture">
                  <p:embed/>
                </p:oleObj>
              </mc:Choice>
              <mc:Fallback>
                <p:oleObj r:id="rId3" imgW="4952381" imgH="3228571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5775" y="1922463"/>
                        <a:ext cx="558323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AutoShape 8"/>
          <p:cNvSpPr>
            <a:spLocks noChangeArrowheads="1"/>
          </p:cNvSpPr>
          <p:nvPr/>
        </p:nvSpPr>
        <p:spPr bwMode="auto">
          <a:xfrm flipH="1">
            <a:off x="1885950" y="2570163"/>
            <a:ext cx="1317625" cy="793750"/>
          </a:xfrm>
          <a:prstGeom prst="wedgeEllipseCallout">
            <a:avLst>
              <a:gd name="adj1" fmla="val -51449"/>
              <a:gd name="adj2" fmla="val 6139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zh-CN" sz="2400" b="1">
                <a:solidFill>
                  <a:srgbClr val="0000FF"/>
                </a:solidFill>
                <a:latin typeface="宋体" pitchFamily="2" charset="-122"/>
              </a:rPr>
              <a:t>托盘</a:t>
            </a:r>
          </a:p>
        </p:txBody>
      </p:sp>
      <p:sp>
        <p:nvSpPr>
          <p:cNvPr id="1029" name="AutoShape 9"/>
          <p:cNvSpPr/>
          <p:nvPr/>
        </p:nvSpPr>
        <p:spPr>
          <a:xfrm rot="16200000">
            <a:off x="2061369" y="4266406"/>
            <a:ext cx="1004888" cy="1069975"/>
          </a:xfrm>
          <a:prstGeom prst="wedgeRoundRectCallout">
            <a:avLst>
              <a:gd name="adj1" fmla="val 46139"/>
              <a:gd name="adj2" fmla="val 932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  <a:miter lim="800000"/>
          </a:ln>
        </p:spPr>
        <p:txBody>
          <a:bodyPr vert="vert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1" i="0" u="none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1" i="0" u="none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1" i="0" u="none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1" i="0" u="none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1" i="0" u="none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algn="ctr" eaLnBrk="1" hangingPunct="1"/>
            <a:r>
              <a:rPr noProof="1">
                <a:solidFill>
                  <a:srgbClr val="0000FF"/>
                </a:solidFill>
              </a:rPr>
              <a:t>平衡螺母</a:t>
            </a:r>
          </a:p>
        </p:txBody>
      </p:sp>
      <p:sp>
        <p:nvSpPr>
          <p:cNvPr id="1030" name="AutoShape 10"/>
          <p:cNvSpPr/>
          <p:nvPr/>
        </p:nvSpPr>
        <p:spPr>
          <a:xfrm rot="16140000" flipH="1">
            <a:off x="3649663" y="1454150"/>
            <a:ext cx="1220787" cy="1293813"/>
          </a:xfrm>
          <a:prstGeom prst="wedgeEllipseCallout">
            <a:avLst>
              <a:gd name="adj1" fmla="val 16574"/>
              <a:gd name="adj2" fmla="val 106444"/>
            </a:avLst>
          </a:prstGeom>
          <a:solidFill>
            <a:schemeClr val="bg1"/>
          </a:solidFill>
          <a:ln>
            <a:solidFill>
              <a:schemeClr val="tx1"/>
            </a:solidFill>
            <a:miter lim="800000"/>
          </a:ln>
        </p:spPr>
        <p:txBody>
          <a:bodyPr vert="vert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1" i="0" u="none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1" i="0" u="none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1" i="0" u="none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1" i="0" u="none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1" i="0" u="none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algn="ctr" eaLnBrk="1" hangingPunct="1"/>
            <a:r>
              <a:rPr noProof="1">
                <a:solidFill>
                  <a:srgbClr val="0000FF"/>
                </a:solidFill>
              </a:rPr>
              <a:t>分度标尺</a:t>
            </a:r>
            <a:endParaRPr lang="en-US" noProof="1">
              <a:solidFill>
                <a:srgbClr val="0000FF"/>
              </a:solidFill>
            </a:endParaRPr>
          </a:p>
        </p:txBody>
      </p:sp>
      <p:sp>
        <p:nvSpPr>
          <p:cNvPr id="1031" name="AutoShape 11"/>
          <p:cNvSpPr>
            <a:spLocks noChangeArrowheads="1"/>
          </p:cNvSpPr>
          <p:nvPr/>
        </p:nvSpPr>
        <p:spPr bwMode="auto">
          <a:xfrm>
            <a:off x="6134100" y="698500"/>
            <a:ext cx="1079500" cy="647700"/>
          </a:xfrm>
          <a:prstGeom prst="wedgeRoundRectCallout">
            <a:avLst>
              <a:gd name="adj1" fmla="val -84560"/>
              <a:gd name="adj2" fmla="val 30956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zh-CN" sz="2400" b="1">
                <a:solidFill>
                  <a:srgbClr val="0000FF"/>
                </a:solidFill>
                <a:latin typeface="宋体" pitchFamily="2" charset="-122"/>
              </a:rPr>
              <a:t>指针</a:t>
            </a:r>
          </a:p>
        </p:txBody>
      </p:sp>
      <p:sp>
        <p:nvSpPr>
          <p:cNvPr id="1032" name="AutoShape 12"/>
          <p:cNvSpPr>
            <a:spLocks noChangeArrowheads="1"/>
          </p:cNvSpPr>
          <p:nvPr/>
        </p:nvSpPr>
        <p:spPr bwMode="auto">
          <a:xfrm rot="10800000">
            <a:off x="4897438" y="5235575"/>
            <a:ext cx="1030287" cy="574675"/>
          </a:xfrm>
          <a:prstGeom prst="wedgeRoundRectCallout">
            <a:avLst>
              <a:gd name="adj1" fmla="val 65870"/>
              <a:gd name="adj2" fmla="val 22596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zh-CN" altLang="zh-CN" sz="2400" b="1">
                <a:solidFill>
                  <a:srgbClr val="0000FF"/>
                </a:solidFill>
                <a:latin typeface="宋体" pitchFamily="2" charset="-122"/>
              </a:rPr>
              <a:t>游码</a:t>
            </a:r>
          </a:p>
        </p:txBody>
      </p:sp>
      <p:sp>
        <p:nvSpPr>
          <p:cNvPr id="1033" name="AutoShape 13"/>
          <p:cNvSpPr>
            <a:spLocks noChangeArrowheads="1"/>
          </p:cNvSpPr>
          <p:nvPr/>
        </p:nvSpPr>
        <p:spPr bwMode="auto">
          <a:xfrm rot="10800000">
            <a:off x="6278563" y="5710238"/>
            <a:ext cx="1800225" cy="504825"/>
          </a:xfrm>
          <a:prstGeom prst="wedgeRoundRectCallout">
            <a:avLst>
              <a:gd name="adj1" fmla="val 44000"/>
              <a:gd name="adj2" fmla="val 32893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zh-CN" altLang="zh-CN" sz="2400" b="1">
                <a:solidFill>
                  <a:srgbClr val="0000FF"/>
                </a:solidFill>
                <a:latin typeface="宋体" pitchFamily="2" charset="-122"/>
              </a:rPr>
              <a:t>称量标尺</a:t>
            </a:r>
          </a:p>
        </p:txBody>
      </p:sp>
      <p:sp>
        <p:nvSpPr>
          <p:cNvPr id="1034" name="AutoShape 14"/>
          <p:cNvSpPr/>
          <p:nvPr/>
        </p:nvSpPr>
        <p:spPr>
          <a:xfrm rot="16140000" flipH="1">
            <a:off x="2597944" y="5415757"/>
            <a:ext cx="584200" cy="1008062"/>
          </a:xfrm>
          <a:prstGeom prst="wedgeRoundRectCallout">
            <a:avLst>
              <a:gd name="adj1" fmla="val -70852"/>
              <a:gd name="adj2" fmla="val 11377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  <a:miter lim="800000"/>
          </a:ln>
        </p:spPr>
        <p:txBody>
          <a:bodyPr vert="vert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1" i="0" u="none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1" i="0" u="none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1" i="0" u="none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1" i="0" u="none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1" i="0" u="none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algn="ctr" eaLnBrk="1" hangingPunct="1"/>
            <a:r>
              <a:rPr noProof="1">
                <a:solidFill>
                  <a:srgbClr val="0000FF"/>
                </a:solidFill>
              </a:rPr>
              <a:t>底座</a:t>
            </a:r>
          </a:p>
        </p:txBody>
      </p:sp>
      <p:sp>
        <p:nvSpPr>
          <p:cNvPr id="5129" name="Text Box 15"/>
          <p:cNvSpPr>
            <a:spLocks noChangeArrowheads="1"/>
          </p:cNvSpPr>
          <p:nvPr/>
        </p:nvSpPr>
        <p:spPr bwMode="auto">
          <a:xfrm>
            <a:off x="4256088" y="5246688"/>
            <a:ext cx="288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 b="1">
                <a:solidFill>
                  <a:srgbClr val="000000"/>
                </a:solidFill>
                <a:latin typeface="宋体" pitchFamily="2" charset="-122"/>
              </a:rPr>
              <a:t>1</a:t>
            </a:r>
          </a:p>
        </p:txBody>
      </p:sp>
      <p:sp>
        <p:nvSpPr>
          <p:cNvPr id="5130" name="Text Box 16"/>
          <p:cNvSpPr>
            <a:spLocks noChangeArrowheads="1"/>
          </p:cNvSpPr>
          <p:nvPr/>
        </p:nvSpPr>
        <p:spPr bwMode="auto">
          <a:xfrm>
            <a:off x="3471863" y="3970338"/>
            <a:ext cx="36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 b="1">
                <a:solidFill>
                  <a:srgbClr val="000000"/>
                </a:solidFill>
                <a:latin typeface="宋体" pitchFamily="2" charset="-122"/>
              </a:rPr>
              <a:t>2</a:t>
            </a:r>
          </a:p>
        </p:txBody>
      </p:sp>
      <p:sp>
        <p:nvSpPr>
          <p:cNvPr id="5131" name="Text Box 17"/>
          <p:cNvSpPr>
            <a:spLocks noChangeArrowheads="1"/>
          </p:cNvSpPr>
          <p:nvPr/>
        </p:nvSpPr>
        <p:spPr bwMode="auto">
          <a:xfrm>
            <a:off x="6208713" y="4146550"/>
            <a:ext cx="43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 b="1">
                <a:solidFill>
                  <a:srgbClr val="000000"/>
                </a:solidFill>
                <a:latin typeface="宋体" pitchFamily="2" charset="-122"/>
              </a:rPr>
              <a:t>3</a:t>
            </a:r>
          </a:p>
        </p:txBody>
      </p:sp>
      <p:sp>
        <p:nvSpPr>
          <p:cNvPr id="5132" name="Text Box 18"/>
          <p:cNvSpPr>
            <a:spLocks noChangeArrowheads="1"/>
          </p:cNvSpPr>
          <p:nvPr/>
        </p:nvSpPr>
        <p:spPr bwMode="auto">
          <a:xfrm>
            <a:off x="4310063" y="4256088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 b="1">
                <a:solidFill>
                  <a:srgbClr val="000000"/>
                </a:solidFill>
                <a:latin typeface="宋体" pitchFamily="2" charset="-122"/>
              </a:rPr>
              <a:t>4</a:t>
            </a:r>
          </a:p>
        </p:txBody>
      </p:sp>
      <p:sp>
        <p:nvSpPr>
          <p:cNvPr id="5133" name="Text Box 19"/>
          <p:cNvSpPr>
            <a:spLocks noChangeArrowheads="1"/>
          </p:cNvSpPr>
          <p:nvPr/>
        </p:nvSpPr>
        <p:spPr bwMode="auto">
          <a:xfrm>
            <a:off x="5807075" y="3835400"/>
            <a:ext cx="287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 b="1">
                <a:solidFill>
                  <a:srgbClr val="000000"/>
                </a:solidFill>
                <a:latin typeface="宋体" pitchFamily="2" charset="-122"/>
              </a:rPr>
              <a:t>5</a:t>
            </a:r>
          </a:p>
        </p:txBody>
      </p:sp>
      <p:sp>
        <p:nvSpPr>
          <p:cNvPr id="5134" name="Text Box 20"/>
          <p:cNvSpPr>
            <a:spLocks noChangeArrowheads="1"/>
          </p:cNvSpPr>
          <p:nvPr/>
        </p:nvSpPr>
        <p:spPr bwMode="auto">
          <a:xfrm>
            <a:off x="3935413" y="3417888"/>
            <a:ext cx="36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 b="1">
                <a:solidFill>
                  <a:srgbClr val="000000"/>
                </a:solidFill>
                <a:latin typeface="宋体" pitchFamily="2" charset="-122"/>
              </a:rPr>
              <a:t>6</a:t>
            </a:r>
          </a:p>
        </p:txBody>
      </p:sp>
      <p:sp>
        <p:nvSpPr>
          <p:cNvPr id="5135" name="Text Box 21"/>
          <p:cNvSpPr>
            <a:spLocks noChangeArrowheads="1"/>
          </p:cNvSpPr>
          <p:nvPr/>
        </p:nvSpPr>
        <p:spPr bwMode="auto">
          <a:xfrm>
            <a:off x="5348288" y="1979613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 b="1">
                <a:solidFill>
                  <a:srgbClr val="000000"/>
                </a:solidFill>
                <a:latin typeface="宋体" pitchFamily="2" charset="-122"/>
              </a:rPr>
              <a:t>7</a:t>
            </a:r>
          </a:p>
        </p:txBody>
      </p:sp>
      <p:sp>
        <p:nvSpPr>
          <p:cNvPr id="5136" name="Text Box 22"/>
          <p:cNvSpPr>
            <a:spLocks noChangeArrowheads="1"/>
          </p:cNvSpPr>
          <p:nvPr/>
        </p:nvSpPr>
        <p:spPr bwMode="auto">
          <a:xfrm>
            <a:off x="5518150" y="3227388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 b="1">
                <a:solidFill>
                  <a:srgbClr val="000000"/>
                </a:solidFill>
                <a:latin typeface="宋体" pitchFamily="2" charset="-122"/>
              </a:rPr>
              <a:t>8</a:t>
            </a:r>
          </a:p>
        </p:txBody>
      </p:sp>
      <p:graphicFrame>
        <p:nvGraphicFramePr>
          <p:cNvPr id="5137" name="Object 23"/>
          <p:cNvGraphicFramePr>
            <a:graphicFrameLocks noChangeAspect="1"/>
          </p:cNvGraphicFramePr>
          <p:nvPr/>
        </p:nvGraphicFramePr>
        <p:xfrm>
          <a:off x="647700" y="3400425"/>
          <a:ext cx="124777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r:id="rId5" imgW="1247619" imgH="942857" progId="Paint.Picture">
                  <p:embed/>
                </p:oleObj>
              </mc:Choice>
              <mc:Fallback>
                <p:oleObj r:id="rId5" imgW="1247619" imgH="942857" progId="Paint.Picture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3400425"/>
                        <a:ext cx="124777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3" name="AutoShape 24"/>
          <p:cNvSpPr>
            <a:spLocks noChangeArrowheads="1"/>
          </p:cNvSpPr>
          <p:nvPr/>
        </p:nvSpPr>
        <p:spPr bwMode="auto">
          <a:xfrm>
            <a:off x="714375" y="5029200"/>
            <a:ext cx="1225550" cy="719138"/>
          </a:xfrm>
          <a:prstGeom prst="wedgeRoundRectCallout">
            <a:avLst>
              <a:gd name="adj1" fmla="val -2463"/>
              <a:gd name="adj2" fmla="val -20739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zh-CN" sz="2400" b="1">
                <a:solidFill>
                  <a:srgbClr val="0000FF"/>
                </a:solidFill>
                <a:latin typeface="宋体" pitchFamily="2" charset="-122"/>
              </a:rPr>
              <a:t>砝码</a:t>
            </a:r>
          </a:p>
        </p:txBody>
      </p:sp>
      <p:sp>
        <p:nvSpPr>
          <p:cNvPr id="1044" name="AutoShape 25"/>
          <p:cNvSpPr>
            <a:spLocks noChangeArrowheads="1"/>
          </p:cNvSpPr>
          <p:nvPr/>
        </p:nvSpPr>
        <p:spPr bwMode="auto">
          <a:xfrm>
            <a:off x="6781800" y="1922463"/>
            <a:ext cx="1296988" cy="681037"/>
          </a:xfrm>
          <a:prstGeom prst="wedgeRoundRectCallout">
            <a:avLst>
              <a:gd name="adj1" fmla="val -86352"/>
              <a:gd name="adj2" fmla="val 26305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zh-CN" sz="2400" b="1">
                <a:solidFill>
                  <a:srgbClr val="0000FF"/>
                </a:solidFill>
                <a:latin typeface="宋体" pitchFamily="2" charset="-122"/>
              </a:rPr>
              <a:t>横梁</a:t>
            </a:r>
          </a:p>
        </p:txBody>
      </p:sp>
      <p:sp>
        <p:nvSpPr>
          <p:cNvPr id="5140" name="Text Box 26"/>
          <p:cNvSpPr>
            <a:spLocks noChangeArrowheads="1"/>
          </p:cNvSpPr>
          <p:nvPr/>
        </p:nvSpPr>
        <p:spPr bwMode="auto">
          <a:xfrm>
            <a:off x="779463" y="3502025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 b="1">
                <a:solidFill>
                  <a:srgbClr val="000000"/>
                </a:solidFill>
                <a:latin typeface="宋体" pitchFamily="2" charset="-122"/>
              </a:rPr>
              <a:t>9</a:t>
            </a:r>
          </a:p>
        </p:txBody>
      </p:sp>
      <p:sp>
        <p:nvSpPr>
          <p:cNvPr id="5141" name="Text Box 29"/>
          <p:cNvSpPr>
            <a:spLocks noChangeArrowheads="1"/>
          </p:cNvSpPr>
          <p:nvPr/>
        </p:nvSpPr>
        <p:spPr bwMode="auto">
          <a:xfrm>
            <a:off x="611188" y="960438"/>
            <a:ext cx="3644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</a:rPr>
              <a:t>托盘天平的构造</a:t>
            </a:r>
          </a:p>
        </p:txBody>
      </p:sp>
      <p:sp>
        <p:nvSpPr>
          <p:cNvPr id="5142" name="矩形 5123"/>
          <p:cNvSpPr>
            <a:spLocks noChangeArrowheads="1"/>
          </p:cNvSpPr>
          <p:nvPr/>
        </p:nvSpPr>
        <p:spPr bwMode="auto">
          <a:xfrm>
            <a:off x="477838" y="101600"/>
            <a:ext cx="324643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Tahoma" pitchFamily="34" charset="0"/>
                <a:ea typeface="楷体_GB2312" pitchFamily="49" charset="-122"/>
              </a:rPr>
              <a:t>学会使用天平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6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5" nodeType="click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8" nodeType="click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3" nodeType="clickEffect"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7" nodeType="clickEffect"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ldLvl="0" animBg="1"/>
      <p:bldP spid="1029" grpId="1" bldLvl="0" animBg="1"/>
      <p:bldP spid="1030" grpId="2" bldLvl="0" animBg="1"/>
      <p:bldP spid="1031" grpId="3" bldLvl="0" animBg="1"/>
      <p:bldP spid="1032" grpId="4" bldLvl="0" animBg="1"/>
      <p:bldP spid="1033" grpId="5" bldLvl="0" animBg="1"/>
      <p:bldP spid="1034" grpId="6" bldLvl="0" animBg="1"/>
      <p:bldP spid="1043" grpId="7" bldLvl="0" animBg="1"/>
      <p:bldP spid="1044" grpId="8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6" descr="托盘天平，好图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E9ECF3"/>
              </a:clrFrom>
              <a:clrTo>
                <a:srgbClr val="E9ECF3">
                  <a:alpha val="0"/>
                </a:srgbClr>
              </a:clrTo>
            </a:clrChange>
            <a:lum bright="3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6" t="10242" r="10260" b="14609"/>
          <a:stretch>
            <a:fillRect/>
          </a:stretch>
        </p:blipFill>
        <p:spPr bwMode="auto">
          <a:xfrm>
            <a:off x="4727575" y="2698750"/>
            <a:ext cx="352742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15900" y="1154113"/>
            <a:ext cx="5143500" cy="1795462"/>
          </a:xfrm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smtClean="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托盘天平的工作原理: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400" b="1" smtClean="0">
              <a:solidFill>
                <a:schemeClr val="tx2"/>
              </a:solidFill>
              <a:latin typeface="宋体" pitchFamily="2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400" b="1" smtClean="0">
              <a:solidFill>
                <a:schemeClr val="tx2"/>
              </a:solidFill>
              <a:latin typeface="宋体" pitchFamily="2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400" b="1" smtClean="0">
              <a:solidFill>
                <a:schemeClr val="tx2"/>
              </a:solidFill>
              <a:latin typeface="宋体" pitchFamily="2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4400" b="1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147" name="矩形 5123"/>
          <p:cNvSpPr>
            <a:spLocks noChangeArrowheads="1"/>
          </p:cNvSpPr>
          <p:nvPr/>
        </p:nvSpPr>
        <p:spPr bwMode="auto">
          <a:xfrm>
            <a:off x="371475" y="214313"/>
            <a:ext cx="324643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Tahoma" pitchFamily="34" charset="0"/>
                <a:ea typeface="楷体_GB2312" pitchFamily="49" charset="-122"/>
              </a:rPr>
              <a:t>学会使用天平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27038" y="1719263"/>
            <a:ext cx="483076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chemeClr val="tx2"/>
                </a:solidFill>
                <a:latin typeface="宋体" pitchFamily="2" charset="-122"/>
              </a:rPr>
              <a:t>当两盘中物体的</a:t>
            </a:r>
            <a:r>
              <a:rPr lang="en-US" altLang="en-US" sz="2800" b="1">
                <a:solidFill>
                  <a:srgbClr val="FF0000"/>
                </a:solidFill>
                <a:latin typeface="宋体" pitchFamily="2" charset="-122"/>
              </a:rPr>
              <a:t>质量相等</a:t>
            </a:r>
            <a:r>
              <a:rPr lang="en-US" altLang="en-US" sz="2800" b="1">
                <a:solidFill>
                  <a:schemeClr val="tx2"/>
                </a:solidFill>
                <a:latin typeface="宋体" pitchFamily="2" charset="-122"/>
              </a:rPr>
              <a:t>的时</a:t>
            </a:r>
          </a:p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chemeClr val="tx2"/>
                </a:solidFill>
                <a:latin typeface="宋体" pitchFamily="2" charset="-122"/>
              </a:rPr>
              <a:t>横梁就处于</a:t>
            </a:r>
            <a:r>
              <a:rPr lang="en-US" altLang="en-US" sz="2800" b="1">
                <a:solidFill>
                  <a:srgbClr val="FF0000"/>
                </a:solidFill>
                <a:latin typeface="宋体" pitchFamily="2" charset="-122"/>
              </a:rPr>
              <a:t>平衡</a:t>
            </a:r>
            <a:r>
              <a:rPr lang="en-US" altLang="en-US" sz="2800" b="1">
                <a:solidFill>
                  <a:schemeClr val="tx2"/>
                </a:solidFill>
                <a:latin typeface="宋体" pitchFamily="2" charset="-122"/>
              </a:rPr>
              <a:t>位置</a:t>
            </a:r>
            <a:r>
              <a:rPr lang="en-US" altLang="en-US" b="1">
                <a:solidFill>
                  <a:schemeClr val="tx2"/>
                </a:solidFill>
                <a:latin typeface="宋体" pitchFamily="2" charset="-122"/>
              </a:rPr>
              <a:t>,</a:t>
            </a:r>
            <a:endParaRPr lang="zh-CN" altLang="en-US"/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69875" y="4162425"/>
            <a:ext cx="498792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chemeClr val="tx2"/>
                </a:solidFill>
                <a:latin typeface="宋体" pitchFamily="2" charset="-122"/>
              </a:rPr>
              <a:t>指针在</a:t>
            </a:r>
            <a:r>
              <a:rPr lang="en-US" altLang="en-US" sz="2800" b="1">
                <a:solidFill>
                  <a:srgbClr val="FF0000"/>
                </a:solidFill>
                <a:latin typeface="宋体" pitchFamily="2" charset="-122"/>
              </a:rPr>
              <a:t>分度标尺的中央</a:t>
            </a:r>
            <a:r>
              <a:rPr lang="en-US" altLang="en-US" sz="2800" b="1">
                <a:solidFill>
                  <a:schemeClr val="tx2"/>
                </a:solidFill>
                <a:latin typeface="宋体" pitchFamily="2" charset="-122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chemeClr val="tx2"/>
                </a:solidFill>
                <a:latin typeface="宋体" pitchFamily="2" charset="-122"/>
              </a:rPr>
              <a:t>读出右盘</a:t>
            </a:r>
            <a:r>
              <a:rPr lang="en-US" altLang="en-US" sz="2800" b="1">
                <a:solidFill>
                  <a:srgbClr val="FF0000"/>
                </a:solidFill>
                <a:latin typeface="宋体" pitchFamily="2" charset="-122"/>
              </a:rPr>
              <a:t>砝码</a:t>
            </a:r>
            <a:r>
              <a:rPr lang="en-US" altLang="en-US" sz="2800" b="1">
                <a:solidFill>
                  <a:schemeClr val="tx2"/>
                </a:solidFill>
                <a:latin typeface="宋体" pitchFamily="2" charset="-122"/>
              </a:rPr>
              <a:t>的质量</a:t>
            </a:r>
          </a:p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chemeClr val="tx2"/>
                </a:solidFill>
                <a:latin typeface="宋体" pitchFamily="2" charset="-122"/>
              </a:rPr>
              <a:t>就可以知道物体的质量</a:t>
            </a:r>
            <a:endParaRPr lang="en-US" altLang="en-US" b="1">
              <a:solidFill>
                <a:schemeClr val="tx2"/>
              </a:solidFill>
              <a:latin typeface="宋体" pitchFamily="2" charset="-122"/>
            </a:endParaRPr>
          </a:p>
          <a:p>
            <a:endParaRPr lang="zh-CN" altLang="en-US"/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27038" y="3363913"/>
            <a:ext cx="1970087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平衡</a:t>
            </a:r>
            <a:r>
              <a:rPr lang="en-US" altLang="en-US" sz="2800" b="1">
                <a:solidFill>
                  <a:schemeClr val="tx2"/>
                </a:solidFill>
                <a:latin typeface="宋体" pitchFamily="2" charset="-122"/>
                <a:sym typeface="宋体" pitchFamily="2" charset="-122"/>
              </a:rPr>
              <a:t>位置</a:t>
            </a:r>
            <a:r>
              <a:rPr lang="zh-CN" altLang="en-US" sz="2800" b="1">
                <a:solidFill>
                  <a:schemeClr val="tx2"/>
                </a:solidFill>
                <a:latin typeface="宋体" pitchFamily="2" charset="-122"/>
                <a:sym typeface="宋体" pitchFamily="2" charset="-122"/>
              </a:rPr>
              <a:t>：</a:t>
            </a:r>
            <a:endParaRPr lang="en-US" altLang="en-US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1275" y="382588"/>
            <a:ext cx="9204325" cy="5775325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</a:pPr>
            <a:r>
              <a:rPr lang="zh-CN" altLang="en-US" sz="2400" b="1" smtClean="0">
                <a:ea typeface="楷体_GB2312" pitchFamily="49" charset="-122"/>
              </a:rPr>
              <a:t>①</a:t>
            </a:r>
            <a:r>
              <a:rPr lang="zh-CN" altLang="en-US" b="1" smtClean="0">
                <a:solidFill>
                  <a:srgbClr val="FF3300"/>
                </a:solidFill>
                <a:ea typeface="楷体_GB2312" pitchFamily="49" charset="-122"/>
              </a:rPr>
              <a:t>放</a:t>
            </a:r>
            <a:r>
              <a:rPr lang="zh-CN" altLang="en-US" sz="2400" b="1" smtClean="0">
                <a:latin typeface="楷体_GB2312" pitchFamily="49" charset="-122"/>
                <a:ea typeface="楷体_GB2312" pitchFamily="49" charset="-122"/>
              </a:rPr>
              <a:t>：  把天平放在</a:t>
            </a:r>
            <a:r>
              <a:rPr lang="zh-CN" altLang="en-US" sz="2400" b="1" u="sng" smtClean="0">
                <a:solidFill>
                  <a:srgbClr val="D60093"/>
                </a:solidFill>
                <a:latin typeface="楷体_GB2312" pitchFamily="49" charset="-122"/>
                <a:ea typeface="楷体_GB2312" pitchFamily="49" charset="-122"/>
              </a:rPr>
              <a:t>水平台</a:t>
            </a:r>
            <a:r>
              <a:rPr lang="zh-CN" altLang="en-US" sz="2400" b="1" smtClean="0">
                <a:solidFill>
                  <a:srgbClr val="D60093"/>
                </a:solidFill>
                <a:latin typeface="楷体_GB2312" pitchFamily="49" charset="-122"/>
                <a:ea typeface="楷体_GB2312" pitchFamily="49" charset="-122"/>
              </a:rPr>
              <a:t>上</a:t>
            </a:r>
            <a:r>
              <a:rPr lang="zh-CN" altLang="en-US" sz="2400" b="1" smtClean="0">
                <a:latin typeface="楷体_GB2312" pitchFamily="49" charset="-122"/>
                <a:ea typeface="楷体_GB2312" pitchFamily="49" charset="-122"/>
              </a:rPr>
              <a:t>；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zh-CN" altLang="en-US" sz="2400" b="1" smtClean="0">
                <a:ea typeface="楷体_GB2312" pitchFamily="49" charset="-122"/>
              </a:rPr>
              <a:t>②</a:t>
            </a:r>
            <a:r>
              <a:rPr lang="zh-CN" altLang="en-US" sz="2400" b="1" smtClean="0">
                <a:solidFill>
                  <a:srgbClr val="FF3300"/>
                </a:solidFill>
                <a:ea typeface="楷体_GB2312" pitchFamily="49" charset="-122"/>
              </a:rPr>
              <a:t>移</a:t>
            </a:r>
            <a:r>
              <a:rPr lang="zh-CN" altLang="en-US" sz="2400" b="1" smtClean="0">
                <a:latin typeface="楷体_GB2312" pitchFamily="49" charset="-122"/>
                <a:ea typeface="楷体_GB2312" pitchFamily="49" charset="-122"/>
              </a:rPr>
              <a:t>：  用</a:t>
            </a:r>
            <a:r>
              <a:rPr lang="zh-CN" altLang="en-US" sz="2400" b="1" u="sng" smtClean="0">
                <a:solidFill>
                  <a:srgbClr val="D60093"/>
                </a:solidFill>
                <a:latin typeface="楷体_GB2312" pitchFamily="49" charset="-122"/>
                <a:ea typeface="楷体_GB2312" pitchFamily="49" charset="-122"/>
              </a:rPr>
              <a:t>镊子</a:t>
            </a:r>
            <a:r>
              <a:rPr lang="zh-CN" altLang="en-US" sz="2400" b="1" smtClean="0">
                <a:latin typeface="楷体_GB2312" pitchFamily="49" charset="-122"/>
                <a:ea typeface="楷体_GB2312" pitchFamily="49" charset="-122"/>
              </a:rPr>
              <a:t>将</a:t>
            </a:r>
            <a:r>
              <a:rPr lang="zh-CN" altLang="en-US" sz="2400" b="1" u="sng" smtClean="0">
                <a:solidFill>
                  <a:srgbClr val="D60093"/>
                </a:solidFill>
                <a:latin typeface="楷体_GB2312" pitchFamily="49" charset="-122"/>
                <a:ea typeface="楷体_GB2312" pitchFamily="49" charset="-122"/>
              </a:rPr>
              <a:t>游码</a:t>
            </a:r>
            <a:r>
              <a:rPr lang="zh-CN" altLang="en-US" sz="2400" b="1" smtClean="0">
                <a:latin typeface="楷体_GB2312" pitchFamily="49" charset="-122"/>
                <a:ea typeface="楷体_GB2312" pitchFamily="49" charset="-122"/>
              </a:rPr>
              <a:t>拨至标尺左端零刻线处；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zh-CN" altLang="en-US" sz="2400" b="1" smtClean="0">
                <a:ea typeface="楷体_GB2312" pitchFamily="49" charset="-122"/>
              </a:rPr>
              <a:t>③</a:t>
            </a:r>
            <a:r>
              <a:rPr lang="zh-CN" altLang="en-US" sz="2400" b="1" smtClean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调</a:t>
            </a:r>
            <a:r>
              <a:rPr lang="zh-CN" altLang="en-US" sz="2400" b="1" smtClean="0">
                <a:latin typeface="楷体_GB2312" pitchFamily="49" charset="-122"/>
                <a:ea typeface="楷体_GB2312" pitchFamily="49" charset="-122"/>
              </a:rPr>
              <a:t>：  调节横梁右端的</a:t>
            </a:r>
            <a:r>
              <a:rPr lang="zh-CN" altLang="en-US" sz="2400" b="1" u="sng" smtClean="0">
                <a:solidFill>
                  <a:srgbClr val="D60093"/>
                </a:solidFill>
                <a:latin typeface="楷体_GB2312" pitchFamily="49" charset="-122"/>
                <a:ea typeface="楷体_GB2312" pitchFamily="49" charset="-122"/>
              </a:rPr>
              <a:t>平衡螺母</a:t>
            </a:r>
            <a:r>
              <a:rPr lang="zh-CN" altLang="en-US" sz="2400" b="1" smtClean="0">
                <a:latin typeface="楷体_GB2312" pitchFamily="49" charset="-122"/>
                <a:ea typeface="楷体_GB2312" pitchFamily="49" charset="-122"/>
              </a:rPr>
              <a:t>（若指针指在分度盘的</a:t>
            </a:r>
            <a:r>
              <a:rPr lang="zh-CN" altLang="en-US" sz="2400" b="1" u="sng" smtClean="0">
                <a:solidFill>
                  <a:srgbClr val="D60093"/>
                </a:solidFill>
                <a:latin typeface="楷体_GB2312" pitchFamily="49" charset="-122"/>
                <a:ea typeface="楷体_GB2312" pitchFamily="49" charset="-122"/>
              </a:rPr>
              <a:t>左</a:t>
            </a:r>
            <a:r>
              <a:rPr lang="zh-CN" altLang="en-US" sz="2400" b="1" smtClean="0">
                <a:latin typeface="楷体_GB2312" pitchFamily="49" charset="-122"/>
                <a:ea typeface="楷体_GB2312" pitchFamily="49" charset="-122"/>
              </a:rPr>
              <a:t>侧，应将平衡螺母向</a:t>
            </a:r>
            <a:r>
              <a:rPr lang="zh-CN" altLang="en-US" sz="2400" b="1" u="sng" smtClean="0">
                <a:solidFill>
                  <a:srgbClr val="D60093"/>
                </a:solidFill>
                <a:latin typeface="楷体_GB2312" pitchFamily="49" charset="-122"/>
                <a:ea typeface="楷体_GB2312" pitchFamily="49" charset="-122"/>
              </a:rPr>
              <a:t>右</a:t>
            </a:r>
            <a:r>
              <a:rPr lang="zh-CN" altLang="en-US" sz="2400" b="1" smtClean="0">
                <a:latin typeface="楷体_GB2312" pitchFamily="49" charset="-122"/>
                <a:ea typeface="楷体_GB2312" pitchFamily="49" charset="-122"/>
              </a:rPr>
              <a:t>调；反之，平衡螺母向左调），使指针指在分度盘中央刻线线处，此时横梁平衡</a:t>
            </a:r>
            <a:r>
              <a:rPr lang="zh-CN" altLang="en-US" sz="2400" b="1" smtClean="0">
                <a:ea typeface="楷体_GB2312" pitchFamily="49" charset="-122"/>
              </a:rPr>
              <a:t>；     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zh-CN" altLang="en-US" sz="2400" b="1" smtClean="0">
                <a:ea typeface="楷体_GB2312" pitchFamily="49" charset="-122"/>
              </a:rPr>
              <a:t>④</a:t>
            </a:r>
            <a:r>
              <a:rPr lang="zh-CN" altLang="en-US" sz="2400" b="1" smtClean="0">
                <a:solidFill>
                  <a:srgbClr val="FF0000"/>
                </a:solidFill>
                <a:ea typeface="楷体_GB2312" pitchFamily="49" charset="-122"/>
              </a:rPr>
              <a:t>称：</a:t>
            </a:r>
            <a:r>
              <a:rPr lang="zh-CN" altLang="en-US" sz="2400" b="1" smtClean="0">
                <a:latin typeface="楷体_GB2312" pitchFamily="49" charset="-122"/>
                <a:ea typeface="楷体_GB2312" pitchFamily="49" charset="-122"/>
              </a:rPr>
              <a:t>将被称量物体放在左托盘中间，按</a:t>
            </a:r>
            <a:r>
              <a:rPr lang="zh-CN" altLang="en-US" sz="2400" b="1" u="sng" smtClean="0">
                <a:solidFill>
                  <a:srgbClr val="D60093"/>
                </a:solidFill>
                <a:latin typeface="楷体_GB2312" pitchFamily="49" charset="-122"/>
                <a:ea typeface="楷体_GB2312" pitchFamily="49" charset="-122"/>
              </a:rPr>
              <a:t>从大到小的顺序</a:t>
            </a:r>
            <a:r>
              <a:rPr lang="zh-CN" altLang="en-US" sz="2400" b="1" smtClean="0">
                <a:latin typeface="楷体_GB2312" pitchFamily="49" charset="-122"/>
                <a:ea typeface="楷体_GB2312" pitchFamily="49" charset="-122"/>
              </a:rPr>
              <a:t>依次用镊子夹取砝码放在右托盘中间；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zh-CN" altLang="en-US" sz="2400" b="1" smtClean="0">
                <a:ea typeface="楷体_GB2312" pitchFamily="49" charset="-122"/>
              </a:rPr>
              <a:t>⑤</a:t>
            </a:r>
            <a:r>
              <a:rPr lang="zh-CN" altLang="en-US" sz="2400" b="1" smtClean="0">
                <a:solidFill>
                  <a:srgbClr val="FF3300"/>
                </a:solidFill>
                <a:ea typeface="楷体_GB2312" pitchFamily="49" charset="-122"/>
              </a:rPr>
              <a:t>移：</a:t>
            </a:r>
            <a:r>
              <a:rPr lang="zh-CN" altLang="en-US" sz="2400" b="1" smtClean="0">
                <a:ea typeface="楷体_GB2312" pitchFamily="49" charset="-122"/>
              </a:rPr>
              <a:t>当加入的</a:t>
            </a:r>
            <a:r>
              <a:rPr lang="zh-CN" altLang="en-US" sz="2400" b="1" i="1" smtClean="0">
                <a:solidFill>
                  <a:srgbClr val="FF0000"/>
                </a:solidFill>
                <a:ea typeface="楷体_GB2312" pitchFamily="49" charset="-122"/>
              </a:rPr>
              <a:t>最小</a:t>
            </a:r>
            <a:r>
              <a:rPr lang="zh-CN" altLang="en-US" sz="2400" b="1" smtClean="0">
                <a:latin typeface="楷体_GB2312" pitchFamily="49" charset="-122"/>
                <a:ea typeface="楷体_GB2312" pitchFamily="49" charset="-122"/>
              </a:rPr>
              <a:t>砝码不合适时，</a:t>
            </a:r>
            <a:r>
              <a:rPr lang="zh-CN" altLang="en-US" sz="2400" b="1" u="sng" smtClean="0">
                <a:solidFill>
                  <a:srgbClr val="D60093"/>
                </a:solidFill>
                <a:latin typeface="楷体_GB2312" pitchFamily="49" charset="-122"/>
                <a:ea typeface="楷体_GB2312" pitchFamily="49" charset="-122"/>
              </a:rPr>
              <a:t>移动游码，直至天平平衡</a:t>
            </a:r>
            <a:r>
              <a:rPr lang="zh-CN" altLang="en-US" sz="2400" b="1" smtClean="0">
                <a:latin typeface="楷体_GB2312" pitchFamily="49" charset="-122"/>
                <a:ea typeface="楷体_GB2312" pitchFamily="49" charset="-122"/>
              </a:rPr>
              <a:t>；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zh-CN" altLang="en-US" sz="2400" b="1" smtClean="0">
                <a:ea typeface="楷体_GB2312" pitchFamily="49" charset="-122"/>
              </a:rPr>
              <a:t>⑥</a:t>
            </a:r>
            <a:r>
              <a:rPr lang="zh-CN" altLang="en-US" sz="2400" b="1" smtClean="0">
                <a:solidFill>
                  <a:srgbClr val="FF3300"/>
                </a:solidFill>
                <a:ea typeface="楷体_GB2312" pitchFamily="49" charset="-122"/>
              </a:rPr>
              <a:t>读</a:t>
            </a:r>
            <a:r>
              <a:rPr lang="en-US" altLang="zh-CN" sz="2400" b="1" smtClean="0">
                <a:ea typeface="楷体_GB2312" pitchFamily="49" charset="-122"/>
              </a:rPr>
              <a:t>:   </a:t>
            </a:r>
            <a:r>
              <a:rPr lang="zh-CN" altLang="en-US" sz="2400" b="1" smtClean="0">
                <a:ea typeface="楷体_GB2312" pitchFamily="49" charset="-122"/>
              </a:rPr>
              <a:t>托盘中</a:t>
            </a:r>
            <a:r>
              <a:rPr lang="zh-CN" altLang="en-US" sz="2400" b="1" u="sng" smtClean="0">
                <a:solidFill>
                  <a:srgbClr val="D60093"/>
                </a:solidFill>
                <a:latin typeface="楷体_GB2312" pitchFamily="49" charset="-122"/>
                <a:ea typeface="楷体_GB2312" pitchFamily="49" charset="-122"/>
              </a:rPr>
              <a:t>砝码的质量加上游码的示数</a:t>
            </a:r>
            <a:r>
              <a:rPr lang="zh-CN" altLang="en-US" sz="2400" b="1" smtClean="0">
                <a:latin typeface="楷体_GB2312" pitchFamily="49" charset="-122"/>
                <a:ea typeface="楷体_GB2312" pitchFamily="49" charset="-122"/>
              </a:rPr>
              <a:t>即被称量物体的质量。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altLang="en-US" sz="2400" b="1" smtClean="0"/>
              <a:t>⑦</a:t>
            </a:r>
            <a:r>
              <a:rPr lang="en-US" altLang="zh-CN" sz="2400" b="1" smtClean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400" b="1" smtClean="0">
                <a:latin typeface="楷体_GB2312" pitchFamily="49" charset="-122"/>
                <a:ea typeface="楷体_GB2312" pitchFamily="49" charset="-122"/>
              </a:rPr>
              <a:t>：  整理器材。</a:t>
            </a:r>
            <a:endParaRPr lang="zh-CN" altLang="en-US" sz="2400" b="1" smtClean="0"/>
          </a:p>
        </p:txBody>
      </p:sp>
      <p:sp>
        <p:nvSpPr>
          <p:cNvPr id="7170" name="Rectangle 3"/>
          <p:cNvSpPr>
            <a:spLocks noGrp="1" noChangeArrowheads="1"/>
          </p:cNvSpPr>
          <p:nvPr/>
        </p:nvSpPr>
        <p:spPr bwMode="auto">
          <a:xfrm>
            <a:off x="323850" y="-225425"/>
            <a:ext cx="67786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3600" b="1">
                <a:solidFill>
                  <a:schemeClr val="tx2"/>
                </a:solidFill>
                <a:ea typeface="微软雅黑" pitchFamily="34" charset="-122"/>
                <a:sym typeface="Arial" pitchFamily="34" charset="0"/>
              </a:rPr>
              <a:t>使用托盘天平的基本步骤</a:t>
            </a:r>
          </a:p>
        </p:txBody>
      </p:sp>
      <p:sp>
        <p:nvSpPr>
          <p:cNvPr id="12298" name="Text Box 10"/>
          <p:cNvSpPr>
            <a:spLocks noChangeArrowheads="1"/>
          </p:cNvSpPr>
          <p:nvPr/>
        </p:nvSpPr>
        <p:spPr bwMode="auto">
          <a:xfrm>
            <a:off x="4779963" y="4314825"/>
            <a:ext cx="327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Tahoma" pitchFamily="34" charset="0"/>
              </a:rPr>
              <a:t>左物右码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charRg st="119" end="1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charRg st="119" end="16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charRg st="119" end="16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charRg st="119" end="16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charRg st="119" end="16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1" nodeType="clickEffect"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charRg st="193" end="2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charRg st="193" end="2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charRg st="193" end="22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charRg st="193" end="22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charRg st="193" end="2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charRg st="225" end="2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charRg st="225" end="2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charRg st="225" end="23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charRg st="225" end="23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charRg st="225" end="2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ahoma" pitchFamily="34" charset="0"/>
            </a:endParaRPr>
          </a:p>
        </p:txBody>
      </p:sp>
      <p:sp>
        <p:nvSpPr>
          <p:cNvPr id="8194" name="AutoShape 5"/>
          <p:cNvSpPr>
            <a:spLocks noChangeArrowheads="1"/>
          </p:cNvSpPr>
          <p:nvPr/>
        </p:nvSpPr>
        <p:spPr bwMode="auto">
          <a:xfrm>
            <a:off x="228600" y="152400"/>
            <a:ext cx="1295400" cy="1223963"/>
          </a:xfrm>
          <a:prstGeom prst="flowChartOffpage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2800" b="1">
                <a:latin typeface="Tahoma" pitchFamily="34" charset="0"/>
              </a:rPr>
              <a:t>保养</a:t>
            </a:r>
          </a:p>
        </p:txBody>
      </p:sp>
      <p:sp>
        <p:nvSpPr>
          <p:cNvPr id="8195" name="Text Box 6"/>
          <p:cNvSpPr>
            <a:spLocks noChangeArrowheads="1"/>
          </p:cNvSpPr>
          <p:nvPr/>
        </p:nvSpPr>
        <p:spPr bwMode="auto">
          <a:xfrm>
            <a:off x="317500" y="1524000"/>
            <a:ext cx="80645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FF"/>
                </a:solidFill>
                <a:latin typeface="Tahoma" pitchFamily="34" charset="0"/>
              </a:rPr>
              <a:t>1.</a:t>
            </a:r>
            <a:r>
              <a:rPr lang="zh-CN" altLang="en-US" sz="2800" b="1">
                <a:solidFill>
                  <a:srgbClr val="FFFFFF"/>
                </a:solidFill>
                <a:latin typeface="Tahoma" pitchFamily="34" charset="0"/>
              </a:rPr>
              <a:t>天平和砝码应妥善保管并保持清洁干燥，不得置于潮湿、易氧化、易腐蚀之处，并避免接触酸、碱或油脂等。</a:t>
            </a:r>
          </a:p>
        </p:txBody>
      </p:sp>
      <p:sp>
        <p:nvSpPr>
          <p:cNvPr id="8196" name="Text Box 7"/>
          <p:cNvSpPr>
            <a:spLocks noChangeArrowheads="1"/>
          </p:cNvSpPr>
          <p:nvPr/>
        </p:nvSpPr>
        <p:spPr bwMode="auto">
          <a:xfrm>
            <a:off x="304800" y="3124200"/>
            <a:ext cx="8280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FF"/>
                </a:solidFill>
                <a:latin typeface="Tahoma" pitchFamily="34" charset="0"/>
              </a:rPr>
              <a:t>2.</a:t>
            </a:r>
            <a:r>
              <a:rPr lang="zh-CN" altLang="en-US" sz="2800" b="1">
                <a:solidFill>
                  <a:srgbClr val="FFFFFF"/>
                </a:solidFill>
                <a:latin typeface="Tahoma" pitchFamily="34" charset="0"/>
              </a:rPr>
              <a:t>天平与砝码若发生氧化、腐蚀或其他问题，应由专业计算人员修理，经计量检定机构检定合格后方能使用。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ChangeArrowheads="1"/>
          </p:cNvSpPr>
          <p:nvPr/>
        </p:nvSpPr>
        <p:spPr bwMode="auto">
          <a:xfrm>
            <a:off x="609600" y="974725"/>
            <a:ext cx="83534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009900"/>
                </a:solidFill>
                <a:ea typeface="华文中宋" pitchFamily="2" charset="-122"/>
              </a:rPr>
              <a:t>游码读数时应以哪一侧为准？下图游码读数为___克</a:t>
            </a:r>
          </a:p>
        </p:txBody>
      </p:sp>
      <p:pic>
        <p:nvPicPr>
          <p:cNvPr id="9218" name="Picture 4" descr="youm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2416175"/>
            <a:ext cx="756126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5"/>
          <p:cNvSpPr>
            <a:spLocks noChangeArrowheads="1"/>
          </p:cNvSpPr>
          <p:nvPr/>
        </p:nvSpPr>
        <p:spPr bwMode="auto">
          <a:xfrm>
            <a:off x="2819400" y="1676400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ahoma" pitchFamily="34" charset="0"/>
              </a:rPr>
              <a:t>2.4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9217"/>
          <p:cNvSpPr txBox="1">
            <a:spLocks noChangeArrowheads="1"/>
          </p:cNvSpPr>
          <p:nvPr/>
        </p:nvSpPr>
        <p:spPr bwMode="auto">
          <a:xfrm>
            <a:off x="684213" y="765175"/>
            <a:ext cx="79200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1C722E"/>
                </a:solidFill>
                <a:latin typeface="宋体" pitchFamily="2" charset="-122"/>
              </a:rPr>
              <a:t>       </a:t>
            </a:r>
            <a:r>
              <a:rPr lang="zh-CN" altLang="en-US" sz="3200" b="1">
                <a:solidFill>
                  <a:srgbClr val="FF0000"/>
                </a:solidFill>
                <a:latin typeface="宋体" pitchFamily="2" charset="-122"/>
              </a:rPr>
              <a:t>请你与同伴合作完成下面的测量活动：</a:t>
            </a:r>
            <a:endParaRPr lang="en-US" altLang="zh-CN" sz="3200" b="1">
              <a:solidFill>
                <a:srgbClr val="FF0000"/>
              </a:solidFill>
              <a:latin typeface="宋体" pitchFamily="2" charset="-122"/>
            </a:endParaRPr>
          </a:p>
        </p:txBody>
      </p:sp>
      <p:pic>
        <p:nvPicPr>
          <p:cNvPr id="10242" name="图片 9218" descr="MCj008897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3375"/>
            <a:ext cx="10096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文本框 9219"/>
          <p:cNvSpPr txBox="1">
            <a:spLocks noChangeArrowheads="1"/>
          </p:cNvSpPr>
          <p:nvPr/>
        </p:nvSpPr>
        <p:spPr bwMode="auto">
          <a:xfrm>
            <a:off x="1258888" y="2108200"/>
            <a:ext cx="75612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zh-CN" altLang="en-US" sz="3200" b="1">
                <a:solidFill>
                  <a:srgbClr val="0000D4"/>
                </a:solidFill>
                <a:latin typeface="Times New Roman" pitchFamily="18" charset="0"/>
              </a:rPr>
              <a:t>用天平测量出一盒粉笔的质量。</a:t>
            </a:r>
            <a:endParaRPr lang="en-US" altLang="zh-CN" sz="3200" b="1">
              <a:solidFill>
                <a:srgbClr val="0000D4"/>
              </a:solidFill>
              <a:latin typeface="Times New Roman" pitchFamily="18" charset="0"/>
            </a:endParaRPr>
          </a:p>
        </p:txBody>
      </p:sp>
      <p:pic>
        <p:nvPicPr>
          <p:cNvPr id="9221" name="图片 9220" descr="托盘天平，好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9ECF3"/>
              </a:clrFrom>
              <a:clrTo>
                <a:srgbClr val="E9ECF3">
                  <a:alpha val="0"/>
                </a:srgbClr>
              </a:clrTo>
            </a:clrChange>
            <a:lum bright="3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6" t="10242" r="10260" b="14609"/>
          <a:stretch>
            <a:fillRect/>
          </a:stretch>
        </p:blipFill>
        <p:spPr bwMode="auto">
          <a:xfrm>
            <a:off x="1763713" y="2997200"/>
            <a:ext cx="3168650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图片 9221" descr="粉笔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8" t="54703" r="10152" b="28108"/>
          <a:stretch>
            <a:fillRect/>
          </a:stretch>
        </p:blipFill>
        <p:spPr bwMode="auto">
          <a:xfrm>
            <a:off x="5148263" y="4076700"/>
            <a:ext cx="16557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theme/theme1.xml><?xml version="1.0" encoding="utf-8"?>
<a:theme xmlns:a="http://schemas.openxmlformats.org/drawingml/2006/main" name="2019-2020学年沪科版八年级物理全册教学课件：5.2学习使用天平和量筒(共23张PPT)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2019-2020学年沪科版八年级物理全册教学课件：5.2学习使用天平和量筒(共23张PPT)</Template>
  <TotalTime>10</TotalTime>
  <Words>1086</Words>
  <Application>Microsoft Office PowerPoint</Application>
  <PresentationFormat>全屏显示(4:3)</PresentationFormat>
  <Paragraphs>163</Paragraphs>
  <Slides>23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44" baseType="lpstr">
      <vt:lpstr>Arial</vt:lpstr>
      <vt:lpstr>宋体</vt:lpstr>
      <vt:lpstr>Wingdings</vt:lpstr>
      <vt:lpstr>Times New Roman</vt:lpstr>
      <vt:lpstr>华文楷体</vt:lpstr>
      <vt:lpstr>华文行楷</vt:lpstr>
      <vt:lpstr>黑体</vt:lpstr>
      <vt:lpstr>隶书</vt:lpstr>
      <vt:lpstr>Arial</vt:lpstr>
      <vt:lpstr>Tahoma</vt:lpstr>
      <vt:lpstr>楷体_GB2312</vt:lpstr>
      <vt:lpstr>新宋体</vt:lpstr>
      <vt:lpstr>微软雅黑</vt:lpstr>
      <vt:lpstr>华文中宋</vt:lpstr>
      <vt:lpstr>Arial Unicode MS</vt:lpstr>
      <vt:lpstr>Calibri</vt:lpstr>
      <vt:lpstr>Comic Sans MS</vt:lpstr>
      <vt:lpstr>2019-2020学年沪科版八年级物理全册教学课件：5.2学习使用天平和量筒(共23张PPT)</vt:lpstr>
      <vt:lpstr>Bitmap Image</vt:lpstr>
      <vt:lpstr>Microsoft 公式 3.0</vt:lpstr>
      <vt:lpstr>Flash.Movie</vt:lpstr>
      <vt:lpstr>质量单位的换算？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思考题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用量筒测不规则固体的体积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质量单位的换算？</dc:title>
  <dc:creator>User</dc:creator>
  <cp:lastModifiedBy>User</cp:lastModifiedBy>
  <cp:revision>2</cp:revision>
  <dcterms:created xsi:type="dcterms:W3CDTF">2020-02-05T02:31:36Z</dcterms:created>
  <dcterms:modified xsi:type="dcterms:W3CDTF">2020-02-05T02:42:33Z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