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2"/>
    <p:sldMasterId id="2147483655" r:id="rId3"/>
  </p:sldMasterIdLst>
  <p:notesMasterIdLst>
    <p:notesMasterId r:id="rId31"/>
  </p:notesMasterIdLst>
  <p:sldIdLst>
    <p:sldId id="256" r:id="rId4"/>
    <p:sldId id="257" r:id="rId5"/>
    <p:sldId id="258" r:id="rId6"/>
    <p:sldId id="259" r:id="rId7"/>
    <p:sldId id="260" r:id="rId8"/>
    <p:sldId id="261" r:id="rId9"/>
    <p:sldId id="263" r:id="rId10"/>
    <p:sldId id="262" r:id="rId11"/>
    <p:sldId id="264" r:id="rId12"/>
    <p:sldId id="265" r:id="rId13"/>
    <p:sldId id="267" r:id="rId14"/>
    <p:sldId id="266" r:id="rId15"/>
    <p:sldId id="268" r:id="rId16"/>
    <p:sldId id="269" r:id="rId17"/>
    <p:sldId id="270" r:id="rId18"/>
    <p:sldId id="271" r:id="rId19"/>
    <p:sldId id="272" r:id="rId20"/>
    <p:sldId id="273" r:id="rId21"/>
    <p:sldId id="274" r:id="rId22"/>
    <p:sldId id="279" r:id="rId23"/>
    <p:sldId id="275" r:id="rId24"/>
    <p:sldId id="276" r:id="rId25"/>
    <p:sldId id="277" r:id="rId26"/>
    <p:sldId id="278" r:id="rId27"/>
    <p:sldId id="283" r:id="rId28"/>
    <p:sldId id="282" r:id="rId29"/>
    <p:sldId id="284" r:id="rId30"/>
  </p:sldIdLst>
  <p:sldSz cx="12192000" cy="6858000"/>
  <p:notesSz cx="6858000" cy="9144000"/>
  <p:embeddedFontLst>
    <p:embeddedFont>
      <p:font typeface="方正教材规范楷体_GBK" panose="02010600030101010101" charset="-122"/>
      <p:regular r:id="rId32"/>
    </p:embeddedFont>
    <p:embeddedFont>
      <p:font typeface="楷体" panose="02010609060101010101" pitchFamily="49" charset="-122"/>
      <p:regular r:id="rId33"/>
    </p:embeddedFont>
    <p:embeddedFont>
      <p:font typeface="微软雅黑" panose="020B0503020204020204" pitchFamily="34" charset="-122"/>
      <p:regular r:id="rId34"/>
      <p:bold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418" y="72"/>
      </p:cViewPr>
      <p:guideLst>
        <p:guide orient="horz" pos="2170"/>
        <p:guide pos="383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空白">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木牍原创课件-本节要点">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本节要点</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jpeg"/><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0" name="文本框 219"/>
          <p:cNvSpPr txBox="1"/>
          <p:nvPr userDrawn="1"/>
        </p:nvSpPr>
        <p:spPr>
          <a:xfrm>
            <a:off x="742315" y="6078220"/>
            <a:ext cx="3729355" cy="316865"/>
          </a:xfrm>
          <a:prstGeom prst="rect">
            <a:avLst/>
          </a:prstGeom>
          <a:noFill/>
        </p:spPr>
        <p:txBody>
          <a:bodyPr wrap="square" rtlCol="0">
            <a:spAutoFit/>
          </a:bodyPr>
          <a:lstStyle/>
          <a:p>
            <a:r>
              <a:rPr lang="en-US" altLang="zh-CN" sz="1470" kern="1200" dirty="0">
                <a:solidFill>
                  <a:schemeClr val="tx1"/>
                </a:solidFill>
                <a:effectLst/>
                <a:latin typeface="楷体" panose="02010609060101010101" pitchFamily="49" charset="-122"/>
                <a:ea typeface="楷体" panose="02010609060101010101" pitchFamily="49" charset="-122"/>
                <a:cs typeface="+mn-cs"/>
              </a:rPr>
              <a:t>※ </a:t>
            </a:r>
            <a:r>
              <a:rPr lang="zh-CN" altLang="zh-CN" sz="1470" kern="1200" dirty="0">
                <a:solidFill>
                  <a:schemeClr val="tx1"/>
                </a:solidFill>
                <a:effectLst/>
                <a:latin typeface="楷体" panose="02010609060101010101" pitchFamily="49" charset="-122"/>
                <a:ea typeface="楷体" panose="02010609060101010101" pitchFamily="49" charset="-122"/>
                <a:cs typeface="+mn-cs"/>
              </a:rPr>
              <a:t>建议使用</a:t>
            </a:r>
            <a:r>
              <a:rPr lang="en-US" altLang="zh-CN" sz="1470" kern="1200" dirty="0">
                <a:solidFill>
                  <a:schemeClr val="tx1"/>
                </a:solidFill>
                <a:effectLst/>
                <a:latin typeface="+mj-lt"/>
                <a:ea typeface="楷体" panose="02010609060101010101" pitchFamily="49" charset="-122"/>
                <a:cs typeface="+mn-cs"/>
              </a:rPr>
              <a:t>WPS2019</a:t>
            </a:r>
            <a:r>
              <a:rPr lang="zh-CN" altLang="en-US" sz="1470" kern="1200" dirty="0">
                <a:solidFill>
                  <a:schemeClr val="tx1"/>
                </a:solidFill>
                <a:effectLst/>
                <a:latin typeface="+mj-lt"/>
                <a:ea typeface="楷体" panose="02010609060101010101" pitchFamily="49" charset="-122"/>
                <a:cs typeface="+mn-cs"/>
              </a:rPr>
              <a:t>以上版本</a:t>
            </a:r>
            <a:r>
              <a:rPr lang="zh-CN" altLang="zh-CN" sz="1470" kern="1200" dirty="0">
                <a:solidFill>
                  <a:schemeClr val="tx1"/>
                </a:solidFill>
                <a:effectLst/>
                <a:latin typeface="楷体" panose="02010609060101010101" pitchFamily="49" charset="-122"/>
                <a:ea typeface="楷体" panose="02010609060101010101" pitchFamily="49" charset="-122"/>
                <a:cs typeface="+mn-cs"/>
              </a:rPr>
              <a:t>打开</a:t>
            </a:r>
          </a:p>
        </p:txBody>
      </p:sp>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858111" y="5773420"/>
            <a:ext cx="636061" cy="514985"/>
            <a:chOff x="3513"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13"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HK</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0.svg"/><Relationship Id="rId2" Type="http://schemas.openxmlformats.org/officeDocument/2006/relationships/video" Target="NULL" TargetMode="Externa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9.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0.xml"/><Relationship Id="rId5" Type="http://schemas.openxmlformats.org/officeDocument/2006/relationships/image" Target="../media/image27.png"/><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25.xml"/><Relationship Id="rId7" Type="http://schemas.openxmlformats.org/officeDocument/2006/relationships/image" Target="../media/image32.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8.xml"/><Relationship Id="rId1" Type="http://schemas.openxmlformats.org/officeDocument/2006/relationships/tags" Target="../tags/tag27.xml"/><Relationship Id="rId4" Type="http://schemas.openxmlformats.org/officeDocument/2006/relationships/image" Target="../media/image35.GIF"/></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8.xml"/><Relationship Id="rId1" Type="http://schemas.openxmlformats.org/officeDocument/2006/relationships/tags" Target="../tags/tag28.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Layout" Target="../slideLayouts/slideLayout8.xml"/><Relationship Id="rId1" Type="http://schemas.openxmlformats.org/officeDocument/2006/relationships/tags" Target="../tags/tag29.xml"/><Relationship Id="rId5" Type="http://schemas.openxmlformats.org/officeDocument/2006/relationships/image" Target="../media/image40.GIF"/><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0.GI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文本框 173"/>
          <p:cNvSpPr txBox="1"/>
          <p:nvPr userDrawn="1"/>
        </p:nvSpPr>
        <p:spPr>
          <a:xfrm>
            <a:off x="-115409" y="2439491"/>
            <a:ext cx="12192000" cy="1322070"/>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10.3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动能和势能</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动能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5313680" cy="521970"/>
          </a:xfrm>
          <a:prstGeom prst="rect">
            <a:avLst/>
          </a:prstGeom>
          <a:noFill/>
        </p:spPr>
        <p:txBody>
          <a:bodyPr wrap="square" rtlCol="0">
            <a:spAutoFit/>
          </a:bodyPr>
          <a:lstStyle/>
          <a:p>
            <a:r>
              <a:rPr lang="zh-CN" altLang="en-US" sz="2800"/>
              <a:t>做中学</a:t>
            </a:r>
            <a:r>
              <a:rPr lang="en-US" altLang="zh-CN" sz="2800"/>
              <a:t>	</a:t>
            </a:r>
            <a:r>
              <a:rPr lang="zh-CN" altLang="en-US" sz="2800"/>
              <a:t>影响动能大小的因素</a:t>
            </a:r>
          </a:p>
        </p:txBody>
      </p:sp>
      <p:pic>
        <p:nvPicPr>
          <p:cNvPr id="10" name="20250417_170940">
            <a:hlinkClick r:id="" action="ppaction://media"/>
          </p:cNvPr>
          <p:cNvPicPr/>
          <p:nvPr>
            <a:videoFile r:link="rId2"/>
            <p:extLst>
              <p:ext uri="{DAA4B4D4-6D71-4841-9C94-3DE7FCFB9230}">
                <p14:media xmlns:p14="http://schemas.microsoft.com/office/powerpoint/2010/main" r:embed="rId3">
                  <p14:trim st="7841" end="923"/>
                </p14:media>
              </p:ext>
            </p:extLst>
          </p:nvPr>
        </p:nvPicPr>
        <p:blipFill>
          <a:blip r:embed="rId5"/>
          <a:stretch>
            <a:fillRect/>
          </a:stretch>
        </p:blipFill>
        <p:spPr>
          <a:xfrm>
            <a:off x="899795" y="2335530"/>
            <a:ext cx="7453630" cy="4333875"/>
          </a:xfrm>
          <a:prstGeom prst="rect">
            <a:avLst/>
          </a:prstGeom>
        </p:spPr>
      </p:pic>
      <p:pic>
        <p:nvPicPr>
          <p:cNvPr id="12" name="图片 11" descr="加油站"/>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0120" y="1813560"/>
            <a:ext cx="541655" cy="541655"/>
          </a:xfrm>
          <a:prstGeom prst="rect">
            <a:avLst/>
          </a:prstGeom>
        </p:spPr>
      </p:pic>
      <p:sp>
        <p:nvSpPr>
          <p:cNvPr id="13" name="文本框 12"/>
          <p:cNvSpPr txBox="1"/>
          <p:nvPr/>
        </p:nvSpPr>
        <p:spPr>
          <a:xfrm>
            <a:off x="9121140" y="1925955"/>
            <a:ext cx="2738120" cy="3969385"/>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rPr>
              <a:t>加油站</a:t>
            </a:r>
          </a:p>
          <a:p>
            <a:pPr indent="457200"/>
            <a:r>
              <a:rPr lang="zh-CN" altLang="en-US" sz="2800">
                <a:latin typeface="方正教材规范楷体_GBK" panose="02000000000000000000" charset="-122"/>
                <a:ea typeface="方正教材规范楷体_GBK" panose="02000000000000000000" charset="-122"/>
              </a:rPr>
              <a:t>从光滑斜面上由静止释放的小球，到达斜面底端的速度只与释放位置的高度有关，释放位置越高，到达底端的速度越大</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3" fill="hold" display="1">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动能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5313680" cy="521970"/>
          </a:xfrm>
          <a:prstGeom prst="rect">
            <a:avLst/>
          </a:prstGeom>
          <a:noFill/>
        </p:spPr>
        <p:txBody>
          <a:bodyPr wrap="square" rtlCol="0">
            <a:spAutoFit/>
          </a:bodyPr>
          <a:lstStyle/>
          <a:p>
            <a:r>
              <a:rPr lang="zh-CN" altLang="en-US" sz="2800"/>
              <a:t>做中学</a:t>
            </a:r>
            <a:r>
              <a:rPr lang="en-US" altLang="zh-CN" sz="2800"/>
              <a:t>	</a:t>
            </a:r>
            <a:r>
              <a:rPr lang="zh-CN" altLang="en-US" sz="2800"/>
              <a:t>影响动能大小的因素</a:t>
            </a:r>
          </a:p>
        </p:txBody>
      </p:sp>
      <p:sp>
        <p:nvSpPr>
          <p:cNvPr id="10" name="文本框 9"/>
          <p:cNvSpPr txBox="1"/>
          <p:nvPr/>
        </p:nvSpPr>
        <p:spPr>
          <a:xfrm>
            <a:off x="899795" y="2400935"/>
            <a:ext cx="2115820" cy="521970"/>
          </a:xfrm>
          <a:prstGeom prst="rect">
            <a:avLst/>
          </a:prstGeom>
          <a:noFill/>
        </p:spPr>
        <p:txBody>
          <a:bodyPr wrap="square" rtlCol="0">
            <a:spAutoFit/>
            <a:scene3d>
              <a:camera prst="orthographicFront"/>
              <a:lightRig rig="threePt" dir="t"/>
            </a:scene3d>
          </a:bodyPr>
          <a:lstStyle/>
          <a:p>
            <a:r>
              <a:rPr lang="zh-CN" altLang="en-US" sz="28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思考与讨论</a:t>
            </a:r>
          </a:p>
        </p:txBody>
      </p:sp>
      <p:sp>
        <p:nvSpPr>
          <p:cNvPr id="11" name="文本框 10"/>
          <p:cNvSpPr txBox="1"/>
          <p:nvPr/>
        </p:nvSpPr>
        <p:spPr>
          <a:xfrm>
            <a:off x="899795" y="2855595"/>
            <a:ext cx="10820400" cy="3861435"/>
          </a:xfrm>
          <a:prstGeom prst="rect">
            <a:avLst/>
          </a:prstGeom>
          <a:noFill/>
        </p:spPr>
        <p:txBody>
          <a:bodyPr wrap="square" rtlCol="0">
            <a:spAutoFit/>
          </a:bodyPr>
          <a:lstStyle/>
          <a:p>
            <a:pPr>
              <a:lnSpc>
                <a:spcPct val="125000"/>
              </a:lnSpc>
              <a:spcBef>
                <a:spcPts val="0"/>
              </a:spcBef>
              <a:spcAft>
                <a:spcPts val="0"/>
              </a:spcAft>
            </a:pPr>
            <a:r>
              <a:rPr lang="en-US" altLang="zh-CN" sz="2800"/>
              <a:t>1. </a:t>
            </a:r>
            <a:r>
              <a:rPr lang="zh-CN" altLang="en-US" sz="2800">
                <a:latin typeface="方正教材规范楷体_GBK" panose="02000000000000000000" charset="-122"/>
                <a:ea typeface="方正教材规范楷体_GBK" panose="02000000000000000000" charset="-122"/>
              </a:rPr>
              <a:t>本次实验中的变量有哪些？</a:t>
            </a:r>
          </a:p>
          <a:p>
            <a:pPr>
              <a:lnSpc>
                <a:spcPct val="125000"/>
              </a:lnSpc>
              <a:spcBef>
                <a:spcPts val="0"/>
              </a:spcBef>
              <a:spcAft>
                <a:spcPts val="0"/>
              </a:spcAft>
            </a:pPr>
            <a:r>
              <a:rPr lang="zh-CN" altLang="en-US" sz="2800">
                <a:solidFill>
                  <a:schemeClr val="accent5"/>
                </a:solidFill>
              </a:rPr>
              <a:t>答：钢球的质量、钢球到达平面的速度。</a:t>
            </a:r>
            <a:endParaRPr lang="zh-CN" altLang="en-US" sz="2800"/>
          </a:p>
          <a:p>
            <a:pPr>
              <a:lnSpc>
                <a:spcPct val="125000"/>
              </a:lnSpc>
              <a:spcBef>
                <a:spcPts val="0"/>
              </a:spcBef>
              <a:spcAft>
                <a:spcPts val="0"/>
              </a:spcAft>
            </a:pPr>
            <a:r>
              <a:rPr lang="en-US" altLang="zh-CN" sz="2800"/>
              <a:t>2. </a:t>
            </a:r>
            <a:r>
              <a:rPr lang="zh-CN" altLang="en-US" sz="2800">
                <a:latin typeface="方正教材规范楷体_GBK" panose="02000000000000000000" charset="-122"/>
                <a:ea typeface="方正教材规范楷体_GBK" panose="02000000000000000000" charset="-122"/>
              </a:rPr>
              <a:t>在本次实验中采用了哪些实验方法？</a:t>
            </a:r>
            <a:endParaRPr lang="zh-CN" altLang="en-US" sz="2800"/>
          </a:p>
          <a:p>
            <a:pPr>
              <a:lnSpc>
                <a:spcPct val="125000"/>
              </a:lnSpc>
              <a:spcBef>
                <a:spcPts val="0"/>
              </a:spcBef>
              <a:spcAft>
                <a:spcPts val="0"/>
              </a:spcAft>
            </a:pPr>
            <a:r>
              <a:rPr lang="zh-CN" altLang="en-US" sz="2800">
                <a:solidFill>
                  <a:schemeClr val="accent5"/>
                </a:solidFill>
              </a:rPr>
              <a:t>答：转换法</a:t>
            </a:r>
            <a:r>
              <a:rPr lang="en-US" altLang="zh-CN" sz="2800">
                <a:solidFill>
                  <a:schemeClr val="accent5"/>
                </a:solidFill>
              </a:rPr>
              <a:t>——</a:t>
            </a:r>
            <a:r>
              <a:rPr lang="zh-CN" altLang="en-US" sz="2800">
                <a:solidFill>
                  <a:schemeClr val="accent5"/>
                </a:solidFill>
              </a:rPr>
              <a:t>通过木块移动的距离</a:t>
            </a:r>
            <a:r>
              <a:rPr lang="en-US" altLang="zh-CN" sz="2800" i="1">
                <a:solidFill>
                  <a:schemeClr val="accent5"/>
                </a:solidFill>
              </a:rPr>
              <a:t>s</a:t>
            </a:r>
            <a:r>
              <a:rPr lang="zh-CN" altLang="en-US" sz="2800">
                <a:solidFill>
                  <a:schemeClr val="accent5"/>
                </a:solidFill>
              </a:rPr>
              <a:t>来反映动能的大小；</a:t>
            </a:r>
          </a:p>
          <a:p>
            <a:pPr indent="457200">
              <a:lnSpc>
                <a:spcPct val="125000"/>
              </a:lnSpc>
              <a:spcBef>
                <a:spcPts val="0"/>
              </a:spcBef>
              <a:spcAft>
                <a:spcPts val="0"/>
              </a:spcAft>
            </a:pPr>
            <a:r>
              <a:rPr lang="en-US" altLang="zh-CN" sz="2800">
                <a:solidFill>
                  <a:schemeClr val="accent5"/>
                </a:solidFill>
              </a:rPr>
              <a:t>   </a:t>
            </a:r>
            <a:r>
              <a:rPr lang="zh-CN" altLang="en-US" sz="2800">
                <a:solidFill>
                  <a:schemeClr val="accent5"/>
                </a:solidFill>
              </a:rPr>
              <a:t>控制变量法</a:t>
            </a:r>
            <a:r>
              <a:rPr lang="en-US" altLang="zh-CN" sz="2800">
                <a:solidFill>
                  <a:schemeClr val="accent5"/>
                </a:solidFill>
              </a:rPr>
              <a:t>——</a:t>
            </a:r>
            <a:r>
              <a:rPr lang="zh-CN" altLang="en-US" sz="2800">
                <a:solidFill>
                  <a:schemeClr val="accent5"/>
                </a:solidFill>
              </a:rPr>
              <a:t>在研究钢球质量对动能的影响时，控制钢球滚到平面的速度大小相等；在研究</a:t>
            </a:r>
            <a:r>
              <a:rPr lang="zh-CN" altLang="en-US" sz="2800">
                <a:solidFill>
                  <a:schemeClr val="accent5"/>
                </a:solidFill>
                <a:sym typeface="+mn-ea"/>
              </a:rPr>
              <a:t>钢球滚到平面的速度大小对动能的影响时，控制钢球质量相等。</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xEl>
                                              <p:pRg st="1" end="1"/>
                                            </p:txEl>
                                          </p:spTgt>
                                        </p:tgtEl>
                                        <p:attrNameLst>
                                          <p:attrName>style.visibility</p:attrName>
                                        </p:attrNameLst>
                                      </p:cBhvr>
                                      <p:to>
                                        <p:strVal val="visible"/>
                                      </p:to>
                                    </p:set>
                                    <p:anim calcmode="discrete" valueType="clr">
                                      <p:cBhvr override="childStyle">
                                        <p:cTn id="14" dur="80"/>
                                        <p:tgtEl>
                                          <p:spTgt spid="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1">
                                            <p:txEl>
                                              <p:pRg st="1" end="1"/>
                                            </p:txEl>
                                          </p:spTgt>
                                        </p:tgtEl>
                                        <p:attrNameLst>
                                          <p:attrName>fill.type</p:attrName>
                                        </p:attrNameLst>
                                      </p:cBhvr>
                                      <p:to>
                                        <p:strVal val="solid"/>
                                      </p:to>
                                    </p:set>
                                  </p:childTnLst>
                                </p:cTn>
                              </p:par>
                            </p:childTnLst>
                          </p:cTn>
                        </p:par>
                        <p:par>
                          <p:cTn id="17" fill="hold">
                            <p:stCondLst>
                              <p:cond delay="759"/>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11">
                                            <p:txEl>
                                              <p:pRg st="2" end="2"/>
                                            </p:txEl>
                                          </p:spTgt>
                                        </p:tgtEl>
                                        <p:attrNameLst>
                                          <p:attrName>style.visibility</p:attrName>
                                        </p:attrNameLst>
                                      </p:cBhvr>
                                      <p:to>
                                        <p:strVal val="visible"/>
                                      </p:to>
                                    </p:set>
                                    <p:anim calcmode="discrete" valueType="clr">
                                      <p:cBhvr override="childStyle">
                                        <p:cTn id="20" dur="80"/>
                                        <p:tgtEl>
                                          <p:spTgt spid="1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1">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11">
                                            <p:txEl>
                                              <p:pRg st="2" end="2"/>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1">
                                            <p:txEl>
                                              <p:pRg st="3" end="3"/>
                                            </p:txEl>
                                          </p:spTgt>
                                        </p:tgtEl>
                                        <p:attrNameLst>
                                          <p:attrName>style.visibility</p:attrName>
                                        </p:attrNameLst>
                                      </p:cBhvr>
                                      <p:to>
                                        <p:strVal val="visible"/>
                                      </p:to>
                                    </p:set>
                                    <p:anim calcmode="discrete" valueType="clr">
                                      <p:cBhvr override="childStyle">
                                        <p:cTn id="27" dur="80"/>
                                        <p:tgtEl>
                                          <p:spTgt spid="1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1">
                                            <p:txEl>
                                              <p:pRg st="3" end="3"/>
                                            </p:txEl>
                                          </p:spTgt>
                                        </p:tgtEl>
                                        <p:attrNameLst>
                                          <p:attrName>fillcolor</p:attrName>
                                        </p:attrNameLst>
                                      </p:cBhvr>
                                      <p:tavLst>
                                        <p:tav tm="0">
                                          <p:val>
                                            <p:clrVal>
                                              <a:schemeClr val="accent2"/>
                                            </p:clrVal>
                                          </p:val>
                                        </p:tav>
                                        <p:tav tm="50000">
                                          <p:val>
                                            <p:clrVal>
                                              <a:schemeClr val="hlink"/>
                                            </p:clrVal>
                                          </p:val>
                                        </p:tav>
                                      </p:tavLst>
                                    </p:anim>
                                    <p:set>
                                      <p:cBhvr>
                                        <p:cTn id="29" dur="80"/>
                                        <p:tgtEl>
                                          <p:spTgt spid="11">
                                            <p:txEl>
                                              <p:pRg st="3" end="3"/>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1">
                                            <p:txEl>
                                              <p:pRg st="4" end="4"/>
                                            </p:txEl>
                                          </p:spTgt>
                                        </p:tgtEl>
                                        <p:attrNameLst>
                                          <p:attrName>style.visibility</p:attrName>
                                        </p:attrNameLst>
                                      </p:cBhvr>
                                      <p:to>
                                        <p:strVal val="visible"/>
                                      </p:to>
                                    </p:set>
                                    <p:anim calcmode="discrete" valueType="clr">
                                      <p:cBhvr override="childStyle">
                                        <p:cTn id="34" dur="80"/>
                                        <p:tgtEl>
                                          <p:spTgt spid="1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
                                            <p:txEl>
                                              <p:pRg st="4" end="4"/>
                                            </p:txEl>
                                          </p:spTgt>
                                        </p:tgtEl>
                                        <p:attrNameLst>
                                          <p:attrName>fillcolor</p:attrName>
                                        </p:attrNameLst>
                                      </p:cBhvr>
                                      <p:tavLst>
                                        <p:tav tm="0">
                                          <p:val>
                                            <p:clrVal>
                                              <a:schemeClr val="accent2"/>
                                            </p:clrVal>
                                          </p:val>
                                        </p:tav>
                                        <p:tav tm="50000">
                                          <p:val>
                                            <p:clrVal>
                                              <a:schemeClr val="hlink"/>
                                            </p:clrVal>
                                          </p:val>
                                        </p:tav>
                                      </p:tavLst>
                                    </p:anim>
                                    <p:set>
                                      <p:cBhvr>
                                        <p:cTn id="36" dur="80"/>
                                        <p:tgtEl>
                                          <p:spTgt spid="11">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动能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5313680" cy="521970"/>
          </a:xfrm>
          <a:prstGeom prst="rect">
            <a:avLst/>
          </a:prstGeom>
          <a:noFill/>
        </p:spPr>
        <p:txBody>
          <a:bodyPr wrap="square" rtlCol="0">
            <a:spAutoFit/>
          </a:bodyPr>
          <a:lstStyle/>
          <a:p>
            <a:r>
              <a:rPr lang="zh-CN" altLang="en-US" sz="2800"/>
              <a:t>做中学</a:t>
            </a:r>
            <a:r>
              <a:rPr lang="en-US" altLang="zh-CN" sz="2800"/>
              <a:t>	</a:t>
            </a:r>
            <a:r>
              <a:rPr lang="zh-CN" altLang="en-US" sz="2800"/>
              <a:t>影响动能大小的因素</a:t>
            </a:r>
          </a:p>
        </p:txBody>
      </p:sp>
      <p:sp>
        <p:nvSpPr>
          <p:cNvPr id="10" name="文本框 9"/>
          <p:cNvSpPr txBox="1"/>
          <p:nvPr/>
        </p:nvSpPr>
        <p:spPr>
          <a:xfrm>
            <a:off x="875665" y="2540000"/>
            <a:ext cx="5324475" cy="3969385"/>
          </a:xfrm>
          <a:prstGeom prst="rect">
            <a:avLst/>
          </a:prstGeom>
          <a:noFill/>
        </p:spPr>
        <p:txBody>
          <a:bodyPr wrap="square" rtlCol="0">
            <a:spAutoFit/>
          </a:bodyPr>
          <a:lstStyle/>
          <a:p>
            <a:pPr>
              <a:lnSpc>
                <a:spcPct val="150000"/>
              </a:lnSpc>
            </a:pPr>
            <a:r>
              <a:rPr lang="zh-CN" altLang="en-US" sz="2800"/>
              <a:t>实验现象：</a:t>
            </a:r>
          </a:p>
          <a:p>
            <a:pPr indent="457200">
              <a:lnSpc>
                <a:spcPct val="150000"/>
              </a:lnSpc>
            </a:pPr>
            <a:r>
              <a:rPr lang="zh-CN" altLang="en-US" sz="2800"/>
              <a:t>同一钢球从斜面的不同高度由静止释放时，高度越高，钢球运动到底端时的</a:t>
            </a:r>
            <a:r>
              <a:rPr lang="zh-CN" altLang="en-US" sz="2800" b="1">
                <a:solidFill>
                  <a:schemeClr val="accent5"/>
                </a:solidFill>
              </a:rPr>
              <a:t>速度越大</a:t>
            </a:r>
            <a:r>
              <a:rPr lang="zh-CN" altLang="en-US" sz="2800"/>
              <a:t>，木块被推得越远，钢球对木块</a:t>
            </a:r>
            <a:r>
              <a:rPr lang="zh-CN" altLang="en-US" sz="2800" b="1">
                <a:solidFill>
                  <a:schemeClr val="accent5"/>
                </a:solidFill>
              </a:rPr>
              <a:t>做的功越多</a:t>
            </a:r>
            <a:r>
              <a:rPr lang="zh-CN" altLang="en-US" sz="2800"/>
              <a:t>，说明钢球具有的</a:t>
            </a:r>
            <a:r>
              <a:rPr lang="zh-CN" altLang="en-US" sz="2800" b="1">
                <a:solidFill>
                  <a:schemeClr val="accent5"/>
                </a:solidFill>
              </a:rPr>
              <a:t>动能越大</a:t>
            </a:r>
            <a:r>
              <a:rPr lang="zh-CN" altLang="en-US" sz="2800"/>
              <a:t>。</a:t>
            </a:r>
          </a:p>
        </p:txBody>
      </p:sp>
      <p:pic>
        <p:nvPicPr>
          <p:cNvPr id="11" name="https://img8.file.cache.docer.com/storage/1643092447826177000/0513914efdd9d981e7e2b8966f316afd.gif" descr="动能与哪些因素有关2.gif"/>
          <p:cNvPicPr>
            <a:picLocks noChangeAspect="1"/>
          </p:cNvPicPr>
          <p:nvPr/>
        </p:nvPicPr>
        <p:blipFill>
          <a:blip r:embed="rId3"/>
          <a:stretch>
            <a:fillRect/>
          </a:stretch>
        </p:blipFill>
        <p:spPr>
          <a:xfrm>
            <a:off x="6213475" y="-600075"/>
            <a:ext cx="5977890" cy="5977890"/>
          </a:xfrm>
          <a:prstGeom prst="rect">
            <a:avLst/>
          </a:prstGeom>
        </p:spPr>
      </p:pic>
      <p:pic>
        <p:nvPicPr>
          <p:cNvPr id="12" name="https://img8.file.cache.docer.com/storage/1643101279720765100/3110149390f779b3ed1b35d8c72752df.gif" descr="动能与哪些因素有关1.gif"/>
          <p:cNvPicPr>
            <a:picLocks noChangeAspect="1"/>
          </p:cNvPicPr>
          <p:nvPr/>
        </p:nvPicPr>
        <p:blipFill>
          <a:blip r:embed="rId4"/>
          <a:stretch>
            <a:fillRect/>
          </a:stretch>
        </p:blipFill>
        <p:spPr>
          <a:xfrm>
            <a:off x="6213475" y="2112645"/>
            <a:ext cx="5977890" cy="597789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3" dur="500"/>
                                        <p:tgtEl>
                                          <p:spTgt spid="10">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动能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5313680" cy="521970"/>
          </a:xfrm>
          <a:prstGeom prst="rect">
            <a:avLst/>
          </a:prstGeom>
          <a:noFill/>
        </p:spPr>
        <p:txBody>
          <a:bodyPr wrap="square" rtlCol="0">
            <a:spAutoFit/>
          </a:bodyPr>
          <a:lstStyle/>
          <a:p>
            <a:r>
              <a:rPr lang="zh-CN" altLang="en-US" sz="2800"/>
              <a:t>做中学</a:t>
            </a:r>
            <a:r>
              <a:rPr lang="en-US" altLang="zh-CN" sz="2800"/>
              <a:t>	</a:t>
            </a:r>
            <a:r>
              <a:rPr lang="zh-CN" altLang="en-US" sz="2800"/>
              <a:t>影响动能大小的因素</a:t>
            </a:r>
          </a:p>
        </p:txBody>
      </p:sp>
      <p:sp>
        <p:nvSpPr>
          <p:cNvPr id="10" name="文本框 9"/>
          <p:cNvSpPr txBox="1"/>
          <p:nvPr/>
        </p:nvSpPr>
        <p:spPr>
          <a:xfrm>
            <a:off x="899795" y="2540000"/>
            <a:ext cx="4922520" cy="3969385"/>
          </a:xfrm>
          <a:prstGeom prst="rect">
            <a:avLst/>
          </a:prstGeom>
          <a:noFill/>
        </p:spPr>
        <p:txBody>
          <a:bodyPr wrap="square" rtlCol="0">
            <a:spAutoFit/>
          </a:bodyPr>
          <a:lstStyle/>
          <a:p>
            <a:pPr>
              <a:lnSpc>
                <a:spcPct val="150000"/>
              </a:lnSpc>
              <a:spcBef>
                <a:spcPts val="0"/>
              </a:spcBef>
              <a:spcAft>
                <a:spcPts val="0"/>
              </a:spcAft>
            </a:pPr>
            <a:r>
              <a:rPr lang="zh-CN" altLang="en-US" sz="2800"/>
              <a:t>实验现象：</a:t>
            </a:r>
          </a:p>
          <a:p>
            <a:pPr indent="457200">
              <a:lnSpc>
                <a:spcPct val="150000"/>
              </a:lnSpc>
              <a:spcBef>
                <a:spcPts val="0"/>
              </a:spcBef>
              <a:spcAft>
                <a:spcPts val="0"/>
              </a:spcAft>
            </a:pPr>
            <a:r>
              <a:rPr lang="zh-CN" altLang="en-US" sz="2800"/>
              <a:t>质量不同的钢球从斜面的同一高度由静止释放时，</a:t>
            </a:r>
            <a:r>
              <a:rPr lang="zh-CN" altLang="en-US" sz="2800" b="1">
                <a:solidFill>
                  <a:schemeClr val="accent5"/>
                </a:solidFill>
              </a:rPr>
              <a:t>钢球质量越大</a:t>
            </a:r>
            <a:r>
              <a:rPr lang="zh-CN" altLang="en-US" sz="2800"/>
              <a:t>，木块被推得越远，钢球对木块</a:t>
            </a:r>
            <a:r>
              <a:rPr lang="zh-CN" altLang="en-US" sz="2800" b="1">
                <a:solidFill>
                  <a:schemeClr val="accent5"/>
                </a:solidFill>
              </a:rPr>
              <a:t>做得功越多</a:t>
            </a:r>
            <a:r>
              <a:rPr lang="zh-CN" altLang="en-US" sz="2800"/>
              <a:t>，说明钢球具有的</a:t>
            </a:r>
            <a:r>
              <a:rPr lang="zh-CN" altLang="en-US" sz="2800" b="1">
                <a:solidFill>
                  <a:schemeClr val="accent5"/>
                </a:solidFill>
              </a:rPr>
              <a:t>动能越大</a:t>
            </a:r>
            <a:r>
              <a:rPr lang="zh-CN" altLang="en-US" sz="2800"/>
              <a:t>。</a:t>
            </a:r>
          </a:p>
        </p:txBody>
      </p:sp>
      <p:pic>
        <p:nvPicPr>
          <p:cNvPr id="12" name="https://img8.file.cache.docer.com/storage/1643101279720765100/3110149390f779b3ed1b35d8c72752df.gif" descr="动能与哪些因素有关1.gif"/>
          <p:cNvPicPr>
            <a:picLocks noChangeAspect="1"/>
          </p:cNvPicPr>
          <p:nvPr/>
        </p:nvPicPr>
        <p:blipFill>
          <a:blip r:embed="rId3"/>
          <a:stretch>
            <a:fillRect/>
          </a:stretch>
        </p:blipFill>
        <p:spPr>
          <a:xfrm>
            <a:off x="6186805" y="0"/>
            <a:ext cx="6007100" cy="6007100"/>
          </a:xfrm>
          <a:prstGeom prst="rect">
            <a:avLst/>
          </a:prstGeom>
        </p:spPr>
      </p:pic>
      <p:pic>
        <p:nvPicPr>
          <p:cNvPr id="13" name="https://img8.file.cache.docer.com/storage/1643100008169254200/ae7cbe8ff4a5df14e3db43d6da5cf6ee.gif" descr="动能与哪些因素有关3.gif"/>
          <p:cNvPicPr>
            <a:picLocks noChangeAspect="1"/>
          </p:cNvPicPr>
          <p:nvPr/>
        </p:nvPicPr>
        <p:blipFill>
          <a:blip r:embed="rId4"/>
          <a:stretch>
            <a:fillRect/>
          </a:stretch>
        </p:blipFill>
        <p:spPr>
          <a:xfrm>
            <a:off x="6200140" y="2223770"/>
            <a:ext cx="5991860" cy="599186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0">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up)">
                                      <p:cBhvr>
                                        <p:cTn id="17" dur="500"/>
                                        <p:tgtEl>
                                          <p:spTgt spid="12"/>
                                        </p:tgtEl>
                                      </p:cBhvr>
                                    </p:animEffect>
                                  </p:childTnLst>
                                </p:cTn>
                              </p:par>
                              <p:par>
                                <p:cTn id="18" presetID="1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amp;pky92149294373&amp;"/>
          <p:cNvPicPr>
            <a:picLocks noChangeAspect="1"/>
          </p:cNvPicPr>
          <p:nvPr/>
        </p:nvPicPr>
        <p:blipFill>
          <a:blip r:embed="rId3">
            <a:alphaModFix amt="40000"/>
          </a:blip>
          <a:srcRect l="-26" t="202" r="26" b="17106"/>
          <a:stretch>
            <a:fillRect/>
          </a:stretch>
        </p:blipFill>
        <p:spPr>
          <a:xfrm>
            <a:off x="0" y="611505"/>
            <a:ext cx="12188825" cy="6236970"/>
          </a:xfrm>
          <a:prstGeom prst="rect">
            <a:avLst/>
          </a:prstGeom>
        </p:spPr>
      </p:pic>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动能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5313680" cy="521970"/>
          </a:xfrm>
          <a:prstGeom prst="rect">
            <a:avLst/>
          </a:prstGeom>
          <a:noFill/>
        </p:spPr>
        <p:txBody>
          <a:bodyPr wrap="square" rtlCol="0">
            <a:spAutoFit/>
          </a:bodyPr>
          <a:lstStyle/>
          <a:p>
            <a:r>
              <a:rPr lang="zh-CN" altLang="en-US" sz="2800"/>
              <a:t>做中学</a:t>
            </a:r>
            <a:r>
              <a:rPr lang="en-US" altLang="zh-CN" sz="2800"/>
              <a:t>	</a:t>
            </a:r>
            <a:r>
              <a:rPr lang="zh-CN" altLang="en-US" sz="2800"/>
              <a:t>影响动能大小的因素</a:t>
            </a:r>
          </a:p>
        </p:txBody>
      </p:sp>
      <p:sp>
        <p:nvSpPr>
          <p:cNvPr id="10" name="文本框 9"/>
          <p:cNvSpPr txBox="1"/>
          <p:nvPr/>
        </p:nvSpPr>
        <p:spPr>
          <a:xfrm>
            <a:off x="1816735" y="2445385"/>
            <a:ext cx="8872220" cy="3322955"/>
          </a:xfrm>
          <a:prstGeom prst="rect">
            <a:avLst/>
          </a:prstGeom>
          <a:noFill/>
        </p:spPr>
        <p:txBody>
          <a:bodyPr wrap="square" rtlCol="0">
            <a:spAutoFit/>
          </a:bodyPr>
          <a:lstStyle/>
          <a:p>
            <a:pPr>
              <a:lnSpc>
                <a:spcPct val="150000"/>
              </a:lnSpc>
            </a:pPr>
            <a:r>
              <a:rPr lang="zh-CN" altLang="en-US" sz="2800"/>
              <a:t>实验结论：</a:t>
            </a:r>
          </a:p>
          <a:p>
            <a:pPr>
              <a:lnSpc>
                <a:spcPct val="150000"/>
              </a:lnSpc>
            </a:pPr>
            <a:r>
              <a:rPr lang="zh-CN" altLang="en-US" sz="2800"/>
              <a:t>大量实验研究表明：</a:t>
            </a:r>
          </a:p>
          <a:p>
            <a:pPr indent="457200">
              <a:lnSpc>
                <a:spcPct val="150000"/>
              </a:lnSpc>
            </a:pPr>
            <a:r>
              <a:rPr lang="zh-CN" altLang="en-US" sz="2800"/>
              <a:t>物体的</a:t>
            </a:r>
            <a:r>
              <a:rPr lang="zh-CN" altLang="en-US" sz="2800" b="1">
                <a:solidFill>
                  <a:srgbClr val="FF0000"/>
                </a:solidFill>
              </a:rPr>
              <a:t>动能</a:t>
            </a:r>
            <a:r>
              <a:rPr lang="zh-CN" altLang="en-US" sz="2800"/>
              <a:t>与物体的</a:t>
            </a:r>
            <a:r>
              <a:rPr lang="zh-CN" altLang="en-US" sz="2800" b="1">
                <a:solidFill>
                  <a:srgbClr val="FF0000"/>
                </a:solidFill>
              </a:rPr>
              <a:t>质量和速度</a:t>
            </a:r>
            <a:r>
              <a:rPr lang="zh-CN" altLang="en-US" sz="2800"/>
              <a:t>有关。</a:t>
            </a:r>
          </a:p>
          <a:p>
            <a:pPr indent="457200">
              <a:lnSpc>
                <a:spcPct val="150000"/>
              </a:lnSpc>
            </a:pPr>
            <a:r>
              <a:rPr lang="zh-CN" altLang="en-US" sz="2800" b="1">
                <a:solidFill>
                  <a:srgbClr val="FF0000"/>
                </a:solidFill>
              </a:rPr>
              <a:t>质量相同时，速度越大的物体具有的动能越大。速度相同时，质量越大的物体具有的动能越大。</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 calcmode="lin" valueType="num">
                                      <p:cBhvr additive="base">
                                        <p:cTn id="22"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1920875" cy="521970"/>
          </a:xfrm>
          <a:prstGeom prst="rect">
            <a:avLst/>
          </a:prstGeom>
          <a:noFill/>
        </p:spPr>
        <p:txBody>
          <a:bodyPr wrap="square" rtlCol="0">
            <a:spAutoFit/>
          </a:bodyPr>
          <a:lstStyle/>
          <a:p>
            <a:r>
              <a:rPr lang="zh-CN" sz="2800"/>
              <a:t>重力势能</a:t>
            </a:r>
          </a:p>
        </p:txBody>
      </p:sp>
      <p:grpSp>
        <p:nvGrpSpPr>
          <p:cNvPr id="11" name="组合 10"/>
          <p:cNvGrpSpPr/>
          <p:nvPr/>
        </p:nvGrpSpPr>
        <p:grpSpPr>
          <a:xfrm>
            <a:off x="334900" y="6103332"/>
            <a:ext cx="295322" cy="210471"/>
            <a:chOff x="435463" y="1226414"/>
            <a:chExt cx="295380" cy="210512"/>
          </a:xfrm>
        </p:grpSpPr>
        <p:sp>
          <p:nvSpPr>
            <p:cNvPr id="12" name="矩形 1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896620" y="5947410"/>
            <a:ext cx="9750425" cy="521970"/>
          </a:xfrm>
          <a:prstGeom prst="rect">
            <a:avLst/>
          </a:prstGeom>
          <a:noFill/>
        </p:spPr>
        <p:txBody>
          <a:bodyPr wrap="square" rtlCol="0">
            <a:spAutoFit/>
          </a:bodyPr>
          <a:lstStyle/>
          <a:p>
            <a:r>
              <a:rPr lang="zh-CN" altLang="en-US" sz="2800"/>
              <a:t>定义：物体由于</a:t>
            </a:r>
            <a:r>
              <a:rPr lang="zh-CN" altLang="en-US" sz="2800" b="1">
                <a:solidFill>
                  <a:srgbClr val="FF0000"/>
                </a:solidFill>
              </a:rPr>
              <a:t>处于一定高度</a:t>
            </a:r>
            <a:r>
              <a:rPr lang="zh-CN" altLang="en-US" sz="2800"/>
              <a:t>所具有的能叫做重力势能。</a:t>
            </a:r>
          </a:p>
        </p:txBody>
      </p:sp>
      <p:sp>
        <p:nvSpPr>
          <p:cNvPr id="17" name="文本框 16"/>
          <p:cNvSpPr txBox="1"/>
          <p:nvPr/>
        </p:nvSpPr>
        <p:spPr>
          <a:xfrm>
            <a:off x="993775" y="2540000"/>
            <a:ext cx="5012055" cy="2306955"/>
          </a:xfrm>
          <a:prstGeom prst="rect">
            <a:avLst/>
          </a:prstGeom>
          <a:noFill/>
        </p:spPr>
        <p:txBody>
          <a:bodyPr wrap="square" rtlCol="0">
            <a:spAutoFit/>
          </a:bodyPr>
          <a:lstStyle/>
          <a:p>
            <a:pPr>
              <a:lnSpc>
                <a:spcPct val="150000"/>
              </a:lnSpc>
            </a:pPr>
            <a:r>
              <a:rPr lang="zh-CN" altLang="en-US" sz="3200">
                <a:latin typeface="方正教材规范楷体_GBK" panose="02000000000000000000" charset="-122"/>
                <a:ea typeface="方正教材规范楷体_GBK" panose="02000000000000000000" charset="-122"/>
              </a:rPr>
              <a:t>打桩机上被举高的桩锤，在下落过程中能冲击桩头做功，表明它具有能量。</a:t>
            </a:r>
          </a:p>
        </p:txBody>
      </p:sp>
      <p:grpSp>
        <p:nvGrpSpPr>
          <p:cNvPr id="10" name="组合 9"/>
          <p:cNvGrpSpPr/>
          <p:nvPr/>
        </p:nvGrpSpPr>
        <p:grpSpPr>
          <a:xfrm>
            <a:off x="6071870" y="629920"/>
            <a:ext cx="3500120" cy="5247640"/>
            <a:chOff x="9562" y="992"/>
            <a:chExt cx="5512" cy="8264"/>
          </a:xfrm>
        </p:grpSpPr>
        <p:pic>
          <p:nvPicPr>
            <p:cNvPr id="18" name="https://docer-ks3.wpscdn.cn/picture/57266514/cb56b22794cd8d30da66a3c41999208e_612.jpg" descr="heavy duty machinery on construction site. Detail of highway building with rotary drilling machine"/>
            <p:cNvPicPr>
              <a:picLocks noChangeAspect="1"/>
            </p:cNvPicPr>
            <p:nvPr/>
          </p:nvPicPr>
          <p:blipFill>
            <a:blip r:embed="rId3"/>
            <a:stretch>
              <a:fillRect/>
            </a:stretch>
          </p:blipFill>
          <p:spPr>
            <a:xfrm>
              <a:off x="9562" y="992"/>
              <a:ext cx="5513" cy="8265"/>
            </a:xfrm>
            <a:prstGeom prst="rect">
              <a:avLst/>
            </a:prstGeom>
          </p:spPr>
        </p:pic>
        <p:sp>
          <p:nvSpPr>
            <p:cNvPr id="19" name="文本框 18"/>
            <p:cNvSpPr txBox="1"/>
            <p:nvPr/>
          </p:nvSpPr>
          <p:spPr>
            <a:xfrm>
              <a:off x="10297" y="2310"/>
              <a:ext cx="2646" cy="2179"/>
            </a:xfrm>
            <a:prstGeom prst="rect">
              <a:avLst/>
            </a:prstGeom>
            <a:solidFill>
              <a:schemeClr val="bg1">
                <a:alpha val="70000"/>
              </a:schemeClr>
            </a:solidFill>
          </p:spPr>
          <p:txBody>
            <a:bodyPr wrap="square" rtlCol="0">
              <a:spAutoFit/>
            </a:bodyPr>
            <a:lstStyle/>
            <a:p>
              <a:pPr algn="ctr"/>
              <a:r>
                <a:rPr lang="zh-CN" altLang="en-US" sz="2800"/>
                <a:t>被举高的桩锤具有重力势能</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重力势能</a:t>
            </a:r>
          </a:p>
        </p:txBody>
      </p:sp>
      <p:grpSp>
        <p:nvGrpSpPr>
          <p:cNvPr id="10" name="组合 9"/>
          <p:cNvGrpSpPr/>
          <p:nvPr/>
        </p:nvGrpSpPr>
        <p:grpSpPr>
          <a:xfrm>
            <a:off x="334900" y="254098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99795" y="2385695"/>
            <a:ext cx="6447155" cy="521970"/>
          </a:xfrm>
          <a:prstGeom prst="rect">
            <a:avLst/>
          </a:prstGeom>
          <a:noFill/>
        </p:spPr>
        <p:txBody>
          <a:bodyPr wrap="square" rtlCol="0">
            <a:spAutoFit/>
          </a:bodyPr>
          <a:lstStyle/>
          <a:p>
            <a:r>
              <a:rPr lang="zh-CN" altLang="en-US" sz="2800"/>
              <a:t>做中学</a:t>
            </a:r>
            <a:r>
              <a:rPr lang="en-US" altLang="zh-CN" sz="2800"/>
              <a:t>	</a:t>
            </a:r>
            <a:r>
              <a:rPr lang="zh-CN" altLang="en-US" sz="2800"/>
              <a:t>影响重力势能的大小因素</a:t>
            </a:r>
          </a:p>
        </p:txBody>
      </p:sp>
      <p:sp>
        <p:nvSpPr>
          <p:cNvPr id="14" name="文本框 13"/>
          <p:cNvSpPr txBox="1"/>
          <p:nvPr/>
        </p:nvSpPr>
        <p:spPr>
          <a:xfrm>
            <a:off x="951865" y="3072130"/>
            <a:ext cx="5739130" cy="3538220"/>
          </a:xfrm>
          <a:prstGeom prst="rect">
            <a:avLst/>
          </a:prstGeom>
          <a:noFill/>
        </p:spPr>
        <p:txBody>
          <a:bodyPr wrap="square" rtlCol="0">
            <a:spAutoFit/>
          </a:bodyPr>
          <a:lstStyle/>
          <a:p>
            <a:pPr indent="711200" fontAlgn="auto">
              <a:extLst>
                <a:ext uri="{35155182-B16C-46BC-9424-99874614C6A1}">
                  <wpsdc:indentchars xmlns:wpsdc="http://www.wps.cn/officeDocument/2017/drawingmlCustomData" xmlns="" val="200" checksum="3773799597"/>
                </a:ext>
              </a:extLst>
            </a:pPr>
            <a:r>
              <a:rPr lang="zh-CN" altLang="en-US" sz="2800">
                <a:latin typeface="方正教材规范楷体_GBK" panose="02000000000000000000" charset="-122"/>
                <a:ea typeface="方正教材规范楷体_GBK" panose="02000000000000000000" charset="-122"/>
              </a:rPr>
              <a:t>如图所示，同一重物从不同高度由静止释放，自由下落撞击沙箱中的小方桌。比较小方桌下陷的深度，你可得出什么结论？</a:t>
            </a:r>
          </a:p>
          <a:p>
            <a:pPr indent="711200" fontAlgn="auto">
              <a:extLst>
                <a:ext uri="{35155182-B16C-46BC-9424-99874614C6A1}">
                  <wpsdc:indentchars xmlns:wpsdc="http://www.wps.cn/officeDocument/2017/drawingmlCustomData" xmlns="" val="200" checksum="3773799597"/>
                </a:ext>
              </a:extLst>
            </a:pPr>
            <a:r>
              <a:rPr lang="zh-CN" altLang="en-US" sz="2800">
                <a:latin typeface="方正教材规范楷体_GBK" panose="02000000000000000000" charset="-122"/>
                <a:ea typeface="方正教材规范楷体_GBK" panose="02000000000000000000" charset="-122"/>
              </a:rPr>
              <a:t>质量不同的物体从相同高度由静止释放后，自由下落撞击沙箱中的小方桌。比较小方桌下陷的深度，你又可得出什么结论？</a:t>
            </a:r>
          </a:p>
        </p:txBody>
      </p:sp>
      <p:pic>
        <p:nvPicPr>
          <p:cNvPr id="15" name="图片 14"/>
          <p:cNvPicPr/>
          <p:nvPr>
            <p:custDataLst>
              <p:tags r:id="rId2"/>
            </p:custDataLst>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90995" y="3197860"/>
            <a:ext cx="5196205" cy="2680335"/>
          </a:xfrm>
          <a:prstGeom prst="rect">
            <a:avLst/>
          </a:prstGeom>
          <a:effectLst>
            <a:softEdge rad="12700"/>
          </a:effec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6" presetClass="entr" presetSubtype="37"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重力势能</a:t>
            </a:r>
          </a:p>
        </p:txBody>
      </p:sp>
      <p:grpSp>
        <p:nvGrpSpPr>
          <p:cNvPr id="10" name="组合 9"/>
          <p:cNvGrpSpPr/>
          <p:nvPr/>
        </p:nvGrpSpPr>
        <p:grpSpPr>
          <a:xfrm>
            <a:off x="334900" y="254098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99795" y="2385695"/>
            <a:ext cx="6447155" cy="521970"/>
          </a:xfrm>
          <a:prstGeom prst="rect">
            <a:avLst/>
          </a:prstGeom>
          <a:noFill/>
        </p:spPr>
        <p:txBody>
          <a:bodyPr wrap="square" rtlCol="0">
            <a:spAutoFit/>
          </a:bodyPr>
          <a:lstStyle/>
          <a:p>
            <a:r>
              <a:rPr lang="zh-CN" altLang="en-US" sz="2800"/>
              <a:t>做中学</a:t>
            </a:r>
            <a:r>
              <a:rPr lang="en-US" altLang="zh-CN" sz="2800"/>
              <a:t>	</a:t>
            </a:r>
            <a:r>
              <a:rPr lang="zh-CN" altLang="en-US" sz="2800"/>
              <a:t>影响重力势能的大小因素</a:t>
            </a:r>
          </a:p>
        </p:txBody>
      </p:sp>
      <p:pic>
        <p:nvPicPr>
          <p:cNvPr id="14" name="187421352-1-192">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1922780" y="3072130"/>
            <a:ext cx="6750050" cy="366522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14"/>
                </p:tgtEl>
              </p:cMediaNode>
            </p:vide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重力势能</a:t>
            </a:r>
          </a:p>
        </p:txBody>
      </p:sp>
      <p:grpSp>
        <p:nvGrpSpPr>
          <p:cNvPr id="10" name="组合 9"/>
          <p:cNvGrpSpPr/>
          <p:nvPr/>
        </p:nvGrpSpPr>
        <p:grpSpPr>
          <a:xfrm>
            <a:off x="334900" y="254098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99795" y="2385695"/>
            <a:ext cx="6447155" cy="521970"/>
          </a:xfrm>
          <a:prstGeom prst="rect">
            <a:avLst/>
          </a:prstGeom>
          <a:noFill/>
        </p:spPr>
        <p:txBody>
          <a:bodyPr wrap="square" rtlCol="0">
            <a:spAutoFit/>
          </a:bodyPr>
          <a:lstStyle/>
          <a:p>
            <a:r>
              <a:rPr lang="zh-CN" altLang="en-US" sz="2800"/>
              <a:t>做中学</a:t>
            </a:r>
            <a:r>
              <a:rPr lang="en-US" altLang="zh-CN" sz="2800"/>
              <a:t>	</a:t>
            </a:r>
            <a:r>
              <a:rPr lang="zh-CN" altLang="en-US" sz="2800"/>
              <a:t>影响重力势能的大小因素</a:t>
            </a:r>
          </a:p>
        </p:txBody>
      </p:sp>
      <p:sp>
        <p:nvSpPr>
          <p:cNvPr id="14" name="文本框 13"/>
          <p:cNvSpPr txBox="1"/>
          <p:nvPr/>
        </p:nvSpPr>
        <p:spPr>
          <a:xfrm>
            <a:off x="964565" y="2907665"/>
            <a:ext cx="5749290" cy="3322955"/>
          </a:xfrm>
          <a:prstGeom prst="rect">
            <a:avLst/>
          </a:prstGeom>
          <a:noFill/>
        </p:spPr>
        <p:txBody>
          <a:bodyPr wrap="square" rtlCol="0">
            <a:spAutoFit/>
          </a:bodyPr>
          <a:lstStyle/>
          <a:p>
            <a:pPr>
              <a:lnSpc>
                <a:spcPct val="150000"/>
              </a:lnSpc>
            </a:pPr>
            <a:r>
              <a:rPr lang="zh-CN" altLang="en-US" sz="2800"/>
              <a:t>实验现象：</a:t>
            </a:r>
          </a:p>
          <a:p>
            <a:pPr indent="457200">
              <a:lnSpc>
                <a:spcPct val="150000"/>
              </a:lnSpc>
            </a:pPr>
            <a:r>
              <a:rPr lang="zh-CN" altLang="en-US" sz="2800"/>
              <a:t>重物质量越大或同一重物被举的越高，受到撞击的小方桌陷入沙中越深，重物对小方桌做的功就越多，重物具有的重力势能越大。</a:t>
            </a:r>
          </a:p>
        </p:txBody>
      </p:sp>
      <p:pic>
        <p:nvPicPr>
          <p:cNvPr id="15" name="图片 14"/>
          <p:cNvPicPr>
            <a:picLocks noChangeAspect="1"/>
          </p:cNvPicPr>
          <p:nvPr/>
        </p:nvPicPr>
        <p:blipFill>
          <a:blip r:embed="rId3"/>
          <a:stretch>
            <a:fillRect/>
          </a:stretch>
        </p:blipFill>
        <p:spPr>
          <a:xfrm>
            <a:off x="6960870" y="854075"/>
            <a:ext cx="4792980" cy="2839085"/>
          </a:xfrm>
          <a:prstGeom prst="rect">
            <a:avLst/>
          </a:prstGeom>
        </p:spPr>
      </p:pic>
      <p:pic>
        <p:nvPicPr>
          <p:cNvPr id="16" name="图片 15"/>
          <p:cNvPicPr>
            <a:picLocks noChangeAspect="1"/>
          </p:cNvPicPr>
          <p:nvPr/>
        </p:nvPicPr>
        <p:blipFill>
          <a:blip r:embed="rId4"/>
          <a:stretch>
            <a:fillRect/>
          </a:stretch>
        </p:blipFill>
        <p:spPr>
          <a:xfrm>
            <a:off x="6960870" y="3684270"/>
            <a:ext cx="4821555" cy="279019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7" dur="80"/>
                                        <p:tgtEl>
                                          <p:spTgt spid="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4">
                                            <p:txEl>
                                              <p:pRg st="1" end="1"/>
                                            </p:txEl>
                                          </p:spTgt>
                                        </p:tgtEl>
                                        <p:attrNameLst>
                                          <p:attrName>style.visibility</p:attrName>
                                        </p:attrNameLst>
                                      </p:cBhvr>
                                      <p:to>
                                        <p:strVal val="visible"/>
                                      </p:to>
                                    </p:set>
                                    <p:anim calcmode="discrete" valueType="clr">
                                      <p:cBhvr override="childStyle">
                                        <p:cTn id="14" dur="80"/>
                                        <p:tgtEl>
                                          <p:spTgt spid="1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ttps://photo-static-api.fotomore.com/creative/vcg/400/new/VCG211204970819.jpg" descr="低视角的香港城市摩天大楼"/>
          <p:cNvPicPr>
            <a:picLocks noChangeAspect="1"/>
          </p:cNvPicPr>
          <p:nvPr/>
        </p:nvPicPr>
        <p:blipFill>
          <a:blip r:embed="rId3">
            <a:alphaModFix amt="50000"/>
          </a:blip>
          <a:srcRect t="23405"/>
          <a:stretch>
            <a:fillRect/>
          </a:stretch>
        </p:blipFill>
        <p:spPr>
          <a:xfrm>
            <a:off x="0" y="623570"/>
            <a:ext cx="12192000" cy="6234430"/>
          </a:xfrm>
          <a:prstGeom prst="rect">
            <a:avLst/>
          </a:prstGeom>
        </p:spPr>
      </p:pic>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重力势能</a:t>
            </a:r>
          </a:p>
        </p:txBody>
      </p:sp>
      <p:grpSp>
        <p:nvGrpSpPr>
          <p:cNvPr id="10" name="组合 9"/>
          <p:cNvGrpSpPr/>
          <p:nvPr/>
        </p:nvGrpSpPr>
        <p:grpSpPr>
          <a:xfrm>
            <a:off x="334900" y="254098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99795" y="2385695"/>
            <a:ext cx="6447155" cy="521970"/>
          </a:xfrm>
          <a:prstGeom prst="rect">
            <a:avLst/>
          </a:prstGeom>
          <a:noFill/>
        </p:spPr>
        <p:txBody>
          <a:bodyPr wrap="square" rtlCol="0">
            <a:spAutoFit/>
          </a:bodyPr>
          <a:lstStyle/>
          <a:p>
            <a:r>
              <a:rPr lang="zh-CN" altLang="en-US" sz="2800"/>
              <a:t>做中学</a:t>
            </a:r>
            <a:r>
              <a:rPr lang="en-US" altLang="zh-CN" sz="2800"/>
              <a:t>	</a:t>
            </a:r>
            <a:r>
              <a:rPr lang="zh-CN" altLang="en-US" sz="2800"/>
              <a:t>影响重力势能的大小因素</a:t>
            </a:r>
          </a:p>
        </p:txBody>
      </p:sp>
      <p:sp>
        <p:nvSpPr>
          <p:cNvPr id="14" name="文本框 13"/>
          <p:cNvSpPr txBox="1"/>
          <p:nvPr/>
        </p:nvSpPr>
        <p:spPr>
          <a:xfrm>
            <a:off x="899795" y="2967355"/>
            <a:ext cx="9350375" cy="3322955"/>
          </a:xfrm>
          <a:prstGeom prst="rect">
            <a:avLst/>
          </a:prstGeom>
          <a:noFill/>
        </p:spPr>
        <p:txBody>
          <a:bodyPr wrap="square" rtlCol="0">
            <a:spAutoFit/>
          </a:bodyPr>
          <a:lstStyle/>
          <a:p>
            <a:pPr>
              <a:lnSpc>
                <a:spcPct val="150000"/>
              </a:lnSpc>
            </a:pPr>
            <a:r>
              <a:rPr lang="zh-CN" altLang="en-US" sz="2800"/>
              <a:t>实验结论：</a:t>
            </a:r>
          </a:p>
          <a:p>
            <a:pPr>
              <a:lnSpc>
                <a:spcPct val="150000"/>
              </a:lnSpc>
            </a:pPr>
            <a:r>
              <a:rPr lang="zh-CN" altLang="en-US" sz="2800"/>
              <a:t>大量实验证明：</a:t>
            </a:r>
          </a:p>
          <a:p>
            <a:pPr indent="457200">
              <a:lnSpc>
                <a:spcPct val="150000"/>
              </a:lnSpc>
            </a:pPr>
            <a:r>
              <a:rPr lang="zh-CN" altLang="en-US" sz="2800"/>
              <a:t>物体的重力势能与</a:t>
            </a:r>
            <a:r>
              <a:rPr lang="zh-CN" altLang="en-US" sz="2800" b="1">
                <a:solidFill>
                  <a:srgbClr val="FF0000"/>
                </a:solidFill>
              </a:rPr>
              <a:t>物体的质量</a:t>
            </a:r>
            <a:r>
              <a:rPr lang="zh-CN" altLang="en-US" sz="2800"/>
              <a:t>和它</a:t>
            </a:r>
            <a:r>
              <a:rPr lang="zh-CN" altLang="en-US" sz="2800" b="1">
                <a:solidFill>
                  <a:srgbClr val="FF0000"/>
                </a:solidFill>
              </a:rPr>
              <a:t>所在位置的高度有关</a:t>
            </a:r>
            <a:r>
              <a:rPr lang="zh-CN" altLang="en-US" sz="2800"/>
              <a:t>。</a:t>
            </a:r>
          </a:p>
          <a:p>
            <a:pPr indent="457200">
              <a:lnSpc>
                <a:spcPct val="150000"/>
              </a:lnSpc>
            </a:pPr>
            <a:r>
              <a:rPr lang="zh-CN" altLang="en-US" sz="2800" b="1">
                <a:solidFill>
                  <a:srgbClr val="FF0000"/>
                </a:solidFill>
              </a:rPr>
              <a:t>质量相同</a:t>
            </a:r>
            <a:r>
              <a:rPr lang="zh-CN" altLang="en-US" sz="2800"/>
              <a:t>时，</a:t>
            </a:r>
            <a:r>
              <a:rPr lang="zh-CN" altLang="en-US" sz="2800" b="1">
                <a:solidFill>
                  <a:srgbClr val="FF0000"/>
                </a:solidFill>
              </a:rPr>
              <a:t>越高的物体</a:t>
            </a:r>
            <a:r>
              <a:rPr lang="zh-CN" altLang="en-US" sz="2800"/>
              <a:t>具有的</a:t>
            </a:r>
            <a:r>
              <a:rPr lang="zh-CN" altLang="en-US" sz="2800" b="1">
                <a:solidFill>
                  <a:srgbClr val="FF0000"/>
                </a:solidFill>
              </a:rPr>
              <a:t>重力势能越大</a:t>
            </a:r>
            <a:r>
              <a:rPr lang="zh-CN" altLang="en-US" sz="2800"/>
              <a:t>。</a:t>
            </a:r>
          </a:p>
          <a:p>
            <a:pPr indent="457200">
              <a:lnSpc>
                <a:spcPct val="150000"/>
              </a:lnSpc>
            </a:pPr>
            <a:r>
              <a:rPr lang="zh-CN" altLang="en-US" sz="2800" b="1">
                <a:solidFill>
                  <a:srgbClr val="FF0000"/>
                </a:solidFill>
              </a:rPr>
              <a:t>高度相同</a:t>
            </a:r>
            <a:r>
              <a:rPr lang="zh-CN" altLang="en-US" sz="2800"/>
              <a:t>时，</a:t>
            </a:r>
            <a:r>
              <a:rPr lang="zh-CN" altLang="en-US" sz="2800" b="1">
                <a:solidFill>
                  <a:srgbClr val="FF0000"/>
                </a:solidFill>
              </a:rPr>
              <a:t>质量越大</a:t>
            </a:r>
            <a:r>
              <a:rPr lang="zh-CN" altLang="en-US" sz="2800"/>
              <a:t>的物体具有的</a:t>
            </a:r>
            <a:r>
              <a:rPr lang="zh-CN" altLang="en-US" sz="2800" b="1">
                <a:solidFill>
                  <a:srgbClr val="FF0000"/>
                </a:solidFill>
              </a:rPr>
              <a:t>重力势能越大</a:t>
            </a:r>
            <a:r>
              <a:rPr lang="zh-CN" altLang="en-US" sz="2800"/>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 calcmode="lin" valueType="num">
                                      <p:cBhvr additive="base">
                                        <p:cTn id="27"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重力势能</a:t>
            </a:r>
          </a:p>
        </p:txBody>
      </p:sp>
      <p:pic>
        <p:nvPicPr>
          <p:cNvPr id="10" name="图片 9" descr="业绩稳步提升"/>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9795" y="2311400"/>
            <a:ext cx="819785" cy="819785"/>
          </a:xfrm>
          <a:prstGeom prst="rect">
            <a:avLst/>
          </a:prstGeom>
        </p:spPr>
      </p:pic>
      <p:sp>
        <p:nvSpPr>
          <p:cNvPr id="11" name="文本框 10"/>
          <p:cNvSpPr txBox="1"/>
          <p:nvPr/>
        </p:nvSpPr>
        <p:spPr>
          <a:xfrm>
            <a:off x="1666240" y="2311400"/>
            <a:ext cx="4054475" cy="1814830"/>
          </a:xfrm>
          <a:prstGeom prst="rect">
            <a:avLst/>
          </a:prstGeom>
          <a:noFill/>
        </p:spPr>
        <p:txBody>
          <a:bodyPr wrap="square" rtlCol="0">
            <a:spAutoFit/>
          </a:bodyPr>
          <a:lstStyle/>
          <a:p>
            <a:r>
              <a:rPr lang="zh-CN" altLang="en-US" sz="2800">
                <a:solidFill>
                  <a:schemeClr val="tx1"/>
                </a:solidFill>
                <a:latin typeface="方正教材规范楷体_GBK" panose="02000000000000000000" charset="-122"/>
                <a:ea typeface="方正教材规范楷体_GBK" panose="02000000000000000000" charset="-122"/>
              </a:rPr>
              <a:t>素养提升</a:t>
            </a:r>
          </a:p>
          <a:p>
            <a:pPr indent="457200"/>
            <a:r>
              <a:rPr lang="zh-CN" altLang="en-US" sz="2800">
                <a:solidFill>
                  <a:schemeClr val="tx1"/>
                </a:solidFill>
                <a:latin typeface="方正教材规范楷体_GBK" panose="02000000000000000000" charset="-122"/>
                <a:ea typeface="方正教材规范楷体_GBK" panose="02000000000000000000" charset="-122"/>
              </a:rPr>
              <a:t>能从能量的视角解释高空抛物的危险吗？生活中我们应该怎么做呢？</a:t>
            </a:r>
          </a:p>
        </p:txBody>
      </p:sp>
      <p:sp>
        <p:nvSpPr>
          <p:cNvPr id="12" name="矩形 11"/>
          <p:cNvSpPr/>
          <p:nvPr>
            <p:custDataLst>
              <p:tags r:id="rId2"/>
            </p:custDataLst>
          </p:nvPr>
        </p:nvSpPr>
        <p:spPr>
          <a:xfrm>
            <a:off x="1719580" y="4319270"/>
            <a:ext cx="4140835" cy="1913890"/>
          </a:xfrm>
          <a:prstGeom prst="rect">
            <a:avLst/>
          </a:prstGeom>
          <a:noFill/>
        </p:spPr>
        <p:txBody>
          <a:bodyPr wrap="square" lIns="0" tIns="0" rIns="0" bIns="0" rtlCol="0">
            <a:noAutofit/>
          </a:bodyPr>
          <a:lstStyle/>
          <a:p>
            <a:pPr algn="l">
              <a:lnSpc>
                <a:spcPct val="100000"/>
              </a:lnSpc>
              <a:spcBef>
                <a:spcPct val="0"/>
              </a:spcBef>
              <a:spcAft>
                <a:spcPct val="0"/>
              </a:spcAft>
            </a:pPr>
            <a:r>
              <a:rPr lang="zh-CN" altLang="en-US" sz="2800" kern="0">
                <a:solidFill>
                  <a:schemeClr val="accent5"/>
                </a:solidFill>
                <a:latin typeface="微软雅黑" panose="020B0503020204020204" charset="-122"/>
                <a:ea typeface="微软雅黑" panose="020B0503020204020204" charset="-122"/>
                <a:sym typeface="+mn-ea"/>
              </a:rPr>
              <a:t>答：因为处于高空的物体具有很大的重力势能，一旦下落后，做的功也多，对人的伤害更大。</a:t>
            </a:r>
            <a:endParaRPr kumimoji="1" lang="zh-CN" altLang="en-US" sz="2800" kern="0" dirty="0">
              <a:solidFill>
                <a:schemeClr val="accent5"/>
              </a:solidFill>
              <a:latin typeface="微软雅黑" panose="020B0503020204020204" charset="-122"/>
              <a:ea typeface="微软雅黑" panose="020B0503020204020204" charset="-122"/>
              <a:cs typeface="+mn-ea"/>
              <a:sym typeface="+mn-ea"/>
            </a:endParaRPr>
          </a:p>
        </p:txBody>
      </p:sp>
      <p:cxnSp>
        <p:nvCxnSpPr>
          <p:cNvPr id="29" name="直接连接符 28"/>
          <p:cNvCxnSpPr/>
          <p:nvPr>
            <p:custDataLst>
              <p:tags r:id="rId3"/>
            </p:custDataLst>
          </p:nvPr>
        </p:nvCxnSpPr>
        <p:spPr>
          <a:xfrm>
            <a:off x="6091873" y="2077085"/>
            <a:ext cx="0" cy="442912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4"/>
            </p:custDataLst>
          </p:nvPr>
        </p:nvSpPr>
        <p:spPr>
          <a:xfrm>
            <a:off x="7445375" y="2419350"/>
            <a:ext cx="3954780" cy="3813810"/>
          </a:xfrm>
          <a:prstGeom prst="rect">
            <a:avLst/>
          </a:prstGeom>
          <a:noFill/>
        </p:spPr>
        <p:txBody>
          <a:bodyPr wrap="square" lIns="0" tIns="0" rIns="0" bIns="0" rtlCol="0" anchor="b" anchorCtr="0">
            <a:noAutofit/>
          </a:bodyPr>
          <a:lstStyle/>
          <a:p>
            <a:pPr algn="l">
              <a:lnSpc>
                <a:spcPct val="150000"/>
              </a:lnSpc>
              <a:spcBef>
                <a:spcPct val="0"/>
              </a:spcBef>
              <a:spcAft>
                <a:spcPct val="0"/>
              </a:spcAft>
            </a:pPr>
            <a:r>
              <a:rPr lang="zh-CN" altLang="en-US" sz="2800" b="1">
                <a:solidFill>
                  <a:schemeClr val="accent2"/>
                </a:solidFill>
                <a:latin typeface="+mn-ea"/>
                <a:cs typeface="+mn-ea"/>
                <a:sym typeface="+mn-ea"/>
              </a:rPr>
              <a:t>拓展一步</a:t>
            </a:r>
          </a:p>
          <a:p>
            <a:pPr indent="457200" algn="l">
              <a:lnSpc>
                <a:spcPct val="150000"/>
              </a:lnSpc>
              <a:spcBef>
                <a:spcPct val="0"/>
              </a:spcBef>
              <a:spcAft>
                <a:spcPct val="0"/>
              </a:spcAft>
            </a:pPr>
            <a:r>
              <a:rPr lang="zh-CN" altLang="en-US" sz="2800">
                <a:solidFill>
                  <a:schemeClr val="tx1"/>
                </a:solidFill>
                <a:latin typeface="+mn-ea"/>
                <a:cs typeface="+mn-ea"/>
                <a:sym typeface="+mn-ea"/>
              </a:rPr>
              <a:t>由于物体所在的位置，总是</a:t>
            </a:r>
            <a:r>
              <a:rPr lang="zh-CN" altLang="en-US" sz="2800" b="1">
                <a:solidFill>
                  <a:schemeClr val="tx1"/>
                </a:solidFill>
                <a:latin typeface="+mn-ea"/>
                <a:cs typeface="+mn-ea"/>
                <a:sym typeface="+mn-ea"/>
              </a:rPr>
              <a:t>相对于一定的参考位置</a:t>
            </a:r>
            <a:r>
              <a:rPr lang="zh-CN" altLang="en-US" sz="2800">
                <a:solidFill>
                  <a:schemeClr val="tx1"/>
                </a:solidFill>
                <a:latin typeface="+mn-ea"/>
                <a:cs typeface="+mn-ea"/>
                <a:sym typeface="+mn-ea"/>
              </a:rPr>
              <a:t>而言的，所以</a:t>
            </a:r>
            <a:r>
              <a:rPr lang="zh-CN" altLang="en-US" sz="2800" b="1">
                <a:solidFill>
                  <a:schemeClr val="tx1"/>
                </a:solidFill>
                <a:latin typeface="+mn-ea"/>
                <a:cs typeface="+mn-ea"/>
                <a:sym typeface="+mn-ea"/>
              </a:rPr>
              <a:t>重力势能的大小也是相对于一定的参考位置而言</a:t>
            </a:r>
            <a:r>
              <a:rPr lang="zh-CN" altLang="en-US" sz="2800">
                <a:solidFill>
                  <a:schemeClr val="tx1"/>
                </a:solidFill>
                <a:latin typeface="+mn-ea"/>
                <a:cs typeface="+mn-ea"/>
                <a:sym typeface="+mn-ea"/>
              </a:rPr>
              <a:t>的。</a:t>
            </a:r>
          </a:p>
        </p:txBody>
      </p:sp>
      <p:pic>
        <p:nvPicPr>
          <p:cNvPr id="17" name="图片 16" descr="最大化箭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3665" y="2311400"/>
            <a:ext cx="781685" cy="78168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弹性势能</a:t>
            </a:r>
          </a:p>
        </p:txBody>
      </p:sp>
      <p:pic>
        <p:nvPicPr>
          <p:cNvPr id="14" name="图片 13"/>
          <p:cNvPicPr/>
          <p:nvPr/>
        </p:nvPicPr>
        <p:blipFill>
          <a:blip r:embed="rId3"/>
          <a:stretch>
            <a:fillRect/>
          </a:stretch>
        </p:blipFill>
        <p:spPr>
          <a:xfrm>
            <a:off x="1442720" y="2390775"/>
            <a:ext cx="3234690" cy="3048000"/>
          </a:xfrm>
          <a:prstGeom prst="rect">
            <a:avLst/>
          </a:prstGeom>
        </p:spPr>
      </p:pic>
      <p:sp>
        <p:nvSpPr>
          <p:cNvPr id="15" name="文本框 14"/>
          <p:cNvSpPr txBox="1"/>
          <p:nvPr/>
        </p:nvSpPr>
        <p:spPr>
          <a:xfrm>
            <a:off x="375920" y="5715635"/>
            <a:ext cx="4930140" cy="953135"/>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rPr>
              <a:t>张开的弓可以使箭射出而对箭做功，表明张开的弓具有能量。</a:t>
            </a:r>
          </a:p>
        </p:txBody>
      </p:sp>
      <p:pic>
        <p:nvPicPr>
          <p:cNvPr id="16" name="图片 15"/>
          <p:cNvPicPr/>
          <p:nvPr/>
        </p:nvPicPr>
        <p:blipFill>
          <a:blip r:embed="rId4"/>
          <a:stretch>
            <a:fillRect/>
          </a:stretch>
        </p:blipFill>
        <p:spPr>
          <a:xfrm>
            <a:off x="6543675" y="2562225"/>
            <a:ext cx="3904615" cy="2973070"/>
          </a:xfrm>
          <a:prstGeom prst="rect">
            <a:avLst/>
          </a:prstGeom>
        </p:spPr>
      </p:pic>
      <p:sp>
        <p:nvSpPr>
          <p:cNvPr id="17" name="文本框 16"/>
          <p:cNvSpPr txBox="1"/>
          <p:nvPr/>
        </p:nvSpPr>
        <p:spPr>
          <a:xfrm>
            <a:off x="5497195" y="5772785"/>
            <a:ext cx="6408420" cy="953135"/>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rPr>
              <a:t>网球拍击打网球时对其做功，将网球弹出，表明发生形变的网球拍也具有能量。</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弹性势能</a:t>
            </a:r>
          </a:p>
        </p:txBody>
      </p:sp>
      <p:grpSp>
        <p:nvGrpSpPr>
          <p:cNvPr id="10" name="组合 9"/>
          <p:cNvGrpSpPr/>
          <p:nvPr/>
        </p:nvGrpSpPr>
        <p:grpSpPr>
          <a:xfrm>
            <a:off x="334900" y="254098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99795" y="2385695"/>
            <a:ext cx="9226550" cy="521970"/>
          </a:xfrm>
          <a:prstGeom prst="rect">
            <a:avLst/>
          </a:prstGeom>
          <a:noFill/>
        </p:spPr>
        <p:txBody>
          <a:bodyPr wrap="square" rtlCol="0">
            <a:spAutoFit/>
          </a:bodyPr>
          <a:lstStyle/>
          <a:p>
            <a:r>
              <a:rPr lang="zh-CN" altLang="en-US" sz="2800"/>
              <a:t>定义：物体因</a:t>
            </a:r>
            <a:r>
              <a:rPr lang="zh-CN" altLang="en-US" sz="2800" b="1">
                <a:solidFill>
                  <a:srgbClr val="FF0000"/>
                </a:solidFill>
              </a:rPr>
              <a:t>发生弹性形变</a:t>
            </a:r>
            <a:r>
              <a:rPr lang="zh-CN" altLang="en-US" sz="2800"/>
              <a:t>而具有的</a:t>
            </a:r>
            <a:r>
              <a:rPr lang="zh-CN" altLang="en-US" sz="2800" b="1">
                <a:solidFill>
                  <a:srgbClr val="FF0000"/>
                </a:solidFill>
              </a:rPr>
              <a:t>能</a:t>
            </a:r>
            <a:r>
              <a:rPr lang="zh-CN" altLang="en-US" sz="2800"/>
              <a:t>叫做</a:t>
            </a:r>
            <a:r>
              <a:rPr lang="zh-CN" altLang="en-US" sz="2800" b="1">
                <a:solidFill>
                  <a:srgbClr val="FF0000"/>
                </a:solidFill>
              </a:rPr>
              <a:t>弹性势能</a:t>
            </a:r>
            <a:r>
              <a:rPr lang="zh-CN" altLang="en-US" sz="2800"/>
              <a:t>。</a:t>
            </a:r>
          </a:p>
        </p:txBody>
      </p:sp>
      <p:grpSp>
        <p:nvGrpSpPr>
          <p:cNvPr id="14" name="组合 13"/>
          <p:cNvGrpSpPr/>
          <p:nvPr/>
        </p:nvGrpSpPr>
        <p:grpSpPr>
          <a:xfrm>
            <a:off x="334900" y="342807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899795" y="3272155"/>
            <a:ext cx="8816340" cy="521970"/>
          </a:xfrm>
          <a:prstGeom prst="rect">
            <a:avLst/>
          </a:prstGeom>
          <a:noFill/>
        </p:spPr>
        <p:txBody>
          <a:bodyPr wrap="square" rtlCol="0">
            <a:spAutoFit/>
          </a:bodyPr>
          <a:lstStyle/>
          <a:p>
            <a:r>
              <a:rPr lang="zh-CN" altLang="en-US" sz="2800"/>
              <a:t>影响因素：物体的</a:t>
            </a:r>
            <a:r>
              <a:rPr lang="zh-CN" altLang="en-US" sz="2800" b="1">
                <a:solidFill>
                  <a:srgbClr val="FF0000"/>
                </a:solidFill>
              </a:rPr>
              <a:t>弹性形变越大</a:t>
            </a:r>
            <a:r>
              <a:rPr lang="zh-CN" altLang="en-US" sz="2800"/>
              <a:t>，具有的</a:t>
            </a:r>
            <a:r>
              <a:rPr lang="zh-CN" altLang="en-US" sz="2800" b="1">
                <a:solidFill>
                  <a:srgbClr val="FF0000"/>
                </a:solidFill>
              </a:rPr>
              <a:t>弹性势能越大</a:t>
            </a:r>
            <a:r>
              <a:rPr lang="zh-CN" altLang="en-US" sz="2800"/>
              <a:t>。</a:t>
            </a:r>
          </a:p>
        </p:txBody>
      </p:sp>
      <p:pic>
        <p:nvPicPr>
          <p:cNvPr id="18" name="https://docer-ks3.wpscdn.cn/picture/68275981/8b822f67db96745b5fa0b754587cd912_612.jpg" descr="Silver Metal Spring In Different Sizes"/>
          <p:cNvPicPr>
            <a:picLocks noChangeAspect="1"/>
          </p:cNvPicPr>
          <p:nvPr/>
        </p:nvPicPr>
        <p:blipFill>
          <a:blip r:embed="rId3"/>
          <a:stretch>
            <a:fillRect/>
          </a:stretch>
        </p:blipFill>
        <p:spPr>
          <a:xfrm>
            <a:off x="8078470" y="4142105"/>
            <a:ext cx="3471545" cy="2604135"/>
          </a:xfrm>
          <a:prstGeom prst="rect">
            <a:avLst/>
          </a:prstGeom>
        </p:spPr>
      </p:pic>
      <p:pic>
        <p:nvPicPr>
          <p:cNvPr id="19" name="https://docer-ks3.wpscdn.cn/picture/32315593/07348a36e6bfaac5c0831c4404a745eb_612.jpg" descr="Rubber Band shoot"/>
          <p:cNvPicPr>
            <a:picLocks noChangeAspect="1"/>
          </p:cNvPicPr>
          <p:nvPr/>
        </p:nvPicPr>
        <p:blipFill>
          <a:blip r:embed="rId4"/>
          <a:srcRect r="17982"/>
          <a:stretch>
            <a:fillRect/>
          </a:stretch>
        </p:blipFill>
        <p:spPr>
          <a:xfrm>
            <a:off x="899795" y="4092575"/>
            <a:ext cx="3206115" cy="2605405"/>
          </a:xfrm>
          <a:prstGeom prst="rect">
            <a:avLst/>
          </a:prstGeom>
        </p:spPr>
      </p:pic>
      <p:pic>
        <p:nvPicPr>
          <p:cNvPr id="20" name="https://docer-ks3.wpscdn.cn/picture/70272957/1adaa26759ea91a2067333d494ebf727_612.jpg" descr="Archer draws his compound bow silhouette"/>
          <p:cNvPicPr>
            <a:picLocks noChangeAspect="1"/>
          </p:cNvPicPr>
          <p:nvPr/>
        </p:nvPicPr>
        <p:blipFill>
          <a:blip r:embed="rId5"/>
          <a:stretch>
            <a:fillRect/>
          </a:stretch>
        </p:blipFill>
        <p:spPr>
          <a:xfrm>
            <a:off x="4105910" y="4111625"/>
            <a:ext cx="3972560" cy="264795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势能</a:t>
            </a:r>
          </a:p>
        </p:txBody>
      </p:sp>
      <p:grpSp>
        <p:nvGrpSpPr>
          <p:cNvPr id="2" name="组合 1"/>
          <p:cNvGrpSpPr/>
          <p:nvPr/>
        </p:nvGrpSpPr>
        <p:grpSpPr>
          <a:xfrm>
            <a:off x="334900" y="18551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99260"/>
            <a:ext cx="1920875" cy="521970"/>
          </a:xfrm>
          <a:prstGeom prst="rect">
            <a:avLst/>
          </a:prstGeom>
          <a:noFill/>
        </p:spPr>
        <p:txBody>
          <a:bodyPr wrap="square" rtlCol="0">
            <a:spAutoFit/>
          </a:bodyPr>
          <a:lstStyle/>
          <a:p>
            <a:r>
              <a:rPr lang="zh-CN" sz="2800"/>
              <a:t>势能</a:t>
            </a:r>
          </a:p>
        </p:txBody>
      </p:sp>
      <p:grpSp>
        <p:nvGrpSpPr>
          <p:cNvPr id="10" name="组合 9"/>
          <p:cNvGrpSpPr/>
          <p:nvPr/>
        </p:nvGrpSpPr>
        <p:grpSpPr>
          <a:xfrm>
            <a:off x="334900" y="254098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899795" y="2385695"/>
            <a:ext cx="10768965" cy="521970"/>
          </a:xfrm>
          <a:prstGeom prst="rect">
            <a:avLst/>
          </a:prstGeom>
          <a:noFill/>
        </p:spPr>
        <p:txBody>
          <a:bodyPr wrap="square" rtlCol="0">
            <a:spAutoFit/>
          </a:bodyPr>
          <a:lstStyle/>
          <a:p>
            <a:r>
              <a:rPr lang="zh-CN" altLang="en-US" sz="2800"/>
              <a:t>定义：人们将</a:t>
            </a:r>
            <a:r>
              <a:rPr lang="zh-CN" altLang="en-US" sz="2800" b="1">
                <a:solidFill>
                  <a:srgbClr val="FF0000"/>
                </a:solidFill>
              </a:rPr>
              <a:t>重力势能</a:t>
            </a:r>
            <a:r>
              <a:rPr lang="zh-CN" altLang="en-US" sz="2800"/>
              <a:t>、</a:t>
            </a:r>
            <a:r>
              <a:rPr lang="zh-CN" altLang="en-US" sz="2800" b="1">
                <a:solidFill>
                  <a:srgbClr val="FF0000"/>
                </a:solidFill>
              </a:rPr>
              <a:t>弹性势能</a:t>
            </a:r>
            <a:r>
              <a:rPr lang="zh-CN" altLang="en-US" sz="2800"/>
              <a:t>这类能统称为</a:t>
            </a:r>
            <a:r>
              <a:rPr lang="zh-CN" altLang="en-US" sz="2800" b="1">
                <a:solidFill>
                  <a:srgbClr val="FF0000"/>
                </a:solidFill>
              </a:rPr>
              <a:t>势能</a:t>
            </a:r>
            <a:r>
              <a:rPr lang="zh-CN" altLang="en-US" sz="2800"/>
              <a:t>。</a:t>
            </a:r>
          </a:p>
        </p:txBody>
      </p:sp>
      <p:grpSp>
        <p:nvGrpSpPr>
          <p:cNvPr id="14" name="组合 13"/>
          <p:cNvGrpSpPr/>
          <p:nvPr/>
        </p:nvGrpSpPr>
        <p:grpSpPr>
          <a:xfrm>
            <a:off x="334900" y="326043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899795" y="3105150"/>
            <a:ext cx="9654540" cy="521970"/>
          </a:xfrm>
          <a:prstGeom prst="rect">
            <a:avLst/>
          </a:prstGeom>
          <a:noFill/>
        </p:spPr>
        <p:txBody>
          <a:bodyPr wrap="square" rtlCol="0">
            <a:spAutoFit/>
          </a:bodyPr>
          <a:lstStyle/>
          <a:p>
            <a:r>
              <a:rPr lang="zh-CN" altLang="en-US" sz="2800"/>
              <a:t>单位：动能、势能等各种能的单位在国际单位制中为</a:t>
            </a:r>
            <a:r>
              <a:rPr lang="zh-CN" altLang="en-US" sz="2800" b="1">
                <a:solidFill>
                  <a:srgbClr val="FF0000"/>
                </a:solidFill>
              </a:rPr>
              <a:t>焦耳（</a:t>
            </a:r>
            <a:r>
              <a:rPr lang="en-US" altLang="zh-CN" sz="2800" b="1">
                <a:solidFill>
                  <a:srgbClr val="FF0000"/>
                </a:solidFill>
              </a:rPr>
              <a:t>J</a:t>
            </a:r>
            <a:r>
              <a:rPr lang="zh-CN" altLang="en-US" sz="2800" b="1">
                <a:solidFill>
                  <a:srgbClr val="FF0000"/>
                </a:solidFill>
              </a:rPr>
              <a:t>）</a:t>
            </a:r>
          </a:p>
        </p:txBody>
      </p:sp>
      <p:pic>
        <p:nvPicPr>
          <p:cNvPr id="18" name="图片 17"/>
          <p:cNvPicPr/>
          <p:nvPr/>
        </p:nvPicPr>
        <p:blipFill>
          <a:blip r:embed="rId3"/>
          <a:stretch>
            <a:fillRect/>
          </a:stretch>
        </p:blipFill>
        <p:spPr>
          <a:xfrm>
            <a:off x="393700" y="3843020"/>
            <a:ext cx="4304030" cy="2526030"/>
          </a:xfrm>
          <a:prstGeom prst="rect">
            <a:avLst/>
          </a:prstGeom>
        </p:spPr>
      </p:pic>
      <p:pic>
        <p:nvPicPr>
          <p:cNvPr id="19" name="图片 18"/>
          <p:cNvPicPr/>
          <p:nvPr/>
        </p:nvPicPr>
        <p:blipFill>
          <a:blip r:embed="rId4"/>
          <a:stretch>
            <a:fillRect/>
          </a:stretch>
        </p:blipFill>
        <p:spPr>
          <a:xfrm>
            <a:off x="4697730" y="3843020"/>
            <a:ext cx="3517265" cy="2507615"/>
          </a:xfrm>
          <a:prstGeom prst="rect">
            <a:avLst/>
          </a:prstGeom>
        </p:spPr>
      </p:pic>
      <p:pic>
        <p:nvPicPr>
          <p:cNvPr id="20" name="图片 19"/>
          <p:cNvPicPr/>
          <p:nvPr/>
        </p:nvPicPr>
        <p:blipFill>
          <a:blip r:embed="rId5"/>
          <a:stretch>
            <a:fillRect/>
          </a:stretch>
        </p:blipFill>
        <p:spPr>
          <a:xfrm>
            <a:off x="8214995" y="3824605"/>
            <a:ext cx="3625850" cy="252603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0885" y="1096010"/>
            <a:ext cx="7043420" cy="4615815"/>
          </a:xfrm>
          <a:prstGeom prst="rect">
            <a:avLst/>
          </a:prstGeom>
          <a:noFill/>
        </p:spPr>
        <p:txBody>
          <a:bodyPr wrap="square" rtlCol="0">
            <a:spAutoFit/>
          </a:bodyPr>
          <a:lstStyle/>
          <a:p>
            <a:pPr>
              <a:lnSpc>
                <a:spcPct val="150000"/>
              </a:lnSpc>
            </a:pPr>
            <a:r>
              <a:rPr lang="en-US" altLang="zh-CN" sz="2800"/>
              <a:t>1. 2024</a:t>
            </a:r>
            <a:r>
              <a:rPr lang="zh-CN" altLang="en-US" sz="2800"/>
              <a:t>年</a:t>
            </a:r>
            <a:r>
              <a:rPr lang="en-US" altLang="zh-CN" sz="2800"/>
              <a:t>3</a:t>
            </a:r>
            <a:r>
              <a:rPr lang="zh-CN" altLang="en-US" sz="2800"/>
              <a:t>月</a:t>
            </a:r>
            <a:r>
              <a:rPr lang="en-US" altLang="zh-CN" sz="2800"/>
              <a:t>26</a:t>
            </a:r>
            <a:r>
              <a:rPr lang="zh-CN" altLang="en-US" sz="2800"/>
              <a:t>日，美国</a:t>
            </a:r>
            <a:r>
              <a:rPr lang="en-US" altLang="zh-CN" sz="2800"/>
              <a:t>“</a:t>
            </a:r>
            <a:r>
              <a:rPr lang="zh-CN" altLang="en-US" sz="2800"/>
              <a:t>弗朗西斯</a:t>
            </a:r>
            <a:r>
              <a:rPr lang="en-US" altLang="zh-CN" sz="2800"/>
              <a:t>·</a:t>
            </a:r>
            <a:r>
              <a:rPr lang="zh-CN" altLang="en-US" sz="2800"/>
              <a:t>斯科特</a:t>
            </a:r>
            <a:r>
              <a:rPr lang="en-US" altLang="zh-CN" sz="2800"/>
              <a:t>·</a:t>
            </a:r>
            <a:r>
              <a:rPr lang="zh-CN" altLang="en-US" sz="2800"/>
              <a:t>基</a:t>
            </a:r>
            <a:r>
              <a:rPr lang="en-US" altLang="zh-CN" sz="2800"/>
              <a:t>”</a:t>
            </a:r>
            <a:r>
              <a:rPr lang="zh-CN" altLang="en-US" sz="2800"/>
              <a:t>大桥被</a:t>
            </a:r>
            <a:r>
              <a:rPr lang="en-US" altLang="zh-CN" sz="2800"/>
              <a:t>“</a:t>
            </a:r>
            <a:r>
              <a:rPr lang="zh-CN" altLang="en-US" sz="2800"/>
              <a:t>达利</a:t>
            </a:r>
            <a:r>
              <a:rPr lang="en-US" altLang="zh-CN" sz="2800"/>
              <a:t>”</a:t>
            </a:r>
            <a:r>
              <a:rPr lang="zh-CN" altLang="en-US" sz="2800"/>
              <a:t>号集装箱船撞毁，如图所示，撞击前，船突发故障失去动力，但并没有立即停下，这是因为</a:t>
            </a:r>
            <a:r>
              <a:rPr lang="en-US" altLang="zh-CN" sz="2800" u="sng"/>
              <a:t>                        </a:t>
            </a:r>
            <a:r>
              <a:rPr lang="zh-CN" altLang="en-US" sz="2800"/>
              <a:t>，当船以</a:t>
            </a:r>
            <a:r>
              <a:rPr lang="en-US" altLang="zh-CN" sz="2800"/>
              <a:t>10.8km/h</a:t>
            </a:r>
            <a:r>
              <a:rPr lang="zh-CN" altLang="en-US" sz="2800"/>
              <a:t>、合</a:t>
            </a:r>
            <a:r>
              <a:rPr lang="en-US" altLang="zh-CN" sz="2800" u="sng"/>
              <a:t>           </a:t>
            </a:r>
            <a:r>
              <a:rPr lang="en-US" altLang="zh-CN" sz="2800"/>
              <a:t>m/s</a:t>
            </a:r>
            <a:r>
              <a:rPr lang="zh-CN" altLang="en-US" sz="2800"/>
              <a:t>的速度撞击大桥时，虽然船速较慢，但由于船的</a:t>
            </a:r>
            <a:r>
              <a:rPr lang="en-US" altLang="zh-CN" sz="2800" u="sng"/>
              <a:t>           </a:t>
            </a:r>
            <a:r>
              <a:rPr lang="zh-CN" altLang="en-US" sz="2800"/>
              <a:t>很大导致其</a:t>
            </a:r>
            <a:r>
              <a:rPr lang="en-US" altLang="zh-CN" sz="2800" u="sng"/>
              <a:t>           </a:t>
            </a:r>
            <a:r>
              <a:rPr lang="zh-CN" altLang="en-US" sz="2800"/>
              <a:t>能很大，使得船将大桥撞毁。</a:t>
            </a:r>
          </a:p>
        </p:txBody>
      </p:sp>
      <p:pic>
        <p:nvPicPr>
          <p:cNvPr id="100021" name="图片 100021" descr="@@@c608f5ee-840c-4ee0-81a1-31e0ff12b89d"/>
          <p:cNvPicPr>
            <a:picLocks noChangeAspect="1"/>
          </p:cNvPicPr>
          <p:nvPr/>
        </p:nvPicPr>
        <p:blipFill>
          <a:blip r:embed="rId3"/>
          <a:stretch>
            <a:fillRect/>
          </a:stretch>
        </p:blipFill>
        <p:spPr>
          <a:xfrm>
            <a:off x="8640445" y="2621915"/>
            <a:ext cx="3373755" cy="2231390"/>
          </a:xfrm>
          <a:prstGeom prst="rect">
            <a:avLst/>
          </a:prstGeom>
        </p:spPr>
      </p:pic>
      <p:sp>
        <p:nvSpPr>
          <p:cNvPr id="3" name="文本框 2"/>
          <p:cNvSpPr txBox="1"/>
          <p:nvPr/>
        </p:nvSpPr>
        <p:spPr>
          <a:xfrm>
            <a:off x="4578985" y="3136900"/>
            <a:ext cx="2477135" cy="583565"/>
          </a:xfrm>
          <a:prstGeom prst="rect">
            <a:avLst/>
          </a:prstGeom>
          <a:noFill/>
        </p:spPr>
        <p:txBody>
          <a:bodyPr wrap="square" rtlCol="0">
            <a:spAutoFit/>
          </a:bodyPr>
          <a:lstStyle/>
          <a:p>
            <a:pPr algn="ctr"/>
            <a:r>
              <a:rPr lang="zh-CN" altLang="en-US" sz="3200">
                <a:solidFill>
                  <a:srgbClr val="FF0000"/>
                </a:solidFill>
              </a:rPr>
              <a:t>船具有惯性</a:t>
            </a:r>
          </a:p>
        </p:txBody>
      </p:sp>
      <p:sp>
        <p:nvSpPr>
          <p:cNvPr id="4" name="文本框 3"/>
          <p:cNvSpPr txBox="1"/>
          <p:nvPr/>
        </p:nvSpPr>
        <p:spPr>
          <a:xfrm>
            <a:off x="3848735" y="3821430"/>
            <a:ext cx="730250" cy="583565"/>
          </a:xfrm>
          <a:prstGeom prst="rect">
            <a:avLst/>
          </a:prstGeom>
          <a:noFill/>
        </p:spPr>
        <p:txBody>
          <a:bodyPr wrap="square" rtlCol="0">
            <a:spAutoFit/>
          </a:bodyPr>
          <a:lstStyle/>
          <a:p>
            <a:pPr algn="ctr"/>
            <a:r>
              <a:rPr lang="en-US" altLang="zh-CN" sz="3200">
                <a:solidFill>
                  <a:srgbClr val="FF0000"/>
                </a:solidFill>
              </a:rPr>
              <a:t>3</a:t>
            </a:r>
          </a:p>
        </p:txBody>
      </p:sp>
      <p:sp>
        <p:nvSpPr>
          <p:cNvPr id="5" name="文本框 4"/>
          <p:cNvSpPr txBox="1"/>
          <p:nvPr/>
        </p:nvSpPr>
        <p:spPr>
          <a:xfrm>
            <a:off x="5756275" y="4404995"/>
            <a:ext cx="1143635" cy="583565"/>
          </a:xfrm>
          <a:prstGeom prst="rect">
            <a:avLst/>
          </a:prstGeom>
          <a:noFill/>
        </p:spPr>
        <p:txBody>
          <a:bodyPr wrap="square" rtlCol="0">
            <a:spAutoFit/>
          </a:bodyPr>
          <a:lstStyle/>
          <a:p>
            <a:pPr algn="ctr"/>
            <a:r>
              <a:rPr lang="zh-CN" altLang="en-US" sz="3200">
                <a:solidFill>
                  <a:srgbClr val="FF0000"/>
                </a:solidFill>
              </a:rPr>
              <a:t>质量</a:t>
            </a:r>
          </a:p>
        </p:txBody>
      </p:sp>
      <p:sp>
        <p:nvSpPr>
          <p:cNvPr id="6" name="文本框 5"/>
          <p:cNvSpPr txBox="1"/>
          <p:nvPr/>
        </p:nvSpPr>
        <p:spPr>
          <a:xfrm>
            <a:off x="1696085" y="5049520"/>
            <a:ext cx="1225550" cy="583565"/>
          </a:xfrm>
          <a:prstGeom prst="rect">
            <a:avLst/>
          </a:prstGeom>
          <a:noFill/>
        </p:spPr>
        <p:txBody>
          <a:bodyPr wrap="square" rtlCol="0">
            <a:spAutoFit/>
          </a:bodyPr>
          <a:lstStyle/>
          <a:p>
            <a:pPr algn="ctr"/>
            <a:r>
              <a:rPr lang="zh-CN" altLang="en-US" sz="3200">
                <a:solidFill>
                  <a:srgbClr val="FF0000"/>
                </a:solidFill>
              </a:rPr>
              <a:t>动能</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756920" y="1366838"/>
            <a:ext cx="10544810" cy="310515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40000"/>
              </a:lnSpc>
              <a:spcBef>
                <a:spcPct val="0"/>
              </a:spcBef>
              <a:spcAft>
                <a:spcPct val="0"/>
              </a:spcAft>
              <a:buClrTx/>
              <a:buSzTx/>
              <a:buFontTx/>
              <a:buNone/>
            </a:pPr>
            <a:r>
              <a:rPr kumimoji="0" lang="en-US" altLang="zh-CN"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2.</a:t>
            </a:r>
            <a:r>
              <a:rPr kumimoji="0" lang="zh-CN"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建高楼时首先要打好地基，原来相同高度的相同地桩，经打击后某一瞬间三个地桩所处的位置如图所示，由此可知，打桩时，三个重锤中</a:t>
            </a:r>
            <a:r>
              <a:rPr kumimoji="0" lang="zh-CN" sz="2800" b="0" i="0" u="sng"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　　</a:t>
            </a:r>
            <a:r>
              <a:rPr kumimoji="0" lang="zh-CN"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锤的做功本领最大，如果</a:t>
            </a:r>
            <a:r>
              <a:rPr kumimoji="0" lang="en-US" altLang="zh-CN"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A</a:t>
            </a:r>
            <a:r>
              <a:rPr kumimoji="0" lang="zh-CN" altLang="en-US"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B</a:t>
            </a:r>
            <a:r>
              <a:rPr kumimoji="0" lang="zh-CN" altLang="en-US"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两锤的质量相同，则刚开始下落时，</a:t>
            </a:r>
            <a:r>
              <a:rPr kumimoji="0" lang="zh-CN" altLang="en-US" sz="2800" b="0" i="0" u="sng"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　　</a:t>
            </a:r>
            <a:r>
              <a:rPr kumimoji="0" lang="zh-CN" altLang="en-US"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锤的高度要高一些。如果</a:t>
            </a:r>
            <a:r>
              <a:rPr kumimoji="0" lang="en-US" altLang="zh-CN"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B</a:t>
            </a:r>
            <a:r>
              <a:rPr kumimoji="0" lang="zh-CN" altLang="en-US"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C</a:t>
            </a:r>
            <a:r>
              <a:rPr kumimoji="0" lang="zh-CN" altLang="en-US"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两锤刚下落时的高度相同，则</a:t>
            </a:r>
            <a:r>
              <a:rPr kumimoji="0" lang="zh-CN" altLang="en-US" sz="2800" b="0" i="0" u="sng"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　　</a:t>
            </a:r>
            <a:r>
              <a:rPr kumimoji="0" lang="zh-CN" altLang="en-US" sz="2800" b="0" i="0" u="none" dirty="0">
                <a:ln>
                  <a:noFill/>
                </a:ln>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锤的质量要小一些。</a:t>
            </a:r>
          </a:p>
        </p:txBody>
      </p:sp>
      <p:pic>
        <p:nvPicPr>
          <p:cNvPr id="39937" name="图片24" descr="菁优网：http://www.jyeoo.com"/>
          <p:cNvPicPr>
            <a:picLocks noChangeAspect="1" noChangeArrowheads="1"/>
          </p:cNvPicPr>
          <p:nvPr/>
        </p:nvPicPr>
        <p:blipFill>
          <a:blip r:embed="rId3" cstate="print">
            <a:clrChange>
              <a:clrFrom>
                <a:srgbClr val="FFFFFF">
                  <a:alpha val="100000"/>
                </a:srgbClr>
              </a:clrFrom>
              <a:clrTo>
                <a:srgbClr val="FFFFFF">
                  <a:alpha val="100000"/>
                  <a:alpha val="0"/>
                </a:srgbClr>
              </a:clrTo>
            </a:clrChange>
          </a:blip>
          <a:srcRect/>
          <a:stretch>
            <a:fillRect/>
          </a:stretch>
        </p:blipFill>
        <p:spPr bwMode="auto">
          <a:xfrm>
            <a:off x="3721100" y="4501515"/>
            <a:ext cx="3615690" cy="2127250"/>
          </a:xfrm>
          <a:prstGeom prst="rect">
            <a:avLst/>
          </a:prstGeom>
          <a:noFill/>
        </p:spPr>
      </p:pic>
      <p:sp>
        <p:nvSpPr>
          <p:cNvPr id="5" name="矩形 4"/>
          <p:cNvSpPr/>
          <p:nvPr/>
        </p:nvSpPr>
        <p:spPr>
          <a:xfrm>
            <a:off x="2126407" y="2743884"/>
            <a:ext cx="420370" cy="521970"/>
          </a:xfrm>
          <a:prstGeom prst="rect">
            <a:avLst/>
          </a:prstGeom>
        </p:spPr>
        <p:txBody>
          <a:bodyPr wrap="none">
            <a:spAutoFit/>
          </a:bodyPr>
          <a:lstStyle/>
          <a:p>
            <a:r>
              <a:rPr lang="en-US" altLang="zh-CN" sz="28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B</a:t>
            </a:r>
          </a:p>
        </p:txBody>
      </p:sp>
      <p:sp>
        <p:nvSpPr>
          <p:cNvPr id="6" name="矩形 5"/>
          <p:cNvSpPr/>
          <p:nvPr/>
        </p:nvSpPr>
        <p:spPr>
          <a:xfrm>
            <a:off x="3174461" y="3330704"/>
            <a:ext cx="420370" cy="521970"/>
          </a:xfrm>
          <a:prstGeom prst="rect">
            <a:avLst/>
          </a:prstGeom>
        </p:spPr>
        <p:txBody>
          <a:bodyPr wrap="none">
            <a:spAutoFit/>
          </a:bodyPr>
          <a:lstStyle/>
          <a:p>
            <a:r>
              <a:rPr lang="en-US" altLang="zh-CN" sz="28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B</a:t>
            </a:r>
          </a:p>
        </p:txBody>
      </p:sp>
      <p:sp>
        <p:nvSpPr>
          <p:cNvPr id="7" name="矩形 6"/>
          <p:cNvSpPr/>
          <p:nvPr/>
        </p:nvSpPr>
        <p:spPr>
          <a:xfrm>
            <a:off x="3174417" y="3966304"/>
            <a:ext cx="420370" cy="521970"/>
          </a:xfrm>
          <a:prstGeom prst="rect">
            <a:avLst/>
          </a:prstGeom>
        </p:spPr>
        <p:txBody>
          <a:bodyPr wrap="none">
            <a:spAutoFit/>
          </a:bodyPr>
          <a:lstStyle/>
          <a:p>
            <a:r>
              <a:rPr lang="en-US" altLang="zh-CN" sz="28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0885" y="1096010"/>
            <a:ext cx="9921875" cy="3969385"/>
          </a:xfrm>
          <a:prstGeom prst="rect">
            <a:avLst/>
          </a:prstGeom>
          <a:noFill/>
        </p:spPr>
        <p:txBody>
          <a:bodyPr wrap="square" rtlCol="0">
            <a:spAutoFit/>
          </a:bodyPr>
          <a:lstStyle/>
          <a:p>
            <a:pPr>
              <a:lnSpc>
                <a:spcPct val="150000"/>
              </a:lnSpc>
            </a:pPr>
            <a:r>
              <a:rPr lang="en-US" altLang="zh-CN" sz="2800"/>
              <a:t>3.</a:t>
            </a:r>
            <a:r>
              <a:rPr lang="zh-CN" altLang="en-US" sz="2800"/>
              <a:t>用橡皮筋来做几个小实验：</a:t>
            </a:r>
          </a:p>
          <a:p>
            <a:pPr>
              <a:lnSpc>
                <a:spcPct val="150000"/>
              </a:lnSpc>
            </a:pPr>
            <a:r>
              <a:rPr lang="en-US" altLang="en-US" sz="2800"/>
              <a:t>①</a:t>
            </a:r>
            <a:r>
              <a:rPr lang="zh-CN" altLang="en-US" sz="2800"/>
              <a:t>手拉橡皮筋，橡皮筋伸长，说明力可以使物体发生</a:t>
            </a:r>
            <a:r>
              <a:rPr lang="en-US" altLang="zh-CN" sz="2800" u="sng"/>
              <a:t>           </a:t>
            </a:r>
            <a:r>
              <a:rPr lang="zh-CN" altLang="en-US" sz="2800"/>
              <a:t>；</a:t>
            </a:r>
          </a:p>
          <a:p>
            <a:pPr>
              <a:lnSpc>
                <a:spcPct val="150000"/>
              </a:lnSpc>
            </a:pPr>
            <a:r>
              <a:rPr lang="en-US" altLang="en-US" sz="2800"/>
              <a:t>②</a:t>
            </a:r>
            <a:r>
              <a:rPr lang="zh-CN" altLang="en-US" sz="2800"/>
              <a:t>用手拨动拉紧的橡皮筋，橡皮筋会发出声音，说明声音是由物体</a:t>
            </a:r>
            <a:r>
              <a:rPr lang="en-US" altLang="zh-CN" sz="2800" u="sng"/>
              <a:t>               </a:t>
            </a:r>
            <a:r>
              <a:rPr lang="zh-CN" altLang="en-US" sz="2800"/>
              <a:t>产生的；</a:t>
            </a:r>
          </a:p>
          <a:p>
            <a:pPr>
              <a:lnSpc>
                <a:spcPct val="150000"/>
              </a:lnSpc>
            </a:pPr>
            <a:r>
              <a:rPr lang="en-US" altLang="en-US" sz="2800"/>
              <a:t>③</a:t>
            </a:r>
            <a:r>
              <a:rPr lang="zh-CN" altLang="en-US" sz="2800"/>
              <a:t>用橡皮筋做成</a:t>
            </a:r>
            <a:r>
              <a:rPr lang="en-US" altLang="zh-CN" sz="2800"/>
              <a:t>“</a:t>
            </a:r>
            <a:r>
              <a:rPr lang="zh-CN" altLang="en-US" sz="2800"/>
              <a:t>弹弓</a:t>
            </a:r>
            <a:r>
              <a:rPr lang="en-US" altLang="zh-CN" sz="2800"/>
              <a:t>”</a:t>
            </a:r>
            <a:r>
              <a:rPr lang="zh-CN" altLang="en-US" sz="2800"/>
              <a:t>，能将物体弹射，说明拉长的橡皮筋具有</a:t>
            </a:r>
            <a:r>
              <a:rPr lang="en-US" altLang="zh-CN" sz="2800" u="sng"/>
              <a:t>                 </a:t>
            </a:r>
            <a:r>
              <a:rPr lang="zh-CN" altLang="en-US" sz="2800"/>
              <a:t>能。</a:t>
            </a:r>
          </a:p>
        </p:txBody>
      </p:sp>
      <p:sp>
        <p:nvSpPr>
          <p:cNvPr id="3" name="文本框 2"/>
          <p:cNvSpPr txBox="1"/>
          <p:nvPr/>
        </p:nvSpPr>
        <p:spPr>
          <a:xfrm>
            <a:off x="8841740" y="1793240"/>
            <a:ext cx="1376680" cy="583565"/>
          </a:xfrm>
          <a:prstGeom prst="rect">
            <a:avLst/>
          </a:prstGeom>
          <a:noFill/>
        </p:spPr>
        <p:txBody>
          <a:bodyPr wrap="square" rtlCol="0">
            <a:spAutoFit/>
          </a:bodyPr>
          <a:lstStyle/>
          <a:p>
            <a:pPr algn="ctr"/>
            <a:r>
              <a:rPr lang="zh-CN" altLang="en-US" sz="3200">
                <a:solidFill>
                  <a:srgbClr val="FF0000"/>
                </a:solidFill>
              </a:rPr>
              <a:t>形变</a:t>
            </a:r>
          </a:p>
        </p:txBody>
      </p:sp>
      <p:sp>
        <p:nvSpPr>
          <p:cNvPr id="5" name="文本框 4"/>
          <p:cNvSpPr txBox="1"/>
          <p:nvPr/>
        </p:nvSpPr>
        <p:spPr>
          <a:xfrm>
            <a:off x="1696085" y="3072130"/>
            <a:ext cx="1143635" cy="583565"/>
          </a:xfrm>
          <a:prstGeom prst="rect">
            <a:avLst/>
          </a:prstGeom>
          <a:noFill/>
        </p:spPr>
        <p:txBody>
          <a:bodyPr wrap="square" rtlCol="0">
            <a:spAutoFit/>
          </a:bodyPr>
          <a:lstStyle/>
          <a:p>
            <a:pPr algn="ctr"/>
            <a:r>
              <a:rPr lang="zh-CN" altLang="en-US" sz="3200">
                <a:solidFill>
                  <a:srgbClr val="FF0000"/>
                </a:solidFill>
              </a:rPr>
              <a:t>振动</a:t>
            </a:r>
          </a:p>
        </p:txBody>
      </p:sp>
      <p:sp>
        <p:nvSpPr>
          <p:cNvPr id="6" name="文本框 5"/>
          <p:cNvSpPr txBox="1"/>
          <p:nvPr/>
        </p:nvSpPr>
        <p:spPr>
          <a:xfrm>
            <a:off x="998220" y="4362450"/>
            <a:ext cx="1841500" cy="583565"/>
          </a:xfrm>
          <a:prstGeom prst="rect">
            <a:avLst/>
          </a:prstGeom>
          <a:noFill/>
        </p:spPr>
        <p:txBody>
          <a:bodyPr wrap="square" rtlCol="0">
            <a:spAutoFit/>
          </a:bodyPr>
          <a:lstStyle/>
          <a:p>
            <a:pPr algn="ctr"/>
            <a:r>
              <a:rPr lang="zh-CN" altLang="en-US" sz="3200">
                <a:solidFill>
                  <a:srgbClr val="FF0000"/>
                </a:solidFill>
              </a:rPr>
              <a:t>弹性势</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6745" y="1403350"/>
            <a:ext cx="1484630" cy="57844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能量</a:t>
            </a:r>
          </a:p>
        </p:txBody>
      </p:sp>
      <p:sp>
        <p:nvSpPr>
          <p:cNvPr id="25" name="文本框 24"/>
          <p:cNvSpPr txBox="1"/>
          <p:nvPr/>
        </p:nvSpPr>
        <p:spPr>
          <a:xfrm>
            <a:off x="6018530" y="1440180"/>
            <a:ext cx="109855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概念</a:t>
            </a:r>
          </a:p>
        </p:txBody>
      </p:sp>
      <p:sp>
        <p:nvSpPr>
          <p:cNvPr id="2" name="圆角矩形 1"/>
          <p:cNvSpPr/>
          <p:nvPr/>
        </p:nvSpPr>
        <p:spPr>
          <a:xfrm>
            <a:off x="916940" y="2095500"/>
            <a:ext cx="716280" cy="3111500"/>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t>动能和势能</a:t>
            </a:r>
          </a:p>
        </p:txBody>
      </p:sp>
      <p:sp>
        <p:nvSpPr>
          <p:cNvPr id="14" name="左大括号 13"/>
          <p:cNvSpPr/>
          <p:nvPr/>
        </p:nvSpPr>
        <p:spPr>
          <a:xfrm>
            <a:off x="1882140" y="1741805"/>
            <a:ext cx="1160145" cy="381952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右箭头 7"/>
          <p:cNvSpPr/>
          <p:nvPr/>
        </p:nvSpPr>
        <p:spPr>
          <a:xfrm>
            <a:off x="4775200" y="1517650"/>
            <a:ext cx="1010285" cy="349885"/>
          </a:xfrm>
          <a:prstGeom prst="rightArrow">
            <a:avLst/>
          </a:prstGeom>
          <a:noFill/>
          <a:ln w="19050">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3" name="文本框 2"/>
          <p:cNvSpPr txBox="1"/>
          <p:nvPr/>
        </p:nvSpPr>
        <p:spPr>
          <a:xfrm>
            <a:off x="3178175" y="3071495"/>
            <a:ext cx="1473200" cy="57844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动能</a:t>
            </a:r>
          </a:p>
        </p:txBody>
      </p:sp>
      <p:sp>
        <p:nvSpPr>
          <p:cNvPr id="6" name="左大括号 5"/>
          <p:cNvSpPr/>
          <p:nvPr/>
        </p:nvSpPr>
        <p:spPr>
          <a:xfrm>
            <a:off x="4877435" y="2597150"/>
            <a:ext cx="806450" cy="151384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6018530" y="2299970"/>
            <a:ext cx="1097915" cy="521970"/>
          </a:xfrm>
          <a:prstGeom prst="rect">
            <a:avLst/>
          </a:prstGeom>
          <a:noFill/>
          <a:ln>
            <a:solidFill>
              <a:srgbClr val="036EB8"/>
            </a:solidFill>
          </a:ln>
        </p:spPr>
        <p:txBody>
          <a:bodyPr wrap="square" rtlCol="0">
            <a:spAutoFit/>
          </a:bodyPr>
          <a:lstStyle/>
          <a:p>
            <a:pPr lvl="0" algn="l">
              <a:buClrTx/>
              <a:buSzTx/>
              <a:buFontTx/>
            </a:pPr>
            <a:r>
              <a:rPr lang="zh-CN" sz="2800" dirty="0">
                <a:sym typeface="宋体" panose="02010600030101010101" pitchFamily="2" charset="-122"/>
              </a:rPr>
              <a:t>概念</a:t>
            </a:r>
            <a:endParaRPr lang="zh-CN" sz="2800" dirty="0">
              <a:latin typeface="微软雅黑" panose="020B0503020204020204" charset="-122"/>
              <a:ea typeface="微软雅黑" panose="020B0503020204020204" charset="-122"/>
              <a:sym typeface="+mn-ea"/>
            </a:endParaRPr>
          </a:p>
        </p:txBody>
      </p:sp>
      <p:sp>
        <p:nvSpPr>
          <p:cNvPr id="11" name="文本框 10"/>
          <p:cNvSpPr txBox="1"/>
          <p:nvPr/>
        </p:nvSpPr>
        <p:spPr>
          <a:xfrm>
            <a:off x="6018530" y="3045460"/>
            <a:ext cx="475615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实验：影响动能大小的因素</a:t>
            </a:r>
          </a:p>
        </p:txBody>
      </p:sp>
      <p:sp>
        <p:nvSpPr>
          <p:cNvPr id="9" name="文本框 8"/>
          <p:cNvSpPr txBox="1"/>
          <p:nvPr/>
        </p:nvSpPr>
        <p:spPr>
          <a:xfrm>
            <a:off x="6018530" y="3790950"/>
            <a:ext cx="3883025" cy="521970"/>
          </a:xfrm>
          <a:prstGeom prst="rect">
            <a:avLst/>
          </a:prstGeom>
          <a:noFill/>
          <a:ln>
            <a:solidFill>
              <a:srgbClr val="036EB8"/>
            </a:solidFill>
          </a:ln>
        </p:spPr>
        <p:txBody>
          <a:bodyPr wrap="square" rtlCol="0">
            <a:spAutoFit/>
          </a:bodyPr>
          <a:lstStyle/>
          <a:p>
            <a:pPr lvl="0" algn="l">
              <a:buClrTx/>
              <a:buSzTx/>
              <a:buFontTx/>
            </a:pPr>
            <a:r>
              <a:rPr lang="zh-CN" altLang="en-US" sz="2800" dirty="0">
                <a:sym typeface="宋体" panose="02010600030101010101" pitchFamily="2" charset="-122"/>
              </a:rPr>
              <a:t>动能与速度、质量有关</a:t>
            </a:r>
            <a:endParaRPr lang="zh-CN" altLang="en-US" sz="2800" dirty="0">
              <a:latin typeface="微软雅黑" panose="020B0503020204020204" charset="-122"/>
              <a:ea typeface="微软雅黑" panose="020B0503020204020204" charset="-122"/>
              <a:sym typeface="宋体" panose="02010600030101010101" pitchFamily="2" charset="-122"/>
            </a:endParaRPr>
          </a:p>
        </p:txBody>
      </p:sp>
      <p:sp>
        <p:nvSpPr>
          <p:cNvPr id="10" name="文本框 9"/>
          <p:cNvSpPr txBox="1"/>
          <p:nvPr/>
        </p:nvSpPr>
        <p:spPr>
          <a:xfrm>
            <a:off x="3178810" y="5249545"/>
            <a:ext cx="1472565" cy="57844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势能</a:t>
            </a:r>
          </a:p>
        </p:txBody>
      </p:sp>
      <p:sp>
        <p:nvSpPr>
          <p:cNvPr id="12" name="左大括号 11"/>
          <p:cNvSpPr/>
          <p:nvPr/>
        </p:nvSpPr>
        <p:spPr>
          <a:xfrm>
            <a:off x="4876800" y="4813300"/>
            <a:ext cx="806450" cy="147447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p:cNvSpPr txBox="1"/>
          <p:nvPr/>
        </p:nvSpPr>
        <p:spPr>
          <a:xfrm>
            <a:off x="6018530" y="4536440"/>
            <a:ext cx="379222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重力势能及其影响因素</a:t>
            </a:r>
          </a:p>
        </p:txBody>
      </p:sp>
      <p:sp>
        <p:nvSpPr>
          <p:cNvPr id="4" name="文本框 3"/>
          <p:cNvSpPr txBox="1"/>
          <p:nvPr/>
        </p:nvSpPr>
        <p:spPr>
          <a:xfrm>
            <a:off x="6018530" y="5925820"/>
            <a:ext cx="379222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弹性势能及其影响因素</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5" grpId="0" bldLvl="0" animBg="1"/>
      <p:bldP spid="8" grpId="0" bldLvl="0" animBg="1"/>
      <p:bldP spid="3" grpId="0" bldLvl="0" animBg="1"/>
      <p:bldP spid="6" grpId="0" bldLvl="0" animBg="1"/>
      <p:bldP spid="7" grpId="0" bldLvl="0" animBg="1"/>
      <p:bldP spid="11" grpId="0" bldLvl="0" animBg="1"/>
      <p:bldP spid="9" grpId="0" bldLvl="0" animBg="1"/>
      <p:bldP spid="10" grpId="0" bldLvl="0" animBg="1"/>
      <p:bldP spid="12" grpId="0" bldLvl="0" animBg="1"/>
      <p:bldP spid="15"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ttps://photo-static-api.fotomore.com/creative/vcg/400/new/VCG41N1842355460.jpg?uid=386&amp;timestamp=1717054841&amp;sign=0b880bf2fedd78c3374ec48ef45629c2" descr="风力发电机是一种将动能转化为机械能的机器"/>
          <p:cNvPicPr>
            <a:picLocks noChangeAspect="1"/>
          </p:cNvPicPr>
          <p:nvPr/>
        </p:nvPicPr>
        <p:blipFill>
          <a:blip r:embed="rId3">
            <a:alphaModFix amt="60000"/>
          </a:blip>
          <a:srcRect t="23220"/>
          <a:stretch>
            <a:fillRect/>
          </a:stretch>
        </p:blipFill>
        <p:spPr>
          <a:xfrm>
            <a:off x="0" y="613410"/>
            <a:ext cx="12192000" cy="6244590"/>
          </a:xfrm>
          <a:prstGeom prst="rect">
            <a:avLst/>
          </a:prstGeom>
        </p:spPr>
      </p:pic>
      <p:pic>
        <p:nvPicPr>
          <p:cNvPr id="2" name="图片 1" descr="目标靶"/>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5690" y="1667510"/>
            <a:ext cx="713105" cy="713105"/>
          </a:xfrm>
          <a:prstGeom prst="rect">
            <a:avLst/>
          </a:prstGeom>
        </p:spPr>
      </p:pic>
      <p:sp>
        <p:nvSpPr>
          <p:cNvPr id="3" name="文本框 2"/>
          <p:cNvSpPr txBox="1"/>
          <p:nvPr/>
        </p:nvSpPr>
        <p:spPr>
          <a:xfrm>
            <a:off x="3272790" y="1667510"/>
            <a:ext cx="6182360" cy="2676525"/>
          </a:xfrm>
          <a:prstGeom prst="rect">
            <a:avLst/>
          </a:prstGeom>
          <a:noFill/>
        </p:spPr>
        <p:txBody>
          <a:bodyPr wrap="square" rtlCol="0">
            <a:spAutoFit/>
          </a:bodyPr>
          <a:lstStyle/>
          <a:p>
            <a:pPr>
              <a:lnSpc>
                <a:spcPct val="150000"/>
              </a:lnSpc>
            </a:pPr>
            <a:r>
              <a:rPr lang="en-US" altLang="zh-CN" sz="2800"/>
              <a:t>1. </a:t>
            </a:r>
            <a:r>
              <a:rPr lang="zh-CN" altLang="en-US" sz="2800"/>
              <a:t>知道动能和势能；</a:t>
            </a:r>
          </a:p>
          <a:p>
            <a:pPr>
              <a:lnSpc>
                <a:spcPct val="150000"/>
              </a:lnSpc>
            </a:pPr>
            <a:r>
              <a:rPr lang="en-US" altLang="zh-CN" sz="2800"/>
              <a:t>2. </a:t>
            </a:r>
            <a:r>
              <a:rPr lang="zh-CN" altLang="en-US" sz="2800"/>
              <a:t>能通过实验了解影响动能、势能大小的因素；</a:t>
            </a:r>
          </a:p>
          <a:p>
            <a:pPr>
              <a:lnSpc>
                <a:spcPct val="150000"/>
              </a:lnSpc>
            </a:pPr>
            <a:r>
              <a:rPr lang="en-US" altLang="zh-CN" sz="2800"/>
              <a:t>3. </a:t>
            </a:r>
            <a:r>
              <a:rPr lang="zh-CN" altLang="en-US" sz="2800"/>
              <a:t>能运用动能和势能解释相关的现象</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3"/>
          <a:stretch>
            <a:fillRect/>
          </a:stretch>
        </p:blipFill>
        <p:spPr>
          <a:xfrm>
            <a:off x="2162810" y="942658"/>
            <a:ext cx="4762500" cy="2676525"/>
          </a:xfrm>
          <a:prstGeom prst="rect">
            <a:avLst/>
          </a:prstGeom>
        </p:spPr>
      </p:pic>
      <p:pic>
        <p:nvPicPr>
          <p:cNvPr id="3" name="图片 2"/>
          <p:cNvPicPr>
            <a:picLocks noChangeAspect="1"/>
          </p:cNvPicPr>
          <p:nvPr/>
        </p:nvPicPr>
        <p:blipFill>
          <a:blip r:embed="rId4"/>
          <a:stretch>
            <a:fillRect/>
          </a:stretch>
        </p:blipFill>
        <p:spPr>
          <a:xfrm>
            <a:off x="7078345" y="942340"/>
            <a:ext cx="3194685" cy="5680075"/>
          </a:xfrm>
          <a:prstGeom prst="rect">
            <a:avLst/>
          </a:prstGeom>
        </p:spPr>
      </p:pic>
      <p:pic>
        <p:nvPicPr>
          <p:cNvPr id="4" name="图片 3"/>
          <p:cNvPicPr/>
          <p:nvPr/>
        </p:nvPicPr>
        <p:blipFill>
          <a:blip r:embed="rId5"/>
          <a:stretch>
            <a:fillRect/>
          </a:stretch>
        </p:blipFill>
        <p:spPr>
          <a:xfrm>
            <a:off x="2476500" y="3619500"/>
            <a:ext cx="3234690" cy="3048000"/>
          </a:xfrm>
          <a:prstGeom prst="rect">
            <a:avLst/>
          </a:prstGeom>
        </p:spPr>
      </p:pic>
      <p:sp>
        <p:nvSpPr>
          <p:cNvPr id="5" name="文本框 4"/>
          <p:cNvSpPr txBox="1"/>
          <p:nvPr/>
        </p:nvSpPr>
        <p:spPr>
          <a:xfrm>
            <a:off x="341630" y="1182370"/>
            <a:ext cx="1821180" cy="1814830"/>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rPr>
              <a:t>流动的空气可推动帆船前进而做功</a:t>
            </a:r>
          </a:p>
        </p:txBody>
      </p:sp>
      <p:sp>
        <p:nvSpPr>
          <p:cNvPr id="6" name="文本框 5"/>
          <p:cNvSpPr txBox="1"/>
          <p:nvPr/>
        </p:nvSpPr>
        <p:spPr>
          <a:xfrm>
            <a:off x="10273030" y="1880235"/>
            <a:ext cx="1562735" cy="2245360"/>
          </a:xfrm>
          <a:prstGeom prst="rect">
            <a:avLst/>
          </a:prstGeom>
          <a:noFill/>
        </p:spPr>
        <p:txBody>
          <a:bodyPr wrap="square" rtlCol="0">
            <a:spAutoFit/>
          </a:bodyPr>
          <a:lstStyle/>
          <a:p>
            <a:pPr algn="ctr"/>
            <a:r>
              <a:rPr lang="zh-CN" altLang="en-US" sz="2800">
                <a:latin typeface="方正教材规范楷体_GBK" panose="02000000000000000000" charset="-122"/>
                <a:ea typeface="方正教材规范楷体_GBK" panose="02000000000000000000" charset="-122"/>
              </a:rPr>
              <a:t>高处的桩锤下落可冲击桩头而做功</a:t>
            </a:r>
          </a:p>
        </p:txBody>
      </p:sp>
      <p:sp>
        <p:nvSpPr>
          <p:cNvPr id="7" name="文本框 6"/>
          <p:cNvSpPr txBox="1"/>
          <p:nvPr/>
        </p:nvSpPr>
        <p:spPr>
          <a:xfrm>
            <a:off x="1080135" y="4377690"/>
            <a:ext cx="1629410" cy="1383665"/>
          </a:xfrm>
          <a:prstGeom prst="rect">
            <a:avLst/>
          </a:prstGeom>
          <a:noFill/>
        </p:spPr>
        <p:txBody>
          <a:bodyPr wrap="square" rtlCol="0">
            <a:spAutoFit/>
          </a:bodyPr>
          <a:lstStyle/>
          <a:p>
            <a:pPr algn="ctr"/>
            <a:r>
              <a:rPr lang="zh-CN" altLang="en-US" sz="2800">
                <a:latin typeface="方正教材规范楷体_GBK" panose="02000000000000000000" charset="-122"/>
                <a:ea typeface="方正教材规范楷体_GBK" panose="02000000000000000000" charset="-122"/>
              </a:rPr>
              <a:t>张开的弓可使箭射出而做功</a:t>
            </a:r>
          </a:p>
        </p:txBody>
      </p:sp>
      <p:grpSp>
        <p:nvGrpSpPr>
          <p:cNvPr id="17" name="组合 16" descr="7b0a202020202274657874626f78223a2022220a7d0a"/>
          <p:cNvGrpSpPr/>
          <p:nvPr/>
        </p:nvGrpSpPr>
        <p:grpSpPr>
          <a:xfrm>
            <a:off x="4948555" y="2366645"/>
            <a:ext cx="3682365" cy="2680970"/>
            <a:chOff x="3067050" y="1914525"/>
            <a:chExt cx="6057900" cy="3028950"/>
          </a:xfrm>
        </p:grpSpPr>
        <p:grpSp>
          <p:nvGrpSpPr>
            <p:cNvPr id="18" name="组合 17"/>
            <p:cNvGrpSpPr/>
            <p:nvPr/>
          </p:nvGrpSpPr>
          <p:grpSpPr>
            <a:xfrm>
              <a:off x="3067050" y="1914525"/>
              <a:ext cx="6057900" cy="3028950"/>
              <a:chOff x="3067050" y="1914525"/>
              <a:chExt cx="6057900" cy="3028950"/>
            </a:xfrm>
          </p:grpSpPr>
          <p:grpSp>
            <p:nvGrpSpPr>
              <p:cNvPr id="19" name="图形 63"/>
              <p:cNvGrpSpPr/>
              <p:nvPr/>
            </p:nvGrpSpPr>
            <p:grpSpPr>
              <a:xfrm>
                <a:off x="3067050" y="1914525"/>
                <a:ext cx="6000750" cy="3028950"/>
                <a:chOff x="0" y="0"/>
                <a:chExt cx="5274310" cy="2662555"/>
              </a:xfrm>
            </p:grpSpPr>
            <p:sp>
              <p:nvSpPr>
                <p:cNvPr id="20" name="任意多边形: 形状 8"/>
                <p:cNvSpPr/>
                <p:nvPr/>
              </p:nvSpPr>
              <p:spPr>
                <a:xfrm>
                  <a:off x="0" y="0"/>
                  <a:ext cx="5274310" cy="2662555"/>
                </a:xfrm>
                <a:custGeom>
                  <a:avLst/>
                  <a:gdLst>
                    <a:gd name="connsiteX0" fmla="*/ 0 w 5274310"/>
                    <a:gd name="connsiteY0" fmla="*/ 234439 h 2662555"/>
                    <a:gd name="connsiteX1" fmla="*/ 820448 w 5274310"/>
                    <a:gd name="connsiteY1" fmla="*/ 234439 h 2662555"/>
                    <a:gd name="connsiteX2" fmla="*/ 820448 w 5274310"/>
                    <a:gd name="connsiteY2" fmla="*/ 0 h 2662555"/>
                    <a:gd name="connsiteX3" fmla="*/ 1134395 w 5274310"/>
                    <a:gd name="connsiteY3" fmla="*/ 234439 h 2662555"/>
                    <a:gd name="connsiteX4" fmla="*/ 5274310 w 5274310"/>
                    <a:gd name="connsiteY4" fmla="*/ 234439 h 2662555"/>
                    <a:gd name="connsiteX5" fmla="*/ 5274310 w 5274310"/>
                    <a:gd name="connsiteY5" fmla="*/ 2662555 h 2662555"/>
                    <a:gd name="connsiteX6" fmla="*/ 0 w 5274310"/>
                    <a:gd name="connsiteY6" fmla="*/ 2662555 h 2662555"/>
                    <a:gd name="connsiteX7" fmla="*/ 0 w 5274310"/>
                    <a:gd name="connsiteY7" fmla="*/ 234439 h 26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4310" h="2662555">
                      <a:moveTo>
                        <a:pt x="0" y="234439"/>
                      </a:moveTo>
                      <a:lnTo>
                        <a:pt x="820448" y="234439"/>
                      </a:lnTo>
                      <a:lnTo>
                        <a:pt x="820448" y="0"/>
                      </a:lnTo>
                      <a:lnTo>
                        <a:pt x="1134395" y="234439"/>
                      </a:lnTo>
                      <a:lnTo>
                        <a:pt x="5274310" y="234439"/>
                      </a:lnTo>
                      <a:lnTo>
                        <a:pt x="5274310" y="2662555"/>
                      </a:lnTo>
                      <a:lnTo>
                        <a:pt x="0" y="2662555"/>
                      </a:lnTo>
                      <a:lnTo>
                        <a:pt x="0" y="234439"/>
                      </a:lnTo>
                      <a:close/>
                    </a:path>
                  </a:pathLst>
                </a:custGeom>
                <a:solidFill>
                  <a:srgbClr val="FC8C41"/>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1" name="任意多边形: 形状 9"/>
                <p:cNvSpPr/>
                <p:nvPr/>
              </p:nvSpPr>
              <p:spPr>
                <a:xfrm>
                  <a:off x="0" y="0"/>
                  <a:ext cx="5274310" cy="2662555"/>
                </a:xfrm>
                <a:custGeom>
                  <a:avLst/>
                  <a:gdLst>
                    <a:gd name="connsiteX0" fmla="*/ 0 w 5274310"/>
                    <a:gd name="connsiteY0" fmla="*/ 234439 h 2662555"/>
                    <a:gd name="connsiteX1" fmla="*/ 820448 w 5274310"/>
                    <a:gd name="connsiteY1" fmla="*/ 234439 h 2662555"/>
                    <a:gd name="connsiteX2" fmla="*/ 820448 w 5274310"/>
                    <a:gd name="connsiteY2" fmla="*/ 0 h 2662555"/>
                    <a:gd name="connsiteX3" fmla="*/ 1134395 w 5274310"/>
                    <a:gd name="connsiteY3" fmla="*/ 234439 h 2662555"/>
                    <a:gd name="connsiteX4" fmla="*/ 5274310 w 5274310"/>
                    <a:gd name="connsiteY4" fmla="*/ 234439 h 2662555"/>
                    <a:gd name="connsiteX5" fmla="*/ 5274310 w 5274310"/>
                    <a:gd name="connsiteY5" fmla="*/ 2662555 h 2662555"/>
                    <a:gd name="connsiteX6" fmla="*/ 0 w 5274310"/>
                    <a:gd name="connsiteY6" fmla="*/ 2662555 h 2662555"/>
                    <a:gd name="connsiteX7" fmla="*/ 0 w 5274310"/>
                    <a:gd name="connsiteY7" fmla="*/ 234439 h 2662555"/>
                    <a:gd name="connsiteX8" fmla="*/ 837192 w 5274310"/>
                    <a:gd name="connsiteY8" fmla="*/ 251184 h 2662555"/>
                    <a:gd name="connsiteX9" fmla="*/ 837192 w 5274310"/>
                    <a:gd name="connsiteY9" fmla="*/ 33402 h 2662555"/>
                    <a:gd name="connsiteX10" fmla="*/ 1128836 w 5274310"/>
                    <a:gd name="connsiteY10" fmla="*/ 251184 h 2662555"/>
                    <a:gd name="connsiteX11" fmla="*/ 5257566 w 5274310"/>
                    <a:gd name="connsiteY11" fmla="*/ 251184 h 2662555"/>
                    <a:gd name="connsiteX12" fmla="*/ 5257566 w 5274310"/>
                    <a:gd name="connsiteY12" fmla="*/ 2645809 h 2662555"/>
                    <a:gd name="connsiteX13" fmla="*/ 16744 w 5274310"/>
                    <a:gd name="connsiteY13" fmla="*/ 2645809 h 2662555"/>
                    <a:gd name="connsiteX14" fmla="*/ 16744 w 5274310"/>
                    <a:gd name="connsiteY14" fmla="*/ 251184 h 2662555"/>
                    <a:gd name="connsiteX15" fmla="*/ 837192 w 5274310"/>
                    <a:gd name="connsiteY15" fmla="*/ 251184 h 266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310" h="2662555">
                      <a:moveTo>
                        <a:pt x="0" y="234439"/>
                      </a:moveTo>
                      <a:lnTo>
                        <a:pt x="820448" y="234439"/>
                      </a:lnTo>
                      <a:lnTo>
                        <a:pt x="820448" y="0"/>
                      </a:lnTo>
                      <a:lnTo>
                        <a:pt x="1134395" y="234439"/>
                      </a:lnTo>
                      <a:lnTo>
                        <a:pt x="5274310" y="234439"/>
                      </a:lnTo>
                      <a:lnTo>
                        <a:pt x="5274310" y="2662555"/>
                      </a:lnTo>
                      <a:lnTo>
                        <a:pt x="0" y="2662555"/>
                      </a:lnTo>
                      <a:lnTo>
                        <a:pt x="0" y="234439"/>
                      </a:lnTo>
                      <a:close/>
                      <a:moveTo>
                        <a:pt x="837192" y="251184"/>
                      </a:moveTo>
                      <a:lnTo>
                        <a:pt x="837192" y="33402"/>
                      </a:lnTo>
                      <a:lnTo>
                        <a:pt x="1128836" y="251184"/>
                      </a:lnTo>
                      <a:lnTo>
                        <a:pt x="5257566" y="251184"/>
                      </a:lnTo>
                      <a:lnTo>
                        <a:pt x="5257566" y="2645809"/>
                      </a:lnTo>
                      <a:lnTo>
                        <a:pt x="16744" y="2645809"/>
                      </a:lnTo>
                      <a:lnTo>
                        <a:pt x="16744" y="251184"/>
                      </a:lnTo>
                      <a:lnTo>
                        <a:pt x="837192" y="251184"/>
                      </a:lnTo>
                      <a:close/>
                    </a:path>
                  </a:pathLst>
                </a:custGeom>
                <a:solidFill>
                  <a:srgbClr val="000000"/>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grpSp>
            <p:nvGrpSpPr>
              <p:cNvPr id="22" name="图形 61"/>
              <p:cNvGrpSpPr/>
              <p:nvPr/>
            </p:nvGrpSpPr>
            <p:grpSpPr>
              <a:xfrm>
                <a:off x="3123750" y="1915876"/>
                <a:ext cx="6001200" cy="2970450"/>
                <a:chOff x="0" y="0"/>
                <a:chExt cx="5274310" cy="2611755"/>
              </a:xfrm>
            </p:grpSpPr>
            <p:sp>
              <p:nvSpPr>
                <p:cNvPr id="23" name="任意多边形: 形状 6"/>
                <p:cNvSpPr/>
                <p:nvPr/>
              </p:nvSpPr>
              <p:spPr>
                <a:xfrm>
                  <a:off x="0" y="0"/>
                  <a:ext cx="5274310" cy="2611755"/>
                </a:xfrm>
                <a:custGeom>
                  <a:avLst/>
                  <a:gdLst>
                    <a:gd name="connsiteX0" fmla="*/ 0 w 5274310"/>
                    <a:gd name="connsiteY0" fmla="*/ 167420 h 2611755"/>
                    <a:gd name="connsiteX1" fmla="*/ 812076 w 5274310"/>
                    <a:gd name="connsiteY1" fmla="*/ 167420 h 2611755"/>
                    <a:gd name="connsiteX2" fmla="*/ 812076 w 5274310"/>
                    <a:gd name="connsiteY2" fmla="*/ 0 h 2611755"/>
                    <a:gd name="connsiteX3" fmla="*/ 1042304 w 5274310"/>
                    <a:gd name="connsiteY3" fmla="*/ 167420 h 2611755"/>
                    <a:gd name="connsiteX4" fmla="*/ 5274310 w 5274310"/>
                    <a:gd name="connsiteY4" fmla="*/ 167420 h 2611755"/>
                    <a:gd name="connsiteX5" fmla="*/ 5274310 w 5274310"/>
                    <a:gd name="connsiteY5" fmla="*/ 2611755 h 2611755"/>
                    <a:gd name="connsiteX6" fmla="*/ 0 w 5274310"/>
                    <a:gd name="connsiteY6" fmla="*/ 2611755 h 2611755"/>
                    <a:gd name="connsiteX7" fmla="*/ 0 w 5274310"/>
                    <a:gd name="connsiteY7" fmla="*/ 167420 h 26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4310" h="2611755">
                      <a:moveTo>
                        <a:pt x="0" y="167420"/>
                      </a:moveTo>
                      <a:lnTo>
                        <a:pt x="812076" y="167420"/>
                      </a:lnTo>
                      <a:lnTo>
                        <a:pt x="812076" y="0"/>
                      </a:lnTo>
                      <a:lnTo>
                        <a:pt x="1042304" y="167420"/>
                      </a:lnTo>
                      <a:lnTo>
                        <a:pt x="5274310" y="167420"/>
                      </a:lnTo>
                      <a:lnTo>
                        <a:pt x="5274310" y="2611755"/>
                      </a:lnTo>
                      <a:lnTo>
                        <a:pt x="0" y="2611755"/>
                      </a:lnTo>
                      <a:lnTo>
                        <a:pt x="0" y="167420"/>
                      </a:lnTo>
                      <a:close/>
                    </a:path>
                  </a:pathLst>
                </a:custGeom>
                <a:solidFill>
                  <a:srgbClr val="FFFFFF"/>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4" name="任意多边形: 形状 7"/>
                <p:cNvSpPr/>
                <p:nvPr/>
              </p:nvSpPr>
              <p:spPr>
                <a:xfrm>
                  <a:off x="0" y="0"/>
                  <a:ext cx="5274310" cy="2611755"/>
                </a:xfrm>
                <a:custGeom>
                  <a:avLst/>
                  <a:gdLst>
                    <a:gd name="connsiteX0" fmla="*/ 0 w 5274310"/>
                    <a:gd name="connsiteY0" fmla="*/ 167420 h 2611755"/>
                    <a:gd name="connsiteX1" fmla="*/ 812076 w 5274310"/>
                    <a:gd name="connsiteY1" fmla="*/ 167420 h 2611755"/>
                    <a:gd name="connsiteX2" fmla="*/ 812076 w 5274310"/>
                    <a:gd name="connsiteY2" fmla="*/ 0 h 2611755"/>
                    <a:gd name="connsiteX3" fmla="*/ 828820 w 5274310"/>
                    <a:gd name="connsiteY3" fmla="*/ 12176 h 2611755"/>
                    <a:gd name="connsiteX4" fmla="*/ 1042304 w 5274310"/>
                    <a:gd name="connsiteY4" fmla="*/ 167420 h 2611755"/>
                    <a:gd name="connsiteX5" fmla="*/ 5274310 w 5274310"/>
                    <a:gd name="connsiteY5" fmla="*/ 167420 h 2611755"/>
                    <a:gd name="connsiteX6" fmla="*/ 5274310 w 5274310"/>
                    <a:gd name="connsiteY6" fmla="*/ 2611755 h 2611755"/>
                    <a:gd name="connsiteX7" fmla="*/ 0 w 5274310"/>
                    <a:gd name="connsiteY7" fmla="*/ 2611755 h 2611755"/>
                    <a:gd name="connsiteX8" fmla="*/ 0 w 5274310"/>
                    <a:gd name="connsiteY8" fmla="*/ 167420 h 2611755"/>
                    <a:gd name="connsiteX9" fmla="*/ 828820 w 5274310"/>
                    <a:gd name="connsiteY9" fmla="*/ 184162 h 2611755"/>
                    <a:gd name="connsiteX10" fmla="*/ 828820 w 5274310"/>
                    <a:gd name="connsiteY10" fmla="*/ 32877 h 2611755"/>
                    <a:gd name="connsiteX11" fmla="*/ 1036862 w 5274310"/>
                    <a:gd name="connsiteY11" fmla="*/ 184162 h 2611755"/>
                    <a:gd name="connsiteX12" fmla="*/ 5257566 w 5274310"/>
                    <a:gd name="connsiteY12" fmla="*/ 184162 h 2611755"/>
                    <a:gd name="connsiteX13" fmla="*/ 5257566 w 5274310"/>
                    <a:gd name="connsiteY13" fmla="*/ 2595013 h 2611755"/>
                    <a:gd name="connsiteX14" fmla="*/ 16744 w 5274310"/>
                    <a:gd name="connsiteY14" fmla="*/ 2595013 h 2611755"/>
                    <a:gd name="connsiteX15" fmla="*/ 16744 w 5274310"/>
                    <a:gd name="connsiteY15" fmla="*/ 184162 h 2611755"/>
                    <a:gd name="connsiteX16" fmla="*/ 828820 w 5274310"/>
                    <a:gd name="connsiteY16" fmla="*/ 184162 h 26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4310" h="2611755">
                      <a:moveTo>
                        <a:pt x="0" y="167420"/>
                      </a:moveTo>
                      <a:lnTo>
                        <a:pt x="812076" y="167420"/>
                      </a:lnTo>
                      <a:lnTo>
                        <a:pt x="812076" y="0"/>
                      </a:lnTo>
                      <a:lnTo>
                        <a:pt x="828820" y="12176"/>
                      </a:lnTo>
                      <a:lnTo>
                        <a:pt x="1042304" y="167420"/>
                      </a:lnTo>
                      <a:lnTo>
                        <a:pt x="5274310" y="167420"/>
                      </a:lnTo>
                      <a:lnTo>
                        <a:pt x="5274310" y="2611755"/>
                      </a:lnTo>
                      <a:lnTo>
                        <a:pt x="0" y="2611755"/>
                      </a:lnTo>
                      <a:lnTo>
                        <a:pt x="0" y="167420"/>
                      </a:lnTo>
                      <a:close/>
                      <a:moveTo>
                        <a:pt x="828820" y="184162"/>
                      </a:moveTo>
                      <a:lnTo>
                        <a:pt x="828820" y="32877"/>
                      </a:lnTo>
                      <a:lnTo>
                        <a:pt x="1036862" y="184162"/>
                      </a:lnTo>
                      <a:lnTo>
                        <a:pt x="5257566" y="184162"/>
                      </a:lnTo>
                      <a:lnTo>
                        <a:pt x="5257566" y="2595013"/>
                      </a:lnTo>
                      <a:lnTo>
                        <a:pt x="16744" y="2595013"/>
                      </a:lnTo>
                      <a:lnTo>
                        <a:pt x="16744" y="184162"/>
                      </a:lnTo>
                      <a:lnTo>
                        <a:pt x="828820" y="184162"/>
                      </a:lnTo>
                      <a:close/>
                    </a:path>
                  </a:pathLst>
                </a:custGeom>
                <a:solidFill>
                  <a:srgbClr val="000000"/>
                </a:solidFill>
                <a:ln w="8361"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grpSp>
        <p:sp>
          <p:nvSpPr>
            <p:cNvPr id="25" name="文本框 24"/>
            <p:cNvSpPr txBox="1"/>
            <p:nvPr/>
          </p:nvSpPr>
          <p:spPr>
            <a:xfrm>
              <a:off x="3514158" y="2484874"/>
              <a:ext cx="4889986" cy="1832292"/>
            </a:xfrm>
            <a:prstGeom prst="rect">
              <a:avLst/>
            </a:prstGeom>
            <a:noFill/>
          </p:spPr>
          <p:txBody>
            <a:bodyPr wrap="square" rtlCol="0" anchor="ctr">
              <a:noAutofit/>
            </a:bodyPr>
            <a:lstStyle/>
            <a:p>
              <a:pPr algn="just">
                <a:lnSpc>
                  <a:spcPct val="170000"/>
                </a:lnSpc>
              </a:pPr>
              <a:r>
                <a:rPr lang="zh-CN" altLang="en-US" sz="2800" dirty="0">
                  <a:latin typeface="微软雅黑" panose="020B0503020204020204" charset="-122"/>
                  <a:ea typeface="微软雅黑" panose="020B0503020204020204" charset="-122"/>
                </a:rPr>
                <a:t>它们的共同特征是一个物体对另一个物体做功</a:t>
              </a:r>
              <a:endParaRPr lang="zh-CN" altLang="en-US" sz="2800" dirty="0">
                <a:effectLst/>
                <a:latin typeface="微软雅黑" panose="020B0503020204020204" charset="-122"/>
                <a:ea typeface="微软雅黑" panose="020B0503020204020204" charset="-122"/>
              </a:endParaRP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能量</a:t>
            </a:r>
          </a:p>
        </p:txBody>
      </p:sp>
      <p:sp>
        <p:nvSpPr>
          <p:cNvPr id="5" name="文本框 4"/>
          <p:cNvSpPr txBox="1"/>
          <p:nvPr/>
        </p:nvSpPr>
        <p:spPr>
          <a:xfrm>
            <a:off x="7467600" y="1953260"/>
            <a:ext cx="1059815" cy="521970"/>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rPr>
              <a:t>推动</a:t>
            </a:r>
          </a:p>
        </p:txBody>
      </p:sp>
      <p:sp>
        <p:nvSpPr>
          <p:cNvPr id="12" name="文本框 11"/>
          <p:cNvSpPr txBox="1"/>
          <p:nvPr/>
        </p:nvSpPr>
        <p:spPr>
          <a:xfrm>
            <a:off x="7492048" y="3043555"/>
            <a:ext cx="1010920" cy="521970"/>
          </a:xfrm>
          <a:prstGeom prst="rect">
            <a:avLst/>
          </a:prstGeom>
          <a:noFill/>
        </p:spPr>
        <p:txBody>
          <a:bodyPr wrap="square" rtlCol="0">
            <a:spAutoFit/>
          </a:bodyPr>
          <a:lstStyle/>
          <a:p>
            <a:r>
              <a:rPr lang="zh-CN" altLang="en-US" sz="2800">
                <a:latin typeface="方正教材规范楷体_GBK" panose="02000000000000000000" charset="-122"/>
                <a:ea typeface="方正教材规范楷体_GBK" panose="02000000000000000000" charset="-122"/>
              </a:rPr>
              <a:t>冲击</a:t>
            </a:r>
          </a:p>
        </p:txBody>
      </p:sp>
      <p:sp>
        <p:nvSpPr>
          <p:cNvPr id="13" name="文本框 12"/>
          <p:cNvSpPr txBox="1"/>
          <p:nvPr/>
        </p:nvSpPr>
        <p:spPr>
          <a:xfrm>
            <a:off x="7470775" y="4133850"/>
            <a:ext cx="1053465" cy="521970"/>
          </a:xfrm>
          <a:prstGeom prst="rect">
            <a:avLst/>
          </a:prstGeom>
          <a:noFill/>
        </p:spPr>
        <p:txBody>
          <a:bodyPr wrap="square" rtlCol="0">
            <a:spAutoFit/>
          </a:bodyPr>
          <a:lstStyle/>
          <a:p>
            <a:pPr lvl="0" algn="l">
              <a:buClrTx/>
              <a:buSzTx/>
              <a:buFontTx/>
            </a:pPr>
            <a:r>
              <a:rPr lang="zh-CN" altLang="en-US" sz="2800">
                <a:latin typeface="方正教材规范楷体_GBK" panose="02000000000000000000" charset="-122"/>
                <a:ea typeface="方正教材规范楷体_GBK" panose="02000000000000000000" charset="-122"/>
                <a:sym typeface="+mn-ea"/>
              </a:rPr>
              <a:t>射出</a:t>
            </a:r>
          </a:p>
        </p:txBody>
      </p:sp>
      <p:sp>
        <p:nvSpPr>
          <p:cNvPr id="19" name="文本框 18"/>
          <p:cNvSpPr txBox="1"/>
          <p:nvPr/>
        </p:nvSpPr>
        <p:spPr>
          <a:xfrm>
            <a:off x="2131695" y="4999990"/>
            <a:ext cx="1116965" cy="583565"/>
          </a:xfrm>
          <a:prstGeom prst="rect">
            <a:avLst/>
          </a:prstGeom>
          <a:noFill/>
        </p:spPr>
        <p:txBody>
          <a:bodyPr wrap="square" rtlCol="0">
            <a:spAutoFit/>
          </a:bodyPr>
          <a:lstStyle/>
          <a:p>
            <a:pPr algn="ctr"/>
            <a:r>
              <a:rPr lang="zh-CN" altLang="en-US" sz="3200"/>
              <a:t>物体</a:t>
            </a:r>
          </a:p>
        </p:txBody>
      </p:sp>
      <p:sp>
        <p:nvSpPr>
          <p:cNvPr id="24" name="文本框 23"/>
          <p:cNvSpPr txBox="1"/>
          <p:nvPr/>
        </p:nvSpPr>
        <p:spPr>
          <a:xfrm>
            <a:off x="4923155" y="4999990"/>
            <a:ext cx="1069340" cy="583565"/>
          </a:xfrm>
          <a:prstGeom prst="rect">
            <a:avLst/>
          </a:prstGeom>
          <a:noFill/>
        </p:spPr>
        <p:txBody>
          <a:bodyPr wrap="square" rtlCol="0">
            <a:spAutoFit/>
          </a:bodyPr>
          <a:lstStyle/>
          <a:p>
            <a:r>
              <a:rPr lang="zh-CN" altLang="en-US" sz="3200"/>
              <a:t>对外</a:t>
            </a:r>
          </a:p>
        </p:txBody>
      </p:sp>
      <p:sp>
        <p:nvSpPr>
          <p:cNvPr id="33" name="文本框 32"/>
          <p:cNvSpPr txBox="1"/>
          <p:nvPr/>
        </p:nvSpPr>
        <p:spPr>
          <a:xfrm>
            <a:off x="7264400" y="4999990"/>
            <a:ext cx="1616075" cy="583565"/>
          </a:xfrm>
          <a:prstGeom prst="rect">
            <a:avLst/>
          </a:prstGeom>
          <a:noFill/>
        </p:spPr>
        <p:txBody>
          <a:bodyPr wrap="square" rtlCol="0">
            <a:spAutoFit/>
          </a:bodyPr>
          <a:lstStyle/>
          <a:p>
            <a:pPr algn="l"/>
            <a:r>
              <a:rPr lang="zh-CN" altLang="en-US" sz="3200">
                <a:sym typeface="+mn-ea"/>
              </a:rPr>
              <a:t>做了功</a:t>
            </a:r>
          </a:p>
        </p:txBody>
      </p:sp>
      <p:sp>
        <p:nvSpPr>
          <p:cNvPr id="34" name="文本框 33"/>
          <p:cNvSpPr txBox="1"/>
          <p:nvPr/>
        </p:nvSpPr>
        <p:spPr>
          <a:xfrm>
            <a:off x="1895475" y="1953260"/>
            <a:ext cx="1960880" cy="521970"/>
          </a:xfrm>
          <a:prstGeom prst="rect">
            <a:avLst/>
          </a:prstGeom>
          <a:noFill/>
        </p:spPr>
        <p:txBody>
          <a:bodyPr wrap="none" rtlCol="0">
            <a:spAutoFit/>
          </a:bodyPr>
          <a:lstStyle/>
          <a:p>
            <a:pPr algn="l"/>
            <a:r>
              <a:rPr lang="zh-CN" altLang="en-US" sz="2800">
                <a:latin typeface="方正教材规范楷体_GBK" panose="02000000000000000000" charset="-122"/>
                <a:ea typeface="方正教材规范楷体_GBK" panose="02000000000000000000" charset="-122"/>
                <a:sym typeface="+mn-ea"/>
              </a:rPr>
              <a:t>流动的空气</a:t>
            </a:r>
          </a:p>
        </p:txBody>
      </p:sp>
      <p:sp>
        <p:nvSpPr>
          <p:cNvPr id="35" name="文本框 34"/>
          <p:cNvSpPr txBox="1"/>
          <p:nvPr/>
        </p:nvSpPr>
        <p:spPr>
          <a:xfrm>
            <a:off x="4655185" y="1953260"/>
            <a:ext cx="1960880" cy="521970"/>
          </a:xfrm>
          <a:prstGeom prst="rect">
            <a:avLst/>
          </a:prstGeom>
          <a:noFill/>
        </p:spPr>
        <p:txBody>
          <a:bodyPr wrap="none" rtlCol="0">
            <a:spAutoFit/>
          </a:bodyPr>
          <a:lstStyle/>
          <a:p>
            <a:pPr algn="l"/>
            <a:r>
              <a:rPr lang="zh-CN" altLang="en-US" sz="2800">
                <a:latin typeface="方正教材规范楷体_GBK" panose="02000000000000000000" charset="-122"/>
                <a:ea typeface="方正教材规范楷体_GBK" panose="02000000000000000000" charset="-122"/>
                <a:sym typeface="+mn-ea"/>
              </a:rPr>
              <a:t>使帆船前进</a:t>
            </a:r>
            <a:endParaRPr lang="zh-CN" altLang="en-US" sz="2800">
              <a:latin typeface="方正教材规范楷体_GBK" panose="02000000000000000000" charset="-122"/>
              <a:ea typeface="方正教材规范楷体_GBK" panose="02000000000000000000" charset="-122"/>
            </a:endParaRPr>
          </a:p>
        </p:txBody>
      </p:sp>
      <p:sp>
        <p:nvSpPr>
          <p:cNvPr id="36" name="文本框 35"/>
          <p:cNvSpPr txBox="1"/>
          <p:nvPr/>
        </p:nvSpPr>
        <p:spPr>
          <a:xfrm>
            <a:off x="1895475" y="3043555"/>
            <a:ext cx="1960880" cy="521970"/>
          </a:xfrm>
          <a:prstGeom prst="rect">
            <a:avLst/>
          </a:prstGeom>
          <a:noFill/>
        </p:spPr>
        <p:txBody>
          <a:bodyPr wrap="none" rtlCol="0">
            <a:spAutoFit/>
          </a:bodyPr>
          <a:lstStyle/>
          <a:p>
            <a:pPr algn="l"/>
            <a:r>
              <a:rPr lang="zh-CN" altLang="en-US" sz="2800">
                <a:latin typeface="方正教材规范楷体_GBK" panose="02000000000000000000" charset="-122"/>
                <a:ea typeface="方正教材规范楷体_GBK" panose="02000000000000000000" charset="-122"/>
                <a:sym typeface="+mn-ea"/>
              </a:rPr>
              <a:t>高处的桩锤</a:t>
            </a:r>
          </a:p>
        </p:txBody>
      </p:sp>
      <p:sp>
        <p:nvSpPr>
          <p:cNvPr id="37" name="文本框 36"/>
          <p:cNvSpPr txBox="1"/>
          <p:nvPr/>
        </p:nvSpPr>
        <p:spPr>
          <a:xfrm>
            <a:off x="5010785" y="3043555"/>
            <a:ext cx="1249680" cy="521970"/>
          </a:xfrm>
          <a:prstGeom prst="rect">
            <a:avLst/>
          </a:prstGeom>
          <a:noFill/>
        </p:spPr>
        <p:txBody>
          <a:bodyPr wrap="none" rtlCol="0">
            <a:spAutoFit/>
          </a:bodyPr>
          <a:lstStyle/>
          <a:p>
            <a:pPr algn="l"/>
            <a:r>
              <a:rPr lang="zh-CN" altLang="en-US" sz="2800">
                <a:latin typeface="方正教材规范楷体_GBK" panose="02000000000000000000" charset="-122"/>
                <a:ea typeface="方正教材规范楷体_GBK" panose="02000000000000000000" charset="-122"/>
                <a:sym typeface="+mn-ea"/>
              </a:rPr>
              <a:t>使桩头</a:t>
            </a:r>
          </a:p>
        </p:txBody>
      </p:sp>
      <p:sp>
        <p:nvSpPr>
          <p:cNvPr id="38" name="文本框 37"/>
          <p:cNvSpPr txBox="1"/>
          <p:nvPr/>
        </p:nvSpPr>
        <p:spPr>
          <a:xfrm>
            <a:off x="1895475" y="4133850"/>
            <a:ext cx="1960880" cy="521970"/>
          </a:xfrm>
          <a:prstGeom prst="rect">
            <a:avLst/>
          </a:prstGeom>
          <a:noFill/>
        </p:spPr>
        <p:txBody>
          <a:bodyPr wrap="square" rtlCol="0">
            <a:spAutoFit/>
          </a:bodyPr>
          <a:lstStyle/>
          <a:p>
            <a:pPr algn="ctr"/>
            <a:r>
              <a:rPr lang="zh-CN" altLang="en-US" sz="2800">
                <a:latin typeface="方正教材规范楷体_GBK" panose="02000000000000000000" charset="-122"/>
                <a:ea typeface="方正教材规范楷体_GBK" panose="02000000000000000000" charset="-122"/>
                <a:sym typeface="+mn-ea"/>
              </a:rPr>
              <a:t>张开的弓</a:t>
            </a:r>
          </a:p>
        </p:txBody>
      </p:sp>
      <p:sp>
        <p:nvSpPr>
          <p:cNvPr id="39" name="文本框 38"/>
          <p:cNvSpPr txBox="1"/>
          <p:nvPr/>
        </p:nvSpPr>
        <p:spPr>
          <a:xfrm>
            <a:off x="4655820" y="4133850"/>
            <a:ext cx="1605280" cy="521970"/>
          </a:xfrm>
          <a:prstGeom prst="rect">
            <a:avLst/>
          </a:prstGeom>
          <a:noFill/>
        </p:spPr>
        <p:txBody>
          <a:bodyPr wrap="square" rtlCol="0">
            <a:spAutoFit/>
          </a:bodyPr>
          <a:lstStyle/>
          <a:p>
            <a:pPr algn="ctr"/>
            <a:r>
              <a:rPr lang="zh-CN" altLang="en-US" sz="2800">
                <a:latin typeface="方正教材规范楷体_GBK" panose="02000000000000000000" charset="-122"/>
                <a:ea typeface="方正教材规范楷体_GBK" panose="02000000000000000000" charset="-122"/>
                <a:sym typeface="+mn-ea"/>
              </a:rPr>
              <a:t>使箭</a:t>
            </a:r>
          </a:p>
        </p:txBody>
      </p:sp>
      <p:sp>
        <p:nvSpPr>
          <p:cNvPr id="40" name="直角上箭头 39"/>
          <p:cNvSpPr/>
          <p:nvPr/>
        </p:nvSpPr>
        <p:spPr>
          <a:xfrm rot="5400000">
            <a:off x="2715895" y="5486400"/>
            <a:ext cx="809625" cy="1003300"/>
          </a:xfrm>
          <a:prstGeom prst="bentUpArrow">
            <a:avLst>
              <a:gd name="adj1" fmla="val 16588"/>
              <a:gd name="adj2" fmla="val 18843"/>
              <a:gd name="adj3" fmla="val 41529"/>
            </a:avLst>
          </a:prstGeom>
          <a:solidFill>
            <a:srgbClr val="BDD7EE"/>
          </a:solidFill>
          <a:ln>
            <a:solidFill>
              <a:srgbClr val="036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3856355" y="5908040"/>
            <a:ext cx="1955165" cy="583565"/>
          </a:xfrm>
          <a:prstGeom prst="rect">
            <a:avLst/>
          </a:prstGeom>
          <a:noFill/>
        </p:spPr>
        <p:txBody>
          <a:bodyPr wrap="square" rtlCol="0">
            <a:spAutoFit/>
          </a:bodyPr>
          <a:lstStyle/>
          <a:p>
            <a:r>
              <a:rPr lang="zh-CN" altLang="en-US" sz="3200">
                <a:solidFill>
                  <a:srgbClr val="036EB8"/>
                </a:solidFill>
              </a:rPr>
              <a:t>具有能量</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amond(in)">
                                      <p:cBhvr>
                                        <p:cTn id="10" dur="2000"/>
                                        <p:tgtEl>
                                          <p:spTgt spid="3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amond(in)">
                                      <p:cBhvr>
                                        <p:cTn id="13" dur="2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amond(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randombar(horizontal)">
                                      <p:cBhvr>
                                        <p:cTn id="26" dur="500"/>
                                        <p:tgtEl>
                                          <p:spTgt spid="3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randombar(horizont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9" grpId="0"/>
      <p:bldP spid="24" grpId="0"/>
      <p:bldP spid="33" grpId="0"/>
      <p:bldP spid="34" grpId="0"/>
      <p:bldP spid="35" grpId="0"/>
      <p:bldP spid="36" grpId="0"/>
      <p:bldP spid="37" grpId="0"/>
      <p:bldP spid="38" grpId="0"/>
      <p:bldP spid="39" grpId="0"/>
      <p:bldP spid="40" grpId="0" bldLvl="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amp;pky8870421347&amp;"/>
          <p:cNvPicPr>
            <a:picLocks noChangeAspect="1"/>
          </p:cNvPicPr>
          <p:nvPr/>
        </p:nvPicPr>
        <p:blipFill>
          <a:blip r:embed="rId3">
            <a:alphaModFix amt="60000"/>
          </a:blip>
          <a:srcRect t="100" b="17752"/>
          <a:stretch>
            <a:fillRect/>
          </a:stretch>
        </p:blipFill>
        <p:spPr>
          <a:xfrm flipH="1">
            <a:off x="0" y="598805"/>
            <a:ext cx="12190095" cy="6258560"/>
          </a:xfrm>
          <a:prstGeom prst="rect">
            <a:avLst/>
          </a:prstGeom>
        </p:spPr>
      </p:pic>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能量</a:t>
            </a:r>
          </a:p>
        </p:txBody>
      </p:sp>
      <p:sp>
        <p:nvSpPr>
          <p:cNvPr id="24580" name="圆角矩形 7"/>
          <p:cNvSpPr>
            <a:spLocks noChangeArrowheads="1"/>
          </p:cNvSpPr>
          <p:nvPr/>
        </p:nvSpPr>
        <p:spPr bwMode="auto">
          <a:xfrm>
            <a:off x="899795" y="1953260"/>
            <a:ext cx="10475595" cy="1000125"/>
          </a:xfrm>
          <a:prstGeom prst="rect">
            <a:avLst/>
          </a:prstGeom>
          <a:noFill/>
          <a:ln w="25400">
            <a:noFill/>
            <a:round/>
          </a:ln>
        </p:spPr>
        <p:txBody>
          <a:bodyPr anchor="ctr"/>
          <a:lstStyle/>
          <a:p>
            <a:pPr marL="457200" indent="-457200">
              <a:lnSpc>
                <a:spcPct val="130000"/>
              </a:lnSpc>
            </a:pPr>
            <a:r>
              <a:rPr lang="zh-CN" altLang="en-US" sz="2800" dirty="0">
                <a:latin typeface="微软雅黑" panose="020B0503020204020204" charset="-122"/>
                <a:ea typeface="微软雅黑" panose="020B0503020204020204" charset="-122"/>
              </a:rPr>
              <a:t>定义：物理学中，如果</a:t>
            </a:r>
            <a:r>
              <a:rPr lang="zh-CN" altLang="en-US" sz="2800" b="1" dirty="0">
                <a:solidFill>
                  <a:srgbClr val="FF0000"/>
                </a:solidFill>
                <a:latin typeface="微软雅黑" panose="020B0503020204020204" charset="-122"/>
                <a:ea typeface="微软雅黑" panose="020B0503020204020204" charset="-122"/>
              </a:rPr>
              <a:t>一个物体能够对其他物体做功</a:t>
            </a:r>
            <a:r>
              <a:rPr lang="zh-CN" altLang="en-US" sz="2800" dirty="0">
                <a:latin typeface="微软雅黑" panose="020B0503020204020204" charset="-122"/>
                <a:ea typeface="微软雅黑" panose="020B0503020204020204" charset="-122"/>
              </a:rPr>
              <a:t>，这个物体</a:t>
            </a:r>
          </a:p>
          <a:p>
            <a:pPr marL="457200" indent="457200">
              <a:lnSpc>
                <a:spcPct val="130000"/>
              </a:lnSpc>
            </a:pPr>
            <a:r>
              <a:rPr lang="zh-CN" altLang="en-US" sz="2800" dirty="0">
                <a:latin typeface="微软雅黑" panose="020B0503020204020204" charset="-122"/>
                <a:ea typeface="微软雅黑" panose="020B0503020204020204" charset="-122"/>
              </a:rPr>
              <a:t>就具有</a:t>
            </a:r>
            <a:r>
              <a:rPr lang="zh-CN" altLang="en-US" sz="2800" b="1" dirty="0">
                <a:solidFill>
                  <a:srgbClr val="FF0000"/>
                </a:solidFill>
                <a:latin typeface="微软雅黑" panose="020B0503020204020204" charset="-122"/>
                <a:ea typeface="微软雅黑" panose="020B0503020204020204" charset="-122"/>
              </a:rPr>
              <a:t>能量</a:t>
            </a:r>
            <a:r>
              <a:rPr lang="zh-CN" altLang="en-US" sz="2800" dirty="0">
                <a:latin typeface="微软雅黑" panose="020B0503020204020204" charset="-122"/>
                <a:ea typeface="微软雅黑" panose="020B0503020204020204" charset="-122"/>
              </a:rPr>
              <a:t>，简称</a:t>
            </a:r>
            <a:r>
              <a:rPr lang="zh-CN" altLang="en-US" sz="2800" b="1" dirty="0">
                <a:solidFill>
                  <a:srgbClr val="FF0000"/>
                </a:solidFill>
                <a:latin typeface="微软雅黑" panose="020B0503020204020204" charset="-122"/>
                <a:ea typeface="微软雅黑" panose="020B0503020204020204" charset="-122"/>
              </a:rPr>
              <a:t>能</a:t>
            </a:r>
            <a:r>
              <a:rPr lang="zh-CN" altLang="en-US" sz="2800" dirty="0">
                <a:latin typeface="微软雅黑" panose="020B0503020204020204" charset="-122"/>
                <a:ea typeface="微软雅黑" panose="020B0503020204020204" charset="-122"/>
              </a:rPr>
              <a:t>。</a:t>
            </a:r>
          </a:p>
        </p:txBody>
      </p:sp>
      <p:grpSp>
        <p:nvGrpSpPr>
          <p:cNvPr id="15" name="组合 14"/>
          <p:cNvGrpSpPr/>
          <p:nvPr/>
        </p:nvGrpSpPr>
        <p:grpSpPr>
          <a:xfrm>
            <a:off x="334900" y="2208242"/>
            <a:ext cx="295322" cy="210471"/>
            <a:chOff x="435463" y="1226414"/>
            <a:chExt cx="295380" cy="210512"/>
          </a:xfrm>
        </p:grpSpPr>
        <p:sp>
          <p:nvSpPr>
            <p:cNvPr id="16" name="矩形 15"/>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899795" y="3400425"/>
            <a:ext cx="6750685" cy="521970"/>
          </a:xfrm>
          <a:prstGeom prst="rect">
            <a:avLst/>
          </a:prstGeom>
          <a:noFill/>
        </p:spPr>
        <p:txBody>
          <a:bodyPr wrap="none" rtlCol="0" anchor="t">
            <a:spAutoFit/>
          </a:bodyPr>
          <a:lstStyle/>
          <a:p>
            <a:r>
              <a:rPr lang="zh-CN" altLang="en-US" sz="2800" dirty="0">
                <a:latin typeface="微软雅黑" panose="020B0503020204020204" charset="-122"/>
                <a:ea typeface="微软雅黑" panose="020B0503020204020204" charset="-122"/>
                <a:sym typeface="+mn-ea"/>
              </a:rPr>
              <a:t>单位：与功的单位相同，也是</a:t>
            </a:r>
            <a:r>
              <a:rPr lang="zh-CN" altLang="en-US" sz="2800" b="1" dirty="0">
                <a:solidFill>
                  <a:srgbClr val="FF0000"/>
                </a:solidFill>
                <a:latin typeface="微软雅黑" panose="020B0503020204020204" charset="-122"/>
                <a:ea typeface="微软雅黑" panose="020B0503020204020204" charset="-122"/>
                <a:sym typeface="+mn-ea"/>
              </a:rPr>
              <a:t>焦耳（</a:t>
            </a:r>
            <a:r>
              <a:rPr lang="en-US" altLang="zh-CN" sz="2800" b="1" dirty="0">
                <a:solidFill>
                  <a:srgbClr val="FF0000"/>
                </a:solidFill>
                <a:latin typeface="微软雅黑" panose="020B0503020204020204" charset="-122"/>
                <a:ea typeface="微软雅黑" panose="020B0503020204020204" charset="-122"/>
                <a:sym typeface="+mn-ea"/>
              </a:rPr>
              <a:t>J</a:t>
            </a:r>
            <a:r>
              <a:rPr lang="zh-CN" altLang="en-US" sz="2800" b="1" dirty="0">
                <a:solidFill>
                  <a:srgbClr val="FF0000"/>
                </a:solidFill>
                <a:latin typeface="微软雅黑" panose="020B0503020204020204" charset="-122"/>
                <a:ea typeface="微软雅黑" panose="020B0503020204020204" charset="-122"/>
                <a:sym typeface="+mn-ea"/>
              </a:rPr>
              <a:t>）</a:t>
            </a:r>
            <a:r>
              <a:rPr lang="zh-CN" altLang="en-US" sz="2800" dirty="0">
                <a:latin typeface="微软雅黑" panose="020B0503020204020204" charset="-122"/>
                <a:ea typeface="微软雅黑" panose="020B0503020204020204" charset="-122"/>
                <a:sym typeface="+mn-ea"/>
              </a:rPr>
              <a:t>。</a:t>
            </a:r>
            <a:endParaRPr lang="zh-CN" altLang="en-US" sz="2800"/>
          </a:p>
        </p:txBody>
      </p:sp>
      <p:sp>
        <p:nvSpPr>
          <p:cNvPr id="20" name="文本框 19"/>
          <p:cNvSpPr txBox="1"/>
          <p:nvPr/>
        </p:nvSpPr>
        <p:spPr>
          <a:xfrm>
            <a:off x="899795" y="4477385"/>
            <a:ext cx="8717280" cy="521970"/>
          </a:xfrm>
          <a:prstGeom prst="rect">
            <a:avLst/>
          </a:prstGeom>
          <a:noFill/>
        </p:spPr>
        <p:txBody>
          <a:bodyPr wrap="none" rtlCol="0" anchor="t">
            <a:spAutoFit/>
          </a:bodyPr>
          <a:lstStyle/>
          <a:p>
            <a:r>
              <a:rPr lang="zh-CN" altLang="en-US" sz="2800" dirty="0">
                <a:latin typeface="微软雅黑" panose="020B0503020204020204" charset="-122"/>
                <a:ea typeface="微软雅黑" panose="020B0503020204020204" charset="-122"/>
                <a:sym typeface="+mn-ea"/>
              </a:rPr>
              <a:t>一个物体能够做的功</a:t>
            </a:r>
            <a:r>
              <a:rPr lang="zh-CN" altLang="en-US" sz="2800" dirty="0">
                <a:solidFill>
                  <a:schemeClr val="tx1"/>
                </a:solidFill>
                <a:latin typeface="微软雅黑" panose="020B0503020204020204" charset="-122"/>
                <a:ea typeface="微软雅黑" panose="020B0503020204020204" charset="-122"/>
                <a:sym typeface="+mn-ea"/>
              </a:rPr>
              <a:t>越多</a:t>
            </a:r>
            <a:r>
              <a:rPr lang="zh-CN" altLang="en-US" sz="2800" dirty="0">
                <a:latin typeface="微软雅黑" panose="020B0503020204020204" charset="-122"/>
                <a:ea typeface="微软雅黑" panose="020B0503020204020204" charset="-122"/>
                <a:sym typeface="+mn-ea"/>
              </a:rPr>
              <a:t>，表示这个物体的能量</a:t>
            </a:r>
            <a:r>
              <a:rPr lang="zh-CN" altLang="en-US" sz="2800" dirty="0">
                <a:solidFill>
                  <a:schemeClr val="tx1"/>
                </a:solidFill>
                <a:latin typeface="微软雅黑" panose="020B0503020204020204" charset="-122"/>
                <a:ea typeface="微软雅黑" panose="020B0503020204020204" charset="-122"/>
                <a:sym typeface="+mn-ea"/>
              </a:rPr>
              <a:t>越大</a:t>
            </a:r>
            <a:r>
              <a:rPr lang="zh-CN" altLang="en-US" sz="2800" dirty="0">
                <a:latin typeface="微软雅黑" panose="020B0503020204020204" charset="-122"/>
                <a:ea typeface="微软雅黑" panose="020B0503020204020204" charset="-122"/>
                <a:sym typeface="+mn-ea"/>
              </a:rPr>
              <a:t>。</a:t>
            </a:r>
            <a:endParaRPr lang="zh-CN" altLang="en-US" sz="2800"/>
          </a:p>
        </p:txBody>
      </p:sp>
      <p:grpSp>
        <p:nvGrpSpPr>
          <p:cNvPr id="21" name="组合 20"/>
          <p:cNvGrpSpPr/>
          <p:nvPr/>
        </p:nvGrpSpPr>
        <p:grpSpPr>
          <a:xfrm>
            <a:off x="334900" y="3564602"/>
            <a:ext cx="295322" cy="210471"/>
            <a:chOff x="435463" y="1226414"/>
            <a:chExt cx="295380" cy="210512"/>
          </a:xfrm>
        </p:grpSpPr>
        <p:sp>
          <p:nvSpPr>
            <p:cNvPr id="22" name="矩形 2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334900" y="4632672"/>
            <a:ext cx="295322" cy="210471"/>
            <a:chOff x="435463" y="1226414"/>
            <a:chExt cx="295380" cy="210512"/>
          </a:xfrm>
        </p:grpSpPr>
        <p:sp>
          <p:nvSpPr>
            <p:cNvPr id="29" name="矩形 2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80"/>
                                        </p:tgtEl>
                                        <p:attrNameLst>
                                          <p:attrName>style.visibility</p:attrName>
                                        </p:attrNameLst>
                                      </p:cBhvr>
                                      <p:to>
                                        <p:strVal val="visible"/>
                                      </p:to>
                                    </p:set>
                                    <p:anim calcmode="discrete" valueType="clr">
                                      <p:cBhvr override="childStyle">
                                        <p:cTn id="7" dur="80"/>
                                        <p:tgtEl>
                                          <p:spTgt spid="245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80"/>
                                        </p:tgtEl>
                                        <p:attrNameLst>
                                          <p:attrName>fillcolor</p:attrName>
                                        </p:attrNameLst>
                                      </p:cBhvr>
                                      <p:tavLst>
                                        <p:tav tm="0">
                                          <p:val>
                                            <p:clrVal>
                                              <a:schemeClr val="accent2"/>
                                            </p:clrVal>
                                          </p:val>
                                        </p:tav>
                                        <p:tav tm="50000">
                                          <p:val>
                                            <p:clrVal>
                                              <a:schemeClr val="hlink"/>
                                            </p:clrVal>
                                          </p:val>
                                        </p:tav>
                                      </p:tavLst>
                                    </p:anim>
                                    <p:set>
                                      <p:cBhvr>
                                        <p:cTn id="9" dur="80"/>
                                        <p:tgtEl>
                                          <p:spTgt spid="2458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8"/>
                                        </p:tgtEl>
                                        <p:attrNameLst>
                                          <p:attrName>style.visibility</p:attrName>
                                        </p:attrNameLst>
                                      </p:cBhvr>
                                      <p:to>
                                        <p:strVal val="visible"/>
                                      </p:to>
                                    </p:set>
                                    <p:anim calcmode="discrete" valueType="clr">
                                      <p:cBhvr override="childStyle">
                                        <p:cTn id="14"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
                                        </p:tgtEl>
                                        <p:attrNameLst>
                                          <p:attrName>fillcolor</p:attrName>
                                        </p:attrNameLst>
                                      </p:cBhvr>
                                      <p:tavLst>
                                        <p:tav tm="0">
                                          <p:val>
                                            <p:clrVal>
                                              <a:schemeClr val="accent2"/>
                                            </p:clrVal>
                                          </p:val>
                                        </p:tav>
                                        <p:tav tm="50000">
                                          <p:val>
                                            <p:clrVal>
                                              <a:schemeClr val="hlink"/>
                                            </p:clrVal>
                                          </p:val>
                                        </p:tav>
                                      </p:tavLst>
                                    </p:anim>
                                    <p:set>
                                      <p:cBhvr>
                                        <p:cTn id="16" dur="80"/>
                                        <p:tgtEl>
                                          <p:spTgt spid="1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0"/>
                                        </p:tgtEl>
                                        <p:attrNameLst>
                                          <p:attrName>style.visibility</p:attrName>
                                        </p:attrNameLst>
                                      </p:cBhvr>
                                      <p:to>
                                        <p:strVal val="visible"/>
                                      </p:to>
                                    </p:set>
                                    <p:anim calcmode="discrete" valueType="clr">
                                      <p:cBhvr override="childStyle">
                                        <p:cTn id="21"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0"/>
                                        </p:tgtEl>
                                        <p:attrNameLst>
                                          <p:attrName>fillcolor</p:attrName>
                                        </p:attrNameLst>
                                      </p:cBhvr>
                                      <p:tavLst>
                                        <p:tav tm="0">
                                          <p:val>
                                            <p:clrVal>
                                              <a:schemeClr val="accent2"/>
                                            </p:clrVal>
                                          </p:val>
                                        </p:tav>
                                        <p:tav tm="50000">
                                          <p:val>
                                            <p:clrVal>
                                              <a:schemeClr val="hlink"/>
                                            </p:clrVal>
                                          </p:val>
                                        </p:tav>
                                      </p:tavLst>
                                    </p:anim>
                                    <p:set>
                                      <p:cBhvr>
                                        <p:cTn id="23"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ldLvl="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4900" y="197456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8640"/>
            <a:ext cx="2310130" cy="521970"/>
          </a:xfrm>
          <a:prstGeom prst="rect">
            <a:avLst/>
          </a:prstGeom>
          <a:noFill/>
        </p:spPr>
        <p:txBody>
          <a:bodyPr wrap="square" rtlCol="0">
            <a:spAutoFit/>
          </a:bodyPr>
          <a:lstStyle/>
          <a:p>
            <a:r>
              <a:rPr lang="zh-CN" altLang="en-US" sz="2800"/>
              <a:t>能量的类型：</a:t>
            </a:r>
          </a:p>
        </p:txBody>
      </p:sp>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能量</a:t>
            </a:r>
          </a:p>
        </p:txBody>
      </p:sp>
      <p:sp>
        <p:nvSpPr>
          <p:cNvPr id="10" name="文本框 9"/>
          <p:cNvSpPr txBox="1"/>
          <p:nvPr/>
        </p:nvSpPr>
        <p:spPr>
          <a:xfrm>
            <a:off x="1810385" y="3011805"/>
            <a:ext cx="1359535" cy="521970"/>
          </a:xfrm>
          <a:prstGeom prst="rect">
            <a:avLst/>
          </a:prstGeom>
          <a:noFill/>
        </p:spPr>
        <p:txBody>
          <a:bodyPr wrap="square" rtlCol="0">
            <a:spAutoFit/>
          </a:bodyPr>
          <a:lstStyle/>
          <a:p>
            <a:r>
              <a:rPr lang="zh-CN" altLang="en-US" sz="2800"/>
              <a:t>机械能</a:t>
            </a:r>
          </a:p>
        </p:txBody>
      </p:sp>
      <p:pic>
        <p:nvPicPr>
          <p:cNvPr id="11" name="https://photo-static-api.fotomore.com/creative/vcg/400/new/VCG41N2151409201.jpg?uid=386&amp;timestamp=1721352669&amp;sign=4c1db86c2e75ca056b90c4fada38f861" descr="汽车发动机和凸轮盖摇臂垫片的更换发动机或电动机是设计用来将一种或多种形式的能量转换为机械能的机器"/>
          <p:cNvPicPr>
            <a:picLocks noChangeAspect="1"/>
          </p:cNvPicPr>
          <p:nvPr/>
        </p:nvPicPr>
        <p:blipFill>
          <a:blip r:embed="rId3"/>
          <a:stretch>
            <a:fillRect/>
          </a:stretch>
        </p:blipFill>
        <p:spPr>
          <a:xfrm>
            <a:off x="3189605" y="2228215"/>
            <a:ext cx="2974340" cy="2231390"/>
          </a:xfrm>
          <a:prstGeom prst="rect">
            <a:avLst/>
          </a:prstGeom>
        </p:spPr>
      </p:pic>
      <p:pic>
        <p:nvPicPr>
          <p:cNvPr id="12" name="https://photo-static-api.fotomore.com/creative/vcg/veer/612/veer-150504196.jpg" descr="electric power"/>
          <p:cNvPicPr>
            <a:picLocks noChangeAspect="1"/>
          </p:cNvPicPr>
          <p:nvPr/>
        </p:nvPicPr>
        <p:blipFill>
          <a:blip r:embed="rId4"/>
          <a:stretch>
            <a:fillRect/>
          </a:stretch>
        </p:blipFill>
        <p:spPr>
          <a:xfrm>
            <a:off x="6163945" y="2228215"/>
            <a:ext cx="3375660" cy="2253615"/>
          </a:xfrm>
          <a:prstGeom prst="rect">
            <a:avLst/>
          </a:prstGeom>
        </p:spPr>
      </p:pic>
      <p:sp>
        <p:nvSpPr>
          <p:cNvPr id="13" name="文本框 12"/>
          <p:cNvSpPr txBox="1"/>
          <p:nvPr/>
        </p:nvSpPr>
        <p:spPr>
          <a:xfrm>
            <a:off x="9787255" y="3011805"/>
            <a:ext cx="933450" cy="521970"/>
          </a:xfrm>
          <a:prstGeom prst="rect">
            <a:avLst/>
          </a:prstGeom>
          <a:noFill/>
        </p:spPr>
        <p:txBody>
          <a:bodyPr wrap="square" rtlCol="0">
            <a:spAutoFit/>
          </a:bodyPr>
          <a:lstStyle/>
          <a:p>
            <a:r>
              <a:rPr lang="zh-CN" altLang="en-US" sz="2800"/>
              <a:t>电能</a:t>
            </a:r>
          </a:p>
        </p:txBody>
      </p:sp>
      <p:sp>
        <p:nvSpPr>
          <p:cNvPr id="14" name="文本框 13"/>
          <p:cNvSpPr txBox="1"/>
          <p:nvPr/>
        </p:nvSpPr>
        <p:spPr>
          <a:xfrm>
            <a:off x="1810385" y="5319395"/>
            <a:ext cx="1359535" cy="521970"/>
          </a:xfrm>
          <a:prstGeom prst="rect">
            <a:avLst/>
          </a:prstGeom>
          <a:noFill/>
        </p:spPr>
        <p:txBody>
          <a:bodyPr wrap="square" rtlCol="0">
            <a:spAutoFit/>
          </a:bodyPr>
          <a:lstStyle/>
          <a:p>
            <a:r>
              <a:rPr lang="zh-CN" altLang="en-US" sz="2800"/>
              <a:t>太阳能</a:t>
            </a:r>
          </a:p>
        </p:txBody>
      </p:sp>
      <p:pic>
        <p:nvPicPr>
          <p:cNvPr id="15" name="https://photo-static-api.fotomore.com/creative/vcg/veer/612/veer-322617715.jpg" descr="Solar energy and wind power stations"/>
          <p:cNvPicPr>
            <a:picLocks noChangeAspect="1"/>
          </p:cNvPicPr>
          <p:nvPr/>
        </p:nvPicPr>
        <p:blipFill>
          <a:blip r:embed="rId5"/>
          <a:stretch>
            <a:fillRect/>
          </a:stretch>
        </p:blipFill>
        <p:spPr>
          <a:xfrm>
            <a:off x="3179445" y="4458970"/>
            <a:ext cx="3801745" cy="2140585"/>
          </a:xfrm>
          <a:prstGeom prst="rect">
            <a:avLst/>
          </a:prstGeom>
        </p:spPr>
      </p:pic>
      <p:sp>
        <p:nvSpPr>
          <p:cNvPr id="16" name="文本框 15"/>
          <p:cNvSpPr txBox="1"/>
          <p:nvPr/>
        </p:nvSpPr>
        <p:spPr>
          <a:xfrm>
            <a:off x="9787255" y="5210175"/>
            <a:ext cx="1078865" cy="521970"/>
          </a:xfrm>
          <a:prstGeom prst="rect">
            <a:avLst/>
          </a:prstGeom>
          <a:noFill/>
        </p:spPr>
        <p:txBody>
          <a:bodyPr wrap="square" rtlCol="0">
            <a:spAutoFit/>
          </a:bodyPr>
          <a:lstStyle/>
          <a:p>
            <a:r>
              <a:rPr lang="zh-CN" altLang="en-US" sz="2800"/>
              <a:t>内能</a:t>
            </a:r>
          </a:p>
        </p:txBody>
      </p:sp>
      <p:pic>
        <p:nvPicPr>
          <p:cNvPr id="17" name="图片 16"/>
          <p:cNvPicPr/>
          <p:nvPr/>
        </p:nvPicPr>
        <p:blipFill>
          <a:blip r:embed="rId6"/>
          <a:stretch>
            <a:fillRect/>
          </a:stretch>
        </p:blipFill>
        <p:spPr>
          <a:xfrm>
            <a:off x="6981825" y="4458970"/>
            <a:ext cx="2353945" cy="213995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动能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7999095" cy="521970"/>
          </a:xfrm>
          <a:prstGeom prst="rect">
            <a:avLst/>
          </a:prstGeom>
          <a:noFill/>
        </p:spPr>
        <p:txBody>
          <a:bodyPr wrap="square" rtlCol="0">
            <a:spAutoFit/>
          </a:bodyPr>
          <a:lstStyle/>
          <a:p>
            <a:r>
              <a:rPr lang="zh-CN" altLang="en-US" sz="2800"/>
              <a:t>定义：物体由于</a:t>
            </a:r>
            <a:r>
              <a:rPr lang="zh-CN" altLang="en-US" sz="2800" b="1">
                <a:solidFill>
                  <a:srgbClr val="FF0000"/>
                </a:solidFill>
              </a:rPr>
              <a:t>运动</a:t>
            </a:r>
            <a:r>
              <a:rPr lang="zh-CN" altLang="en-US" sz="2800"/>
              <a:t>而具有的</a:t>
            </a:r>
            <a:r>
              <a:rPr lang="zh-CN" altLang="en-US" sz="2800" b="1">
                <a:solidFill>
                  <a:srgbClr val="FF0000"/>
                </a:solidFill>
              </a:rPr>
              <a:t>能量</a:t>
            </a:r>
            <a:r>
              <a:rPr lang="zh-CN" altLang="en-US" sz="2800"/>
              <a:t>叫做</a:t>
            </a:r>
            <a:r>
              <a:rPr lang="zh-CN" altLang="en-US" sz="2800" b="1">
                <a:solidFill>
                  <a:srgbClr val="FF0000"/>
                </a:solidFill>
              </a:rPr>
              <a:t>动能</a:t>
            </a:r>
            <a:r>
              <a:rPr lang="zh-CN" altLang="en-US" sz="2800"/>
              <a:t>。</a:t>
            </a:r>
          </a:p>
        </p:txBody>
      </p:sp>
      <p:pic>
        <p:nvPicPr>
          <p:cNvPr id="10" name="图片 9"/>
          <p:cNvPicPr/>
          <p:nvPr/>
        </p:nvPicPr>
        <p:blipFill>
          <a:blip r:embed="rId3"/>
          <a:stretch>
            <a:fillRect/>
          </a:stretch>
        </p:blipFill>
        <p:spPr>
          <a:xfrm>
            <a:off x="971550" y="2630805"/>
            <a:ext cx="4859020" cy="3403600"/>
          </a:xfrm>
          <a:prstGeom prst="rect">
            <a:avLst/>
          </a:prstGeom>
        </p:spPr>
      </p:pic>
      <p:sp>
        <p:nvSpPr>
          <p:cNvPr id="11" name="文本框 10"/>
          <p:cNvSpPr txBox="1"/>
          <p:nvPr/>
        </p:nvSpPr>
        <p:spPr>
          <a:xfrm>
            <a:off x="1369060" y="6105525"/>
            <a:ext cx="4064000" cy="521970"/>
          </a:xfrm>
          <a:prstGeom prst="rect">
            <a:avLst/>
          </a:prstGeom>
          <a:noFill/>
        </p:spPr>
        <p:txBody>
          <a:bodyPr wrap="square" rtlCol="0">
            <a:spAutoFit/>
          </a:bodyPr>
          <a:lstStyle/>
          <a:p>
            <a:pPr algn="ctr"/>
            <a:r>
              <a:rPr lang="zh-CN" altLang="en-US" sz="2800"/>
              <a:t>流动的空气具有动能</a:t>
            </a:r>
          </a:p>
        </p:txBody>
      </p:sp>
      <p:pic>
        <p:nvPicPr>
          <p:cNvPr id="12" name="图片 11"/>
          <p:cNvPicPr/>
          <p:nvPr/>
        </p:nvPicPr>
        <p:blipFill>
          <a:blip r:embed="rId4"/>
          <a:stretch>
            <a:fillRect/>
          </a:stretch>
        </p:blipFill>
        <p:spPr>
          <a:xfrm>
            <a:off x="5830570" y="2630170"/>
            <a:ext cx="5505450" cy="3404235"/>
          </a:xfrm>
          <a:prstGeom prst="rect">
            <a:avLst/>
          </a:prstGeom>
        </p:spPr>
      </p:pic>
      <p:sp>
        <p:nvSpPr>
          <p:cNvPr id="13" name="文本框 12"/>
          <p:cNvSpPr txBox="1"/>
          <p:nvPr/>
        </p:nvSpPr>
        <p:spPr>
          <a:xfrm>
            <a:off x="6551295" y="6105525"/>
            <a:ext cx="4064000" cy="521970"/>
          </a:xfrm>
          <a:prstGeom prst="rect">
            <a:avLst/>
          </a:prstGeom>
          <a:noFill/>
        </p:spPr>
        <p:txBody>
          <a:bodyPr wrap="square" rtlCol="0">
            <a:spAutoFit/>
          </a:bodyPr>
          <a:lstStyle/>
          <a:p>
            <a:pPr algn="ctr"/>
            <a:r>
              <a:rPr lang="zh-CN" altLang="en-US" sz="2800"/>
              <a:t>行驶的汽车具有动能</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ppt_y</p:attrName>
                                        </p:attrNameLst>
                                      </p:cBhvr>
                                      <p:tavLst>
                                        <p:tav tm="0">
                                          <p:val>
                                            <p:strVal val="#ppt_y+#ppt_h*1.125000"/>
                                          </p:val>
                                        </p:tav>
                                        <p:tav tm="100000">
                                          <p:val>
                                            <p:strVal val="#ppt_y"/>
                                          </p:val>
                                        </p:tav>
                                      </p:tavLst>
                                    </p:anim>
                                    <p:animEffect transition="in" filter="wipe(up)">
                                      <p:cBhvr>
                                        <p:cTn id="15" dur="500"/>
                                        <p:tgtEl>
                                          <p:spTgt spid="10"/>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p:tgtEl>
                                          <p:spTgt spid="13"/>
                                        </p:tgtEl>
                                        <p:attrNameLst>
                                          <p:attrName>ppt_y</p:attrName>
                                        </p:attrNameLst>
                                      </p:cBhvr>
                                      <p:tavLst>
                                        <p:tav tm="0">
                                          <p:val>
                                            <p:strVal val="#ppt_y+#ppt_h*1.125000"/>
                                          </p:val>
                                        </p:tav>
                                        <p:tav tm="100000">
                                          <p:val>
                                            <p:strVal val="#ppt_y"/>
                                          </p:val>
                                        </p:tav>
                                      </p:tavLst>
                                    </p:anim>
                                    <p:animEffect transition="in" filter="wipe(up)">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138430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动能</a:t>
            </a:r>
          </a:p>
        </p:txBody>
      </p:sp>
      <p:grpSp>
        <p:nvGrpSpPr>
          <p:cNvPr id="2" name="组合 1"/>
          <p:cNvGrpSpPr/>
          <p:nvPr/>
        </p:nvGrpSpPr>
        <p:grpSpPr>
          <a:xfrm>
            <a:off x="334900" y="19694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813560"/>
            <a:ext cx="5313680" cy="521970"/>
          </a:xfrm>
          <a:prstGeom prst="rect">
            <a:avLst/>
          </a:prstGeom>
          <a:noFill/>
        </p:spPr>
        <p:txBody>
          <a:bodyPr wrap="square" rtlCol="0">
            <a:spAutoFit/>
          </a:bodyPr>
          <a:lstStyle/>
          <a:p>
            <a:r>
              <a:rPr lang="zh-CN" altLang="en-US" sz="2800"/>
              <a:t>做中学</a:t>
            </a:r>
            <a:r>
              <a:rPr lang="en-US" altLang="zh-CN" sz="2800"/>
              <a:t>	</a:t>
            </a:r>
            <a:r>
              <a:rPr lang="zh-CN" altLang="en-US" sz="2800"/>
              <a:t>影响动能大小的因素</a:t>
            </a:r>
          </a:p>
        </p:txBody>
      </p:sp>
      <p:sp>
        <p:nvSpPr>
          <p:cNvPr id="10" name="文本框 9"/>
          <p:cNvSpPr txBox="1"/>
          <p:nvPr/>
        </p:nvSpPr>
        <p:spPr>
          <a:xfrm>
            <a:off x="971550" y="2362200"/>
            <a:ext cx="10511790" cy="2158365"/>
          </a:xfrm>
          <a:prstGeom prst="rect">
            <a:avLst/>
          </a:prstGeom>
          <a:noFill/>
        </p:spPr>
        <p:txBody>
          <a:bodyPr wrap="square" rtlCol="0">
            <a:spAutoFit/>
          </a:bodyPr>
          <a:lstStyle/>
          <a:p>
            <a:pPr indent="711200" fontAlgn="auto">
              <a:lnSpc>
                <a:spcPct val="120000"/>
              </a:lnSpc>
              <a:spcBef>
                <a:spcPts val="0"/>
              </a:spcBef>
              <a:spcAft>
                <a:spcPts val="0"/>
              </a:spcAft>
              <a:extLst>
                <a:ext uri="{35155182-B16C-46BC-9424-99874614C6A1}">
                  <wpsdc:indentchars xmlns:wpsdc="http://www.wps.cn/officeDocument/2017/drawingmlCustomData" xmlns="" val="200" checksum="3773799597"/>
                </a:ext>
              </a:extLst>
            </a:pPr>
            <a:r>
              <a:rPr lang="zh-CN" altLang="en-US" sz="2800">
                <a:latin typeface="方正教材规范楷体_GBK" panose="02000000000000000000" charset="-122"/>
                <a:ea typeface="方正教材规范楷体_GBK" panose="02000000000000000000" charset="-122"/>
              </a:rPr>
              <a:t>如图所示，从斜面的不同高度由静止释放同一钢球，比较平面上的木块被钢球撞击后运动的距离，你可得出什么结论？</a:t>
            </a:r>
          </a:p>
          <a:p>
            <a:pPr indent="711200" fontAlgn="auto">
              <a:lnSpc>
                <a:spcPct val="120000"/>
              </a:lnSpc>
              <a:spcBef>
                <a:spcPts val="0"/>
              </a:spcBef>
              <a:spcAft>
                <a:spcPts val="0"/>
              </a:spcAft>
              <a:extLst>
                <a:ext uri="{35155182-B16C-46BC-9424-99874614C6A1}">
                  <wpsdc:indentchars xmlns:wpsdc="http://www.wps.cn/officeDocument/2017/drawingmlCustomData" xmlns="" val="200" checksum="3773799597"/>
                </a:ext>
              </a:extLst>
            </a:pPr>
            <a:r>
              <a:rPr lang="zh-CN" altLang="en-US" sz="2800">
                <a:latin typeface="方正教材规范楷体_GBK" panose="02000000000000000000" charset="-122"/>
                <a:ea typeface="方正教材规范楷体_GBK" panose="02000000000000000000" charset="-122"/>
              </a:rPr>
              <a:t>从斜面的同一高度由静止释放质量不同的钢球，比较平面的木块被钢球撞击后运动的距离，你又可得出什么结论？</a:t>
            </a:r>
          </a:p>
        </p:txBody>
      </p:sp>
      <p:pic>
        <p:nvPicPr>
          <p:cNvPr id="11" name="图片 10"/>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796415" y="4375785"/>
            <a:ext cx="8996680" cy="223075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20286034,21538202,21556816,6490479],&quot;19&quot;:[20348531],&quot;65&quot;:[20205081],&quot;70&quot;:[3321420]}"/>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AS_UNIQUEID" val="5228"/>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0&quot;:[21538202],&quot;65&quot;:[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AS_UNIQUEID" val="5370"/>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0&quot;:[21556816,6490479],&quot;65&quot;:[20205081],&quot;70&quot;:[3321420]}"/>
</p:tagLst>
</file>

<file path=ppt/tags/tag2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31964_1*l_h_f*1_1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12.75,&quot;left&quot;:70.878173828125,&quot;top&quot;:99.55,&quot;width&quot;:826.771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4"/>
  <p:tag name="KSO_WM_UNIT_TEXT_TYPE" val="1"/>
  <p:tag name="KSO_WM_UNIT_TEXT_LAYER_COUNT" val="1"/>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DIAGRAM_USE_COLOR_VALUE" val="{&quot;color_scheme&quot;:1,&quot;color_type&quot;:1,&quot;theme_color_indexes&quot;:[5,6,5,6,5,6]}"/>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964_1*l_h_i*1_2_2"/>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412.75,&quot;left&quot;:70.878173828125,&quot;top&quot;:99.55,&quot;width&quot;:826.7718261718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231964_1*l_h_a*1_2_1"/>
  <p:tag name="KSO_WM_TEMPLATE_CATEGORY" val="diagram"/>
  <p:tag name="KSO_WM_TEMPLATE_INDEX" val="20231964"/>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412.75,&quot;left&quot;:70.878173828125,&quot;top&quot;:99.55,&quot;width&quot;:826.771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TEXT_TYPE" val="1"/>
  <p:tag name="KSO_WM_UNIT_PRESET_TEXT" val="此处添加标题"/>
  <p:tag name="KSO_WM_UNIT_TEXT_FILL_FORE_SCHEMECOLOR_INDEX" val="1"/>
  <p:tag name="KSO_WM_UNIT_TEXT_FILL_TYPE" val="1"/>
  <p:tag name="KSO_WM_DIAGRAM_USE_COLOR_VALUE" val="{&quot;color_scheme&quot;:1,&quot;color_type&quot;:1,&quot;theme_color_indexes&quot;:[5,6,5,6,5,6]}"/>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0&quot;:[20286034],&quot;65&quot;:[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9&quot;:[20348531],&quot;65&quot;:[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1378</Words>
  <Application>Microsoft Office PowerPoint</Application>
  <PresentationFormat>宽屏</PresentationFormat>
  <Paragraphs>139</Paragraphs>
  <Slides>27</Slides>
  <Notes>2</Notes>
  <HiddenSlides>0</HiddenSlides>
  <MMClips>2</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27</vt:i4>
      </vt:variant>
    </vt:vector>
  </HeadingPairs>
  <TitlesOfParts>
    <vt:vector size="38" baseType="lpstr">
      <vt:lpstr>微软雅黑</vt:lpstr>
      <vt:lpstr>Calibri Light</vt:lpstr>
      <vt:lpstr>宋体</vt:lpstr>
      <vt:lpstr>方正教材规范楷体_GBK</vt:lpstr>
      <vt:lpstr>Times New Roman</vt:lpstr>
      <vt:lpstr>Arial</vt:lpstr>
      <vt:lpstr>Calibri</vt:lpstr>
      <vt:lpstr>楷体</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1</cp:revision>
  <dcterms:created xsi:type="dcterms:W3CDTF">2019-06-19T02:08:00Z</dcterms:created>
  <dcterms:modified xsi:type="dcterms:W3CDTF">2025-05-07T00:12:11Z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BDCA6CC7CC9A40ECAF8CDAC1377E0517_11</vt:lpwstr>
  </property>
</Properties>
</file>