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2" r:id="rId2"/>
    <p:sldMasterId id="2147483655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1" r:id="rId18"/>
    <p:sldId id="272" r:id="rId19"/>
    <p:sldId id="273" r:id="rId20"/>
    <p:sldId id="274" r:id="rId21"/>
  </p:sldIdLst>
  <p:sldSz cx="12192000" cy="6858000"/>
  <p:notesSz cx="6858000" cy="9144000"/>
  <p:embeddedFontLst>
    <p:embeddedFont>
      <p:font typeface="方正教材规范楷体_GBK" panose="02010600030101010101" charset="-122"/>
      <p:regular r:id="rId22"/>
    </p:embeddedFont>
    <p:embeddedFont>
      <p:font typeface="Cambria Math" panose="02040503050406030204" pitchFamily="18" charset="0"/>
      <p:regular r:id="rId23"/>
    </p:embeddedFont>
    <p:embeddedFont>
      <p:font typeface="黑体" panose="02010609060101010101" pitchFamily="49" charset="-122"/>
      <p:regular r:id="rId24"/>
    </p:embeddedFont>
    <p:embeddedFont>
      <p:font typeface="微软雅黑" panose="020B0503020204020204" pitchFamily="34" charset="-122"/>
      <p:regular r:id="rId25"/>
      <p:bold r:id="rId2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5" name="作者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418" y="72"/>
      </p:cViewPr>
      <p:guideLst>
        <p:guide orient="horz" pos="2160"/>
        <p:guide pos="383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课堂小结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课堂小结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课后作业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课后作业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前言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67982" y="28888"/>
            <a:ext cx="1398117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前</a:t>
            </a:r>
            <a:r>
              <a:rPr lang="en-US" altLang="zh-CN" sz="2935" b="1">
                <a:solidFill>
                  <a:schemeClr val="bg1"/>
                </a:solidFill>
              </a:rPr>
              <a:t>  </a:t>
            </a:r>
            <a:r>
              <a:rPr lang="zh-CN" altLang="en-US" sz="2935" b="1">
                <a:solidFill>
                  <a:schemeClr val="bg1"/>
                </a:solidFill>
              </a:rPr>
              <a:t>言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导入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导入新课</a:t>
            </a:r>
            <a:endParaRPr lang="en-US" altLang="zh-CN" sz="2935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讲授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讲授新课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习题解析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习题解析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4.sv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矩形 169"/>
          <p:cNvSpPr/>
          <p:nvPr userDrawn="1"/>
        </p:nvSpPr>
        <p:spPr>
          <a:xfrm>
            <a:off x="0" y="1303655"/>
            <a:ext cx="12192000" cy="4018280"/>
          </a:xfrm>
          <a:prstGeom prst="rect">
            <a:avLst/>
          </a:prstGeom>
          <a:solidFill>
            <a:srgbClr val="008D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>
              <a:cs typeface="+mn-ea"/>
              <a:sym typeface="+mn-lt"/>
            </a:endParaRP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sp>
        <p:nvSpPr>
          <p:cNvPr id="242" name="文本框 241"/>
          <p:cNvSpPr txBox="1"/>
          <p:nvPr userDrawn="1"/>
        </p:nvSpPr>
        <p:spPr>
          <a:xfrm>
            <a:off x="7773670" y="5741035"/>
            <a:ext cx="113157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物理</a:t>
            </a:r>
          </a:p>
        </p:txBody>
      </p:sp>
      <p:grpSp>
        <p:nvGrpSpPr>
          <p:cNvPr id="247" name="组合 246"/>
          <p:cNvGrpSpPr/>
          <p:nvPr userDrawn="1"/>
        </p:nvGrpSpPr>
        <p:grpSpPr>
          <a:xfrm>
            <a:off x="8858111" y="5773420"/>
            <a:ext cx="636061" cy="514985"/>
            <a:chOff x="3513" y="9087"/>
            <a:chExt cx="1042" cy="815"/>
          </a:xfrm>
        </p:grpSpPr>
        <p:sp>
          <p:nvSpPr>
            <p:cNvPr id="245" name="椭圆 244"/>
            <p:cNvSpPr/>
            <p:nvPr userDrawn="1"/>
          </p:nvSpPr>
          <p:spPr>
            <a:xfrm>
              <a:off x="3590" y="9087"/>
              <a:ext cx="815" cy="815"/>
            </a:xfrm>
            <a:prstGeom prst="ellipse">
              <a:avLst/>
            </a:prstGeom>
            <a:solidFill>
              <a:srgbClr val="008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5"/>
            </a:p>
          </p:txBody>
        </p:sp>
        <p:sp>
          <p:nvSpPr>
            <p:cNvPr id="246" name="文本框 245"/>
            <p:cNvSpPr txBox="1"/>
            <p:nvPr userDrawn="1"/>
          </p:nvSpPr>
          <p:spPr>
            <a:xfrm>
              <a:off x="3513" y="9130"/>
              <a:ext cx="1042" cy="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5" b="1" dirty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HY</a:t>
              </a:r>
            </a:p>
          </p:txBody>
        </p:sp>
      </p:grpSp>
      <p:sp>
        <p:nvSpPr>
          <p:cNvPr id="243" name="文本框 242"/>
          <p:cNvSpPr txBox="1"/>
          <p:nvPr userDrawn="1"/>
        </p:nvSpPr>
        <p:spPr>
          <a:xfrm>
            <a:off x="9469755" y="5741035"/>
            <a:ext cx="227965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935" b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八年级下册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 userDrawn="1"/>
        </p:nvSpPr>
        <p:spPr>
          <a:xfrm>
            <a:off x="635" y="0"/>
            <a:ext cx="1428115" cy="685800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75" name="文本框 74"/>
          <p:cNvSpPr txBox="1"/>
          <p:nvPr userDrawn="1"/>
        </p:nvSpPr>
        <p:spPr>
          <a:xfrm>
            <a:off x="156210" y="1054735"/>
            <a:ext cx="111696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目</a:t>
            </a:r>
          </a:p>
        </p:txBody>
      </p:sp>
      <p:sp>
        <p:nvSpPr>
          <p:cNvPr id="76" name="文本框 75"/>
          <p:cNvSpPr txBox="1"/>
          <p:nvPr userDrawn="1"/>
        </p:nvSpPr>
        <p:spPr>
          <a:xfrm>
            <a:off x="185420" y="2625090"/>
            <a:ext cx="105854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录</a:t>
            </a: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2756021" y="2327928"/>
            <a:ext cx="2936104" cy="607259"/>
            <a:chOff x="4408" y="1365"/>
            <a:chExt cx="5038" cy="1009"/>
          </a:xfrm>
        </p:grpSpPr>
        <p:sp>
          <p:nvSpPr>
            <p:cNvPr id="5" name="文本框 4"/>
            <p:cNvSpPr txBox="1"/>
            <p:nvPr userDrawn="1"/>
          </p:nvSpPr>
          <p:spPr>
            <a:xfrm>
              <a:off x="5966" y="1365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导入新课</a:t>
              </a:r>
              <a:endParaRPr lang="en-US" altLang="zh-CN" sz="3120" b="1" u="none" baseline="0" dirty="0">
                <a:solidFill>
                  <a:srgbClr val="008DFF"/>
                </a:solidFill>
                <a:uFill>
                  <a:solidFill>
                    <a:srgbClr val="FE970E"/>
                  </a:solidFill>
                </a:uFill>
              </a:endParaRPr>
            </a:p>
          </p:txBody>
        </p:sp>
        <p:sp>
          <p:nvSpPr>
            <p:cNvPr id="4" name="文本框 3"/>
            <p:cNvSpPr txBox="1"/>
            <p:nvPr userDrawn="1"/>
          </p:nvSpPr>
          <p:spPr>
            <a:xfrm>
              <a:off x="4408" y="1425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5600" y="1564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8" name="组合 7"/>
          <p:cNvGrpSpPr/>
          <p:nvPr userDrawn="1"/>
        </p:nvGrpSpPr>
        <p:grpSpPr>
          <a:xfrm>
            <a:off x="6464907" y="2345984"/>
            <a:ext cx="2936104" cy="571149"/>
            <a:chOff x="4408" y="2978"/>
            <a:chExt cx="5038" cy="949"/>
          </a:xfrm>
        </p:grpSpPr>
        <p:sp>
          <p:nvSpPr>
            <p:cNvPr id="10" name="文本框 9"/>
            <p:cNvSpPr txBox="1"/>
            <p:nvPr/>
          </p:nvSpPr>
          <p:spPr>
            <a:xfrm>
              <a:off x="5966" y="2978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讲授新课</a:t>
              </a:r>
            </a:p>
          </p:txBody>
        </p:sp>
        <p:sp>
          <p:nvSpPr>
            <p:cNvPr id="13" name="文本框 12"/>
            <p:cNvSpPr txBox="1"/>
            <p:nvPr userDrawn="1"/>
          </p:nvSpPr>
          <p:spPr>
            <a:xfrm>
              <a:off x="4408" y="2978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  <p:sp>
          <p:nvSpPr>
            <p:cNvPr id="46" name="矩形 45"/>
            <p:cNvSpPr/>
            <p:nvPr userDrawn="1"/>
          </p:nvSpPr>
          <p:spPr>
            <a:xfrm>
              <a:off x="5600" y="3120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4" name="组合 13"/>
          <p:cNvGrpSpPr/>
          <p:nvPr userDrawn="1"/>
        </p:nvGrpSpPr>
        <p:grpSpPr>
          <a:xfrm>
            <a:off x="2756021" y="3678464"/>
            <a:ext cx="2936104" cy="571149"/>
            <a:chOff x="4408" y="5262"/>
            <a:chExt cx="5038" cy="949"/>
          </a:xfrm>
        </p:grpSpPr>
        <p:sp>
          <p:nvSpPr>
            <p:cNvPr id="15" name="文本框 14"/>
            <p:cNvSpPr txBox="1"/>
            <p:nvPr/>
          </p:nvSpPr>
          <p:spPr>
            <a:xfrm>
              <a:off x="5966" y="5262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习题解析</a:t>
              </a:r>
            </a:p>
          </p:txBody>
        </p:sp>
        <p:sp>
          <p:nvSpPr>
            <p:cNvPr id="44" name="文本框 43"/>
            <p:cNvSpPr txBox="1"/>
            <p:nvPr userDrawn="1"/>
          </p:nvSpPr>
          <p:spPr>
            <a:xfrm>
              <a:off x="4408" y="5262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  <p:sp>
          <p:nvSpPr>
            <p:cNvPr id="51" name="矩形 50"/>
            <p:cNvSpPr/>
            <p:nvPr userDrawn="1"/>
          </p:nvSpPr>
          <p:spPr>
            <a:xfrm>
              <a:off x="5600" y="5429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>
            <a:off x="6464907" y="3678464"/>
            <a:ext cx="2936104" cy="571149"/>
            <a:chOff x="4408" y="8000"/>
            <a:chExt cx="5038" cy="949"/>
          </a:xfrm>
        </p:grpSpPr>
        <p:sp>
          <p:nvSpPr>
            <p:cNvPr id="7" name="文本框 6"/>
            <p:cNvSpPr txBox="1"/>
            <p:nvPr userDrawn="1"/>
          </p:nvSpPr>
          <p:spPr>
            <a:xfrm>
              <a:off x="5966" y="8000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课堂小结</a:t>
              </a:r>
            </a:p>
          </p:txBody>
        </p:sp>
        <p:sp>
          <p:nvSpPr>
            <p:cNvPr id="45" name="文本框 44"/>
            <p:cNvSpPr txBox="1"/>
            <p:nvPr userDrawn="1"/>
          </p:nvSpPr>
          <p:spPr>
            <a:xfrm>
              <a:off x="4408" y="8000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</a:p>
          </p:txBody>
        </p:sp>
        <p:sp>
          <p:nvSpPr>
            <p:cNvPr id="53" name="矩形 52"/>
            <p:cNvSpPr/>
            <p:nvPr userDrawn="1"/>
          </p:nvSpPr>
          <p:spPr>
            <a:xfrm>
              <a:off x="5600" y="8142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pic>
        <p:nvPicPr>
          <p:cNvPr id="9" name="图片 8" descr="数学书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8084" y="4436786"/>
            <a:ext cx="839220" cy="8666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9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12192000" cy="61087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29" name="同侧圆角矩形 28"/>
          <p:cNvSpPr/>
          <p:nvPr userDrawn="1"/>
        </p:nvSpPr>
        <p:spPr>
          <a:xfrm rot="16200000">
            <a:off x="891272" y="-944880"/>
            <a:ext cx="619125" cy="2493645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tags" Target="../tags/tag23.xml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tags" Target="../tags/tag22.xml"/><Relationship Id="rId2" Type="http://schemas.openxmlformats.org/officeDocument/2006/relationships/tags" Target="../tags/tag12.xml"/><Relationship Id="rId16" Type="http://schemas.openxmlformats.org/officeDocument/2006/relationships/slideLayout" Target="../slideLayouts/slideLayout8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tags" Target="../tags/tag21.xml"/><Relationship Id="rId5" Type="http://schemas.openxmlformats.org/officeDocument/2006/relationships/tags" Target="../tags/tag15.xml"/><Relationship Id="rId15" Type="http://schemas.openxmlformats.org/officeDocument/2006/relationships/tags" Target="../tags/tag25.xml"/><Relationship Id="rId10" Type="http://schemas.openxmlformats.org/officeDocument/2006/relationships/tags" Target="../tags/tag20.xml"/><Relationship Id="rId4" Type="http://schemas.openxmlformats.org/officeDocument/2006/relationships/tags" Target="../tags/tag14.xml"/><Relationship Id="rId9" Type="http://schemas.openxmlformats.org/officeDocument/2006/relationships/tags" Target="../tags/tag19.xml"/><Relationship Id="rId14" Type="http://schemas.openxmlformats.org/officeDocument/2006/relationships/tags" Target="../tags/tag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8.xml"/><Relationship Id="rId4" Type="http://schemas.openxmlformats.org/officeDocument/2006/relationships/video" Target="../media/media2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3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文本框 43"/>
          <p:cNvSpPr txBox="1"/>
          <p:nvPr/>
        </p:nvSpPr>
        <p:spPr>
          <a:xfrm>
            <a:off x="2423518" y="3930576"/>
            <a:ext cx="7723659" cy="627062"/>
          </a:xfrm>
          <a:prstGeom prst="rect">
            <a:avLst/>
          </a:prstGeom>
          <a:noFill/>
        </p:spPr>
        <p:txBody>
          <a:bodyPr wrap="square" lIns="72358" tIns="36179" rIns="72358" bIns="36179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第二课时</a:t>
            </a:r>
            <a:r>
              <a:rPr lang="en-US" altLang="zh-CN" sz="36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   </a:t>
            </a:r>
            <a:r>
              <a:rPr lang="zh-CN" altLang="en-US" sz="3600" b="1" dirty="0">
                <a:solidFill>
                  <a:srgbClr val="FFFF00"/>
                </a:solidFill>
                <a:latin typeface="Cambria Math" panose="02040503050406030204" pitchFamily="18" charset="0"/>
                <a:ea typeface="微软雅黑" panose="020B0503020204020204" charset="-122"/>
                <a:cs typeface="Cambria Math" panose="02040503050406030204" pitchFamily="18" charset="0"/>
                <a:sym typeface="微软雅黑" panose="020B0503020204020204" charset="-122"/>
              </a:rPr>
              <a:t>液体压强的应用和连通器</a:t>
            </a:r>
          </a:p>
        </p:txBody>
      </p:sp>
      <p:sp>
        <p:nvSpPr>
          <p:cNvPr id="174" name="文本框 173"/>
          <p:cNvSpPr txBox="1"/>
          <p:nvPr userDrawn="1"/>
        </p:nvSpPr>
        <p:spPr>
          <a:xfrm>
            <a:off x="0" y="2121535"/>
            <a:ext cx="12192000" cy="1322070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8.2  </a:t>
            </a:r>
            <a:r>
              <a:rPr lang="zh-CN" altLang="en-US" sz="8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液体的压强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654940" y="121256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1219835" y="1025525"/>
            <a:ext cx="184975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连通器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204595" y="1820545"/>
            <a:ext cx="26187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/>
              <a:t>连通器的应用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654940" y="1976467"/>
            <a:ext cx="295322" cy="210471"/>
            <a:chOff x="435463" y="1226414"/>
            <a:chExt cx="295380" cy="210512"/>
          </a:xfrm>
        </p:grpSpPr>
        <p:sp>
          <p:nvSpPr>
            <p:cNvPr id="6" name="矩形 5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101725" y="2745105"/>
            <a:ext cx="2849880" cy="1667510"/>
            <a:chOff x="1735" y="4323"/>
            <a:chExt cx="4488" cy="2626"/>
          </a:xfrm>
        </p:grpSpPr>
        <p:pic>
          <p:nvPicPr>
            <p:cNvPr id="103" name="图片 102"/>
            <p:cNvPicPr>
              <a:picLocks noChangeAspect="1"/>
            </p:cNvPicPr>
            <p:nvPr/>
          </p:nvPicPr>
          <p:blipFill>
            <a:blip r:embed="rId3">
              <a:lum bright="-24000" contrast="48000"/>
            </a:blip>
            <a:stretch>
              <a:fillRect/>
            </a:stretch>
          </p:blipFill>
          <p:spPr>
            <a:xfrm>
              <a:off x="1735" y="4323"/>
              <a:ext cx="2806" cy="262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文本框 3"/>
            <p:cNvSpPr txBox="1"/>
            <p:nvPr/>
          </p:nvSpPr>
          <p:spPr>
            <a:xfrm>
              <a:off x="4601" y="5457"/>
              <a:ext cx="1623" cy="794"/>
            </a:xfrm>
            <a:prstGeom prst="roundRect">
              <a:avLst/>
            </a:prstGeom>
            <a:solidFill>
              <a:schemeClr val="accent1"/>
            </a:solidFill>
          </p:spPr>
          <p:txBody>
            <a:bodyPr wrap="square" rtlCol="0" anchor="ctr" anchorCtr="0">
              <a:noAutofit/>
            </a:bodyPr>
            <a:lstStyle/>
            <a:p>
              <a:pPr marL="0" indent="0" algn="ctr" eaLnBrk="1" latinLnBrk="0" hangingPunct="1">
                <a:lnSpc>
                  <a:spcPct val="100000"/>
                </a:lnSpc>
                <a:buClrTx/>
                <a:buSzTx/>
                <a:buFontTx/>
              </a:pPr>
              <a:r>
                <a:rPr lang="zh-CN" altLang="en-US" sz="28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0030101010101" charset="-122"/>
                  <a:ea typeface="黑体" panose="02010600030101010101" charset="-122"/>
                  <a:cs typeface="Times New Roman" panose="02020603050405020304" pitchFamily="18" charset="0"/>
                </a:rPr>
                <a:t>地漏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2459355" y="4631690"/>
            <a:ext cx="5621020" cy="1694180"/>
            <a:chOff x="2900" y="7384"/>
            <a:chExt cx="8852" cy="2668"/>
          </a:xfrm>
        </p:grpSpPr>
        <p:sp>
          <p:nvSpPr>
            <p:cNvPr id="11" name="文本框 10"/>
            <p:cNvSpPr txBox="1"/>
            <p:nvPr/>
          </p:nvSpPr>
          <p:spPr>
            <a:xfrm>
              <a:off x="8570" y="8858"/>
              <a:ext cx="3183" cy="794"/>
            </a:xfrm>
            <a:prstGeom prst="roundRect">
              <a:avLst/>
            </a:prstGeom>
            <a:solidFill>
              <a:schemeClr val="accent1"/>
            </a:solidFill>
          </p:spPr>
          <p:txBody>
            <a:bodyPr wrap="square" rtlCol="0" anchor="ctr" anchorCtr="0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28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0030101010101" charset="-122"/>
                  <a:ea typeface="黑体" panose="02010600030101010101" charset="-122"/>
                  <a:cs typeface="Times New Roman" panose="02020603050405020304" pitchFamily="18" charset="0"/>
                  <a:sym typeface="+mn-ea"/>
                </a:rPr>
                <a:t>自动喂水器</a:t>
              </a: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t="31912"/>
            <a:stretch>
              <a:fillRect/>
            </a:stretch>
          </p:blipFill>
          <p:spPr>
            <a:xfrm>
              <a:off x="2900" y="7384"/>
              <a:ext cx="5389" cy="2669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7372985" y="1696720"/>
            <a:ext cx="3550920" cy="3464560"/>
            <a:chOff x="11611" y="2672"/>
            <a:chExt cx="5592" cy="5456"/>
          </a:xfrm>
        </p:grpSpPr>
        <p:pic>
          <p:nvPicPr>
            <p:cNvPr id="100" name="图片 99"/>
            <p:cNvPicPr/>
            <p:nvPr/>
          </p:nvPicPr>
          <p:blipFill>
            <a:blip r:embed="rId5"/>
            <a:srcRect l="6303" r="13894" b="1091"/>
            <a:stretch>
              <a:fillRect/>
            </a:stretch>
          </p:blipFill>
          <p:spPr>
            <a:xfrm>
              <a:off x="13487" y="2672"/>
              <a:ext cx="3717" cy="545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7" name="文本框 16"/>
            <p:cNvSpPr txBox="1"/>
            <p:nvPr/>
          </p:nvSpPr>
          <p:spPr>
            <a:xfrm>
              <a:off x="11611" y="5457"/>
              <a:ext cx="1623" cy="794"/>
            </a:xfrm>
            <a:prstGeom prst="roundRect">
              <a:avLst/>
            </a:prstGeom>
            <a:solidFill>
              <a:schemeClr val="accent1"/>
            </a:solidFill>
          </p:spPr>
          <p:txBody>
            <a:bodyPr wrap="square" rtlCol="0" anchor="ctr" anchorCtr="0">
              <a:noAutofit/>
            </a:bodyPr>
            <a:lstStyle/>
            <a:p>
              <a:pPr marL="0" indent="0" algn="ctr" eaLnBrk="1" latinLnBrk="0" hangingPunct="1">
                <a:lnSpc>
                  <a:spcPct val="100000"/>
                </a:lnSpc>
                <a:buClrTx/>
                <a:buSzTx/>
                <a:buFontTx/>
              </a:pPr>
              <a:r>
                <a:rPr lang="zh-CN" altLang="en-US" sz="28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0030101010101" charset="-122"/>
                  <a:ea typeface="黑体" panose="02010600030101010101" charset="-122"/>
                  <a:cs typeface="Times New Roman" panose="02020603050405020304" pitchFamily="18" charset="0"/>
                </a:rPr>
                <a:t>水塔</a:t>
              </a:r>
            </a:p>
          </p:txBody>
        </p:sp>
      </p:grpSp>
      <p:grpSp>
        <p:nvGrpSpPr>
          <p:cNvPr id="18" name="组合 17" descr="7b0a202020202274657874626f78223a2022220a7d0a"/>
          <p:cNvGrpSpPr/>
          <p:nvPr/>
        </p:nvGrpSpPr>
        <p:grpSpPr>
          <a:xfrm>
            <a:off x="4077335" y="830580"/>
            <a:ext cx="4345305" cy="2503170"/>
            <a:chOff x="6817" y="3345"/>
            <a:chExt cx="5565" cy="4110"/>
          </a:xfrm>
        </p:grpSpPr>
        <p:grpSp>
          <p:nvGrpSpPr>
            <p:cNvPr id="80" name="图形 78"/>
            <p:cNvGrpSpPr/>
            <p:nvPr/>
          </p:nvGrpSpPr>
          <p:grpSpPr>
            <a:xfrm>
              <a:off x="6817" y="3345"/>
              <a:ext cx="5565" cy="4110"/>
              <a:chOff x="4329112" y="2124075"/>
              <a:chExt cx="3533775" cy="2609850"/>
            </a:xfrm>
          </p:grpSpPr>
          <p:grpSp>
            <p:nvGrpSpPr>
              <p:cNvPr id="81" name="图形 78"/>
              <p:cNvGrpSpPr/>
              <p:nvPr/>
            </p:nvGrpSpPr>
            <p:grpSpPr>
              <a:xfrm>
                <a:off x="4342073" y="2138428"/>
                <a:ext cx="3511745" cy="2581209"/>
                <a:chOff x="4342073" y="2138428"/>
                <a:chExt cx="3511745" cy="2581209"/>
              </a:xfrm>
            </p:grpSpPr>
            <p:sp>
              <p:nvSpPr>
                <p:cNvPr id="82" name="任意多边形: 形状 81"/>
                <p:cNvSpPr/>
                <p:nvPr/>
              </p:nvSpPr>
              <p:spPr>
                <a:xfrm>
                  <a:off x="6764654" y="4596765"/>
                  <a:ext cx="157162" cy="122872"/>
                </a:xfrm>
                <a:custGeom>
                  <a:avLst/>
                  <a:gdLst>
                    <a:gd name="connsiteX0" fmla="*/ 157163 w 157162"/>
                    <a:gd name="connsiteY0" fmla="*/ 0 h 122872"/>
                    <a:gd name="connsiteX1" fmla="*/ 77152 w 157162"/>
                    <a:gd name="connsiteY1" fmla="*/ 48578 h 122872"/>
                    <a:gd name="connsiteX2" fmla="*/ 0 w 157162"/>
                    <a:gd name="connsiteY2" fmla="*/ 122872 h 122872"/>
                    <a:gd name="connsiteX3" fmla="*/ 35242 w 157162"/>
                    <a:gd name="connsiteY3" fmla="*/ 107632 h 122872"/>
                    <a:gd name="connsiteX4" fmla="*/ 157163 w 157162"/>
                    <a:gd name="connsiteY4" fmla="*/ 0 h 122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162" h="122872">
                      <a:moveTo>
                        <a:pt x="157163" y="0"/>
                      </a:moveTo>
                      <a:cubicBezTo>
                        <a:pt x="130492" y="17145"/>
                        <a:pt x="103823" y="33338"/>
                        <a:pt x="77152" y="48578"/>
                      </a:cubicBezTo>
                      <a:cubicBezTo>
                        <a:pt x="35242" y="94297"/>
                        <a:pt x="0" y="122872"/>
                        <a:pt x="0" y="122872"/>
                      </a:cubicBezTo>
                      <a:cubicBezTo>
                        <a:pt x="11430" y="118110"/>
                        <a:pt x="23813" y="112395"/>
                        <a:pt x="35242" y="107632"/>
                      </a:cubicBezTo>
                      <a:cubicBezTo>
                        <a:pt x="85725" y="69532"/>
                        <a:pt x="125730" y="33338"/>
                        <a:pt x="157163" y="0"/>
                      </a:cubicBezTo>
                      <a:close/>
                    </a:path>
                  </a:pathLst>
                </a:custGeom>
                <a:solidFill>
                  <a:srgbClr val="DCDDD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83" name="任意多边形: 形状 82"/>
                <p:cNvSpPr/>
                <p:nvPr/>
              </p:nvSpPr>
              <p:spPr>
                <a:xfrm>
                  <a:off x="4342073" y="3386137"/>
                  <a:ext cx="2708232" cy="1258252"/>
                </a:xfrm>
                <a:custGeom>
                  <a:avLst/>
                  <a:gdLst>
                    <a:gd name="connsiteX0" fmla="*/ 2705474 w 2708232"/>
                    <a:gd name="connsiteY0" fmla="*/ 929640 h 1258252"/>
                    <a:gd name="connsiteX1" fmla="*/ 2257799 w 2708232"/>
                    <a:gd name="connsiteY1" fmla="*/ 942975 h 1258252"/>
                    <a:gd name="connsiteX2" fmla="*/ 1932044 w 2708232"/>
                    <a:gd name="connsiteY2" fmla="*/ 1043940 h 1258252"/>
                    <a:gd name="connsiteX3" fmla="*/ 1627244 w 2708232"/>
                    <a:gd name="connsiteY3" fmla="*/ 982980 h 1258252"/>
                    <a:gd name="connsiteX4" fmla="*/ 870006 w 2708232"/>
                    <a:gd name="connsiteY4" fmla="*/ 962025 h 1258252"/>
                    <a:gd name="connsiteX5" fmla="*/ 364229 w 2708232"/>
                    <a:gd name="connsiteY5" fmla="*/ 469583 h 1258252"/>
                    <a:gd name="connsiteX6" fmla="*/ 374 w 2708232"/>
                    <a:gd name="connsiteY6" fmla="*/ 0 h 1258252"/>
                    <a:gd name="connsiteX7" fmla="*/ 291839 w 2708232"/>
                    <a:gd name="connsiteY7" fmla="*/ 558165 h 1258252"/>
                    <a:gd name="connsiteX8" fmla="*/ 960494 w 2708232"/>
                    <a:gd name="connsiteY8" fmla="*/ 1081088 h 1258252"/>
                    <a:gd name="connsiteX9" fmla="*/ 1634864 w 2708232"/>
                    <a:gd name="connsiteY9" fmla="*/ 1083945 h 1258252"/>
                    <a:gd name="connsiteX10" fmla="*/ 1906327 w 2708232"/>
                    <a:gd name="connsiteY10" fmla="*/ 1137285 h 1258252"/>
                    <a:gd name="connsiteX11" fmla="*/ 2282564 w 2708232"/>
                    <a:gd name="connsiteY11" fmla="*/ 1028700 h 1258252"/>
                    <a:gd name="connsiteX12" fmla="*/ 2635942 w 2708232"/>
                    <a:gd name="connsiteY12" fmla="*/ 1010603 h 1258252"/>
                    <a:gd name="connsiteX13" fmla="*/ 2500687 w 2708232"/>
                    <a:gd name="connsiteY13" fmla="*/ 1258253 h 1258252"/>
                    <a:gd name="connsiteX14" fmla="*/ 2580696 w 2708232"/>
                    <a:gd name="connsiteY14" fmla="*/ 1209675 h 1258252"/>
                    <a:gd name="connsiteX15" fmla="*/ 2705474 w 2708232"/>
                    <a:gd name="connsiteY15" fmla="*/ 929640 h 1258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708232" h="1258252">
                      <a:moveTo>
                        <a:pt x="2705474" y="929640"/>
                      </a:moveTo>
                      <a:cubicBezTo>
                        <a:pt x="2485446" y="1025843"/>
                        <a:pt x="2257799" y="942975"/>
                        <a:pt x="2257799" y="942975"/>
                      </a:cubicBezTo>
                      <a:cubicBezTo>
                        <a:pt x="2257799" y="942975"/>
                        <a:pt x="2117782" y="1035368"/>
                        <a:pt x="1932044" y="1043940"/>
                      </a:cubicBezTo>
                      <a:cubicBezTo>
                        <a:pt x="1746307" y="1052513"/>
                        <a:pt x="1627244" y="982980"/>
                        <a:pt x="1627244" y="982980"/>
                      </a:cubicBezTo>
                      <a:cubicBezTo>
                        <a:pt x="1627244" y="982980"/>
                        <a:pt x="1251959" y="1083945"/>
                        <a:pt x="870006" y="962025"/>
                      </a:cubicBezTo>
                      <a:cubicBezTo>
                        <a:pt x="490912" y="841058"/>
                        <a:pt x="364229" y="469583"/>
                        <a:pt x="364229" y="469583"/>
                      </a:cubicBezTo>
                      <a:cubicBezTo>
                        <a:pt x="146107" y="476250"/>
                        <a:pt x="40379" y="144780"/>
                        <a:pt x="374" y="0"/>
                      </a:cubicBezTo>
                      <a:cubicBezTo>
                        <a:pt x="-6294" y="204788"/>
                        <a:pt x="75621" y="415290"/>
                        <a:pt x="291839" y="558165"/>
                      </a:cubicBezTo>
                      <a:cubicBezTo>
                        <a:pt x="291839" y="558165"/>
                        <a:pt x="427094" y="952500"/>
                        <a:pt x="960494" y="1081088"/>
                      </a:cubicBezTo>
                      <a:cubicBezTo>
                        <a:pt x="1255769" y="1152525"/>
                        <a:pt x="1467224" y="1138238"/>
                        <a:pt x="1634864" y="1083945"/>
                      </a:cubicBezTo>
                      <a:cubicBezTo>
                        <a:pt x="1677727" y="1094423"/>
                        <a:pt x="1772977" y="1139190"/>
                        <a:pt x="1906327" y="1137285"/>
                      </a:cubicBezTo>
                      <a:cubicBezTo>
                        <a:pt x="2127307" y="1133475"/>
                        <a:pt x="2202554" y="1064895"/>
                        <a:pt x="2282564" y="1028700"/>
                      </a:cubicBezTo>
                      <a:cubicBezTo>
                        <a:pt x="2425439" y="1070610"/>
                        <a:pt x="2546407" y="1061085"/>
                        <a:pt x="2635942" y="1010603"/>
                      </a:cubicBezTo>
                      <a:cubicBezTo>
                        <a:pt x="2628321" y="1102995"/>
                        <a:pt x="2558789" y="1196340"/>
                        <a:pt x="2500687" y="1258253"/>
                      </a:cubicBezTo>
                      <a:cubicBezTo>
                        <a:pt x="2527357" y="1243013"/>
                        <a:pt x="2554027" y="1226820"/>
                        <a:pt x="2580696" y="1209675"/>
                      </a:cubicBezTo>
                      <a:cubicBezTo>
                        <a:pt x="2737859" y="1044893"/>
                        <a:pt x="2705474" y="929640"/>
                        <a:pt x="2705474" y="929640"/>
                      </a:cubicBezTo>
                      <a:close/>
                    </a:path>
                  </a:pathLst>
                </a:custGeom>
                <a:solidFill>
                  <a:srgbClr val="DCDDD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84" name="任意多边形: 形状 83"/>
                <p:cNvSpPr/>
                <p:nvPr/>
              </p:nvSpPr>
              <p:spPr>
                <a:xfrm>
                  <a:off x="6799896" y="4333875"/>
                  <a:ext cx="478155" cy="369569"/>
                </a:xfrm>
                <a:custGeom>
                  <a:avLst/>
                  <a:gdLst>
                    <a:gd name="connsiteX0" fmla="*/ 0 w 478155"/>
                    <a:gd name="connsiteY0" fmla="*/ 369570 h 369569"/>
                    <a:gd name="connsiteX1" fmla="*/ 478155 w 478155"/>
                    <a:gd name="connsiteY1" fmla="*/ 0 h 369569"/>
                    <a:gd name="connsiteX2" fmla="*/ 121920 w 478155"/>
                    <a:gd name="connsiteY2" fmla="*/ 262890 h 369569"/>
                    <a:gd name="connsiteX3" fmla="*/ 0 w 478155"/>
                    <a:gd name="connsiteY3" fmla="*/ 369570 h 3695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8155" h="369569">
                      <a:moveTo>
                        <a:pt x="0" y="369570"/>
                      </a:moveTo>
                      <a:cubicBezTo>
                        <a:pt x="229553" y="263843"/>
                        <a:pt x="381953" y="120967"/>
                        <a:pt x="478155" y="0"/>
                      </a:cubicBezTo>
                      <a:cubicBezTo>
                        <a:pt x="391478" y="71438"/>
                        <a:pt x="257175" y="176213"/>
                        <a:pt x="121920" y="262890"/>
                      </a:cubicBezTo>
                      <a:cubicBezTo>
                        <a:pt x="90488" y="296228"/>
                        <a:pt x="50483" y="332422"/>
                        <a:pt x="0" y="369570"/>
                      </a:cubicBezTo>
                      <a:close/>
                    </a:path>
                  </a:pathLst>
                </a:custGeom>
                <a:solidFill>
                  <a:srgbClr val="DCDDD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85" name="任意多边形: 形状 84"/>
                <p:cNvSpPr/>
                <p:nvPr/>
              </p:nvSpPr>
              <p:spPr>
                <a:xfrm>
                  <a:off x="4344352" y="2138428"/>
                  <a:ext cx="3509466" cy="2457384"/>
                </a:xfrm>
                <a:custGeom>
                  <a:avLst/>
                  <a:gdLst>
                    <a:gd name="connsiteX0" fmla="*/ 3003233 w 3509466"/>
                    <a:gd name="connsiteY0" fmla="*/ 527619 h 2457384"/>
                    <a:gd name="connsiteX1" fmla="*/ 2258378 w 3509466"/>
                    <a:gd name="connsiteY1" fmla="*/ 156144 h 2457384"/>
                    <a:gd name="connsiteX2" fmla="*/ 1240155 w 3509466"/>
                    <a:gd name="connsiteY2" fmla="*/ 205674 h 2457384"/>
                    <a:gd name="connsiteX3" fmla="*/ 550545 w 3509466"/>
                    <a:gd name="connsiteY3" fmla="*/ 586674 h 2457384"/>
                    <a:gd name="connsiteX4" fmla="*/ 0 w 3509466"/>
                    <a:gd name="connsiteY4" fmla="*/ 1246757 h 2457384"/>
                    <a:gd name="connsiteX5" fmla="*/ 363855 w 3509466"/>
                    <a:gd name="connsiteY5" fmla="*/ 1716339 h 2457384"/>
                    <a:gd name="connsiteX6" fmla="*/ 869633 w 3509466"/>
                    <a:gd name="connsiteY6" fmla="*/ 2208782 h 2457384"/>
                    <a:gd name="connsiteX7" fmla="*/ 1626870 w 3509466"/>
                    <a:gd name="connsiteY7" fmla="*/ 2229737 h 2457384"/>
                    <a:gd name="connsiteX8" fmla="*/ 1931670 w 3509466"/>
                    <a:gd name="connsiteY8" fmla="*/ 2290697 h 2457384"/>
                    <a:gd name="connsiteX9" fmla="*/ 2257425 w 3509466"/>
                    <a:gd name="connsiteY9" fmla="*/ 2189732 h 2457384"/>
                    <a:gd name="connsiteX10" fmla="*/ 2705100 w 3509466"/>
                    <a:gd name="connsiteY10" fmla="*/ 2176397 h 2457384"/>
                    <a:gd name="connsiteX11" fmla="*/ 2579370 w 3509466"/>
                    <a:gd name="connsiteY11" fmla="*/ 2457385 h 2457384"/>
                    <a:gd name="connsiteX12" fmla="*/ 2935605 w 3509466"/>
                    <a:gd name="connsiteY12" fmla="*/ 2194494 h 2457384"/>
                    <a:gd name="connsiteX13" fmla="*/ 3081338 w 3509466"/>
                    <a:gd name="connsiteY13" fmla="*/ 1954464 h 2457384"/>
                    <a:gd name="connsiteX14" fmla="*/ 3496628 w 3509466"/>
                    <a:gd name="connsiteY14" fmla="*/ 1332482 h 2457384"/>
                    <a:gd name="connsiteX15" fmla="*/ 3003233 w 3509466"/>
                    <a:gd name="connsiteY15" fmla="*/ 527619 h 2457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509466" h="2457384">
                      <a:moveTo>
                        <a:pt x="3003233" y="527619"/>
                      </a:moveTo>
                      <a:cubicBezTo>
                        <a:pt x="2989898" y="433322"/>
                        <a:pt x="2721293" y="58989"/>
                        <a:pt x="2258378" y="156144"/>
                      </a:cubicBezTo>
                      <a:cubicBezTo>
                        <a:pt x="2153603" y="27557"/>
                        <a:pt x="1677353" y="-141036"/>
                        <a:pt x="1240155" y="205674"/>
                      </a:cubicBezTo>
                      <a:cubicBezTo>
                        <a:pt x="813435" y="126617"/>
                        <a:pt x="527685" y="456182"/>
                        <a:pt x="550545" y="586674"/>
                      </a:cubicBezTo>
                      <a:cubicBezTo>
                        <a:pt x="260033" y="592389"/>
                        <a:pt x="12383" y="913382"/>
                        <a:pt x="0" y="1246757"/>
                      </a:cubicBezTo>
                      <a:cubicBezTo>
                        <a:pt x="40005" y="1391537"/>
                        <a:pt x="145733" y="1722054"/>
                        <a:pt x="363855" y="1716339"/>
                      </a:cubicBezTo>
                      <a:cubicBezTo>
                        <a:pt x="363855" y="1716339"/>
                        <a:pt x="490538" y="2087814"/>
                        <a:pt x="869633" y="2208782"/>
                      </a:cubicBezTo>
                      <a:cubicBezTo>
                        <a:pt x="1251585" y="2330702"/>
                        <a:pt x="1626870" y="2229737"/>
                        <a:pt x="1626870" y="2229737"/>
                      </a:cubicBezTo>
                      <a:cubicBezTo>
                        <a:pt x="1626870" y="2229737"/>
                        <a:pt x="1745933" y="2298317"/>
                        <a:pt x="1931670" y="2290697"/>
                      </a:cubicBezTo>
                      <a:cubicBezTo>
                        <a:pt x="2117408" y="2283077"/>
                        <a:pt x="2257425" y="2189732"/>
                        <a:pt x="2257425" y="2189732"/>
                      </a:cubicBezTo>
                      <a:cubicBezTo>
                        <a:pt x="2257425" y="2189732"/>
                        <a:pt x="2485073" y="2272600"/>
                        <a:pt x="2705100" y="2176397"/>
                      </a:cubicBezTo>
                      <a:cubicBezTo>
                        <a:pt x="2705100" y="2176397"/>
                        <a:pt x="2738438" y="2291650"/>
                        <a:pt x="2579370" y="2457385"/>
                      </a:cubicBezTo>
                      <a:cubicBezTo>
                        <a:pt x="2714625" y="2371660"/>
                        <a:pt x="2848928" y="2265932"/>
                        <a:pt x="2935605" y="2194494"/>
                      </a:cubicBezTo>
                      <a:cubicBezTo>
                        <a:pt x="3042285" y="2061144"/>
                        <a:pt x="3081338" y="1954464"/>
                        <a:pt x="3081338" y="1954464"/>
                      </a:cubicBezTo>
                      <a:cubicBezTo>
                        <a:pt x="3081338" y="1954464"/>
                        <a:pt x="3406140" y="1858262"/>
                        <a:pt x="3496628" y="1332482"/>
                      </a:cubicBezTo>
                      <a:cubicBezTo>
                        <a:pt x="3574733" y="875282"/>
                        <a:pt x="3282315" y="565719"/>
                        <a:pt x="3003233" y="52761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86" name="任意多边形: 形状 85"/>
              <p:cNvSpPr/>
              <p:nvPr/>
            </p:nvSpPr>
            <p:spPr>
              <a:xfrm>
                <a:off x="4343188" y="2138428"/>
                <a:ext cx="3509301" cy="2580256"/>
              </a:xfrm>
              <a:custGeom>
                <a:avLst/>
                <a:gdLst>
                  <a:gd name="connsiteX0" fmla="*/ 3004397 w 3509301"/>
                  <a:gd name="connsiteY0" fmla="*/ 527619 h 2580256"/>
                  <a:gd name="connsiteX1" fmla="*/ 2259542 w 3509301"/>
                  <a:gd name="connsiteY1" fmla="*/ 156144 h 2580256"/>
                  <a:gd name="connsiteX2" fmla="*/ 1241319 w 3509301"/>
                  <a:gd name="connsiteY2" fmla="*/ 205674 h 2580256"/>
                  <a:gd name="connsiteX3" fmla="*/ 551709 w 3509301"/>
                  <a:gd name="connsiteY3" fmla="*/ 586674 h 2580256"/>
                  <a:gd name="connsiteX4" fmla="*/ 290724 w 3509301"/>
                  <a:gd name="connsiteY4" fmla="*/ 1805875 h 2580256"/>
                  <a:gd name="connsiteX5" fmla="*/ 959379 w 3509301"/>
                  <a:gd name="connsiteY5" fmla="*/ 2328797 h 2580256"/>
                  <a:gd name="connsiteX6" fmla="*/ 1633749 w 3509301"/>
                  <a:gd name="connsiteY6" fmla="*/ 2331655 h 2580256"/>
                  <a:gd name="connsiteX7" fmla="*/ 1905212 w 3509301"/>
                  <a:gd name="connsiteY7" fmla="*/ 2384994 h 2580256"/>
                  <a:gd name="connsiteX8" fmla="*/ 2281449 w 3509301"/>
                  <a:gd name="connsiteY8" fmla="*/ 2276410 h 2580256"/>
                  <a:gd name="connsiteX9" fmla="*/ 2634827 w 3509301"/>
                  <a:gd name="connsiteY9" fmla="*/ 2258312 h 2580256"/>
                  <a:gd name="connsiteX10" fmla="*/ 2422419 w 3509301"/>
                  <a:gd name="connsiteY10" fmla="*/ 2580257 h 2580256"/>
                  <a:gd name="connsiteX11" fmla="*/ 3080597 w 3509301"/>
                  <a:gd name="connsiteY11" fmla="*/ 1955417 h 2580256"/>
                  <a:gd name="connsiteX12" fmla="*/ 3495887 w 3509301"/>
                  <a:gd name="connsiteY12" fmla="*/ 1333434 h 2580256"/>
                  <a:gd name="connsiteX13" fmla="*/ 3004397 w 3509301"/>
                  <a:gd name="connsiteY13" fmla="*/ 527619 h 2580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509301" h="2580256">
                    <a:moveTo>
                      <a:pt x="3004397" y="527619"/>
                    </a:moveTo>
                    <a:cubicBezTo>
                      <a:pt x="2991062" y="433322"/>
                      <a:pt x="2722456" y="58989"/>
                      <a:pt x="2259542" y="156144"/>
                    </a:cubicBezTo>
                    <a:cubicBezTo>
                      <a:pt x="2154767" y="27557"/>
                      <a:pt x="1678517" y="-141036"/>
                      <a:pt x="1241319" y="205674"/>
                    </a:cubicBezTo>
                    <a:cubicBezTo>
                      <a:pt x="814599" y="126617"/>
                      <a:pt x="528849" y="456182"/>
                      <a:pt x="551709" y="586674"/>
                    </a:cubicBezTo>
                    <a:cubicBezTo>
                      <a:pt x="81174" y="595247"/>
                      <a:pt x="-276014" y="1429637"/>
                      <a:pt x="290724" y="1805875"/>
                    </a:cubicBezTo>
                    <a:cubicBezTo>
                      <a:pt x="290724" y="1805875"/>
                      <a:pt x="425979" y="2200210"/>
                      <a:pt x="959379" y="2328797"/>
                    </a:cubicBezTo>
                    <a:cubicBezTo>
                      <a:pt x="1254654" y="2400235"/>
                      <a:pt x="1466109" y="2385947"/>
                      <a:pt x="1633749" y="2331655"/>
                    </a:cubicBezTo>
                    <a:cubicBezTo>
                      <a:pt x="1676612" y="2342132"/>
                      <a:pt x="1771862" y="2386900"/>
                      <a:pt x="1905212" y="2384994"/>
                    </a:cubicBezTo>
                    <a:cubicBezTo>
                      <a:pt x="2126192" y="2381185"/>
                      <a:pt x="2201439" y="2312605"/>
                      <a:pt x="2281449" y="2276410"/>
                    </a:cubicBezTo>
                    <a:cubicBezTo>
                      <a:pt x="2424324" y="2318319"/>
                      <a:pt x="2545292" y="2308794"/>
                      <a:pt x="2634827" y="2258312"/>
                    </a:cubicBezTo>
                    <a:cubicBezTo>
                      <a:pt x="2622444" y="2417380"/>
                      <a:pt x="2422419" y="2580257"/>
                      <a:pt x="2422419" y="2580257"/>
                    </a:cubicBezTo>
                    <a:cubicBezTo>
                      <a:pt x="2932006" y="2362135"/>
                      <a:pt x="3080597" y="1955417"/>
                      <a:pt x="3080597" y="1955417"/>
                    </a:cubicBezTo>
                    <a:cubicBezTo>
                      <a:pt x="3080597" y="1955417"/>
                      <a:pt x="3405399" y="1859214"/>
                      <a:pt x="3495887" y="1333434"/>
                    </a:cubicBezTo>
                    <a:cubicBezTo>
                      <a:pt x="3575897" y="875282"/>
                      <a:pt x="3283479" y="565719"/>
                      <a:pt x="3004397" y="527619"/>
                    </a:cubicBezTo>
                    <a:close/>
                  </a:path>
                </a:pathLst>
              </a:custGeom>
              <a:noFill/>
              <a:ln w="28575" cap="rnd">
                <a:solidFill>
                  <a:srgbClr val="231815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19" name="文本框 18"/>
            <p:cNvSpPr txBox="1"/>
            <p:nvPr/>
          </p:nvSpPr>
          <p:spPr>
            <a:xfrm>
              <a:off x="7411" y="4499"/>
              <a:ext cx="4508" cy="269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sz="2800" spc="200">
                  <a:solidFill>
                    <a:schemeClr val="tx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为什么连通器两侧的液面会相平呢？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654940" y="121256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1219835" y="1025525"/>
            <a:ext cx="184975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连通器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204595" y="1820545"/>
            <a:ext cx="26187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/>
              <a:t>连通器的原理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654940" y="1976467"/>
            <a:ext cx="295322" cy="210471"/>
            <a:chOff x="435463" y="1226414"/>
            <a:chExt cx="295380" cy="210512"/>
          </a:xfrm>
        </p:grpSpPr>
        <p:sp>
          <p:nvSpPr>
            <p:cNvPr id="6" name="矩形 5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8039100" y="1609090"/>
            <a:ext cx="3477260" cy="4574059"/>
            <a:chOff x="9384" y="2362"/>
            <a:chExt cx="4195" cy="5518"/>
          </a:xfrm>
        </p:grpSpPr>
        <p:grpSp>
          <p:nvGrpSpPr>
            <p:cNvPr id="13" name="组合 12"/>
            <p:cNvGrpSpPr/>
            <p:nvPr/>
          </p:nvGrpSpPr>
          <p:grpSpPr>
            <a:xfrm>
              <a:off x="10229" y="2362"/>
              <a:ext cx="2708" cy="3748"/>
              <a:chOff x="3231" y="2701"/>
              <a:chExt cx="2708" cy="3748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11" name="组合 10"/>
              <p:cNvGrpSpPr/>
              <p:nvPr/>
            </p:nvGrpSpPr>
            <p:grpSpPr>
              <a:xfrm>
                <a:off x="3231" y="2701"/>
                <a:ext cx="2709" cy="3748"/>
                <a:chOff x="3231" y="2701"/>
                <a:chExt cx="2709" cy="3748"/>
              </a:xfrm>
            </p:grpSpPr>
            <p:sp>
              <p:nvSpPr>
                <p:cNvPr id="4" name="空心弧 3"/>
                <p:cNvSpPr/>
                <p:nvPr/>
              </p:nvSpPr>
              <p:spPr>
                <a:xfrm flipV="1">
                  <a:off x="3231" y="3937"/>
                  <a:ext cx="2709" cy="2512"/>
                </a:xfrm>
                <a:prstGeom prst="blockArc">
                  <a:avLst/>
                </a:prstGeom>
                <a:noFill/>
                <a:ln w="1905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003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" name="矩形 7"/>
                <p:cNvSpPr/>
                <p:nvPr/>
              </p:nvSpPr>
              <p:spPr>
                <a:xfrm>
                  <a:off x="3231" y="2701"/>
                  <a:ext cx="624" cy="2494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00">
                    <a:latin typeface="Times New Roman" panose="02020603050405020304" pitchFamily="18" charset="0"/>
                    <a:ea typeface="黑体" panose="0201060003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" name="矩形 8"/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5316" y="2701"/>
                  <a:ext cx="624" cy="2494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00">
                    <a:latin typeface="Times New Roman" panose="02020603050405020304" pitchFamily="18" charset="0"/>
                    <a:ea typeface="黑体" panose="02010600030101010101" charset="-122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6" name="组合 15"/>
              <p:cNvGrpSpPr/>
              <p:nvPr/>
            </p:nvGrpSpPr>
            <p:grpSpPr>
              <a:xfrm>
                <a:off x="3240" y="3379"/>
                <a:ext cx="2685" cy="3057"/>
                <a:chOff x="3237" y="3379"/>
                <a:chExt cx="2685" cy="3057"/>
              </a:xfrm>
            </p:grpSpPr>
            <p:sp>
              <p:nvSpPr>
                <p:cNvPr id="17" name="任意多边形 16"/>
                <p:cNvSpPr/>
                <p:nvPr>
                  <p:custDataLst>
                    <p:tags r:id="rId12"/>
                  </p:custDataLst>
                </p:nvPr>
              </p:nvSpPr>
              <p:spPr>
                <a:xfrm flipV="1">
                  <a:off x="3237" y="5168"/>
                  <a:ext cx="2684" cy="1268"/>
                </a:xfrm>
                <a:custGeom>
                  <a:avLst/>
                  <a:gdLst>
                    <a:gd name="connsiteX0" fmla="*/ 0 w 2684"/>
                    <a:gd name="connsiteY0" fmla="*/ 1268 h 1268"/>
                    <a:gd name="connsiteX1" fmla="*/ 1344 w 2684"/>
                    <a:gd name="connsiteY1" fmla="*/ 0 h 1268"/>
                    <a:gd name="connsiteX2" fmla="*/ 2684 w 2684"/>
                    <a:gd name="connsiteY2" fmla="*/ 1248 h 1268"/>
                    <a:gd name="connsiteX3" fmla="*/ 2092 w 2684"/>
                    <a:gd name="connsiteY3" fmla="*/ 1264 h 1268"/>
                    <a:gd name="connsiteX4" fmla="*/ 1336 w 2684"/>
                    <a:gd name="connsiteY4" fmla="*/ 604 h 1268"/>
                    <a:gd name="connsiteX5" fmla="*/ 604 w 2684"/>
                    <a:gd name="connsiteY5" fmla="*/ 1264 h 1268"/>
                    <a:gd name="connsiteX6" fmla="*/ 0 w 2684"/>
                    <a:gd name="connsiteY6" fmla="*/ 1268 h 1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84" h="1268">
                      <a:moveTo>
                        <a:pt x="0" y="1268"/>
                      </a:moveTo>
                      <a:cubicBezTo>
                        <a:pt x="0" y="567"/>
                        <a:pt x="595" y="0"/>
                        <a:pt x="1344" y="0"/>
                      </a:cubicBezTo>
                      <a:cubicBezTo>
                        <a:pt x="2092" y="0"/>
                        <a:pt x="2684" y="547"/>
                        <a:pt x="2684" y="1248"/>
                      </a:cubicBezTo>
                      <a:lnTo>
                        <a:pt x="2092" y="1264"/>
                      </a:lnTo>
                      <a:cubicBezTo>
                        <a:pt x="2092" y="913"/>
                        <a:pt x="1737" y="604"/>
                        <a:pt x="1336" y="604"/>
                      </a:cubicBezTo>
                      <a:cubicBezTo>
                        <a:pt x="934" y="604"/>
                        <a:pt x="604" y="913"/>
                        <a:pt x="604" y="1264"/>
                      </a:cubicBezTo>
                      <a:lnTo>
                        <a:pt x="0" y="1268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003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" name="矩形 17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3244" y="3937"/>
                  <a:ext cx="590" cy="1256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00">
                    <a:latin typeface="Times New Roman" panose="02020603050405020304" pitchFamily="18" charset="0"/>
                    <a:ea typeface="黑体" panose="0201060003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" name="矩形 18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5332" y="3379"/>
                  <a:ext cx="590" cy="1814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00">
                    <a:latin typeface="Times New Roman" panose="02020603050405020304" pitchFamily="18" charset="0"/>
                    <a:ea typeface="黑体" panose="02010600030101010101" charset="-122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20" name="文本框 19"/>
            <p:cNvSpPr txBox="1"/>
            <p:nvPr/>
          </p:nvSpPr>
          <p:spPr>
            <a:xfrm>
              <a:off x="9384" y="6211"/>
              <a:ext cx="4195" cy="166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2800" b="1">
                  <a:latin typeface="Times New Roman" panose="02020603050405020304" pitchFamily="18" charset="0"/>
                  <a:ea typeface="黑体" panose="02010600030101010101" charset="-122"/>
                  <a:cs typeface="Times New Roman" panose="02020603050405020304" pitchFamily="18" charset="0"/>
                  <a:sym typeface="+mn-ea"/>
                </a:rPr>
                <a:t>假设某时刻</a:t>
              </a:r>
              <a:r>
                <a:rPr lang="en-US" altLang="zh-CN" sz="2800" b="1">
                  <a:latin typeface="Times New Roman" panose="02020603050405020304" pitchFamily="18" charset="0"/>
                  <a:ea typeface="黑体" panose="02010600030101010101" charset="-122"/>
                  <a:cs typeface="Times New Roman" panose="02020603050405020304" pitchFamily="18" charset="0"/>
                  <a:sym typeface="+mn-ea"/>
                </a:rPr>
                <a:t>U</a:t>
              </a:r>
              <a:r>
                <a:rPr lang="zh-CN" altLang="en-US" sz="2800" b="1">
                  <a:latin typeface="Times New Roman" panose="02020603050405020304" pitchFamily="18" charset="0"/>
                  <a:ea typeface="黑体" panose="02010600030101010101" charset="-122"/>
                  <a:cs typeface="Times New Roman" panose="02020603050405020304" pitchFamily="18" charset="0"/>
                  <a:sym typeface="+mn-ea"/>
                </a:rPr>
                <a:t>形管中的液面高度并不相同</a:t>
              </a: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1250315" y="3263265"/>
            <a:ext cx="3429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根据</a:t>
            </a:r>
            <a:r>
              <a:rPr lang="en-US" altLang="zh-CN" sz="2800" b="1" i="1" err="1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</a:rPr>
              <a:t>p=ρgh</a:t>
            </a:r>
            <a:r>
              <a:rPr lang="zh-CN" altLang="en-US" sz="2800" err="1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</a:rPr>
              <a:t>，有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2228850" y="3881755"/>
            <a:ext cx="1564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i="1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</a:rPr>
              <a:t>p</a:t>
            </a:r>
            <a:r>
              <a:rPr lang="en-US" altLang="zh-CN" sz="2800" b="1" baseline="-25000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</a:rPr>
              <a:t>1</a:t>
            </a:r>
            <a:r>
              <a:rPr lang="en-US" altLang="zh-CN" sz="2800" b="1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</a:rPr>
              <a:t>=</a:t>
            </a:r>
            <a:r>
              <a:rPr lang="en-US" altLang="zh-CN" sz="2800" b="1" i="1" err="1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</a:rPr>
              <a:t>ρgh</a:t>
            </a:r>
            <a:r>
              <a:rPr lang="en-US" altLang="zh-CN" sz="2800" b="1" baseline="-25000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</a:rPr>
              <a:t>1</a:t>
            </a:r>
            <a:endParaRPr lang="en-US" altLang="zh-CN" sz="2800" b="1" i="1" baseline="-25000" err="1">
              <a:latin typeface="Times New Roman" panose="02020603050405020304" pitchFamily="18" charset="0"/>
              <a:ea typeface="黑体" panose="02010600030101010101" charset="-122"/>
              <a:cs typeface="Times New Roman" panose="02020603050405020304" pitchFamily="18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099560" y="3881755"/>
            <a:ext cx="20110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i="1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</a:rPr>
              <a:t>p</a:t>
            </a:r>
            <a:r>
              <a:rPr lang="en-US" altLang="zh-CN" sz="2800" b="1" baseline="-25000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</a:rPr>
              <a:t>2</a:t>
            </a:r>
            <a:r>
              <a:rPr lang="en-US" altLang="zh-CN" sz="2800" b="1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</a:rPr>
              <a:t>=</a:t>
            </a:r>
            <a:r>
              <a:rPr lang="en-US" altLang="zh-CN" sz="2800" b="1" i="1" err="1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</a:rPr>
              <a:t>ρgh</a:t>
            </a:r>
            <a:r>
              <a:rPr lang="en-US" altLang="zh-CN" sz="2800" b="1" baseline="-25000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</a:rPr>
              <a:t>2</a:t>
            </a:r>
            <a:endParaRPr lang="en-US" altLang="zh-CN" sz="2800" b="1" i="1" baseline="-25000" err="1">
              <a:latin typeface="Times New Roman" panose="02020603050405020304" pitchFamily="18" charset="0"/>
              <a:ea typeface="黑体" panose="02010600030101010101" charset="-122"/>
              <a:cs typeface="Times New Roman" panose="02020603050405020304" pitchFamily="18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249680" y="4649470"/>
            <a:ext cx="486156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err="1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因为</a:t>
            </a:r>
            <a:r>
              <a:rPr lang="en-US" altLang="zh-CN" sz="2800" b="1" i="1" err="1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h</a:t>
            </a:r>
            <a:r>
              <a:rPr lang="en-US" altLang="zh-CN" sz="2800" b="1" baseline="-25000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800" err="1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＜</a:t>
            </a:r>
            <a:r>
              <a:rPr lang="en-US" altLang="zh-CN" sz="2800" b="1" i="1" err="1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h</a:t>
            </a:r>
            <a:r>
              <a:rPr lang="en-US" altLang="zh-CN" sz="2800" b="1" baseline="-25000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800" baseline="-25000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800" err="1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，则有</a:t>
            </a:r>
            <a:r>
              <a:rPr lang="en-US" altLang="zh-CN" sz="2800" b="1" i="1" err="1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p</a:t>
            </a:r>
            <a:r>
              <a:rPr lang="en-US" altLang="zh-CN" sz="2800" b="1" baseline="-25000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800" err="1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＜</a:t>
            </a:r>
            <a:r>
              <a:rPr lang="en-US" altLang="zh-CN" sz="2800" b="1" i="1" err="1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p</a:t>
            </a:r>
            <a:r>
              <a:rPr lang="en-US" altLang="zh-CN" sz="2800" b="1" baseline="-25000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2</a:t>
            </a:r>
            <a:endParaRPr lang="zh-CN" altLang="en-US" sz="2800" b="1" err="1">
              <a:latin typeface="Times New Roman" panose="02020603050405020304" pitchFamily="18" charset="0"/>
              <a:ea typeface="黑体" panose="0201060003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1748" name="矩形标注 4"/>
          <p:cNvSpPr txBox="1"/>
          <p:nvPr>
            <p:custDataLst>
              <p:tags r:id="rId2"/>
            </p:custDataLst>
          </p:nvPr>
        </p:nvSpPr>
        <p:spPr>
          <a:xfrm>
            <a:off x="1250315" y="5237480"/>
            <a:ext cx="6177280" cy="11245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defRPr/>
            </a:pPr>
            <a:r>
              <a:rPr lang="zh-CN" altLang="en-US" sz="2800">
                <a:latin typeface="Times New Roman" panose="02020603050405020304" pitchFamily="18" charset="0"/>
                <a:ea typeface="黑体" panose="02010600030101010101" charset="-122"/>
                <a:sym typeface="+mn-ea"/>
              </a:rPr>
              <a:t>那么液片会向左移动，右侧液面下降，直到两侧液面高度相同。</a:t>
            </a:r>
          </a:p>
        </p:txBody>
      </p:sp>
      <p:sp>
        <p:nvSpPr>
          <p:cNvPr id="25" name="文本框 24"/>
          <p:cNvSpPr txBox="1"/>
          <p:nvPr>
            <p:custDataLst>
              <p:tags r:id="rId3"/>
            </p:custDataLst>
          </p:nvPr>
        </p:nvSpPr>
        <p:spPr>
          <a:xfrm>
            <a:off x="1249680" y="2644775"/>
            <a:ext cx="61779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defRPr/>
            </a:pPr>
            <a:r>
              <a:rPr lang="zh-CN" altLang="en-US" sz="2800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想象连通器底部中间有一个</a:t>
            </a:r>
            <a:r>
              <a:rPr lang="en-US" altLang="zh-CN" sz="2800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“</a:t>
            </a:r>
            <a:r>
              <a:rPr lang="zh-CN" altLang="en-US" sz="2800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液片</a:t>
            </a:r>
            <a:r>
              <a:rPr lang="en-US" altLang="zh-CN" sz="2800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”</a:t>
            </a:r>
            <a:endParaRPr lang="zh-CN" altLang="en-US" sz="2800">
              <a:latin typeface="Times New Roman" panose="02020603050405020304" pitchFamily="18" charset="0"/>
              <a:ea typeface="黑体" panose="02010600030101010101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8075930" y="2613660"/>
            <a:ext cx="861060" cy="2089150"/>
            <a:chOff x="2896" y="5371"/>
            <a:chExt cx="1356" cy="2200"/>
          </a:xfrm>
        </p:grpSpPr>
        <p:sp>
          <p:nvSpPr>
            <p:cNvPr id="35" name="直接连接符 6167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H="1">
              <a:off x="3686" y="5375"/>
              <a:ext cx="0" cy="215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zh-CN" altLang="en-US" sz="21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36" name="直接连接符 35"/>
            <p:cNvCxnSpPr/>
            <p:nvPr>
              <p:custDataLst>
                <p:tags r:id="rId9"/>
              </p:custDataLst>
            </p:nvPr>
          </p:nvCxnSpPr>
          <p:spPr>
            <a:xfrm>
              <a:off x="3402" y="5371"/>
              <a:ext cx="567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>
              <p:custDataLst>
                <p:tags r:id="rId10"/>
              </p:custDataLst>
            </p:nvPr>
          </p:nvCxnSpPr>
          <p:spPr>
            <a:xfrm>
              <a:off x="3402" y="7571"/>
              <a:ext cx="85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8" name="文本框 37"/>
            <p:cNvSpPr txBox="1"/>
            <p:nvPr>
              <p:custDataLst>
                <p:tags r:id="rId11"/>
              </p:custDataLst>
            </p:nvPr>
          </p:nvSpPr>
          <p:spPr>
            <a:xfrm>
              <a:off x="2896" y="6090"/>
              <a:ext cx="737" cy="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>
                  <a:latin typeface="Times New Roman" panose="02020603050405020304" pitchFamily="18" charset="0"/>
                  <a:ea typeface="黑体" panose="02010600030101010101" charset="-122"/>
                  <a:cs typeface="Times New Roman" panose="02020603050405020304" pitchFamily="18" charset="0"/>
                </a:rPr>
                <a:t>h</a:t>
              </a:r>
              <a:r>
                <a:rPr lang="en-US" altLang="zh-CN" sz="2400" b="1" baseline="-25000">
                  <a:latin typeface="Times New Roman" panose="02020603050405020304" pitchFamily="18" charset="0"/>
                  <a:ea typeface="黑体" panose="02010600030101010101" charset="-122"/>
                  <a:cs typeface="Times New Roman" panose="02020603050405020304" pitchFamily="18" charset="0"/>
                </a:rPr>
                <a:t>1</a:t>
              </a:r>
            </a:p>
          </p:txBody>
        </p:sp>
      </p:grpSp>
      <p:cxnSp>
        <p:nvCxnSpPr>
          <p:cNvPr id="21" name="直接连接符 20"/>
          <p:cNvCxnSpPr>
            <a:stCxn id="17" idx="4"/>
          </p:cNvCxnSpPr>
          <p:nvPr/>
        </p:nvCxnSpPr>
        <p:spPr>
          <a:xfrm>
            <a:off x="9854565" y="4204335"/>
            <a:ext cx="10160" cy="499110"/>
          </a:xfrm>
          <a:prstGeom prst="line">
            <a:avLst/>
          </a:prstGeom>
          <a:ln w="5715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1"/>
          <p:cNvGrpSpPr/>
          <p:nvPr/>
        </p:nvGrpSpPr>
        <p:grpSpPr>
          <a:xfrm>
            <a:off x="10708640" y="2171065"/>
            <a:ext cx="823595" cy="2534920"/>
            <a:chOff x="3060" y="4807"/>
            <a:chExt cx="1297" cy="2778"/>
          </a:xfrm>
        </p:grpSpPr>
        <p:sp>
          <p:nvSpPr>
            <p:cNvPr id="23" name="直接连接符 6167"/>
            <p:cNvSpPr>
              <a:spLocks noChangeShapeType="1"/>
            </p:cNvSpPr>
            <p:nvPr>
              <p:custDataLst>
                <p:tags r:id="rId4"/>
              </p:custDataLst>
            </p:nvPr>
          </p:nvSpPr>
          <p:spPr bwMode="auto">
            <a:xfrm flipH="1">
              <a:off x="3627" y="4835"/>
              <a:ext cx="0" cy="27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zh-CN" altLang="en-US" sz="21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24" name="直接连接符 23"/>
            <p:cNvCxnSpPr/>
            <p:nvPr>
              <p:custDataLst>
                <p:tags r:id="rId5"/>
              </p:custDataLst>
            </p:nvPr>
          </p:nvCxnSpPr>
          <p:spPr>
            <a:xfrm flipV="1">
              <a:off x="3343" y="4807"/>
              <a:ext cx="567" cy="0"/>
            </a:xfrm>
            <a:prstGeom prst="line">
              <a:avLst/>
            </a:prstGeom>
            <a:ln w="25400">
              <a:solidFill>
                <a:srgbClr val="00808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>
              <p:custDataLst>
                <p:tags r:id="rId6"/>
              </p:custDataLst>
            </p:nvPr>
          </p:nvCxnSpPr>
          <p:spPr>
            <a:xfrm>
              <a:off x="3060" y="7582"/>
              <a:ext cx="850" cy="0"/>
            </a:xfrm>
            <a:prstGeom prst="line">
              <a:avLst/>
            </a:prstGeom>
            <a:ln w="25400">
              <a:solidFill>
                <a:srgbClr val="00808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1" name="文本框 30"/>
            <p:cNvSpPr txBox="1"/>
            <p:nvPr>
              <p:custDataLst>
                <p:tags r:id="rId7"/>
              </p:custDataLst>
            </p:nvPr>
          </p:nvSpPr>
          <p:spPr>
            <a:xfrm>
              <a:off x="3590" y="5848"/>
              <a:ext cx="767" cy="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>
                  <a:latin typeface="Times New Roman" panose="02020603050405020304" pitchFamily="18" charset="0"/>
                  <a:ea typeface="黑体" panose="02010600030101010101" charset="-122"/>
                  <a:cs typeface="Times New Roman" panose="02020603050405020304" pitchFamily="18" charset="0"/>
                </a:rPr>
                <a:t>h</a:t>
              </a:r>
              <a:r>
                <a:rPr lang="en-US" altLang="zh-CN" sz="2400" b="1" baseline="-25000">
                  <a:latin typeface="Times New Roman" panose="02020603050405020304" pitchFamily="18" charset="0"/>
                  <a:ea typeface="黑体" panose="02010600030101010101" charset="-122"/>
                  <a:cs typeface="Times New Roman" panose="02020603050405020304" pitchFamily="18" charset="0"/>
                </a:rPr>
                <a:t>2</a:t>
              </a:r>
              <a:endParaRPr lang="zh-CN" altLang="en-US" sz="2400" b="1" i="1" baseline="-25000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620760" y="4018915"/>
            <a:ext cx="1217930" cy="480695"/>
            <a:chOff x="10426" y="4754"/>
            <a:chExt cx="1918" cy="757"/>
          </a:xfrm>
        </p:grpSpPr>
        <p:cxnSp>
          <p:nvCxnSpPr>
            <p:cNvPr id="33" name="直接箭头连接符 32"/>
            <p:cNvCxnSpPr/>
            <p:nvPr/>
          </p:nvCxnSpPr>
          <p:spPr>
            <a:xfrm flipV="1">
              <a:off x="10426" y="5478"/>
              <a:ext cx="1918" cy="23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stealth" w="lg" len="lg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11193" y="4754"/>
              <a:ext cx="770" cy="757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r>
                <a:rPr lang="en-US" altLang="zh-CN" sz="2400" b="1" i="1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0030101010101" charset="-122"/>
                  <a:cs typeface="Times New Roman" panose="02020603050405020304" pitchFamily="18" charset="0"/>
                  <a:sym typeface="+mn-ea"/>
                </a:rPr>
                <a:t>p</a:t>
              </a:r>
              <a:r>
                <a:rPr lang="en-US" altLang="zh-CN" sz="2400" b="1" baseline="-250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0030101010101" charset="-122"/>
                  <a:cs typeface="Times New Roman" panose="02020603050405020304" pitchFamily="18" charset="0"/>
                  <a:sym typeface="+mn-ea"/>
                </a:rPr>
                <a:t>1</a:t>
              </a: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9894570" y="3997960"/>
            <a:ext cx="1146175" cy="480695"/>
            <a:chOff x="11575" y="4647"/>
            <a:chExt cx="1805" cy="757"/>
          </a:xfrm>
        </p:grpSpPr>
        <p:cxnSp>
          <p:nvCxnSpPr>
            <p:cNvPr id="40" name="直接箭头连接符 39"/>
            <p:cNvCxnSpPr/>
            <p:nvPr/>
          </p:nvCxnSpPr>
          <p:spPr>
            <a:xfrm flipH="1" flipV="1">
              <a:off x="11575" y="5395"/>
              <a:ext cx="1805" cy="4"/>
            </a:xfrm>
            <a:prstGeom prst="straightConnector1">
              <a:avLst/>
            </a:prstGeom>
            <a:ln w="38100">
              <a:solidFill>
                <a:srgbClr val="008080"/>
              </a:solidFill>
              <a:tailEnd type="stealth" w="lg" len="lg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文本框 40"/>
            <p:cNvSpPr txBox="1"/>
            <p:nvPr/>
          </p:nvSpPr>
          <p:spPr>
            <a:xfrm>
              <a:off x="12119" y="4647"/>
              <a:ext cx="707" cy="757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r>
                <a:rPr lang="en-US" altLang="zh-CN" sz="2400" b="1" i="1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0030101010101" charset="-122"/>
                  <a:cs typeface="Times New Roman" panose="02020603050405020304" pitchFamily="18" charset="0"/>
                  <a:sym typeface="+mn-ea"/>
                </a:rPr>
                <a:t>p</a:t>
              </a:r>
              <a:r>
                <a:rPr lang="en-US" altLang="zh-CN" sz="2400" b="1" baseline="-250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0030101010101" charset="-122"/>
                  <a:cs typeface="Times New Roman" panose="02020603050405020304" pitchFamily="18" charset="0"/>
                  <a:sym typeface="+mn-ea"/>
                </a:rPr>
                <a:t>2</a:t>
              </a:r>
            </a:p>
          </p:txBody>
        </p:sp>
      </p:grpSp>
      <p:sp>
        <p:nvSpPr>
          <p:cNvPr id="42" name="圆角矩形 41"/>
          <p:cNvSpPr/>
          <p:nvPr/>
        </p:nvSpPr>
        <p:spPr>
          <a:xfrm>
            <a:off x="5299075" y="1609090"/>
            <a:ext cx="2297430" cy="659130"/>
          </a:xfrm>
          <a:prstGeom prst="roundRect">
            <a:avLst/>
          </a:prstGeom>
          <a:ln w="31750" cmpd="dbl">
            <a:solidFill>
              <a:schemeClr val="accent2"/>
            </a:solidFill>
            <a:prstDash val="sysDash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CN" altLang="en-US" sz="3200"/>
              <a:t>理想模型法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/>
      <p:bldP spid="27" grpId="0"/>
      <p:bldP spid="28" grpId="0"/>
      <p:bldP spid="30" grpId="0"/>
      <p:bldP spid="31748" grpId="0" animBg="1"/>
      <p:bldP spid="25" grpId="0"/>
      <p:bldP spid="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654940" y="121256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1219835" y="1025525"/>
            <a:ext cx="407987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STSE	</a:t>
            </a:r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三峡船闸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069340" y="1820545"/>
            <a:ext cx="6134735" cy="4615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12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长江三峡船闸修建在三峡大坝左侧的山体中，船闸主体段总长</a:t>
            </a:r>
            <a:r>
              <a:rPr lang="en-US" altLang="zh-CN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1621m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。三峡大坝正常蓄水后，上、下游水位落差达</a:t>
            </a:r>
            <a:r>
              <a:rPr lang="en-US" altLang="zh-CN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113m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。为了便于船只在上、下游之间往返，三峡船闸共设有五个闸室，将</a:t>
            </a:r>
            <a:r>
              <a:rPr lang="en-US" altLang="zh-CN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113m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的水位落差分级减少，使船只像上下楼梯般逐级过坝。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24918" r="12817"/>
          <a:stretch>
            <a:fillRect/>
          </a:stretch>
        </p:blipFill>
        <p:spPr>
          <a:xfrm>
            <a:off x="7106285" y="1609090"/>
            <a:ext cx="4447540" cy="47656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654940" y="121256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1219835" y="1025525"/>
            <a:ext cx="407987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STSE	</a:t>
            </a:r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三峡船闸</a:t>
            </a:r>
          </a:p>
        </p:txBody>
      </p:sp>
      <p:grpSp>
        <p:nvGrpSpPr>
          <p:cNvPr id="8" name="组合 7"/>
          <p:cNvGrpSpPr>
            <a:grpSpLocks noChangeAspect="1"/>
          </p:cNvGrpSpPr>
          <p:nvPr/>
        </p:nvGrpSpPr>
        <p:grpSpPr>
          <a:xfrm>
            <a:off x="1403439" y="1767573"/>
            <a:ext cx="9453214" cy="4855000"/>
            <a:chOff x="2966" y="2281"/>
            <a:chExt cx="9816" cy="5041"/>
          </a:xfrm>
        </p:grpSpPr>
        <p:sp>
          <p:nvSpPr>
            <p:cNvPr id="69" name="文本框 68"/>
            <p:cNvSpPr txBox="1"/>
            <p:nvPr>
              <p:custDataLst>
                <p:tags r:id="rId2"/>
              </p:custDataLst>
            </p:nvPr>
          </p:nvSpPr>
          <p:spPr>
            <a:xfrm>
              <a:off x="2966" y="2281"/>
              <a:ext cx="9816" cy="694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 anchor="ctr" anchorCtr="0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32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0030101010101" charset="-122"/>
                  <a:ea typeface="黑体" panose="02010600030101010101" charset="-122"/>
                  <a:cs typeface="Times New Roman" panose="02020603050405020304" pitchFamily="18" charset="0"/>
                  <a:sym typeface="+mn-ea"/>
                </a:rPr>
                <a:t>三峡船闸的五级船闸工作原理</a:t>
              </a:r>
            </a:p>
          </p:txBody>
        </p:sp>
        <p:pic>
          <p:nvPicPr>
            <p:cNvPr id="11" name="2.五级船闸原理">
              <a:hlinkClick r:id="" action="ppaction://media"/>
            </p:cNvPr>
            <p:cNvPicPr>
              <a:picLocks noChangeAspect="1"/>
            </p:cNvPicPr>
            <p:nvPr>
              <a:vide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3931" y="3066"/>
              <a:ext cx="7564" cy="4256"/>
            </a:xfrm>
            <a:prstGeom prst="rect">
              <a:avLst/>
            </a:prstGeom>
            <a:ln w="57150">
              <a:gradFill>
                <a:lin ang="5400000" scaled="1"/>
              </a:gradFill>
            </a:ln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>
                <p:cTn id="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654940" y="121256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1219835" y="1025525"/>
            <a:ext cx="407987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STSE	</a:t>
            </a:r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三峡船闸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695960" y="1743075"/>
            <a:ext cx="5478780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1200" fontAlgn="auto">
              <a:lnSpc>
                <a:spcPct val="10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三峡船闸于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1994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年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4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月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17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日破土动工，历时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9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年建成，第一级闸室的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“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人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”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字形闸门每扇宽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20.2m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、高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38.5m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、厚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3m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，有接近两个篮球场那么大，质量超过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850t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，是名副其实的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“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天下第一门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”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。</a:t>
            </a:r>
          </a:p>
          <a:p>
            <a:pPr indent="711200" fontAlgn="auto">
              <a:lnSpc>
                <a:spcPct val="10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三峡船闸上、下游水位落差和分级数都是当时世界之最，三峡船闸也是当时世界上技术最复杂的船闸。它可以通过万吨级船队，设计单向年通过能力达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5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×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10</a:t>
            </a:r>
            <a:r>
              <a:rPr lang="en-US" altLang="zh-CN" sz="2800" baseline="300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7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t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。</a:t>
            </a:r>
          </a:p>
        </p:txBody>
      </p:sp>
      <p:grpSp>
        <p:nvGrpSpPr>
          <p:cNvPr id="6" name="组合 5"/>
          <p:cNvGrpSpPr>
            <a:grpSpLocks noChangeAspect="1"/>
          </p:cNvGrpSpPr>
          <p:nvPr/>
        </p:nvGrpSpPr>
        <p:grpSpPr>
          <a:xfrm>
            <a:off x="6431280" y="2242820"/>
            <a:ext cx="5598160" cy="3739515"/>
            <a:chOff x="736" y="939"/>
            <a:chExt cx="7122" cy="4757"/>
          </a:xfrm>
        </p:grpSpPr>
        <p:pic>
          <p:nvPicPr>
            <p:cNvPr id="9" name="图片 8" descr="船闸原理图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736" y="939"/>
              <a:ext cx="7123" cy="4007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3"/>
              </p:custDataLst>
            </p:nvPr>
          </p:nvSpPr>
          <p:spPr>
            <a:xfrm>
              <a:off x="2738" y="5072"/>
              <a:ext cx="3118" cy="624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 anchor="ctr" anchorCtr="0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2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0030101010101" charset="-122"/>
                  <a:ea typeface="黑体" panose="02010600030101010101" charset="-122"/>
                  <a:cs typeface="Times New Roman" panose="02020603050405020304" pitchFamily="18" charset="0"/>
                  <a:sym typeface="+mn-ea"/>
                </a:rPr>
                <a:t>船闸工作示意图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28090" y="1057910"/>
            <a:ext cx="9158605" cy="4615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1</a:t>
            </a:r>
            <a:r>
              <a:rPr lang="zh-CN" altLang="en-US" sz="2800"/>
              <a:t>．如图所示，一个</a:t>
            </a:r>
            <a:r>
              <a:rPr lang="en-US" altLang="zh-CN" sz="2800"/>
              <a:t>“</a:t>
            </a:r>
            <a:r>
              <a:rPr lang="zh-CN" altLang="en-US" sz="2800"/>
              <a:t>山</a:t>
            </a:r>
            <a:r>
              <a:rPr lang="en-US" altLang="zh-CN" sz="2800"/>
              <a:t>”</a:t>
            </a:r>
            <a:r>
              <a:rPr lang="zh-CN" altLang="en-US" sz="2800"/>
              <a:t>形连通器内装有一定量的水，当把它放到斜面上静止以后，下面关于连通器内液面的情况，正确的应是图中的（</a:t>
            </a:r>
            <a:r>
              <a:rPr lang="en-US" altLang="zh-CN" sz="2800"/>
              <a:t>	</a:t>
            </a:r>
            <a:r>
              <a:rPr lang="zh-CN" altLang="en-US" sz="2800"/>
              <a:t>）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A</a:t>
            </a:r>
            <a:r>
              <a:rPr lang="zh-CN" altLang="en-US" sz="2800"/>
              <a:t>．</a:t>
            </a:r>
            <a:r>
              <a:rPr lang="en-US" altLang="zh-CN" sz="2800"/>
              <a:t>				B</a:t>
            </a:r>
            <a:r>
              <a:rPr lang="zh-CN" altLang="en-US" sz="2800"/>
              <a:t>．</a:t>
            </a:r>
          </a:p>
          <a:p>
            <a:pPr indent="457200">
              <a:lnSpc>
                <a:spcPct val="150000"/>
              </a:lnSpc>
            </a:pPr>
            <a:endParaRPr lang="zh-CN" altLang="en-US" sz="2800"/>
          </a:p>
          <a:p>
            <a:pPr indent="457200">
              <a:lnSpc>
                <a:spcPct val="150000"/>
              </a:lnSpc>
            </a:pPr>
            <a:endParaRPr lang="zh-CN" altLang="en-US" sz="2800"/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C</a:t>
            </a:r>
            <a:r>
              <a:rPr lang="zh-CN" altLang="en-US" sz="2800"/>
              <a:t>．</a:t>
            </a:r>
            <a:r>
              <a:rPr lang="en-US" altLang="zh-CN" sz="2800"/>
              <a:t>				D</a:t>
            </a:r>
            <a:r>
              <a:rPr lang="zh-CN" altLang="en-US" sz="2800"/>
              <a:t>．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314190" y="2521585"/>
            <a:ext cx="9017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B</a:t>
            </a:r>
          </a:p>
        </p:txBody>
      </p:sp>
      <p:pic>
        <p:nvPicPr>
          <p:cNvPr id="100021" name="图片 100021" descr="@@@4a8282d1-2c3d-46ac-8183-dbfcc82b35e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130" y="3228975"/>
            <a:ext cx="1533525" cy="1555750"/>
          </a:xfrm>
          <a:prstGeom prst="rect">
            <a:avLst/>
          </a:prstGeom>
        </p:spPr>
      </p:pic>
      <p:pic>
        <p:nvPicPr>
          <p:cNvPr id="100023" name="图片 100023" descr="@@@72b49b4d-88ff-4a6d-a121-8b60acac8f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6830" y="3105150"/>
            <a:ext cx="1660525" cy="1682750"/>
          </a:xfrm>
          <a:prstGeom prst="rect">
            <a:avLst/>
          </a:prstGeom>
        </p:spPr>
      </p:pic>
      <p:pic>
        <p:nvPicPr>
          <p:cNvPr id="100025" name="图片 100025" descr="@@@28ff7e6d-5cde-4884-b877-49541dd49ff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0130" y="5053330"/>
            <a:ext cx="1532890" cy="1552575"/>
          </a:xfrm>
          <a:prstGeom prst="rect">
            <a:avLst/>
          </a:prstGeom>
        </p:spPr>
      </p:pic>
      <p:pic>
        <p:nvPicPr>
          <p:cNvPr id="100027" name="图片 100027" descr="@@@e80c6eac-c85e-4e4b-9248-3a2e63c88c7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000" y="5053330"/>
            <a:ext cx="1476375" cy="15132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85290" y="2191385"/>
            <a:ext cx="835850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2</a:t>
            </a:r>
            <a:r>
              <a:rPr lang="zh-CN" altLang="en-US" sz="2800"/>
              <a:t>．下列装置中，不属于连通器的是（　　）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A</a:t>
            </a:r>
            <a:r>
              <a:rPr lang="zh-CN" altLang="en-US" sz="2800"/>
              <a:t>．血压计</a:t>
            </a:r>
            <a:r>
              <a:rPr lang="en-US" altLang="zh-CN" sz="2800"/>
              <a:t>		B</a:t>
            </a:r>
            <a:r>
              <a:rPr lang="zh-CN" altLang="en-US" sz="2800"/>
              <a:t>．船闸</a:t>
            </a:r>
            <a:r>
              <a:rPr lang="en-US" altLang="zh-CN" sz="2800"/>
              <a:t>	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C</a:t>
            </a:r>
            <a:r>
              <a:rPr lang="zh-CN" altLang="en-US" sz="2800"/>
              <a:t>．茶壶</a:t>
            </a:r>
            <a:r>
              <a:rPr lang="en-US" altLang="zh-CN" sz="2800"/>
              <a:t>			D</a:t>
            </a:r>
            <a:r>
              <a:rPr lang="zh-CN" altLang="en-US" sz="2800"/>
              <a:t>．锅炉液位计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552690" y="2362835"/>
            <a:ext cx="9017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A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98500" y="1043305"/>
            <a:ext cx="6739890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3</a:t>
            </a:r>
            <a:r>
              <a:rPr lang="zh-CN" altLang="en-US" sz="2800"/>
              <a:t>．如图所示，两容器中装有同一液体，且液面高度相同，点的压强小于点的压强。当</a:t>
            </a:r>
            <a:r>
              <a:rPr lang="en-US" altLang="zh-CN" sz="2800"/>
              <a:t>A</a:t>
            </a:r>
            <a:r>
              <a:rPr lang="zh-CN" altLang="en-US" sz="2800"/>
              <a:t>、</a:t>
            </a:r>
            <a:r>
              <a:rPr lang="en-US" altLang="zh-CN" sz="2800"/>
              <a:t>B</a:t>
            </a:r>
            <a:r>
              <a:rPr lang="zh-CN" altLang="en-US" sz="2800"/>
              <a:t>间的阀门打开时</a:t>
            </a:r>
            <a:r>
              <a:rPr lang="en-US" altLang="zh-CN" sz="2800"/>
              <a:t>,</a:t>
            </a:r>
            <a:r>
              <a:rPr lang="zh-CN" altLang="en-US" sz="2800"/>
              <a:t>下列说法正确的是（</a:t>
            </a:r>
            <a:r>
              <a:rPr lang="en-US" altLang="zh-CN" sz="2800"/>
              <a:t>      </a:t>
            </a:r>
            <a:r>
              <a:rPr lang="zh-CN" altLang="en-US" sz="2800"/>
              <a:t>）</a:t>
            </a:r>
            <a:endParaRPr lang="en-US" altLang="zh-CN" sz="2800"/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A</a:t>
            </a:r>
            <a:r>
              <a:rPr lang="zh-CN" altLang="en-US" sz="2800"/>
              <a:t>．液体由</a:t>
            </a:r>
            <a:r>
              <a:rPr lang="en-US" altLang="zh-CN" sz="2800"/>
              <a:t>A</a:t>
            </a:r>
            <a:r>
              <a:rPr lang="zh-CN" altLang="en-US" sz="2800"/>
              <a:t>流向</a:t>
            </a:r>
            <a:r>
              <a:rPr lang="en-US" altLang="zh-CN" sz="2800"/>
              <a:t>B	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B</a:t>
            </a:r>
            <a:r>
              <a:rPr lang="zh-CN" altLang="en-US" sz="2800"/>
              <a:t>．液体由</a:t>
            </a:r>
            <a:r>
              <a:rPr lang="en-US" altLang="zh-CN" sz="2800"/>
              <a:t>B</a:t>
            </a:r>
            <a:r>
              <a:rPr lang="zh-CN" altLang="en-US" sz="2800"/>
              <a:t>流向</a:t>
            </a:r>
            <a:r>
              <a:rPr lang="en-US" altLang="zh-CN" sz="2800"/>
              <a:t>A</a:t>
            </a:r>
            <a:endParaRPr lang="zh-CN" altLang="en-US" sz="2800"/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C</a:t>
            </a:r>
            <a:r>
              <a:rPr lang="zh-CN" altLang="en-US" sz="2800"/>
              <a:t>．液体在</a:t>
            </a:r>
            <a:r>
              <a:rPr lang="en-US" altLang="zh-CN" sz="2800"/>
              <a:t>A</a:t>
            </a:r>
            <a:r>
              <a:rPr lang="zh-CN" altLang="en-US" sz="2800"/>
              <a:t>、</a:t>
            </a:r>
            <a:r>
              <a:rPr lang="en-US" altLang="zh-CN" sz="2800"/>
              <a:t>B</a:t>
            </a:r>
            <a:r>
              <a:rPr lang="zh-CN" altLang="en-US" sz="2800"/>
              <a:t>间来回流动</a:t>
            </a:r>
            <a:r>
              <a:rPr lang="en-US" altLang="zh-CN" sz="2800"/>
              <a:t>	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D</a:t>
            </a:r>
            <a:r>
              <a:rPr lang="zh-CN" altLang="en-US" sz="2800"/>
              <a:t>．液体静止不动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323340" y="3137535"/>
            <a:ext cx="9017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D</a:t>
            </a:r>
          </a:p>
        </p:txBody>
      </p:sp>
      <p:pic>
        <p:nvPicPr>
          <p:cNvPr id="196" name="图片 196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8390" y="2496185"/>
            <a:ext cx="4212590" cy="28809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466850" y="1883410"/>
            <a:ext cx="1336040" cy="4105275"/>
          </a:xfrm>
          <a:prstGeom prst="roundRect">
            <a:avLst/>
          </a:prstGeom>
          <a:solidFill>
            <a:srgbClr val="036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solidFill>
                  <a:schemeClr val="bg1"/>
                </a:solidFill>
                <a:latin typeface="Cambria Math" panose="02040503050406030204" pitchFamily="18" charset="0"/>
                <a:ea typeface="微软雅黑" panose="020B0503020204020204" charset="-122"/>
                <a:cs typeface="Cambria Math" panose="02040503050406030204" pitchFamily="18" charset="0"/>
                <a:sym typeface="微软雅黑" panose="020B0503020204020204" charset="-122"/>
              </a:rPr>
              <a:t>液体压强的应用和连通器</a:t>
            </a:r>
            <a:endParaRPr lang="en-US" altLang="zh-CN" sz="3600" dirty="0">
              <a:solidFill>
                <a:schemeClr val="bg1"/>
              </a:solidFill>
              <a:latin typeface="Cambria Math" panose="02040503050406030204" pitchFamily="18" charset="0"/>
              <a:ea typeface="微软雅黑" panose="020B0503020204020204" charset="-122"/>
              <a:cs typeface="Cambria Math" panose="02040503050406030204" pitchFamily="18" charset="0"/>
              <a:sym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277360" y="3310255"/>
            <a:ext cx="2307590" cy="578444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连通器</a:t>
            </a:r>
          </a:p>
        </p:txBody>
      </p:sp>
      <p:sp>
        <p:nvSpPr>
          <p:cNvPr id="15" name="左大括号 14"/>
          <p:cNvSpPr/>
          <p:nvPr/>
        </p:nvSpPr>
        <p:spPr>
          <a:xfrm>
            <a:off x="6753860" y="2338070"/>
            <a:ext cx="806450" cy="2366010"/>
          </a:xfrm>
          <a:prstGeom prst="leftBrace">
            <a:avLst/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7729220" y="2029460"/>
            <a:ext cx="93154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概念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7729220" y="2898140"/>
            <a:ext cx="93154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应用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7729220" y="4443730"/>
            <a:ext cx="178181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三峡船闸</a:t>
            </a:r>
          </a:p>
        </p:txBody>
      </p:sp>
      <p:sp>
        <p:nvSpPr>
          <p:cNvPr id="19" name="右箭头 18"/>
          <p:cNvSpPr/>
          <p:nvPr/>
        </p:nvSpPr>
        <p:spPr>
          <a:xfrm>
            <a:off x="2883535" y="3420110"/>
            <a:ext cx="1312545" cy="358775"/>
          </a:xfrm>
          <a:prstGeom prst="rightArrow">
            <a:avLst>
              <a:gd name="adj1" fmla="val 50000"/>
              <a:gd name="adj2" fmla="val 97214"/>
            </a:avLst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7729220" y="3670935"/>
            <a:ext cx="93154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原理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20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76375" y="1510030"/>
            <a:ext cx="92392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在生产、生活实践中，人们经常巧妙利用液体压强的特性。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rcRect l="2181" r="5791"/>
          <a:stretch>
            <a:fillRect/>
          </a:stretch>
        </p:blipFill>
        <p:spPr>
          <a:xfrm>
            <a:off x="774065" y="2032000"/>
            <a:ext cx="3935730" cy="4168775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4"/>
          <a:stretch>
            <a:fillRect/>
          </a:stretch>
        </p:blipFill>
        <p:spPr>
          <a:xfrm>
            <a:off x="4712335" y="2032635"/>
            <a:ext cx="7357110" cy="41681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654940" y="121256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1219835" y="1025525"/>
            <a:ext cx="184975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连通器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219835" y="1720850"/>
            <a:ext cx="1041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含义：</a:t>
            </a:r>
            <a:r>
              <a:rPr lang="zh-CN" altLang="en-US" sz="2800" b="1"/>
              <a:t>上端开口、底部互相连通</a:t>
            </a:r>
            <a:r>
              <a:rPr lang="zh-CN" altLang="en-US" sz="2800"/>
              <a:t>的容器，物理学上叫做连通器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654940" y="1876137"/>
            <a:ext cx="295322" cy="210471"/>
            <a:chOff x="435463" y="1226414"/>
            <a:chExt cx="295380" cy="210512"/>
          </a:xfrm>
        </p:grpSpPr>
        <p:sp>
          <p:nvSpPr>
            <p:cNvPr id="8" name="矩形 7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0290" y="2673985"/>
            <a:ext cx="4051935" cy="3656330"/>
          </a:xfrm>
          <a:prstGeom prst="rect">
            <a:avLst/>
          </a:prstGeom>
        </p:spPr>
      </p:pic>
      <p:cxnSp>
        <p:nvCxnSpPr>
          <p:cNvPr id="20" name="直接连接符 19"/>
          <p:cNvCxnSpPr/>
          <p:nvPr/>
        </p:nvCxnSpPr>
        <p:spPr>
          <a:xfrm flipH="1" flipV="1">
            <a:off x="6219190" y="3265170"/>
            <a:ext cx="4909185" cy="7556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2524125" y="2673985"/>
            <a:ext cx="3695065" cy="1050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>
                <a:sym typeface="+mn-ea"/>
              </a:rPr>
              <a:t>容器内同一液体不流动时，自由液面处于同一高度。</a:t>
            </a:r>
            <a:endParaRPr lang="zh-CN" altLang="en-US" sz="2400"/>
          </a:p>
        </p:txBody>
      </p:sp>
      <p:sp>
        <p:nvSpPr>
          <p:cNvPr id="22" name="文本框 21"/>
          <p:cNvSpPr txBox="1"/>
          <p:nvPr/>
        </p:nvSpPr>
        <p:spPr>
          <a:xfrm>
            <a:off x="1002665" y="4876800"/>
            <a:ext cx="2505710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形管压强计是连通器吗？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rcRect r="39875" b="2367"/>
          <a:stretch>
            <a:fillRect/>
          </a:stretch>
        </p:blipFill>
        <p:spPr>
          <a:xfrm>
            <a:off x="3726815" y="4150360"/>
            <a:ext cx="2223770" cy="24155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04595" y="1820545"/>
            <a:ext cx="1031303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/>
              <a:t>特点：</a:t>
            </a:r>
            <a:r>
              <a:rPr lang="zh-CN" altLang="en-US" sz="2800">
                <a:sym typeface="+mn-ea"/>
              </a:rPr>
              <a:t>若连通器内装入</a:t>
            </a:r>
            <a:r>
              <a:rPr lang="zh-CN" altLang="en-US" sz="2800" b="1">
                <a:solidFill>
                  <a:schemeClr val="accent5"/>
                </a:solidFill>
                <a:sym typeface="+mn-ea"/>
              </a:rPr>
              <a:t>同种液体</a:t>
            </a:r>
            <a:r>
              <a:rPr lang="zh-CN" altLang="en-US" sz="2800">
                <a:sym typeface="+mn-ea"/>
              </a:rPr>
              <a:t>，当液体静止时，连通的各容器中</a:t>
            </a:r>
            <a:r>
              <a:rPr lang="zh-CN" altLang="en-US" sz="2800" b="1">
                <a:solidFill>
                  <a:schemeClr val="accent5"/>
                </a:solidFill>
                <a:sym typeface="+mn-ea"/>
              </a:rPr>
              <a:t>液面总保持相平</a:t>
            </a:r>
            <a:r>
              <a:rPr lang="zh-CN" altLang="en-US" sz="2800">
                <a:sym typeface="+mn-ea"/>
              </a:rPr>
              <a:t>。</a:t>
            </a:r>
            <a:endParaRPr lang="zh-CN" altLang="en-US" sz="28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9" r="10714"/>
          <a:stretch>
            <a:fillRect/>
          </a:stretch>
        </p:blipFill>
        <p:spPr>
          <a:xfrm>
            <a:off x="7238365" y="2981325"/>
            <a:ext cx="3974465" cy="3839845"/>
          </a:xfrm>
          <a:prstGeom prst="rect">
            <a:avLst/>
          </a:prstGeom>
        </p:spPr>
      </p:pic>
      <p:pic>
        <p:nvPicPr>
          <p:cNvPr id="4" name="1.连通器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9515" y="3415665"/>
            <a:ext cx="4996180" cy="2811145"/>
          </a:xfrm>
          <a:prstGeom prst="rect">
            <a:avLst/>
          </a:prstGeom>
          <a:ln w="57150">
            <a:gradFill>
              <a:lin ang="5400000" scaled="1"/>
            </a:gradFill>
          </a:ln>
        </p:spPr>
      </p:pic>
      <p:grpSp>
        <p:nvGrpSpPr>
          <p:cNvPr id="5" name="组合 4"/>
          <p:cNvGrpSpPr/>
          <p:nvPr/>
        </p:nvGrpSpPr>
        <p:grpSpPr>
          <a:xfrm>
            <a:off x="683515" y="2192367"/>
            <a:ext cx="295322" cy="210471"/>
            <a:chOff x="435463" y="1226414"/>
            <a:chExt cx="295380" cy="210512"/>
          </a:xfrm>
        </p:grpSpPr>
        <p:sp>
          <p:nvSpPr>
            <p:cNvPr id="6" name="矩形 5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54940" y="121256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1219835" y="1025525"/>
            <a:ext cx="184975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连通器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654940" y="121256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1219835" y="1025525"/>
            <a:ext cx="184975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连通器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204595" y="1820545"/>
            <a:ext cx="26187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/>
              <a:t>连通器的应用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654940" y="1976467"/>
            <a:ext cx="295322" cy="210471"/>
            <a:chOff x="435463" y="1226414"/>
            <a:chExt cx="295380" cy="210512"/>
          </a:xfrm>
        </p:grpSpPr>
        <p:sp>
          <p:nvSpPr>
            <p:cNvPr id="6" name="矩形 5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219835" y="2508250"/>
            <a:ext cx="82797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连通器在日常生活和工农业生产中的</a:t>
            </a:r>
            <a:r>
              <a:rPr lang="zh-CN" altLang="en-US" sz="2800" b="1"/>
              <a:t>应用非常广泛</a:t>
            </a:r>
            <a:r>
              <a:rPr lang="zh-CN" altLang="en-US" sz="2800"/>
              <a:t>。</a:t>
            </a:r>
          </a:p>
        </p:txBody>
      </p:sp>
      <p:pic>
        <p:nvPicPr>
          <p:cNvPr id="4" name="https://docer-ks3.wpscdn.cn/picture/202636912/dfed8b2c791ed90041631aca93fa8c3b_612.jpg" descr="在白色的背景下，手工剪裁的茶倒在桌上的杯子里"/>
          <p:cNvPicPr>
            <a:picLocks noChangeAspect="1"/>
          </p:cNvPicPr>
          <p:nvPr/>
        </p:nvPicPr>
        <p:blipFill>
          <a:blip r:embed="rId3"/>
          <a:srcRect l="20016" r="116"/>
          <a:stretch>
            <a:fillRect/>
          </a:stretch>
        </p:blipFill>
        <p:spPr>
          <a:xfrm>
            <a:off x="1422400" y="3113405"/>
            <a:ext cx="4358005" cy="364299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572250" y="3933190"/>
            <a:ext cx="436435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茶壶通过壶嘴和壶身组成连通器，方便人们倒水。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654940" y="121256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1219835" y="1025525"/>
            <a:ext cx="184975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连通器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204595" y="1820545"/>
            <a:ext cx="26187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/>
              <a:t>连通器的应用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654940" y="1976467"/>
            <a:ext cx="295322" cy="210471"/>
            <a:chOff x="435463" y="1226414"/>
            <a:chExt cx="295380" cy="210512"/>
          </a:xfrm>
        </p:grpSpPr>
        <p:sp>
          <p:nvSpPr>
            <p:cNvPr id="6" name="矩形 5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219835" y="2508250"/>
            <a:ext cx="82797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连通器在日常生活和工农业生产中的</a:t>
            </a:r>
            <a:r>
              <a:rPr lang="zh-CN" altLang="en-US" sz="2800" b="1"/>
              <a:t>应用非常广泛</a:t>
            </a:r>
            <a:r>
              <a:rPr lang="zh-CN" altLang="en-US" sz="2800"/>
              <a:t>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595" y="3253740"/>
            <a:ext cx="6162040" cy="293306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673975" y="3506470"/>
            <a:ext cx="327152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为了使公路顺利通过水渠而不妨碍交通，涵洞利用连通器原理使水流可以在路面下正常流通。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654940" y="96491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1219835" y="777875"/>
            <a:ext cx="184975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连通器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204595" y="1572895"/>
            <a:ext cx="26187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/>
              <a:t>连通器的应用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654940" y="1728817"/>
            <a:ext cx="295322" cy="210471"/>
            <a:chOff x="435463" y="1226414"/>
            <a:chExt cx="295380" cy="210512"/>
          </a:xfrm>
        </p:grpSpPr>
        <p:sp>
          <p:nvSpPr>
            <p:cNvPr id="6" name="矩形 5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219835" y="2260600"/>
            <a:ext cx="82797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连通器在日常生活和工农业生产中的</a:t>
            </a:r>
            <a:r>
              <a:rPr lang="zh-CN" altLang="en-US" sz="2800" b="1"/>
              <a:t>应用非常广泛</a:t>
            </a:r>
            <a:r>
              <a:rPr lang="zh-CN" altLang="en-US" sz="2800"/>
              <a:t>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838950" y="3195955"/>
            <a:ext cx="4768850" cy="33921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锅炉水位计</a:t>
            </a: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水位计与锅炉内部储水罐相连，有一根可以看到水位的玻璃管，通过玻璃管可以观察锅炉内的水位情况。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t="1583" b="8309"/>
          <a:stretch>
            <a:fillRect/>
          </a:stretch>
        </p:blipFill>
        <p:spPr>
          <a:xfrm>
            <a:off x="2626360" y="2833370"/>
            <a:ext cx="3315970" cy="39827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654940" y="841087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1219835" y="654050"/>
            <a:ext cx="184975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连通器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204595" y="1449070"/>
            <a:ext cx="26187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/>
              <a:t>连通器的应用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654940" y="1604992"/>
            <a:ext cx="295322" cy="210471"/>
            <a:chOff x="435463" y="1226414"/>
            <a:chExt cx="295380" cy="210512"/>
          </a:xfrm>
        </p:grpSpPr>
        <p:sp>
          <p:nvSpPr>
            <p:cNvPr id="6" name="矩形 5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219835" y="1983740"/>
            <a:ext cx="82797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连通器在日常生活和工农业生产中的</a:t>
            </a:r>
            <a:r>
              <a:rPr lang="zh-CN" altLang="en-US" sz="2800" b="1"/>
              <a:t>应用非常广泛</a:t>
            </a:r>
            <a:r>
              <a:rPr lang="zh-CN" altLang="en-US" sz="2800"/>
              <a:t>。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1840" y="2588260"/>
            <a:ext cx="4164965" cy="4164965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8923655" y="4470400"/>
            <a:ext cx="1005840" cy="1466850"/>
          </a:xfrm>
          <a:prstGeom prst="roundRect">
            <a:avLst/>
          </a:prstGeom>
          <a:noFill/>
          <a:ln w="508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701165" y="2707005"/>
            <a:ext cx="4730115" cy="25603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7112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下水道回弯处利用连通器原理将水储存在回弯处形成液封，可以防止下水道内的臭气和污水进入室内。</a:t>
            </a:r>
          </a:p>
        </p:txBody>
      </p:sp>
      <p:pic>
        <p:nvPicPr>
          <p:cNvPr id="11" name="图片 10" descr="创作思考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123950" y="5668010"/>
            <a:ext cx="676910" cy="67691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800860" y="5591810"/>
            <a:ext cx="3063875" cy="829945"/>
          </a:xfrm>
          <a:prstGeom prst="rect">
            <a:avLst/>
          </a:prstGeom>
          <a:noFill/>
          <a:ln w="28575" cmpd="sng">
            <a:solidFill>
              <a:schemeClr val="accent2"/>
            </a:solidFill>
            <a:prstDash val="lgDashDot"/>
          </a:ln>
        </p:spPr>
        <p:txBody>
          <a:bodyPr wrap="square" rtlCol="0">
            <a:spAutoFit/>
          </a:bodyPr>
          <a:lstStyle/>
          <a:p>
            <a:r>
              <a:rPr lang="zh-CN" altLang="en-US" sz="2400"/>
              <a:t>生活中还有哪些设计利用了连通器原理呢？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9" grpId="0"/>
      <p:bldP spid="13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木牍原创课件-封面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木牍原创课件-目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木牍原创课件-内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738</Words>
  <Application>Microsoft Office PowerPoint</Application>
  <PresentationFormat>宽屏</PresentationFormat>
  <Paragraphs>77</Paragraphs>
  <Slides>18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18</vt:i4>
      </vt:variant>
    </vt:vector>
  </HeadingPairs>
  <TitlesOfParts>
    <vt:vector size="28" baseType="lpstr">
      <vt:lpstr>方正教材规范楷体_GBK</vt:lpstr>
      <vt:lpstr>Cambria Math</vt:lpstr>
      <vt:lpstr>Arial</vt:lpstr>
      <vt:lpstr>微软雅黑</vt:lpstr>
      <vt:lpstr>Times New Roman</vt:lpstr>
      <vt:lpstr>Calibri</vt:lpstr>
      <vt:lpstr>黑体</vt:lpstr>
      <vt:lpstr>木牍原创课件-封面</vt:lpstr>
      <vt:lpstr>木牍原创课件-目录</vt:lpstr>
      <vt:lpstr>木牍原创课件-内文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>Administrator</cp:lastModifiedBy>
  <cp:revision>1</cp:revision>
  <dcterms:created xsi:type="dcterms:W3CDTF">2019-06-19T02:08:00Z</dcterms:created>
  <dcterms:modified xsi:type="dcterms:W3CDTF">2025-04-16T02:54:07Z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BDCA6CC7CC9A40ECAF8CDAC1377E0517_11</vt:lpwstr>
  </property>
</Properties>
</file>