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71" r:id="rId1"/>
    <p:sldMasterId id="2147483684" r:id="rId2"/>
    <p:sldMasterId id="2147483694" r:id="rId3"/>
  </p:sldMasterIdLst>
  <p:notesMasterIdLst>
    <p:notesMasterId r:id="rId33"/>
  </p:notesMasterIdLst>
  <p:handoutMasterIdLst>
    <p:handoutMasterId r:id="rId34"/>
  </p:handoutMasterIdLst>
  <p:sldIdLst>
    <p:sldId id="256" r:id="rId4"/>
    <p:sldId id="258" r:id="rId5"/>
    <p:sldId id="342" r:id="rId6"/>
    <p:sldId id="497" r:id="rId7"/>
    <p:sldId id="289" r:id="rId8"/>
    <p:sldId id="261" r:id="rId9"/>
    <p:sldId id="290" r:id="rId10"/>
    <p:sldId id="380" r:id="rId11"/>
    <p:sldId id="311" r:id="rId12"/>
    <p:sldId id="440" r:id="rId13"/>
    <p:sldId id="441" r:id="rId14"/>
    <p:sldId id="439" r:id="rId15"/>
    <p:sldId id="442" r:id="rId16"/>
    <p:sldId id="310" r:id="rId17"/>
    <p:sldId id="262" r:id="rId18"/>
    <p:sldId id="260" r:id="rId19"/>
    <p:sldId id="496" r:id="rId20"/>
    <p:sldId id="410" r:id="rId21"/>
    <p:sldId id="467" r:id="rId22"/>
    <p:sldId id="470" r:id="rId23"/>
    <p:sldId id="283" r:id="rId24"/>
    <p:sldId id="495" r:id="rId25"/>
    <p:sldId id="334" r:id="rId26"/>
    <p:sldId id="320" r:id="rId27"/>
    <p:sldId id="319" r:id="rId28"/>
    <p:sldId id="284" r:id="rId29"/>
    <p:sldId id="372" r:id="rId30"/>
    <p:sldId id="339" r:id="rId31"/>
    <p:sldId id="340" r:id="rId32"/>
  </p:sldIdLst>
  <p:sldSz cx="9144000" cy="5143500" type="screen16x9"/>
  <p:notesSz cx="9947275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41719C"/>
    <a:srgbClr val="883D0B"/>
    <a:srgbClr val="0F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24" y="-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241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2019/11/11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25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2144865732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2019/11/11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2019/11/11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42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‹#›</a:t>
            </a:fld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9235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09809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2019/11/11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8342341"/>
      </p:ext>
    </p:extLst>
  </p:cSld>
  <p:clrMapOvr>
    <a:masterClrMapping/>
  </p:clrMapOvr>
  <p:transition spd="slow">
    <p:random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3031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63463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75622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230219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87023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2019/11/11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  <a:latin typeface=""/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素养目标</a:t>
            </a:r>
          </a:p>
        </p:txBody>
      </p:sp>
    </p:spTree>
    <p:extLst>
      <p:ext uri="{BB962C8B-B14F-4D97-AF65-F5344CB8AC3E}">
        <p14:creationId xmlns:p14="http://schemas.microsoft.com/office/powerpoint/2010/main" val="2041872700"/>
      </p:ext>
    </p:extLst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0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17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96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94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336056329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3136415000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/>
        </p:nvSpPr>
        <p:spPr>
          <a:xfrm>
            <a:off x="484292" y="-44503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</a:p>
        </p:txBody>
      </p:sp>
    </p:spTree>
    <p:extLst>
      <p:ext uri="{BB962C8B-B14F-4D97-AF65-F5344CB8AC3E}">
        <p14:creationId xmlns:p14="http://schemas.microsoft.com/office/powerpoint/2010/main" val="193618441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课堂小结</a:t>
            </a:r>
          </a:p>
        </p:txBody>
      </p:sp>
    </p:spTree>
    <p:extLst>
      <p:ext uri="{BB962C8B-B14F-4D97-AF65-F5344CB8AC3E}">
        <p14:creationId xmlns:p14="http://schemas.microsoft.com/office/powerpoint/2010/main" val="929939837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8"/>
          <p:cNvSpPr txBox="1"/>
          <p:nvPr userDrawn="1"/>
        </p:nvSpPr>
        <p:spPr>
          <a:xfrm>
            <a:off x="484292" y="-12699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Segoe Print" panose="02000600000000000000" charset="0"/>
                <a:ea typeface="Segoe Print" panose="02000600000000000000" charset="0"/>
              </a:rPr>
              <a:t>课后作业</a:t>
            </a:r>
          </a:p>
        </p:txBody>
      </p:sp>
    </p:spTree>
    <p:extLst>
      <p:ext uri="{BB962C8B-B14F-4D97-AF65-F5344CB8AC3E}">
        <p14:creationId xmlns:p14="http://schemas.microsoft.com/office/powerpoint/2010/main" val="384243218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39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9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线连接符 10"/>
          <p:cNvCxnSpPr/>
          <p:nvPr/>
        </p:nvCxnSpPr>
        <p:spPr>
          <a:xfrm>
            <a:off x="1588" y="407062"/>
            <a:ext cx="2006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74"/>
          <p:cNvSpPr>
            <a:spLocks noChangeAspect="1" noEditPoints="1"/>
          </p:cNvSpPr>
          <p:nvPr/>
        </p:nvSpPr>
        <p:spPr bwMode="auto">
          <a:xfrm>
            <a:off x="96041" y="55536"/>
            <a:ext cx="360363" cy="319088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6632123" y="39964"/>
            <a:ext cx="1479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12.2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滑轮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noFill/>
            <a:ln w="28575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直接连接符 14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noFill/>
            <a:ln w="1905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9698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>
            <a:spLocks noChangeArrowheads="1"/>
          </p:cNvSpPr>
          <p:nvPr userDrawn="1"/>
        </p:nvSpPr>
        <p:spPr bwMode="auto">
          <a:xfrm>
            <a:off x="6632123" y="39964"/>
            <a:ext cx="1479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12.2 </a:t>
            </a:r>
            <a:r>
              <a:rPr lang="zh-CN" altLang="en-US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滑轮</a:t>
            </a:r>
            <a:r>
              <a:rPr lang="en-US" altLang="zh-CN" sz="2000" b="1" dirty="0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itchFamily="2" charset="-122"/>
              </a:rPr>
              <a:t>/</a:t>
            </a:r>
            <a:endParaRPr lang="zh-CN" altLang="en-US" sz="2000" b="1" dirty="0">
              <a:solidFill>
                <a:srgbClr val="F0747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2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ransition spd="slow">
    <p:rand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91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hyperlink" Target="&#28369;&#36718;&#32452;.swf" TargetMode="Externa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7.w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" y="-17145"/>
            <a:ext cx="9145270" cy="516064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165" y="126532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第十二章  简单机械</a:t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第2节  滑轮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-1270" y="11731"/>
            <a:ext cx="9046845" cy="684530"/>
            <a:chOff x="93" y="29"/>
            <a:chExt cx="14247" cy="1078"/>
          </a:xfrm>
        </p:grpSpPr>
        <p:pic>
          <p:nvPicPr>
            <p:cNvPr id="8" name="图片 3"/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604" y="29"/>
              <a:ext cx="2736" cy="1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文本框 1"/>
            <p:cNvSpPr txBox="1"/>
            <p:nvPr/>
          </p:nvSpPr>
          <p:spPr>
            <a:xfrm>
              <a:off x="93" y="29"/>
              <a:ext cx="5258" cy="628"/>
            </a:xfrm>
            <a:prstGeom prst="rect">
              <a:avLst/>
            </a:prstGeom>
            <a:solidFill>
              <a:srgbClr val="0066CC"/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人教版 物理 八年级 下册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" y="1069340"/>
            <a:ext cx="3319145" cy="2632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017270"/>
            <a:ext cx="3023235" cy="273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44220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00960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43475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66305" y="3759200"/>
            <a:ext cx="146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9125" y="4045404"/>
            <a:ext cx="7958455" cy="1019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绳子的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开始端挂在定滑轮上，物重由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偶数段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绳子承担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88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绳子的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开始端挂在动滑轮上，物重由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奇数段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绳子承担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47458" y="47772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滑轮组的连接规律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/>
        </p:nvSpPr>
        <p:spPr>
          <a:xfrm>
            <a:off x="3406226" y="1617980"/>
            <a:ext cx="3024505" cy="91821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5000"/>
              </a:lnSpc>
              <a:buNone/>
            </a:pPr>
            <a:r>
              <a:rPr lang="zh-CN" altLang="en-US" sz="2400" b="1" kern="12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若不计滑轮与轴间的摩擦及绳重。</a:t>
            </a:r>
          </a:p>
        </p:txBody>
      </p:sp>
      <p:grpSp>
        <p:nvGrpSpPr>
          <p:cNvPr id="43011" name="Group 3"/>
          <p:cNvGrpSpPr/>
          <p:nvPr/>
        </p:nvGrpSpPr>
        <p:grpSpPr>
          <a:xfrm>
            <a:off x="2400300" y="1808163"/>
            <a:ext cx="661988" cy="1035844"/>
            <a:chOff x="0" y="0"/>
            <a:chExt cx="720" cy="1296"/>
          </a:xfrm>
        </p:grpSpPr>
        <p:grpSp>
          <p:nvGrpSpPr>
            <p:cNvPr id="42056" name="Group 4"/>
            <p:cNvGrpSpPr/>
            <p:nvPr/>
          </p:nvGrpSpPr>
          <p:grpSpPr>
            <a:xfrm>
              <a:off x="0" y="240"/>
              <a:ext cx="720" cy="816"/>
              <a:chOff x="0" y="0"/>
              <a:chExt cx="720" cy="816"/>
            </a:xfrm>
          </p:grpSpPr>
          <p:sp>
            <p:nvSpPr>
              <p:cNvPr id="42065" name="Oval 5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6" name="Rectangle 6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7" name="Oval 7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57" name="Group 8"/>
            <p:cNvGrpSpPr/>
            <p:nvPr/>
          </p:nvGrpSpPr>
          <p:grpSpPr>
            <a:xfrm>
              <a:off x="300" y="1049"/>
              <a:ext cx="203" cy="247"/>
              <a:chOff x="0" y="0"/>
              <a:chExt cx="240" cy="304"/>
            </a:xfrm>
          </p:grpSpPr>
          <p:sp>
            <p:nvSpPr>
              <p:cNvPr id="42062" name="Line 9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3" name="Oval 10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4" name="Rectangle 11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58" name="Group 12"/>
            <p:cNvGrpSpPr/>
            <p:nvPr/>
          </p:nvGrpSpPr>
          <p:grpSpPr>
            <a:xfrm flipH="1" flipV="1">
              <a:off x="238" y="0"/>
              <a:ext cx="203" cy="247"/>
              <a:chOff x="0" y="0"/>
              <a:chExt cx="240" cy="304"/>
            </a:xfrm>
          </p:grpSpPr>
          <p:sp>
            <p:nvSpPr>
              <p:cNvPr id="42059" name="Line 13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60" name="Oval 14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61" name="Rectangle 15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3024" name="Group 16"/>
          <p:cNvGrpSpPr/>
          <p:nvPr/>
        </p:nvGrpSpPr>
        <p:grpSpPr>
          <a:xfrm>
            <a:off x="2471738" y="2844006"/>
            <a:ext cx="520304" cy="429816"/>
            <a:chOff x="0" y="0"/>
            <a:chExt cx="565" cy="537"/>
          </a:xfrm>
        </p:grpSpPr>
        <p:sp>
          <p:nvSpPr>
            <p:cNvPr id="42054" name="Line 17"/>
            <p:cNvSpPr/>
            <p:nvPr/>
          </p:nvSpPr>
          <p:spPr>
            <a:xfrm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55" name="Rectangle 18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sp>
        <p:nvSpPr>
          <p:cNvPr id="43027" name="Line 19"/>
          <p:cNvSpPr/>
          <p:nvPr/>
        </p:nvSpPr>
        <p:spPr>
          <a:xfrm flipH="1">
            <a:off x="2724150" y="2593975"/>
            <a:ext cx="3572" cy="1188244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28" name="Rectangle 20"/>
          <p:cNvSpPr/>
          <p:nvPr/>
        </p:nvSpPr>
        <p:spPr>
          <a:xfrm>
            <a:off x="2130029" y="351909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r>
              <a:rPr lang="en-US" altLang="zh-CN" sz="3300" i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r>
              <a:rPr lang="zh-CN" altLang="en-US" sz="3300" i="0" baseline="-2500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43029" name="Rectangle 21"/>
          <p:cNvSpPr/>
          <p:nvPr/>
        </p:nvSpPr>
        <p:spPr>
          <a:xfrm>
            <a:off x="564356" y="2595166"/>
            <a:ext cx="1133475" cy="1565672"/>
          </a:xfrm>
          <a:prstGeom prst="rect">
            <a:avLst/>
          </a:prstGeom>
          <a:noFill/>
          <a:ln w="57150" cap="flat" cmpd="sng">
            <a:solidFill>
              <a:srgbClr val="000066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 dirty="0">
              <a:solidFill>
                <a:srgbClr val="000066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3030" name="Line 22"/>
          <p:cNvSpPr/>
          <p:nvPr/>
        </p:nvSpPr>
        <p:spPr>
          <a:xfrm flipV="1">
            <a:off x="2400300" y="167600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1" name="Line 23"/>
          <p:cNvSpPr/>
          <p:nvPr/>
        </p:nvSpPr>
        <p:spPr>
          <a:xfrm flipV="1">
            <a:off x="3048000" y="1676004"/>
            <a:ext cx="0" cy="70246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3032" name="Rectangle 24"/>
          <p:cNvSpPr/>
          <p:nvPr/>
        </p:nvSpPr>
        <p:spPr>
          <a:xfrm>
            <a:off x="1968104" y="124380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3033" name="Rectangle 25"/>
          <p:cNvSpPr/>
          <p:nvPr/>
        </p:nvSpPr>
        <p:spPr>
          <a:xfrm>
            <a:off x="2670572" y="1243806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1996" name="Rectangle 26"/>
          <p:cNvSpPr/>
          <p:nvPr/>
        </p:nvSpPr>
        <p:spPr>
          <a:xfrm>
            <a:off x="1103710" y="1953419"/>
            <a:ext cx="1079897" cy="6953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27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3037" name="Rectangle 29"/>
          <p:cNvSpPr/>
          <p:nvPr/>
        </p:nvSpPr>
        <p:spPr>
          <a:xfrm>
            <a:off x="3476625" y="2844165"/>
            <a:ext cx="3024505" cy="58991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</a:pPr>
            <a:r>
              <a:rPr lang="zh-CN" altLang="zh-CN" sz="2400" b="1" i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altLang="en-US" sz="2400" b="1" i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匀速</a:t>
            </a:r>
            <a:r>
              <a:rPr lang="zh-CN" altLang="en-US" sz="2400" b="1" i="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提升物体时</a:t>
            </a:r>
          </a:p>
        </p:txBody>
      </p:sp>
      <p:grpSp>
        <p:nvGrpSpPr>
          <p:cNvPr id="42000" name="Group 30"/>
          <p:cNvGrpSpPr/>
          <p:nvPr/>
        </p:nvGrpSpPr>
        <p:grpSpPr>
          <a:xfrm>
            <a:off x="629841" y="1123554"/>
            <a:ext cx="959644" cy="2820590"/>
            <a:chOff x="0" y="0"/>
            <a:chExt cx="2014" cy="5921"/>
          </a:xfrm>
        </p:grpSpPr>
        <p:sp>
          <p:nvSpPr>
            <p:cNvPr id="42001" name="Line 31"/>
            <p:cNvSpPr/>
            <p:nvPr/>
          </p:nvSpPr>
          <p:spPr>
            <a:xfrm>
              <a:off x="33" y="227"/>
              <a:ext cx="1880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2" name="Rectangle 32"/>
            <p:cNvSpPr/>
            <p:nvPr/>
          </p:nvSpPr>
          <p:spPr>
            <a:xfrm>
              <a:off x="33" y="0"/>
              <a:ext cx="1880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sp>
          <p:nvSpPr>
            <p:cNvPr id="42003" name="Line 33"/>
            <p:cNvSpPr/>
            <p:nvPr/>
          </p:nvSpPr>
          <p:spPr>
            <a:xfrm flipH="1" flipV="1">
              <a:off x="255" y="1430"/>
              <a:ext cx="0" cy="253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04" name="Line 34"/>
            <p:cNvSpPr/>
            <p:nvPr/>
          </p:nvSpPr>
          <p:spPr>
            <a:xfrm>
              <a:off x="1738" y="1487"/>
              <a:ext cx="0" cy="177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5" name="Group 35"/>
            <p:cNvGrpSpPr/>
            <p:nvPr/>
          </p:nvGrpSpPr>
          <p:grpSpPr>
            <a:xfrm>
              <a:off x="303" y="187"/>
              <a:ext cx="1390" cy="5735"/>
              <a:chOff x="0" y="0"/>
              <a:chExt cx="720" cy="3417"/>
            </a:xfrm>
          </p:grpSpPr>
          <p:grpSp>
            <p:nvGrpSpPr>
              <p:cNvPr id="42024" name="Group 36"/>
              <p:cNvGrpSpPr/>
              <p:nvPr/>
            </p:nvGrpSpPr>
            <p:grpSpPr>
              <a:xfrm>
                <a:off x="0" y="96"/>
                <a:ext cx="720" cy="1296"/>
                <a:chOff x="0" y="0"/>
                <a:chExt cx="720" cy="1296"/>
              </a:xfrm>
            </p:grpSpPr>
            <p:grpSp>
              <p:nvGrpSpPr>
                <p:cNvPr id="42042" name="Group 37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2051" name="Oval 38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2" name="Rectangle 39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3" name="Oval 40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43" name="Group 41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2048" name="Line 42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9" name="Oval 43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50" name="Rectangle 44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44" name="Group 45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2045" name="Line 46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46" name="Oval 47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7" name="Rectangle 48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2025" name="Group 49"/>
              <p:cNvGrpSpPr/>
              <p:nvPr/>
            </p:nvGrpSpPr>
            <p:grpSpPr>
              <a:xfrm>
                <a:off x="0" y="1584"/>
                <a:ext cx="720" cy="1296"/>
                <a:chOff x="0" y="0"/>
                <a:chExt cx="720" cy="1296"/>
              </a:xfrm>
            </p:grpSpPr>
            <p:grpSp>
              <p:nvGrpSpPr>
                <p:cNvPr id="42030" name="Group 50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2039" name="Oval 51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0" name="Rectangle 52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41" name="Oval 53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31" name="Group 54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2036" name="Line 55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7" name="Oval 56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38" name="Rectangle 57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2032" name="Group 58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2033" name="Line 59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2034" name="Oval 60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2035" name="Rectangle 61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2026" name="Group 62"/>
              <p:cNvGrpSpPr/>
              <p:nvPr/>
            </p:nvGrpSpPr>
            <p:grpSpPr>
              <a:xfrm>
                <a:off x="78" y="2880"/>
                <a:ext cx="565" cy="537"/>
                <a:chOff x="0" y="0"/>
                <a:chExt cx="565" cy="537"/>
              </a:xfrm>
            </p:grpSpPr>
            <p:sp>
              <p:nvSpPr>
                <p:cNvPr id="42028" name="Line 63"/>
                <p:cNvSpPr/>
                <p:nvPr/>
              </p:nvSpPr>
              <p:spPr>
                <a:xfrm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029" name="Rectangle 64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</p:grpSp>
          <p:sp>
            <p:nvSpPr>
              <p:cNvPr id="42027" name="Line 65"/>
              <p:cNvSpPr/>
              <p:nvPr/>
            </p:nvSpPr>
            <p:spPr>
              <a:xfrm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2006" name="Group 66"/>
            <p:cNvGrpSpPr/>
            <p:nvPr/>
          </p:nvGrpSpPr>
          <p:grpSpPr>
            <a:xfrm>
              <a:off x="255" y="842"/>
              <a:ext cx="1483" cy="645"/>
              <a:chOff x="0" y="0"/>
              <a:chExt cx="768" cy="384"/>
            </a:xfrm>
          </p:grpSpPr>
          <p:sp>
            <p:nvSpPr>
              <p:cNvPr id="42022" name="Arc 67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23" name="Arc 68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2007" name="Group 69"/>
            <p:cNvGrpSpPr/>
            <p:nvPr/>
          </p:nvGrpSpPr>
          <p:grpSpPr>
            <a:xfrm flipV="1">
              <a:off x="255" y="3920"/>
              <a:ext cx="1483" cy="645"/>
              <a:chOff x="0" y="0"/>
              <a:chExt cx="768" cy="384"/>
            </a:xfrm>
          </p:grpSpPr>
          <p:sp>
            <p:nvSpPr>
              <p:cNvPr id="42020" name="Arc 70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2021" name="Arc 71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2008" name="Line 72"/>
            <p:cNvSpPr/>
            <p:nvPr/>
          </p:nvSpPr>
          <p:spPr>
            <a:xfrm>
              <a:off x="1053" y="2512"/>
              <a:ext cx="685" cy="1405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2009" name="Group 73"/>
            <p:cNvGrpSpPr/>
            <p:nvPr/>
          </p:nvGrpSpPr>
          <p:grpSpPr>
            <a:xfrm>
              <a:off x="0" y="35"/>
              <a:ext cx="1883" cy="227"/>
              <a:chOff x="0" y="0"/>
              <a:chExt cx="5760" cy="45"/>
            </a:xfrm>
          </p:grpSpPr>
          <p:sp>
            <p:nvSpPr>
              <p:cNvPr id="42018" name="Line 74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2019" name="Rectangle 75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2010" name="Line 76"/>
            <p:cNvSpPr/>
            <p:nvPr/>
          </p:nvSpPr>
          <p:spPr>
            <a:xfrm flipV="1">
              <a:off x="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1" name="Line 77"/>
            <p:cNvSpPr/>
            <p:nvPr/>
          </p:nvSpPr>
          <p:spPr>
            <a:xfrm flipV="1">
              <a:off x="26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2" name="Line 78"/>
            <p:cNvSpPr/>
            <p:nvPr/>
          </p:nvSpPr>
          <p:spPr>
            <a:xfrm flipV="1">
              <a:off x="525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3" name="Line 79"/>
            <p:cNvSpPr/>
            <p:nvPr/>
          </p:nvSpPr>
          <p:spPr>
            <a:xfrm flipV="1">
              <a:off x="78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4" name="Line 80"/>
            <p:cNvSpPr/>
            <p:nvPr/>
          </p:nvSpPr>
          <p:spPr>
            <a:xfrm flipV="1">
              <a:off x="105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5" name="Line 81"/>
            <p:cNvSpPr/>
            <p:nvPr/>
          </p:nvSpPr>
          <p:spPr>
            <a:xfrm flipV="1">
              <a:off x="1840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6" name="Line 82"/>
            <p:cNvSpPr/>
            <p:nvPr/>
          </p:nvSpPr>
          <p:spPr>
            <a:xfrm flipV="1">
              <a:off x="1578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2017" name="Line 83"/>
            <p:cNvSpPr/>
            <p:nvPr/>
          </p:nvSpPr>
          <p:spPr>
            <a:xfrm flipV="1">
              <a:off x="1313" y="35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7106" name="Rectangle 2"/>
          <p:cNvSpPr/>
          <p:nvPr/>
        </p:nvSpPr>
        <p:spPr>
          <a:xfrm>
            <a:off x="7011591" y="1955641"/>
            <a:ext cx="1512094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48133" name="Group 5"/>
          <p:cNvGrpSpPr/>
          <p:nvPr/>
        </p:nvGrpSpPr>
        <p:grpSpPr>
          <a:xfrm>
            <a:off x="8290322" y="2900998"/>
            <a:ext cx="520303" cy="429816"/>
            <a:chOff x="0" y="0"/>
            <a:chExt cx="565" cy="537"/>
          </a:xfrm>
        </p:grpSpPr>
        <p:sp>
          <p:nvSpPr>
            <p:cNvPr id="47189" name="Line 6"/>
            <p:cNvSpPr/>
            <p:nvPr/>
          </p:nvSpPr>
          <p:spPr>
            <a:xfrm>
              <a:off x="283" y="0"/>
              <a:ext cx="0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90" name="Rectangle 7"/>
            <p:cNvSpPr/>
            <p:nvPr/>
          </p:nvSpPr>
          <p:spPr>
            <a:xfrm>
              <a:off x="0" y="144"/>
              <a:ext cx="565" cy="393"/>
            </a:xfrm>
            <a:prstGeom prst="rect">
              <a:avLst/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 algn="ctr" eaLnBrk="1" hangingPunct="1"/>
              <a:r>
                <a:rPr lang="en-US" altLang="zh-CN" i="1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grpSp>
        <p:nvGrpSpPr>
          <p:cNvPr id="48136" name="Group 8"/>
          <p:cNvGrpSpPr/>
          <p:nvPr/>
        </p:nvGrpSpPr>
        <p:grpSpPr>
          <a:xfrm>
            <a:off x="8218885" y="1865154"/>
            <a:ext cx="661988" cy="1035844"/>
            <a:chOff x="0" y="0"/>
            <a:chExt cx="720" cy="1296"/>
          </a:xfrm>
        </p:grpSpPr>
        <p:grpSp>
          <p:nvGrpSpPr>
            <p:cNvPr id="47177" name="Group 9"/>
            <p:cNvGrpSpPr/>
            <p:nvPr/>
          </p:nvGrpSpPr>
          <p:grpSpPr>
            <a:xfrm>
              <a:off x="0" y="240"/>
              <a:ext cx="720" cy="816"/>
              <a:chOff x="0" y="0"/>
              <a:chExt cx="720" cy="816"/>
            </a:xfrm>
          </p:grpSpPr>
          <p:sp>
            <p:nvSpPr>
              <p:cNvPr id="47186" name="Oval 10"/>
              <p:cNvSpPr/>
              <p:nvPr/>
            </p:nvSpPr>
            <p:spPr>
              <a:xfrm>
                <a:off x="0" y="48"/>
                <a:ext cx="720" cy="720"/>
              </a:xfrm>
              <a:prstGeom prst="ellipse">
                <a:avLst/>
              </a:prstGeom>
              <a:solidFill>
                <a:schemeClr val="folHlink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7" name="Rectangle 11"/>
              <p:cNvSpPr/>
              <p:nvPr/>
            </p:nvSpPr>
            <p:spPr>
              <a:xfrm>
                <a:off x="288" y="0"/>
                <a:ext cx="144" cy="816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8" name="Oval 12"/>
              <p:cNvSpPr/>
              <p:nvPr/>
            </p:nvSpPr>
            <p:spPr>
              <a:xfrm>
                <a:off x="336" y="385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7178" name="Group 13"/>
            <p:cNvGrpSpPr/>
            <p:nvPr/>
          </p:nvGrpSpPr>
          <p:grpSpPr>
            <a:xfrm>
              <a:off x="300" y="1049"/>
              <a:ext cx="203" cy="247"/>
              <a:chOff x="0" y="0"/>
              <a:chExt cx="240" cy="304"/>
            </a:xfrm>
          </p:grpSpPr>
          <p:sp>
            <p:nvSpPr>
              <p:cNvPr id="47183" name="Line 14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4" name="Oval 15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5" name="Rectangle 16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47179" name="Group 17"/>
            <p:cNvGrpSpPr/>
            <p:nvPr/>
          </p:nvGrpSpPr>
          <p:grpSpPr>
            <a:xfrm flipH="1" flipV="1">
              <a:off x="238" y="0"/>
              <a:ext cx="203" cy="247"/>
              <a:chOff x="0" y="0"/>
              <a:chExt cx="240" cy="304"/>
            </a:xfrm>
          </p:grpSpPr>
          <p:sp>
            <p:nvSpPr>
              <p:cNvPr id="47180" name="Line 18"/>
              <p:cNvSpPr/>
              <p:nvPr/>
            </p:nvSpPr>
            <p:spPr>
              <a:xfrm>
                <a:off x="79" y="0"/>
                <a:ext cx="0" cy="144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81" name="Oval 19"/>
              <p:cNvSpPr/>
              <p:nvPr/>
            </p:nvSpPr>
            <p:spPr>
              <a:xfrm>
                <a:off x="0" y="112"/>
                <a:ext cx="192" cy="192"/>
              </a:xfrm>
              <a:prstGeom prst="ellipse">
                <a:avLst/>
              </a:pr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82" name="Rectangle 20"/>
              <p:cNvSpPr/>
              <p:nvPr/>
            </p:nvSpPr>
            <p:spPr>
              <a:xfrm>
                <a:off x="96" y="112"/>
                <a:ext cx="14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8149" name="Line 21"/>
          <p:cNvSpPr/>
          <p:nvPr/>
        </p:nvSpPr>
        <p:spPr>
          <a:xfrm>
            <a:off x="8553450" y="2833132"/>
            <a:ext cx="0" cy="102631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0" name="Rectangle 22"/>
          <p:cNvSpPr/>
          <p:nvPr/>
        </p:nvSpPr>
        <p:spPr>
          <a:xfrm>
            <a:off x="6500813" y="2454514"/>
            <a:ext cx="1079897" cy="1675209"/>
          </a:xfrm>
          <a:prstGeom prst="rect">
            <a:avLst/>
          </a:prstGeom>
          <a:noFill/>
          <a:ln w="57150" cap="flat" cmpd="sng">
            <a:solidFill>
              <a:srgbClr val="000099"/>
            </a:solidFill>
            <a:prstDash val="dash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endParaRPr lang="zh-CN" altLang="en-US" sz="1350" dirty="0">
              <a:solidFill>
                <a:srgbClr val="000099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8151" name="Line 23"/>
          <p:cNvSpPr/>
          <p:nvPr/>
        </p:nvSpPr>
        <p:spPr>
          <a:xfrm flipV="1">
            <a:off x="8228410" y="169846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2" name="Line 24"/>
          <p:cNvSpPr/>
          <p:nvPr/>
        </p:nvSpPr>
        <p:spPr>
          <a:xfrm flipV="1">
            <a:off x="8877300" y="1698466"/>
            <a:ext cx="0" cy="6477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3" name="Line 25"/>
          <p:cNvSpPr/>
          <p:nvPr/>
        </p:nvSpPr>
        <p:spPr>
          <a:xfrm flipH="1" flipV="1">
            <a:off x="8549640" y="1242695"/>
            <a:ext cx="3810" cy="83439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8154" name="Rectangle 26"/>
          <p:cNvSpPr/>
          <p:nvPr/>
        </p:nvSpPr>
        <p:spPr>
          <a:xfrm>
            <a:off x="7907020" y="100774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47123" name="Group 33"/>
          <p:cNvGrpSpPr/>
          <p:nvPr/>
        </p:nvGrpSpPr>
        <p:grpSpPr>
          <a:xfrm>
            <a:off x="6609160" y="1092439"/>
            <a:ext cx="958453" cy="2874169"/>
            <a:chOff x="0" y="0"/>
            <a:chExt cx="2011" cy="6034"/>
          </a:xfrm>
        </p:grpSpPr>
        <p:sp>
          <p:nvSpPr>
            <p:cNvPr id="47124" name="Line 34"/>
            <p:cNvSpPr/>
            <p:nvPr/>
          </p:nvSpPr>
          <p:spPr>
            <a:xfrm>
              <a:off x="0" y="267"/>
              <a:ext cx="1882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25" name="Rectangle 35"/>
            <p:cNvSpPr/>
            <p:nvPr/>
          </p:nvSpPr>
          <p:spPr>
            <a:xfrm>
              <a:off x="0" y="40"/>
              <a:ext cx="1882" cy="22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anchor="ctr"/>
            <a:lstStyle/>
            <a:p>
              <a:pPr lvl="0"/>
              <a:endParaRPr lang="zh-CN" altLang="en-US" sz="135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grpSp>
          <p:nvGrpSpPr>
            <p:cNvPr id="47126" name="Group 36"/>
            <p:cNvGrpSpPr/>
            <p:nvPr/>
          </p:nvGrpSpPr>
          <p:grpSpPr>
            <a:xfrm>
              <a:off x="257" y="300"/>
              <a:ext cx="1390" cy="5735"/>
              <a:chOff x="0" y="0"/>
              <a:chExt cx="720" cy="3417"/>
            </a:xfrm>
          </p:grpSpPr>
          <p:grpSp>
            <p:nvGrpSpPr>
              <p:cNvPr id="47147" name="Group 37"/>
              <p:cNvGrpSpPr/>
              <p:nvPr/>
            </p:nvGrpSpPr>
            <p:grpSpPr>
              <a:xfrm>
                <a:off x="0" y="96"/>
                <a:ext cx="720" cy="1296"/>
                <a:chOff x="0" y="0"/>
                <a:chExt cx="720" cy="1296"/>
              </a:xfrm>
            </p:grpSpPr>
            <p:grpSp>
              <p:nvGrpSpPr>
                <p:cNvPr id="47165" name="Group 38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7174" name="Oval 39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5" name="Rectangle 40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6" name="Oval 41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66" name="Group 42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7171" name="Line 43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72" name="Oval 44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3" name="Rectangle 45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67" name="Group 46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7168" name="Line 47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69" name="Oval 48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70" name="Rectangle 49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  <p:grpSp>
            <p:nvGrpSpPr>
              <p:cNvPr id="47148" name="Group 50"/>
              <p:cNvGrpSpPr/>
              <p:nvPr/>
            </p:nvGrpSpPr>
            <p:grpSpPr>
              <a:xfrm>
                <a:off x="78" y="2880"/>
                <a:ext cx="565" cy="537"/>
                <a:chOff x="0" y="0"/>
                <a:chExt cx="565" cy="537"/>
              </a:xfrm>
            </p:grpSpPr>
            <p:sp>
              <p:nvSpPr>
                <p:cNvPr id="47163" name="Line 51"/>
                <p:cNvSpPr/>
                <p:nvPr/>
              </p:nvSpPr>
              <p:spPr>
                <a:xfrm>
                  <a:off x="283" y="0"/>
                  <a:ext cx="0" cy="144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7164" name="Rectangle 52"/>
                <p:cNvSpPr/>
                <p:nvPr/>
              </p:nvSpPr>
              <p:spPr>
                <a:xfrm>
                  <a:off x="0" y="144"/>
                  <a:ext cx="565" cy="393"/>
                </a:xfrm>
                <a:prstGeom prst="rect">
                  <a:avLst/>
                </a:prstGeom>
                <a:solidFill>
                  <a:schemeClr val="bg1"/>
                </a:solidFill>
                <a:ln w="38100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lvl="0" algn="ctr" eaLnBrk="1" hangingPunct="1"/>
                  <a:r>
                    <a:rPr lang="en-US" altLang="zh-CN" i="1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G</a:t>
                  </a:r>
                </a:p>
              </p:txBody>
            </p:sp>
          </p:grpSp>
          <p:sp>
            <p:nvSpPr>
              <p:cNvPr id="47149" name="Line 53"/>
              <p:cNvSpPr/>
              <p:nvPr/>
            </p:nvSpPr>
            <p:spPr>
              <a:xfrm>
                <a:off x="360" y="0"/>
                <a:ext cx="0" cy="96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47150" name="Group 54"/>
              <p:cNvGrpSpPr/>
              <p:nvPr/>
            </p:nvGrpSpPr>
            <p:grpSpPr>
              <a:xfrm>
                <a:off x="0" y="1584"/>
                <a:ext cx="720" cy="1296"/>
                <a:chOff x="0" y="0"/>
                <a:chExt cx="720" cy="1296"/>
              </a:xfrm>
            </p:grpSpPr>
            <p:grpSp>
              <p:nvGrpSpPr>
                <p:cNvPr id="47151" name="Group 55"/>
                <p:cNvGrpSpPr/>
                <p:nvPr/>
              </p:nvGrpSpPr>
              <p:grpSpPr>
                <a:xfrm>
                  <a:off x="0" y="240"/>
                  <a:ext cx="720" cy="816"/>
                  <a:chOff x="0" y="0"/>
                  <a:chExt cx="720" cy="816"/>
                </a:xfrm>
              </p:grpSpPr>
              <p:sp>
                <p:nvSpPr>
                  <p:cNvPr id="47160" name="Oval 56"/>
                  <p:cNvSpPr/>
                  <p:nvPr/>
                </p:nvSpPr>
                <p:spPr>
                  <a:xfrm>
                    <a:off x="0" y="48"/>
                    <a:ext cx="720" cy="720"/>
                  </a:xfrm>
                  <a:prstGeom prst="ellipse">
                    <a:avLst/>
                  </a:prstGeom>
                  <a:solidFill>
                    <a:schemeClr val="folHlink"/>
                  </a:solidFill>
                  <a:ln w="3810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61" name="Rectangle 57"/>
                  <p:cNvSpPr/>
                  <p:nvPr/>
                </p:nvSpPr>
                <p:spPr>
                  <a:xfrm>
                    <a:off x="288" y="0"/>
                    <a:ext cx="144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62" name="Oval 58"/>
                  <p:cNvSpPr/>
                  <p:nvPr/>
                </p:nvSpPr>
                <p:spPr>
                  <a:xfrm>
                    <a:off x="336" y="385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52" name="Group 59"/>
                <p:cNvGrpSpPr/>
                <p:nvPr/>
              </p:nvGrpSpPr>
              <p:grpSpPr>
                <a:xfrm>
                  <a:off x="300" y="1049"/>
                  <a:ext cx="203" cy="247"/>
                  <a:chOff x="0" y="0"/>
                  <a:chExt cx="240" cy="304"/>
                </a:xfrm>
              </p:grpSpPr>
              <p:sp>
                <p:nvSpPr>
                  <p:cNvPr id="47157" name="Line 60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8" name="Oval 61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59" name="Rectangle 62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  <p:grpSp>
              <p:nvGrpSpPr>
                <p:cNvPr id="47153" name="Group 63"/>
                <p:cNvGrpSpPr/>
                <p:nvPr/>
              </p:nvGrpSpPr>
              <p:grpSpPr>
                <a:xfrm flipH="1" flipV="1">
                  <a:off x="238" y="0"/>
                  <a:ext cx="203" cy="247"/>
                  <a:chOff x="0" y="0"/>
                  <a:chExt cx="240" cy="304"/>
                </a:xfrm>
              </p:grpSpPr>
              <p:sp>
                <p:nvSpPr>
                  <p:cNvPr id="47154" name="Line 64"/>
                  <p:cNvSpPr/>
                  <p:nvPr/>
                </p:nvSpPr>
                <p:spPr>
                  <a:xfrm>
                    <a:off x="79" y="0"/>
                    <a:ext cx="0" cy="144"/>
                  </a:xfrm>
                  <a:prstGeom prst="line">
                    <a:avLst/>
                  </a:prstGeom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155" name="Oval 65"/>
                  <p:cNvSpPr/>
                  <p:nvPr/>
                </p:nvSpPr>
                <p:spPr>
                  <a:xfrm>
                    <a:off x="0" y="112"/>
                    <a:ext cx="192" cy="192"/>
                  </a:xfrm>
                  <a:prstGeom prst="ellipse">
                    <a:avLst/>
                  </a:prstGeom>
                  <a:noFill/>
                  <a:ln w="57150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  <p:sp>
                <p:nvSpPr>
                  <p:cNvPr id="47156" name="Rectangle 66"/>
                  <p:cNvSpPr/>
                  <p:nvPr/>
                </p:nvSpPr>
                <p:spPr>
                  <a:xfrm>
                    <a:off x="96" y="112"/>
                    <a:ext cx="14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/>
                  </a:ln>
                </p:spPr>
                <p:txBody>
                  <a:bodyPr wrap="none" anchor="ctr"/>
                  <a:lstStyle/>
                  <a:p>
                    <a:pPr lvl="0"/>
                    <a:endParaRPr lang="zh-CN" altLang="en-US" sz="1350" dirty="0"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endParaRPr>
                  </a:p>
                </p:txBody>
              </p:sp>
            </p:grpSp>
          </p:grpSp>
        </p:grpSp>
        <p:sp>
          <p:nvSpPr>
            <p:cNvPr id="47127" name="Line 67"/>
            <p:cNvSpPr/>
            <p:nvPr/>
          </p:nvSpPr>
          <p:spPr>
            <a:xfrm flipV="1">
              <a:off x="1057" y="1590"/>
              <a:ext cx="650" cy="1367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28" name="Group 68"/>
            <p:cNvGrpSpPr/>
            <p:nvPr/>
          </p:nvGrpSpPr>
          <p:grpSpPr>
            <a:xfrm>
              <a:off x="212" y="945"/>
              <a:ext cx="1480" cy="645"/>
              <a:chOff x="0" y="0"/>
              <a:chExt cx="768" cy="384"/>
            </a:xfrm>
          </p:grpSpPr>
          <p:sp>
            <p:nvSpPr>
              <p:cNvPr id="47145" name="Arc 69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46" name="Arc 70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29" name="Line 71"/>
            <p:cNvSpPr/>
            <p:nvPr/>
          </p:nvSpPr>
          <p:spPr>
            <a:xfrm>
              <a:off x="212" y="1507"/>
              <a:ext cx="0" cy="257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0" name="Group 72"/>
            <p:cNvGrpSpPr/>
            <p:nvPr/>
          </p:nvGrpSpPr>
          <p:grpSpPr>
            <a:xfrm flipV="1">
              <a:off x="212" y="4005"/>
              <a:ext cx="1480" cy="645"/>
              <a:chOff x="0" y="0"/>
              <a:chExt cx="768" cy="384"/>
            </a:xfrm>
          </p:grpSpPr>
          <p:sp>
            <p:nvSpPr>
              <p:cNvPr id="47143" name="Arc 73"/>
              <p:cNvSpPr/>
              <p:nvPr/>
            </p:nvSpPr>
            <p:spPr>
              <a:xfrm flipH="1">
                <a:off x="0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47144" name="Arc 74"/>
              <p:cNvSpPr/>
              <p:nvPr/>
            </p:nvSpPr>
            <p:spPr>
              <a:xfrm>
                <a:off x="384" y="0"/>
                <a:ext cx="384" cy="38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384"/>
                  </a:cxn>
                  <a:cxn ang="0">
                    <a:pos x="0" y="384"/>
                  </a:cxn>
                </a:cxnLst>
                <a:rect l="0" t="0" r="0" b="0"/>
                <a:pathLst>
                  <a:path w="21600" h="21600" fill="none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rgbClr val="FF0000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31" name="Line 75"/>
            <p:cNvSpPr/>
            <p:nvPr/>
          </p:nvSpPr>
          <p:spPr>
            <a:xfrm flipV="1">
              <a:off x="1693" y="2520"/>
              <a:ext cx="6" cy="1564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47132" name="Group 76"/>
            <p:cNvGrpSpPr/>
            <p:nvPr/>
          </p:nvGrpSpPr>
          <p:grpSpPr>
            <a:xfrm>
              <a:off x="0" y="0"/>
              <a:ext cx="1880" cy="227"/>
              <a:chOff x="0" y="0"/>
              <a:chExt cx="5760" cy="45"/>
            </a:xfrm>
          </p:grpSpPr>
          <p:sp>
            <p:nvSpPr>
              <p:cNvPr id="47141" name="Line 77"/>
              <p:cNvSpPr/>
              <p:nvPr/>
            </p:nvSpPr>
            <p:spPr>
              <a:xfrm>
                <a:off x="0" y="45"/>
                <a:ext cx="5760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7142" name="Rectangle 78"/>
              <p:cNvSpPr/>
              <p:nvPr/>
            </p:nvSpPr>
            <p:spPr>
              <a:xfrm>
                <a:off x="0" y="0"/>
                <a:ext cx="5760" cy="45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anchor="ctr"/>
              <a:lstStyle/>
              <a:p>
                <a:pPr lvl="0"/>
                <a:endParaRPr lang="zh-CN" altLang="en-US" sz="1350" dirty="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7133" name="Line 79"/>
            <p:cNvSpPr/>
            <p:nvPr/>
          </p:nvSpPr>
          <p:spPr>
            <a:xfrm flipV="1">
              <a:off x="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4" name="Line 80"/>
            <p:cNvSpPr/>
            <p:nvPr/>
          </p:nvSpPr>
          <p:spPr>
            <a:xfrm flipV="1">
              <a:off x="262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5" name="Line 81"/>
            <p:cNvSpPr/>
            <p:nvPr/>
          </p:nvSpPr>
          <p:spPr>
            <a:xfrm flipV="1">
              <a:off x="52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6" name="Line 82"/>
            <p:cNvSpPr/>
            <p:nvPr/>
          </p:nvSpPr>
          <p:spPr>
            <a:xfrm flipV="1">
              <a:off x="78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7" name="Line 83"/>
            <p:cNvSpPr/>
            <p:nvPr/>
          </p:nvSpPr>
          <p:spPr>
            <a:xfrm flipV="1">
              <a:off x="1047" y="0"/>
              <a:ext cx="178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8" name="Line 84"/>
            <p:cNvSpPr/>
            <p:nvPr/>
          </p:nvSpPr>
          <p:spPr>
            <a:xfrm flipV="1">
              <a:off x="1837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39" name="Line 85"/>
            <p:cNvSpPr/>
            <p:nvPr/>
          </p:nvSpPr>
          <p:spPr>
            <a:xfrm flipV="1">
              <a:off x="1575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47140" name="Line 86"/>
            <p:cNvSpPr/>
            <p:nvPr/>
          </p:nvSpPr>
          <p:spPr>
            <a:xfrm flipV="1">
              <a:off x="1310" y="0"/>
              <a:ext cx="175" cy="152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48132" name="Rectangle 4"/>
          <p:cNvSpPr>
            <a:spLocks noGrp="1"/>
          </p:cNvSpPr>
          <p:nvPr/>
        </p:nvSpPr>
        <p:spPr>
          <a:xfrm>
            <a:off x="8005842" y="3719989"/>
            <a:ext cx="1238250" cy="76438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altLang="zh-CN" sz="2700" b="1" i="1" kern="1200" dirty="0">
                <a:solidFill>
                  <a:srgbClr val="000099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G+G</a:t>
            </a:r>
            <a:r>
              <a:rPr lang="zh-CN" altLang="en-US" sz="2700" b="1" kern="1200" baseline="-25000" dirty="0">
                <a:solidFill>
                  <a:srgbClr val="000099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2" name="Rectangle 26"/>
          <p:cNvSpPr/>
          <p:nvPr/>
        </p:nvSpPr>
        <p:spPr>
          <a:xfrm>
            <a:off x="8681085" y="110680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3" name="Rectangle 26"/>
          <p:cNvSpPr/>
          <p:nvPr/>
        </p:nvSpPr>
        <p:spPr>
          <a:xfrm>
            <a:off x="8304530" y="685165"/>
            <a:ext cx="53086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i="1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4" name="Rectangle 20"/>
          <p:cNvSpPr/>
          <p:nvPr/>
        </p:nvSpPr>
        <p:spPr>
          <a:xfrm>
            <a:off x="1869440" y="424688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F=G</a:t>
            </a:r>
            <a:r>
              <a:rPr lang="en-US" altLang="zh-CN" sz="3300" b="1" i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r>
              <a:rPr lang="zh-CN" altLang="en-US" sz="3300" b="1" i="0" baseline="-25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动</a:t>
            </a:r>
          </a:p>
        </p:txBody>
      </p:sp>
      <p:sp>
        <p:nvSpPr>
          <p:cNvPr id="5" name="Rectangle 20"/>
          <p:cNvSpPr/>
          <p:nvPr/>
        </p:nvSpPr>
        <p:spPr>
          <a:xfrm>
            <a:off x="6249035" y="4246880"/>
            <a:ext cx="2226310" cy="8572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 algn="ctr" eaLnBrk="1" hangingPunct="1"/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F=G</a:t>
            </a:r>
            <a:r>
              <a:rPr lang="en-US" altLang="zh-CN" sz="3300" b="1" i="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lang="en-US" altLang="zh-CN" sz="33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  <a:r>
              <a:rPr lang="zh-CN" altLang="en-US" sz="3300" b="1" i="0" baseline="-25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动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472223" y="57275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滑轮组的受力分析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3028" grpId="0"/>
      <p:bldP spid="43029" grpId="0" bldLvl="0" animBg="1"/>
      <p:bldP spid="43032" grpId="0"/>
      <p:bldP spid="43033" grpId="0"/>
      <p:bldP spid="43037" grpId="1"/>
      <p:bldP spid="48150" grpId="0" bldLvl="0" animBg="1"/>
      <p:bldP spid="48154" grpId="0"/>
      <p:bldP spid="48132" grpId="0" build="p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" y="1079500"/>
            <a:ext cx="3352165" cy="265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00" y="990600"/>
            <a:ext cx="3132455" cy="283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793109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86984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962525" y="3825875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42742" y="3859111"/>
            <a:ext cx="14624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段绳子承担</a:t>
            </a:r>
          </a:p>
        </p:txBody>
      </p:sp>
      <p:sp>
        <p:nvSpPr>
          <p:cNvPr id="1036" name="Rectangle 6"/>
          <p:cNvSpPr/>
          <p:nvPr/>
        </p:nvSpPr>
        <p:spPr>
          <a:xfrm>
            <a:off x="793109" y="4321226"/>
            <a:ext cx="1186547" cy="460375"/>
          </a:xfrm>
          <a:prstGeom prst="rect">
            <a:avLst/>
          </a:prstGeom>
          <a:noFill/>
          <a:ln w="25400" cap="flat" cmpd="sng">
            <a:solidFill>
              <a:srgbClr val="71893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结论：</a:t>
            </a:r>
          </a:p>
        </p:txBody>
      </p:sp>
      <p:graphicFrame>
        <p:nvGraphicFramePr>
          <p:cNvPr id="1026" name="Object 25"/>
          <p:cNvGraphicFramePr/>
          <p:nvPr>
            <p:extLst>
              <p:ext uri="{D42A27DB-BD31-4B8C-83A1-F6EECF244321}">
                <p14:modId xmlns:p14="http://schemas.microsoft.com/office/powerpoint/2010/main" val="3433462882"/>
              </p:ext>
            </p:extLst>
          </p:nvPr>
        </p:nvGraphicFramePr>
        <p:xfrm>
          <a:off x="2301557" y="4278193"/>
          <a:ext cx="2318434" cy="6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6" imgW="1041120" imgH="406080" progId="Equation.DSMT4">
                  <p:embed/>
                </p:oleObj>
              </mc:Choice>
              <mc:Fallback>
                <p:oleObj name="Equation" r:id="rId6" imgW="1041120" imgH="406080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01557" y="4278193"/>
                        <a:ext cx="2318434" cy="62850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"/>
          <p:cNvGraphicFramePr/>
          <p:nvPr>
            <p:extLst>
              <p:ext uri="{D42A27DB-BD31-4B8C-83A1-F6EECF244321}">
                <p14:modId xmlns:p14="http://schemas.microsoft.com/office/powerpoint/2010/main" val="228672817"/>
              </p:ext>
            </p:extLst>
          </p:nvPr>
        </p:nvGraphicFramePr>
        <p:xfrm>
          <a:off x="6034080" y="4396279"/>
          <a:ext cx="1198894" cy="41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8" imgW="444240" imgH="177480" progId="Equation.DSMT4">
                  <p:embed/>
                </p:oleObj>
              </mc:Choice>
              <mc:Fallback>
                <p:oleObj name="Equation" r:id="rId8" imgW="444240" imgH="17748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34080" y="4396279"/>
                        <a:ext cx="1198894" cy="4176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2458253" y="46121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滑轮组的数量关系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4" name="Line 132"/>
          <p:cNvSpPr>
            <a:spLocks noChangeShapeType="1"/>
          </p:cNvSpPr>
          <p:nvPr/>
        </p:nvSpPr>
        <p:spPr bwMode="auto">
          <a:xfrm>
            <a:off x="7383146" y="1124585"/>
            <a:ext cx="13652" cy="183587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6" name="Line 134"/>
          <p:cNvSpPr>
            <a:spLocks noChangeShapeType="1"/>
          </p:cNvSpPr>
          <p:nvPr/>
        </p:nvSpPr>
        <p:spPr bwMode="auto">
          <a:xfrm flipH="1" flipV="1">
            <a:off x="7186930" y="2435860"/>
            <a:ext cx="124320" cy="9943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3" name="Line 131"/>
          <p:cNvSpPr>
            <a:spLocks noChangeShapeType="1"/>
          </p:cNvSpPr>
          <p:nvPr/>
        </p:nvSpPr>
        <p:spPr bwMode="auto">
          <a:xfrm flipH="1" flipV="1">
            <a:off x="7723505" y="1596390"/>
            <a:ext cx="5413" cy="131953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5" name="Line 133"/>
          <p:cNvSpPr>
            <a:spLocks noChangeShapeType="1"/>
          </p:cNvSpPr>
          <p:nvPr/>
        </p:nvSpPr>
        <p:spPr bwMode="auto">
          <a:xfrm flipH="1" flipV="1">
            <a:off x="7839710" y="1147445"/>
            <a:ext cx="0" cy="2292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921" name="Line 129"/>
          <p:cNvSpPr>
            <a:spLocks noChangeShapeType="1"/>
          </p:cNvSpPr>
          <p:nvPr/>
        </p:nvSpPr>
        <p:spPr bwMode="auto">
          <a:xfrm>
            <a:off x="7460746" y="1571207"/>
            <a:ext cx="114500" cy="98149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8" name="直接连接符 7"/>
          <p:cNvCxnSpPr/>
          <p:nvPr/>
        </p:nvCxnSpPr>
        <p:spPr>
          <a:xfrm>
            <a:off x="7581074" y="4037900"/>
            <a:ext cx="5080" cy="386715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55" name="Line 63"/>
          <p:cNvSpPr>
            <a:spLocks noChangeShapeType="1"/>
          </p:cNvSpPr>
          <p:nvPr/>
        </p:nvSpPr>
        <p:spPr bwMode="auto">
          <a:xfrm>
            <a:off x="5179695" y="2336165"/>
            <a:ext cx="106680" cy="90106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 flipV="1">
            <a:off x="5384689" y="1717040"/>
            <a:ext cx="5191" cy="19151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>
            <a:off x="4920615" y="1786890"/>
            <a:ext cx="98425" cy="14160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 flipH="1" flipV="1">
            <a:off x="4768849" y="2440305"/>
            <a:ext cx="135665" cy="11289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4284980" y="2336165"/>
            <a:ext cx="2387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658770" y="1157081"/>
            <a:ext cx="936625" cy="3690231"/>
            <a:chOff x="6418" y="1637"/>
            <a:chExt cx="1475" cy="6649"/>
          </a:xfrm>
        </p:grpSpPr>
        <p:grpSp>
          <p:nvGrpSpPr>
            <p:cNvPr id="33797" name="Group 5"/>
            <p:cNvGrpSpPr/>
            <p:nvPr/>
          </p:nvGrpSpPr>
          <p:grpSpPr bwMode="auto">
            <a:xfrm>
              <a:off x="6714" y="5521"/>
              <a:ext cx="918" cy="898"/>
              <a:chOff x="2400" y="2400"/>
              <a:chExt cx="1440" cy="1440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2" name="Group 10"/>
            <p:cNvGrpSpPr/>
            <p:nvPr/>
          </p:nvGrpSpPr>
          <p:grpSpPr bwMode="auto">
            <a:xfrm>
              <a:off x="6886" y="5880"/>
              <a:ext cx="583" cy="1172"/>
              <a:chOff x="4230" y="2795"/>
              <a:chExt cx="915" cy="1879"/>
            </a:xfrm>
          </p:grpSpPr>
          <p:sp>
            <p:nvSpPr>
              <p:cNvPr id="33803" name="Freeform 11"/>
              <p:cNvSpPr/>
              <p:nvPr/>
            </p:nvSpPr>
            <p:spPr bwMode="auto">
              <a:xfrm>
                <a:off x="4460" y="3860"/>
                <a:ext cx="635" cy="814"/>
              </a:xfrm>
              <a:custGeom>
                <a:avLst/>
                <a:gdLst>
                  <a:gd name="T0" fmla="*/ 472 w 2020"/>
                  <a:gd name="T1" fmla="*/ 15 h 2594"/>
                  <a:gd name="T2" fmla="*/ 472 w 2020"/>
                  <a:gd name="T3" fmla="*/ 552 h 2594"/>
                  <a:gd name="T4" fmla="*/ 442 w 2020"/>
                  <a:gd name="T5" fmla="*/ 1005 h 2594"/>
                  <a:gd name="T6" fmla="*/ 247 w 2020"/>
                  <a:gd name="T7" fmla="*/ 1260 h 2594"/>
                  <a:gd name="T8" fmla="*/ 112 w 2020"/>
                  <a:gd name="T9" fmla="*/ 1488 h 2594"/>
                  <a:gd name="T10" fmla="*/ 7 w 2020"/>
                  <a:gd name="T11" fmla="*/ 1800 h 2594"/>
                  <a:gd name="T12" fmla="*/ 67 w 2020"/>
                  <a:gd name="T13" fmla="*/ 2055 h 2594"/>
                  <a:gd name="T14" fmla="*/ 262 w 2020"/>
                  <a:gd name="T15" fmla="*/ 2325 h 2594"/>
                  <a:gd name="T16" fmla="*/ 652 w 2020"/>
                  <a:gd name="T17" fmla="*/ 2535 h 2594"/>
                  <a:gd name="T18" fmla="*/ 1087 w 2020"/>
                  <a:gd name="T19" fmla="*/ 2550 h 2594"/>
                  <a:gd name="T20" fmla="*/ 1552 w 2020"/>
                  <a:gd name="T21" fmla="*/ 2268 h 2594"/>
                  <a:gd name="T22" fmla="*/ 1762 w 2020"/>
                  <a:gd name="T23" fmla="*/ 1965 h 2594"/>
                  <a:gd name="T24" fmla="*/ 1912 w 2020"/>
                  <a:gd name="T25" fmla="*/ 1644 h 2594"/>
                  <a:gd name="T26" fmla="*/ 2002 w 2020"/>
                  <a:gd name="T27" fmla="*/ 1275 h 2594"/>
                  <a:gd name="T28" fmla="*/ 1807 w 2020"/>
                  <a:gd name="T29" fmla="*/ 1440 h 2594"/>
                  <a:gd name="T30" fmla="*/ 1597 w 2020"/>
                  <a:gd name="T31" fmla="*/ 1785 h 2594"/>
                  <a:gd name="T32" fmla="*/ 1372 w 2020"/>
                  <a:gd name="T33" fmla="*/ 2010 h 2594"/>
                  <a:gd name="T34" fmla="*/ 1177 w 2020"/>
                  <a:gd name="T35" fmla="*/ 2130 h 2594"/>
                  <a:gd name="T36" fmla="*/ 892 w 2020"/>
                  <a:gd name="T37" fmla="*/ 2115 h 2594"/>
                  <a:gd name="T38" fmla="*/ 637 w 2020"/>
                  <a:gd name="T39" fmla="*/ 1935 h 2594"/>
                  <a:gd name="T40" fmla="*/ 652 w 2020"/>
                  <a:gd name="T41" fmla="*/ 1590 h 2594"/>
                  <a:gd name="T42" fmla="*/ 877 w 2020"/>
                  <a:gd name="T43" fmla="*/ 1260 h 2594"/>
                  <a:gd name="T44" fmla="*/ 1012 w 2020"/>
                  <a:gd name="T45" fmla="*/ 1020 h 2594"/>
                  <a:gd name="T46" fmla="*/ 1012 w 2020"/>
                  <a:gd name="T47" fmla="*/ 708 h 2594"/>
                  <a:gd name="T48" fmla="*/ 1012 w 2020"/>
                  <a:gd name="T49" fmla="*/ 552 h 2594"/>
                  <a:gd name="T50" fmla="*/ 1012 w 2020"/>
                  <a:gd name="T51" fmla="*/ 0 h 2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grpSp>
            <p:nvGrpSpPr>
              <p:cNvPr id="33804" name="Group 12"/>
              <p:cNvGrpSpPr/>
              <p:nvPr/>
            </p:nvGrpSpPr>
            <p:grpSpPr bwMode="auto">
              <a:xfrm>
                <a:off x="4230" y="2795"/>
                <a:ext cx="915" cy="1180"/>
                <a:chOff x="4230" y="2795"/>
                <a:chExt cx="915" cy="1180"/>
              </a:xfrm>
            </p:grpSpPr>
            <p:sp>
              <p:nvSpPr>
                <p:cNvPr id="33805" name="Freeform 13"/>
                <p:cNvSpPr/>
                <p:nvPr/>
              </p:nvSpPr>
              <p:spPr bwMode="auto">
                <a:xfrm>
                  <a:off x="4230" y="2795"/>
                  <a:ext cx="915" cy="1180"/>
                </a:xfrm>
                <a:custGeom>
                  <a:avLst/>
                  <a:gdLst>
                    <a:gd name="T0" fmla="*/ 0 w 915"/>
                    <a:gd name="T1" fmla="*/ 0 h 1180"/>
                    <a:gd name="T2" fmla="*/ 915 w 915"/>
                    <a:gd name="T3" fmla="*/ 15 h 1180"/>
                    <a:gd name="T4" fmla="*/ 630 w 915"/>
                    <a:gd name="T5" fmla="*/ 1180 h 1180"/>
                    <a:gd name="T6" fmla="*/ 270 w 915"/>
                    <a:gd name="T7" fmla="*/ 1155 h 1180"/>
                    <a:gd name="T8" fmla="*/ 0 w 915"/>
                    <a:gd name="T9" fmla="*/ 0 h 1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5" h="1180">
                      <a:moveTo>
                        <a:pt x="0" y="0"/>
                      </a:moveTo>
                      <a:lnTo>
                        <a:pt x="915" y="15"/>
                      </a:lnTo>
                      <a:lnTo>
                        <a:pt x="630" y="1180"/>
                      </a:lnTo>
                      <a:lnTo>
                        <a:pt x="270" y="1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969696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6" name="Oval 14"/>
                <p:cNvSpPr>
                  <a:spLocks noChangeArrowheads="1"/>
                </p:cNvSpPr>
                <p:nvPr/>
              </p:nvSpPr>
              <p:spPr bwMode="auto">
                <a:xfrm>
                  <a:off x="4560" y="2845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07" name="Oval 15"/>
                <p:cNvSpPr>
                  <a:spLocks noChangeArrowheads="1"/>
                </p:cNvSpPr>
                <p:nvPr/>
              </p:nvSpPr>
              <p:spPr bwMode="auto">
                <a:xfrm>
                  <a:off x="4580" y="3660"/>
                  <a:ext cx="215" cy="2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C0C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</p:grpSp>
        <p:grpSp>
          <p:nvGrpSpPr>
            <p:cNvPr id="33809" name="Group 17"/>
            <p:cNvGrpSpPr/>
            <p:nvPr/>
          </p:nvGrpSpPr>
          <p:grpSpPr bwMode="auto">
            <a:xfrm rot="10800000">
              <a:off x="6418" y="1637"/>
              <a:ext cx="1475" cy="167"/>
              <a:chOff x="2760" y="2640"/>
              <a:chExt cx="1338" cy="130"/>
            </a:xfrm>
          </p:grpSpPr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22" name="xjhlx12"/>
            <p:cNvGrpSpPr/>
            <p:nvPr/>
          </p:nvGrpSpPr>
          <p:grpSpPr bwMode="auto">
            <a:xfrm rot="10800000">
              <a:off x="6886" y="4541"/>
              <a:ext cx="574" cy="1041"/>
              <a:chOff x="3960" y="2220"/>
              <a:chExt cx="1440" cy="2454"/>
            </a:xfrm>
          </p:grpSpPr>
          <p:grpSp>
            <p:nvGrpSpPr>
              <p:cNvPr id="33823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2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5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6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7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28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29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30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31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34" name="xjhlx12"/>
            <p:cNvGrpSpPr/>
            <p:nvPr/>
          </p:nvGrpSpPr>
          <p:grpSpPr bwMode="auto">
            <a:xfrm>
              <a:off x="6705" y="2249"/>
              <a:ext cx="918" cy="1539"/>
              <a:chOff x="3960" y="2220"/>
              <a:chExt cx="1440" cy="2468"/>
            </a:xfrm>
          </p:grpSpPr>
          <p:grpSp>
            <p:nvGrpSpPr>
              <p:cNvPr id="33835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36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7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8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9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40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33841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42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43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>
              <a:off x="7078" y="5208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847" name="xjhlx8"/>
            <p:cNvGrpSpPr>
              <a:grpSpLocks noChangeAspect="1"/>
            </p:cNvGrpSpPr>
            <p:nvPr/>
          </p:nvGrpSpPr>
          <p:grpSpPr bwMode="auto">
            <a:xfrm rot="5400000">
              <a:off x="6476" y="2049"/>
              <a:ext cx="1375" cy="918"/>
              <a:chOff x="6892" y="783"/>
              <a:chExt cx="813" cy="579"/>
            </a:xfrm>
          </p:grpSpPr>
          <p:grpSp>
            <p:nvGrpSpPr>
              <p:cNvPr id="33848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8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0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1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2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853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854" name="Line 62"/>
            <p:cNvSpPr>
              <a:spLocks noChangeShapeType="1"/>
            </p:cNvSpPr>
            <p:nvPr/>
          </p:nvSpPr>
          <p:spPr bwMode="auto">
            <a:xfrm>
              <a:off x="7058" y="472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2" name="直接连接符 1"/>
            <p:cNvCxnSpPr>
              <a:stCxn id="33803" idx="8"/>
            </p:cNvCxnSpPr>
            <p:nvPr/>
          </p:nvCxnSpPr>
          <p:spPr>
            <a:xfrm>
              <a:off x="7163" y="7041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5" name="矩形 5194"/>
            <p:cNvSpPr/>
            <p:nvPr/>
          </p:nvSpPr>
          <p:spPr>
            <a:xfrm rot="10800000">
              <a:off x="6580" y="7293"/>
              <a:ext cx="1247" cy="99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05" y="7227"/>
              <a:ext cx="828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9" name="Oval 67"/>
          <p:cNvSpPr>
            <a:spLocks noChangeArrowheads="1"/>
          </p:cNvSpPr>
          <p:nvPr/>
        </p:nvSpPr>
        <p:spPr bwMode="auto">
          <a:xfrm>
            <a:off x="5133975" y="22599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5" name="组合 4"/>
          <p:cNvGrpSpPr/>
          <p:nvPr/>
        </p:nvGrpSpPr>
        <p:grpSpPr>
          <a:xfrm>
            <a:off x="6998970" y="600710"/>
            <a:ext cx="1111250" cy="3456255"/>
            <a:chOff x="9630" y="360"/>
            <a:chExt cx="2314" cy="7682"/>
          </a:xfrm>
        </p:grpSpPr>
        <p:grpSp>
          <p:nvGrpSpPr>
            <p:cNvPr id="33862" name="Group 70"/>
            <p:cNvGrpSpPr/>
            <p:nvPr/>
          </p:nvGrpSpPr>
          <p:grpSpPr bwMode="auto">
            <a:xfrm rot="10800000">
              <a:off x="9630" y="360"/>
              <a:ext cx="2314" cy="236"/>
              <a:chOff x="2760" y="2640"/>
              <a:chExt cx="1338" cy="130"/>
            </a:xfrm>
          </p:grpSpPr>
          <p:sp>
            <p:nvSpPr>
              <p:cNvPr id="33863" name="Line 71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4" name="Line 72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5" name="Line 73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6" name="Line 74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7" name="Line 75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8" name="Line 76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69" name="Line 77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0" name="Line 78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1" name="Line 79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2" name="Line 80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3" name="Line 81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74" name="Line 82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75" name="xjhlx12"/>
            <p:cNvGrpSpPr/>
            <p:nvPr/>
          </p:nvGrpSpPr>
          <p:grpSpPr bwMode="auto">
            <a:xfrm>
              <a:off x="10210" y="6229"/>
              <a:ext cx="1230" cy="1813"/>
              <a:chOff x="3960" y="2220"/>
              <a:chExt cx="1514" cy="2454"/>
            </a:xfrm>
          </p:grpSpPr>
          <p:grpSp>
            <p:nvGrpSpPr>
              <p:cNvPr id="33876" name="Group 84"/>
              <p:cNvGrpSpPr/>
              <p:nvPr/>
            </p:nvGrpSpPr>
            <p:grpSpPr bwMode="auto">
              <a:xfrm>
                <a:off x="3960" y="2220"/>
                <a:ext cx="1514" cy="1537"/>
                <a:chOff x="2400" y="2400"/>
                <a:chExt cx="1514" cy="1537"/>
              </a:xfrm>
            </p:grpSpPr>
            <p:sp>
              <p:nvSpPr>
                <p:cNvPr id="33877" name="Oval 85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514" cy="15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8" name="Oval 86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79" name="Oval 87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80" name="Oval 88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81" name="Group 89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82" name="Freeform 90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83" name="Group 91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84" name="Freeform 92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8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87" name="xjhlx12"/>
            <p:cNvGrpSpPr/>
            <p:nvPr/>
          </p:nvGrpSpPr>
          <p:grpSpPr bwMode="auto">
            <a:xfrm rot="10800000">
              <a:off x="10429" y="4588"/>
              <a:ext cx="833" cy="1419"/>
              <a:chOff x="4004" y="2302"/>
              <a:chExt cx="1333" cy="2372"/>
            </a:xfrm>
          </p:grpSpPr>
          <p:grpSp>
            <p:nvGrpSpPr>
              <p:cNvPr id="33888" name="Group 96"/>
              <p:cNvGrpSpPr/>
              <p:nvPr/>
            </p:nvGrpSpPr>
            <p:grpSpPr bwMode="auto">
              <a:xfrm>
                <a:off x="4004" y="2302"/>
                <a:ext cx="1333" cy="1351"/>
                <a:chOff x="2444" y="2482"/>
                <a:chExt cx="1333" cy="1351"/>
              </a:xfrm>
            </p:grpSpPr>
            <p:sp>
              <p:nvSpPr>
                <p:cNvPr id="33889" name="Oval 97"/>
                <p:cNvSpPr>
                  <a:spLocks noChangeArrowheads="1"/>
                </p:cNvSpPr>
                <p:nvPr/>
              </p:nvSpPr>
              <p:spPr bwMode="auto">
                <a:xfrm>
                  <a:off x="2444" y="2482"/>
                  <a:ext cx="1333" cy="13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0" name="Oval 98"/>
                <p:cNvSpPr>
                  <a:spLocks noChangeArrowheads="1"/>
                </p:cNvSpPr>
                <p:nvPr/>
              </p:nvSpPr>
              <p:spPr bwMode="auto">
                <a:xfrm>
                  <a:off x="2608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1" name="Oval 99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92" name="Oval 100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93" name="Group 101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94" name="Freeform 102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95" name="Group 103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96" name="Freeform 104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9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99" name="xjhlx12"/>
            <p:cNvGrpSpPr/>
            <p:nvPr/>
          </p:nvGrpSpPr>
          <p:grpSpPr bwMode="auto">
            <a:xfrm>
              <a:off x="10530" y="2087"/>
              <a:ext cx="720" cy="1295"/>
              <a:chOff x="3960" y="2220"/>
              <a:chExt cx="1440" cy="2454"/>
            </a:xfrm>
          </p:grpSpPr>
          <p:grpSp>
            <p:nvGrpSpPr>
              <p:cNvPr id="33900" name="Group 108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901" name="Oval 109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2" name="Oval 110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3" name="Oval 111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04" name="Oval 112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905" name="Group 113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906" name="Freeform 114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907" name="Group 115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908" name="Freeform 116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0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91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911" name="Rectangle 119"/>
            <p:cNvSpPr>
              <a:spLocks noChangeArrowheads="1"/>
            </p:cNvSpPr>
            <p:nvPr/>
          </p:nvSpPr>
          <p:spPr bwMode="auto">
            <a:xfrm>
              <a:off x="10750" y="5452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912" name="xjhlx8"/>
            <p:cNvGrpSpPr>
              <a:grpSpLocks noChangeAspect="1"/>
            </p:cNvGrpSpPr>
            <p:nvPr/>
          </p:nvGrpSpPr>
          <p:grpSpPr bwMode="auto">
            <a:xfrm rot="5400000">
              <a:off x="10162" y="807"/>
              <a:ext cx="1468" cy="1091"/>
              <a:chOff x="6892" y="783"/>
              <a:chExt cx="813" cy="579"/>
            </a:xfrm>
          </p:grpSpPr>
          <p:grpSp>
            <p:nvGrpSpPr>
              <p:cNvPr id="33913" name="Group 121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91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5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6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917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91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919" name="Line 127"/>
            <p:cNvSpPr>
              <a:spLocks noChangeShapeType="1"/>
            </p:cNvSpPr>
            <p:nvPr/>
          </p:nvSpPr>
          <p:spPr bwMode="auto">
            <a:xfrm>
              <a:off x="10660" y="45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33920" name="Rectangle 128"/>
            <p:cNvSpPr>
              <a:spLocks noChangeArrowheads="1"/>
            </p:cNvSpPr>
            <p:nvPr/>
          </p:nvSpPr>
          <p:spPr bwMode="auto">
            <a:xfrm>
              <a:off x="10800" y="1396"/>
              <a:ext cx="180" cy="138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</p:grpSp>
      <p:sp>
        <p:nvSpPr>
          <p:cNvPr id="33922" name="Oval 130"/>
          <p:cNvSpPr>
            <a:spLocks noChangeArrowheads="1"/>
          </p:cNvSpPr>
          <p:nvPr/>
        </p:nvSpPr>
        <p:spPr bwMode="auto">
          <a:xfrm>
            <a:off x="7545326" y="250704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33927" name="Text Box 135"/>
          <p:cNvSpPr txBox="1">
            <a:spLocks noChangeArrowheads="1"/>
          </p:cNvSpPr>
          <p:nvPr/>
        </p:nvSpPr>
        <p:spPr bwMode="auto">
          <a:xfrm>
            <a:off x="6549390" y="2319655"/>
            <a:ext cx="462280" cy="5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33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sp>
        <p:nvSpPr>
          <p:cNvPr id="6" name="矩形 5"/>
          <p:cNvSpPr/>
          <p:nvPr/>
        </p:nvSpPr>
        <p:spPr>
          <a:xfrm rot="10800000">
            <a:off x="7161339" y="4244275"/>
            <a:ext cx="760095" cy="56070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>
            <a:solidFill>
              <a:srgbClr val="FA141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273099" y="4202365"/>
            <a:ext cx="525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 dirty="0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177583" y="476348"/>
            <a:ext cx="3958508" cy="498192"/>
            <a:chOff x="2506980" y="665512"/>
            <a:chExt cx="3958508" cy="49819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6826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593872" y="665512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滑轮组的连接方法</a:t>
              </a:r>
            </a:p>
          </p:txBody>
        </p:sp>
      </p:grpSp>
      <p:sp>
        <p:nvSpPr>
          <p:cNvPr id="4" name="Line 64"/>
          <p:cNvSpPr>
            <a:spLocks noChangeShapeType="1"/>
          </p:cNvSpPr>
          <p:nvPr/>
        </p:nvSpPr>
        <p:spPr bwMode="auto">
          <a:xfrm flipH="1" flipV="1">
            <a:off x="3303270" y="1686560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>
            <a:off x="2889250" y="178435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 flipH="1" flipV="1">
            <a:off x="2735580" y="2163445"/>
            <a:ext cx="123190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2273935" y="199517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680970" y="1191260"/>
            <a:ext cx="793115" cy="3528112"/>
            <a:chOff x="5344" y="1986"/>
            <a:chExt cx="1249" cy="5556"/>
          </a:xfrm>
        </p:grpSpPr>
        <p:sp>
          <p:nvSpPr>
            <p:cNvPr id="16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18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3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24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25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26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7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31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3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4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45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4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50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51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52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53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57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58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59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0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6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65" name="直接连接符 64"/>
              <p:cNvCxnSpPr>
                <a:stCxn id="25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矩形 65"/>
              <p:cNvSpPr/>
              <p:nvPr/>
            </p:nvSpPr>
            <p:spPr>
              <a:xfrm rot="10800000">
                <a:off x="5596" y="7400"/>
                <a:ext cx="1247" cy="109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 dirty="0">
                    <a:latin typeface="Times New Roman" panose="02020603050405020304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68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69" name="Line 64"/>
          <p:cNvSpPr>
            <a:spLocks noChangeShapeType="1"/>
          </p:cNvSpPr>
          <p:nvPr/>
        </p:nvSpPr>
        <p:spPr bwMode="auto">
          <a:xfrm flipH="1" flipV="1">
            <a:off x="955675" y="1781175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0" name="Line 65"/>
          <p:cNvSpPr>
            <a:spLocks noChangeShapeType="1"/>
          </p:cNvSpPr>
          <p:nvPr/>
        </p:nvSpPr>
        <p:spPr bwMode="auto">
          <a:xfrm>
            <a:off x="1177925" y="232791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1" name="Line 66"/>
          <p:cNvSpPr>
            <a:spLocks noChangeShapeType="1"/>
          </p:cNvSpPr>
          <p:nvPr/>
        </p:nvSpPr>
        <p:spPr bwMode="auto">
          <a:xfrm rot="9600000" flipV="1">
            <a:off x="1336040" y="1808480"/>
            <a:ext cx="222250" cy="121666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2" name="Text Box 68"/>
          <p:cNvSpPr txBox="1">
            <a:spLocks noChangeArrowheads="1"/>
          </p:cNvSpPr>
          <p:nvPr/>
        </p:nvSpPr>
        <p:spPr bwMode="auto">
          <a:xfrm>
            <a:off x="1617345" y="255270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751205" y="1264285"/>
            <a:ext cx="793115" cy="3528112"/>
            <a:chOff x="5344" y="1986"/>
            <a:chExt cx="1249" cy="5556"/>
          </a:xfrm>
        </p:grpSpPr>
        <p:sp>
          <p:nvSpPr>
            <p:cNvPr id="75" name="Freeform 37"/>
            <p:cNvSpPr/>
            <p:nvPr/>
          </p:nvSpPr>
          <p:spPr bwMode="auto">
            <a:xfrm rot="10800000">
              <a:off x="5832" y="4653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77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0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1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82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83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84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85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6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7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88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89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3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4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5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6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7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8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9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100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101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102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10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107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108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109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110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1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12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114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115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116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7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8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9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120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121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122" name="直接连接符 121"/>
              <p:cNvCxnSpPr>
                <a:stCxn id="83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矩形 122"/>
              <p:cNvSpPr/>
              <p:nvPr/>
            </p:nvSpPr>
            <p:spPr>
              <a:xfrm rot="10800000">
                <a:off x="5596" y="7400"/>
                <a:ext cx="1247" cy="10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文本框 123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125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26" name="文本框 125"/>
          <p:cNvSpPr txBox="1"/>
          <p:nvPr/>
        </p:nvSpPr>
        <p:spPr>
          <a:xfrm>
            <a:off x="1508754" y="421141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=2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3479800" y="4103246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=3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5599134" y="433745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=4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8010525" y="4363072"/>
            <a:ext cx="80518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=5</a:t>
            </a:r>
          </a:p>
        </p:txBody>
      </p:sp>
      <p:sp>
        <p:nvSpPr>
          <p:cNvPr id="73" name="Oval 67"/>
          <p:cNvSpPr>
            <a:spLocks noChangeArrowheads="1"/>
          </p:cNvSpPr>
          <p:nvPr/>
        </p:nvSpPr>
        <p:spPr bwMode="auto">
          <a:xfrm flipH="1">
            <a:off x="1134110" y="232791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3" name="Oval 67"/>
          <p:cNvSpPr>
            <a:spLocks noChangeArrowheads="1"/>
          </p:cNvSpPr>
          <p:nvPr/>
        </p:nvSpPr>
        <p:spPr bwMode="auto">
          <a:xfrm>
            <a:off x="3031490" y="287782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7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338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0" grpId="0" bldLvl="0" animBg="1"/>
      <p:bldP spid="33859" grpId="0" bldLvl="0" animBg="1"/>
      <p:bldP spid="33922" grpId="0" bldLvl="0" animBg="1"/>
      <p:bldP spid="33927" grpId="0" bldLvl="0" animBg="1"/>
      <p:bldP spid="12" grpId="0" bldLvl="0" animBg="1"/>
      <p:bldP spid="72" grpId="0" bldLvl="0" animBg="1"/>
      <p:bldP spid="126" grpId="0" animBg="1"/>
      <p:bldP spid="127" grpId="0" animBg="1"/>
      <p:bldP spid="128" grpId="0" bldLvl="0" animBg="1"/>
      <p:bldP spid="129" grpId="0" animBg="1"/>
      <p:bldP spid="73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8"/>
          <p:cNvGrpSpPr/>
          <p:nvPr/>
        </p:nvGrpSpPr>
        <p:grpSpPr bwMode="auto">
          <a:xfrm>
            <a:off x="2587943" y="636561"/>
            <a:ext cx="1487805" cy="426720"/>
            <a:chOff x="2004695" y="686607"/>
            <a:chExt cx="1983740" cy="570436"/>
          </a:xfrm>
        </p:grpSpPr>
        <p:sp>
          <p:nvSpPr>
            <p:cNvPr id="16" name="圆角矩形 15"/>
            <p:cNvSpPr/>
            <p:nvPr/>
          </p:nvSpPr>
          <p:spPr>
            <a:xfrm>
              <a:off x="2005542" y="686607"/>
              <a:ext cx="1893147" cy="555157"/>
            </a:xfrm>
            <a:prstGeom prst="roundRect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00"/>
            </a:p>
          </p:txBody>
        </p: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2004695" y="740934"/>
              <a:ext cx="1983740" cy="51610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400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知识点 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3</a:t>
              </a:r>
              <a:endParaRPr lang="zh-CN" altLang="en-US" sz="2400" b="1">
                <a:solidFill>
                  <a:sysClr val="window" lastClr="FFFFFF"/>
                </a:solidFill>
                <a:latin typeface="Times New Roman" panose="0202060305040502030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8" name="矩形 4"/>
          <p:cNvSpPr>
            <a:spLocks noChangeArrowheads="1"/>
          </p:cNvSpPr>
          <p:nvPr/>
        </p:nvSpPr>
        <p:spPr bwMode="auto">
          <a:xfrm>
            <a:off x="4281170" y="605889"/>
            <a:ext cx="19075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Times New Roman" panose="02020603050405020304" charset="0"/>
                <a:ea typeface="黑体" panose="02010609060101010101" pitchFamily="49" charset="-122"/>
              </a:rPr>
              <a:t>轮轴和斜面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5580"/>
          <a:stretch>
            <a:fillRect/>
          </a:stretch>
        </p:blipFill>
        <p:spPr>
          <a:xfrm>
            <a:off x="352339" y="1463429"/>
            <a:ext cx="3530052" cy="255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圆角右箭头 5"/>
          <p:cNvSpPr/>
          <p:nvPr/>
        </p:nvSpPr>
        <p:spPr>
          <a:xfrm rot="10800000" flipH="1">
            <a:off x="4332605" y="1686560"/>
            <a:ext cx="1613535" cy="5461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6622" y="1018540"/>
            <a:ext cx="274383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由具有共同转动轴的大轮和小轮组成。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287395" y="1226185"/>
            <a:ext cx="2244725" cy="495300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轮轴</a:t>
              </a:r>
            </a:p>
          </p:txBody>
        </p:sp>
      </p:grp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332605" y="4645153"/>
            <a:ext cx="4079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CN" altLang="en-US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动力臂大于阻力臂 </a:t>
            </a:r>
            <a:r>
              <a:rPr kumimoji="0" lang="en-US" altLang="zh-CN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—— </a:t>
            </a:r>
            <a:r>
              <a:rPr kumimoji="0" lang="zh-CN" altLang="en-US" sz="2000" b="1" dirty="0">
                <a:solidFill>
                  <a:srgbClr val="3002C4"/>
                </a:solidFill>
                <a:ea typeface="黑体" panose="02010609060101010101" pitchFamily="49" charset="-122"/>
              </a:rPr>
              <a:t>省力杠杆</a:t>
            </a:r>
          </a:p>
        </p:txBody>
      </p:sp>
      <p:sp>
        <p:nvSpPr>
          <p:cNvPr id="9" name="右箭头 8"/>
          <p:cNvSpPr/>
          <p:nvPr/>
        </p:nvSpPr>
        <p:spPr>
          <a:xfrm>
            <a:off x="5507990" y="1315085"/>
            <a:ext cx="466725" cy="256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74715" y="1864995"/>
            <a:ext cx="31242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可以连续转动的杠杆。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4944110" y="2325370"/>
            <a:ext cx="2889885" cy="2451100"/>
            <a:chOff x="5415" y="3593"/>
            <a:chExt cx="4551" cy="3860"/>
          </a:xfrm>
        </p:grpSpPr>
        <p:sp>
          <p:nvSpPr>
            <p:cNvPr id="41" name="椭圆 40"/>
            <p:cNvSpPr/>
            <p:nvPr/>
          </p:nvSpPr>
          <p:spPr>
            <a:xfrm>
              <a:off x="5415" y="3593"/>
              <a:ext cx="3570" cy="3480"/>
            </a:xfrm>
            <a:prstGeom prst="ellipse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6600" y="4703"/>
              <a:ext cx="1200" cy="1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4445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140" y="5236"/>
              <a:ext cx="120" cy="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箭头连接符 43"/>
            <p:cNvCxnSpPr>
              <a:stCxn id="41" idx="6"/>
            </p:cNvCxnSpPr>
            <p:nvPr/>
          </p:nvCxnSpPr>
          <p:spPr>
            <a:xfrm>
              <a:off x="8985" y="5333"/>
              <a:ext cx="3" cy="1240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6600" y="5303"/>
              <a:ext cx="45" cy="1950"/>
            </a:xfrm>
            <a:prstGeom prst="straightConnector1">
              <a:avLst/>
            </a:prstGeom>
            <a:ln w="412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6735" y="4646"/>
              <a:ext cx="6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O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030" y="6143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F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799" y="6728"/>
              <a:ext cx="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G</a:t>
              </a:r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6073140" y="3385185"/>
            <a:ext cx="1162050" cy="9525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6504305" y="2694940"/>
            <a:ext cx="285750" cy="1113790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文本框 50"/>
          <p:cNvSpPr txBox="1"/>
          <p:nvPr/>
        </p:nvSpPr>
        <p:spPr>
          <a:xfrm>
            <a:off x="6473190" y="2700655"/>
            <a:ext cx="384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>
            <a:off x="5711190" y="3394710"/>
            <a:ext cx="434340" cy="3810"/>
          </a:xfrm>
          <a:prstGeom prst="line">
            <a:avLst/>
          </a:prstGeom>
          <a:ln w="28575" cmpd="sng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左大括号 53"/>
          <p:cNvSpPr/>
          <p:nvPr/>
        </p:nvSpPr>
        <p:spPr>
          <a:xfrm rot="5400000" flipH="1">
            <a:off x="5789295" y="3296285"/>
            <a:ext cx="185420" cy="381635"/>
          </a:xfrm>
          <a:prstGeom prst="leftBrace">
            <a:avLst>
              <a:gd name="adj1" fmla="val 33333"/>
              <a:gd name="adj2" fmla="val 51181"/>
            </a:avLst>
          </a:prstGeom>
          <a:noFill/>
          <a:ln w="22225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文本框 54"/>
          <p:cNvSpPr txBox="1"/>
          <p:nvPr/>
        </p:nvSpPr>
        <p:spPr>
          <a:xfrm>
            <a:off x="5766435" y="3549015"/>
            <a:ext cx="3790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6083" grpId="0"/>
      <p:bldP spid="9" grpId="0" animBg="1"/>
      <p:bldP spid="19" grpId="0" animBg="1"/>
      <p:bldP spid="50" grpId="0" bldLvl="0" animBg="1"/>
      <p:bldP spid="51" grpId="0"/>
      <p:bldP spid="54" grpId="0" bldLvl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8" name="Picture 18" descr="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94" y="1633855"/>
            <a:ext cx="2782888" cy="2365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708862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生活中的轮轴</a:t>
              </a:r>
            </a:p>
          </p:txBody>
        </p:sp>
      </p:grpSp>
      <p:sp>
        <p:nvSpPr>
          <p:cNvPr id="81924" name="Rectangle 4"/>
          <p:cNvSpPr/>
          <p:nvPr/>
        </p:nvSpPr>
        <p:spPr>
          <a:xfrm>
            <a:off x="6686550" y="2327275"/>
            <a:ext cx="1924050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charset="0"/>
                <a:ea typeface="黑体" panose="02010609060101010101" pitchFamily="49" charset="-122"/>
              </a:rPr>
              <a:t>门的把手     </a:t>
            </a:r>
          </a:p>
        </p:txBody>
      </p:sp>
      <p:sp>
        <p:nvSpPr>
          <p:cNvPr id="81926" name="Rectangle 6"/>
          <p:cNvSpPr/>
          <p:nvPr/>
        </p:nvSpPr>
        <p:spPr>
          <a:xfrm>
            <a:off x="6200775" y="4545330"/>
            <a:ext cx="2090738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charset="0"/>
                <a:ea typeface="黑体" panose="02010609060101010101" pitchFamily="49" charset="-122"/>
              </a:rPr>
              <a:t>单车的踏板   </a:t>
            </a:r>
          </a:p>
        </p:txBody>
      </p:sp>
      <p:pic>
        <p:nvPicPr>
          <p:cNvPr id="81927" name="Picture 7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082675"/>
            <a:ext cx="1682750" cy="124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28" name="Picture 8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63" y="2816543"/>
            <a:ext cx="2590800" cy="1700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5" name="Rectangle 5"/>
          <p:cNvSpPr/>
          <p:nvPr/>
        </p:nvSpPr>
        <p:spPr>
          <a:xfrm>
            <a:off x="4216400" y="3098800"/>
            <a:ext cx="1344613" cy="4889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Times New Roman" panose="02020603050405020304" charset="0"/>
                <a:ea typeface="黑体" panose="02010609060101010101" pitchFamily="49" charset="-122"/>
              </a:rPr>
              <a:t>螺丝刀  </a:t>
            </a:r>
          </a:p>
        </p:txBody>
      </p:sp>
      <p:pic>
        <p:nvPicPr>
          <p:cNvPr id="81930" name="Picture 10" descr="87"/>
          <p:cNvPicPr>
            <a:picLocks noChangeAspect="1"/>
          </p:cNvPicPr>
          <p:nvPr/>
        </p:nvPicPr>
        <p:blipFill>
          <a:blip r:embed="rId6"/>
          <a:srcRect t="30798" b="41283"/>
          <a:stretch>
            <a:fillRect/>
          </a:stretch>
        </p:blipFill>
        <p:spPr>
          <a:xfrm>
            <a:off x="3763963" y="2327275"/>
            <a:ext cx="2765425" cy="77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8" name="Picture 10" descr="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3" y="2104598"/>
            <a:ext cx="3887788" cy="2197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2307123" y="475623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斜面</a:t>
              </a:r>
            </a:p>
          </p:txBody>
        </p:sp>
      </p:grp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08339" y="1198100"/>
            <a:ext cx="684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斜面也是一种简单机械，使用斜面能够省力。</a:t>
            </a:r>
          </a:p>
        </p:txBody>
      </p:sp>
      <p:pic>
        <p:nvPicPr>
          <p:cNvPr id="41988" name="Picture 4" descr="照片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20" y="1848485"/>
            <a:ext cx="2860675" cy="14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楼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20" y="3333021"/>
            <a:ext cx="286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螺丝钉"/>
          <p:cNvPicPr>
            <a:picLocks noChangeAspect="1" noChangeArrowheads="1"/>
          </p:cNvPicPr>
          <p:nvPr/>
        </p:nvPicPr>
        <p:blipFill>
          <a:blip r:embed="rId2" cstate="print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36249" r="10938" b="36250"/>
          <a:stretch>
            <a:fillRect/>
          </a:stretch>
        </p:blipFill>
        <p:spPr bwMode="auto">
          <a:xfrm rot="5220000">
            <a:off x="6475095" y="2621915"/>
            <a:ext cx="3414395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6" descr="36"/>
          <p:cNvPicPr>
            <a:picLocks noChangeAspect="1"/>
          </p:cNvPicPr>
          <p:nvPr/>
        </p:nvPicPr>
        <p:blipFill>
          <a:blip r:embed="rId3"/>
          <a:srcRect l="44693"/>
          <a:stretch>
            <a:fillRect/>
          </a:stretch>
        </p:blipFill>
        <p:spPr>
          <a:xfrm>
            <a:off x="6282055" y="1268730"/>
            <a:ext cx="565785" cy="355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404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385570"/>
            <a:ext cx="2493010" cy="3496945"/>
          </a:xfrm>
          <a:prstGeom prst="rect">
            <a:avLst/>
          </a:prstGeom>
        </p:spPr>
      </p:pic>
      <p:pic>
        <p:nvPicPr>
          <p:cNvPr id="3" name="图片 2" descr="084040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895" y="1022985"/>
            <a:ext cx="3352800" cy="367284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07123" y="67368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变形的斜面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425" y="1057275"/>
            <a:ext cx="853757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（2019•盐城）如图所示，工人用动滑轮匀速提升重物，这样做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A．省力，不改变施力的方向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B．不省力，改变施力的方向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C．既省力，也改变施力的方向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D．既不省力，也不改变施力的方向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3" y="1804901"/>
            <a:ext cx="2686389" cy="29692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4023" y="1721351"/>
            <a:ext cx="4032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</a:p>
        </p:txBody>
      </p:sp>
      <p:grpSp>
        <p:nvGrpSpPr>
          <p:cNvPr id="26" name="组合 3"/>
          <p:cNvGrpSpPr/>
          <p:nvPr/>
        </p:nvGrpSpPr>
        <p:grpSpPr bwMode="auto">
          <a:xfrm>
            <a:off x="3371850" y="484445"/>
            <a:ext cx="1879997" cy="474345"/>
            <a:chOff x="497257" y="753279"/>
            <a:chExt cx="1881032" cy="475146"/>
          </a:xfrm>
        </p:grpSpPr>
        <p:grpSp>
          <p:nvGrpSpPr>
            <p:cNvPr id="2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05" y="963930"/>
            <a:ext cx="7074092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（2019•嘉兴）为便于研究，某健身器材中训练拉力部分的机械结构可简化为如图所示的滑轮组。若不计摩擦，下列有关分析正确的是（　　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23071" y="1722887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10" y="771692"/>
            <a:ext cx="2137410" cy="23625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8785" y="1991360"/>
            <a:ext cx="841692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A．两个滑轮在装置中起的作用相同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B．拉力移动的距离与配重上升的距离相同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C．沿方向1与2匀速拉动配重，所用的力大小相等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D．将配重提升相同高度，用该装置与直接提升所做的功相等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58031" y="2285278"/>
            <a:ext cx="680720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8" name="文本框 7"/>
          <p:cNvSpPr txBox="1"/>
          <p:nvPr/>
        </p:nvSpPr>
        <p:spPr>
          <a:xfrm>
            <a:off x="87630" y="2183130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070" y="2904490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605" y="4392295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4605" y="3648075"/>
            <a:ext cx="508635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97903" y="3027680"/>
            <a:ext cx="4691856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4" name="圆角矩形标注 13"/>
          <p:cNvSpPr/>
          <p:nvPr/>
        </p:nvSpPr>
        <p:spPr>
          <a:xfrm>
            <a:off x="5584190" y="2338070"/>
            <a:ext cx="970915" cy="567055"/>
          </a:xfrm>
          <a:prstGeom prst="wedgeRoundRectCallout">
            <a:avLst>
              <a:gd name="adj1" fmla="val -128072"/>
              <a:gd name="adj2" fmla="val 7082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两倍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72166" y="4481929"/>
            <a:ext cx="1194435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6" name="文本框 15"/>
          <p:cNvSpPr txBox="1"/>
          <p:nvPr/>
        </p:nvSpPr>
        <p:spPr>
          <a:xfrm>
            <a:off x="8053484" y="4481929"/>
            <a:ext cx="843915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25" name="圆角矩形标注 24"/>
          <p:cNvSpPr/>
          <p:nvPr/>
        </p:nvSpPr>
        <p:spPr>
          <a:xfrm>
            <a:off x="7263765" y="3707934"/>
            <a:ext cx="1828800" cy="684362"/>
          </a:xfrm>
          <a:prstGeom prst="wedgeRoundRectCallout">
            <a:avLst>
              <a:gd name="adj1" fmla="val -156050"/>
              <a:gd name="adj2" fmla="val 1102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克服动滑轮重力做功</a:t>
            </a:r>
          </a:p>
        </p:txBody>
      </p:sp>
      <p:sp>
        <p:nvSpPr>
          <p:cNvPr id="32" name="圆角矩形标注 31"/>
          <p:cNvSpPr/>
          <p:nvPr/>
        </p:nvSpPr>
        <p:spPr>
          <a:xfrm>
            <a:off x="7381875" y="3058794"/>
            <a:ext cx="1710690" cy="649139"/>
          </a:xfrm>
          <a:prstGeom prst="wedgeRoundRectCallout">
            <a:avLst>
              <a:gd name="adj1" fmla="val 16773"/>
              <a:gd name="adj2" fmla="val -2550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不改变力的大小</a:t>
            </a: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371850" y="509612"/>
            <a:ext cx="1879997" cy="474345"/>
            <a:chOff x="497257" y="753279"/>
            <a:chExt cx="1881032" cy="475146"/>
          </a:xfrm>
        </p:grpSpPr>
        <p:grpSp>
          <p:nvGrpSpPr>
            <p:cNvPr id="3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ldLvl="0" animBg="1"/>
      <p:bldP spid="8" grpId="0"/>
      <p:bldP spid="9" grpId="0"/>
      <p:bldP spid="10" grpId="0"/>
      <p:bldP spid="11" grpId="0"/>
      <p:bldP spid="13" grpId="0" bldLvl="0" animBg="1"/>
      <p:bldP spid="14" grpId="0" bldLvl="0" animBg="1"/>
      <p:bldP spid="15" grpId="0" bldLvl="0" animBg="1"/>
      <p:bldP spid="16" grpId="0" bldLvl="0" animBg="1"/>
      <p:bldP spid="25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45231" y="875350"/>
            <a:ext cx="8547100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一只小老鼠在被一只猫追得走投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无路的时候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看见前面有一个滑轮吊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着重物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它急中生智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迅速沿着绳子的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另一端爬了上去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而猫也想沿着绳子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爬上去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但由于自身的重量太大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尝试了多次也未能成功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只能看着到嘴的美餐逃之夭夭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你知道其中的道理吗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52" name="12201.EPS" descr="id:2147518886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38" y="634697"/>
            <a:ext cx="3343910" cy="2293620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1924" y="1089025"/>
            <a:ext cx="6935161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（2019•铜仁）一个工人站在地面上，使用如图所示的滑轮组将重物从地面提升到楼顶，要求绳子的自由端要向下拉，请你用笔画代替绳子，画出滑轮组最省力的绕绳方法。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456805" y="1231900"/>
            <a:ext cx="803820" cy="3651083"/>
            <a:chOff x="7318" y="1980"/>
            <a:chExt cx="1475" cy="7131"/>
          </a:xfrm>
        </p:grpSpPr>
        <p:grpSp>
          <p:nvGrpSpPr>
            <p:cNvPr id="11" name="Group 5"/>
            <p:cNvGrpSpPr/>
            <p:nvPr/>
          </p:nvGrpSpPr>
          <p:grpSpPr bwMode="auto">
            <a:xfrm rot="10800000">
              <a:off x="7604" y="2651"/>
              <a:ext cx="918" cy="898"/>
              <a:chOff x="2400" y="2400"/>
              <a:chExt cx="1440" cy="1440"/>
            </a:xfrm>
          </p:grpSpPr>
          <p:sp>
            <p:nvSpPr>
              <p:cNvPr id="3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5" name="Group 12"/>
            <p:cNvGrpSpPr/>
            <p:nvPr/>
          </p:nvGrpSpPr>
          <p:grpSpPr bwMode="auto">
            <a:xfrm rot="10800000">
              <a:off x="7767" y="2454"/>
              <a:ext cx="583" cy="736"/>
              <a:chOff x="4230" y="2795"/>
              <a:chExt cx="915" cy="1180"/>
            </a:xfrm>
          </p:grpSpPr>
          <p:sp>
            <p:nvSpPr>
              <p:cNvPr id="6" name="Freeform 13"/>
              <p:cNvSpPr/>
              <p:nvPr/>
            </p:nvSpPr>
            <p:spPr bwMode="auto">
              <a:xfrm>
                <a:off x="4230" y="2795"/>
                <a:ext cx="915" cy="1180"/>
              </a:xfrm>
              <a:custGeom>
                <a:avLst/>
                <a:gdLst>
                  <a:gd name="T0" fmla="*/ 0 w 915"/>
                  <a:gd name="T1" fmla="*/ 0 h 1180"/>
                  <a:gd name="T2" fmla="*/ 915 w 915"/>
                  <a:gd name="T3" fmla="*/ 15 h 1180"/>
                  <a:gd name="T4" fmla="*/ 630 w 915"/>
                  <a:gd name="T5" fmla="*/ 1180 h 1180"/>
                  <a:gd name="T6" fmla="*/ 270 w 915"/>
                  <a:gd name="T7" fmla="*/ 1155 h 1180"/>
                  <a:gd name="T8" fmla="*/ 0 w 915"/>
                  <a:gd name="T9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1180">
                    <a:moveTo>
                      <a:pt x="0" y="0"/>
                    </a:moveTo>
                    <a:lnTo>
                      <a:pt x="915" y="15"/>
                    </a:lnTo>
                    <a:lnTo>
                      <a:pt x="630" y="1180"/>
                    </a:lnTo>
                    <a:lnTo>
                      <a:pt x="270" y="115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969696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8" name="Oval 14"/>
              <p:cNvSpPr>
                <a:spLocks noChangeArrowheads="1"/>
              </p:cNvSpPr>
              <p:nvPr/>
            </p:nvSpPr>
            <p:spPr bwMode="auto">
              <a:xfrm>
                <a:off x="4560" y="2845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7" name="Oval 15"/>
              <p:cNvSpPr>
                <a:spLocks noChangeArrowheads="1"/>
              </p:cNvSpPr>
              <p:nvPr/>
            </p:nvSpPr>
            <p:spPr bwMode="auto">
              <a:xfrm>
                <a:off x="4580" y="3660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8" name="Group 17"/>
            <p:cNvGrpSpPr/>
            <p:nvPr/>
          </p:nvGrpSpPr>
          <p:grpSpPr bwMode="auto">
            <a:xfrm rot="10800000">
              <a:off x="7318" y="1980"/>
              <a:ext cx="1475" cy="200"/>
              <a:chOff x="2760" y="2640"/>
              <a:chExt cx="1338" cy="130"/>
            </a:xfrm>
          </p:grpSpPr>
          <p:sp>
            <p:nvSpPr>
              <p:cNvPr id="9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5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1" name="xjhlx12"/>
            <p:cNvGrpSpPr/>
            <p:nvPr/>
          </p:nvGrpSpPr>
          <p:grpSpPr bwMode="auto">
            <a:xfrm>
              <a:off x="7776" y="3488"/>
              <a:ext cx="574" cy="1041"/>
              <a:chOff x="3960" y="2220"/>
              <a:chExt cx="1440" cy="2454"/>
            </a:xfrm>
          </p:grpSpPr>
          <p:grpSp>
            <p:nvGrpSpPr>
              <p:cNvPr id="42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43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4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5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6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7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48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49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50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51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52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53" name="xjhlx12"/>
            <p:cNvGrpSpPr/>
            <p:nvPr/>
          </p:nvGrpSpPr>
          <p:grpSpPr bwMode="auto">
            <a:xfrm rot="10800000">
              <a:off x="7642" y="5467"/>
              <a:ext cx="918" cy="1539"/>
              <a:chOff x="3960" y="2220"/>
              <a:chExt cx="1440" cy="2468"/>
            </a:xfrm>
          </p:grpSpPr>
          <p:grpSp>
            <p:nvGrpSpPr>
              <p:cNvPr id="54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55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6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7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58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59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60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61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62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 rot="10800000">
              <a:off x="7981" y="2939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66" name="xjhlx8"/>
            <p:cNvGrpSpPr>
              <a:grpSpLocks noChangeAspect="1"/>
            </p:cNvGrpSpPr>
            <p:nvPr/>
          </p:nvGrpSpPr>
          <p:grpSpPr bwMode="auto">
            <a:xfrm rot="16200000">
              <a:off x="7414" y="6288"/>
              <a:ext cx="1375" cy="918"/>
              <a:chOff x="6892" y="783"/>
              <a:chExt cx="813" cy="579"/>
            </a:xfrm>
          </p:grpSpPr>
          <p:grpSp>
            <p:nvGrpSpPr>
              <p:cNvPr id="67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68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69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0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1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72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73" name="Line 62"/>
            <p:cNvSpPr>
              <a:spLocks noChangeShapeType="1"/>
            </p:cNvSpPr>
            <p:nvPr/>
          </p:nvSpPr>
          <p:spPr bwMode="auto">
            <a:xfrm rot="10800000">
              <a:off x="8178" y="434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74" name="直接连接符 73"/>
            <p:cNvCxnSpPr/>
            <p:nvPr/>
          </p:nvCxnSpPr>
          <p:spPr>
            <a:xfrm rot="10800000">
              <a:off x="8063" y="2180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15"/>
            <p:cNvSpPr>
              <a:spLocks noChangeArrowheads="1"/>
            </p:cNvSpPr>
            <p:nvPr/>
          </p:nvSpPr>
          <p:spPr bwMode="auto">
            <a:xfrm rot="10800000">
              <a:off x="7987" y="3025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6" name="Oval 15"/>
            <p:cNvSpPr>
              <a:spLocks noChangeArrowheads="1"/>
            </p:cNvSpPr>
            <p:nvPr/>
          </p:nvSpPr>
          <p:spPr bwMode="auto">
            <a:xfrm rot="10800000">
              <a:off x="8005" y="3732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7" name="Oval 15"/>
            <p:cNvSpPr>
              <a:spLocks noChangeArrowheads="1"/>
            </p:cNvSpPr>
            <p:nvPr/>
          </p:nvSpPr>
          <p:spPr bwMode="auto">
            <a:xfrm rot="10800000">
              <a:off x="8023" y="6514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8" name="Freeform 49"/>
            <p:cNvSpPr/>
            <p:nvPr/>
          </p:nvSpPr>
          <p:spPr bwMode="auto">
            <a:xfrm>
              <a:off x="8005" y="7274"/>
              <a:ext cx="268" cy="508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79" name="直接连接符 78"/>
            <p:cNvCxnSpPr/>
            <p:nvPr/>
          </p:nvCxnSpPr>
          <p:spPr>
            <a:xfrm rot="10800000">
              <a:off x="8124" y="7782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/>
          </p:nvSpPr>
          <p:spPr>
            <a:xfrm>
              <a:off x="7510" y="7918"/>
              <a:ext cx="1197" cy="8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7733" y="7851"/>
              <a:ext cx="828" cy="1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5" name="Line 63"/>
          <p:cNvSpPr>
            <a:spLocks noChangeShapeType="1"/>
          </p:cNvSpPr>
          <p:nvPr/>
        </p:nvSpPr>
        <p:spPr bwMode="auto">
          <a:xfrm rot="10800000">
            <a:off x="7752715" y="2197735"/>
            <a:ext cx="106680" cy="90106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6" name="Line 64"/>
          <p:cNvSpPr>
            <a:spLocks noChangeShapeType="1"/>
          </p:cNvSpPr>
          <p:nvPr/>
        </p:nvSpPr>
        <p:spPr bwMode="auto">
          <a:xfrm rot="10800000" flipH="1" flipV="1">
            <a:off x="7642225" y="1835785"/>
            <a:ext cx="19685" cy="171831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7" name="Line 65"/>
          <p:cNvSpPr>
            <a:spLocks noChangeShapeType="1"/>
          </p:cNvSpPr>
          <p:nvPr/>
        </p:nvSpPr>
        <p:spPr bwMode="auto">
          <a:xfrm rot="10800000">
            <a:off x="8003540" y="2186940"/>
            <a:ext cx="98425" cy="134239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58" name="Line 66"/>
          <p:cNvSpPr>
            <a:spLocks noChangeShapeType="1"/>
          </p:cNvSpPr>
          <p:nvPr/>
        </p:nvSpPr>
        <p:spPr bwMode="auto">
          <a:xfrm rot="10800000" flipH="1" flipV="1">
            <a:off x="8101965" y="1767205"/>
            <a:ext cx="196215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8222615" y="2920365"/>
            <a:ext cx="40576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7465695" y="1231900"/>
            <a:ext cx="803820" cy="3651083"/>
            <a:chOff x="7318" y="1980"/>
            <a:chExt cx="1475" cy="7131"/>
          </a:xfrm>
        </p:grpSpPr>
        <p:grpSp>
          <p:nvGrpSpPr>
            <p:cNvPr id="33797" name="Group 5"/>
            <p:cNvGrpSpPr/>
            <p:nvPr/>
          </p:nvGrpSpPr>
          <p:grpSpPr bwMode="auto">
            <a:xfrm rot="10800000">
              <a:off x="7604" y="2651"/>
              <a:ext cx="918" cy="898"/>
              <a:chOff x="2400" y="2400"/>
              <a:chExt cx="1440" cy="1440"/>
            </a:xfrm>
          </p:grpSpPr>
          <p:sp>
            <p:nvSpPr>
              <p:cNvPr id="33798" name="Oval 6"/>
              <p:cNvSpPr>
                <a:spLocks noChangeArrowheads="1"/>
              </p:cNvSpPr>
              <p:nvPr/>
            </p:nvSpPr>
            <p:spPr bwMode="auto">
              <a:xfrm>
                <a:off x="2400" y="2400"/>
                <a:ext cx="1440" cy="14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56078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799" name="Oval 7"/>
              <p:cNvSpPr>
                <a:spLocks noChangeArrowheads="1"/>
              </p:cNvSpPr>
              <p:nvPr/>
            </p:nvSpPr>
            <p:spPr bwMode="auto">
              <a:xfrm>
                <a:off x="2600" y="2600"/>
                <a:ext cx="1040" cy="104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FF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0" name="Oval 8"/>
              <p:cNvSpPr>
                <a:spLocks noChangeArrowheads="1"/>
              </p:cNvSpPr>
              <p:nvPr/>
            </p:nvSpPr>
            <p:spPr bwMode="auto">
              <a:xfrm>
                <a:off x="2800" y="2800"/>
                <a:ext cx="640" cy="640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1" name="Oval 9"/>
              <p:cNvSpPr>
                <a:spLocks noChangeArrowheads="1"/>
              </p:cNvSpPr>
              <p:nvPr/>
            </p:nvSpPr>
            <p:spPr bwMode="auto">
              <a:xfrm>
                <a:off x="3000" y="3000"/>
                <a:ext cx="240" cy="240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4" name="Group 12"/>
            <p:cNvGrpSpPr/>
            <p:nvPr/>
          </p:nvGrpSpPr>
          <p:grpSpPr bwMode="auto">
            <a:xfrm rot="10800000">
              <a:off x="7767" y="2454"/>
              <a:ext cx="583" cy="736"/>
              <a:chOff x="4230" y="2795"/>
              <a:chExt cx="915" cy="1180"/>
            </a:xfrm>
          </p:grpSpPr>
          <p:sp>
            <p:nvSpPr>
              <p:cNvPr id="33805" name="Freeform 13"/>
              <p:cNvSpPr/>
              <p:nvPr/>
            </p:nvSpPr>
            <p:spPr bwMode="auto">
              <a:xfrm>
                <a:off x="4230" y="2795"/>
                <a:ext cx="915" cy="1180"/>
              </a:xfrm>
              <a:custGeom>
                <a:avLst/>
                <a:gdLst>
                  <a:gd name="T0" fmla="*/ 0 w 915"/>
                  <a:gd name="T1" fmla="*/ 0 h 1180"/>
                  <a:gd name="T2" fmla="*/ 915 w 915"/>
                  <a:gd name="T3" fmla="*/ 15 h 1180"/>
                  <a:gd name="T4" fmla="*/ 630 w 915"/>
                  <a:gd name="T5" fmla="*/ 1180 h 1180"/>
                  <a:gd name="T6" fmla="*/ 270 w 915"/>
                  <a:gd name="T7" fmla="*/ 1155 h 1180"/>
                  <a:gd name="T8" fmla="*/ 0 w 915"/>
                  <a:gd name="T9" fmla="*/ 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5" h="1180">
                    <a:moveTo>
                      <a:pt x="0" y="0"/>
                    </a:moveTo>
                    <a:lnTo>
                      <a:pt x="915" y="15"/>
                    </a:lnTo>
                    <a:lnTo>
                      <a:pt x="630" y="1180"/>
                    </a:lnTo>
                    <a:lnTo>
                      <a:pt x="270" y="1155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00"/>
                  </a:gs>
                  <a:gs pos="50000">
                    <a:srgbClr val="969696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6" name="Oval 14"/>
              <p:cNvSpPr>
                <a:spLocks noChangeArrowheads="1"/>
              </p:cNvSpPr>
              <p:nvPr/>
            </p:nvSpPr>
            <p:spPr bwMode="auto">
              <a:xfrm>
                <a:off x="4560" y="2845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07" name="Oval 15"/>
              <p:cNvSpPr>
                <a:spLocks noChangeArrowheads="1"/>
              </p:cNvSpPr>
              <p:nvPr/>
            </p:nvSpPr>
            <p:spPr bwMode="auto">
              <a:xfrm>
                <a:off x="4580" y="3660"/>
                <a:ext cx="215" cy="215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09" name="Group 17"/>
            <p:cNvGrpSpPr/>
            <p:nvPr/>
          </p:nvGrpSpPr>
          <p:grpSpPr bwMode="auto">
            <a:xfrm rot="10800000">
              <a:off x="7318" y="1980"/>
              <a:ext cx="1475" cy="200"/>
              <a:chOff x="2760" y="2640"/>
              <a:chExt cx="1338" cy="130"/>
            </a:xfrm>
          </p:grpSpPr>
          <p:sp>
            <p:nvSpPr>
              <p:cNvPr id="33810" name="Line 18"/>
              <p:cNvSpPr>
                <a:spLocks noChangeShapeType="1"/>
              </p:cNvSpPr>
              <p:nvPr/>
            </p:nvSpPr>
            <p:spPr bwMode="auto">
              <a:xfrm flipH="1">
                <a:off x="2760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1" name="Line 19"/>
              <p:cNvSpPr>
                <a:spLocks noChangeShapeType="1"/>
              </p:cNvSpPr>
              <p:nvPr/>
            </p:nvSpPr>
            <p:spPr bwMode="auto">
              <a:xfrm flipH="1">
                <a:off x="2880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 flipH="1">
                <a:off x="300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312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4" name="Line 22"/>
              <p:cNvSpPr>
                <a:spLocks noChangeShapeType="1"/>
              </p:cNvSpPr>
              <p:nvPr/>
            </p:nvSpPr>
            <p:spPr bwMode="auto">
              <a:xfrm flipH="1">
                <a:off x="3241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 flipH="1">
                <a:off x="3361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 flipH="1">
                <a:off x="348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7" name="Line 25"/>
              <p:cNvSpPr>
                <a:spLocks noChangeShapeType="1"/>
              </p:cNvSpPr>
              <p:nvPr/>
            </p:nvSpPr>
            <p:spPr bwMode="auto">
              <a:xfrm flipH="1">
                <a:off x="360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8" name="Line 26"/>
              <p:cNvSpPr>
                <a:spLocks noChangeShapeType="1"/>
              </p:cNvSpPr>
              <p:nvPr/>
            </p:nvSpPr>
            <p:spPr bwMode="auto">
              <a:xfrm flipH="1">
                <a:off x="3722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 flipH="1">
                <a:off x="3842" y="2648"/>
                <a:ext cx="121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 flipH="1">
                <a:off x="3963" y="2648"/>
                <a:ext cx="120" cy="122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783" y="2640"/>
                <a:ext cx="1315" cy="0"/>
              </a:xfrm>
              <a:prstGeom prst="line">
                <a:avLst/>
              </a:prstGeom>
              <a:noFill/>
              <a:ln w="412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3822" name="xjhlx12"/>
            <p:cNvGrpSpPr/>
            <p:nvPr/>
          </p:nvGrpSpPr>
          <p:grpSpPr bwMode="auto">
            <a:xfrm>
              <a:off x="7776" y="3488"/>
              <a:ext cx="574" cy="1041"/>
              <a:chOff x="3960" y="2220"/>
              <a:chExt cx="1440" cy="2454"/>
            </a:xfrm>
          </p:grpSpPr>
          <p:grpSp>
            <p:nvGrpSpPr>
              <p:cNvPr id="33823" name="Group 31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2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5" name="Oval 33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6" name="Oval 34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27" name="Oval 35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28" name="Group 36"/>
              <p:cNvGrpSpPr/>
              <p:nvPr/>
            </p:nvGrpSpPr>
            <p:grpSpPr bwMode="auto">
              <a:xfrm>
                <a:off x="4230" y="2795"/>
                <a:ext cx="915" cy="1879"/>
                <a:chOff x="4230" y="2795"/>
                <a:chExt cx="915" cy="1879"/>
              </a:xfrm>
            </p:grpSpPr>
            <p:sp>
              <p:nvSpPr>
                <p:cNvPr id="33829" name="Freeform 37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30" name="Group 38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31" name="Freeform 39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3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grpSp>
          <p:nvGrpSpPr>
            <p:cNvPr id="33834" name="xjhlx12"/>
            <p:cNvGrpSpPr/>
            <p:nvPr/>
          </p:nvGrpSpPr>
          <p:grpSpPr bwMode="auto">
            <a:xfrm rot="10800000">
              <a:off x="7642" y="5467"/>
              <a:ext cx="918" cy="1539"/>
              <a:chOff x="3960" y="2220"/>
              <a:chExt cx="1440" cy="2468"/>
            </a:xfrm>
          </p:grpSpPr>
          <p:grpSp>
            <p:nvGrpSpPr>
              <p:cNvPr id="33835" name="Group 43"/>
              <p:cNvGrpSpPr/>
              <p:nvPr/>
            </p:nvGrpSpPr>
            <p:grpSpPr bwMode="auto">
              <a:xfrm>
                <a:off x="3960" y="2220"/>
                <a:ext cx="1440" cy="1440"/>
                <a:chOff x="2400" y="2400"/>
                <a:chExt cx="1440" cy="1440"/>
              </a:xfrm>
            </p:grpSpPr>
            <p:sp>
              <p:nvSpPr>
                <p:cNvPr id="33836" name="Oval 44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7" name="Oval 45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8" name="Oval 46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39" name="Oval 47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33840" name="Group 48"/>
              <p:cNvGrpSpPr/>
              <p:nvPr/>
            </p:nvGrpSpPr>
            <p:grpSpPr bwMode="auto">
              <a:xfrm>
                <a:off x="4230" y="2795"/>
                <a:ext cx="915" cy="1893"/>
                <a:chOff x="4230" y="2795"/>
                <a:chExt cx="915" cy="1893"/>
              </a:xfrm>
            </p:grpSpPr>
            <p:sp>
              <p:nvSpPr>
                <p:cNvPr id="33841" name="Freeform 49"/>
                <p:cNvSpPr/>
                <p:nvPr/>
              </p:nvSpPr>
              <p:spPr bwMode="auto">
                <a:xfrm>
                  <a:off x="4532" y="3874"/>
                  <a:ext cx="421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33842" name="Group 50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33843" name="Freeform 51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384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</p:grp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 rot="10800000">
              <a:off x="7981" y="2939"/>
              <a:ext cx="172" cy="9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350"/>
            </a:p>
          </p:txBody>
        </p:sp>
        <p:grpSp>
          <p:nvGrpSpPr>
            <p:cNvPr id="33847" name="xjhlx8"/>
            <p:cNvGrpSpPr>
              <a:grpSpLocks noChangeAspect="1"/>
            </p:cNvGrpSpPr>
            <p:nvPr/>
          </p:nvGrpSpPr>
          <p:grpSpPr bwMode="auto">
            <a:xfrm rot="16200000">
              <a:off x="7414" y="6288"/>
              <a:ext cx="1375" cy="918"/>
              <a:chOff x="6892" y="783"/>
              <a:chExt cx="813" cy="579"/>
            </a:xfrm>
          </p:grpSpPr>
          <p:grpSp>
            <p:nvGrpSpPr>
              <p:cNvPr id="33848" name="Group 56"/>
              <p:cNvGrpSpPr>
                <a:grpSpLocks noChangeAspect="1"/>
              </p:cNvGrpSpPr>
              <p:nvPr/>
            </p:nvGrpSpPr>
            <p:grpSpPr bwMode="auto">
              <a:xfrm>
                <a:off x="7125" y="783"/>
                <a:ext cx="580" cy="579"/>
                <a:chOff x="2400" y="2400"/>
                <a:chExt cx="1440" cy="1440"/>
              </a:xfrm>
            </p:grpSpPr>
            <p:sp>
              <p:nvSpPr>
                <p:cNvPr id="33849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400" y="2400"/>
                  <a:ext cx="1440" cy="14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0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1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852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33853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6892" y="1024"/>
                <a:ext cx="555" cy="97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0000">
                      <a:gamma/>
                      <a:tint val="0"/>
                      <a:invGamma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sp>
          <p:nvSpPr>
            <p:cNvPr id="33854" name="Line 62"/>
            <p:cNvSpPr>
              <a:spLocks noChangeShapeType="1"/>
            </p:cNvSpPr>
            <p:nvPr/>
          </p:nvSpPr>
          <p:spPr bwMode="auto">
            <a:xfrm rot="10800000">
              <a:off x="8178" y="434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83" name="直接连接符 82"/>
            <p:cNvCxnSpPr/>
            <p:nvPr/>
          </p:nvCxnSpPr>
          <p:spPr>
            <a:xfrm rot="10800000">
              <a:off x="8063" y="2180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15"/>
            <p:cNvSpPr>
              <a:spLocks noChangeArrowheads="1"/>
            </p:cNvSpPr>
            <p:nvPr/>
          </p:nvSpPr>
          <p:spPr bwMode="auto">
            <a:xfrm rot="10800000">
              <a:off x="7987" y="3025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5" name="Oval 15"/>
            <p:cNvSpPr>
              <a:spLocks noChangeArrowheads="1"/>
            </p:cNvSpPr>
            <p:nvPr/>
          </p:nvSpPr>
          <p:spPr bwMode="auto">
            <a:xfrm rot="10800000">
              <a:off x="8005" y="3732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6" name="Oval 15"/>
            <p:cNvSpPr>
              <a:spLocks noChangeArrowheads="1"/>
            </p:cNvSpPr>
            <p:nvPr/>
          </p:nvSpPr>
          <p:spPr bwMode="auto">
            <a:xfrm rot="10800000">
              <a:off x="8023" y="6514"/>
              <a:ext cx="137" cy="134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87" name="Freeform 49"/>
            <p:cNvSpPr/>
            <p:nvPr/>
          </p:nvSpPr>
          <p:spPr bwMode="auto">
            <a:xfrm>
              <a:off x="8005" y="7274"/>
              <a:ext cx="268" cy="508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cxnSp>
          <p:nvCxnSpPr>
            <p:cNvPr id="88" name="直接连接符 87"/>
            <p:cNvCxnSpPr/>
            <p:nvPr/>
          </p:nvCxnSpPr>
          <p:spPr>
            <a:xfrm rot="10800000">
              <a:off x="8124" y="7782"/>
              <a:ext cx="1" cy="336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95" name="矩形 5194"/>
            <p:cNvSpPr/>
            <p:nvPr/>
          </p:nvSpPr>
          <p:spPr>
            <a:xfrm>
              <a:off x="7510" y="7918"/>
              <a:ext cx="1197" cy="88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A141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7733" y="7851"/>
              <a:ext cx="828" cy="126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>
                  <a:latin typeface="Times New Roman" panose="02020603050405020304" charset="0"/>
                  <a:ea typeface="宋体" panose="02010600030101010101" pitchFamily="2" charset="-122"/>
                </a:rPr>
                <a:t>G</a:t>
              </a:r>
            </a:p>
          </p:txBody>
        </p:sp>
      </p:grpSp>
      <p:sp>
        <p:nvSpPr>
          <p:cNvPr id="33859" name="Oval 67"/>
          <p:cNvSpPr>
            <a:spLocks noChangeArrowheads="1"/>
          </p:cNvSpPr>
          <p:nvPr/>
        </p:nvSpPr>
        <p:spPr bwMode="auto">
          <a:xfrm rot="10800000">
            <a:off x="7833995" y="301752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152" name="组合 3"/>
          <p:cNvGrpSpPr/>
          <p:nvPr/>
        </p:nvGrpSpPr>
        <p:grpSpPr bwMode="auto">
          <a:xfrm>
            <a:off x="3562031" y="558683"/>
            <a:ext cx="1879997" cy="474345"/>
            <a:chOff x="497257" y="753279"/>
            <a:chExt cx="1881032" cy="475146"/>
          </a:xfrm>
        </p:grpSpPr>
        <p:grpSp>
          <p:nvGrpSpPr>
            <p:cNvPr id="153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5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38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0" grpId="0" bldLvl="0" animBg="1"/>
      <p:bldP spid="3385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84175" y="1511935"/>
            <a:ext cx="8613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如图所示的四种机械装置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能省力的装置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03" name="图12-2-22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9" y="2281237"/>
            <a:ext cx="3786999" cy="1772920"/>
          </a:xfrm>
          <a:prstGeom prst="rect">
            <a:avLst/>
          </a:prstGeom>
        </p:spPr>
      </p:pic>
      <p:pic>
        <p:nvPicPr>
          <p:cNvPr id="4" name="图12-2-2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72" y="2356802"/>
            <a:ext cx="3559831" cy="1697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36683" y="1511934"/>
            <a:ext cx="38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/>
          <p:nvPr/>
        </p:nvSpPr>
        <p:spPr>
          <a:xfrm>
            <a:off x="170180" y="1092200"/>
            <a:ext cx="87268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用滑轮按图甲、乙、丙所示三种不同方式，拉着同一物体在水平面上做匀速直线运动，拉力分别是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 （       ）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	          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   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C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　	           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． 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&gt;F</a:t>
            </a:r>
            <a:r>
              <a:rPr lang="en-US" altLang="zh-CN" sz="2400" b="1" i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5681" y="1758495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楷体_GB2312" pitchFamily="49" charset="-122"/>
              </a:rPr>
              <a:t>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charset="0"/>
              <a:ea typeface="楷体_GB2312" pitchFamily="49" charset="-122"/>
            </a:endParaRPr>
          </a:p>
        </p:txBody>
      </p:sp>
      <p:sp>
        <p:nvSpPr>
          <p:cNvPr id="9222" name="Rectangle 89"/>
          <p:cNvSpPr/>
          <p:nvPr/>
        </p:nvSpPr>
        <p:spPr>
          <a:xfrm>
            <a:off x="1142577" y="2336789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grpSp>
        <p:nvGrpSpPr>
          <p:cNvPr id="9298" name="组合 9297"/>
          <p:cNvGrpSpPr/>
          <p:nvPr/>
        </p:nvGrpSpPr>
        <p:grpSpPr>
          <a:xfrm>
            <a:off x="5777865" y="3298825"/>
            <a:ext cx="3323590" cy="1739900"/>
            <a:chOff x="3702" y="3067"/>
            <a:chExt cx="1758" cy="850"/>
          </a:xfrm>
        </p:grpSpPr>
        <p:sp>
          <p:nvSpPr>
            <p:cNvPr id="9246" name="Rectangle 83"/>
            <p:cNvSpPr/>
            <p:nvPr/>
          </p:nvSpPr>
          <p:spPr>
            <a:xfrm flipH="1">
              <a:off x="4581" y="3719"/>
              <a:ext cx="160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charset="0"/>
                </a:rPr>
                <a:t>丙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5" name="组合 9294"/>
            <p:cNvGrpSpPr/>
            <p:nvPr/>
          </p:nvGrpSpPr>
          <p:grpSpPr>
            <a:xfrm>
              <a:off x="3702" y="3067"/>
              <a:ext cx="1758" cy="580"/>
              <a:chOff x="3702" y="3067"/>
              <a:chExt cx="1758" cy="580"/>
            </a:xfrm>
          </p:grpSpPr>
          <p:grpSp>
            <p:nvGrpSpPr>
              <p:cNvPr id="9241" name="Group 66"/>
              <p:cNvGrpSpPr/>
              <p:nvPr/>
            </p:nvGrpSpPr>
            <p:grpSpPr>
              <a:xfrm flipH="1">
                <a:off x="3959" y="3093"/>
                <a:ext cx="1501" cy="554"/>
                <a:chOff x="5640" y="4890"/>
                <a:chExt cx="2296" cy="900"/>
              </a:xfrm>
            </p:grpSpPr>
            <p:grpSp>
              <p:nvGrpSpPr>
                <p:cNvPr id="9254" name="Group 67"/>
                <p:cNvGrpSpPr/>
                <p:nvPr/>
              </p:nvGrpSpPr>
              <p:grpSpPr>
                <a:xfrm>
                  <a:off x="5640" y="4890"/>
                  <a:ext cx="2296" cy="855"/>
                  <a:chOff x="4034" y="10740"/>
                  <a:chExt cx="2296" cy="855"/>
                </a:xfrm>
              </p:grpSpPr>
              <p:grpSp>
                <p:nvGrpSpPr>
                  <p:cNvPr id="9256" name="Group 68"/>
                  <p:cNvGrpSpPr/>
                  <p:nvPr/>
                </p:nvGrpSpPr>
                <p:grpSpPr>
                  <a:xfrm>
                    <a:off x="4034" y="10770"/>
                    <a:ext cx="2264" cy="825"/>
                    <a:chOff x="4034" y="10770"/>
                    <a:chExt cx="2264" cy="825"/>
                  </a:xfrm>
                </p:grpSpPr>
                <p:sp>
                  <p:nvSpPr>
                    <p:cNvPr id="9258" name="Rectangle 69" descr="浅色上对角线"/>
                    <p:cNvSpPr/>
                    <p:nvPr/>
                  </p:nvSpPr>
                  <p:spPr>
                    <a:xfrm>
                      <a:off x="4034" y="10815"/>
                      <a:ext cx="2264" cy="780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sz="1350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59" name="Rectangle 70"/>
                    <p:cNvSpPr/>
                    <p:nvPr/>
                  </p:nvSpPr>
                  <p:spPr>
                    <a:xfrm>
                      <a:off x="4124" y="10770"/>
                      <a:ext cx="2160" cy="73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 lang="zh-CN" altLang="en-US" sz="1350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9257" name="Rectangle 71"/>
                  <p:cNvSpPr/>
                  <p:nvPr/>
                </p:nvSpPr>
                <p:spPr>
                  <a:xfrm>
                    <a:off x="4094" y="10740"/>
                    <a:ext cx="2236" cy="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5" name="Rectangle 72"/>
                <p:cNvSpPr/>
                <p:nvPr/>
              </p:nvSpPr>
              <p:spPr>
                <a:xfrm>
                  <a:off x="7860" y="4950"/>
                  <a:ext cx="60" cy="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42" name="Line 73"/>
              <p:cNvSpPr/>
              <p:nvPr/>
            </p:nvSpPr>
            <p:spPr>
              <a:xfrm rot="5400000" flipH="1">
                <a:off x="4928" y="2708"/>
                <a:ext cx="0" cy="954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3" name="Line 74"/>
              <p:cNvSpPr/>
              <p:nvPr/>
            </p:nvSpPr>
            <p:spPr>
              <a:xfrm rot="16200000" flipV="1">
                <a:off x="4048" y="3129"/>
                <a:ext cx="0" cy="3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grpSp>
            <p:nvGrpSpPr>
              <p:cNvPr id="9291" name="组合 9290"/>
              <p:cNvGrpSpPr/>
              <p:nvPr/>
            </p:nvGrpSpPr>
            <p:grpSpPr>
              <a:xfrm>
                <a:off x="4241" y="3182"/>
                <a:ext cx="380" cy="282"/>
                <a:chOff x="4241" y="3182"/>
                <a:chExt cx="380" cy="282"/>
              </a:xfrm>
            </p:grpSpPr>
            <p:grpSp>
              <p:nvGrpSpPr>
                <p:cNvPr id="9288" name="组合 9287"/>
                <p:cNvGrpSpPr/>
                <p:nvPr/>
              </p:nvGrpSpPr>
              <p:grpSpPr>
                <a:xfrm>
                  <a:off x="4241" y="3182"/>
                  <a:ext cx="380" cy="282"/>
                  <a:chOff x="4241" y="3182"/>
                  <a:chExt cx="380" cy="282"/>
                </a:xfrm>
              </p:grpSpPr>
              <p:sp>
                <p:nvSpPr>
                  <p:cNvPr id="9252" name="Oval 77"/>
                  <p:cNvSpPr/>
                  <p:nvPr/>
                </p:nvSpPr>
                <p:spPr>
                  <a:xfrm rot="5400000" flipH="1" flipV="1">
                    <a:off x="4296" y="3174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53" name="Rectangle 78"/>
                  <p:cNvSpPr/>
                  <p:nvPr/>
                </p:nvSpPr>
                <p:spPr>
                  <a:xfrm rot="5400000" flipH="1" flipV="1">
                    <a:off x="4404" y="3134"/>
                    <a:ext cx="53" cy="38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51" name="Oval 79"/>
                <p:cNvSpPr/>
                <p:nvPr/>
              </p:nvSpPr>
              <p:spPr>
                <a:xfrm rot="5400000" flipH="1" flipV="1">
                  <a:off x="4416" y="3313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45" name="Line 80"/>
              <p:cNvSpPr/>
              <p:nvPr/>
            </p:nvSpPr>
            <p:spPr>
              <a:xfrm flipH="1">
                <a:off x="4410" y="3463"/>
                <a:ext cx="490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48" name="Rectangle 86"/>
              <p:cNvSpPr/>
              <p:nvPr/>
            </p:nvSpPr>
            <p:spPr>
              <a:xfrm flipH="1">
                <a:off x="3702" y="3067"/>
                <a:ext cx="31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latin typeface="Times New Roman" panose="02020603050405020304" charset="0"/>
                  </a:rPr>
                  <a:t>F</a:t>
                </a:r>
                <a:r>
                  <a:rPr lang="en-US" altLang="zh-CN" b="1" baseline="-25000">
                    <a:latin typeface="Times New Roman" panose="02020603050405020304" charset="0"/>
                  </a:rPr>
                  <a:t>3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sp>
            <p:nvSpPr>
              <p:cNvPr id="9249" name="Rectangle 90"/>
              <p:cNvSpPr/>
              <p:nvPr/>
            </p:nvSpPr>
            <p:spPr>
              <a:xfrm>
                <a:off x="4905" y="3353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9297" name="组合 9296"/>
          <p:cNvGrpSpPr/>
          <p:nvPr/>
        </p:nvGrpSpPr>
        <p:grpSpPr>
          <a:xfrm>
            <a:off x="3103245" y="3176905"/>
            <a:ext cx="2734310" cy="1796415"/>
            <a:chOff x="2171" y="3067"/>
            <a:chExt cx="1446" cy="878"/>
          </a:xfrm>
        </p:grpSpPr>
        <p:sp>
          <p:nvSpPr>
            <p:cNvPr id="9240" name="Rectangle 62"/>
            <p:cNvSpPr/>
            <p:nvPr/>
          </p:nvSpPr>
          <p:spPr>
            <a:xfrm flipH="1">
              <a:off x="2767" y="3748"/>
              <a:ext cx="162" cy="19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charset="0"/>
                </a:rPr>
                <a:t>乙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4" name="组合 9293"/>
            <p:cNvGrpSpPr/>
            <p:nvPr/>
          </p:nvGrpSpPr>
          <p:grpSpPr>
            <a:xfrm>
              <a:off x="2171" y="3067"/>
              <a:ext cx="1446" cy="596"/>
              <a:chOff x="2171" y="3067"/>
              <a:chExt cx="1446" cy="596"/>
            </a:xfrm>
          </p:grpSpPr>
          <p:sp>
            <p:nvSpPr>
              <p:cNvPr id="9289" name="直接连接符 9288"/>
              <p:cNvSpPr/>
              <p:nvPr/>
            </p:nvSpPr>
            <p:spPr>
              <a:xfrm>
                <a:off x="2993" y="3464"/>
                <a:ext cx="170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9232" name="Group 48"/>
              <p:cNvGrpSpPr/>
              <p:nvPr/>
            </p:nvGrpSpPr>
            <p:grpSpPr>
              <a:xfrm rot="-5400000" flipH="1" flipV="1">
                <a:off x="2040" y="3472"/>
                <a:ext cx="321" cy="60"/>
                <a:chOff x="7369" y="3110"/>
                <a:chExt cx="2053" cy="211"/>
              </a:xfrm>
            </p:grpSpPr>
            <p:sp>
              <p:nvSpPr>
                <p:cNvPr id="9264" name="Rectangle 49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65" name="Line 50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34" name="Line 54"/>
              <p:cNvSpPr/>
              <p:nvPr/>
            </p:nvSpPr>
            <p:spPr>
              <a:xfrm rot="5400000" flipH="1" flipV="1">
                <a:off x="2539" y="3294"/>
                <a:ext cx="0" cy="623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6" name="Line 56"/>
              <p:cNvSpPr/>
              <p:nvPr/>
            </p:nvSpPr>
            <p:spPr>
              <a:xfrm flipH="1">
                <a:off x="2483" y="3322"/>
                <a:ext cx="362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grpSp>
            <p:nvGrpSpPr>
              <p:cNvPr id="9237" name="Group 57"/>
              <p:cNvGrpSpPr/>
              <p:nvPr/>
            </p:nvGrpSpPr>
            <p:grpSpPr>
              <a:xfrm rot="10800000" flipH="1" flipV="1">
                <a:off x="3023" y="3575"/>
                <a:ext cx="594" cy="59"/>
                <a:chOff x="7369" y="3110"/>
                <a:chExt cx="2053" cy="211"/>
              </a:xfrm>
            </p:grpSpPr>
            <p:sp>
              <p:nvSpPr>
                <p:cNvPr id="9260" name="Rectangle 58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61" name="Line 59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38" name="Rectangle 60"/>
              <p:cNvSpPr/>
              <p:nvPr/>
            </p:nvSpPr>
            <p:spPr>
              <a:xfrm>
                <a:off x="3166" y="3361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39" name="Rectangle 61"/>
              <p:cNvSpPr/>
              <p:nvPr/>
            </p:nvSpPr>
            <p:spPr>
              <a:xfrm flipH="1">
                <a:off x="2341" y="3067"/>
                <a:ext cx="24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latin typeface="Times New Roman" panose="02020603050405020304" charset="0"/>
                  </a:rPr>
                  <a:t>F</a:t>
                </a:r>
                <a:r>
                  <a:rPr lang="en-US" altLang="zh-CN" b="1" baseline="-25000">
                    <a:latin typeface="Times New Roman" panose="02020603050405020304" charset="0"/>
                  </a:rPr>
                  <a:t>2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grpSp>
            <p:nvGrpSpPr>
              <p:cNvPr id="9287" name="组合 9286"/>
              <p:cNvGrpSpPr/>
              <p:nvPr/>
            </p:nvGrpSpPr>
            <p:grpSpPr>
              <a:xfrm>
                <a:off x="2653" y="3322"/>
                <a:ext cx="369" cy="282"/>
                <a:chOff x="2568" y="3322"/>
                <a:chExt cx="369" cy="282"/>
              </a:xfrm>
            </p:grpSpPr>
            <p:grpSp>
              <p:nvGrpSpPr>
                <p:cNvPr id="9286" name="组合 9285"/>
                <p:cNvGrpSpPr/>
                <p:nvPr/>
              </p:nvGrpSpPr>
              <p:grpSpPr>
                <a:xfrm>
                  <a:off x="2568" y="3322"/>
                  <a:ext cx="369" cy="282"/>
                  <a:chOff x="2568" y="3322"/>
                  <a:chExt cx="369" cy="282"/>
                </a:xfrm>
              </p:grpSpPr>
              <p:sp>
                <p:nvSpPr>
                  <p:cNvPr id="9282" name="Oval 77"/>
                  <p:cNvSpPr/>
                  <p:nvPr/>
                </p:nvSpPr>
                <p:spPr>
                  <a:xfrm rot="-5400000" flipV="1">
                    <a:off x="2610" y="3314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83" name="Rectangle 78"/>
                  <p:cNvSpPr/>
                  <p:nvPr/>
                </p:nvSpPr>
                <p:spPr>
                  <a:xfrm rot="-5400000" flipV="1">
                    <a:off x="2725" y="3280"/>
                    <a:ext cx="54" cy="369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84" name="Oval 79"/>
                <p:cNvSpPr/>
                <p:nvPr/>
              </p:nvSpPr>
              <p:spPr>
                <a:xfrm rot="-5400000" flipV="1">
                  <a:off x="2747" y="3453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296" name="组合 9295"/>
          <p:cNvGrpSpPr/>
          <p:nvPr/>
        </p:nvGrpSpPr>
        <p:grpSpPr>
          <a:xfrm>
            <a:off x="246380" y="3267075"/>
            <a:ext cx="2572385" cy="1798320"/>
            <a:chOff x="414" y="3067"/>
            <a:chExt cx="1361" cy="879"/>
          </a:xfrm>
        </p:grpSpPr>
        <p:sp>
          <p:nvSpPr>
            <p:cNvPr id="9231" name="Rectangle 47"/>
            <p:cNvSpPr/>
            <p:nvPr/>
          </p:nvSpPr>
          <p:spPr>
            <a:xfrm flipH="1">
              <a:off x="1094" y="3748"/>
              <a:ext cx="161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just"/>
              <a:r>
                <a:rPr lang="zh-CN" altLang="en-US" b="1" dirty="0">
                  <a:solidFill>
                    <a:srgbClr val="000000"/>
                  </a:solidFill>
                  <a:latin typeface="Times New Roman" panose="02020603050405020304" charset="0"/>
                </a:rPr>
                <a:t>甲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grpSp>
          <p:nvGrpSpPr>
            <p:cNvPr id="9293" name="组合 9292"/>
            <p:cNvGrpSpPr/>
            <p:nvPr/>
          </p:nvGrpSpPr>
          <p:grpSpPr>
            <a:xfrm>
              <a:off x="414" y="3067"/>
              <a:ext cx="1361" cy="595"/>
              <a:chOff x="612" y="3039"/>
              <a:chExt cx="1361" cy="595"/>
            </a:xfrm>
          </p:grpSpPr>
          <p:grpSp>
            <p:nvGrpSpPr>
              <p:cNvPr id="9224" name="Group 34"/>
              <p:cNvGrpSpPr/>
              <p:nvPr/>
            </p:nvGrpSpPr>
            <p:grpSpPr>
              <a:xfrm>
                <a:off x="612" y="3181"/>
                <a:ext cx="60" cy="320"/>
                <a:chOff x="1494" y="10746"/>
                <a:chExt cx="135" cy="520"/>
              </a:xfrm>
            </p:grpSpPr>
            <p:sp>
              <p:nvSpPr>
                <p:cNvPr id="9270" name="Rectangle 35" descr="浅色下对角线"/>
                <p:cNvSpPr/>
                <p:nvPr/>
              </p:nvSpPr>
              <p:spPr>
                <a:xfrm rot="-5400000" flipH="1" flipV="1">
                  <a:off x="1305" y="10935"/>
                  <a:ext cx="513" cy="135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71" name="Line 36" descr="浅色下对角线"/>
                <p:cNvSpPr/>
                <p:nvPr/>
              </p:nvSpPr>
              <p:spPr>
                <a:xfrm rot="-5400000" flipH="1">
                  <a:off x="1365" y="11007"/>
                  <a:ext cx="517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9225" name="Line 37"/>
              <p:cNvSpPr/>
              <p:nvPr/>
            </p:nvSpPr>
            <p:spPr>
              <a:xfrm rot="-5400000" flipH="1">
                <a:off x="1281" y="3169"/>
                <a:ext cx="0" cy="589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27" name="Line 43"/>
              <p:cNvSpPr/>
              <p:nvPr/>
            </p:nvSpPr>
            <p:spPr>
              <a:xfrm>
                <a:off x="995" y="3179"/>
                <a:ext cx="304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triangle" w="sm" len="lg"/>
              </a:ln>
            </p:spPr>
          </p:sp>
          <p:sp>
            <p:nvSpPr>
              <p:cNvPr id="9228" name="Rectangle 44" descr="浅色下对角线"/>
              <p:cNvSpPr/>
              <p:nvPr/>
            </p:nvSpPr>
            <p:spPr>
              <a:xfrm rot="10800000" flipH="1" flipV="1">
                <a:off x="1357" y="3569"/>
                <a:ext cx="616" cy="65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29" name="Line 45" descr="浅色下对角线"/>
              <p:cNvSpPr/>
              <p:nvPr/>
            </p:nvSpPr>
            <p:spPr>
              <a:xfrm rot="10800000" flipH="1" flipV="1">
                <a:off x="1361" y="3571"/>
                <a:ext cx="555" cy="6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230" name="Rectangle 46"/>
              <p:cNvSpPr/>
              <p:nvPr/>
            </p:nvSpPr>
            <p:spPr>
              <a:xfrm>
                <a:off x="1576" y="3358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247" name="Rectangle 85"/>
              <p:cNvSpPr/>
              <p:nvPr/>
            </p:nvSpPr>
            <p:spPr>
              <a:xfrm flipH="1">
                <a:off x="1321" y="3039"/>
                <a:ext cx="342" cy="198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b="1" i="1">
                    <a:solidFill>
                      <a:srgbClr val="000000"/>
                    </a:solidFill>
                    <a:latin typeface="Times New Roman" panose="02020603050405020304" charset="0"/>
                  </a:rPr>
                  <a:t>F</a:t>
                </a:r>
                <a:r>
                  <a:rPr lang="en-US" altLang="zh-CN" b="1" baseline="-25000">
                    <a:solidFill>
                      <a:srgbClr val="000000"/>
                    </a:solidFill>
                    <a:latin typeface="Times New Roman" panose="02020603050405020304" charset="0"/>
                  </a:rPr>
                  <a:t>1</a:t>
                </a:r>
                <a:endParaRPr lang="en-US" altLang="zh-CN" b="1">
                  <a:latin typeface="Arial" panose="020B0604020202020204" pitchFamily="34" charset="0"/>
                </a:endParaRPr>
              </a:p>
            </p:txBody>
          </p:sp>
          <p:grpSp>
            <p:nvGrpSpPr>
              <p:cNvPr id="9292" name="组合 9291"/>
              <p:cNvGrpSpPr/>
              <p:nvPr/>
            </p:nvGrpSpPr>
            <p:grpSpPr>
              <a:xfrm>
                <a:off x="782" y="3181"/>
                <a:ext cx="375" cy="282"/>
                <a:chOff x="782" y="3181"/>
                <a:chExt cx="375" cy="282"/>
              </a:xfrm>
            </p:grpSpPr>
            <p:grpSp>
              <p:nvGrpSpPr>
                <p:cNvPr id="9285" name="组合 9284"/>
                <p:cNvGrpSpPr/>
                <p:nvPr/>
              </p:nvGrpSpPr>
              <p:grpSpPr>
                <a:xfrm>
                  <a:off x="782" y="3181"/>
                  <a:ext cx="375" cy="282"/>
                  <a:chOff x="782" y="3181"/>
                  <a:chExt cx="375" cy="282"/>
                </a:xfrm>
              </p:grpSpPr>
              <p:sp>
                <p:nvSpPr>
                  <p:cNvPr id="9277" name="Oval 77"/>
                  <p:cNvSpPr/>
                  <p:nvPr/>
                </p:nvSpPr>
                <p:spPr>
                  <a:xfrm rot="5400000" flipH="1" flipV="1">
                    <a:off x="832" y="3173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78" name="Rectangle 78"/>
                  <p:cNvSpPr/>
                  <p:nvPr/>
                </p:nvSpPr>
                <p:spPr>
                  <a:xfrm rot="5400000" flipH="1" flipV="1">
                    <a:off x="942" y="3136"/>
                    <a:ext cx="54" cy="375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0" vert="eaVert"/>
                  <a:lstStyle/>
                  <a:p>
                    <a:endParaRPr lang="zh-CN" altLang="en-US" sz="1350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79" name="Oval 79"/>
                <p:cNvSpPr/>
                <p:nvPr/>
              </p:nvSpPr>
              <p:spPr>
                <a:xfrm rot="5400000" flipH="1" flipV="1">
                  <a:off x="952" y="3312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0" vert="eaVert"/>
                <a:lstStyle/>
                <a:p>
                  <a:endParaRPr lang="zh-CN" alt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290" name="直接连接符 9289"/>
              <p:cNvSpPr/>
              <p:nvPr/>
            </p:nvSpPr>
            <p:spPr>
              <a:xfrm>
                <a:off x="669" y="3322"/>
                <a:ext cx="113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cxnSp>
        <p:nvCxnSpPr>
          <p:cNvPr id="9" name="直接箭头连接符 8"/>
          <p:cNvCxnSpPr/>
          <p:nvPr/>
        </p:nvCxnSpPr>
        <p:spPr>
          <a:xfrm>
            <a:off x="2279015" y="4137660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607945" y="4274820"/>
            <a:ext cx="28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181600" y="3994150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613400" y="4109720"/>
            <a:ext cx="28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8274050" y="4102735"/>
            <a:ext cx="613410" cy="0"/>
          </a:xfrm>
          <a:prstGeom prst="straightConnector1">
            <a:avLst/>
          </a:prstGeom>
          <a:noFill/>
          <a:ln w="28575" cmpd="sng">
            <a:solidFill>
              <a:srgbClr val="FF0000"/>
            </a:solidFill>
            <a:prstDash val="solid"/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705850" y="4218305"/>
            <a:ext cx="28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f</a:t>
            </a:r>
          </a:p>
        </p:txBody>
      </p:sp>
      <p:grpSp>
        <p:nvGrpSpPr>
          <p:cNvPr id="82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83" name="缺角矩形 8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4" name="缺角矩形 8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5" name="缺角矩形 8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6" name="缺角矩形 8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7" name="缺角矩形 8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8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522605" y="1151890"/>
            <a:ext cx="8236585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把质量相等的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两物体挂在如图所示的滑轮组下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面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计绳子、滑轮的重力和摩擦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放手后 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上升　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下降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均静止　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无法判断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26427" y="1641120"/>
            <a:ext cx="38608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</a:t>
            </a:r>
          </a:p>
        </p:txBody>
      </p:sp>
      <p:pic>
        <p:nvPicPr>
          <p:cNvPr id="1409" name="X12-2-23.EPS" descr="id:2147519417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39" y="2352955"/>
            <a:ext cx="1668780" cy="2470785"/>
          </a:xfrm>
          <a:prstGeom prst="rect">
            <a:avLst/>
          </a:prstGeom>
        </p:spPr>
      </p:pic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7923" y="1043031"/>
            <a:ext cx="8782526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如图，分别用甲、乙两种形式的滑轮组把重为400N的物体匀速向上提起；已知每个滑轮重20N，忽略绳子的重力以及滑轮与绳子的摩擦，图甲中车对绳子的拉力为________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N，图乙中人对绳子的拉力为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43076" y="2237044"/>
            <a:ext cx="9213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400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50838" y="2784297"/>
            <a:ext cx="807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210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8"/>
          <a:stretch/>
        </p:blipFill>
        <p:spPr>
          <a:xfrm>
            <a:off x="4108650" y="3005747"/>
            <a:ext cx="4688885" cy="1830232"/>
          </a:xfrm>
          <a:prstGeom prst="rect">
            <a:avLst/>
          </a:prstGeom>
        </p:spPr>
      </p:pic>
      <p:grpSp>
        <p:nvGrpSpPr>
          <p:cNvPr id="28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29" name="缺角矩形 28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2" name="缺角矩形 31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缺角矩形 32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4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25" y="1348740"/>
            <a:ext cx="573531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在图中。画出使用滑轮组提升物体时最省力的绳子绕法。</a:t>
            </a:r>
          </a:p>
        </p:txBody>
      </p:sp>
      <p:sp>
        <p:nvSpPr>
          <p:cNvPr id="4" name="Line 64"/>
          <p:cNvSpPr>
            <a:spLocks noChangeShapeType="1"/>
          </p:cNvSpPr>
          <p:nvPr/>
        </p:nvSpPr>
        <p:spPr bwMode="auto">
          <a:xfrm flipH="1" flipV="1">
            <a:off x="7163435" y="1844040"/>
            <a:ext cx="3810" cy="18510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>
            <a:off x="6749415" y="1941830"/>
            <a:ext cx="165735" cy="109347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" name="Line 66"/>
          <p:cNvSpPr>
            <a:spLocks noChangeShapeType="1"/>
          </p:cNvSpPr>
          <p:nvPr/>
        </p:nvSpPr>
        <p:spPr bwMode="auto">
          <a:xfrm flipH="1" flipV="1">
            <a:off x="6595745" y="2320925"/>
            <a:ext cx="123190" cy="127635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" name="Text Box 68"/>
          <p:cNvSpPr txBox="1">
            <a:spLocks noChangeArrowheads="1"/>
          </p:cNvSpPr>
          <p:nvPr/>
        </p:nvSpPr>
        <p:spPr bwMode="auto">
          <a:xfrm>
            <a:off x="6134100" y="2152650"/>
            <a:ext cx="3556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000" b="1" i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541135" y="1348740"/>
            <a:ext cx="793115" cy="3528112"/>
            <a:chOff x="5344" y="1986"/>
            <a:chExt cx="1249" cy="5556"/>
          </a:xfrm>
        </p:grpSpPr>
        <p:sp>
          <p:nvSpPr>
            <p:cNvPr id="7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18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2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23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24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25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26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27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30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31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3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6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8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3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43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44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45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4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8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49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50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51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52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53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4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55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56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57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58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59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0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6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63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65" name="直接连接符 64"/>
              <p:cNvCxnSpPr>
                <a:stCxn id="25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矩形 65"/>
              <p:cNvSpPr/>
              <p:nvPr/>
            </p:nvSpPr>
            <p:spPr>
              <a:xfrm rot="10800000">
                <a:off x="5596" y="7400"/>
                <a:ext cx="1197" cy="88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68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0" name="Oval 67"/>
          <p:cNvSpPr>
            <a:spLocks noChangeArrowheads="1"/>
          </p:cNvSpPr>
          <p:nvPr/>
        </p:nvSpPr>
        <p:spPr bwMode="auto">
          <a:xfrm>
            <a:off x="6891655" y="3035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71" name="组合 70"/>
          <p:cNvGrpSpPr/>
          <p:nvPr/>
        </p:nvGrpSpPr>
        <p:grpSpPr>
          <a:xfrm>
            <a:off x="6550660" y="1335405"/>
            <a:ext cx="793115" cy="3528112"/>
            <a:chOff x="5344" y="1986"/>
            <a:chExt cx="1249" cy="5556"/>
          </a:xfrm>
        </p:grpSpPr>
        <p:sp>
          <p:nvSpPr>
            <p:cNvPr id="72" name="Freeform 37"/>
            <p:cNvSpPr/>
            <p:nvPr/>
          </p:nvSpPr>
          <p:spPr bwMode="auto">
            <a:xfrm rot="10800000">
              <a:off x="5832" y="4642"/>
              <a:ext cx="253" cy="345"/>
            </a:xfrm>
            <a:custGeom>
              <a:avLst/>
              <a:gdLst>
                <a:gd name="T0" fmla="*/ 472 w 2020"/>
                <a:gd name="T1" fmla="*/ 15 h 2594"/>
                <a:gd name="T2" fmla="*/ 472 w 2020"/>
                <a:gd name="T3" fmla="*/ 552 h 2594"/>
                <a:gd name="T4" fmla="*/ 442 w 2020"/>
                <a:gd name="T5" fmla="*/ 1005 h 2594"/>
                <a:gd name="T6" fmla="*/ 247 w 2020"/>
                <a:gd name="T7" fmla="*/ 1260 h 2594"/>
                <a:gd name="T8" fmla="*/ 112 w 2020"/>
                <a:gd name="T9" fmla="*/ 1488 h 2594"/>
                <a:gd name="T10" fmla="*/ 7 w 2020"/>
                <a:gd name="T11" fmla="*/ 1800 h 2594"/>
                <a:gd name="T12" fmla="*/ 67 w 2020"/>
                <a:gd name="T13" fmla="*/ 2055 h 2594"/>
                <a:gd name="T14" fmla="*/ 262 w 2020"/>
                <a:gd name="T15" fmla="*/ 2325 h 2594"/>
                <a:gd name="T16" fmla="*/ 652 w 2020"/>
                <a:gd name="T17" fmla="*/ 2535 h 2594"/>
                <a:gd name="T18" fmla="*/ 1087 w 2020"/>
                <a:gd name="T19" fmla="*/ 2550 h 2594"/>
                <a:gd name="T20" fmla="*/ 1552 w 2020"/>
                <a:gd name="T21" fmla="*/ 2268 h 2594"/>
                <a:gd name="T22" fmla="*/ 1762 w 2020"/>
                <a:gd name="T23" fmla="*/ 1965 h 2594"/>
                <a:gd name="T24" fmla="*/ 1912 w 2020"/>
                <a:gd name="T25" fmla="*/ 1644 h 2594"/>
                <a:gd name="T26" fmla="*/ 2002 w 2020"/>
                <a:gd name="T27" fmla="*/ 1275 h 2594"/>
                <a:gd name="T28" fmla="*/ 1807 w 2020"/>
                <a:gd name="T29" fmla="*/ 1440 h 2594"/>
                <a:gd name="T30" fmla="*/ 1597 w 2020"/>
                <a:gd name="T31" fmla="*/ 1785 h 2594"/>
                <a:gd name="T32" fmla="*/ 1372 w 2020"/>
                <a:gd name="T33" fmla="*/ 2010 h 2594"/>
                <a:gd name="T34" fmla="*/ 1177 w 2020"/>
                <a:gd name="T35" fmla="*/ 2130 h 2594"/>
                <a:gd name="T36" fmla="*/ 892 w 2020"/>
                <a:gd name="T37" fmla="*/ 2115 h 2594"/>
                <a:gd name="T38" fmla="*/ 637 w 2020"/>
                <a:gd name="T39" fmla="*/ 1935 h 2594"/>
                <a:gd name="T40" fmla="*/ 652 w 2020"/>
                <a:gd name="T41" fmla="*/ 1590 h 2594"/>
                <a:gd name="T42" fmla="*/ 877 w 2020"/>
                <a:gd name="T43" fmla="*/ 1260 h 2594"/>
                <a:gd name="T44" fmla="*/ 1012 w 2020"/>
                <a:gd name="T45" fmla="*/ 1020 h 2594"/>
                <a:gd name="T46" fmla="*/ 1012 w 2020"/>
                <a:gd name="T47" fmla="*/ 708 h 2594"/>
                <a:gd name="T48" fmla="*/ 1012 w 2020"/>
                <a:gd name="T49" fmla="*/ 552 h 2594"/>
                <a:gd name="T50" fmla="*/ 1012 w 2020"/>
                <a:gd name="T51" fmla="*/ 0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20" h="2594">
                  <a:moveTo>
                    <a:pt x="472" y="15"/>
                  </a:moveTo>
                  <a:cubicBezTo>
                    <a:pt x="472" y="107"/>
                    <a:pt x="477" y="387"/>
                    <a:pt x="472" y="552"/>
                  </a:cubicBezTo>
                  <a:cubicBezTo>
                    <a:pt x="467" y="717"/>
                    <a:pt x="480" y="887"/>
                    <a:pt x="442" y="1005"/>
                  </a:cubicBezTo>
                  <a:cubicBezTo>
                    <a:pt x="404" y="1123"/>
                    <a:pt x="302" y="1180"/>
                    <a:pt x="247" y="1260"/>
                  </a:cubicBezTo>
                  <a:cubicBezTo>
                    <a:pt x="192" y="1340"/>
                    <a:pt x="152" y="1398"/>
                    <a:pt x="112" y="1488"/>
                  </a:cubicBezTo>
                  <a:cubicBezTo>
                    <a:pt x="72" y="1578"/>
                    <a:pt x="14" y="1706"/>
                    <a:pt x="7" y="1800"/>
                  </a:cubicBezTo>
                  <a:cubicBezTo>
                    <a:pt x="0" y="1894"/>
                    <a:pt x="25" y="1968"/>
                    <a:pt x="67" y="2055"/>
                  </a:cubicBezTo>
                  <a:cubicBezTo>
                    <a:pt x="109" y="2142"/>
                    <a:pt x="165" y="2245"/>
                    <a:pt x="262" y="2325"/>
                  </a:cubicBezTo>
                  <a:cubicBezTo>
                    <a:pt x="359" y="2405"/>
                    <a:pt x="515" y="2498"/>
                    <a:pt x="652" y="2535"/>
                  </a:cubicBezTo>
                  <a:cubicBezTo>
                    <a:pt x="789" y="2572"/>
                    <a:pt x="937" y="2594"/>
                    <a:pt x="1087" y="2550"/>
                  </a:cubicBezTo>
                  <a:cubicBezTo>
                    <a:pt x="1237" y="2506"/>
                    <a:pt x="1440" y="2366"/>
                    <a:pt x="1552" y="2268"/>
                  </a:cubicBezTo>
                  <a:cubicBezTo>
                    <a:pt x="1664" y="2170"/>
                    <a:pt x="1702" y="2069"/>
                    <a:pt x="1762" y="1965"/>
                  </a:cubicBezTo>
                  <a:cubicBezTo>
                    <a:pt x="1822" y="1861"/>
                    <a:pt x="1872" y="1759"/>
                    <a:pt x="1912" y="1644"/>
                  </a:cubicBezTo>
                  <a:cubicBezTo>
                    <a:pt x="1952" y="1529"/>
                    <a:pt x="2020" y="1309"/>
                    <a:pt x="2002" y="1275"/>
                  </a:cubicBezTo>
                  <a:cubicBezTo>
                    <a:pt x="1984" y="1241"/>
                    <a:pt x="1874" y="1355"/>
                    <a:pt x="1807" y="1440"/>
                  </a:cubicBezTo>
                  <a:cubicBezTo>
                    <a:pt x="1740" y="1525"/>
                    <a:pt x="1669" y="1690"/>
                    <a:pt x="1597" y="1785"/>
                  </a:cubicBezTo>
                  <a:cubicBezTo>
                    <a:pt x="1525" y="1880"/>
                    <a:pt x="1442" y="1953"/>
                    <a:pt x="1372" y="2010"/>
                  </a:cubicBezTo>
                  <a:cubicBezTo>
                    <a:pt x="1302" y="2067"/>
                    <a:pt x="1257" y="2113"/>
                    <a:pt x="1177" y="2130"/>
                  </a:cubicBezTo>
                  <a:cubicBezTo>
                    <a:pt x="1097" y="2147"/>
                    <a:pt x="982" y="2147"/>
                    <a:pt x="892" y="2115"/>
                  </a:cubicBezTo>
                  <a:cubicBezTo>
                    <a:pt x="802" y="2083"/>
                    <a:pt x="677" y="2022"/>
                    <a:pt x="637" y="1935"/>
                  </a:cubicBezTo>
                  <a:cubicBezTo>
                    <a:pt x="597" y="1848"/>
                    <a:pt x="612" y="1702"/>
                    <a:pt x="652" y="1590"/>
                  </a:cubicBezTo>
                  <a:cubicBezTo>
                    <a:pt x="692" y="1478"/>
                    <a:pt x="817" y="1355"/>
                    <a:pt x="877" y="1260"/>
                  </a:cubicBezTo>
                  <a:cubicBezTo>
                    <a:pt x="937" y="1165"/>
                    <a:pt x="990" y="1112"/>
                    <a:pt x="1012" y="1020"/>
                  </a:cubicBezTo>
                  <a:cubicBezTo>
                    <a:pt x="1034" y="928"/>
                    <a:pt x="1012" y="786"/>
                    <a:pt x="1012" y="708"/>
                  </a:cubicBezTo>
                  <a:cubicBezTo>
                    <a:pt x="1012" y="630"/>
                    <a:pt x="1012" y="670"/>
                    <a:pt x="1012" y="552"/>
                  </a:cubicBezTo>
                  <a:cubicBezTo>
                    <a:pt x="1012" y="434"/>
                    <a:pt x="1012" y="115"/>
                    <a:pt x="1012" y="0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5344" y="1986"/>
              <a:ext cx="1249" cy="5556"/>
              <a:chOff x="5434" y="1744"/>
              <a:chExt cx="1475" cy="6841"/>
            </a:xfrm>
          </p:grpSpPr>
          <p:grpSp>
            <p:nvGrpSpPr>
              <p:cNvPr id="74" name="Group 5"/>
              <p:cNvGrpSpPr/>
              <p:nvPr/>
            </p:nvGrpSpPr>
            <p:grpSpPr bwMode="auto">
              <a:xfrm>
                <a:off x="5730" y="5628"/>
                <a:ext cx="917" cy="1025"/>
                <a:chOff x="2400" y="2400"/>
                <a:chExt cx="1439" cy="1643"/>
              </a:xfrm>
            </p:grpSpPr>
            <p:sp>
              <p:nvSpPr>
                <p:cNvPr id="75" name="Oval 6"/>
                <p:cNvSpPr>
                  <a:spLocks noChangeArrowheads="1"/>
                </p:cNvSpPr>
                <p:nvPr/>
              </p:nvSpPr>
              <p:spPr bwMode="auto">
                <a:xfrm>
                  <a:off x="2400" y="2400"/>
                  <a:ext cx="1439" cy="16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5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6" name="Oval 7"/>
                <p:cNvSpPr>
                  <a:spLocks noChangeArrowheads="1"/>
                </p:cNvSpPr>
                <p:nvPr/>
              </p:nvSpPr>
              <p:spPr bwMode="auto">
                <a:xfrm>
                  <a:off x="2600" y="2600"/>
                  <a:ext cx="1040" cy="1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7" name="Oval 8"/>
                <p:cNvSpPr>
                  <a:spLocks noChangeArrowheads="1"/>
                </p:cNvSpPr>
                <p:nvPr/>
              </p:nvSpPr>
              <p:spPr bwMode="auto">
                <a:xfrm>
                  <a:off x="2800" y="2800"/>
                  <a:ext cx="640" cy="6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96969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78" name="Oval 9"/>
                <p:cNvSpPr>
                  <a:spLocks noChangeArrowheads="1"/>
                </p:cNvSpPr>
                <p:nvPr/>
              </p:nvSpPr>
              <p:spPr bwMode="auto">
                <a:xfrm>
                  <a:off x="3000" y="3000"/>
                  <a:ext cx="240" cy="240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79" name="Group 10"/>
              <p:cNvGrpSpPr/>
              <p:nvPr/>
            </p:nvGrpSpPr>
            <p:grpSpPr bwMode="auto">
              <a:xfrm>
                <a:off x="5902" y="5987"/>
                <a:ext cx="583" cy="1172"/>
                <a:chOff x="4230" y="2795"/>
                <a:chExt cx="915" cy="1879"/>
              </a:xfrm>
            </p:grpSpPr>
            <p:sp>
              <p:nvSpPr>
                <p:cNvPr id="80" name="Freeform 11"/>
                <p:cNvSpPr/>
                <p:nvPr/>
              </p:nvSpPr>
              <p:spPr bwMode="auto">
                <a:xfrm>
                  <a:off x="4460" y="3860"/>
                  <a:ext cx="635" cy="814"/>
                </a:xfrm>
                <a:custGeom>
                  <a:avLst/>
                  <a:gdLst>
                    <a:gd name="T0" fmla="*/ 472 w 2020"/>
                    <a:gd name="T1" fmla="*/ 15 h 2594"/>
                    <a:gd name="T2" fmla="*/ 472 w 2020"/>
                    <a:gd name="T3" fmla="*/ 552 h 2594"/>
                    <a:gd name="T4" fmla="*/ 442 w 2020"/>
                    <a:gd name="T5" fmla="*/ 1005 h 2594"/>
                    <a:gd name="T6" fmla="*/ 247 w 2020"/>
                    <a:gd name="T7" fmla="*/ 1260 h 2594"/>
                    <a:gd name="T8" fmla="*/ 112 w 2020"/>
                    <a:gd name="T9" fmla="*/ 1488 h 2594"/>
                    <a:gd name="T10" fmla="*/ 7 w 2020"/>
                    <a:gd name="T11" fmla="*/ 1800 h 2594"/>
                    <a:gd name="T12" fmla="*/ 67 w 2020"/>
                    <a:gd name="T13" fmla="*/ 2055 h 2594"/>
                    <a:gd name="T14" fmla="*/ 262 w 2020"/>
                    <a:gd name="T15" fmla="*/ 2325 h 2594"/>
                    <a:gd name="T16" fmla="*/ 652 w 2020"/>
                    <a:gd name="T17" fmla="*/ 2535 h 2594"/>
                    <a:gd name="T18" fmla="*/ 1087 w 2020"/>
                    <a:gd name="T19" fmla="*/ 2550 h 2594"/>
                    <a:gd name="T20" fmla="*/ 1552 w 2020"/>
                    <a:gd name="T21" fmla="*/ 2268 h 2594"/>
                    <a:gd name="T22" fmla="*/ 1762 w 2020"/>
                    <a:gd name="T23" fmla="*/ 1965 h 2594"/>
                    <a:gd name="T24" fmla="*/ 1912 w 2020"/>
                    <a:gd name="T25" fmla="*/ 1644 h 2594"/>
                    <a:gd name="T26" fmla="*/ 2002 w 2020"/>
                    <a:gd name="T27" fmla="*/ 1275 h 2594"/>
                    <a:gd name="T28" fmla="*/ 1807 w 2020"/>
                    <a:gd name="T29" fmla="*/ 1440 h 2594"/>
                    <a:gd name="T30" fmla="*/ 1597 w 2020"/>
                    <a:gd name="T31" fmla="*/ 1785 h 2594"/>
                    <a:gd name="T32" fmla="*/ 1372 w 2020"/>
                    <a:gd name="T33" fmla="*/ 2010 h 2594"/>
                    <a:gd name="T34" fmla="*/ 1177 w 2020"/>
                    <a:gd name="T35" fmla="*/ 2130 h 2594"/>
                    <a:gd name="T36" fmla="*/ 892 w 2020"/>
                    <a:gd name="T37" fmla="*/ 2115 h 2594"/>
                    <a:gd name="T38" fmla="*/ 637 w 2020"/>
                    <a:gd name="T39" fmla="*/ 1935 h 2594"/>
                    <a:gd name="T40" fmla="*/ 652 w 2020"/>
                    <a:gd name="T41" fmla="*/ 1590 h 2594"/>
                    <a:gd name="T42" fmla="*/ 877 w 2020"/>
                    <a:gd name="T43" fmla="*/ 1260 h 2594"/>
                    <a:gd name="T44" fmla="*/ 1012 w 2020"/>
                    <a:gd name="T45" fmla="*/ 1020 h 2594"/>
                    <a:gd name="T46" fmla="*/ 1012 w 2020"/>
                    <a:gd name="T47" fmla="*/ 708 h 2594"/>
                    <a:gd name="T48" fmla="*/ 1012 w 2020"/>
                    <a:gd name="T49" fmla="*/ 552 h 2594"/>
                    <a:gd name="T50" fmla="*/ 1012 w 2020"/>
                    <a:gd name="T51" fmla="*/ 0 h 25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grpSp>
              <p:nvGrpSpPr>
                <p:cNvPr id="81" name="Group 12"/>
                <p:cNvGrpSpPr/>
                <p:nvPr/>
              </p:nvGrpSpPr>
              <p:grpSpPr bwMode="auto">
                <a:xfrm>
                  <a:off x="4230" y="2795"/>
                  <a:ext cx="915" cy="1180"/>
                  <a:chOff x="4230" y="2795"/>
                  <a:chExt cx="915" cy="1180"/>
                </a:xfrm>
              </p:grpSpPr>
              <p:sp>
                <p:nvSpPr>
                  <p:cNvPr id="82" name="Freeform 13"/>
                  <p:cNvSpPr/>
                  <p:nvPr/>
                </p:nvSpPr>
                <p:spPr bwMode="auto">
                  <a:xfrm>
                    <a:off x="4230" y="2795"/>
                    <a:ext cx="915" cy="1180"/>
                  </a:xfrm>
                  <a:custGeom>
                    <a:avLst/>
                    <a:gdLst>
                      <a:gd name="T0" fmla="*/ 0 w 915"/>
                      <a:gd name="T1" fmla="*/ 0 h 1180"/>
                      <a:gd name="T2" fmla="*/ 915 w 915"/>
                      <a:gd name="T3" fmla="*/ 15 h 1180"/>
                      <a:gd name="T4" fmla="*/ 630 w 915"/>
                      <a:gd name="T5" fmla="*/ 1180 h 1180"/>
                      <a:gd name="T6" fmla="*/ 270 w 915"/>
                      <a:gd name="T7" fmla="*/ 1155 h 1180"/>
                      <a:gd name="T8" fmla="*/ 0 w 915"/>
                      <a:gd name="T9" fmla="*/ 0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5" h="1180">
                        <a:moveTo>
                          <a:pt x="0" y="0"/>
                        </a:moveTo>
                        <a:lnTo>
                          <a:pt x="915" y="15"/>
                        </a:lnTo>
                        <a:lnTo>
                          <a:pt x="630" y="1180"/>
                        </a:lnTo>
                        <a:lnTo>
                          <a:pt x="270" y="11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969696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845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8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3660"/>
                    <a:ext cx="215" cy="21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</p:grpSp>
          <p:grpSp>
            <p:nvGrpSpPr>
              <p:cNvPr id="85" name="Group 17"/>
              <p:cNvGrpSpPr/>
              <p:nvPr/>
            </p:nvGrpSpPr>
            <p:grpSpPr bwMode="auto">
              <a:xfrm rot="10800000">
                <a:off x="5434" y="1744"/>
                <a:ext cx="1475" cy="167"/>
                <a:chOff x="2760" y="2640"/>
                <a:chExt cx="1338" cy="130"/>
              </a:xfrm>
            </p:grpSpPr>
            <p:sp>
              <p:nvSpPr>
                <p:cNvPr id="8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2760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880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00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8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12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241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361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2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348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60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722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842" y="2648"/>
                  <a:ext cx="121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963" y="2648"/>
                  <a:ext cx="120" cy="122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  <p:sp>
              <p:nvSpPr>
                <p:cNvPr id="97" name="Line 29"/>
                <p:cNvSpPr>
                  <a:spLocks noChangeShapeType="1"/>
                </p:cNvSpPr>
                <p:nvPr/>
              </p:nvSpPr>
              <p:spPr bwMode="auto">
                <a:xfrm>
                  <a:off x="2783" y="2640"/>
                  <a:ext cx="1315" cy="0"/>
                </a:xfrm>
                <a:prstGeom prst="line">
                  <a:avLst/>
                </a:prstGeom>
                <a:noFill/>
                <a:ln w="41275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grpSp>
            <p:nvGrpSpPr>
              <p:cNvPr id="98" name="xjhlx12"/>
              <p:cNvGrpSpPr/>
              <p:nvPr/>
            </p:nvGrpSpPr>
            <p:grpSpPr bwMode="auto">
              <a:xfrm>
                <a:off x="5721" y="2356"/>
                <a:ext cx="918" cy="1539"/>
                <a:chOff x="3960" y="2220"/>
                <a:chExt cx="1440" cy="2468"/>
              </a:xfrm>
            </p:grpSpPr>
            <p:grpSp>
              <p:nvGrpSpPr>
                <p:cNvPr id="99" name="Group 43"/>
                <p:cNvGrpSpPr/>
                <p:nvPr/>
              </p:nvGrpSpPr>
              <p:grpSpPr bwMode="auto">
                <a:xfrm>
                  <a:off x="3960" y="2220"/>
                  <a:ext cx="1440" cy="1440"/>
                  <a:chOff x="2400" y="2400"/>
                  <a:chExt cx="1440" cy="1440"/>
                </a:xfrm>
              </p:grpSpPr>
              <p:sp>
                <p:nvSpPr>
                  <p:cNvPr id="10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0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grpSp>
              <p:nvGrpSpPr>
                <p:cNvPr id="104" name="Group 48"/>
                <p:cNvGrpSpPr/>
                <p:nvPr/>
              </p:nvGrpSpPr>
              <p:grpSpPr bwMode="auto">
                <a:xfrm>
                  <a:off x="4230" y="2795"/>
                  <a:ext cx="915" cy="1893"/>
                  <a:chOff x="4230" y="2795"/>
                  <a:chExt cx="915" cy="1893"/>
                </a:xfrm>
              </p:grpSpPr>
              <p:sp>
                <p:nvSpPr>
                  <p:cNvPr id="105" name="Freeform 49"/>
                  <p:cNvSpPr/>
                  <p:nvPr/>
                </p:nvSpPr>
                <p:spPr bwMode="auto">
                  <a:xfrm>
                    <a:off x="4532" y="3874"/>
                    <a:ext cx="421" cy="814"/>
                  </a:xfrm>
                  <a:custGeom>
                    <a:avLst/>
                    <a:gdLst>
                      <a:gd name="T0" fmla="*/ 472 w 2020"/>
                      <a:gd name="T1" fmla="*/ 15 h 2594"/>
                      <a:gd name="T2" fmla="*/ 472 w 2020"/>
                      <a:gd name="T3" fmla="*/ 552 h 2594"/>
                      <a:gd name="T4" fmla="*/ 442 w 2020"/>
                      <a:gd name="T5" fmla="*/ 1005 h 2594"/>
                      <a:gd name="T6" fmla="*/ 247 w 2020"/>
                      <a:gd name="T7" fmla="*/ 1260 h 2594"/>
                      <a:gd name="T8" fmla="*/ 112 w 2020"/>
                      <a:gd name="T9" fmla="*/ 1488 h 2594"/>
                      <a:gd name="T10" fmla="*/ 7 w 2020"/>
                      <a:gd name="T11" fmla="*/ 1800 h 2594"/>
                      <a:gd name="T12" fmla="*/ 67 w 2020"/>
                      <a:gd name="T13" fmla="*/ 2055 h 2594"/>
                      <a:gd name="T14" fmla="*/ 262 w 2020"/>
                      <a:gd name="T15" fmla="*/ 2325 h 2594"/>
                      <a:gd name="T16" fmla="*/ 652 w 2020"/>
                      <a:gd name="T17" fmla="*/ 2535 h 2594"/>
                      <a:gd name="T18" fmla="*/ 1087 w 2020"/>
                      <a:gd name="T19" fmla="*/ 2550 h 2594"/>
                      <a:gd name="T20" fmla="*/ 1552 w 2020"/>
                      <a:gd name="T21" fmla="*/ 2268 h 2594"/>
                      <a:gd name="T22" fmla="*/ 1762 w 2020"/>
                      <a:gd name="T23" fmla="*/ 1965 h 2594"/>
                      <a:gd name="T24" fmla="*/ 1912 w 2020"/>
                      <a:gd name="T25" fmla="*/ 1644 h 2594"/>
                      <a:gd name="T26" fmla="*/ 2002 w 2020"/>
                      <a:gd name="T27" fmla="*/ 1275 h 2594"/>
                      <a:gd name="T28" fmla="*/ 1807 w 2020"/>
                      <a:gd name="T29" fmla="*/ 1440 h 2594"/>
                      <a:gd name="T30" fmla="*/ 1597 w 2020"/>
                      <a:gd name="T31" fmla="*/ 1785 h 2594"/>
                      <a:gd name="T32" fmla="*/ 1372 w 2020"/>
                      <a:gd name="T33" fmla="*/ 2010 h 2594"/>
                      <a:gd name="T34" fmla="*/ 1177 w 2020"/>
                      <a:gd name="T35" fmla="*/ 2130 h 2594"/>
                      <a:gd name="T36" fmla="*/ 892 w 2020"/>
                      <a:gd name="T37" fmla="*/ 2115 h 2594"/>
                      <a:gd name="T38" fmla="*/ 637 w 2020"/>
                      <a:gd name="T39" fmla="*/ 1935 h 2594"/>
                      <a:gd name="T40" fmla="*/ 652 w 2020"/>
                      <a:gd name="T41" fmla="*/ 1590 h 2594"/>
                      <a:gd name="T42" fmla="*/ 877 w 2020"/>
                      <a:gd name="T43" fmla="*/ 1260 h 2594"/>
                      <a:gd name="T44" fmla="*/ 1012 w 2020"/>
                      <a:gd name="T45" fmla="*/ 1020 h 2594"/>
                      <a:gd name="T46" fmla="*/ 1012 w 2020"/>
                      <a:gd name="T47" fmla="*/ 708 h 2594"/>
                      <a:gd name="T48" fmla="*/ 1012 w 2020"/>
                      <a:gd name="T49" fmla="*/ 552 h 2594"/>
                      <a:gd name="T50" fmla="*/ 1012 w 2020"/>
                      <a:gd name="T51" fmla="*/ 0 h 2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020" h="2594">
                        <a:moveTo>
                          <a:pt x="472" y="15"/>
                        </a:moveTo>
                        <a:cubicBezTo>
                          <a:pt x="472" y="107"/>
                          <a:pt x="477" y="387"/>
                          <a:pt x="472" y="552"/>
                        </a:cubicBezTo>
                        <a:cubicBezTo>
                          <a:pt x="467" y="717"/>
                          <a:pt x="480" y="887"/>
                          <a:pt x="442" y="1005"/>
                        </a:cubicBezTo>
                        <a:cubicBezTo>
                          <a:pt x="404" y="1123"/>
                          <a:pt x="302" y="1180"/>
                          <a:pt x="247" y="1260"/>
                        </a:cubicBezTo>
                        <a:cubicBezTo>
                          <a:pt x="192" y="1340"/>
                          <a:pt x="152" y="1398"/>
                          <a:pt x="112" y="1488"/>
                        </a:cubicBezTo>
                        <a:cubicBezTo>
                          <a:pt x="72" y="1578"/>
                          <a:pt x="14" y="1706"/>
                          <a:pt x="7" y="1800"/>
                        </a:cubicBezTo>
                        <a:cubicBezTo>
                          <a:pt x="0" y="1894"/>
                          <a:pt x="25" y="1968"/>
                          <a:pt x="67" y="2055"/>
                        </a:cubicBezTo>
                        <a:cubicBezTo>
                          <a:pt x="109" y="2142"/>
                          <a:pt x="165" y="2245"/>
                          <a:pt x="262" y="2325"/>
                        </a:cubicBezTo>
                        <a:cubicBezTo>
                          <a:pt x="359" y="2405"/>
                          <a:pt x="515" y="2498"/>
                          <a:pt x="652" y="2535"/>
                        </a:cubicBezTo>
                        <a:cubicBezTo>
                          <a:pt x="789" y="2572"/>
                          <a:pt x="937" y="2594"/>
                          <a:pt x="1087" y="2550"/>
                        </a:cubicBezTo>
                        <a:cubicBezTo>
                          <a:pt x="1237" y="2506"/>
                          <a:pt x="1440" y="2366"/>
                          <a:pt x="1552" y="2268"/>
                        </a:cubicBezTo>
                        <a:cubicBezTo>
                          <a:pt x="1664" y="2170"/>
                          <a:pt x="1702" y="2069"/>
                          <a:pt x="1762" y="1965"/>
                        </a:cubicBezTo>
                        <a:cubicBezTo>
                          <a:pt x="1822" y="1861"/>
                          <a:pt x="1872" y="1759"/>
                          <a:pt x="1912" y="1644"/>
                        </a:cubicBezTo>
                        <a:cubicBezTo>
                          <a:pt x="1952" y="1529"/>
                          <a:pt x="2020" y="1309"/>
                          <a:pt x="2002" y="1275"/>
                        </a:cubicBezTo>
                        <a:cubicBezTo>
                          <a:pt x="1984" y="1241"/>
                          <a:pt x="1874" y="1355"/>
                          <a:pt x="1807" y="1440"/>
                        </a:cubicBezTo>
                        <a:cubicBezTo>
                          <a:pt x="1740" y="1525"/>
                          <a:pt x="1669" y="1690"/>
                          <a:pt x="1597" y="1785"/>
                        </a:cubicBezTo>
                        <a:cubicBezTo>
                          <a:pt x="1525" y="1880"/>
                          <a:pt x="1442" y="1953"/>
                          <a:pt x="1372" y="2010"/>
                        </a:cubicBezTo>
                        <a:cubicBezTo>
                          <a:pt x="1302" y="2067"/>
                          <a:pt x="1257" y="2113"/>
                          <a:pt x="1177" y="2130"/>
                        </a:cubicBezTo>
                        <a:cubicBezTo>
                          <a:pt x="1097" y="2147"/>
                          <a:pt x="982" y="2147"/>
                          <a:pt x="892" y="2115"/>
                        </a:cubicBezTo>
                        <a:cubicBezTo>
                          <a:pt x="802" y="2083"/>
                          <a:pt x="677" y="2022"/>
                          <a:pt x="637" y="1935"/>
                        </a:cubicBezTo>
                        <a:cubicBezTo>
                          <a:pt x="597" y="1848"/>
                          <a:pt x="612" y="1702"/>
                          <a:pt x="652" y="1590"/>
                        </a:cubicBezTo>
                        <a:cubicBezTo>
                          <a:pt x="692" y="1478"/>
                          <a:pt x="817" y="1355"/>
                          <a:pt x="877" y="1260"/>
                        </a:cubicBezTo>
                        <a:cubicBezTo>
                          <a:pt x="937" y="1165"/>
                          <a:pt x="990" y="1112"/>
                          <a:pt x="1012" y="1020"/>
                        </a:cubicBezTo>
                        <a:cubicBezTo>
                          <a:pt x="1034" y="928"/>
                          <a:pt x="1012" y="786"/>
                          <a:pt x="1012" y="708"/>
                        </a:cubicBezTo>
                        <a:cubicBezTo>
                          <a:pt x="1012" y="630"/>
                          <a:pt x="1012" y="670"/>
                          <a:pt x="1012" y="552"/>
                        </a:cubicBezTo>
                        <a:cubicBezTo>
                          <a:pt x="1012" y="434"/>
                          <a:pt x="1012" y="115"/>
                          <a:pt x="1012" y="0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grpSp>
                <p:nvGrpSpPr>
                  <p:cNvPr id="106" name="Group 50"/>
                  <p:cNvGrpSpPr/>
                  <p:nvPr/>
                </p:nvGrpSpPr>
                <p:grpSpPr bwMode="auto">
                  <a:xfrm>
                    <a:off x="4230" y="2795"/>
                    <a:ext cx="915" cy="1180"/>
                    <a:chOff x="4230" y="2795"/>
                    <a:chExt cx="915" cy="1180"/>
                  </a:xfrm>
                </p:grpSpPr>
                <p:sp>
                  <p:nvSpPr>
                    <p:cNvPr id="107" name="Freeform 51"/>
                    <p:cNvSpPr/>
                    <p:nvPr/>
                  </p:nvSpPr>
                  <p:spPr bwMode="auto">
                    <a:xfrm>
                      <a:off x="4230" y="2795"/>
                      <a:ext cx="915" cy="1180"/>
                    </a:xfrm>
                    <a:custGeom>
                      <a:avLst/>
                      <a:gdLst>
                        <a:gd name="T0" fmla="*/ 0 w 915"/>
                        <a:gd name="T1" fmla="*/ 0 h 1180"/>
                        <a:gd name="T2" fmla="*/ 915 w 915"/>
                        <a:gd name="T3" fmla="*/ 15 h 1180"/>
                        <a:gd name="T4" fmla="*/ 630 w 915"/>
                        <a:gd name="T5" fmla="*/ 1180 h 1180"/>
                        <a:gd name="T6" fmla="*/ 270 w 915"/>
                        <a:gd name="T7" fmla="*/ 1155 h 1180"/>
                        <a:gd name="T8" fmla="*/ 0 w 915"/>
                        <a:gd name="T9" fmla="*/ 0 h 11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15" h="1180">
                          <a:moveTo>
                            <a:pt x="0" y="0"/>
                          </a:moveTo>
                          <a:lnTo>
                            <a:pt x="915" y="15"/>
                          </a:lnTo>
                          <a:lnTo>
                            <a:pt x="630" y="1180"/>
                          </a:lnTo>
                          <a:lnTo>
                            <a:pt x="270" y="1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rgbClr val="969696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08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2845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  <p:sp>
                  <p:nvSpPr>
                    <p:cNvPr id="109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0" y="3660"/>
                      <a:ext cx="215" cy="21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00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</a:ln>
                  </p:spPr>
                  <p:txBody>
                    <a:bodyPr/>
                    <a:lstStyle/>
                    <a:p>
                      <a:endParaRPr lang="zh-CN" altLang="en-US" sz="1350"/>
                    </a:p>
                  </p:txBody>
                </p:sp>
              </p:grpSp>
            </p:grpSp>
          </p:grpSp>
          <p:sp>
            <p:nvSpPr>
              <p:cNvPr id="110" name="Rectangle 54"/>
              <p:cNvSpPr>
                <a:spLocks noChangeArrowheads="1"/>
              </p:cNvSpPr>
              <p:nvPr/>
            </p:nvSpPr>
            <p:spPr bwMode="auto">
              <a:xfrm>
                <a:off x="6094" y="5315"/>
                <a:ext cx="172" cy="98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350"/>
              </a:p>
            </p:txBody>
          </p:sp>
          <p:grpSp>
            <p:nvGrpSpPr>
              <p:cNvPr id="111" name="xjhlx8"/>
              <p:cNvGrpSpPr>
                <a:grpSpLocks noChangeAspect="1"/>
              </p:cNvGrpSpPr>
              <p:nvPr/>
            </p:nvGrpSpPr>
            <p:grpSpPr bwMode="auto">
              <a:xfrm rot="5400000">
                <a:off x="5492" y="2156"/>
                <a:ext cx="1375" cy="918"/>
                <a:chOff x="6892" y="783"/>
                <a:chExt cx="813" cy="579"/>
              </a:xfrm>
            </p:grpSpPr>
            <p:grpSp>
              <p:nvGrpSpPr>
                <p:cNvPr id="112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7125" y="783"/>
                  <a:ext cx="580" cy="579"/>
                  <a:chOff x="2400" y="2400"/>
                  <a:chExt cx="1440" cy="1440"/>
                </a:xfrm>
              </p:grpSpPr>
              <p:sp>
                <p:nvSpPr>
                  <p:cNvPr id="113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2400"/>
                    <a:ext cx="1440" cy="14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56078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4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00" y="2600"/>
                    <a:ext cx="1040" cy="10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0"/>
                          <a:invGamma/>
                        </a:srgbClr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5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0" y="2800"/>
                    <a:ext cx="640" cy="6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100000">
                        <a:srgbClr val="969696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  <p:sp>
                <p:nvSpPr>
                  <p:cNvPr id="116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0" y="3000"/>
                    <a:ext cx="240" cy="240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lstStyle/>
                  <a:p>
                    <a:endParaRPr lang="zh-CN" altLang="en-US" sz="1350"/>
                  </a:p>
                </p:txBody>
              </p:sp>
            </p:grpSp>
            <p:sp>
              <p:nvSpPr>
                <p:cNvPr id="11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6892" y="1024"/>
                  <a:ext cx="555" cy="9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0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350"/>
                </a:p>
              </p:txBody>
            </p:sp>
          </p:grpSp>
          <p:sp>
            <p:nvSpPr>
              <p:cNvPr id="118" name="Line 62"/>
              <p:cNvSpPr>
                <a:spLocks noChangeShapeType="1"/>
              </p:cNvSpPr>
              <p:nvPr/>
            </p:nvSpPr>
            <p:spPr bwMode="auto">
              <a:xfrm>
                <a:off x="6074" y="4832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cxnSp>
            <p:nvCxnSpPr>
              <p:cNvPr id="119" name="直接连接符 118"/>
              <p:cNvCxnSpPr>
                <a:stCxn id="80" idx="8"/>
              </p:cNvCxnSpPr>
              <p:nvPr/>
            </p:nvCxnSpPr>
            <p:spPr>
              <a:xfrm>
                <a:off x="6179" y="7148"/>
                <a:ext cx="1" cy="33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矩形 119"/>
              <p:cNvSpPr/>
              <p:nvPr/>
            </p:nvSpPr>
            <p:spPr>
              <a:xfrm rot="10800000">
                <a:off x="5596" y="7400"/>
                <a:ext cx="1197" cy="88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5821" y="7334"/>
                <a:ext cx="828" cy="1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>
                    <a:latin typeface="Times New Roman" panose="02020603050405020304" charset="0"/>
                    <a:ea typeface="宋体" panose="02010600030101010101" pitchFamily="2" charset="-122"/>
                  </a:rPr>
                  <a:t>G</a:t>
                </a:r>
              </a:p>
            </p:txBody>
          </p:sp>
          <p:sp>
            <p:nvSpPr>
              <p:cNvPr id="122" name="Oval 41"/>
              <p:cNvSpPr>
                <a:spLocks noChangeArrowheads="1"/>
              </p:cNvSpPr>
              <p:nvPr/>
            </p:nvSpPr>
            <p:spPr bwMode="auto">
              <a:xfrm rot="10800000">
                <a:off x="6130" y="6104"/>
                <a:ext cx="86" cy="91"/>
              </a:xfrm>
              <a:prstGeom prst="ellipse">
                <a:avLst/>
              </a:prstGeom>
              <a:gradFill rotWithShape="0">
                <a:gsLst>
                  <a:gs pos="0">
                    <a:srgbClr val="C0C0C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127" name="组合 1"/>
          <p:cNvGrpSpPr>
            <a:grpSpLocks noChangeAspect="1"/>
          </p:cNvGrpSpPr>
          <p:nvPr/>
        </p:nvGrpSpPr>
        <p:grpSpPr>
          <a:xfrm>
            <a:off x="3393483" y="623742"/>
            <a:ext cx="2411412" cy="450850"/>
            <a:chOff x="3564387" y="597378"/>
            <a:chExt cx="2247990" cy="419195"/>
          </a:xfrm>
        </p:grpSpPr>
        <p:sp>
          <p:nvSpPr>
            <p:cNvPr id="140" name="缺角矩形 139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1" name="缺角矩形 140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2" name="缺角矩形 141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3" name="缺角矩形 142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4" name="缺角矩形 143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5" name="TextBox 15"/>
          <p:cNvSpPr txBox="1"/>
          <p:nvPr/>
        </p:nvSpPr>
        <p:spPr>
          <a:xfrm>
            <a:off x="3358558" y="580879"/>
            <a:ext cx="2479675" cy="477054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25" y="983615"/>
            <a:ext cx="88773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电气化铁路的高压输电线，无论在严冬还是在酷夏都要绷直，才能使高压线与列车的电极接触良好，这就必须对高压线施加恒定的拉力。为此，工程师设计了如图甲所示的恒拉力系统，其简化原理图如图乙所示。实际测量得到每个水泥块的重力是130N．共悬挂20个水泥块。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（1）请指出图中的动滑轮、定滑轮；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（2）滑轮组对高压线的拉力是多大？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4" r="3003"/>
          <a:stretch/>
        </p:blipFill>
        <p:spPr>
          <a:xfrm>
            <a:off x="5229253" y="2901385"/>
            <a:ext cx="3553799" cy="184052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5565140" y="2047875"/>
            <a:ext cx="1524000" cy="419100"/>
          </a:xfrm>
          <a:prstGeom prst="wedgeRoundRectCallout">
            <a:avLst>
              <a:gd name="adj1" fmla="val 81406"/>
              <a:gd name="adj2" fmla="val 24103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定滑轮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439025" y="1971675"/>
            <a:ext cx="1524000" cy="433705"/>
          </a:xfrm>
          <a:prstGeom prst="wedgeRoundRectCallout">
            <a:avLst>
              <a:gd name="adj1" fmla="val 31669"/>
              <a:gd name="adj2" fmla="val 24694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动滑轮</a:t>
            </a:r>
          </a:p>
        </p:txBody>
      </p:sp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4" imgW="914400" imgH="215900" progId="Equation.KSEE3">
                  <p:embed/>
                </p:oleObj>
              </mc:Choice>
              <mc:Fallback>
                <p:oleObj r:id="rId4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16534" y="3674019"/>
            <a:ext cx="39400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=3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=3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=3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130N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7 800N 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 bwMode="auto">
          <a:xfrm>
            <a:off x="3216593" y="493052"/>
            <a:ext cx="2411016" cy="450056"/>
            <a:chOff x="3564387" y="597378"/>
            <a:chExt cx="2247990" cy="419195"/>
          </a:xfrm>
        </p:grpSpPr>
        <p:sp>
          <p:nvSpPr>
            <p:cNvPr id="2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2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3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182065" y="450189"/>
            <a:ext cx="2478881" cy="477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12221A.EPS" descr="id:2147519345;FounderCES"/>
          <p:cNvPicPr>
            <a:picLocks noChangeAspect="1"/>
          </p:cNvPicPr>
          <p:nvPr/>
        </p:nvPicPr>
        <p:blipFill>
          <a:blip r:embed="rId2"/>
          <a:srcRect l="11948" r="13512"/>
          <a:stretch>
            <a:fillRect/>
          </a:stretch>
        </p:blipFill>
        <p:spPr>
          <a:xfrm>
            <a:off x="809625" y="646430"/>
            <a:ext cx="7524750" cy="43821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8490" y="1176860"/>
            <a:ext cx="8635510" cy="3283208"/>
            <a:chOff x="508490" y="1176860"/>
            <a:chExt cx="863551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5834" y="1420072"/>
            <a:ext cx="7764780" cy="110680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281540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定滑轮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动滑轮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和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滑轮组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的构造及其特点；会分析滑轮和滑轮组的工作原理；了解其他简单机械的一些应用。</a:t>
            </a:r>
          </a:p>
          <a:p>
            <a:pPr eaLnBrk="1" hangingPunct="1"/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95739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知道定滑轮和动滑轮</a:t>
            </a:r>
            <a:r>
              <a:rPr lang="zh-CN" altLang="zh-CN" sz="28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在实际生产中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的应用；经历组装滑轮组的过程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学会按要求组装滑轮组的方法。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63037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68600" y="563880"/>
            <a:ext cx="4165600" cy="463550"/>
            <a:chOff x="4360" y="888"/>
            <a:chExt cx="6560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894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charset="0"/>
                  <a:ea typeface="黑体" panose="02010609060101010101" pitchFamily="49" charset="-122"/>
                </a:rPr>
                <a:t>定滑轮和动滑轮</a:t>
              </a:r>
            </a:p>
          </p:txBody>
        </p:sp>
      </p:grpSp>
      <p:grpSp>
        <p:nvGrpSpPr>
          <p:cNvPr id="4113" name="组合 4112"/>
          <p:cNvGrpSpPr/>
          <p:nvPr/>
        </p:nvGrpSpPr>
        <p:grpSpPr>
          <a:xfrm>
            <a:off x="3059430" y="1542415"/>
            <a:ext cx="2914650" cy="1987550"/>
            <a:chOff x="1973" y="969"/>
            <a:chExt cx="1836" cy="1252"/>
          </a:xfrm>
        </p:grpSpPr>
        <p:pic>
          <p:nvPicPr>
            <p:cNvPr id="4110" name="图片 4109" descr="滑轮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3" y="969"/>
              <a:ext cx="1836" cy="1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1" name="矩形 4110"/>
            <p:cNvSpPr/>
            <p:nvPr/>
          </p:nvSpPr>
          <p:spPr>
            <a:xfrm>
              <a:off x="2001" y="986"/>
              <a:ext cx="1786" cy="120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61270" y="4140733"/>
            <a:ext cx="606287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r>
              <a:rPr lang="zh-CN" altLang="en-US" sz="2400" b="1" dirty="0">
                <a:latin typeface="宋体" panose="02010600030101010101" pitchFamily="2" charset="-122"/>
              </a:rPr>
              <a:t>　这些都是滑轮，请你观察它们的结构吧。</a:t>
            </a:r>
          </a:p>
        </p:txBody>
      </p:sp>
      <p:pic>
        <p:nvPicPr>
          <p:cNvPr id="4103" name="图片 9" descr="zt_20100714135802473.jpg"/>
          <p:cNvPicPr>
            <a:picLocks noChangeAspect="1"/>
          </p:cNvPicPr>
          <p:nvPr/>
        </p:nvPicPr>
        <p:blipFill>
          <a:blip r:embed="rId3"/>
          <a:srcRect l="5930" t="10451"/>
          <a:stretch>
            <a:fillRect/>
          </a:stretch>
        </p:blipFill>
        <p:spPr>
          <a:xfrm>
            <a:off x="441643" y="1524953"/>
            <a:ext cx="2519362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19" y="1380489"/>
            <a:ext cx="2352675" cy="2257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735077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047" r="14800" b="-1"/>
          <a:stretch/>
        </p:blipFill>
        <p:spPr bwMode="auto">
          <a:xfrm rot="5400000">
            <a:off x="2789588" y="1354666"/>
            <a:ext cx="3079565" cy="231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7378" y="4203322"/>
            <a:ext cx="7217559" cy="460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eaLnBrk="1" hangingPunct="1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　滑轮：边缘有凹槽，能绕轴转动的小轮。</a:t>
            </a:r>
          </a:p>
        </p:txBody>
      </p:sp>
      <p:sp>
        <p:nvSpPr>
          <p:cNvPr id="4107" name="圆角矩形标注 12"/>
          <p:cNvSpPr/>
          <p:nvPr/>
        </p:nvSpPr>
        <p:spPr>
          <a:xfrm>
            <a:off x="2211734" y="3422360"/>
            <a:ext cx="866775" cy="360045"/>
          </a:xfrm>
          <a:prstGeom prst="wedgeRoundRectCallout">
            <a:avLst>
              <a:gd name="adj1" fmla="val 190901"/>
              <a:gd name="adj2" fmla="val -38588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轴</a:t>
            </a:r>
          </a:p>
        </p:txBody>
      </p:sp>
      <p:sp>
        <p:nvSpPr>
          <p:cNvPr id="4108" name="圆角矩形标注 13"/>
          <p:cNvSpPr/>
          <p:nvPr/>
        </p:nvSpPr>
        <p:spPr>
          <a:xfrm>
            <a:off x="5578054" y="1310203"/>
            <a:ext cx="914400" cy="469900"/>
          </a:xfrm>
          <a:prstGeom prst="wedgeRoundRectCallout">
            <a:avLst>
              <a:gd name="adj1" fmla="val -107256"/>
              <a:gd name="adj2" fmla="val 270945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小轮</a:t>
            </a:r>
          </a:p>
        </p:txBody>
      </p:sp>
      <p:sp>
        <p:nvSpPr>
          <p:cNvPr id="4106" name="圆角矩形标注 11"/>
          <p:cNvSpPr/>
          <p:nvPr/>
        </p:nvSpPr>
        <p:spPr>
          <a:xfrm>
            <a:off x="7037738" y="3125555"/>
            <a:ext cx="914400" cy="469900"/>
          </a:xfrm>
          <a:prstGeom prst="wedgeRoundRectCallout">
            <a:avLst>
              <a:gd name="adj1" fmla="val -274505"/>
              <a:gd name="adj2" fmla="val -32341"/>
              <a:gd name="adj3" fmla="val 16667"/>
            </a:avLst>
          </a:prstGeom>
          <a:solidFill>
            <a:srgbClr val="FFFFFF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凹槽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548955" y="413018"/>
            <a:ext cx="3958508" cy="526293"/>
            <a:chOff x="2593872" y="579256"/>
            <a:chExt cx="3958508" cy="526293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93872" y="624536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滑轮的结构</a:t>
              </a:r>
            </a:p>
          </p:txBody>
        </p: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ldLvl="0" animBg="1"/>
      <p:bldP spid="4108" grpId="0" bldLvl="0" animBg="1"/>
      <p:bldP spid="410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/>
          <p:nvPr/>
        </p:nvSpPr>
        <p:spPr>
          <a:xfrm>
            <a:off x="2941320" y="143954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定滑轮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3284671" y="2178601"/>
            <a:ext cx="2590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实质：</a:t>
            </a:r>
            <a:r>
              <a:rPr lang="zh-CN" altLang="en-US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等臂杠杆。</a:t>
            </a:r>
            <a:endParaRPr lang="zh-CN" altLang="en-US" sz="2400" b="1" baseline="-25000" dirty="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941320" y="2955674"/>
            <a:ext cx="348274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ctr"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使用定滑轮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不省力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不省距离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可以改变力的方向。</a:t>
            </a:r>
            <a:endParaRPr lang="zh-CN" altLang="en-US" sz="24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1328111"/>
            <a:ext cx="2273352" cy="338928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95" y="1235304"/>
            <a:ext cx="2173890" cy="357489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462063" y="632662"/>
            <a:ext cx="3958508" cy="495548"/>
            <a:chOff x="2506980" y="579256"/>
            <a:chExt cx="3958508" cy="4955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定滑轮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0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8" y="1307563"/>
            <a:ext cx="2525087" cy="3336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1289519"/>
            <a:ext cx="2162897" cy="3535649"/>
          </a:xfrm>
          <a:prstGeom prst="rect">
            <a:avLst/>
          </a:prstGeom>
        </p:spPr>
      </p:pic>
      <p:sp>
        <p:nvSpPr>
          <p:cNvPr id="6146" name="Text Box 4"/>
          <p:cNvSpPr txBox="1"/>
          <p:nvPr/>
        </p:nvSpPr>
        <p:spPr>
          <a:xfrm>
            <a:off x="2941320" y="1439545"/>
            <a:ext cx="3260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动滑轮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：轴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轮动。</a:t>
            </a:r>
          </a:p>
        </p:txBody>
      </p:sp>
      <p:sp>
        <p:nvSpPr>
          <p:cNvPr id="5211" name="文本框 5210"/>
          <p:cNvSpPr txBox="1"/>
          <p:nvPr/>
        </p:nvSpPr>
        <p:spPr>
          <a:xfrm>
            <a:off x="2928619" y="2078553"/>
            <a:ext cx="3556071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实质：</a:t>
            </a:r>
            <a:r>
              <a:rPr lang="zh-CN" altLang="en-US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动力臂是阻力臂两倍的杠杆。</a:t>
            </a:r>
            <a:endParaRPr lang="zh-CN" altLang="en-US" sz="2400" b="1" baseline="-25000" dirty="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41406" y="3056867"/>
            <a:ext cx="343408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defRPr>
            </a:lvl5pPr>
          </a:lstStyle>
          <a:p>
            <a:pPr lvl="0" algn="just"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使用动滑轮可以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省力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</a:rPr>
              <a:t>；但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费距离，且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不改变力的方向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</a:rPr>
              <a:t>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416978" y="616539"/>
            <a:ext cx="3958508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2B3C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动滑轮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2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211" grpId="0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 flipV="1">
            <a:off x="798195" y="3423920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左大括号 49"/>
          <p:cNvSpPr/>
          <p:nvPr/>
        </p:nvSpPr>
        <p:spPr>
          <a:xfrm rot="5400000">
            <a:off x="5327015" y="2156460"/>
            <a:ext cx="27305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8" name="直接连接符 47"/>
          <p:cNvSpPr/>
          <p:nvPr/>
        </p:nvSpPr>
        <p:spPr>
          <a:xfrm>
            <a:off x="5812288" y="1034653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grpSp>
        <p:nvGrpSpPr>
          <p:cNvPr id="5200" name="组合 5199"/>
          <p:cNvGrpSpPr/>
          <p:nvPr/>
        </p:nvGrpSpPr>
        <p:grpSpPr>
          <a:xfrm rot="10800000">
            <a:off x="4663952" y="1866172"/>
            <a:ext cx="2106418" cy="3116680"/>
            <a:chOff x="1371" y="316"/>
            <a:chExt cx="2635" cy="3775"/>
          </a:xfrm>
          <a:noFill/>
        </p:grpSpPr>
        <p:grpSp>
          <p:nvGrpSpPr>
            <p:cNvPr id="5179" name="组合 5178"/>
            <p:cNvGrpSpPr/>
            <p:nvPr/>
          </p:nvGrpSpPr>
          <p:grpSpPr>
            <a:xfrm rot="-10793697">
              <a:off x="2273" y="316"/>
              <a:ext cx="1733" cy="185"/>
              <a:chOff x="2953" y="2631"/>
              <a:chExt cx="555" cy="84"/>
            </a:xfrm>
            <a:grpFill/>
          </p:grpSpPr>
          <p:sp>
            <p:nvSpPr>
              <p:cNvPr id="5182" name="直接连接符 5181"/>
              <p:cNvSpPr/>
              <p:nvPr/>
            </p:nvSpPr>
            <p:spPr>
              <a:xfrm flipH="1">
                <a:off x="3093" y="2643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3" name="直接连接符 5182"/>
              <p:cNvSpPr/>
              <p:nvPr/>
            </p:nvSpPr>
            <p:spPr>
              <a:xfrm flipH="1">
                <a:off x="3235" y="2642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4" name="直接连接符 5183"/>
              <p:cNvSpPr/>
              <p:nvPr/>
            </p:nvSpPr>
            <p:spPr>
              <a:xfrm flipH="1">
                <a:off x="3365" y="2642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5" name="直接连接符 5184"/>
              <p:cNvSpPr/>
              <p:nvPr/>
            </p:nvSpPr>
            <p:spPr>
              <a:xfrm flipH="1">
                <a:off x="3454" y="2631"/>
                <a:ext cx="53" cy="84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86" name="直接连接符 5185"/>
              <p:cNvSpPr/>
              <p:nvPr/>
            </p:nvSpPr>
            <p:spPr>
              <a:xfrm flipH="1">
                <a:off x="2957" y="264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91" name="直接连接符 5190"/>
              <p:cNvSpPr/>
              <p:nvPr/>
            </p:nvSpPr>
            <p:spPr>
              <a:xfrm flipV="1">
                <a:off x="2953" y="2636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5192" name="椭圆 519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93" name="组合 5192"/>
            <p:cNvGrpSpPr/>
            <p:nvPr/>
          </p:nvGrpSpPr>
          <p:grpSpPr>
            <a:xfrm>
              <a:off x="1371" y="1094"/>
              <a:ext cx="714" cy="2125"/>
              <a:chOff x="787" y="2575"/>
              <a:chExt cx="240" cy="1416"/>
            </a:xfrm>
            <a:grpFill/>
          </p:grpSpPr>
          <p:sp>
            <p:nvSpPr>
              <p:cNvPr id="5194" name="直接连接符 5193"/>
              <p:cNvSpPr/>
              <p:nvPr/>
            </p:nvSpPr>
            <p:spPr>
              <a:xfrm flipH="1">
                <a:off x="907" y="2863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95" name="矩形 5194"/>
              <p:cNvSpPr/>
              <p:nvPr/>
            </p:nvSpPr>
            <p:spPr>
              <a:xfrm>
                <a:off x="787" y="2575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197" name="直接连接符 5196"/>
            <p:cNvSpPr/>
            <p:nvPr/>
          </p:nvSpPr>
          <p:spPr>
            <a:xfrm flipH="1" flipV="1">
              <a:off x="3409" y="491"/>
              <a:ext cx="52" cy="2856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5203" name="文本框 5202"/>
          <p:cNvSpPr txBox="1"/>
          <p:nvPr/>
        </p:nvSpPr>
        <p:spPr>
          <a:xfrm rot="10800000">
            <a:off x="4397375" y="213550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99505" y="380873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46" name="椭圆 45"/>
          <p:cNvSpPr/>
          <p:nvPr/>
        </p:nvSpPr>
        <p:spPr>
          <a:xfrm>
            <a:off x="5709920" y="247904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2" name="文本框 51"/>
          <p:cNvSpPr txBox="1"/>
          <p:nvPr/>
        </p:nvSpPr>
        <p:spPr>
          <a:xfrm>
            <a:off x="5327015" y="1882140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5100955" y="2586990"/>
            <a:ext cx="725805" cy="7620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507355" y="272161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56" name="椭圆 55"/>
          <p:cNvSpPr/>
          <p:nvPr/>
        </p:nvSpPr>
        <p:spPr>
          <a:xfrm>
            <a:off x="5063490" y="255397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57" name="直接连接符 56"/>
          <p:cNvCxnSpPr/>
          <p:nvPr/>
        </p:nvCxnSpPr>
        <p:spPr>
          <a:xfrm flipV="1">
            <a:off x="5081905" y="2586355"/>
            <a:ext cx="1366520" cy="635"/>
          </a:xfrm>
          <a:prstGeom prst="line">
            <a:avLst/>
          </a:prstGeom>
          <a:ln w="34925" cmpd="sng"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左大括号 57"/>
          <p:cNvSpPr/>
          <p:nvPr/>
        </p:nvSpPr>
        <p:spPr>
          <a:xfrm rot="5400000" flipH="1">
            <a:off x="5683885" y="2073275"/>
            <a:ext cx="222250" cy="1306830"/>
          </a:xfrm>
          <a:prstGeom prst="leftBrace">
            <a:avLst>
              <a:gd name="adj1" fmla="val 33333"/>
              <a:gd name="adj2" fmla="val 51181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文本框 58"/>
          <p:cNvSpPr txBox="1"/>
          <p:nvPr/>
        </p:nvSpPr>
        <p:spPr>
          <a:xfrm>
            <a:off x="5914256" y="89373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直接连接符 2"/>
          <p:cNvSpPr/>
          <p:nvPr/>
        </p:nvSpPr>
        <p:spPr>
          <a:xfrm>
            <a:off x="2184533" y="1742678"/>
            <a:ext cx="0" cy="1647446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grpSp>
        <p:nvGrpSpPr>
          <p:cNvPr id="4" name="组合 3"/>
          <p:cNvGrpSpPr/>
          <p:nvPr/>
        </p:nvGrpSpPr>
        <p:grpSpPr>
          <a:xfrm>
            <a:off x="306177" y="1029381"/>
            <a:ext cx="1875874" cy="3858903"/>
            <a:chOff x="1115" y="296"/>
            <a:chExt cx="2347" cy="4675"/>
          </a:xfrm>
          <a:noFill/>
        </p:grpSpPr>
        <p:grpSp>
          <p:nvGrpSpPr>
            <p:cNvPr id="5" name="组合 4"/>
            <p:cNvGrpSpPr/>
            <p:nvPr/>
          </p:nvGrpSpPr>
          <p:grpSpPr>
            <a:xfrm rot="-10793697">
              <a:off x="1115" y="296"/>
              <a:ext cx="1751" cy="195"/>
              <a:chOff x="3318" y="2635"/>
              <a:chExt cx="561" cy="88"/>
            </a:xfrm>
            <a:grpFill/>
          </p:grpSpPr>
          <p:sp>
            <p:nvSpPr>
              <p:cNvPr id="6" name="直接连接符 5"/>
              <p:cNvSpPr/>
              <p:nvPr/>
            </p:nvSpPr>
            <p:spPr>
              <a:xfrm flipH="1">
                <a:off x="3681" y="2652"/>
                <a:ext cx="51" cy="62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" name="直接连接符 6"/>
              <p:cNvSpPr/>
              <p:nvPr/>
            </p:nvSpPr>
            <p:spPr>
              <a:xfrm flipH="1">
                <a:off x="3804" y="2648"/>
                <a:ext cx="53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" name="直接连接符 7"/>
              <p:cNvSpPr/>
              <p:nvPr/>
            </p:nvSpPr>
            <p:spPr>
              <a:xfrm flipH="1">
                <a:off x="3318" y="2641"/>
                <a:ext cx="47" cy="66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9" name="直接连接符 8"/>
              <p:cNvSpPr/>
              <p:nvPr/>
            </p:nvSpPr>
            <p:spPr>
              <a:xfrm flipH="1">
                <a:off x="3538" y="2652"/>
                <a:ext cx="62" cy="7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0" name="直接连接符 9"/>
              <p:cNvSpPr/>
              <p:nvPr/>
            </p:nvSpPr>
            <p:spPr>
              <a:xfrm flipH="1">
                <a:off x="3412" y="2658"/>
                <a:ext cx="51" cy="61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" name="直接连接符 10"/>
              <p:cNvSpPr/>
              <p:nvPr/>
            </p:nvSpPr>
            <p:spPr>
              <a:xfrm flipV="1">
                <a:off x="3324" y="2635"/>
                <a:ext cx="555" cy="5"/>
              </a:xfrm>
              <a:prstGeom prst="line">
                <a:avLst/>
              </a:prstGeom>
              <a:grpFill/>
              <a:ln w="571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2" name="椭圆 11"/>
            <p:cNvSpPr/>
            <p:nvPr/>
          </p:nvSpPr>
          <p:spPr>
            <a:xfrm>
              <a:off x="1734" y="2361"/>
              <a:ext cx="1728" cy="1730"/>
            </a:xfrm>
            <a:prstGeom prst="ellipse">
              <a:avLst/>
            </a:prstGeom>
            <a:grpFill/>
            <a:ln w="57150" cap="flat" cmpd="sng">
              <a:solidFill>
                <a:srgbClr val="040708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2243" y="3154"/>
              <a:ext cx="714" cy="1816"/>
              <a:chOff x="1080" y="3948"/>
              <a:chExt cx="240" cy="1210"/>
            </a:xfrm>
            <a:grpFill/>
          </p:grpSpPr>
          <p:sp>
            <p:nvSpPr>
              <p:cNvPr id="14" name="直接连接符 13"/>
              <p:cNvSpPr/>
              <p:nvPr/>
            </p:nvSpPr>
            <p:spPr>
              <a:xfrm flipH="1">
                <a:off x="1199" y="3948"/>
                <a:ext cx="2" cy="1128"/>
              </a:xfrm>
              <a:prstGeom prst="line">
                <a:avLst/>
              </a:prstGeom>
              <a:grpFill/>
              <a:ln w="44450" cap="flat" cmpd="sng">
                <a:solidFill>
                  <a:srgbClr val="FA1414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5" name="矩形 14"/>
              <p:cNvSpPr/>
              <p:nvPr/>
            </p:nvSpPr>
            <p:spPr>
              <a:xfrm>
                <a:off x="1080" y="4822"/>
                <a:ext cx="240" cy="3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" name="直接连接符 15"/>
            <p:cNvSpPr/>
            <p:nvPr/>
          </p:nvSpPr>
          <p:spPr>
            <a:xfrm flipV="1">
              <a:off x="1734" y="478"/>
              <a:ext cx="57" cy="2858"/>
            </a:xfrm>
            <a:prstGeom prst="line">
              <a:avLst/>
            </a:prstGeom>
            <a:grp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7" name="文本框 16"/>
          <p:cNvSpPr txBox="1"/>
          <p:nvPr/>
        </p:nvSpPr>
        <p:spPr>
          <a:xfrm rot="10800000">
            <a:off x="101600" y="3088005"/>
            <a:ext cx="65024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184910" y="4358005"/>
            <a:ext cx="5930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9" name="椭圆 18"/>
          <p:cNvSpPr/>
          <p:nvPr/>
        </p:nvSpPr>
        <p:spPr>
          <a:xfrm>
            <a:off x="1384300" y="3317240"/>
            <a:ext cx="204470" cy="202565"/>
          </a:xfrm>
          <a:prstGeom prst="ellipse">
            <a:avLst/>
          </a:prstGeom>
          <a:solidFill>
            <a:srgbClr val="417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1207770" y="2713355"/>
            <a:ext cx="72199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</a:p>
        </p:txBody>
      </p:sp>
      <p:cxnSp>
        <p:nvCxnSpPr>
          <p:cNvPr id="21" name="直接连接符 20"/>
          <p:cNvCxnSpPr>
            <a:endCxn id="42" idx="1"/>
          </p:cNvCxnSpPr>
          <p:nvPr/>
        </p:nvCxnSpPr>
        <p:spPr>
          <a:xfrm flipV="1">
            <a:off x="800735" y="3424555"/>
            <a:ext cx="690880" cy="7620"/>
          </a:xfrm>
          <a:prstGeom prst="line">
            <a:avLst/>
          </a:prstGeom>
          <a:ln w="34925" cmpd="sng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882015" y="3556000"/>
            <a:ext cx="6096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5050"/>
                </a:solidFill>
                <a:latin typeface="Times New Roman" panose="02020603050405020304" charset="0"/>
                <a:ea typeface="宋体" panose="02010600030101010101" pitchFamily="2" charset="-122"/>
              </a:rPr>
              <a:t>l</a:t>
            </a:r>
            <a:r>
              <a:rPr lang="en-US" altLang="zh-CN" sz="2400" b="1" baseline="-25000">
                <a:solidFill>
                  <a:srgbClr val="FF5050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3" name="椭圆 22"/>
          <p:cNvSpPr/>
          <p:nvPr/>
        </p:nvSpPr>
        <p:spPr>
          <a:xfrm>
            <a:off x="757555" y="3364230"/>
            <a:ext cx="88900" cy="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左大括号 24"/>
          <p:cNvSpPr/>
          <p:nvPr/>
        </p:nvSpPr>
        <p:spPr>
          <a:xfrm rot="5400000">
            <a:off x="1353185" y="2535555"/>
            <a:ext cx="276225" cy="1381125"/>
          </a:xfrm>
          <a:prstGeom prst="leftBrace">
            <a:avLst>
              <a:gd name="adj1" fmla="val 33333"/>
              <a:gd name="adj2" fmla="val 47813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6" name="文本框 25"/>
          <p:cNvSpPr txBox="1"/>
          <p:nvPr/>
        </p:nvSpPr>
        <p:spPr>
          <a:xfrm>
            <a:off x="1526406" y="165001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66975" y="149542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动力作用在轮上，省力但费距离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68515" y="1448435"/>
            <a:ext cx="1838325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/>
              <a:t>动力作用在轴上，费力但省距离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2438901" y="339182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00705" y="3100070"/>
            <a:ext cx="1482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390131" y="3692811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33" name="直接连接符 32"/>
          <p:cNvCxnSpPr>
            <a:stCxn id="30" idx="3"/>
          </p:cNvCxnSpPr>
          <p:nvPr/>
        </p:nvCxnSpPr>
        <p:spPr>
          <a:xfrm>
            <a:off x="3197225" y="3683635"/>
            <a:ext cx="1144270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6852151" y="330736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F=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524750" y="3263265"/>
            <a:ext cx="1482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G+G</a:t>
            </a:r>
            <a:r>
              <a:rPr lang="zh-CN" altLang="en-US" sz="3200" b="1" baseline="-2500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58253" y="4612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charset="0"/>
                </a:rPr>
                <a:t>动滑轮的两种用法</a:t>
              </a:r>
            </a:p>
          </p:txBody>
        </p:sp>
      </p:grpSp>
      <p:sp>
        <p:nvSpPr>
          <p:cNvPr id="36" name="直接连接符 35"/>
          <p:cNvSpPr/>
          <p:nvPr/>
        </p:nvSpPr>
        <p:spPr>
          <a:xfrm flipH="1">
            <a:off x="800100" y="1711325"/>
            <a:ext cx="45720" cy="16529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37" name="文本框 36"/>
          <p:cNvSpPr txBox="1"/>
          <p:nvPr/>
        </p:nvSpPr>
        <p:spPr>
          <a:xfrm>
            <a:off x="161791" y="1650016"/>
            <a:ext cx="75832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i="1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endParaRPr lang="en-US" altLang="zh-CN" sz="3200" b="1" baseline="-25000">
              <a:solidFill>
                <a:srgbClr val="FA1414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1" name="直接连接符 40"/>
          <p:cNvSpPr/>
          <p:nvPr/>
        </p:nvSpPr>
        <p:spPr>
          <a:xfrm rot="10800000" flipH="1">
            <a:off x="1495425" y="3733165"/>
            <a:ext cx="3810" cy="77660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42" name="直接连接符 41"/>
          <p:cNvSpPr/>
          <p:nvPr/>
        </p:nvSpPr>
        <p:spPr>
          <a:xfrm rot="10800000">
            <a:off x="1491615" y="3424555"/>
            <a:ext cx="3175" cy="6731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43" name="文本框 42"/>
          <p:cNvSpPr txBox="1"/>
          <p:nvPr/>
        </p:nvSpPr>
        <p:spPr>
          <a:xfrm>
            <a:off x="1588135" y="363093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44" name="直接连接符 43"/>
          <p:cNvSpPr/>
          <p:nvPr/>
        </p:nvSpPr>
        <p:spPr>
          <a:xfrm rot="10800000">
            <a:off x="5099050" y="2621280"/>
            <a:ext cx="20320" cy="12700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62" name="直接连接符 61"/>
          <p:cNvSpPr/>
          <p:nvPr/>
        </p:nvSpPr>
        <p:spPr>
          <a:xfrm rot="10800000">
            <a:off x="6484620" y="2811145"/>
            <a:ext cx="635" cy="1079500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none" w="lg" len="lg"/>
          </a:ln>
        </p:spPr>
      </p:sp>
      <p:sp>
        <p:nvSpPr>
          <p:cNvPr id="63" name="文本框 62"/>
          <p:cNvSpPr txBox="1"/>
          <p:nvPr/>
        </p:nvSpPr>
        <p:spPr>
          <a:xfrm>
            <a:off x="4570095" y="3630930"/>
            <a:ext cx="5708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64" name="直接连接符 63"/>
          <p:cNvSpPr/>
          <p:nvPr/>
        </p:nvSpPr>
        <p:spPr>
          <a:xfrm rot="10800000">
            <a:off x="5812155" y="2585720"/>
            <a:ext cx="14605" cy="805815"/>
          </a:xfrm>
          <a:prstGeom prst="line">
            <a:avLst/>
          </a:prstGeom>
          <a:noFill/>
          <a:ln w="44450" cap="flat" cmpd="sng">
            <a:solidFill>
              <a:srgbClr val="FA1414"/>
            </a:solidFill>
            <a:prstDash val="solid"/>
            <a:headEnd type="arrow" w="med" len="med"/>
            <a:tailEnd type="oval" w="lg" len="lg"/>
          </a:ln>
        </p:spPr>
      </p:sp>
      <p:sp>
        <p:nvSpPr>
          <p:cNvPr id="65" name="文本框 64"/>
          <p:cNvSpPr txBox="1"/>
          <p:nvPr/>
        </p:nvSpPr>
        <p:spPr>
          <a:xfrm>
            <a:off x="5507355" y="3463290"/>
            <a:ext cx="85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i="1">
                <a:latin typeface="Times New Roman" panose="02020603050405020304" charset="0"/>
                <a:ea typeface="宋体" panose="02010600030101010101" pitchFamily="2" charset="-122"/>
              </a:rPr>
              <a:t>G</a:t>
            </a:r>
            <a:r>
              <a:rPr lang="zh-CN" altLang="en-US" sz="3600" b="1" baseline="-25000">
                <a:latin typeface="Times New Roman" panose="02020603050405020304" charset="0"/>
                <a:ea typeface="宋体" panose="02010600030101010101" pitchFamily="2" charset="-122"/>
              </a:rPr>
              <a:t>动</a:t>
            </a:r>
          </a:p>
        </p:txBody>
      </p:sp>
      <p:sp>
        <p:nvSpPr>
          <p:cNvPr id="2" name="左大括号 1"/>
          <p:cNvSpPr/>
          <p:nvPr/>
        </p:nvSpPr>
        <p:spPr>
          <a:xfrm rot="5400000" flipH="1">
            <a:off x="1005205" y="3245485"/>
            <a:ext cx="231140" cy="645160"/>
          </a:xfrm>
          <a:prstGeom prst="leftBrace">
            <a:avLst>
              <a:gd name="adj1" fmla="val 33333"/>
              <a:gd name="adj2" fmla="val 50000"/>
            </a:avLst>
          </a:prstGeom>
          <a:noFill/>
          <a:ln w="57150" cap="flat" cmpd="sng">
            <a:solidFill>
              <a:srgbClr val="FF505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40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20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8" dur="1" fill="hold"/>
                                        <p:tgtEl>
                                          <p:spTgt spid="5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3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" fill="hold"/>
                                        <p:tgtEl>
                                          <p:spTgt spid="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8" dur="1" fill="hold"/>
                                        <p:tgtEl>
                                          <p:spTgt spid="5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3" dur="1" fill="hold"/>
                                        <p:tgtEl>
                                          <p:spTgt spid="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8" dur="1" fill="hold"/>
                                        <p:tgtEl>
                                          <p:spTgt spid="5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3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1" dur="1" fill="hold"/>
                                        <p:tgtEl>
                                          <p:spTgt spid="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203" grpId="0"/>
      <p:bldP spid="29" grpId="0"/>
      <p:bldP spid="46" grpId="0" bldLvl="0" animBg="1"/>
      <p:bldP spid="52" grpId="0"/>
      <p:bldP spid="54" grpId="0"/>
      <p:bldP spid="56" grpId="0" bldLvl="0" animBg="1"/>
      <p:bldP spid="58" grpId="0" bldLvl="0" animBg="1"/>
      <p:bldP spid="20" grpId="0"/>
      <p:bldP spid="22" grpId="0"/>
      <p:bldP spid="23" grpId="0" bldLvl="0" animBg="1"/>
      <p:bldP spid="25" grpId="0" bldLvl="0" animBg="1"/>
      <p:bldP spid="27" grpId="0" animBg="1"/>
      <p:bldP spid="28" grpId="0" animBg="1"/>
      <p:bldP spid="30" grpId="0"/>
      <p:bldP spid="31" grpId="0"/>
      <p:bldP spid="32" grpId="0"/>
      <p:bldP spid="34" grpId="0"/>
      <p:bldP spid="35" grpId="0"/>
      <p:bldP spid="43" grpId="0"/>
      <p:bldP spid="63" grpId="0"/>
      <p:bldP spid="65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68600" y="563880"/>
            <a:ext cx="4165600" cy="463550"/>
            <a:chOff x="4360" y="888"/>
            <a:chExt cx="6560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894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charset="0"/>
                  <a:ea typeface="黑体" panose="02010609060101010101" pitchFamily="49" charset="-122"/>
                </a:rPr>
                <a:t>滑轮组</a:t>
              </a:r>
            </a:p>
          </p:txBody>
        </p:sp>
      </p:grpSp>
      <p:sp>
        <p:nvSpPr>
          <p:cNvPr id="10242" name="TextBox 4"/>
          <p:cNvSpPr txBox="1"/>
          <p:nvPr/>
        </p:nvSpPr>
        <p:spPr>
          <a:xfrm>
            <a:off x="150495" y="1090295"/>
            <a:ext cx="8942070" cy="14219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想一想：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定滑轮可以改变力的方向，但不能省力。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动滑轮可以省力，但不能改变力的方向。能否得到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这样一种机械，它既可以省力，又可以改变力的方向呢？</a:t>
            </a:r>
          </a:p>
        </p:txBody>
      </p:sp>
      <p:pic>
        <p:nvPicPr>
          <p:cNvPr id="1024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0790"/>
            <a:ext cx="1264920" cy="2605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85" y="2510790"/>
            <a:ext cx="969010" cy="260540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1" name="对象 10"/>
          <p:cNvGraphicFramePr/>
          <p:nvPr/>
        </p:nvGraphicFramePr>
        <p:xfrm>
          <a:off x="3194685" y="2510790"/>
          <a:ext cx="938530" cy="905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5" imgW="1143000" imgH="904875" progId="Paint.Picture">
                  <p:embed/>
                </p:oleObj>
              </mc:Choice>
              <mc:Fallback>
                <p:oleObj r:id="rId5" imgW="1143000" imgH="904875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rcRect l="17934"/>
                      <a:stretch>
                        <a:fillRect/>
                      </a:stretch>
                    </p:blipFill>
                    <p:spPr>
                      <a:xfrm>
                        <a:off x="3194685" y="2510790"/>
                        <a:ext cx="938530" cy="905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3528060" y="3221990"/>
          <a:ext cx="829310" cy="184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7" imgW="828675" imgH="1847850" progId="Paint.Picture">
                  <p:embed/>
                </p:oleObj>
              </mc:Choice>
              <mc:Fallback>
                <p:oleObj r:id="rId7" imgW="828675" imgH="18478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8060" y="3221990"/>
                        <a:ext cx="829310" cy="184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3526155" y="3221990"/>
          <a:ext cx="829310" cy="184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r:id="rId9" imgW="828675" imgH="1847850" progId="Paint.Picture">
                  <p:embed/>
                </p:oleObj>
              </mc:Choice>
              <mc:Fallback>
                <p:oleObj r:id="rId9" imgW="828675" imgH="18478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26155" y="3221990"/>
                        <a:ext cx="829310" cy="1849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3234690" y="3312795"/>
          <a:ext cx="142875" cy="81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r:id="rId10" imgW="142875" imgH="819150" progId="Paint.Picture">
                  <p:embed/>
                </p:oleObj>
              </mc:Choice>
              <mc:Fallback>
                <p:oleObj r:id="rId10" imgW="142875" imgH="819150" progId="Paint.Picture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34690" y="3312795"/>
                        <a:ext cx="142875" cy="81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/>
          <p:nvPr>
            <p:extLst>
              <p:ext uri="{D42A27DB-BD31-4B8C-83A1-F6EECF244321}">
                <p14:modId xmlns:p14="http://schemas.microsoft.com/office/powerpoint/2010/main" val="2733811936"/>
              </p:ext>
            </p:extLst>
          </p:nvPr>
        </p:nvGraphicFramePr>
        <p:xfrm>
          <a:off x="3225800" y="3265170"/>
          <a:ext cx="200025" cy="867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r:id="rId12" imgW="200025" imgH="866775" progId="Paint.Picture">
                  <p:embed/>
                </p:oleObj>
              </mc:Choice>
              <mc:Fallback>
                <p:oleObj r:id="rId12" imgW="200025" imgH="866775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25800" y="3265170"/>
                        <a:ext cx="200025" cy="867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6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9065" y="1346518"/>
            <a:ext cx="1200150" cy="372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29"/>
          <p:cNvSpPr txBox="1"/>
          <p:nvPr/>
        </p:nvSpPr>
        <p:spPr>
          <a:xfrm>
            <a:off x="6851015" y="2886075"/>
            <a:ext cx="641985" cy="64516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或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30000 -0.00197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29653 -0.000741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72 0.000000 L 0.230139 0.000000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1511</Words>
  <Application>Microsoft Office PowerPoint</Application>
  <PresentationFormat>全屏显示(16:9)</PresentationFormat>
  <Paragraphs>191</Paragraphs>
  <Slides>29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《七彩课堂》课件模板（新）</vt:lpstr>
      <vt:lpstr>1_《七彩课堂》课件模板（新）</vt:lpstr>
      <vt:lpstr>自定义设计方案</vt:lpstr>
      <vt:lpstr>Bitmap Image</vt:lpstr>
      <vt:lpstr>Equation</vt:lpstr>
      <vt:lpstr>Equation.KSEE3</vt:lpstr>
      <vt:lpstr> 第十二章  简单机械  第2节  滑轮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52</cp:revision>
  <dcterms:created xsi:type="dcterms:W3CDTF">2018-03-01T02:03:00Z</dcterms:created>
  <dcterms:modified xsi:type="dcterms:W3CDTF">2019-11-11T06:04:32Z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  <property fmtid="{D5CDD505-2E9C-101B-9397-08002B2CF9AE}" pid="3" name="KSORubyTemplateID">
    <vt:lpwstr>13</vt:lpwstr>
  </property>
</Properties>
</file>