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4" r:id="rId2"/>
    <p:sldId id="285" r:id="rId3"/>
    <p:sldId id="286" r:id="rId4"/>
    <p:sldId id="261" r:id="rId5"/>
    <p:sldId id="259" r:id="rId6"/>
    <p:sldId id="272" r:id="rId7"/>
    <p:sldId id="289" r:id="rId8"/>
    <p:sldId id="288" r:id="rId9"/>
    <p:sldId id="273" r:id="rId10"/>
    <p:sldId id="275" r:id="rId11"/>
    <p:sldId id="278" r:id="rId12"/>
    <p:sldId id="290" r:id="rId13"/>
    <p:sldId id="301" r:id="rId14"/>
    <p:sldId id="291" r:id="rId15"/>
    <p:sldId id="293" r:id="rId16"/>
    <p:sldId id="258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16</a:t>
            </a:fld>
            <a:endParaRPr lang="en-US" altLang="zh-CN" sz="1200" dirty="0"/>
          </a:p>
        </p:txBody>
      </p:sp>
      <p:sp>
        <p:nvSpPr>
          <p:cNvPr id="8601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2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《</a:t>
            </a:r>
            <a:r>
              <a:rPr lang="zh-CN" altLang="en-US" dirty="0"/>
              <a:t>宇宙和人</a:t>
            </a:r>
            <a:r>
              <a:rPr lang="en-US" altLang="zh-CN" dirty="0"/>
              <a:t>》50</a:t>
            </a:r>
            <a:r>
              <a:rPr lang="zh-CN" altLang="en-US" dirty="0"/>
              <a:t>分</a:t>
            </a:r>
            <a:r>
              <a:rPr lang="en-US" altLang="zh-CN" dirty="0"/>
              <a:t>49</a:t>
            </a:r>
            <a:r>
              <a:rPr lang="zh-CN" altLang="en-US" dirty="0"/>
              <a:t>秒</a:t>
            </a:r>
            <a:r>
              <a:rPr lang="en-US" altLang="zh-CN" dirty="0"/>
              <a:t>————————53</a:t>
            </a:r>
            <a:r>
              <a:rPr lang="zh-CN" altLang="en-US" dirty="0"/>
              <a:t>分</a:t>
            </a:r>
            <a:r>
              <a:rPr lang="en-US" altLang="zh-CN" dirty="0"/>
              <a:t>44 </a:t>
            </a:r>
            <a:r>
              <a:rPr lang="zh-CN" altLang="en-US" dirty="0"/>
              <a:t>秒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troom.hbu.edu.cn/personal/chinanet/muxing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3"/>
          <p:cNvSpPr>
            <a:spLocks noTextEdit="1"/>
          </p:cNvSpPr>
          <p:nvPr/>
        </p:nvSpPr>
        <p:spPr>
          <a:xfrm>
            <a:off x="2063750" y="906010"/>
            <a:ext cx="4462885" cy="338658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82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探索宇宙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1000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" y="102870"/>
            <a:ext cx="5817870" cy="436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2" descr="图片1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02870"/>
            <a:ext cx="5642610" cy="4251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000f5c48bdf12da39db49e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40" y="624205"/>
            <a:ext cx="5919470" cy="463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2" descr="未标题-1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624205"/>
            <a:ext cx="5114290" cy="4630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图片 3277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06065" y="1325244"/>
            <a:ext cx="7033260" cy="5273675"/>
          </a:xfrm>
          <a:prstGeom prst="rect">
            <a:avLst/>
          </a:prstGeom>
          <a:noFill/>
          <a:ln w="9525">
            <a:noFill/>
            <a:miter/>
          </a:ln>
          <a:effectLst>
            <a:softEdge rad="317500"/>
          </a:effectLst>
        </p:spPr>
      </p:pic>
      <p:sp>
        <p:nvSpPr>
          <p:cNvPr id="32776" name="文本框 32775"/>
          <p:cNvSpPr txBox="1"/>
          <p:nvPr/>
        </p:nvSpPr>
        <p:spPr>
          <a:xfrm>
            <a:off x="1928813" y="2930525"/>
            <a:ext cx="681037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月球基地</a:t>
            </a:r>
          </a:p>
        </p:txBody>
      </p:sp>
      <p:sp>
        <p:nvSpPr>
          <p:cNvPr id="24580" name="Text Box 2"/>
          <p:cNvSpPr txBox="1"/>
          <p:nvPr/>
        </p:nvSpPr>
        <p:spPr>
          <a:xfrm>
            <a:off x="3276600" y="914400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4582" name="文本框 1"/>
          <p:cNvSpPr txBox="1"/>
          <p:nvPr/>
        </p:nvSpPr>
        <p:spPr>
          <a:xfrm>
            <a:off x="6161088" y="935038"/>
            <a:ext cx="2201862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幻想与追求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/>
          <p:nvPr/>
        </p:nvSpPr>
        <p:spPr>
          <a:xfrm rot="5400000">
            <a:off x="1543050" y="1717675"/>
            <a:ext cx="2400300" cy="927100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5400" b="1">
                <a:gradFill rotWithShape="0">
                  <a:gsLst>
                    <a:gs pos="0">
                      <a:schemeClr val="hlink"/>
                    </a:gs>
                    <a:gs pos="100000">
                      <a:srgbClr val="CCFF99"/>
                    </a:gs>
                  </a:gsLst>
                  <a:lin ang="0" scaled="1"/>
                  <a:tileRect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讨论...</a:t>
            </a:r>
          </a:p>
        </p:txBody>
      </p:sp>
      <p:sp>
        <p:nvSpPr>
          <p:cNvPr id="25603" name="Rectangle 3"/>
          <p:cNvSpPr/>
          <p:nvPr/>
        </p:nvSpPr>
        <p:spPr>
          <a:xfrm>
            <a:off x="2782888" y="3204052"/>
            <a:ext cx="7690485" cy="22453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得出形成生命的条件是：</a:t>
            </a:r>
          </a:p>
          <a:p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日地距离适中，使得地球上有液态水的存在。</a:t>
            </a:r>
          </a:p>
          <a:p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地球的大小适中，产生的引力能吸住大气层中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的各种气体。</a:t>
            </a:r>
            <a:b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495550" y="2060575"/>
            <a:ext cx="7286625" cy="1676400"/>
            <a:chOff x="0" y="0"/>
            <a:chExt cx="4590" cy="1056"/>
          </a:xfrm>
        </p:grpSpPr>
        <p:sp>
          <p:nvSpPr>
            <p:cNvPr id="25605" name="Rectangle 5"/>
            <p:cNvSpPr/>
            <p:nvPr/>
          </p:nvSpPr>
          <p:spPr>
            <a:xfrm>
              <a:off x="0" y="97"/>
              <a:ext cx="4380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zh-CN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</a:t>
              </a: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太阳系中为何地球上有生命？</a:t>
              </a:r>
            </a:p>
            <a:p>
              <a:r>
                <a:rPr lang="zh-CN" altLang="zh-CN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                  </a:t>
              </a: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而其他行星无生命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6" name="WordArt 6"/>
            <p:cNvSpPr/>
            <p:nvPr/>
          </p:nvSpPr>
          <p:spPr>
            <a:xfrm>
              <a:off x="4128" y="0"/>
              <a:ext cx="462" cy="105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CC99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/>
          <p:nvPr/>
        </p:nvSpPr>
        <p:spPr>
          <a:xfrm>
            <a:off x="1524000" y="3213100"/>
            <a:ext cx="3348038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</a:rPr>
              <a:t>人类研究能力已</a:t>
            </a:r>
          </a:p>
          <a:p>
            <a:r>
              <a:rPr lang="zh-CN" altLang="en-US" sz="3200" b="1" dirty="0">
                <a:latin typeface="宋体" panose="02010600030101010101" pitchFamily="2" charset="-122"/>
              </a:rPr>
              <a:t>达到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150亿</a:t>
            </a:r>
            <a:r>
              <a:rPr lang="zh-CN" altLang="en-US" sz="3200" b="1" dirty="0">
                <a:latin typeface="宋体" panose="02010600030101010101" pitchFamily="2" charset="-122"/>
              </a:rPr>
              <a:t>光年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1524000" y="1125538"/>
            <a:ext cx="31686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</a:rPr>
              <a:t>1、宇宙的解释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1524000" y="5373688"/>
            <a:ext cx="7667625" cy="632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10000"/>
              </a:spcBef>
            </a:pPr>
            <a:r>
              <a:rPr lang="en-US" altLang="zh-CN" sz="3200" b="1" dirty="0"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</a:rPr>
              <a:t>、宇宙是无限的，同时又是有层次的。 </a:t>
            </a:r>
            <a:endParaRPr lang="zh-CN" altLang="en-US" sz="32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pic>
        <p:nvPicPr>
          <p:cNvPr id="24580" name="Picture 5" descr="ding"/>
          <p:cNvPicPr>
            <a:picLocks noChangeAspect="1"/>
          </p:cNvPicPr>
          <p:nvPr/>
        </p:nvPicPr>
        <p:blipFill>
          <a:blip r:embed="rId2"/>
          <a:srcRect l="5331" t="7863" r="8319" b="18102"/>
          <a:stretch>
            <a:fillRect/>
          </a:stretch>
        </p:blipFill>
        <p:spPr>
          <a:xfrm>
            <a:off x="4654550" y="0"/>
            <a:ext cx="6013450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 6"/>
          <p:cNvSpPr/>
          <p:nvPr/>
        </p:nvSpPr>
        <p:spPr>
          <a:xfrm>
            <a:off x="1524000" y="188913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探索宇宙</a:t>
            </a:r>
          </a:p>
        </p:txBody>
      </p:sp>
      <p:grpSp>
        <p:nvGrpSpPr>
          <p:cNvPr id="24582" name="Group 7"/>
          <p:cNvGrpSpPr/>
          <p:nvPr/>
        </p:nvGrpSpPr>
        <p:grpSpPr>
          <a:xfrm>
            <a:off x="4656138" y="188913"/>
            <a:ext cx="5832475" cy="4208845"/>
            <a:chOff x="0" y="0"/>
            <a:chExt cx="5472" cy="4273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2389" y="0"/>
              <a:ext cx="3083" cy="9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91424" tIns="45712" rIns="91424" bIns="45712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zh-CN" altLang="en-US" sz="2800" b="1" kern="1200" cap="none" spc="0" normalizeH="0" baseline="0" noProof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  <a:cs typeface="+mn-cs"/>
                </a:rPr>
                <a:t>满怀对未知世界的向往</a:t>
              </a: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0" y="3744"/>
              <a:ext cx="3311" cy="5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91424" tIns="45712" rIns="91424" bIns="45712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defRPr/>
              </a:pPr>
              <a:r>
                <a:rPr kumimoji="0" lang="zh-CN" altLang="en-US" sz="2800" b="1" kern="1200" cap="none" spc="0" normalizeH="0" baseline="0" noProof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  <a:cs typeface="+mn-cs"/>
                </a:rPr>
                <a:t>迈开探索宇宙的脚步</a:t>
              </a:r>
            </a:p>
          </p:txBody>
        </p:sp>
      </p:grpSp>
      <p:sp>
        <p:nvSpPr>
          <p:cNvPr id="26634" name="Text Box 10"/>
          <p:cNvSpPr txBox="1"/>
          <p:nvPr/>
        </p:nvSpPr>
        <p:spPr>
          <a:xfrm>
            <a:off x="8328025" y="2852738"/>
            <a:ext cx="1657350" cy="643890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太阳系</a:t>
            </a:r>
          </a:p>
        </p:txBody>
      </p:sp>
      <p:sp>
        <p:nvSpPr>
          <p:cNvPr id="26635" name="Line 11"/>
          <p:cNvSpPr/>
          <p:nvPr/>
        </p:nvSpPr>
        <p:spPr>
          <a:xfrm flipH="1" flipV="1">
            <a:off x="7751763" y="2708275"/>
            <a:ext cx="576262" cy="504825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sp>
      <p:sp>
        <p:nvSpPr>
          <p:cNvPr id="24587" name="Rectangle 12"/>
          <p:cNvSpPr/>
          <p:nvPr/>
        </p:nvSpPr>
        <p:spPr>
          <a:xfrm>
            <a:off x="2135188" y="1916113"/>
            <a:ext cx="16941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宇：空间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宙：时间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6627" grpId="0"/>
      <p:bldP spid="26628" grpId="0"/>
      <p:bldP spid="266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3"/>
          <p:cNvSpPr>
            <a:spLocks noTextEdit="1"/>
          </p:cNvSpPr>
          <p:nvPr/>
        </p:nvSpPr>
        <p:spPr>
          <a:xfrm>
            <a:off x="2640013" y="620713"/>
            <a:ext cx="6264275" cy="22320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充满活力的宇宙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/>
          <p:nvPr/>
        </p:nvSpPr>
        <p:spPr>
          <a:xfrm>
            <a:off x="2743200" y="3505200"/>
            <a:ext cx="65532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4000" b="1" dirty="0">
                <a:latin typeface="宋体" panose="02010600030101010101" pitchFamily="2" charset="-122"/>
              </a:rPr>
              <a:t>宇宙起源于</a:t>
            </a:r>
            <a:r>
              <a:rPr lang="en-US" altLang="zh-CN" sz="4000" b="1" dirty="0">
                <a:latin typeface="宋体" panose="02010600030101010101" pitchFamily="2" charset="-122"/>
              </a:rPr>
              <a:t>137</a:t>
            </a:r>
            <a:r>
              <a:rPr lang="zh-CN" altLang="en-US" sz="4000" b="1" dirty="0">
                <a:latin typeface="宋体" panose="02010600030101010101" pitchFamily="2" charset="-122"/>
              </a:rPr>
              <a:t>亿年前的一次大爆炸</a:t>
            </a:r>
          </a:p>
        </p:txBody>
      </p:sp>
      <p:sp>
        <p:nvSpPr>
          <p:cNvPr id="55299" name="WordArt 3"/>
          <p:cNvSpPr>
            <a:spLocks noTextEdit="1"/>
          </p:cNvSpPr>
          <p:nvPr/>
        </p:nvSpPr>
        <p:spPr>
          <a:xfrm>
            <a:off x="2667000" y="1371600"/>
            <a:ext cx="6781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spc="96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宇宙从何而来？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69340" y="1127125"/>
            <a:ext cx="10970895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/>
              <a:t>练一练</a:t>
            </a:r>
          </a:p>
          <a:p>
            <a:pPr algn="l"/>
            <a:r>
              <a:rPr lang="zh-CN" altLang="en-US" sz="3200"/>
              <a:t>1、中国第一个载人航天飞船是-----------（ ）</a:t>
            </a:r>
          </a:p>
          <a:p>
            <a:pPr algn="l"/>
            <a:r>
              <a:rPr lang="zh-CN" altLang="en-US" sz="3200"/>
              <a:t>A、神州4号   B、神州5号   C、神州6号</a:t>
            </a:r>
          </a:p>
          <a:p>
            <a:pPr algn="l"/>
            <a:r>
              <a:rPr lang="zh-CN" altLang="en-US" sz="3200"/>
              <a:t>2、第一个飞出太阳系的太空探测器是----------（ ）</a:t>
            </a:r>
          </a:p>
          <a:p>
            <a:pPr algn="l"/>
            <a:r>
              <a:rPr lang="zh-CN" altLang="en-US" sz="3200"/>
              <a:t>A、先驱者10号探测器   B、阿波罗11号飞船   C、东方1号飞船</a:t>
            </a:r>
          </a:p>
          <a:p>
            <a:pPr algn="l"/>
            <a:r>
              <a:rPr lang="zh-CN" altLang="en-US" sz="3200"/>
              <a:t>3、中国第一个进入太空的人是--------------------（ ）</a:t>
            </a:r>
          </a:p>
          <a:p>
            <a:pPr algn="l"/>
            <a:r>
              <a:rPr lang="zh-CN" altLang="en-US" sz="3200"/>
              <a:t>     A、费俊龙      B、聂海胜        C、杨利伟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121"/>
          <p:cNvSpPr>
            <a:spLocks noGrp="1"/>
          </p:cNvSpPr>
          <p:nvPr>
            <p:ph type="title" idx="4294967295"/>
          </p:nvPr>
        </p:nvSpPr>
        <p:spPr>
          <a:xfrm>
            <a:off x="2185035" y="833755"/>
            <a:ext cx="7988935" cy="779780"/>
          </a:xfrm>
        </p:spPr>
        <p:txBody>
          <a:bodyPr anchor="ctr">
            <a:normAutofit/>
          </a:bodyPr>
          <a:lstStyle/>
          <a:p>
            <a:r>
              <a:rPr lang="zh-CN" altLang="en-US" sz="4300" b="1" dirty="0">
                <a:latin typeface="宋体" panose="02010600030101010101" pitchFamily="2" charset="-122"/>
              </a:rPr>
              <a:t>茫茫宇宙，浩瀚星空，诱人遐想。</a:t>
            </a:r>
          </a:p>
        </p:txBody>
      </p:sp>
      <p:pic>
        <p:nvPicPr>
          <p:cNvPr id="5124" name="图片 51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755" y="1588769"/>
            <a:ext cx="3643629" cy="2181860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5125" name="图片 51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0294" y="1563369"/>
            <a:ext cx="3506471" cy="2182496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5126" name="图片 51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2518" y="3914140"/>
            <a:ext cx="3643631" cy="2545080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5127" name="图片 51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7435" y="3913505"/>
            <a:ext cx="3506469" cy="2546985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sp>
        <p:nvSpPr>
          <p:cNvPr id="6151" name="TextBox 11"/>
          <p:cNvSpPr txBox="1"/>
          <p:nvPr/>
        </p:nvSpPr>
        <p:spPr>
          <a:xfrm>
            <a:off x="1858963" y="188913"/>
            <a:ext cx="2089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206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新课导入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147"/>
          <p:cNvPicPr>
            <a:picLocks noChangeAspect="1"/>
          </p:cNvPicPr>
          <p:nvPr/>
        </p:nvPicPr>
        <p:blipFill>
          <a:blip r:embed="rId2"/>
          <a:srcRect l="22554" r="24621" b="-306"/>
          <a:stretch>
            <a:fillRect/>
          </a:stretch>
        </p:blipFill>
        <p:spPr>
          <a:xfrm>
            <a:off x="3713477" y="464820"/>
            <a:ext cx="3317243" cy="3124835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717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55" y="364173"/>
            <a:ext cx="3338513" cy="332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74333" y="4313555"/>
            <a:ext cx="544195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中国古代浑天说与盖天说</a:t>
            </a:r>
            <a:endParaRPr kumimoji="0" lang="zh-CN" altLang="en-US" sz="3600" b="1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73" name="Text Box 2"/>
          <p:cNvSpPr txBox="1"/>
          <p:nvPr/>
        </p:nvSpPr>
        <p:spPr>
          <a:xfrm>
            <a:off x="3276600" y="914400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370118" name="文本框 1370117"/>
          <p:cNvSpPr txBox="1"/>
          <p:nvPr/>
        </p:nvSpPr>
        <p:spPr>
          <a:xfrm>
            <a:off x="7030720" y="364490"/>
            <a:ext cx="48653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古希腊天文学家托勒玫提出了以地球为中心的宇宙结构学说，简称“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地心说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”</a:t>
            </a:r>
          </a:p>
        </p:txBody>
      </p:sp>
      <p:grpSp>
        <p:nvGrpSpPr>
          <p:cNvPr id="8195" name="组合 1370113"/>
          <p:cNvGrpSpPr/>
          <p:nvPr/>
        </p:nvGrpSpPr>
        <p:grpSpPr>
          <a:xfrm>
            <a:off x="7895590" y="2974975"/>
            <a:ext cx="3307715" cy="3559542"/>
            <a:chOff x="3923" y="0"/>
            <a:chExt cx="1814" cy="2691"/>
          </a:xfrm>
        </p:grpSpPr>
        <p:pic>
          <p:nvPicPr>
            <p:cNvPr id="8196" name="图片 1370114" descr="tlm"/>
            <p:cNvPicPr>
              <a:picLocks noChangeAspect="1"/>
            </p:cNvPicPr>
            <p:nvPr/>
          </p:nvPicPr>
          <p:blipFill>
            <a:blip r:embed="rId4">
              <a:lum contrast="20000"/>
            </a:blip>
            <a:stretch>
              <a:fillRect/>
            </a:stretch>
          </p:blipFill>
          <p:spPr>
            <a:xfrm>
              <a:off x="3923" y="0"/>
              <a:ext cx="1814" cy="2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7" name="文本框 1370115"/>
            <p:cNvSpPr txBox="1"/>
            <p:nvPr/>
          </p:nvSpPr>
          <p:spPr>
            <a:xfrm>
              <a:off x="4377" y="2296"/>
              <a:ext cx="791" cy="3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CC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托勒玫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70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95550" y="620713"/>
            <a:ext cx="7597775" cy="690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近代人类是怎样逐渐认识太阳系的呢？</a:t>
            </a:r>
          </a:p>
        </p:txBody>
      </p:sp>
      <p:sp>
        <p:nvSpPr>
          <p:cNvPr id="8195" name="Rectangle 3"/>
          <p:cNvSpPr/>
          <p:nvPr/>
        </p:nvSpPr>
        <p:spPr>
          <a:xfrm>
            <a:off x="2351088" y="1628775"/>
            <a:ext cx="7777162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人类很早就用肉眼观察到了水星、金星、木星、火星、土星。</a:t>
            </a:r>
          </a:p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zh-CN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1543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年，哥白尼提出“日心地动说”。</a:t>
            </a:r>
          </a:p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zh-CN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1609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年，伽利略用自制的天文望远镜第一次揭开了太阳系神秘面纱。</a:t>
            </a:r>
          </a:p>
          <a:p>
            <a:r>
              <a:rPr lang="zh-CN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1781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年，英国科学家威廉</a:t>
            </a:r>
            <a:r>
              <a:rPr lang="zh-CN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 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赫歇耳发现天王星。</a:t>
            </a:r>
          </a:p>
          <a:p>
            <a:r>
              <a:rPr lang="zh-CN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1846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年，法国的勒威耶与英国的亚当斯发现了海王星。</a:t>
            </a:r>
          </a:p>
          <a:p>
            <a:r>
              <a:rPr lang="zh-CN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1930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年，美国的汤博发现了冥王星。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太阳系示意图3-4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88" y="86678"/>
            <a:ext cx="7696200" cy="549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4635500" y="2225675"/>
            <a:ext cx="838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太阳</a:t>
            </a:r>
          </a:p>
        </p:txBody>
      </p:sp>
      <p:sp>
        <p:nvSpPr>
          <p:cNvPr id="6148" name="Text Box 4"/>
          <p:cNvSpPr txBox="1"/>
          <p:nvPr/>
        </p:nvSpPr>
        <p:spPr>
          <a:xfrm>
            <a:off x="5854700" y="2146300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地球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4711700" y="3063875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金星</a:t>
            </a:r>
          </a:p>
        </p:txBody>
      </p:sp>
      <p:sp>
        <p:nvSpPr>
          <p:cNvPr id="6150" name="Text Box 6"/>
          <p:cNvSpPr txBox="1"/>
          <p:nvPr/>
        </p:nvSpPr>
        <p:spPr>
          <a:xfrm>
            <a:off x="2882900" y="3063875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水星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2730500" y="3978275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火星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5321300" y="5045075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天王星</a:t>
            </a:r>
          </a:p>
        </p:txBody>
      </p:sp>
      <p:sp>
        <p:nvSpPr>
          <p:cNvPr id="6153" name="Text Box 9"/>
          <p:cNvSpPr txBox="1"/>
          <p:nvPr/>
        </p:nvSpPr>
        <p:spPr>
          <a:xfrm>
            <a:off x="7531100" y="2987675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木星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5854700" y="2606675"/>
            <a:ext cx="1676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小行星带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8826500" y="1539875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土星</a:t>
            </a:r>
          </a:p>
        </p:txBody>
      </p:sp>
      <p:sp>
        <p:nvSpPr>
          <p:cNvPr id="6156" name="Text Box 12"/>
          <p:cNvSpPr txBox="1"/>
          <p:nvPr/>
        </p:nvSpPr>
        <p:spPr>
          <a:xfrm>
            <a:off x="7073900" y="854075"/>
            <a:ext cx="1295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海王星</a:t>
            </a:r>
          </a:p>
        </p:txBody>
      </p:sp>
      <p:sp>
        <p:nvSpPr>
          <p:cNvPr id="6157" name="Text Box 13"/>
          <p:cNvSpPr txBox="1"/>
          <p:nvPr/>
        </p:nvSpPr>
        <p:spPr>
          <a:xfrm>
            <a:off x="5549900" y="701675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冥王星</a:t>
            </a:r>
          </a:p>
        </p:txBody>
      </p:sp>
      <p:sp>
        <p:nvSpPr>
          <p:cNvPr id="6158" name="WordArt 14"/>
          <p:cNvSpPr/>
          <p:nvPr/>
        </p:nvSpPr>
        <p:spPr>
          <a:xfrm rot="5400000">
            <a:off x="1073150" y="4396740"/>
            <a:ext cx="1587500" cy="630238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zh-CN" altLang="en-US" sz="3600">
              <a:gradFill rotWithShape="1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5400000" scaled="1"/>
                <a:tileRect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9" name="Rectangle 15"/>
          <p:cNvSpPr/>
          <p:nvPr/>
        </p:nvSpPr>
        <p:spPr>
          <a:xfrm>
            <a:off x="1858328" y="5737860"/>
            <a:ext cx="9668510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九大行星按与太阳由近到远排列是：水星、金星、地球、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火星、木星、土星、天王星、海王星、冥王星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5615" y="1278255"/>
            <a:ext cx="1706880" cy="98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>
                <a:solidFill>
                  <a:srgbClr val="FF00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太阳系</a:t>
            </a:r>
            <a:endParaRPr lang="zh-CN" altLang="en-US">
              <a:gradFill rotWithShape="1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5400000" scaled="1"/>
                <a:tileRect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河外星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4519613"/>
            <a:ext cx="3257550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057400"/>
            <a:ext cx="2087563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209800"/>
            <a:ext cx="1303338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1981200"/>
            <a:ext cx="2066925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" descr="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4495800"/>
            <a:ext cx="1608138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8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1295400"/>
            <a:ext cx="19050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9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100" y="2868613"/>
            <a:ext cx="1312863" cy="56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0" descr="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1295400"/>
            <a:ext cx="344488" cy="2179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1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2057400"/>
            <a:ext cx="157163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9700"/>
          <p:cNvSpPr>
            <a:spLocks noTextEdit="1"/>
          </p:cNvSpPr>
          <p:nvPr/>
        </p:nvSpPr>
        <p:spPr>
          <a:xfrm>
            <a:off x="5202238" y="993775"/>
            <a:ext cx="2212975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银河系</a:t>
            </a:r>
          </a:p>
        </p:txBody>
      </p:sp>
      <p:sp>
        <p:nvSpPr>
          <p:cNvPr id="29702" name="文本框 29701"/>
          <p:cNvSpPr txBox="1"/>
          <p:nvPr/>
        </p:nvSpPr>
        <p:spPr>
          <a:xfrm>
            <a:off x="2532063" y="2154238"/>
            <a:ext cx="7848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银河系由</a:t>
            </a:r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3000</a:t>
            </a:r>
            <a:r>
              <a:rPr lang="zh-CN" altLang="en-US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多亿颗恒星形成的巨大星系</a:t>
            </a:r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称为”银河系”。</a:t>
            </a:r>
          </a:p>
        </p:txBody>
      </p:sp>
      <p:sp>
        <p:nvSpPr>
          <p:cNvPr id="29703" name="文本框 29702"/>
          <p:cNvSpPr txBox="1"/>
          <p:nvPr/>
        </p:nvSpPr>
        <p:spPr>
          <a:xfrm>
            <a:off x="2271713" y="3825875"/>
            <a:ext cx="83343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银河系的范围大约是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1.0×10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l.y.(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光年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相当于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9.4605×10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</a:p>
        </p:txBody>
      </p:sp>
      <p:sp>
        <p:nvSpPr>
          <p:cNvPr id="29704" name="文本框 29703"/>
          <p:cNvSpPr txBox="1"/>
          <p:nvPr/>
        </p:nvSpPr>
        <p:spPr>
          <a:xfrm>
            <a:off x="2222500" y="5303838"/>
            <a:ext cx="821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600" b="1" dirty="0">
                <a:latin typeface="Arial" panose="020B0604020202020204" pitchFamily="34" charset="0"/>
              </a:rPr>
              <a:t>太阳每隔</a:t>
            </a:r>
            <a:r>
              <a:rPr lang="en-US" altLang="zh-CN" sz="3600" b="1" dirty="0">
                <a:latin typeface="Arial" panose="020B0604020202020204" pitchFamily="34" charset="0"/>
              </a:rPr>
              <a:t>2.3</a:t>
            </a:r>
            <a:r>
              <a:rPr lang="zh-CN" altLang="en-US" sz="3600" b="1" dirty="0">
                <a:latin typeface="Arial" panose="020B0604020202020204" pitchFamily="34" charset="0"/>
              </a:rPr>
              <a:t>亿年绕银河系中心转一圈</a:t>
            </a:r>
          </a:p>
        </p:txBody>
      </p:sp>
      <p:sp>
        <p:nvSpPr>
          <p:cNvPr id="22534" name="TextBox 11"/>
          <p:cNvSpPr txBox="1"/>
          <p:nvPr/>
        </p:nvSpPr>
        <p:spPr>
          <a:xfrm>
            <a:off x="2025650" y="200025"/>
            <a:ext cx="2089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r>
              <a:rPr lang="zh-CN" altLang="en-US" sz="3600" dirty="0">
                <a:solidFill>
                  <a:srgbClr val="00206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文本框 30724"/>
          <p:cNvSpPr txBox="1"/>
          <p:nvPr/>
        </p:nvSpPr>
        <p:spPr>
          <a:xfrm>
            <a:off x="2493963" y="1849438"/>
            <a:ext cx="77660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光年是长度单位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表示光在一年中传播的距离，符号：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l.y.</a:t>
            </a:r>
          </a:p>
        </p:txBody>
      </p:sp>
      <p:sp>
        <p:nvSpPr>
          <p:cNvPr id="30727" name="文本框 30726"/>
          <p:cNvSpPr txBox="1"/>
          <p:nvPr/>
        </p:nvSpPr>
        <p:spPr>
          <a:xfrm>
            <a:off x="3213100" y="3579813"/>
            <a:ext cx="56800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1l.y.=9.4605×10</a:t>
            </a: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km</a:t>
            </a:r>
          </a:p>
        </p:txBody>
      </p:sp>
      <p:sp>
        <p:nvSpPr>
          <p:cNvPr id="30728" name="文本框 30727"/>
          <p:cNvSpPr txBox="1"/>
          <p:nvPr/>
        </p:nvSpPr>
        <p:spPr>
          <a:xfrm>
            <a:off x="3214688" y="4892675"/>
            <a:ext cx="54832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天狼星距地球约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8.7l.y.</a:t>
            </a:r>
          </a:p>
        </p:txBody>
      </p:sp>
      <p:sp>
        <p:nvSpPr>
          <p:cNvPr id="21509" name="TextBox 11"/>
          <p:cNvSpPr txBox="1"/>
          <p:nvPr/>
        </p:nvSpPr>
        <p:spPr>
          <a:xfrm>
            <a:off x="2025650" y="200025"/>
            <a:ext cx="2089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r>
              <a:rPr lang="zh-CN" altLang="en-US" sz="3600" dirty="0">
                <a:solidFill>
                  <a:srgbClr val="00206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307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未标题-3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40亿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447800"/>
            <a:ext cx="1428750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红巨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990600"/>
            <a:ext cx="2390775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10亿年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124200"/>
            <a:ext cx="2457450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星云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143000"/>
            <a:ext cx="22288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50亿年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1524000"/>
            <a:ext cx="1390650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白矮星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495800"/>
            <a:ext cx="1438275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黑矮星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4495800"/>
            <a:ext cx="1552575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漫长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4191000"/>
            <a:ext cx="1457325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1" descr="啊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591175"/>
            <a:ext cx="1676400" cy="126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自定义</PresentationFormat>
  <Paragraphs>69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茫茫宇宙，浩瀚星空，诱人遐想。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1</cp:revision>
  <dcterms:created xsi:type="dcterms:W3CDTF">2019-12-21T14:58:00Z</dcterms:created>
  <dcterms:modified xsi:type="dcterms:W3CDTF">2020-02-05T06:05:05Z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