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55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18" y="72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2025/6/6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2025/6/6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2025/6/6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905114" y="5773420"/>
            <a:ext cx="636061" cy="514985"/>
            <a:chOff x="3590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90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RJ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5" Type="http://schemas.openxmlformats.org/officeDocument/2006/relationships/image" Target="../media/image6.GIF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13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2476783" y="3815166"/>
            <a:ext cx="7643760" cy="811728"/>
          </a:xfrm>
          <a:prstGeom prst="rect">
            <a:avLst/>
          </a:prstGeom>
          <a:noFill/>
        </p:spPr>
        <p:txBody>
          <a:bodyPr wrap="square" lIns="72358" tIns="36179" rIns="72358" bIns="36179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第二课时</a:t>
            </a:r>
            <a:r>
              <a:rPr lang="en-US" altLang="zh-CN" sz="48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</a:t>
            </a:r>
            <a:r>
              <a:rPr lang="zh-CN" altLang="en-US" sz="4800" b="1" dirty="0">
                <a:solidFill>
                  <a:srgbClr val="FFFF00"/>
                </a:solidFill>
                <a:latin typeface="Cambria Math" panose="02040503050406030204" pitchFamily="18" charset="0"/>
                <a:ea typeface="微软雅黑" panose="020B0503020204020204" charset="-122"/>
                <a:cs typeface="Cambria Math" panose="02040503050406030204" pitchFamily="18" charset="0"/>
                <a:sym typeface="微软雅黑" panose="020B0503020204020204" charset="-122"/>
              </a:rPr>
              <a:t>机械效率的测量</a:t>
            </a:r>
          </a:p>
        </p:txBody>
      </p:sp>
      <p:sp>
        <p:nvSpPr>
          <p:cNvPr id="174" name="文本框 173"/>
          <p:cNvSpPr txBox="1"/>
          <p:nvPr userDrawn="1"/>
        </p:nvSpPr>
        <p:spPr>
          <a:xfrm>
            <a:off x="0" y="2121535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12.4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机械效率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45853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滑轮组的机械效率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89635" y="1735455"/>
            <a:ext cx="4930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	  </a:t>
            </a:r>
            <a:r>
              <a:rPr lang="zh-CN" altLang="en-US" sz="2800"/>
              <a:t>测量滑轮组的机械效率</a:t>
            </a:r>
          </a:p>
        </p:txBody>
      </p:sp>
      <p:pic>
        <p:nvPicPr>
          <p:cNvPr id="2" name="图片 1" descr="讨论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955" y="2257425"/>
            <a:ext cx="605155" cy="6051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494790" y="2340610"/>
            <a:ext cx="1651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想想议议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84630" y="3030855"/>
            <a:ext cx="535305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0090" fontAlgn="auto"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你在三次实验中测得的机械效率一样吗？说一说影响滑轮组机械效率的因素有哪些？</a:t>
            </a:r>
          </a:p>
        </p:txBody>
      </p:sp>
      <p:pic>
        <p:nvPicPr>
          <p:cNvPr id="13" name="https://img8.file.cache.docer.com/storage/1643167099506209500/b7cf412f85a1668f422c551f48c9f841.gif" descr="测滑轮组的机械效率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260" y="872490"/>
            <a:ext cx="10288270" cy="57873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45853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滑轮组的机械效率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89635" y="1735455"/>
            <a:ext cx="4930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提高</a:t>
            </a:r>
            <a:r>
              <a:rPr lang="zh-CN" altLang="en-US" sz="2800"/>
              <a:t>滑轮组机械效率的方法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89635" y="2653030"/>
            <a:ext cx="8933180" cy="2854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60000"/>
              </a:lnSpc>
              <a:spcBef>
                <a:spcPts val="25"/>
              </a:spcBef>
              <a:buNone/>
            </a:pPr>
            <a:r>
              <a:rPr lang="en-US" altLang="zh-CN" sz="2800" b="1" dirty="0">
                <a:latin typeface="微软雅黑" panose="020B0503020204020204" charset="-122"/>
                <a:sym typeface="+mn-ea"/>
              </a:rPr>
              <a:t>1.</a:t>
            </a:r>
            <a:r>
              <a:rPr lang="zh-CN" altLang="en-US" sz="2800" b="1" dirty="0">
                <a:latin typeface="微软雅黑" panose="020B0503020204020204" charset="-122"/>
                <a:sym typeface="+mn-ea"/>
              </a:rPr>
              <a:t>摩擦、绳重（轮与轴及轮与绳之间）：</a:t>
            </a:r>
            <a:r>
              <a:rPr lang="zh-CN" altLang="en-US" sz="2800" dirty="0"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减小摩擦可以减少额外功，提高机械效率</a:t>
            </a:r>
            <a:endParaRPr lang="zh-CN" altLang="en-US" sz="2800" dirty="0">
              <a:solidFill>
                <a:schemeClr val="tx1"/>
              </a:solidFill>
              <a:latin typeface="方正教材规范楷体_GBK" panose="02000000000000000000" charset="-122"/>
              <a:ea typeface="方正教材规范楷体_GBK" panose="02000000000000000000" charset="-122"/>
            </a:endParaRPr>
          </a:p>
          <a:p>
            <a:pPr algn="l">
              <a:lnSpc>
                <a:spcPct val="160000"/>
              </a:lnSpc>
              <a:spcBef>
                <a:spcPts val="25"/>
              </a:spcBef>
              <a:buNone/>
            </a:pPr>
            <a:r>
              <a:rPr lang="en-US" altLang="zh-CN" sz="2800" b="1" dirty="0">
                <a:latin typeface="微软雅黑" panose="020B0503020204020204" charset="-122"/>
                <a:sym typeface="+mn-ea"/>
              </a:rPr>
              <a:t>2.</a:t>
            </a:r>
            <a:r>
              <a:rPr lang="zh-CN" altLang="en-US" sz="2800" b="1" dirty="0">
                <a:latin typeface="微软雅黑" panose="020B0503020204020204" charset="-122"/>
                <a:sym typeface="+mn-ea"/>
              </a:rPr>
              <a:t>物重：</a:t>
            </a:r>
            <a:r>
              <a:rPr lang="zh-CN" altLang="en-US" sz="2800" dirty="0"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物重增加，机械效率提高</a:t>
            </a:r>
            <a:endParaRPr lang="zh-CN" altLang="en-US" sz="28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>
              <a:lnSpc>
                <a:spcPct val="160000"/>
              </a:lnSpc>
              <a:spcBef>
                <a:spcPts val="25"/>
              </a:spcBef>
              <a:buNone/>
            </a:pPr>
            <a:r>
              <a:rPr lang="en-US" altLang="zh-CN" sz="2800" b="1" dirty="0">
                <a:latin typeface="微软雅黑" panose="020B0503020204020204" charset="-122"/>
                <a:sym typeface="+mn-ea"/>
              </a:rPr>
              <a:t>3.</a:t>
            </a:r>
            <a:r>
              <a:rPr lang="zh-CN" altLang="en-US" sz="2800" b="1" dirty="0">
                <a:latin typeface="微软雅黑" panose="020B0503020204020204" charset="-122"/>
                <a:sym typeface="+mn-ea"/>
              </a:rPr>
              <a:t>动滑轮重：</a:t>
            </a:r>
            <a:r>
              <a:rPr lang="zh-CN" altLang="en-US" sz="2800" dirty="0"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动滑轮重减小，机械效率提高</a:t>
            </a:r>
            <a:endParaRPr lang="zh-CN" altLang="en-US" sz="2800" dirty="0">
              <a:solidFill>
                <a:schemeClr val="tx1"/>
              </a:solidFill>
              <a:latin typeface="方正教材规范楷体_GBK" panose="02000000000000000000" charset="-122"/>
              <a:ea typeface="方正教材规范楷体_GBK" panose="02000000000000000000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11" name="图片 10" descr="&amp;pky340_sjzg_VCG41N618202820_sjzg_VCG41N618202820&amp;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793" t="7181" r="4793"/>
          <a:stretch>
            <a:fillRect/>
          </a:stretch>
        </p:blipFill>
        <p:spPr>
          <a:xfrm>
            <a:off x="8035290" y="3667760"/>
            <a:ext cx="3952875" cy="27355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初中物理第十二章简单机械_哔哩哔哩_bilibil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28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4435" y="2485390"/>
            <a:ext cx="7262495" cy="390398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矩形 13"/>
          <p:cNvSpPr/>
          <p:nvPr/>
        </p:nvSpPr>
        <p:spPr>
          <a:xfrm>
            <a:off x="889635" y="1026160"/>
            <a:ext cx="45853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滑轮组的机械效率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889635" y="1735455"/>
            <a:ext cx="4930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提高</a:t>
            </a:r>
            <a:r>
              <a:rPr lang="zh-CN" altLang="en-US" sz="2800"/>
              <a:t>滑轮组机械效率的方法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45853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提高机械效率的方法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89635" y="1736090"/>
            <a:ext cx="6516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accent5"/>
                </a:solidFill>
              </a:rPr>
              <a:t>改进结构</a:t>
            </a:r>
            <a:r>
              <a:rPr lang="zh-CN" altLang="en-US" sz="2800"/>
              <a:t>，使机械设备更合理、更轻巧。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45" y="2615565"/>
            <a:ext cx="2960370" cy="4045585"/>
          </a:xfrm>
          <a:prstGeom prst="rect">
            <a:avLst/>
          </a:prstGeom>
        </p:spPr>
      </p:pic>
      <p:sp>
        <p:nvSpPr>
          <p:cNvPr id="12" name="右箭头 11"/>
          <p:cNvSpPr/>
          <p:nvPr/>
        </p:nvSpPr>
        <p:spPr>
          <a:xfrm>
            <a:off x="3629660" y="4281805"/>
            <a:ext cx="4932680" cy="59118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771900" y="5008880"/>
            <a:ext cx="46482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齿形链（无声链）替代滚子链，机械效率提升</a:t>
            </a:r>
            <a:r>
              <a:rPr lang="en-US" altLang="zh-CN" sz="2800"/>
              <a:t>5%-8%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rcRect b="4842"/>
          <a:stretch>
            <a:fillRect/>
          </a:stretch>
        </p:blipFill>
        <p:spPr>
          <a:xfrm>
            <a:off x="8787765" y="2616835"/>
            <a:ext cx="3192780" cy="40443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ldLvl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34900" y="218919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89635" y="1847850"/>
            <a:ext cx="468312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在</a:t>
            </a:r>
            <a:r>
              <a:rPr lang="zh-CN" altLang="en-US" sz="2800" b="1">
                <a:solidFill>
                  <a:schemeClr val="accent5"/>
                </a:solidFill>
              </a:rPr>
              <a:t>使用中按照技术规程经常保养</a:t>
            </a:r>
            <a:r>
              <a:rPr lang="zh-CN" altLang="en-US" sz="2800"/>
              <a:t>，使机械设备处于良好的状态，对于保持和提高机械效率也有重要作用。</a:t>
            </a:r>
          </a:p>
        </p:txBody>
      </p:sp>
      <p:pic>
        <p:nvPicPr>
          <p:cNvPr id="11" name="https://docer-ks3.wpscdn.cn/picture/171112968/fe0903cb43b3a489de745be25bd9520a_612.jpg" descr="在工厂内进行清洁、安全的设备维护保养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790" y="1847850"/>
            <a:ext cx="5431790" cy="362077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889635" y="1026160"/>
            <a:ext cx="45853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提高机械效率的方法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2615" y="967740"/>
            <a:ext cx="7514590" cy="577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/>
              <a:t>1. </a:t>
            </a:r>
            <a:r>
              <a:rPr lang="zh-CN" altLang="en-US" sz="2800"/>
              <a:t>如图所示的滑轮组忽略绳重及绳与滑轮间的摩擦，将物体放在水平粗糙桌面上。受到水平向左的恒力</a:t>
            </a:r>
            <a:r>
              <a:rPr lang="en-US" altLang="zh-CN" sz="2800" i="1"/>
              <a:t>F</a:t>
            </a:r>
            <a:r>
              <a:rPr lang="en-US" altLang="zh-CN" sz="2800"/>
              <a:t>=100N</a:t>
            </a:r>
            <a:r>
              <a:rPr lang="zh-CN" altLang="en-US" sz="2800"/>
              <a:t>，滑轮组绳子自由端受到的拉力为</a:t>
            </a:r>
            <a:r>
              <a:rPr lang="en-US" altLang="zh-CN" sz="2800" i="1"/>
              <a:t>F</a:t>
            </a:r>
            <a:r>
              <a:rPr lang="zh-CN" altLang="en-US" sz="2800" i="1" baseline="-25000"/>
              <a:t>绳</a:t>
            </a:r>
            <a:r>
              <a:rPr lang="zh-CN" altLang="en-US" sz="2800"/>
              <a:t>。当绳子自由端的拉力</a:t>
            </a:r>
            <a:r>
              <a:rPr lang="en-US" altLang="zh-CN" sz="2800" i="1"/>
              <a:t>F</a:t>
            </a:r>
            <a:r>
              <a:rPr lang="zh-CN" altLang="en-US" sz="2800" i="1" baseline="-25000"/>
              <a:t>绳</a:t>
            </a:r>
            <a:r>
              <a:rPr lang="zh-CN" altLang="en-US" sz="2800"/>
              <a:t>为</a:t>
            </a:r>
            <a:r>
              <a:rPr lang="en-US" altLang="zh-CN" sz="2800"/>
              <a:t>60N</a:t>
            </a:r>
            <a:r>
              <a:rPr lang="zh-CN" altLang="en-US" sz="2800"/>
              <a:t>时，物体处于静止状态，物体与桌面间的摩擦力恰好为</a:t>
            </a:r>
            <a:r>
              <a:rPr lang="en-US" altLang="zh-CN" sz="2800"/>
              <a:t>0</a:t>
            </a:r>
            <a:r>
              <a:rPr lang="zh-CN" altLang="en-US" sz="2800"/>
              <a:t>，则动滑轮的重力为</a:t>
            </a:r>
            <a:r>
              <a:rPr lang="en-US" altLang="zh-CN" sz="2800" u="sng"/>
              <a:t>          </a:t>
            </a:r>
            <a:r>
              <a:rPr lang="en-US" altLang="zh-CN" sz="2800"/>
              <a:t>N</a:t>
            </a:r>
            <a:r>
              <a:rPr lang="zh-CN" altLang="en-US" sz="2800"/>
              <a:t>；当绳子自由端拉力</a:t>
            </a:r>
            <a:r>
              <a:rPr lang="en-US" altLang="zh-CN" sz="2800" i="1"/>
              <a:t>F</a:t>
            </a:r>
            <a:r>
              <a:rPr lang="en-US" altLang="zh-CN" sz="2800" i="1" baseline="-25000"/>
              <a:t>1</a:t>
            </a:r>
            <a:r>
              <a:rPr lang="zh-CN" altLang="en-US" sz="2800"/>
              <a:t>为</a:t>
            </a:r>
            <a:r>
              <a:rPr lang="en-US" altLang="zh-CN" sz="2800"/>
              <a:t>90N</a:t>
            </a:r>
            <a:r>
              <a:rPr lang="zh-CN" altLang="en-US" sz="2800"/>
              <a:t>时，物体水平向右匀速运动，物体与桌面之间的滑动摩擦力为</a:t>
            </a:r>
            <a:r>
              <a:rPr lang="en-US" altLang="zh-CN" sz="2800" u="sng"/>
              <a:t>          </a:t>
            </a:r>
            <a:r>
              <a:rPr lang="en-US" altLang="zh-CN" sz="2800"/>
              <a:t>N</a:t>
            </a:r>
            <a:r>
              <a:rPr lang="zh-CN" altLang="en-US" sz="2800"/>
              <a:t>；撤去水平向左的恒力</a:t>
            </a:r>
            <a:r>
              <a:rPr lang="en-US" altLang="zh-CN" sz="2800" i="1"/>
              <a:t>F</a:t>
            </a:r>
            <a:r>
              <a:rPr lang="zh-CN" altLang="en-US" sz="2800"/>
              <a:t>，改变绳子自由端拉力</a:t>
            </a:r>
            <a:r>
              <a:rPr lang="en-US" altLang="zh-CN" sz="2800" i="1">
                <a:sym typeface="+mn-ea"/>
              </a:rPr>
              <a:t>F</a:t>
            </a:r>
            <a:r>
              <a:rPr lang="en-US" altLang="zh-CN" sz="2800" i="1" baseline="-25000">
                <a:sym typeface="+mn-ea"/>
              </a:rPr>
              <a:t>1</a:t>
            </a:r>
            <a:r>
              <a:rPr lang="zh-CN" altLang="en-US" sz="2800"/>
              <a:t>的大小，仍使物体水平向右匀速运动时，滑轮组的机械效率为</a:t>
            </a:r>
            <a:r>
              <a:rPr lang="en-US" altLang="zh-CN" sz="2800" i="1" u="sng"/>
              <a:t>           </a:t>
            </a:r>
            <a:r>
              <a:rPr lang="zh-CN" altLang="en-US" sz="2800"/>
              <a:t>。</a:t>
            </a:r>
          </a:p>
        </p:txBody>
      </p:sp>
      <p:pic>
        <p:nvPicPr>
          <p:cNvPr id="100067" name="图片 100067" descr="@@@cf80e3f8-3ef3-4c42-afe0-5e5c6fabf9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205" y="1733550"/>
            <a:ext cx="3930650" cy="37928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32020" y="3563620"/>
            <a:ext cx="942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624195" y="4591685"/>
            <a:ext cx="942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494280" y="6160135"/>
            <a:ext cx="942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75%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5975" y="1120775"/>
            <a:ext cx="6902450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2. </a:t>
            </a:r>
            <a:r>
              <a:rPr lang="zh-CN" altLang="en-US" sz="2800"/>
              <a:t>假期间，小明随爸爸去建筑工地劳动体验。用如图所示的滑轮组来提升材料，当提升的材料重力为</a:t>
            </a:r>
            <a:r>
              <a:rPr lang="en-US" altLang="zh-CN" sz="2800"/>
              <a:t>300N</a:t>
            </a:r>
            <a:r>
              <a:rPr lang="zh-CN" altLang="en-US" sz="2800"/>
              <a:t>时，滑轮组机械效率为</a:t>
            </a:r>
            <a:r>
              <a:rPr lang="en-US" altLang="zh-CN" sz="2800"/>
              <a:t>75%</a:t>
            </a:r>
            <a:r>
              <a:rPr lang="zh-CN" altLang="en-US" sz="2800"/>
              <a:t>，则动滑轮的重力为</a:t>
            </a:r>
            <a:r>
              <a:rPr lang="en-US" altLang="zh-CN" sz="2800" u="sng"/>
              <a:t>        </a:t>
            </a:r>
            <a:r>
              <a:rPr lang="en-US" altLang="zh-CN" sz="2800"/>
              <a:t>N</a:t>
            </a:r>
            <a:r>
              <a:rPr lang="zh-CN" altLang="en-US" sz="2800"/>
              <a:t>；若绳子能承受的最大拉力为</a:t>
            </a:r>
            <a:r>
              <a:rPr lang="en-US" altLang="zh-CN" sz="2800"/>
              <a:t>500N</a:t>
            </a:r>
            <a:r>
              <a:rPr lang="zh-CN" altLang="en-US" sz="2800"/>
              <a:t>，则该滑轮组能提起材料的最大质量为</a:t>
            </a:r>
            <a:r>
              <a:rPr lang="en-US" altLang="zh-CN" sz="2800" u="sng"/>
              <a:t>        </a:t>
            </a:r>
            <a:r>
              <a:rPr lang="en-US" altLang="zh-CN" sz="2800"/>
              <a:t>kg</a:t>
            </a:r>
            <a:r>
              <a:rPr lang="zh-CN" altLang="en-US" sz="2800"/>
              <a:t>。（空气阻力、摩擦力及绳重不计，</a:t>
            </a:r>
            <a:r>
              <a:rPr lang="en-US" altLang="zh-CN" sz="2800"/>
              <a:t>g</a:t>
            </a:r>
            <a:r>
              <a:rPr lang="zh-CN" altLang="en-US" sz="2800"/>
              <a:t>取</a:t>
            </a:r>
            <a:r>
              <a:rPr lang="en-US" altLang="zh-CN" sz="2800"/>
              <a:t>10N/kg</a:t>
            </a:r>
            <a:r>
              <a:rPr lang="zh-CN" altLang="en-US" sz="2800"/>
              <a:t>）</a:t>
            </a:r>
          </a:p>
        </p:txBody>
      </p:sp>
      <p:pic>
        <p:nvPicPr>
          <p:cNvPr id="100023" name="图片 100023" descr="@@@5245a86c-0a1b-4cd2-b0eb-54ee17618af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915" y="1325245"/>
            <a:ext cx="2882265" cy="5220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70830" y="3195955"/>
            <a:ext cx="8851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683760" y="4446905"/>
            <a:ext cx="8851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90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5975" y="1120775"/>
            <a:ext cx="6902450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3. </a:t>
            </a:r>
            <a:r>
              <a:rPr lang="zh-CN" altLang="en-US" sz="2800"/>
              <a:t>用四只完全相同的滑轮和两根相同的绳子组成如图所示的甲、乙两个滑轮组，将重</a:t>
            </a:r>
            <a:r>
              <a:rPr lang="en-US" altLang="zh-CN" sz="2800"/>
              <a:t>450N</a:t>
            </a:r>
            <a:r>
              <a:rPr lang="zh-CN" altLang="en-US" sz="2800"/>
              <a:t>的货物匀速吊起</a:t>
            </a:r>
            <a:r>
              <a:rPr lang="en-US" altLang="zh-CN" sz="2800"/>
              <a:t>2m</a:t>
            </a:r>
            <a:r>
              <a:rPr lang="zh-CN" altLang="en-US" sz="2800"/>
              <a:t>高。每只滑轮重为</a:t>
            </a:r>
            <a:r>
              <a:rPr lang="en-US" altLang="zh-CN" sz="2800"/>
              <a:t>50N</a:t>
            </a:r>
            <a:r>
              <a:rPr lang="zh-CN" altLang="en-US" sz="2800"/>
              <a:t>，绳自由端的拉力的大小分别为</a:t>
            </a:r>
            <a:r>
              <a:rPr lang="en-US" altLang="zh-CN" sz="2800" i="1"/>
              <a:t>F</a:t>
            </a:r>
            <a:r>
              <a:rPr lang="en-US" altLang="zh-CN" sz="2800" i="1" baseline="-25000"/>
              <a:t>1</a:t>
            </a:r>
            <a:r>
              <a:rPr lang="zh-CN" altLang="en-US" sz="2800"/>
              <a:t>和</a:t>
            </a:r>
            <a:r>
              <a:rPr lang="en-US" altLang="zh-CN" sz="2800" i="1">
                <a:sym typeface="+mn-ea"/>
              </a:rPr>
              <a:t>F</a:t>
            </a:r>
            <a:r>
              <a:rPr lang="en-US" altLang="zh-CN" sz="2800" i="1" baseline="-25000">
                <a:sym typeface="+mn-ea"/>
              </a:rPr>
              <a:t>2</a:t>
            </a:r>
            <a:r>
              <a:rPr lang="zh-CN" altLang="en-US" sz="2800"/>
              <a:t>，若不计绳重和摩擦，</a:t>
            </a:r>
            <a:r>
              <a:rPr lang="en-US" altLang="zh-CN" sz="2800" i="1">
                <a:sym typeface="+mn-ea"/>
              </a:rPr>
              <a:t>F</a:t>
            </a:r>
            <a:r>
              <a:rPr lang="en-US" altLang="zh-CN" sz="2800" i="1" baseline="-25000">
                <a:sym typeface="+mn-ea"/>
              </a:rPr>
              <a:t>1</a:t>
            </a:r>
            <a:r>
              <a:rPr lang="en-US" altLang="zh-CN" sz="2800" u="sng"/>
              <a:t>                  </a:t>
            </a:r>
            <a:r>
              <a:rPr lang="en-US" altLang="zh-CN" sz="2800" i="1">
                <a:sym typeface="+mn-ea"/>
              </a:rPr>
              <a:t>F</a:t>
            </a:r>
            <a:r>
              <a:rPr lang="en-US" altLang="zh-CN" sz="2800" i="1" baseline="-25000">
                <a:sym typeface="+mn-ea"/>
              </a:rPr>
              <a:t>2</a:t>
            </a:r>
            <a:r>
              <a:rPr lang="zh-CN" altLang="en-US" sz="2800"/>
              <a:t>（选填</a:t>
            </a:r>
            <a:r>
              <a:rPr lang="en-US" altLang="zh-CN" sz="2800"/>
              <a:t>“</a:t>
            </a:r>
            <a:r>
              <a:rPr lang="zh-CN" altLang="en-US" sz="2800"/>
              <a:t>大于</a:t>
            </a:r>
            <a:r>
              <a:rPr lang="en-US" altLang="zh-CN" sz="2800"/>
              <a:t>”</a:t>
            </a:r>
            <a:r>
              <a:rPr lang="zh-CN" altLang="en-US" sz="2800"/>
              <a:t>、</a:t>
            </a:r>
            <a:r>
              <a:rPr lang="en-US" altLang="zh-CN" sz="2800"/>
              <a:t>“</a:t>
            </a:r>
            <a:r>
              <a:rPr lang="zh-CN" altLang="en-US" sz="2800"/>
              <a:t>等于</a:t>
            </a:r>
            <a:r>
              <a:rPr lang="en-US" altLang="zh-CN" sz="2800"/>
              <a:t>”</a:t>
            </a:r>
            <a:r>
              <a:rPr lang="zh-CN" altLang="en-US" sz="2800"/>
              <a:t>或</a:t>
            </a:r>
            <a:r>
              <a:rPr lang="en-US" altLang="zh-CN" sz="2800"/>
              <a:t>“</a:t>
            </a:r>
            <a:r>
              <a:rPr lang="zh-CN" altLang="en-US" sz="2800"/>
              <a:t>小于</a:t>
            </a:r>
            <a:r>
              <a:rPr lang="en-US" altLang="zh-CN" sz="2800"/>
              <a:t>”</a:t>
            </a:r>
            <a:r>
              <a:rPr lang="zh-CN" altLang="en-US" sz="2800"/>
              <a:t>），甲滑轮组的机械效率为</a:t>
            </a:r>
            <a:r>
              <a:rPr lang="en-US" altLang="zh-CN" sz="2800" u="sng"/>
              <a:t>                 </a:t>
            </a:r>
            <a:r>
              <a:rPr lang="zh-CN" altLang="en-US" sz="2800"/>
              <a:t>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370830" y="3777615"/>
            <a:ext cx="1036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大于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695065" y="5153025"/>
            <a:ext cx="8851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90</a:t>
            </a:r>
          </a:p>
        </p:txBody>
      </p:sp>
      <p:pic>
        <p:nvPicPr>
          <p:cNvPr id="100071" name="图片 100071" descr="@@@a4590214-5827-4af3-b874-e89483fec9f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425" y="1775460"/>
            <a:ext cx="3754120" cy="37077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946400" y="2107565"/>
            <a:ext cx="4834255" cy="58295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	</a:t>
            </a: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测量滑轮组的机械效率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926465" y="1372870"/>
            <a:ext cx="716280" cy="4274820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机械效率的测量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1882140" y="2442845"/>
            <a:ext cx="906145" cy="256603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199880" y="948690"/>
            <a:ext cx="171958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实验思路</a:t>
            </a:r>
          </a:p>
        </p:txBody>
      </p:sp>
      <p:sp>
        <p:nvSpPr>
          <p:cNvPr id="6" name="左大括号 5"/>
          <p:cNvSpPr/>
          <p:nvPr/>
        </p:nvSpPr>
        <p:spPr>
          <a:xfrm>
            <a:off x="8037195" y="1256030"/>
            <a:ext cx="906145" cy="2459990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199880" y="1787525"/>
            <a:ext cx="171958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实验过程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199880" y="2600960"/>
            <a:ext cx="171958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实验数据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199880" y="3414395"/>
            <a:ext cx="171958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实验结论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946400" y="4704715"/>
            <a:ext cx="3742690" cy="58295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提高机械效率的方法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4" grpId="0" bldLvl="0" animBg="1"/>
      <p:bldP spid="6" grpId="0" animBg="1"/>
      <p:bldP spid="7" grpId="0" bldLvl="0" animBg="1"/>
      <p:bldP spid="12" grpId="0" bldLvl="0" animBg="1"/>
      <p:bldP spid="13" grpId="0" bldLvl="0" animBg="1"/>
      <p:bldP spid="1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5452110" y="1772285"/>
            <a:ext cx="56159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/>
              <a:t>这两种绕绳方式将</a:t>
            </a:r>
            <a:r>
              <a:rPr lang="en-US" altLang="zh-CN" sz="2800"/>
              <a:t>100g</a:t>
            </a:r>
            <a:r>
              <a:rPr lang="zh-CN" altLang="en-US" sz="2800"/>
              <a:t>钩码提升</a:t>
            </a:r>
            <a:r>
              <a:rPr lang="en-US" altLang="zh-CN" sz="2800"/>
              <a:t>0.1m</a:t>
            </a:r>
            <a:r>
              <a:rPr lang="zh-CN" altLang="en-US" sz="2800"/>
              <a:t>，哪种方式的拉力更小呢？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5151120" y="3077845"/>
                <a:ext cx="6711950" cy="701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/>
                  <a:t>F</a:t>
                </a:r>
                <a:r>
                  <a:rPr lang="zh-CN" altLang="en-US" sz="2800" i="1" baseline="-25000"/>
                  <a:t>甲</a:t>
                </a:r>
                <a:r>
                  <a:rPr lang="en-US" altLang="zh-CN" sz="2800" i="1" baseline="-25000"/>
                  <a:t> </a:t>
                </a:r>
                <a:r>
                  <a:rPr lang="en-US" altLang="zh-CN" sz="2800"/>
                  <a:t>=</a:t>
                </a:r>
                <a14:m>
                  <m:oMath xmlns:m="http://schemas.openxmlformats.org/officeDocument/2006/math">
                    <m:r>
                      <a:rPr lang="en-US" altLang="zh-CN" sz="280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 4</m:t>
                        </m:r>
                      </m:den>
                    </m:f>
                  </m:oMath>
                </a14:m>
                <a:r>
                  <a:rPr lang="en-US" altLang="zh-CN" sz="2800" i="1"/>
                  <a:t>G </a:t>
                </a:r>
                <a:r>
                  <a:rPr lang="en-US" altLang="zh-CN" sz="2800"/>
                  <a:t>=</a:t>
                </a:r>
                <a14:m>
                  <m:oMath xmlns:m="http://schemas.openxmlformats.org/officeDocument/2006/math">
                    <m:r>
                      <a:rPr lang="en-US" altLang="zh-CN" sz="280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i="1"/>
                  <a:t> mg </a:t>
                </a:r>
                <a:r>
                  <a:rPr lang="en-US" altLang="zh-CN" sz="280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2800"/>
                  <a:t>0.1kg</a:t>
                </a:r>
                <a:r>
                  <a:rPr lang="zh-CN" altLang="en-US" sz="2800"/>
                  <a:t>×</a:t>
                </a:r>
                <a:r>
                  <a:rPr lang="en-US" altLang="zh-CN" sz="2800"/>
                  <a:t>10N/kg=0.25N</a:t>
                </a: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120" y="3077845"/>
                <a:ext cx="6711950" cy="701040"/>
              </a:xfrm>
              <a:prstGeom prst="rect">
                <a:avLst/>
              </a:prstGeom>
              <a:blipFill rotWithShape="1">
                <a:blip r:embed="rId3"/>
                <a:stretch>
                  <a:fillRect b="-28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5151120" y="3891280"/>
                <a:ext cx="6548120" cy="701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/>
                  <a:t>F</a:t>
                </a:r>
                <a:r>
                  <a:rPr lang="zh-CN" altLang="en-US" sz="2800" i="1" baseline="-25000"/>
                  <a:t>乙</a:t>
                </a:r>
                <a:r>
                  <a:rPr lang="en-US" altLang="zh-CN" sz="2800" i="1" baseline="-25000"/>
                  <a:t> </a:t>
                </a:r>
                <a:r>
                  <a:rPr lang="en-US" altLang="zh-CN" sz="280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i="1"/>
                  <a:t>G </a:t>
                </a:r>
                <a:r>
                  <a:rPr lang="en-US" altLang="zh-CN" sz="280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i="1"/>
                  <a:t> mg </a:t>
                </a:r>
                <a:r>
                  <a:rPr lang="en-US" altLang="zh-CN" sz="280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2800"/>
                  <a:t>0.1kg</a:t>
                </a:r>
                <a:r>
                  <a:rPr lang="zh-CN" altLang="en-US" sz="2800"/>
                  <a:t>×</a:t>
                </a:r>
                <a:r>
                  <a:rPr lang="en-US" altLang="zh-CN" sz="2800"/>
                  <a:t>10N/kg=0.5N</a:t>
                </a:r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120" y="3891280"/>
                <a:ext cx="6548120" cy="701040"/>
              </a:xfrm>
              <a:prstGeom prst="rect">
                <a:avLst/>
              </a:prstGeom>
              <a:blipFill rotWithShape="1">
                <a:blip r:embed="rId4"/>
                <a:stretch>
                  <a:fillRect b="-28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/>
          <p:cNvSpPr txBox="1"/>
          <p:nvPr/>
        </p:nvSpPr>
        <p:spPr>
          <a:xfrm>
            <a:off x="5561965" y="4932680"/>
            <a:ext cx="47586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哪种方式的机械效率更大呢？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561965" y="5581650"/>
            <a:ext cx="5059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怎样提升滑轮组的机械效率呢？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0" y="641350"/>
            <a:ext cx="5656580" cy="6071870"/>
            <a:chOff x="0" y="1010"/>
            <a:chExt cx="8908" cy="9562"/>
          </a:xfrm>
        </p:grpSpPr>
        <p:pic>
          <p:nvPicPr>
            <p:cNvPr id="2" name="https://img8.file.cache.docer.com/storage/1643101414643364700/459335f1ec25a078ce3785a0e8d437ad.png" descr="滑轮组6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010"/>
              <a:ext cx="8908" cy="8908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706" y="9750"/>
              <a:ext cx="12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/>
                <a:t>甲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737" y="9750"/>
              <a:ext cx="12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/>
                <a:t>乙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45853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滑轮组的机械效率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9635" y="1735455"/>
            <a:ext cx="4930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	  </a:t>
            </a:r>
            <a:r>
              <a:rPr lang="zh-CN" altLang="en-US" sz="2800"/>
              <a:t>测量滑轮组的机械效率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37235" y="2276475"/>
            <a:ext cx="2310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【实验思路】</a:t>
            </a:r>
            <a:r>
              <a:rPr lang="en-US" altLang="zh-CN" sz="2800"/>
              <a:t>                                   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89635" y="2798445"/>
            <a:ext cx="6283960" cy="386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要想测量滑轮组的机械效率，就要想办法找出使用滑轮组工作时的有用功和总功，然后求出二者的比值。本实验可以测量如图所示滑轮组的机械效率，请根据此实验装置思考：</a:t>
            </a:r>
          </a:p>
          <a:p>
            <a:pPr indent="7112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要想知道有用功和总功，需要测量哪些量？</a:t>
            </a:r>
          </a:p>
        </p:txBody>
      </p:sp>
      <p:pic>
        <p:nvPicPr>
          <p:cNvPr id="12" name="https://img8.file.cache.docer.com/storage/1643167099506209500/b7cf412f85a1668f422c551f48c9f841.gif" descr="测滑轮组的机械效率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260" y="872490"/>
            <a:ext cx="10288270" cy="57873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45853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滑轮组的机械效率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9635" y="1735455"/>
            <a:ext cx="4930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	  </a:t>
            </a:r>
            <a:r>
              <a:rPr lang="zh-CN" altLang="en-US" sz="2800"/>
              <a:t>测量滑轮组的机械效率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37235" y="2276475"/>
            <a:ext cx="2310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【实验过程】</a:t>
            </a:r>
            <a:r>
              <a:rPr lang="en-US" altLang="zh-CN" sz="2800"/>
              <a:t>                                   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89635" y="2798445"/>
            <a:ext cx="675703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根据实验思路中的分析，可以像下面这样进行实验。</a:t>
            </a:r>
          </a:p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用弹簧测力计测量钩码所受的重力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G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并填入后面的表格中。</a:t>
            </a:r>
          </a:p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按照右图安装滑轮组，分别记下钩码和绳端（弹簧测力计挂钩底部）的位置。</a:t>
            </a:r>
          </a:p>
        </p:txBody>
      </p:sp>
      <p:pic>
        <p:nvPicPr>
          <p:cNvPr id="13" name="https://img8.file.cache.docer.com/storage/1643101908587246000/372834a5385029805861d890f5c30be3.png" descr="滑轮组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845" y="0"/>
            <a:ext cx="6858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45853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滑轮组的机械效率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9635" y="1735455"/>
            <a:ext cx="4930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	  </a:t>
            </a:r>
            <a:r>
              <a:rPr lang="zh-CN" altLang="en-US" sz="2800"/>
              <a:t>测量滑轮组的机械效率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37235" y="2276475"/>
            <a:ext cx="2310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【实验过程】</a:t>
            </a:r>
            <a:r>
              <a:rPr lang="en-US" altLang="zh-CN" sz="2800"/>
              <a:t>                                    </a:t>
            </a:r>
          </a:p>
        </p:txBody>
      </p:sp>
      <p:pic>
        <p:nvPicPr>
          <p:cNvPr id="13" name="https://img8.file.cache.docer.com/storage/1643101908587246000/372834a5385029805861d890f5c30be3.png" descr="滑轮组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845" y="0"/>
            <a:ext cx="6858000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89635" y="2798445"/>
            <a:ext cx="6515735" cy="386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25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缓慢拉动弹簧测力计，使钩码升高，读出拉力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F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，用刻度尺测出钩码提升的高度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h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和绳端移动的距离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s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，将这三个量填入下表。</a:t>
            </a:r>
          </a:p>
          <a:p>
            <a:pPr indent="711200" fontAlgn="auto">
              <a:lnSpc>
                <a:spcPct val="125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4.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算出有用功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W</a:t>
            </a:r>
            <a:r>
              <a:rPr lang="zh-CN" altLang="en-US" sz="2800" baseline="-25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有用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、总功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W</a:t>
            </a:r>
            <a:r>
              <a:rPr lang="zh-CN" altLang="en-US" sz="2800" baseline="-25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总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、机械效率</a:t>
            </a:r>
            <a:r>
              <a:rPr lang="zh-CN" altLang="en-US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η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并填入下表。</a:t>
            </a:r>
          </a:p>
          <a:p>
            <a:pPr indent="711200" fontAlgn="auto">
              <a:lnSpc>
                <a:spcPct val="125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改变钩码的数量，重复上面的实验。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45853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滑轮组的机械效率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9635" y="1735455"/>
            <a:ext cx="4930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	  </a:t>
            </a:r>
            <a:r>
              <a:rPr lang="zh-CN" altLang="en-US" sz="2800"/>
              <a:t>测量滑轮组的机械效率</a:t>
            </a:r>
          </a:p>
        </p:txBody>
      </p:sp>
      <p:pic>
        <p:nvPicPr>
          <p:cNvPr id="11" name="20250527_14015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298" end="18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9030" y="2383155"/>
            <a:ext cx="7394575" cy="41567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20" y="3195955"/>
            <a:ext cx="10296525" cy="273367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45853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滑轮组的机械效率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89635" y="1735455"/>
            <a:ext cx="4930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	  </a:t>
            </a:r>
            <a:r>
              <a:rPr lang="zh-CN" altLang="en-US" sz="2800"/>
              <a:t>测量滑轮组的机械效率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37235" y="2276475"/>
            <a:ext cx="29495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【实验数据记录】</a:t>
            </a:r>
            <a:r>
              <a:rPr lang="en-US" altLang="zh-CN" sz="2800"/>
              <a:t>                                   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&amp;pky360_sjzg_VCG41N886595388_sjzg_VCG41N886595388&amp;"/>
          <p:cNvPicPr>
            <a:picLocks noChangeAspect="1"/>
          </p:cNvPicPr>
          <p:nvPr/>
        </p:nvPicPr>
        <p:blipFill>
          <a:blip r:embed="rId3">
            <a:alphaModFix amt="50000"/>
          </a:blip>
          <a:srcRect t="15894" b="5541"/>
          <a:stretch>
            <a:fillRect/>
          </a:stretch>
        </p:blipFill>
        <p:spPr>
          <a:xfrm>
            <a:off x="635" y="610870"/>
            <a:ext cx="12188825" cy="624713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45853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滑轮组的机械效率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89635" y="1735455"/>
            <a:ext cx="4930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	  </a:t>
            </a:r>
            <a:r>
              <a:rPr lang="zh-CN" altLang="en-US" sz="2800"/>
              <a:t>测量滑轮组的机械效率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37235" y="2276475"/>
            <a:ext cx="2232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【实验结论】</a:t>
            </a:r>
            <a:r>
              <a:rPr lang="en-US" altLang="zh-CN" sz="2800"/>
              <a:t>                                   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89635" y="3622040"/>
            <a:ext cx="738759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/>
              <a:t>使用同一滑轮组提升重物时，</a:t>
            </a:r>
            <a:r>
              <a:rPr lang="zh-CN" altLang="en-US" sz="2800" b="1"/>
              <a:t>重物所受的重力越大，滑轮组的机械效率越高</a:t>
            </a:r>
            <a:r>
              <a:rPr lang="zh-CN" altLang="en-US" sz="2800"/>
              <a:t>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0&quot;:[4527415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4527415],&quot;65&quot;:[20205081]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856</Words>
  <Application>Microsoft Office PowerPoint</Application>
  <PresentationFormat>宽屏</PresentationFormat>
  <Paragraphs>68</Paragraphs>
  <Slides>18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方正教材规范楷体_GBK</vt:lpstr>
      <vt:lpstr>宋体</vt:lpstr>
      <vt:lpstr>微软雅黑</vt:lpstr>
      <vt:lpstr>Arial</vt:lpstr>
      <vt:lpstr>Calibri</vt:lpstr>
      <vt:lpstr>Cambria Math</vt:lpstr>
      <vt:lpstr>Times New Roman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1</cp:revision>
  <dcterms:created xsi:type="dcterms:W3CDTF">2019-06-19T02:08:00Z</dcterms:created>
  <dcterms:modified xsi:type="dcterms:W3CDTF">2025-06-05T22:43:04Z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BDCA6CC7CC9A40ECAF8CDAC1377E0517_11</vt:lpwstr>
  </property>
</Properties>
</file>