
<file path=[Content_Types].xml><?xml version="1.0" encoding="utf-8"?>
<Types xmlns="http://schemas.openxmlformats.org/package/2006/content-types">
  <Default Extension="jpeg" ContentType="image/jpe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257" r:id="rId4"/>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4.xml"/><Relationship Id="rId7" Type="http://schemas.openxmlformats.org/officeDocument/2006/relationships/tags" Target="../tags/tag3.xml"/><Relationship Id="rId6" Type="http://schemas.openxmlformats.org/officeDocument/2006/relationships/slide" Target="slide8.xml"/><Relationship Id="rId5" Type="http://schemas.openxmlformats.org/officeDocument/2006/relationships/tags" Target="../tags/tag2.xml"/><Relationship Id="rId4" Type="http://schemas.openxmlformats.org/officeDocument/2006/relationships/slide" Target="slide4.xml"/><Relationship Id="rId3" Type="http://schemas.openxmlformats.org/officeDocument/2006/relationships/image" Target="../media/image1.png"/><Relationship Id="rId2" Type="http://schemas.openxmlformats.org/officeDocument/2006/relationships/tags" Target="../tags/tag1.xml"/><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tif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6.xml"/><Relationship Id="rId7" Type="http://schemas.openxmlformats.org/officeDocument/2006/relationships/image" Target="../media/image3.png"/><Relationship Id="rId6" Type="http://schemas.openxmlformats.org/officeDocument/2006/relationships/image" Target="NULL" TargetMode="External"/><Relationship Id="rId5" Type="http://schemas.openxmlformats.org/officeDocument/2006/relationships/image" Target="../media/image2.png"/><Relationship Id="rId4" Type="http://schemas.openxmlformats.org/officeDocument/2006/relationships/tags" Target="../tags/tag5.xml"/><Relationship Id="rId3" Type="http://schemas.openxmlformats.org/officeDocument/2006/relationships/image" Target="../media/image3.tiff"/><Relationship Id="rId2" Type="http://schemas.openxmlformats.org/officeDocument/2006/relationships/image" Target="../media/image2.tiff"/><Relationship Id="rId10" Type="http://schemas.openxmlformats.org/officeDocument/2006/relationships/notesSlide" Target="../notesSlides/notesSlide1.xml"/><Relationship Id="rId1" Type="http://schemas.openxmlformats.org/officeDocument/2006/relationships/image" Target="../media/image1.tiff"/></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5.png"/><Relationship Id="rId3" Type="http://schemas.openxmlformats.org/officeDocument/2006/relationships/image" Target="NULL" TargetMode="External"/><Relationship Id="rId2" Type="http://schemas.openxmlformats.org/officeDocument/2006/relationships/image" Target="../media/image4.png"/><Relationship Id="rId1" Type="http://schemas.openxmlformats.org/officeDocument/2006/relationships/tags" Target="../tags/tag7.xml"/></Relationships>
</file>

<file path=ppt/slides/_rels/slide4.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7.xml"/><Relationship Id="rId5" Type="http://schemas.openxmlformats.org/officeDocument/2006/relationships/tags" Target="../tags/tag8.xml"/><Relationship Id="rId4" Type="http://schemas.openxmlformats.org/officeDocument/2006/relationships/image" Target="../media/image6.png"/><Relationship Id="rId3" Type="http://schemas.openxmlformats.org/officeDocument/2006/relationships/image" Target="../media/image5.tiff"/><Relationship Id="rId2" Type="http://schemas.openxmlformats.org/officeDocument/2006/relationships/image" Target="../media/image4.tiff"/><Relationship Id="rId1" Type="http://schemas.openxmlformats.org/officeDocument/2006/relationships/image" Target="../media/image1.tiff"/></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NULL" TargetMode="External"/><Relationship Id="rId2" Type="http://schemas.openxmlformats.org/officeDocument/2006/relationships/image" Target="../media/image8.png"/><Relationship Id="rId1" Type="http://schemas.openxmlformats.org/officeDocument/2006/relationships/image" Target="../media/image4.tiff"/></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NULL" TargetMode="External"/><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tiff"/><Relationship Id="rId1" Type="http://schemas.openxmlformats.org/officeDocument/2006/relationships/image" Target="../media/image1.tif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五边形 4"/>
          <p:cNvSpPr/>
          <p:nvPr/>
        </p:nvSpPr>
        <p:spPr>
          <a:xfrm rot="5400000">
            <a:off x="9750393" y="623539"/>
            <a:ext cx="2131092" cy="864870"/>
          </a:xfrm>
          <a:prstGeom prst="homePlate">
            <a:avLst/>
          </a:prstGeom>
          <a:solidFill>
            <a:srgbClr val="FF9919"/>
          </a:solidFill>
          <a:ln>
            <a:noFill/>
          </a:ln>
          <a:effectLst>
            <a:outerShdw blurRad="50800" dist="38100" algn="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vert270" rtlCol="0" anchor="ctr"/>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目</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录</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p:txBody>
      </p:sp>
      <p:grpSp>
        <p:nvGrpSpPr>
          <p:cNvPr id="17412" name="组合 3"/>
          <p:cNvGrpSpPr/>
          <p:nvPr/>
        </p:nvGrpSpPr>
        <p:grpSpPr>
          <a:xfrm>
            <a:off x="3091180" y="3205480"/>
            <a:ext cx="6338887" cy="822325"/>
            <a:chOff x="3671" y="4200"/>
            <a:chExt cx="9982" cy="1296"/>
          </a:xfrm>
        </p:grpSpPr>
        <p:sp>
          <p:nvSpPr>
            <p:cNvPr id="17413" name="文本框 104">
              <a:hlinkClick r:id="rId1" action="ppaction://hlinksldjump"/>
            </p:cNvPr>
            <p:cNvSpPr txBox="1"/>
            <p:nvPr>
              <p:custDataLst>
                <p:tags r:id="rId2"/>
              </p:custDataLst>
            </p:nvPr>
          </p:nvSpPr>
          <p:spPr>
            <a:xfrm>
              <a:off x="6076" y="4218"/>
              <a:ext cx="7577" cy="1278"/>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过</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考点</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a:p>
              <a:pPr>
                <a:lnSpc>
                  <a:spcPct val="120000"/>
                </a:lnSpc>
                <a:buSzPct val="100000"/>
              </a:pP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4" name="组合 3"/>
            <p:cNvGrpSpPr/>
            <p:nvPr/>
          </p:nvGrpSpPr>
          <p:grpSpPr>
            <a:xfrm>
              <a:off x="3671" y="4200"/>
              <a:ext cx="2230" cy="1183"/>
              <a:chOff x="8163" y="4584"/>
              <a:chExt cx="2870" cy="1632"/>
            </a:xfrm>
          </p:grpSpPr>
          <p:pic>
            <p:nvPicPr>
              <p:cNvPr id="17415" name="图片 2"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16" name="文本框 5"/>
              <p:cNvSpPr txBox="1"/>
              <p:nvPr/>
            </p:nvSpPr>
            <p:spPr>
              <a:xfrm>
                <a:off x="9864" y="4584"/>
                <a:ext cx="401" cy="1403"/>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17" name="组合 11"/>
          <p:cNvGrpSpPr/>
          <p:nvPr/>
        </p:nvGrpSpPr>
        <p:grpSpPr>
          <a:xfrm>
            <a:off x="3091180" y="4288155"/>
            <a:ext cx="6573900" cy="751205"/>
            <a:chOff x="3529" y="5686"/>
            <a:chExt cx="10352" cy="1183"/>
          </a:xfrm>
        </p:grpSpPr>
        <p:sp>
          <p:nvSpPr>
            <p:cNvPr id="17418" name="文本框 108">
              <a:hlinkClick r:id="rId4" action="ppaction://hlinksldjump"/>
            </p:cNvPr>
            <p:cNvSpPr txBox="1"/>
            <p:nvPr>
              <p:custDataLst>
                <p:tags r:id="rId5"/>
              </p:custDataLst>
            </p:nvPr>
          </p:nvSpPr>
          <p:spPr>
            <a:xfrm>
              <a:off x="5902" y="5686"/>
              <a:ext cx="7979" cy="957"/>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福建近</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3</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年中考真题精讲练</a:t>
              </a:r>
              <a:endParaRPr 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9" name="组合 12"/>
            <p:cNvGrpSpPr/>
            <p:nvPr/>
          </p:nvGrpSpPr>
          <p:grpSpPr>
            <a:xfrm>
              <a:off x="3529" y="5686"/>
              <a:ext cx="2230" cy="1183"/>
              <a:chOff x="8163" y="4584"/>
              <a:chExt cx="2870" cy="1632"/>
            </a:xfrm>
          </p:grpSpPr>
          <p:pic>
            <p:nvPicPr>
              <p:cNvPr id="17420" name="图片 13"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1" name="文本框 14"/>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22" name="组合 12"/>
          <p:cNvGrpSpPr/>
          <p:nvPr/>
        </p:nvGrpSpPr>
        <p:grpSpPr>
          <a:xfrm>
            <a:off x="3091180" y="5299710"/>
            <a:ext cx="6337547" cy="751205"/>
            <a:chOff x="4643" y="7172"/>
            <a:chExt cx="9982" cy="1185"/>
          </a:xfrm>
        </p:grpSpPr>
        <p:sp>
          <p:nvSpPr>
            <p:cNvPr id="17423" name="文本框 106">
              <a:hlinkClick r:id="rId6" action="ppaction://hlinksldjump"/>
            </p:cNvPr>
            <p:cNvSpPr txBox="1"/>
            <p:nvPr>
              <p:custDataLst>
                <p:tags r:id="rId7"/>
              </p:custDataLst>
            </p:nvPr>
          </p:nvSpPr>
          <p:spPr>
            <a:xfrm>
              <a:off x="7076" y="7285"/>
              <a:ext cx="7549" cy="882"/>
            </a:xfrm>
            <a:prstGeom prst="rect">
              <a:avLst/>
            </a:prstGeom>
            <a:noFill/>
            <a:ln w="9525">
              <a:noFill/>
            </a:ln>
          </p:spPr>
          <p:txBody>
            <a:bodyPr anchor="ctr"/>
            <a:p>
              <a:pPr algn="l">
                <a:lnSpc>
                  <a:spcPct val="120000"/>
                </a:lnSpc>
                <a:buSzPct val="100000"/>
              </a:pPr>
              <a:r>
                <a:rPr lang="zh-CN" altLang="en-US" sz="3200" b="1">
                  <a:latin typeface="Times New Roman" panose="02020603050405020304" pitchFamily="18" charset="0"/>
                  <a:ea typeface="黑体" panose="02010609060101010101" pitchFamily="49" charset="-122"/>
                  <a:sym typeface="宋体" panose="02010600030101010101" pitchFamily="2" charset="-122"/>
                </a:rPr>
                <a:t>实验突破</a:t>
              </a:r>
              <a:endParaRPr lang="zh-CN" altLang="en-US" sz="3200" b="1">
                <a:latin typeface="Times New Roman" panose="02020603050405020304" pitchFamily="18" charset="0"/>
                <a:ea typeface="黑体" panose="02010609060101010101" pitchFamily="49" charset="-122"/>
                <a:sym typeface="宋体" panose="02010600030101010101" pitchFamily="2" charset="-122"/>
              </a:endParaRPr>
            </a:p>
          </p:txBody>
        </p:sp>
        <p:grpSp>
          <p:nvGrpSpPr>
            <p:cNvPr id="17424" name="组合 15"/>
            <p:cNvGrpSpPr/>
            <p:nvPr/>
          </p:nvGrpSpPr>
          <p:grpSpPr>
            <a:xfrm>
              <a:off x="4643" y="7172"/>
              <a:ext cx="2233" cy="1185"/>
              <a:chOff x="8163" y="4584"/>
              <a:chExt cx="2870" cy="1632"/>
            </a:xfrm>
          </p:grpSpPr>
          <p:pic>
            <p:nvPicPr>
              <p:cNvPr id="17425" name="图片 16"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6" name="文本框 17"/>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4" name="矩形 103"/>
          <p:cNvSpPr/>
          <p:nvPr/>
        </p:nvSpPr>
        <p:spPr>
          <a:xfrm>
            <a:off x="1881505" y="506095"/>
            <a:ext cx="8428990"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第</a:t>
            </a:r>
            <a:r>
              <a:rPr kumimoji="0" lang="en-US" altLang="zh-CN"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4</a:t>
            </a:r>
            <a:r>
              <a:rPr kumimoji="0" lang="zh-CN" altLang="zh-CN"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讲</a:t>
            </a: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  温度与物态变化</a:t>
            </a:r>
            <a:endPar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endParaRPr>
          </a:p>
        </p:txBody>
      </p:sp>
      <p:sp>
        <p:nvSpPr>
          <p:cNvPr id="3" name="矩形 2"/>
          <p:cNvSpPr/>
          <p:nvPr/>
        </p:nvSpPr>
        <p:spPr>
          <a:xfrm>
            <a:off x="2355215" y="1859280"/>
            <a:ext cx="7480935" cy="9010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命题点2　熔化和凝固的特点</a:t>
            </a:r>
            <a:endPar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53745" y="815975"/>
            <a:ext cx="10702925" cy="5631180"/>
          </a:xfrm>
          <a:prstGeom prst="rect">
            <a:avLst/>
          </a:prstGeom>
          <a:noFill/>
          <a:ln w="9525">
            <a:noFill/>
          </a:ln>
        </p:spPr>
        <p:txBody>
          <a:bodyPr wrap="square">
            <a:spAutoFit/>
          </a:bodyPr>
          <a:p>
            <a:pPr>
              <a:lnSpc>
                <a:spcPct val="150000"/>
              </a:lnSpc>
            </a:pPr>
            <a:r>
              <a:rPr lang="zh-CN" sz="2400">
                <a:ea typeface="黑体" panose="02010609060101010101" pitchFamily="49" charset="-122"/>
                <a:sym typeface="+mn-ea"/>
              </a:rPr>
              <a:t>【分析数据和现象，总结结论】</a:t>
            </a:r>
            <a:r>
              <a:rPr lang="en-US" sz="2400">
                <a:latin typeface="Times New Roman" panose="02020603050405020304" pitchFamily="18" charset="0"/>
                <a:sym typeface="+mn-ea"/>
              </a:rPr>
              <a:t>5. </a:t>
            </a:r>
            <a:r>
              <a:rPr lang="zh-CN" sz="2400">
                <a:sym typeface="+mn-ea"/>
              </a:rPr>
              <a:t>根据</a:t>
            </a:r>
            <a:r>
              <a:rPr lang="zh-CN" sz="2400">
                <a:latin typeface="Times New Roman" panose="02020603050405020304" pitchFamily="18" charset="0"/>
                <a:sym typeface="+mn-ea"/>
              </a:rPr>
              <a:t>数据绘制温度－时间图像</a:t>
            </a:r>
            <a:endParaRPr lang="zh-CN" altLang="en-US" sz="2400"/>
          </a:p>
          <a:p>
            <a:pPr>
              <a:lnSpc>
                <a:spcPct val="150000"/>
              </a:lnSpc>
            </a:pPr>
            <a:r>
              <a:rPr lang="en-US" sz="2400">
                <a:latin typeface="Times New Roman" panose="02020603050405020304" pitchFamily="18" charset="0"/>
                <a:ea typeface="宋体" panose="02010600030101010101" pitchFamily="2" charset="-122"/>
              </a:rPr>
              <a:t>6. </a:t>
            </a:r>
            <a:r>
              <a:rPr lang="zh-CN" sz="2400">
                <a:ea typeface="宋体" panose="02010600030101010101" pitchFamily="2" charset="-122"/>
              </a:rPr>
              <a:t>根据图像及数据，分析总结固体熔化时温度随时间变化的规律，判断物质是否为晶体、确定晶体的熔点、判断各时间段物质的状态</a:t>
            </a:r>
            <a:r>
              <a:rPr lang="en-US" sz="2400">
                <a:latin typeface="Times New Roman" panose="02020603050405020304" pitchFamily="18" charset="0"/>
                <a:cs typeface="仿宋_GB2312" charset="0"/>
              </a:rPr>
              <a:t>[2019.27(2)]</a:t>
            </a:r>
            <a:r>
              <a:rPr lang="zh-CN" sz="2400">
                <a:ea typeface="黑体" panose="02010609060101010101" pitchFamily="49" charset="-122"/>
              </a:rPr>
              <a:t>【交流与反思】</a:t>
            </a:r>
            <a:r>
              <a:rPr lang="en-US" sz="2400">
                <a:latin typeface="Times New Roman" panose="02020603050405020304" pitchFamily="18" charset="0"/>
                <a:ea typeface="宋体" panose="02010600030101010101" pitchFamily="2" charset="-122"/>
              </a:rPr>
              <a:t>7. </a:t>
            </a:r>
            <a:r>
              <a:rPr lang="zh-CN" sz="2400">
                <a:ea typeface="宋体" panose="02010600030101010101" pitchFamily="2" charset="-122"/>
              </a:rPr>
              <a:t>收集多组数据的目的</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寻找普遍规律</a:t>
            </a:r>
            <a:r>
              <a:rPr lang="en-US" sz="2400">
                <a:latin typeface="Times New Roman" panose="02020603050405020304" pitchFamily="18" charset="0"/>
                <a:ea typeface="宋体" panose="02010600030101010101" pitchFamily="2" charset="-122"/>
              </a:rPr>
              <a:t>)8. </a:t>
            </a:r>
            <a:r>
              <a:rPr lang="zh-CN" sz="2400">
                <a:ea typeface="宋体" panose="02010600030101010101" pitchFamily="2" charset="-122"/>
              </a:rPr>
              <a:t>烧杯口处的</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白气</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，试管、烧杯壁出现水珠的成因</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rPr>
              <a:t>水蒸气遇冷</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形成的小水珠</a:t>
            </a:r>
            <a:r>
              <a:rPr lang="en-US" sz="2400">
                <a:latin typeface="Times New Roman" panose="02020603050405020304" pitchFamily="18" charset="0"/>
                <a:ea typeface="宋体" panose="02010600030101010101" pitchFamily="2" charset="-122"/>
              </a:rPr>
              <a:t>)9. </a:t>
            </a:r>
            <a:r>
              <a:rPr lang="zh-CN" sz="2400">
                <a:ea typeface="宋体" panose="02010600030101010101" pitchFamily="2" charset="-122"/>
              </a:rPr>
              <a:t>同一装置、同种材料，加热至熔化的时间不同的原因</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固体物质的质量不同</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cs typeface="仿宋_GB2312" charset="0"/>
              </a:rPr>
              <a:t>[2019.27(3)]</a:t>
            </a:r>
            <a:endParaRPr lang="zh-CN" altLang="en-US" sz="2400"/>
          </a:p>
        </p:txBody>
      </p:sp>
      <p:sp>
        <p:nvSpPr>
          <p:cNvPr id="3" name="文本框 2"/>
          <p:cNvSpPr txBox="1"/>
          <p:nvPr/>
        </p:nvSpPr>
        <p:spPr>
          <a:xfrm>
            <a:off x="9983470" y="4245610"/>
            <a:ext cx="10744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液化</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42645" y="1454785"/>
            <a:ext cx="1050671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10. </a:t>
            </a:r>
            <a:r>
              <a:rPr lang="zh-CN" sz="2400">
                <a:ea typeface="宋体" panose="02010600030101010101" pitchFamily="2" charset="-122"/>
              </a:rPr>
              <a:t>缩短实验加热时间的方法</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减小固体物质的质量、提高固体的初温、减小热量散失等</a:t>
            </a:r>
            <a:r>
              <a:rPr lang="en-US" sz="2400">
                <a:latin typeface="Times New Roman" panose="02020603050405020304" pitchFamily="18" charset="0"/>
                <a:ea typeface="宋体" panose="02010600030101010101" pitchFamily="2" charset="-122"/>
              </a:rPr>
              <a:t>)11. </a:t>
            </a:r>
            <a:r>
              <a:rPr lang="zh-CN" sz="2400">
                <a:ea typeface="宋体" panose="02010600030101010101" pitchFamily="2" charset="-122"/>
              </a:rPr>
              <a:t>熔化前后图线</a:t>
            </a:r>
            <a:r>
              <a:rPr lang="zh-CN" sz="2400">
                <a:latin typeface="Times New Roman" panose="02020603050405020304" pitchFamily="18" charset="0"/>
                <a:ea typeface="宋体" panose="02010600030101010101" pitchFamily="2" charset="-122"/>
              </a:rPr>
              <a:t>倾斜程度不同的原因</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rPr>
              <a:t>同种物质，在不同状态下的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不同</a:t>
            </a:r>
            <a:r>
              <a:rPr lang="en-US" sz="2400">
                <a:latin typeface="Times New Roman" panose="02020603050405020304" pitchFamily="18" charset="0"/>
                <a:ea typeface="宋体" panose="02010600030101010101" pitchFamily="2" charset="-122"/>
              </a:rPr>
              <a:t>)12. </a:t>
            </a:r>
            <a:r>
              <a:rPr lang="zh-CN" sz="2400">
                <a:ea typeface="宋体" panose="02010600030101010101" pitchFamily="2" charset="-122"/>
              </a:rPr>
              <a:t>熔化过程中内能相关判断</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熔化过程中</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热量，内能</a:t>
            </a:r>
            <a:r>
              <a:rPr lang="en-US" sz="2400">
                <a:latin typeface="Times New Roman" panose="02020603050405020304" pitchFamily="18" charset="0"/>
                <a:ea typeface="宋体" panose="02010600030101010101" pitchFamily="2" charset="-122"/>
              </a:rPr>
              <a:t>________)</a:t>
            </a:r>
            <a:r>
              <a:rPr lang="zh-CN" sz="2400">
                <a:ea typeface="黑体" panose="02010609060101010101" pitchFamily="49" charset="-122"/>
              </a:rPr>
              <a:t>实验结论：</a:t>
            </a:r>
            <a:r>
              <a:rPr lang="en-US" sz="2400">
                <a:latin typeface="宋体" panose="02010600030101010101" pitchFamily="2" charset="-122"/>
                <a:cs typeface="Times New Roman" panose="02020603050405020304" pitchFamily="18" charset="0"/>
              </a:rPr>
              <a:t>①</a:t>
            </a:r>
            <a:r>
              <a:rPr lang="zh-CN" sz="2400">
                <a:ea typeface="宋体" panose="02010600030101010101" pitchFamily="2" charset="-122"/>
              </a:rPr>
              <a:t>晶体熔化时有固定的熔化温度，即熔点，而非晶体没有熔点．</a:t>
            </a:r>
            <a:r>
              <a:rPr lang="en-US" sz="2400">
                <a:latin typeface="宋体" panose="02010600030101010101" pitchFamily="2" charset="-122"/>
                <a:cs typeface="Times New Roman" panose="02020603050405020304" pitchFamily="18" charset="0"/>
              </a:rPr>
              <a:t>②</a:t>
            </a:r>
            <a:r>
              <a:rPr lang="zh-CN" sz="2400">
                <a:ea typeface="宋体" panose="02010600030101010101" pitchFamily="2" charset="-122"/>
              </a:rPr>
              <a:t>晶体熔化时要吸收热量，但温度</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；非晶体熔化时要吸热，物质先变软再变稠，然后再变稀，温度持续上升．</a:t>
            </a:r>
            <a:endParaRPr lang="zh-CN" altLang="en-US" sz="2400"/>
          </a:p>
        </p:txBody>
      </p:sp>
      <p:sp>
        <p:nvSpPr>
          <p:cNvPr id="3" name="文本框 2"/>
          <p:cNvSpPr txBox="1"/>
          <p:nvPr/>
        </p:nvSpPr>
        <p:spPr>
          <a:xfrm>
            <a:off x="9707245" y="2707005"/>
            <a:ext cx="13284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比热容</a:t>
            </a:r>
            <a:endParaRPr lang="zh-CN" altLang="en-US" sz="2400">
              <a:solidFill>
                <a:srgbClr val="FF0000"/>
              </a:solidFill>
              <a:ea typeface="宋体" panose="02010600030101010101" pitchFamily="2" charset="-122"/>
            </a:endParaRPr>
          </a:p>
        </p:txBody>
      </p:sp>
      <p:sp>
        <p:nvSpPr>
          <p:cNvPr id="4" name="文本框 3"/>
          <p:cNvSpPr txBox="1"/>
          <p:nvPr/>
        </p:nvSpPr>
        <p:spPr>
          <a:xfrm>
            <a:off x="6597015" y="3736340"/>
            <a:ext cx="10115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吸收</a:t>
            </a:r>
            <a:endParaRPr lang="zh-CN" altLang="en-US" sz="2400">
              <a:solidFill>
                <a:srgbClr val="FF0000"/>
              </a:solidFill>
              <a:ea typeface="宋体" panose="02010600030101010101" pitchFamily="2" charset="-122"/>
            </a:endParaRPr>
          </a:p>
        </p:txBody>
      </p:sp>
      <p:sp>
        <p:nvSpPr>
          <p:cNvPr id="5" name="文本框 4"/>
          <p:cNvSpPr txBox="1"/>
          <p:nvPr/>
        </p:nvSpPr>
        <p:spPr>
          <a:xfrm>
            <a:off x="9335135" y="3736340"/>
            <a:ext cx="115379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变大</a:t>
            </a:r>
            <a:endParaRPr lang="zh-CN" altLang="en-US" sz="2400">
              <a:solidFill>
                <a:srgbClr val="FF0000"/>
              </a:solidFill>
              <a:ea typeface="宋体" panose="02010600030101010101" pitchFamily="2" charset="-122"/>
            </a:endParaRPr>
          </a:p>
        </p:txBody>
      </p:sp>
      <p:sp>
        <p:nvSpPr>
          <p:cNvPr id="6" name="文本框 5"/>
          <p:cNvSpPr txBox="1"/>
          <p:nvPr/>
        </p:nvSpPr>
        <p:spPr>
          <a:xfrm>
            <a:off x="6303010" y="4869180"/>
            <a:ext cx="10585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不变</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1138555" y="1125855"/>
            <a:ext cx="9739630" cy="622935"/>
            <a:chOff x="1566" y="1660"/>
            <a:chExt cx="15338" cy="981"/>
          </a:xfrm>
        </p:grpSpPr>
        <p:pic>
          <p:nvPicPr>
            <p:cNvPr id="4" name="图片 3" descr="QQ图片20190926151119"/>
            <p:cNvPicPr>
              <a:picLocks noChangeAspect="1"/>
            </p:cNvPicPr>
            <p:nvPr/>
          </p:nvPicPr>
          <p:blipFill>
            <a:blip r:embed="rId1"/>
            <a:stretch>
              <a:fillRect/>
            </a:stretch>
          </p:blipFill>
          <p:spPr>
            <a:xfrm>
              <a:off x="1566" y="1660"/>
              <a:ext cx="15338" cy="920"/>
            </a:xfrm>
            <a:prstGeom prst="rect">
              <a:avLst/>
            </a:prstGeom>
          </p:spPr>
        </p:pic>
        <p:sp>
          <p:nvSpPr>
            <p:cNvPr id="6" name="文本框 5"/>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100" name="文本框 99"/>
          <p:cNvSpPr txBox="1"/>
          <p:nvPr/>
        </p:nvSpPr>
        <p:spPr>
          <a:xfrm>
            <a:off x="553085" y="2013585"/>
            <a:ext cx="11085830" cy="1198880"/>
          </a:xfrm>
          <a:prstGeom prst="rect">
            <a:avLst/>
          </a:prstGeom>
          <a:noFill/>
          <a:ln w="9525">
            <a:noFill/>
          </a:ln>
        </p:spPr>
        <p:txBody>
          <a:bodyPr wrap="square">
            <a:spAutoFit/>
          </a:bodyPr>
          <a:p>
            <a:pPr>
              <a:lnSpc>
                <a:spcPct val="150000"/>
              </a:lnSpc>
            </a:pPr>
            <a:r>
              <a:rPr lang="zh-CN" sz="2400">
                <a:ea typeface="黑体" panose="02010609060101010101" pitchFamily="49" charset="-122"/>
              </a:rPr>
              <a:t>例</a:t>
            </a:r>
            <a:r>
              <a:rPr lang="zh-CN" sz="2400">
                <a:ea typeface="宋体" panose="02010600030101010101" pitchFamily="2" charset="-122"/>
              </a:rPr>
              <a:t>　</a:t>
            </a:r>
            <a:r>
              <a:rPr lang="en-US" sz="2400">
                <a:latin typeface="Times New Roman" panose="02020603050405020304" pitchFamily="18" charset="0"/>
                <a:cs typeface="楷体_GB2312" charset="0"/>
              </a:rPr>
              <a:t>(2019</a:t>
            </a:r>
            <a:r>
              <a:rPr lang="zh-CN" sz="2400">
                <a:cs typeface="楷体_GB2312" charset="0"/>
              </a:rPr>
              <a:t>云南省卷</a:t>
            </a:r>
            <a:r>
              <a:rPr lang="en-US" sz="2400">
                <a:latin typeface="Times New Roman" panose="02020603050405020304" pitchFamily="18" charset="0"/>
                <a:cs typeface="楷体_GB2312" charset="0"/>
              </a:rPr>
              <a:t>)</a:t>
            </a:r>
            <a:r>
              <a:rPr lang="zh-CN" sz="2400">
                <a:ea typeface="宋体" panose="02010600030101010101" pitchFamily="2" charset="-122"/>
              </a:rPr>
              <a:t>学习小组的同学用如图甲所示的装置探究某种晶体熔化时温度变化的规律．</a:t>
            </a:r>
            <a:endParaRPr lang="zh-CN" altLang="en-US" sz="2400"/>
          </a:p>
        </p:txBody>
      </p:sp>
      <p:pic>
        <p:nvPicPr>
          <p:cNvPr id="2" name="图片 -2147482348"/>
          <p:cNvPicPr>
            <a:picLocks noChangeAspect="1"/>
          </p:cNvPicPr>
          <p:nvPr/>
        </p:nvPicPr>
        <p:blipFill>
          <a:blip r:embed="rId2"/>
          <a:srcRect r="57412"/>
          <a:stretch>
            <a:fillRect/>
          </a:stretch>
        </p:blipFill>
        <p:spPr>
          <a:xfrm>
            <a:off x="8644255" y="3169920"/>
            <a:ext cx="1665605" cy="2158365"/>
          </a:xfrm>
          <a:prstGeom prst="rect">
            <a:avLst/>
          </a:prstGeom>
          <a:noFill/>
          <a:ln w="9525">
            <a:noFill/>
          </a:ln>
        </p:spPr>
      </p:pic>
      <p:sp>
        <p:nvSpPr>
          <p:cNvPr id="3" name="文本框 2"/>
          <p:cNvSpPr txBox="1"/>
          <p:nvPr/>
        </p:nvSpPr>
        <p:spPr>
          <a:xfrm>
            <a:off x="8870950" y="5437505"/>
            <a:ext cx="1295400" cy="368300"/>
          </a:xfrm>
          <a:prstGeom prst="rect">
            <a:avLst/>
          </a:prstGeom>
          <a:noFill/>
          <a:ln w="9525">
            <a:noFill/>
          </a:ln>
        </p:spPr>
        <p:txBody>
          <a:bodyPr wrap="square">
            <a:spAutoFit/>
          </a:bodyPr>
          <a:p>
            <a:r>
              <a:rPr lang="zh-CN" sz="1800">
                <a:cs typeface="楷体_GB2312" charset="0"/>
              </a:rPr>
              <a:t>例题图</a:t>
            </a:r>
            <a:endParaRPr lang="zh-CN" altLang="en-US" sz="1800">
              <a:cs typeface="楷体_GB2312" charset="0"/>
            </a:endParaRPr>
          </a:p>
        </p:txBody>
      </p:sp>
      <p:sp>
        <p:nvSpPr>
          <p:cNvPr id="5" name="文本框 4"/>
          <p:cNvSpPr txBox="1"/>
          <p:nvPr/>
        </p:nvSpPr>
        <p:spPr>
          <a:xfrm>
            <a:off x="697865" y="3251835"/>
            <a:ext cx="6406515"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如图甲所示的器材组装有一不当之处是</a:t>
            </a:r>
            <a:r>
              <a:rPr lang="en-US" sz="2400">
                <a:latin typeface="Times New Roman" panose="02020603050405020304" pitchFamily="18" charset="0"/>
                <a:ea typeface="宋体" panose="02010600030101010101" pitchFamily="2" charset="-122"/>
              </a:rPr>
              <a:t>____________</a:t>
            </a:r>
            <a:r>
              <a:rPr lang="en-US" sz="2400">
                <a:latin typeface="Times New Roman" panose="02020603050405020304" pitchFamily="18" charset="0"/>
                <a:cs typeface="Times New Roman" panose="02020603050405020304" pitchFamily="18" charset="0"/>
              </a:rPr>
              <a:t>_________________</a:t>
            </a:r>
            <a:r>
              <a:rPr lang="zh-CN" sz="2400">
                <a:ea typeface="宋体" panose="02010600030101010101" pitchFamily="2" charset="-122"/>
              </a:rPr>
              <a:t>；实验中使晶体受热均匀的措施是</a:t>
            </a:r>
            <a:r>
              <a:rPr lang="en-US" sz="2400">
                <a:latin typeface="Times New Roman" panose="02020603050405020304" pitchFamily="18" charset="0"/>
                <a:ea typeface="宋体" panose="02010600030101010101" pitchFamily="2" charset="-122"/>
              </a:rPr>
              <a:t>_________________________________</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写出一条即可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sz="2400"/>
          </a:p>
        </p:txBody>
      </p:sp>
      <p:sp>
        <p:nvSpPr>
          <p:cNvPr id="8" name="文本框 7"/>
          <p:cNvSpPr txBox="1"/>
          <p:nvPr/>
        </p:nvSpPr>
        <p:spPr>
          <a:xfrm>
            <a:off x="568960" y="3733800"/>
            <a:ext cx="7724140" cy="645160"/>
          </a:xfrm>
          <a:prstGeom prst="rect">
            <a:avLst/>
          </a:prstGeom>
          <a:noFill/>
          <a:ln w="9525">
            <a:noFill/>
          </a:ln>
        </p:spPr>
        <p:txBody>
          <a:bodyPr wrap="square">
            <a:spAutoFit/>
          </a:bodyPr>
          <a:p>
            <a:pPr>
              <a:lnSpc>
                <a:spcPct val="150000"/>
              </a:lnSpc>
            </a:pPr>
            <a:r>
              <a:rPr lang="zh-CN" sz="2400">
                <a:solidFill>
                  <a:srgbClr val="FF0000"/>
                </a:solidFill>
                <a:ea typeface="宋体" panose="02010600030101010101" pitchFamily="2" charset="-122"/>
              </a:rPr>
              <a:t>试管内晶体露出水面，受热不均匀</a:t>
            </a:r>
            <a:endParaRPr lang="zh-CN" altLang="en-US" sz="2400">
              <a:solidFill>
                <a:srgbClr val="FF0000"/>
              </a:solidFill>
              <a:ea typeface="宋体" panose="02010600030101010101" pitchFamily="2" charset="-122"/>
            </a:endParaRPr>
          </a:p>
        </p:txBody>
      </p:sp>
      <p:sp>
        <p:nvSpPr>
          <p:cNvPr id="9" name="文本框 8"/>
          <p:cNvSpPr txBox="1"/>
          <p:nvPr/>
        </p:nvSpPr>
        <p:spPr>
          <a:xfrm>
            <a:off x="640715" y="4969827"/>
            <a:ext cx="5080000" cy="460375"/>
          </a:xfrm>
          <a:prstGeom prst="rect">
            <a:avLst/>
          </a:prstGeom>
          <a:noFill/>
          <a:ln w="9525">
            <a:noFill/>
          </a:ln>
        </p:spPr>
        <p:txBody>
          <a:bodyPr>
            <a:spAutoFit/>
          </a:bodyPr>
          <a:p>
            <a:r>
              <a:rPr lang="zh-CN" sz="2400">
                <a:solidFill>
                  <a:srgbClr val="FF0000"/>
                </a:solidFill>
                <a:ea typeface="宋体" panose="02010600030101010101" pitchFamily="2" charset="-122"/>
              </a:rPr>
              <a:t>使用搅拌器搅拌，采用水浴法加热</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72135" y="1434465"/>
            <a:ext cx="1104709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待温度升高到</a:t>
            </a:r>
            <a:r>
              <a:rPr lang="en-US" sz="2400">
                <a:latin typeface="Times New Roman" panose="02020603050405020304" pitchFamily="18" charset="0"/>
                <a:ea typeface="宋体" panose="02010600030101010101" pitchFamily="2" charset="-122"/>
              </a:rPr>
              <a:t>40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开始，每隔</a:t>
            </a:r>
            <a:r>
              <a:rPr lang="en-US" sz="2400">
                <a:latin typeface="Times New Roman" panose="02020603050405020304" pitchFamily="18" charset="0"/>
                <a:ea typeface="宋体" panose="02010600030101010101" pitchFamily="2" charset="-122"/>
              </a:rPr>
              <a:t>1 min</a:t>
            </a:r>
            <a:r>
              <a:rPr lang="zh-CN" sz="2400">
                <a:ea typeface="宋体" panose="02010600030101010101" pitchFamily="2" charset="-122"/>
              </a:rPr>
              <a:t>记录一次</a:t>
            </a:r>
            <a:endParaRPr lang="zh-CN" sz="2400">
              <a:ea typeface="宋体" panose="02010600030101010101" pitchFamily="2" charset="-122"/>
            </a:endParaRPr>
          </a:p>
          <a:p>
            <a:pPr>
              <a:lnSpc>
                <a:spcPct val="150000"/>
              </a:lnSpc>
            </a:pPr>
            <a:r>
              <a:rPr lang="zh-CN" sz="2400">
                <a:ea typeface="宋体" panose="02010600030101010101" pitchFamily="2" charset="-122"/>
              </a:rPr>
              <a:t>温度计的示数，根据记录的数据得到如图乙所示</a:t>
            </a:r>
            <a:endParaRPr lang="zh-CN" sz="2400">
              <a:ea typeface="宋体" panose="02010600030101010101" pitchFamily="2" charset="-122"/>
            </a:endParaRPr>
          </a:p>
          <a:p>
            <a:pPr>
              <a:lnSpc>
                <a:spcPct val="150000"/>
              </a:lnSpc>
            </a:pPr>
            <a:r>
              <a:rPr lang="zh-CN" sz="2400">
                <a:ea typeface="宋体" panose="02010600030101010101" pitchFamily="2" charset="-122"/>
              </a:rPr>
              <a:t>的图像，则该晶体的熔点是</a:t>
            </a:r>
            <a:r>
              <a:rPr lang="en-US" sz="2400">
                <a:latin typeface="Times New Roman" panose="02020603050405020304" pitchFamily="18" charset="0"/>
                <a:ea typeface="宋体" panose="02010600030101010101" pitchFamily="2" charset="-122"/>
              </a:rPr>
              <a:t>______</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，熔化经历</a:t>
            </a:r>
            <a:endParaRPr lang="zh-CN" sz="2400">
              <a:ea typeface="宋体" panose="02010600030101010101" pitchFamily="2" charset="-122"/>
            </a:endParaRPr>
          </a:p>
          <a:p>
            <a:pPr>
              <a:lnSpc>
                <a:spcPct val="150000"/>
              </a:lnSpc>
            </a:pPr>
            <a:r>
              <a:rPr lang="zh-CN" sz="2400">
                <a:ea typeface="宋体" panose="02010600030101010101" pitchFamily="2" charset="-122"/>
              </a:rPr>
              <a:t>了</a:t>
            </a:r>
            <a:r>
              <a:rPr lang="en-US" sz="2400">
                <a:latin typeface="Times New Roman" panose="02020603050405020304" pitchFamily="18" charset="0"/>
                <a:ea typeface="宋体" panose="02010600030101010101" pitchFamily="2" charset="-122"/>
              </a:rPr>
              <a:t>______min</a:t>
            </a:r>
            <a:r>
              <a:rPr lang="zh-CN" sz="2400">
                <a:ea typeface="宋体" panose="02010600030101010101" pitchFamily="2" charset="-122"/>
              </a:rPr>
              <a:t>，该物质在固态时的比热容</a:t>
            </a:r>
            <a:r>
              <a:rPr lang="en-US" sz="2400">
                <a:latin typeface="Times New Roman" panose="02020603050405020304" pitchFamily="18" charset="0"/>
                <a:ea typeface="宋体" panose="02010600030101010101" pitchFamily="2" charset="-122"/>
              </a:rPr>
              <a:t>________</a:t>
            </a:r>
            <a:endParaRPr lang="en-US" sz="2400">
              <a:latin typeface="Times New Roman" panose="02020603050405020304" pitchFamily="18" charset="0"/>
              <a:ea typeface="宋体" panose="02010600030101010101" pitchFamily="2" charset="-122"/>
            </a:endParaRPr>
          </a:p>
          <a:p>
            <a:pPr>
              <a:lnSpc>
                <a:spcPct val="150000"/>
              </a:lnSpc>
            </a:pPr>
            <a:r>
              <a:rPr lang="zh-CN" sz="2400">
                <a:ea typeface="宋体" panose="02010600030101010101" pitchFamily="2" charset="-122"/>
              </a:rPr>
              <a:t>液态时的比热容</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大于</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小于</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等于</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另一小组的同学发现，在晶体熔化过程中撤去酒精灯，晶体还会继续熔化</a:t>
            </a:r>
            <a:r>
              <a:rPr lang="zh-CN" sz="2400">
                <a:latin typeface="Times New Roman" panose="02020603050405020304" pitchFamily="18" charset="0"/>
                <a:ea typeface="宋体" panose="02010600030101010101" pitchFamily="2" charset="-122"/>
              </a:rPr>
              <a:t>，原因是</a:t>
            </a:r>
            <a:r>
              <a:rPr lang="en-US" sz="2400">
                <a:latin typeface="Times New Roman" panose="02020603050405020304" pitchFamily="18" charset="0"/>
                <a:ea typeface="宋体" panose="02010600030101010101" pitchFamily="2" charset="-122"/>
              </a:rPr>
              <a:t>_________________________</a:t>
            </a:r>
            <a:r>
              <a:rPr lang="zh-CN" sz="2400">
                <a:ea typeface="宋体" panose="02010600030101010101" pitchFamily="2" charset="-122"/>
              </a:rPr>
              <a:t>，晶体可以继续</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热量</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吸收</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放出</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sz="2400"/>
          </a:p>
        </p:txBody>
      </p:sp>
      <p:sp>
        <p:nvSpPr>
          <p:cNvPr id="2" name="文本框 1"/>
          <p:cNvSpPr txBox="1"/>
          <p:nvPr/>
        </p:nvSpPr>
        <p:spPr>
          <a:xfrm>
            <a:off x="4558030" y="2712720"/>
            <a:ext cx="71056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48</a:t>
            </a:r>
            <a:endParaRPr lang="zh-CN" altLang="en-US" sz="2400">
              <a:solidFill>
                <a:srgbClr val="FF0000"/>
              </a:solidFill>
              <a:ea typeface="宋体" panose="02010600030101010101" pitchFamily="2" charset="-122"/>
            </a:endParaRPr>
          </a:p>
        </p:txBody>
      </p:sp>
      <p:sp>
        <p:nvSpPr>
          <p:cNvPr id="3" name="文本框 2"/>
          <p:cNvSpPr txBox="1"/>
          <p:nvPr/>
        </p:nvSpPr>
        <p:spPr>
          <a:xfrm>
            <a:off x="1285875" y="3265805"/>
            <a:ext cx="59944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5</a:t>
            </a:r>
            <a:endParaRPr lang="zh-CN" altLang="en-US" sz="2400">
              <a:solidFill>
                <a:srgbClr val="FF0000"/>
              </a:solidFill>
              <a:ea typeface="宋体" panose="02010600030101010101" pitchFamily="2" charset="-122"/>
            </a:endParaRPr>
          </a:p>
        </p:txBody>
      </p:sp>
      <p:sp>
        <p:nvSpPr>
          <p:cNvPr id="4" name="文本框 3"/>
          <p:cNvSpPr txBox="1"/>
          <p:nvPr/>
        </p:nvSpPr>
        <p:spPr>
          <a:xfrm>
            <a:off x="6073140" y="3173095"/>
            <a:ext cx="8058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小于</a:t>
            </a:r>
            <a:endParaRPr lang="zh-CN" altLang="en-US" sz="2400">
              <a:solidFill>
                <a:srgbClr val="FF0000"/>
              </a:solidFill>
              <a:ea typeface="宋体" panose="02010600030101010101" pitchFamily="2" charset="-122"/>
            </a:endParaRPr>
          </a:p>
        </p:txBody>
      </p:sp>
      <p:sp>
        <p:nvSpPr>
          <p:cNvPr id="5" name="文本框 4"/>
          <p:cNvSpPr txBox="1"/>
          <p:nvPr/>
        </p:nvSpPr>
        <p:spPr>
          <a:xfrm>
            <a:off x="1475105" y="4834255"/>
            <a:ext cx="37420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水的温度高于晶体的熔点</a:t>
            </a:r>
            <a:endParaRPr lang="zh-CN" altLang="en-US" sz="2400">
              <a:solidFill>
                <a:srgbClr val="FF0000"/>
              </a:solidFill>
              <a:ea typeface="宋体" panose="02010600030101010101" pitchFamily="2" charset="-122"/>
            </a:endParaRPr>
          </a:p>
        </p:txBody>
      </p:sp>
      <p:sp>
        <p:nvSpPr>
          <p:cNvPr id="6" name="文本框 5"/>
          <p:cNvSpPr txBox="1"/>
          <p:nvPr/>
        </p:nvSpPr>
        <p:spPr>
          <a:xfrm>
            <a:off x="7372985" y="4834255"/>
            <a:ext cx="8693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吸收</a:t>
            </a:r>
            <a:endParaRPr lang="zh-CN" altLang="en-US" sz="2400">
              <a:solidFill>
                <a:srgbClr val="FF0000"/>
              </a:solidFill>
              <a:ea typeface="宋体" panose="02010600030101010101" pitchFamily="2" charset="-122"/>
            </a:endParaRPr>
          </a:p>
        </p:txBody>
      </p:sp>
      <p:pic>
        <p:nvPicPr>
          <p:cNvPr id="9" name="图片 -2147482348"/>
          <p:cNvPicPr>
            <a:picLocks noChangeAspect="1"/>
          </p:cNvPicPr>
          <p:nvPr/>
        </p:nvPicPr>
        <p:blipFill>
          <a:blip r:embed="rId1"/>
          <a:srcRect l="42361"/>
          <a:stretch>
            <a:fillRect/>
          </a:stretch>
        </p:blipFill>
        <p:spPr>
          <a:xfrm>
            <a:off x="8176260" y="1567815"/>
            <a:ext cx="2254250" cy="2158365"/>
          </a:xfrm>
          <a:prstGeom prst="rect">
            <a:avLst/>
          </a:prstGeom>
          <a:noFill/>
          <a:ln w="9525">
            <a:noFill/>
          </a:ln>
        </p:spPr>
      </p:pic>
      <p:sp>
        <p:nvSpPr>
          <p:cNvPr id="10" name="文本框 9"/>
          <p:cNvSpPr txBox="1"/>
          <p:nvPr/>
        </p:nvSpPr>
        <p:spPr>
          <a:xfrm>
            <a:off x="8655685" y="3930650"/>
            <a:ext cx="1295400" cy="368300"/>
          </a:xfrm>
          <a:prstGeom prst="rect">
            <a:avLst/>
          </a:prstGeom>
          <a:noFill/>
          <a:ln w="9525">
            <a:noFill/>
          </a:ln>
        </p:spPr>
        <p:txBody>
          <a:bodyPr wrap="square">
            <a:spAutoFit/>
          </a:bodyPr>
          <a:p>
            <a:r>
              <a:rPr lang="zh-CN" sz="1800">
                <a:cs typeface="楷体_GB2312" charset="0"/>
              </a:rPr>
              <a:t>例题图</a:t>
            </a:r>
            <a:endParaRPr lang="zh-CN" altLang="en-US" sz="1800">
              <a:cs typeface="楷体_GB2312"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800735" y="1160780"/>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补充设问</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728980" y="1586230"/>
            <a:ext cx="1073340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(4)</a:t>
            </a:r>
            <a:r>
              <a:rPr lang="zh-CN" sz="2400">
                <a:ea typeface="宋体" panose="02010600030101010101" pitchFamily="2" charset="-122"/>
              </a:rPr>
              <a:t>该晶体熔化过程中，继续加热，温度</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升高</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降低</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不变</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，内能</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增加</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减</a:t>
            </a:r>
            <a:r>
              <a:rPr lang="zh-CN" sz="2400">
                <a:latin typeface="Times New Roman" panose="02020603050405020304" pitchFamily="18" charset="0"/>
                <a:ea typeface="宋体" panose="02010600030101010101" pitchFamily="2" charset="-122"/>
              </a:rPr>
              <a:t>少</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不变</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rPr>
              <a:t>，此时物质处于</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固</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液</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固液共存</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状态；</a:t>
            </a:r>
            <a:r>
              <a:rPr lang="en-US" sz="2400">
                <a:latin typeface="Times New Roman" panose="02020603050405020304" pitchFamily="18" charset="0"/>
                <a:ea typeface="宋体" panose="02010600030101010101" pitchFamily="2" charset="-122"/>
              </a:rPr>
              <a:t>(5)</a:t>
            </a:r>
            <a:r>
              <a:rPr lang="zh-CN" sz="2400">
                <a:ea typeface="宋体" panose="02010600030101010101" pitchFamily="2" charset="-122"/>
              </a:rPr>
              <a:t>实验中，若发现固体熔化得过快，不易观察熔化过程，应采取的措施： </a:t>
            </a:r>
            <a:r>
              <a:rPr lang="en-US" sz="2400">
                <a:latin typeface="Times New Roman" panose="02020603050405020304" pitchFamily="18" charset="0"/>
                <a:ea typeface="宋体" panose="02010600030101010101" pitchFamily="2" charset="-122"/>
              </a:rPr>
              <a:t>__________________(</a:t>
            </a:r>
            <a:r>
              <a:rPr lang="zh-CN" sz="2400">
                <a:ea typeface="宋体" panose="02010600030101010101" pitchFamily="2" charset="-122"/>
              </a:rPr>
              <a:t>写出一种即可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(6)</a:t>
            </a:r>
            <a:r>
              <a:rPr lang="zh-CN" sz="2400">
                <a:ea typeface="宋体" panose="02010600030101010101" pitchFamily="2" charset="-122"/>
              </a:rPr>
              <a:t>实验中将晶体温度提高到</a:t>
            </a:r>
            <a:r>
              <a:rPr lang="en-US" sz="2400">
                <a:latin typeface="Times New Roman" panose="02020603050405020304" pitchFamily="18" charset="0"/>
                <a:ea typeface="宋体" panose="02010600030101010101" pitchFamily="2" charset="-122"/>
              </a:rPr>
              <a:t>40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才开始记录数据，而不是一开始就记录数据，主要目的是</a:t>
            </a:r>
            <a:r>
              <a:rPr lang="en-US" sz="2400">
                <a:latin typeface="Times New Roman" panose="02020603050405020304" pitchFamily="18" charset="0"/>
                <a:ea typeface="宋体" panose="02010600030101010101" pitchFamily="2" charset="-122"/>
              </a:rPr>
              <a:t>________________</a:t>
            </a:r>
            <a:r>
              <a:rPr lang="zh-CN" sz="2400">
                <a:ea typeface="宋体" panose="02010600030101010101" pitchFamily="2" charset="-122"/>
              </a:rPr>
              <a:t>．要实现这一目的，除提高初温之外，还可采取的措施是</a:t>
            </a:r>
            <a:r>
              <a:rPr lang="en-US" sz="2400">
                <a:latin typeface="Times New Roman" panose="02020603050405020304" pitchFamily="18" charset="0"/>
                <a:ea typeface="宋体" panose="02010600030101010101" pitchFamily="2" charset="-122"/>
              </a:rPr>
              <a:t>____________________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写出一条即可</a:t>
            </a:r>
            <a:r>
              <a:rPr lang="en-US" sz="2400">
                <a:latin typeface="Times New Roman" panose="02020603050405020304" pitchFamily="18" charset="0"/>
                <a:ea typeface="宋体" panose="02010600030101010101" pitchFamily="2" charset="-122"/>
              </a:rPr>
              <a:t>)</a:t>
            </a:r>
            <a:endParaRPr lang="zh-CN" altLang="en-US" sz="2400"/>
          </a:p>
        </p:txBody>
      </p:sp>
      <p:sp>
        <p:nvSpPr>
          <p:cNvPr id="3" name="文本框 2"/>
          <p:cNvSpPr txBox="1"/>
          <p:nvPr/>
        </p:nvSpPr>
        <p:spPr>
          <a:xfrm>
            <a:off x="6152515" y="1723390"/>
            <a:ext cx="9956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不变</a:t>
            </a:r>
            <a:endParaRPr lang="zh-CN" altLang="en-US" sz="2400">
              <a:solidFill>
                <a:srgbClr val="FF0000"/>
              </a:solidFill>
              <a:ea typeface="宋体" panose="02010600030101010101" pitchFamily="2" charset="-122"/>
            </a:endParaRPr>
          </a:p>
        </p:txBody>
      </p:sp>
      <p:sp>
        <p:nvSpPr>
          <p:cNvPr id="6" name="文本框 5"/>
          <p:cNvSpPr txBox="1"/>
          <p:nvPr/>
        </p:nvSpPr>
        <p:spPr>
          <a:xfrm>
            <a:off x="2567940" y="2183765"/>
            <a:ext cx="10585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增加</a:t>
            </a:r>
            <a:endParaRPr lang="zh-CN" altLang="en-US" sz="2400">
              <a:solidFill>
                <a:srgbClr val="FF0000"/>
              </a:solidFill>
              <a:ea typeface="宋体" panose="02010600030101010101" pitchFamily="2" charset="-122"/>
            </a:endParaRPr>
          </a:p>
        </p:txBody>
      </p:sp>
      <p:sp>
        <p:nvSpPr>
          <p:cNvPr id="7" name="文本框 6"/>
          <p:cNvSpPr txBox="1"/>
          <p:nvPr/>
        </p:nvSpPr>
        <p:spPr>
          <a:xfrm>
            <a:off x="728980" y="2784475"/>
            <a:ext cx="15335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固液共存</a:t>
            </a:r>
            <a:endParaRPr lang="zh-CN" altLang="en-US" sz="2400">
              <a:solidFill>
                <a:srgbClr val="FF0000"/>
              </a:solidFill>
              <a:ea typeface="宋体" panose="02010600030101010101" pitchFamily="2" charset="-122"/>
            </a:endParaRPr>
          </a:p>
        </p:txBody>
      </p:sp>
      <p:sp>
        <p:nvSpPr>
          <p:cNvPr id="8" name="文本框 7"/>
          <p:cNvSpPr txBox="1"/>
          <p:nvPr/>
        </p:nvSpPr>
        <p:spPr>
          <a:xfrm>
            <a:off x="1029970" y="3844925"/>
            <a:ext cx="25965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增大固体的质量</a:t>
            </a:r>
            <a:endParaRPr lang="zh-CN" altLang="en-US" sz="2400">
              <a:solidFill>
                <a:srgbClr val="FF0000"/>
              </a:solidFill>
              <a:ea typeface="宋体" panose="02010600030101010101" pitchFamily="2" charset="-122"/>
            </a:endParaRPr>
          </a:p>
        </p:txBody>
      </p:sp>
      <p:sp>
        <p:nvSpPr>
          <p:cNvPr id="9" name="文本框 8"/>
          <p:cNvSpPr txBox="1"/>
          <p:nvPr/>
        </p:nvSpPr>
        <p:spPr>
          <a:xfrm>
            <a:off x="2567940" y="4993640"/>
            <a:ext cx="21678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缩短加热时间</a:t>
            </a:r>
            <a:endParaRPr lang="zh-CN" altLang="en-US" sz="2400">
              <a:solidFill>
                <a:srgbClr val="FF0000"/>
              </a:solidFill>
              <a:ea typeface="宋体" panose="02010600030101010101" pitchFamily="2" charset="-122"/>
            </a:endParaRPr>
          </a:p>
        </p:txBody>
      </p:sp>
      <p:sp>
        <p:nvSpPr>
          <p:cNvPr id="10" name="文本框 9"/>
          <p:cNvSpPr txBox="1"/>
          <p:nvPr/>
        </p:nvSpPr>
        <p:spPr>
          <a:xfrm>
            <a:off x="2303780" y="5577205"/>
            <a:ext cx="22618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减小水的质量</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26110" y="2659380"/>
            <a:ext cx="10939780" cy="1974215"/>
          </a:xfrm>
          <a:prstGeom prst="rect">
            <a:avLst/>
          </a:prstGeom>
          <a:noFill/>
          <a:ln w="9525">
            <a:noFill/>
          </a:ln>
        </p:spPr>
        <p:txBody>
          <a:bodyPr wrap="square">
            <a:spAutoFit/>
          </a:bodyPr>
          <a:p>
            <a:pPr>
              <a:lnSpc>
                <a:spcPct val="170000"/>
              </a:lnSpc>
            </a:pPr>
            <a:r>
              <a:rPr lang="en-US" sz="2400">
                <a:latin typeface="Times New Roman" panose="02020603050405020304" pitchFamily="18" charset="0"/>
                <a:ea typeface="宋体" panose="02010600030101010101" pitchFamily="2" charset="-122"/>
              </a:rPr>
              <a:t>(7)</a:t>
            </a:r>
            <a:r>
              <a:rPr lang="zh-CN" sz="2400">
                <a:ea typeface="宋体" panose="02010600030101010101" pitchFamily="2" charset="-122"/>
              </a:rPr>
              <a:t>另外一</a:t>
            </a:r>
            <a:r>
              <a:rPr lang="zh-CN" sz="2400">
                <a:latin typeface="Times New Roman" panose="02020603050405020304" pitchFamily="18" charset="0"/>
                <a:ea typeface="宋体" panose="02010600030101010101" pitchFamily="2" charset="-122"/>
              </a:rPr>
              <a:t>个小组的同学利用相同的装置加热该晶体进行实验，发现晶体从开始熔化到完全熔化持续时间为</a:t>
            </a:r>
            <a:r>
              <a:rPr lang="en-US" sz="2400">
                <a:latin typeface="Times New Roman" panose="02020603050405020304" pitchFamily="18" charset="0"/>
                <a:ea typeface="宋体" panose="02010600030101010101" pitchFamily="2" charset="-122"/>
              </a:rPr>
              <a:t>8 min</a:t>
            </a:r>
            <a:r>
              <a:rPr lang="zh-CN" sz="2400">
                <a:ea typeface="宋体" panose="02010600030101010101" pitchFamily="2" charset="-122"/>
              </a:rPr>
              <a:t>，两组同学实验中晶体熔化所用时间不同的原因可能是</a:t>
            </a:r>
            <a:r>
              <a:rPr lang="en-US" sz="2400">
                <a:latin typeface="Times New Roman" panose="02020603050405020304" pitchFamily="18" charset="0"/>
                <a:ea typeface="宋体" panose="02010600030101010101" pitchFamily="2" charset="-122"/>
              </a:rPr>
              <a:t>__________________</a:t>
            </a:r>
            <a:r>
              <a:rPr lang="zh-CN" sz="2400">
                <a:ea typeface="宋体" panose="02010600030101010101" pitchFamily="2" charset="-122"/>
              </a:rPr>
              <a:t>．</a:t>
            </a:r>
            <a:endParaRPr lang="zh-CN" altLang="en-US" sz="2400"/>
          </a:p>
        </p:txBody>
      </p:sp>
      <p:sp>
        <p:nvSpPr>
          <p:cNvPr id="2" name="文本框 1"/>
          <p:cNvSpPr txBox="1"/>
          <p:nvPr/>
        </p:nvSpPr>
        <p:spPr>
          <a:xfrm>
            <a:off x="1576705" y="4037965"/>
            <a:ext cx="30702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所用晶体的质量不同</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40" name="组合 4"/>
          <p:cNvGrpSpPr/>
          <p:nvPr/>
        </p:nvGrpSpPr>
        <p:grpSpPr>
          <a:xfrm>
            <a:off x="1018349" y="778510"/>
            <a:ext cx="10515147" cy="645159"/>
            <a:chOff x="1208" y="1190"/>
            <a:chExt cx="16640" cy="1018"/>
          </a:xfrm>
        </p:grpSpPr>
        <p:pic>
          <p:nvPicPr>
            <p:cNvPr id="18441" name="图片 1" descr="一级标"/>
            <p:cNvPicPr>
              <a:picLocks noChangeAspect="1"/>
            </p:cNvPicPr>
            <p:nvPr/>
          </p:nvPicPr>
          <p:blipFill>
            <a:blip r:embed="rId1"/>
            <a:srcRect l="6263" t="-3066" r="6950"/>
            <a:stretch>
              <a:fillRect/>
            </a:stretch>
          </p:blipFill>
          <p:spPr>
            <a:xfrm>
              <a:off x="1208" y="1243"/>
              <a:ext cx="16640" cy="876"/>
            </a:xfrm>
            <a:prstGeom prst="rect">
              <a:avLst/>
            </a:prstGeom>
            <a:noFill/>
            <a:ln w="9525">
              <a:noFill/>
            </a:ln>
          </p:spPr>
        </p:pic>
        <p:sp>
          <p:nvSpPr>
            <p:cNvPr id="18442" name="文本框 10"/>
            <p:cNvSpPr txBox="1"/>
            <p:nvPr/>
          </p:nvSpPr>
          <p:spPr>
            <a:xfrm>
              <a:off x="6468" y="1190"/>
              <a:ext cx="6211" cy="1018"/>
            </a:xfrm>
            <a:prstGeom prst="rect">
              <a:avLst/>
            </a:prstGeom>
            <a:noFill/>
            <a:ln w="9525">
              <a:noFill/>
            </a:ln>
          </p:spPr>
          <p:txBody>
            <a:bodyPr anchor="t">
              <a:spAutoFit/>
            </a:bodyPr>
            <a:p>
              <a:pPr algn="ctr"/>
              <a:r>
                <a:rPr lang="zh-CN" altLang="en-US" sz="3600" b="1">
                  <a:latin typeface="黑体" panose="02010609060101010101" pitchFamily="49" charset="-122"/>
                  <a:ea typeface="黑体" panose="02010609060101010101" pitchFamily="49" charset="-122"/>
                </a:rPr>
                <a:t>面对面</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过</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考点</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11" name="组合 10"/>
          <p:cNvGrpSpPr/>
          <p:nvPr/>
        </p:nvGrpSpPr>
        <p:grpSpPr>
          <a:xfrm>
            <a:off x="829945" y="1963420"/>
            <a:ext cx="9860915" cy="532765"/>
            <a:chOff x="813" y="6035"/>
            <a:chExt cx="15529" cy="839"/>
          </a:xfrm>
        </p:grpSpPr>
        <p:grpSp>
          <p:nvGrpSpPr>
            <p:cNvPr id="9" name="组合 8"/>
            <p:cNvGrpSpPr/>
            <p:nvPr/>
          </p:nvGrpSpPr>
          <p:grpSpPr>
            <a:xfrm>
              <a:off x="813" y="6035"/>
              <a:ext cx="2223" cy="822"/>
              <a:chOff x="12452" y="6600"/>
              <a:chExt cx="2223" cy="822"/>
            </a:xfrm>
          </p:grpSpPr>
          <p:pic>
            <p:nvPicPr>
              <p:cNvPr id="5" name="图片 4" descr="考点·2字"/>
              <p:cNvPicPr>
                <a:picLocks noChangeAspect="1"/>
              </p:cNvPicPr>
              <p:nvPr/>
            </p:nvPicPr>
            <p:blipFill>
              <a:blip r:embed="rId2"/>
              <a:stretch>
                <a:fillRect/>
              </a:stretch>
            </p:blipFill>
            <p:spPr>
              <a:xfrm>
                <a:off x="12452" y="6617"/>
                <a:ext cx="2223" cy="802"/>
              </a:xfrm>
              <a:prstGeom prst="rect">
                <a:avLst/>
              </a:prstGeom>
            </p:spPr>
          </p:pic>
          <p:sp>
            <p:nvSpPr>
              <p:cNvPr id="8" name="文本框 10"/>
              <p:cNvSpPr txBox="1"/>
              <p:nvPr/>
            </p:nvSpPr>
            <p:spPr>
              <a:xfrm>
                <a:off x="12589" y="6600"/>
                <a:ext cx="1443" cy="822"/>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grpSp>
        <p:sp>
          <p:nvSpPr>
            <p:cNvPr id="10" name="文本框 4"/>
            <p:cNvSpPr txBox="1"/>
            <p:nvPr/>
          </p:nvSpPr>
          <p:spPr>
            <a:xfrm>
              <a:off x="3262" y="6052"/>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晶体、非晶体的熔化和凝固</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dirty="0">
                  <a:latin typeface="Times New Roman" panose="02020603050405020304" pitchFamily="18" charset="0"/>
                  <a:ea typeface="黑体" panose="02010609060101010101" pitchFamily="49" charset="-122"/>
                  <a:cs typeface="Times New Roman" panose="02020603050405020304" pitchFamily="18" charset="0"/>
                </a:rPr>
                <a:t>2019.27</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grpSp>
        <p:nvGrpSpPr>
          <p:cNvPr id="7" name="组合 6"/>
          <p:cNvGrpSpPr/>
          <p:nvPr/>
        </p:nvGrpSpPr>
        <p:grpSpPr>
          <a:xfrm>
            <a:off x="880745" y="1228090"/>
            <a:ext cx="2261870" cy="521970"/>
            <a:chOff x="7040" y="3883"/>
            <a:chExt cx="3562" cy="822"/>
          </a:xfrm>
        </p:grpSpPr>
        <p:sp>
          <p:nvSpPr>
            <p:cNvPr id="39941" name="文本框 23"/>
            <p:cNvSpPr txBox="1"/>
            <p:nvPr/>
          </p:nvSpPr>
          <p:spPr>
            <a:xfrm>
              <a:off x="8007" y="3883"/>
              <a:ext cx="2595" cy="822"/>
            </a:xfrm>
            <a:prstGeom prst="rect">
              <a:avLst/>
            </a:prstGeom>
            <a:noFill/>
            <a:ln w="9525">
              <a:noFill/>
            </a:ln>
          </p:spPr>
          <p:txBody>
            <a:bodyPr anchor="t">
              <a:spAutoFit/>
            </a:bodyPr>
            <a:p>
              <a:r>
                <a:rPr lang="zh-CN" altLang="en-US" sz="2800" b="1">
                  <a:latin typeface="黑体" panose="02010609060101010101" pitchFamily="49" charset="-122"/>
                  <a:ea typeface="黑体" panose="02010609060101010101" pitchFamily="49" charset="-122"/>
                </a:rPr>
                <a:t>考点梳理</a:t>
              </a:r>
              <a:endParaRPr lang="zh-CN" altLang="en-US" sz="2800" b="1">
                <a:latin typeface="黑体" panose="02010609060101010101" pitchFamily="49" charset="-122"/>
                <a:ea typeface="黑体" panose="02010609060101010101" pitchFamily="49" charset="-122"/>
              </a:endParaRPr>
            </a:p>
          </p:txBody>
        </p:sp>
        <p:pic>
          <p:nvPicPr>
            <p:cNvPr id="6" name="图片 5" descr="二级标（14磅）"/>
            <p:cNvPicPr>
              <a:picLocks noChangeAspect="1"/>
            </p:cNvPicPr>
            <p:nvPr/>
          </p:nvPicPr>
          <p:blipFill>
            <a:blip r:embed="rId3"/>
            <a:stretch>
              <a:fillRect/>
            </a:stretch>
          </p:blipFill>
          <p:spPr>
            <a:xfrm>
              <a:off x="7040" y="3883"/>
              <a:ext cx="940" cy="773"/>
            </a:xfrm>
            <a:prstGeom prst="rect">
              <a:avLst/>
            </a:prstGeom>
          </p:spPr>
        </p:pic>
      </p:grpSp>
      <p:graphicFrame>
        <p:nvGraphicFramePr>
          <p:cNvPr id="4" name="表格 3"/>
          <p:cNvGraphicFramePr/>
          <p:nvPr>
            <p:custDataLst>
              <p:tags r:id="rId4"/>
            </p:custDataLst>
          </p:nvPr>
        </p:nvGraphicFramePr>
        <p:xfrm>
          <a:off x="764223" y="2648585"/>
          <a:ext cx="10768965" cy="3859530"/>
        </p:xfrm>
        <a:graphic>
          <a:graphicData uri="http://schemas.openxmlformats.org/drawingml/2006/table">
            <a:tbl>
              <a:tblPr firstRow="1" bandRow="1">
                <a:tableStyleId>{5940675A-B579-460E-94D1-54222C63F5DA}</a:tableStyleId>
              </a:tblPr>
              <a:tblGrid>
                <a:gridCol w="532765"/>
                <a:gridCol w="621030"/>
                <a:gridCol w="6496685"/>
                <a:gridCol w="3118485"/>
              </a:tblGrid>
              <a:tr h="370840">
                <a:tc gridSpan="2">
                  <a:txBody>
                    <a:bodyPr/>
                    <a:p>
                      <a:pPr indent="0" algn="ctr">
                        <a:lnSpc>
                          <a:spcPct val="130000"/>
                        </a:lnSpc>
                        <a:buNone/>
                      </a:pP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BCF00"/>
                    </a:solid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indent="0" algn="ctr">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晶体</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BCF00"/>
                    </a:solidFill>
                  </a:tcPr>
                </a:tc>
                <a:tc>
                  <a:txBody>
                    <a:bodyPr/>
                    <a:p>
                      <a:pPr indent="0" algn="ctr">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非晶体</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BCF00"/>
                    </a:solidFill>
                  </a:tcPr>
                </a:tc>
              </a:tr>
              <a:tr h="445135">
                <a:tc gridSpan="2">
                  <a:txBody>
                    <a:bodyPr/>
                    <a:p>
                      <a:pPr indent="0" algn="ctr">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举例</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indent="0" algn="l">
                        <a:lnSpc>
                          <a:spcPct val="130000"/>
                        </a:lnSpc>
                        <a:buNone/>
                      </a:pPr>
                      <a:r>
                        <a:rPr lang="en-US" sz="2400" b="0">
                          <a:latin typeface="Times New Roman" panose="02020603050405020304" pitchFamily="18" charset="0"/>
                          <a:cs typeface="Times New Roman" panose="02020603050405020304" pitchFamily="18" charset="0"/>
                        </a:rPr>
                        <a:t>海波、冰、石英、食盐等</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30000"/>
                        </a:lnSpc>
                        <a:buNone/>
                      </a:pPr>
                      <a:r>
                        <a:rPr lang="en-US" sz="2400" b="0">
                          <a:latin typeface="Times New Roman" panose="02020603050405020304" pitchFamily="18" charset="0"/>
                          <a:cs typeface="Times New Roman" panose="02020603050405020304" pitchFamily="18" charset="0"/>
                        </a:rPr>
                        <a:t>沥青、玻璃、石蜡等</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70840">
                <a:tc gridSpan="2">
                  <a:txBody>
                    <a:bodyPr/>
                    <a:p>
                      <a:pPr indent="0" algn="ctr">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熔点</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indent="0" algn="l">
                        <a:lnSpc>
                          <a:spcPct val="130000"/>
                        </a:lnSpc>
                        <a:buNone/>
                      </a:pPr>
                      <a:r>
                        <a:rPr lang="en-US" sz="2400" b="0">
                          <a:latin typeface="Times New Roman" panose="02020603050405020304" pitchFamily="18" charset="0"/>
                          <a:cs typeface="Times New Roman" panose="02020603050405020304" pitchFamily="18" charset="0"/>
                        </a:rPr>
                        <a:t>有(如下图温度</a:t>
                      </a:r>
                      <a:r>
                        <a:rPr lang="en-US" sz="2400" b="0" i="1">
                          <a:latin typeface="Times New Roman" panose="02020603050405020304" pitchFamily="18" charset="0"/>
                          <a:cs typeface="Times New Roman" panose="02020603050405020304" pitchFamily="18" charset="0"/>
                        </a:rPr>
                        <a:t>T</a:t>
                      </a:r>
                      <a:r>
                        <a:rPr lang="en-US" sz="2400" b="0" baseline="-25000">
                          <a:latin typeface="Times New Roman" panose="02020603050405020304" pitchFamily="18" charset="0"/>
                          <a:cs typeface="Times New Roman" panose="02020603050405020304" pitchFamily="18" charset="0"/>
                        </a:rPr>
                        <a:t>1</a:t>
                      </a:r>
                      <a:r>
                        <a:rPr lang="en-US" sz="2400" b="0">
                          <a:latin typeface="Times New Roman" panose="02020603050405020304" pitchFamily="18" charset="0"/>
                          <a:cs typeface="Times New Roman" panose="02020603050405020304" pitchFamily="18" charset="0"/>
                        </a:rPr>
                        <a:t>)</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30000"/>
                        </a:lnSpc>
                        <a:buNone/>
                      </a:pPr>
                      <a:r>
                        <a:rPr lang="en-US" sz="2400" b="0">
                          <a:latin typeface="Times New Roman" panose="02020603050405020304" pitchFamily="18" charset="0"/>
                          <a:cs typeface="Times New Roman" panose="02020603050405020304" pitchFamily="18" charset="0"/>
                        </a:rPr>
                        <a:t>无</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08685">
                <a:tc rowSpan="2">
                  <a:txBody>
                    <a:bodyPr/>
                    <a:p>
                      <a:pPr indent="0" algn="ctr">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熔化</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图像</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30000"/>
                        </a:lnSpc>
                        <a:buNone/>
                      </a:pPr>
                      <a:r>
                        <a:rPr lang="en-US" sz="2400" b="0">
                          <a:latin typeface="Times New Roman" panose="02020603050405020304" pitchFamily="18" charset="0"/>
                          <a:cs typeface="Times New Roman" panose="02020603050405020304" pitchFamily="18" charset="0"/>
                        </a:rPr>
                        <a:t>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30000"/>
                        </a:lnSpc>
                        <a:buNone/>
                      </a:pPr>
                      <a:r>
                        <a:rPr lang="en-US" sz="2400" b="0">
                          <a:latin typeface="Times New Roman" panose="02020603050405020304" pitchFamily="18" charset="0"/>
                          <a:cs typeface="Times New Roman" panose="02020603050405020304" pitchFamily="18" charset="0"/>
                        </a:rPr>
                        <a:t>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48463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lnSpc>
                          <a:spcPct val="13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特点</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30000"/>
                        </a:lnSpc>
                        <a:buNone/>
                      </a:pPr>
                      <a:r>
                        <a:rPr lang="en-US" sz="2400" b="0">
                          <a:latin typeface="Times New Roman" panose="02020603050405020304" pitchFamily="18" charset="0"/>
                          <a:cs typeface="Times New Roman" panose="02020603050405020304" pitchFamily="18" charset="0"/>
                        </a:rPr>
                        <a:t>熔化前(</a:t>
                      </a:r>
                      <a:r>
                        <a:rPr lang="en-US" sz="2400" b="0" i="1">
                          <a:latin typeface="Times New Roman" panose="02020603050405020304" pitchFamily="18" charset="0"/>
                          <a:cs typeface="Times New Roman" panose="02020603050405020304" pitchFamily="18" charset="0"/>
                        </a:rPr>
                        <a:t>AB</a:t>
                      </a:r>
                      <a:r>
                        <a:rPr lang="en-US" sz="2400" b="0">
                          <a:latin typeface="Times New Roman" panose="02020603050405020304" pitchFamily="18" charset="0"/>
                          <a:cs typeface="Times New Roman" panose="02020603050405020304" pitchFamily="18" charset="0"/>
                        </a:rPr>
                        <a:t>段)：固态，持续吸热，温度________熔化时(</a:t>
                      </a:r>
                      <a:r>
                        <a:rPr lang="en-US" sz="2400" b="0" i="1">
                          <a:latin typeface="Times New Roman" panose="02020603050405020304" pitchFamily="18" charset="0"/>
                          <a:cs typeface="Times New Roman" panose="02020603050405020304" pitchFamily="18" charset="0"/>
                        </a:rPr>
                        <a:t>BC</a:t>
                      </a:r>
                      <a:r>
                        <a:rPr lang="en-US" sz="2400" b="0">
                          <a:latin typeface="Times New Roman" panose="02020603050405020304" pitchFamily="18" charset="0"/>
                          <a:cs typeface="Times New Roman" panose="02020603050405020304" pitchFamily="18" charset="0"/>
                        </a:rPr>
                        <a:t>段)：固液共存态，持续吸热，温度________熔化后(</a:t>
                      </a:r>
                      <a:r>
                        <a:rPr lang="en-US" sz="2400" b="0" i="1">
                          <a:latin typeface="Times New Roman" panose="02020603050405020304" pitchFamily="18" charset="0"/>
                          <a:cs typeface="Times New Roman" panose="02020603050405020304" pitchFamily="18" charset="0"/>
                        </a:rPr>
                        <a:t>CD</a:t>
                      </a:r>
                      <a:r>
                        <a:rPr lang="en-US" sz="2400" b="0">
                          <a:latin typeface="Times New Roman" panose="02020603050405020304" pitchFamily="18" charset="0"/>
                          <a:cs typeface="Times New Roman" panose="02020603050405020304" pitchFamily="18" charset="0"/>
                        </a:rPr>
                        <a:t>段)：液态</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30000"/>
                        </a:lnSpc>
                        <a:buNone/>
                      </a:pPr>
                      <a:r>
                        <a:rPr lang="en-US" sz="2400" b="0">
                          <a:latin typeface="Times New Roman" panose="02020603050405020304" pitchFamily="18" charset="0"/>
                          <a:cs typeface="Times New Roman" panose="02020603050405020304" pitchFamily="18" charset="0"/>
                        </a:rPr>
                        <a:t>整个过程持续________热量，温度不断________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12" name="图片 1731"/>
          <p:cNvPicPr>
            <a:picLocks noChangeAspect="1"/>
          </p:cNvPicPr>
          <p:nvPr/>
        </p:nvPicPr>
        <p:blipFill>
          <a:blip r:embed="rId5" r:link="rId6"/>
          <a:stretch>
            <a:fillRect/>
          </a:stretch>
        </p:blipFill>
        <p:spPr>
          <a:xfrm>
            <a:off x="4703445" y="4138930"/>
            <a:ext cx="977265" cy="770890"/>
          </a:xfrm>
          <a:prstGeom prst="rect">
            <a:avLst/>
          </a:prstGeom>
          <a:noFill/>
          <a:ln>
            <a:noFill/>
          </a:ln>
        </p:spPr>
      </p:pic>
      <p:pic>
        <p:nvPicPr>
          <p:cNvPr id="13" name="图片 1732"/>
          <p:cNvPicPr>
            <a:picLocks noChangeAspect="1"/>
          </p:cNvPicPr>
          <p:nvPr/>
        </p:nvPicPr>
        <p:blipFill>
          <a:blip r:embed="rId7" r:link="rId6"/>
          <a:stretch>
            <a:fillRect/>
          </a:stretch>
        </p:blipFill>
        <p:spPr>
          <a:xfrm>
            <a:off x="9626600" y="4171950"/>
            <a:ext cx="848995" cy="848995"/>
          </a:xfrm>
          <a:prstGeom prst="rect">
            <a:avLst/>
          </a:prstGeom>
          <a:noFill/>
          <a:ln>
            <a:noFill/>
          </a:ln>
        </p:spPr>
      </p:pic>
      <p:sp>
        <p:nvSpPr>
          <p:cNvPr id="100" name="文本框 99"/>
          <p:cNvSpPr txBox="1"/>
          <p:nvPr/>
        </p:nvSpPr>
        <p:spPr>
          <a:xfrm>
            <a:off x="2367280" y="5537835"/>
            <a:ext cx="9804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升高</a:t>
            </a:r>
            <a:endParaRPr lang="zh-CN" altLang="en-US" sz="2400">
              <a:solidFill>
                <a:srgbClr val="FF0000"/>
              </a:solidFill>
              <a:ea typeface="宋体" panose="02010600030101010101" pitchFamily="2" charset="-122"/>
            </a:endParaRPr>
          </a:p>
        </p:txBody>
      </p:sp>
      <p:sp>
        <p:nvSpPr>
          <p:cNvPr id="2" name="文本框 1"/>
          <p:cNvSpPr txBox="1"/>
          <p:nvPr/>
        </p:nvSpPr>
        <p:spPr>
          <a:xfrm>
            <a:off x="3952875" y="6022340"/>
            <a:ext cx="10750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不变</a:t>
            </a:r>
            <a:endParaRPr lang="zh-CN" altLang="en-US" sz="2400">
              <a:solidFill>
                <a:srgbClr val="FF0000"/>
              </a:solidFill>
              <a:ea typeface="宋体" panose="02010600030101010101" pitchFamily="2" charset="-122"/>
            </a:endParaRPr>
          </a:p>
        </p:txBody>
      </p:sp>
      <p:sp>
        <p:nvSpPr>
          <p:cNvPr id="3" name="文本框 2"/>
          <p:cNvSpPr txBox="1"/>
          <p:nvPr/>
        </p:nvSpPr>
        <p:spPr>
          <a:xfrm>
            <a:off x="8821420" y="5561965"/>
            <a:ext cx="9486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吸收</a:t>
            </a:r>
            <a:endParaRPr lang="zh-CN" altLang="en-US" sz="2400">
              <a:solidFill>
                <a:srgbClr val="FF0000"/>
              </a:solidFill>
              <a:ea typeface="宋体" panose="02010600030101010101" pitchFamily="2" charset="-122"/>
            </a:endParaRPr>
          </a:p>
        </p:txBody>
      </p:sp>
      <p:sp>
        <p:nvSpPr>
          <p:cNvPr id="14" name="文本框 13"/>
          <p:cNvSpPr txBox="1"/>
          <p:nvPr/>
        </p:nvSpPr>
        <p:spPr>
          <a:xfrm>
            <a:off x="9698355" y="6022340"/>
            <a:ext cx="10756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升高</a:t>
            </a:r>
            <a:endParaRPr lang="zh-CN" altLang="en-US" sz="2400">
              <a:solidFill>
                <a:srgbClr val="FF0000"/>
              </a:solidFill>
              <a:ea typeface="宋体" panose="02010600030101010101" pitchFamily="2" charset="-122"/>
            </a:endParaRPr>
          </a:p>
        </p:txBody>
      </p:sp>
    </p:spTree>
    <p:custDataLst>
      <p:tags r:id="rId8"/>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3"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 name="表格 4"/>
          <p:cNvGraphicFramePr/>
          <p:nvPr>
            <p:custDataLst>
              <p:tags r:id="rId1"/>
            </p:custDataLst>
          </p:nvPr>
        </p:nvGraphicFramePr>
        <p:xfrm>
          <a:off x="886143" y="765175"/>
          <a:ext cx="10132060" cy="5371465"/>
        </p:xfrm>
        <a:graphic>
          <a:graphicData uri="http://schemas.openxmlformats.org/drawingml/2006/table">
            <a:tbl>
              <a:tblPr firstRow="1" bandRow="1">
                <a:tableStyleId>{5940675A-B579-460E-94D1-54222C63F5DA}</a:tableStyleId>
              </a:tblPr>
              <a:tblGrid>
                <a:gridCol w="810895"/>
                <a:gridCol w="894080"/>
                <a:gridCol w="4509770"/>
                <a:gridCol w="3917315"/>
              </a:tblGrid>
              <a:tr h="368300">
                <a:tc gridSpan="2">
                  <a:txBody>
                    <a:bodyPr/>
                    <a:p>
                      <a:pPr indent="0" algn="ctr">
                        <a:lnSpc>
                          <a:spcPct val="120000"/>
                        </a:lnSpc>
                        <a:buNone/>
                      </a:pP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BCF00"/>
                    </a:solid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indent="0" algn="ctr">
                        <a:lnSpc>
                          <a:spcPct val="120000"/>
                        </a:lnSpc>
                        <a:buNone/>
                      </a:pPr>
                      <a:r>
                        <a:rPr lang="zh-CN" altLang="en-US" sz="2400" b="0">
                          <a:latin typeface="黑体" panose="02010609060101010101" pitchFamily="49" charset="-122"/>
                          <a:ea typeface="黑体" panose="02010609060101010101" pitchFamily="49" charset="-122"/>
                          <a:cs typeface="宋体" panose="02010600030101010101" pitchFamily="2" charset="-122"/>
                        </a:rPr>
                        <a:t>晶体</a:t>
                      </a:r>
                      <a:endParaRPr lang="zh-CN" altLang="en-US" sz="2400" b="0">
                        <a:latin typeface="黑体" panose="02010609060101010101" pitchFamily="49" charset="-122"/>
                        <a:ea typeface="黑体" panose="02010609060101010101" pitchFamily="49"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BCF00"/>
                    </a:solidFill>
                  </a:tcPr>
                </a:tc>
                <a:tc>
                  <a:txBody>
                    <a:bodyPr/>
                    <a:p>
                      <a:pPr indent="0" algn="ctr">
                        <a:lnSpc>
                          <a:spcPct val="120000"/>
                        </a:lnSpc>
                        <a:buNone/>
                      </a:pPr>
                      <a:r>
                        <a:rPr lang="zh-CN" altLang="en-US" sz="2400">
                          <a:latin typeface="黑体" panose="02010609060101010101" pitchFamily="49" charset="-122"/>
                          <a:ea typeface="黑体" panose="02010609060101010101" pitchFamily="49" charset="-122"/>
                          <a:cs typeface="宋体" panose="02010600030101010101" pitchFamily="2" charset="-122"/>
                          <a:sym typeface="+mn-ea"/>
                        </a:rPr>
                        <a:t>非晶体</a:t>
                      </a:r>
                      <a:endParaRPr lang="zh-CN" altLang="en-US" sz="2400" b="0">
                        <a:latin typeface="黑体" panose="02010609060101010101" pitchFamily="49" charset="-122"/>
                        <a:ea typeface="黑体" panose="02010609060101010101" pitchFamily="49" charset="-122"/>
                        <a:cs typeface="宋体" panose="02010600030101010101" pitchFamily="2" charset="-122"/>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BCF00"/>
                    </a:solidFill>
                  </a:tcPr>
                </a:tc>
              </a:tr>
              <a:tr h="368300">
                <a:tc gridSpan="2">
                  <a:txBody>
                    <a:bodyPr/>
                    <a:p>
                      <a:pPr indent="0" algn="ctr">
                        <a:lnSpc>
                          <a:spcPct val="12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凝固点</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a:txBody>
                    <a:bodyPr/>
                    <a:p>
                      <a:pPr indent="0" algn="ctr">
                        <a:lnSpc>
                          <a:spcPct val="120000"/>
                        </a:lnSpc>
                        <a:buNone/>
                      </a:pPr>
                      <a:r>
                        <a:rPr lang="en-US" sz="2400" b="0">
                          <a:latin typeface="宋体" panose="02010600030101010101" pitchFamily="2" charset="-122"/>
                          <a:ea typeface="宋体" panose="02010600030101010101" pitchFamily="2" charset="-122"/>
                          <a:cs typeface="宋体" panose="02010600030101010101" pitchFamily="2" charset="-122"/>
                        </a:rPr>
                        <a:t>有(如下图温度</a:t>
                      </a:r>
                      <a:r>
                        <a:rPr lang="en-US" sz="2400" b="0" i="1">
                          <a:latin typeface="Times New Roman" panose="02020603050405020304" pitchFamily="18" charset="0"/>
                          <a:cs typeface="Times New Roman" panose="02020603050405020304" pitchFamily="18" charset="0"/>
                        </a:rPr>
                        <a:t>T</a:t>
                      </a:r>
                      <a:r>
                        <a:rPr lang="en-US" sz="2400" b="0" baseline="-25000">
                          <a:latin typeface="Times New Roman" panose="02020603050405020304" pitchFamily="18" charset="0"/>
                          <a:cs typeface="Times New Roman" panose="02020603050405020304" pitchFamily="18" charset="0"/>
                        </a:rPr>
                        <a:t>2</a:t>
                      </a:r>
                      <a:r>
                        <a:rPr lang="en-US" sz="2400" b="0">
                          <a:latin typeface="Times New Roman" panose="02020603050405020304" pitchFamily="18" charset="0"/>
                          <a:cs typeface="Times New Roman" panose="02020603050405020304" pitchFamily="18" charset="0"/>
                        </a:rPr>
                        <a:t>)</a:t>
                      </a:r>
                      <a:endParaRPr lang="en-US" altLang="en-US" sz="24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400" b="0">
                          <a:latin typeface="Times New Roman" panose="02020603050405020304" pitchFamily="18" charset="0"/>
                          <a:cs typeface="Times New Roman" panose="02020603050405020304" pitchFamily="18" charset="0"/>
                        </a:rPr>
                        <a:t>无</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649220">
                <a:tc rowSpan="2">
                  <a:txBody>
                    <a:bodyPr/>
                    <a:p>
                      <a:pPr indent="0" algn="ctr">
                        <a:lnSpc>
                          <a:spcPct val="12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凝固</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图像</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400" b="0">
                          <a:latin typeface="Times New Roman" panose="02020603050405020304" pitchFamily="18" charset="0"/>
                          <a:cs typeface="Times New Roman" panose="02020603050405020304" pitchFamily="18" charset="0"/>
                        </a:rPr>
                        <a:t>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20000"/>
                        </a:lnSpc>
                        <a:buNone/>
                      </a:pPr>
                      <a:r>
                        <a:rPr lang="en-US" sz="2400" b="0">
                          <a:latin typeface="Times New Roman" panose="02020603050405020304" pitchFamily="18" charset="0"/>
                          <a:cs typeface="Times New Roman" panose="02020603050405020304" pitchFamily="18" charset="0"/>
                        </a:rPr>
                        <a:t> </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84467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lnSpc>
                          <a:spcPct val="12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特点</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lnSpc>
                          <a:spcPct val="120000"/>
                        </a:lnSpc>
                        <a:buNone/>
                      </a:pPr>
                      <a:r>
                        <a:rPr lang="en-US" sz="2400" b="0">
                          <a:latin typeface="Times New Roman" panose="02020603050405020304" pitchFamily="18" charset="0"/>
                          <a:cs typeface="Times New Roman" panose="02020603050405020304" pitchFamily="18" charset="0"/>
                        </a:rPr>
                        <a:t>凝固前(</a:t>
                      </a:r>
                      <a:r>
                        <a:rPr lang="en-US" sz="2400" b="0" i="1">
                          <a:latin typeface="Times New Roman" panose="02020603050405020304" pitchFamily="18" charset="0"/>
                          <a:cs typeface="Times New Roman" panose="02020603050405020304" pitchFamily="18" charset="0"/>
                        </a:rPr>
                        <a:t>AB</a:t>
                      </a:r>
                      <a:r>
                        <a:rPr lang="en-US" sz="2400" b="0">
                          <a:latin typeface="Times New Roman" panose="02020603050405020304" pitchFamily="18" charset="0"/>
                          <a:cs typeface="Times New Roman" panose="02020603050405020304" pitchFamily="18" charset="0"/>
                        </a:rPr>
                        <a:t>段)：液态，持续放热，温度________凝固时(</a:t>
                      </a:r>
                      <a:r>
                        <a:rPr lang="en-US" sz="2400" b="0" i="1">
                          <a:latin typeface="Times New Roman" panose="02020603050405020304" pitchFamily="18" charset="0"/>
                          <a:cs typeface="Times New Roman" panose="02020603050405020304" pitchFamily="18" charset="0"/>
                        </a:rPr>
                        <a:t>BC</a:t>
                      </a:r>
                      <a:r>
                        <a:rPr lang="en-US" sz="2400" b="0">
                          <a:latin typeface="Times New Roman" panose="02020603050405020304" pitchFamily="18" charset="0"/>
                          <a:cs typeface="Times New Roman" panose="02020603050405020304" pitchFamily="18" charset="0"/>
                        </a:rPr>
                        <a:t>段)：固液共存态，持续放热，温度________凝固后(</a:t>
                      </a:r>
                      <a:r>
                        <a:rPr lang="en-US" sz="2400" b="0" i="1">
                          <a:latin typeface="Times New Roman" panose="02020603050405020304" pitchFamily="18" charset="0"/>
                          <a:cs typeface="Times New Roman" panose="02020603050405020304" pitchFamily="18" charset="0"/>
                        </a:rPr>
                        <a:t>CD</a:t>
                      </a:r>
                      <a:r>
                        <a:rPr lang="en-US" sz="2400" b="0">
                          <a:latin typeface="Times New Roman" panose="02020603050405020304" pitchFamily="18" charset="0"/>
                          <a:cs typeface="Times New Roman" panose="02020603050405020304" pitchFamily="18" charset="0"/>
                        </a:rPr>
                        <a:t>段)：固态</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l">
                        <a:lnSpc>
                          <a:spcPct val="120000"/>
                        </a:lnSpc>
                        <a:buNone/>
                      </a:pPr>
                      <a:r>
                        <a:rPr lang="en-US" sz="2400" b="0">
                          <a:latin typeface="Times New Roman" panose="02020603050405020304" pitchFamily="18" charset="0"/>
                          <a:cs typeface="Times New Roman" panose="02020603050405020304" pitchFamily="18" charset="0"/>
                        </a:rPr>
                        <a:t>整个过程持续________热量，温度不断________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pic>
        <p:nvPicPr>
          <p:cNvPr id="8" name="图片 1733"/>
          <p:cNvPicPr>
            <a:picLocks noChangeAspect="1"/>
          </p:cNvPicPr>
          <p:nvPr/>
        </p:nvPicPr>
        <p:blipFill>
          <a:blip r:embed="rId2" r:link="rId3"/>
          <a:stretch>
            <a:fillRect/>
          </a:stretch>
        </p:blipFill>
        <p:spPr>
          <a:xfrm>
            <a:off x="3444875" y="1839595"/>
            <a:ext cx="2743835" cy="2113280"/>
          </a:xfrm>
          <a:prstGeom prst="rect">
            <a:avLst/>
          </a:prstGeom>
          <a:noFill/>
          <a:ln>
            <a:noFill/>
          </a:ln>
        </p:spPr>
      </p:pic>
      <p:pic>
        <p:nvPicPr>
          <p:cNvPr id="9" name="图片 1734"/>
          <p:cNvPicPr>
            <a:picLocks noChangeAspect="1"/>
          </p:cNvPicPr>
          <p:nvPr/>
        </p:nvPicPr>
        <p:blipFill>
          <a:blip r:embed="rId4" r:link="rId3"/>
          <a:stretch>
            <a:fillRect/>
          </a:stretch>
        </p:blipFill>
        <p:spPr>
          <a:xfrm>
            <a:off x="8045450" y="1748790"/>
            <a:ext cx="1998345" cy="2060575"/>
          </a:xfrm>
          <a:prstGeom prst="rect">
            <a:avLst/>
          </a:prstGeom>
          <a:noFill/>
          <a:ln>
            <a:noFill/>
          </a:ln>
        </p:spPr>
      </p:pic>
      <p:sp>
        <p:nvSpPr>
          <p:cNvPr id="100" name="文本框 99"/>
          <p:cNvSpPr txBox="1"/>
          <p:nvPr/>
        </p:nvSpPr>
        <p:spPr>
          <a:xfrm>
            <a:off x="3516630" y="4769485"/>
            <a:ext cx="9645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降低</a:t>
            </a:r>
            <a:endParaRPr lang="zh-CN" altLang="en-US" sz="2400">
              <a:solidFill>
                <a:srgbClr val="FF0000"/>
              </a:solidFill>
              <a:ea typeface="宋体" panose="02010600030101010101" pitchFamily="2" charset="-122"/>
            </a:endParaRPr>
          </a:p>
        </p:txBody>
      </p:sp>
      <p:sp>
        <p:nvSpPr>
          <p:cNvPr id="2" name="文本框 1"/>
          <p:cNvSpPr txBox="1"/>
          <p:nvPr/>
        </p:nvSpPr>
        <p:spPr>
          <a:xfrm>
            <a:off x="2888615" y="5646420"/>
            <a:ext cx="8851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不变</a:t>
            </a:r>
            <a:endParaRPr lang="zh-CN" altLang="en-US" sz="2400">
              <a:solidFill>
                <a:srgbClr val="FF0000"/>
              </a:solidFill>
              <a:ea typeface="宋体" panose="02010600030101010101" pitchFamily="2" charset="-122"/>
            </a:endParaRPr>
          </a:p>
        </p:txBody>
      </p:sp>
      <p:sp>
        <p:nvSpPr>
          <p:cNvPr id="3" name="文本框 2"/>
          <p:cNvSpPr txBox="1"/>
          <p:nvPr/>
        </p:nvSpPr>
        <p:spPr>
          <a:xfrm>
            <a:off x="9189720" y="4769485"/>
            <a:ext cx="9975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放出</a:t>
            </a:r>
            <a:endParaRPr lang="zh-CN" altLang="en-US" sz="2400">
              <a:solidFill>
                <a:srgbClr val="FF0000"/>
              </a:solidFill>
              <a:ea typeface="宋体" panose="02010600030101010101" pitchFamily="2" charset="-122"/>
            </a:endParaRPr>
          </a:p>
        </p:txBody>
      </p:sp>
      <p:sp>
        <p:nvSpPr>
          <p:cNvPr id="4" name="文本框 3"/>
          <p:cNvSpPr txBox="1"/>
          <p:nvPr/>
        </p:nvSpPr>
        <p:spPr>
          <a:xfrm>
            <a:off x="8648700" y="5278755"/>
            <a:ext cx="9975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降低</a:t>
            </a:r>
            <a:endParaRPr lang="zh-CN" altLang="en-US" sz="2400">
              <a:solidFill>
                <a:srgbClr val="FF0000"/>
              </a:solidFill>
              <a:ea typeface="宋体" panose="02010600030101010101" pitchFamily="2" charset="-122"/>
            </a:endParaRPr>
          </a:p>
        </p:txBody>
      </p:sp>
      <p:sp>
        <p:nvSpPr>
          <p:cNvPr id="6" name="文本框 5"/>
          <p:cNvSpPr txBox="1"/>
          <p:nvPr/>
        </p:nvSpPr>
        <p:spPr>
          <a:xfrm>
            <a:off x="822325" y="6235700"/>
            <a:ext cx="4921885" cy="460375"/>
          </a:xfrm>
          <a:prstGeom prst="rect">
            <a:avLst/>
          </a:prstGeom>
          <a:noFill/>
        </p:spPr>
        <p:txBody>
          <a:bodyPr wrap="square" rtlCol="0">
            <a:spAutoFit/>
          </a:bodyPr>
          <a:p>
            <a:r>
              <a:rPr lang="zh-CN" altLang="en-US" sz="2400"/>
              <a:t>注：同一物质的熔点与凝固点相同</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40" name="组合 4"/>
          <p:cNvGrpSpPr/>
          <p:nvPr/>
        </p:nvGrpSpPr>
        <p:grpSpPr>
          <a:xfrm>
            <a:off x="624979" y="1018540"/>
            <a:ext cx="10872182" cy="645159"/>
            <a:chOff x="1101" y="1190"/>
            <a:chExt cx="17205" cy="1018"/>
          </a:xfrm>
        </p:grpSpPr>
        <p:pic>
          <p:nvPicPr>
            <p:cNvPr id="18441" name="图片 1" descr="一级标"/>
            <p:cNvPicPr>
              <a:picLocks noChangeAspect="1"/>
            </p:cNvPicPr>
            <p:nvPr/>
          </p:nvPicPr>
          <p:blipFill>
            <a:blip r:embed="rId1"/>
            <a:srcRect l="20855" t="-2712" r="19153" b="-4363"/>
            <a:stretch>
              <a:fillRect/>
            </a:stretch>
          </p:blipFill>
          <p:spPr>
            <a:xfrm>
              <a:off x="1101" y="1242"/>
              <a:ext cx="17205" cy="910"/>
            </a:xfrm>
            <a:prstGeom prst="rect">
              <a:avLst/>
            </a:prstGeom>
            <a:noFill/>
            <a:ln w="9525">
              <a:noFill/>
            </a:ln>
          </p:spPr>
        </p:pic>
        <p:sp>
          <p:nvSpPr>
            <p:cNvPr id="18442" name="文本框 10"/>
            <p:cNvSpPr txBox="1"/>
            <p:nvPr/>
          </p:nvSpPr>
          <p:spPr>
            <a:xfrm>
              <a:off x="5102" y="1190"/>
              <a:ext cx="8798" cy="1018"/>
            </a:xfrm>
            <a:prstGeom prst="rect">
              <a:avLst/>
            </a:prstGeom>
            <a:noFill/>
            <a:ln w="9525">
              <a:noFill/>
            </a:ln>
          </p:spPr>
          <p:txBody>
            <a:bodyPr wrap="square" anchor="t">
              <a:spAutoFit/>
            </a:bodyPr>
            <a:p>
              <a:pPr algn="ctr"/>
              <a:r>
                <a:rPr lang="zh-CN" altLang="en-US" sz="3600" b="1">
                  <a:latin typeface="Times New Roman" panose="02020603050405020304" pitchFamily="18" charset="0"/>
                  <a:ea typeface="黑体" panose="02010609060101010101" pitchFamily="49" charset="-122"/>
                  <a:cs typeface="Times New Roman" panose="02020603050405020304" pitchFamily="18" charset="0"/>
                </a:rPr>
                <a:t>福建近</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3</a:t>
              </a:r>
              <a:r>
                <a:rPr lang="zh-CN" altLang="en-US" sz="3600" b="1">
                  <a:latin typeface="Times New Roman" panose="02020603050405020304" pitchFamily="18" charset="0"/>
                  <a:ea typeface="黑体" panose="02010609060101010101" pitchFamily="49" charset="-122"/>
                  <a:cs typeface="Times New Roman" panose="02020603050405020304" pitchFamily="18" charset="0"/>
                </a:rPr>
                <a:t>年中考真题精讲练</a:t>
              </a:r>
              <a:endParaRPr lang="zh-CN" altLang="en-US" sz="36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grpSp>
        <p:nvGrpSpPr>
          <p:cNvPr id="14" name="组合 13"/>
          <p:cNvGrpSpPr/>
          <p:nvPr/>
        </p:nvGrpSpPr>
        <p:grpSpPr>
          <a:xfrm>
            <a:off x="737870" y="1845945"/>
            <a:ext cx="10210800" cy="521890"/>
            <a:chOff x="894" y="3246"/>
            <a:chExt cx="16080" cy="822"/>
          </a:xfrm>
        </p:grpSpPr>
        <p:sp>
          <p:nvSpPr>
            <p:cNvPr id="15"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熔化和凝固图像分析</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16"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2"/>
              <a:stretch>
                <a:fillRect/>
              </a:stretch>
            </p:blipFill>
            <p:spPr>
              <a:xfrm>
                <a:off x="6686" y="8865"/>
                <a:ext cx="2836" cy="821"/>
              </a:xfrm>
              <a:prstGeom prst="rect">
                <a:avLst/>
              </a:prstGeom>
              <a:noFill/>
              <a:ln w="9525">
                <a:noFill/>
              </a:ln>
            </p:spPr>
          </p:pic>
          <p:sp>
            <p:nvSpPr>
              <p:cNvPr id="25"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2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3" name="组合 2"/>
          <p:cNvGrpSpPr/>
          <p:nvPr/>
        </p:nvGrpSpPr>
        <p:grpSpPr>
          <a:xfrm>
            <a:off x="768350" y="2583180"/>
            <a:ext cx="1838960" cy="474345"/>
            <a:chOff x="1318" y="2359"/>
            <a:chExt cx="2896" cy="747"/>
          </a:xfrm>
        </p:grpSpPr>
        <p:pic>
          <p:nvPicPr>
            <p:cNvPr id="6" name="图片 5" descr="三级标"/>
            <p:cNvPicPr>
              <a:picLocks noChangeAspect="1"/>
            </p:cNvPicPr>
            <p:nvPr/>
          </p:nvPicPr>
          <p:blipFill>
            <a:blip r:embed="rId3"/>
            <a:stretch>
              <a:fillRect/>
            </a:stretch>
          </p:blipFill>
          <p:spPr>
            <a:xfrm>
              <a:off x="1318" y="2359"/>
              <a:ext cx="2896" cy="714"/>
            </a:xfrm>
            <a:prstGeom prst="rect">
              <a:avLst/>
            </a:prstGeom>
          </p:spPr>
        </p:pic>
        <p:sp>
          <p:nvSpPr>
            <p:cNvPr id="7" name="文本框 6"/>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8" name="文本框 7"/>
          <p:cNvSpPr txBox="1"/>
          <p:nvPr/>
        </p:nvSpPr>
        <p:spPr>
          <a:xfrm>
            <a:off x="624840" y="3106420"/>
            <a:ext cx="10872470" cy="6451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en-US" sz="2400">
                <a:latin typeface="Times New Roman" panose="02020603050405020304" pitchFamily="18" charset="0"/>
                <a:cs typeface="楷体_GB2312" charset="0"/>
              </a:rPr>
              <a:t>(2019 </a:t>
            </a:r>
            <a:r>
              <a:rPr lang="zh-CN" sz="2400">
                <a:cs typeface="楷体_GB2312" charset="0"/>
              </a:rPr>
              <a:t>郴州</a:t>
            </a:r>
            <a:r>
              <a:rPr lang="en-US" sz="2400">
                <a:latin typeface="Times New Roman" panose="02020603050405020304" pitchFamily="18" charset="0"/>
                <a:cs typeface="楷体_GB2312" charset="0"/>
              </a:rPr>
              <a:t>)</a:t>
            </a:r>
            <a:r>
              <a:rPr lang="zh-CN" sz="2400">
                <a:ea typeface="宋体" panose="02010600030101010101" pitchFamily="2" charset="-122"/>
              </a:rPr>
              <a:t>如图所示是海波熔化时温度随时间变化的图像，由此可判断</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endParaRPr lang="zh-CN" altLang="en-US" sz="2400"/>
          </a:p>
        </p:txBody>
      </p:sp>
      <p:pic>
        <p:nvPicPr>
          <p:cNvPr id="2" name="图片 -2147482355"/>
          <p:cNvPicPr>
            <a:picLocks noChangeAspect="1"/>
          </p:cNvPicPr>
          <p:nvPr/>
        </p:nvPicPr>
        <p:blipFill>
          <a:blip r:embed="rId4"/>
          <a:stretch>
            <a:fillRect/>
          </a:stretch>
        </p:blipFill>
        <p:spPr>
          <a:xfrm>
            <a:off x="7785100" y="3945255"/>
            <a:ext cx="2220595" cy="1640840"/>
          </a:xfrm>
          <a:prstGeom prst="rect">
            <a:avLst/>
          </a:prstGeom>
          <a:noFill/>
          <a:ln w="9525">
            <a:noFill/>
          </a:ln>
        </p:spPr>
      </p:pic>
      <p:sp>
        <p:nvSpPr>
          <p:cNvPr id="9" name="文本框 8"/>
          <p:cNvSpPr txBox="1"/>
          <p:nvPr/>
        </p:nvSpPr>
        <p:spPr>
          <a:xfrm>
            <a:off x="8390255" y="5708650"/>
            <a:ext cx="1433195"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1</a:t>
            </a:r>
            <a:r>
              <a:rPr lang="zh-CN" sz="1800">
                <a:cs typeface="楷体_GB2312" charset="0"/>
              </a:rPr>
              <a:t>题图</a:t>
            </a:r>
            <a:endParaRPr lang="zh-CN" altLang="en-US" sz="1800"/>
          </a:p>
        </p:txBody>
      </p:sp>
      <p:sp>
        <p:nvSpPr>
          <p:cNvPr id="10" name="文本框 9"/>
          <p:cNvSpPr txBox="1"/>
          <p:nvPr/>
        </p:nvSpPr>
        <p:spPr>
          <a:xfrm>
            <a:off x="966470" y="3698240"/>
            <a:ext cx="6230620"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A. </a:t>
            </a:r>
            <a:r>
              <a:rPr lang="zh-CN" sz="2400">
                <a:ea typeface="宋体" panose="02010600030101010101" pitchFamily="2" charset="-122"/>
              </a:rPr>
              <a:t>海波是非晶体</a:t>
            </a:r>
            <a:r>
              <a:rPr lang="en-US" sz="2400">
                <a:latin typeface="Times New Roman" panose="02020603050405020304" pitchFamily="18" charset="0"/>
                <a:ea typeface="宋体" panose="02010600030101010101" pitchFamily="2" charset="-122"/>
              </a:rPr>
              <a:t>B. </a:t>
            </a:r>
            <a:r>
              <a:rPr lang="zh-CN" sz="2400">
                <a:ea typeface="宋体" panose="02010600030101010101" pitchFamily="2" charset="-122"/>
              </a:rPr>
              <a:t>海波的熔化时间是</a:t>
            </a:r>
            <a:r>
              <a:rPr lang="en-US" sz="2400">
                <a:latin typeface="Times New Roman" panose="02020603050405020304" pitchFamily="18" charset="0"/>
                <a:ea typeface="宋体" panose="02010600030101010101" pitchFamily="2" charset="-122"/>
              </a:rPr>
              <a:t>5 minC. </a:t>
            </a:r>
            <a:r>
              <a:rPr lang="zh-CN" sz="2400">
                <a:ea typeface="宋体" panose="02010600030101010101" pitchFamily="2" charset="-122"/>
              </a:rPr>
              <a:t>海波的熔点是</a:t>
            </a:r>
            <a:r>
              <a:rPr lang="en-US" sz="2400">
                <a:latin typeface="Times New Roman" panose="02020603050405020304" pitchFamily="18" charset="0"/>
                <a:ea typeface="宋体" panose="02010600030101010101" pitchFamily="2" charset="-122"/>
              </a:rPr>
              <a:t>50 </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海波在熔化过程中吸收热量，温度升高</a:t>
            </a:r>
            <a:endParaRPr lang="zh-CN" altLang="en-US" sz="2400"/>
          </a:p>
        </p:txBody>
      </p:sp>
      <p:sp>
        <p:nvSpPr>
          <p:cNvPr id="100" name="文本框 99"/>
          <p:cNvSpPr txBox="1"/>
          <p:nvPr/>
        </p:nvSpPr>
        <p:spPr>
          <a:xfrm>
            <a:off x="10681335" y="3309620"/>
            <a:ext cx="55181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C</a:t>
            </a:r>
            <a:endParaRPr lang="en-US" altLang="en-US" sz="2400" i="1">
              <a:solidFill>
                <a:srgbClr val="FF0000"/>
              </a:solidFill>
              <a:latin typeface="Times New Roman" panose="02020603050405020304" pitchFamily="18" charset="0"/>
              <a:ea typeface="宋体" panose="02010600030101010101" pitchFamily="2"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84225" y="1728470"/>
            <a:ext cx="10624185"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 </a:t>
            </a:r>
            <a:r>
              <a:rPr lang="en-US" sz="2400">
                <a:latin typeface="Times New Roman" panose="02020603050405020304" pitchFamily="18" charset="0"/>
                <a:cs typeface="楷体_GB2312" charset="0"/>
              </a:rPr>
              <a:t>(2017</a:t>
            </a:r>
            <a:r>
              <a:rPr lang="zh-CN" sz="2400">
                <a:cs typeface="楷体_GB2312" charset="0"/>
              </a:rPr>
              <a:t>南平</a:t>
            </a:r>
            <a:r>
              <a:rPr lang="en-US" sz="2400">
                <a:latin typeface="Times New Roman" panose="02020603050405020304" pitchFamily="18" charset="0"/>
                <a:cs typeface="楷体_GB2312" charset="0"/>
              </a:rPr>
              <a:t>)</a:t>
            </a:r>
            <a:r>
              <a:rPr lang="zh-CN" sz="2400">
                <a:ea typeface="宋体" panose="02010600030101010101" pitchFamily="2" charset="-122"/>
              </a:rPr>
              <a:t>在如图所示</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温</a:t>
            </a:r>
            <a:r>
              <a:rPr lang="zh-CN" sz="2400">
                <a:latin typeface="Times New Roman" panose="02020603050405020304" pitchFamily="18" charset="0"/>
                <a:ea typeface="宋体" panose="02010600030101010101" pitchFamily="2" charset="-122"/>
              </a:rPr>
              <a:t>度随时间变化</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的图像中，能反映晶体凝固特点的是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endParaRPr lang="zh-CN" altLang="en-US" sz="2400"/>
          </a:p>
        </p:txBody>
      </p:sp>
      <p:pic>
        <p:nvPicPr>
          <p:cNvPr id="2" name="图片 -2147482354"/>
          <p:cNvPicPr>
            <a:picLocks noChangeAspect="1"/>
          </p:cNvPicPr>
          <p:nvPr/>
        </p:nvPicPr>
        <p:blipFill>
          <a:blip r:embed="rId1"/>
          <a:stretch>
            <a:fillRect/>
          </a:stretch>
        </p:blipFill>
        <p:spPr>
          <a:xfrm>
            <a:off x="2446020" y="3295650"/>
            <a:ext cx="6816725" cy="2332990"/>
          </a:xfrm>
          <a:prstGeom prst="rect">
            <a:avLst/>
          </a:prstGeom>
          <a:noFill/>
          <a:ln w="9525">
            <a:noFill/>
          </a:ln>
        </p:spPr>
      </p:pic>
      <p:sp>
        <p:nvSpPr>
          <p:cNvPr id="3" name="文本框 2"/>
          <p:cNvSpPr txBox="1"/>
          <p:nvPr/>
        </p:nvSpPr>
        <p:spPr>
          <a:xfrm>
            <a:off x="1649095" y="2395220"/>
            <a:ext cx="52006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C</a:t>
            </a:r>
            <a:endParaRPr lang="en-US" altLang="en-US" sz="2400" i="1">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组合 13"/>
          <p:cNvGrpSpPr/>
          <p:nvPr/>
        </p:nvGrpSpPr>
        <p:grpSpPr>
          <a:xfrm>
            <a:off x="973455" y="1295400"/>
            <a:ext cx="10210800" cy="521890"/>
            <a:chOff x="894" y="3246"/>
            <a:chExt cx="16080" cy="822"/>
          </a:xfrm>
        </p:grpSpPr>
        <p:sp>
          <p:nvSpPr>
            <p:cNvPr id="15"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探究固体熔化时温度的变化规律</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dirty="0">
                  <a:latin typeface="Times New Roman" panose="02020603050405020304" pitchFamily="18" charset="0"/>
                  <a:ea typeface="黑体" panose="02010609060101010101" pitchFamily="49" charset="-122"/>
                  <a:cs typeface="Times New Roman" panose="02020603050405020304" pitchFamily="18" charset="0"/>
                </a:rPr>
                <a:t>2019.27</a:t>
              </a: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8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16"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5"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2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901700" y="1851660"/>
            <a:ext cx="11227435" cy="6451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 </a:t>
            </a:r>
            <a:r>
              <a:rPr lang="en-US" sz="2400">
                <a:latin typeface="Times New Roman" panose="02020603050405020304" pitchFamily="18" charset="0"/>
                <a:cs typeface="楷体_GB2312" charset="0"/>
              </a:rPr>
              <a:t>(2019</a:t>
            </a:r>
            <a:r>
              <a:rPr lang="zh-CN" sz="2400">
                <a:cs typeface="楷体_GB2312" charset="0"/>
              </a:rPr>
              <a:t>福建</a:t>
            </a:r>
            <a:r>
              <a:rPr lang="en-US" sz="2400">
                <a:latin typeface="Times New Roman" panose="02020603050405020304" pitchFamily="18" charset="0"/>
                <a:cs typeface="楷体_GB2312" charset="0"/>
              </a:rPr>
              <a:t>27</a:t>
            </a:r>
            <a:r>
              <a:rPr lang="zh-CN" sz="2400">
                <a:cs typeface="楷体_GB2312" charset="0"/>
              </a:rPr>
              <a:t>题</a:t>
            </a:r>
            <a:r>
              <a:rPr lang="en-US" sz="2400">
                <a:latin typeface="Times New Roman" panose="02020603050405020304" pitchFamily="18" charset="0"/>
                <a:cs typeface="楷体_GB2312" charset="0"/>
              </a:rPr>
              <a:t>5</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图甲是</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探究海波熔化时温度的变化规律</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的实验装置．</a:t>
            </a:r>
            <a:endParaRPr lang="zh-CN" altLang="en-US" sz="2400"/>
          </a:p>
        </p:txBody>
      </p:sp>
      <p:pic>
        <p:nvPicPr>
          <p:cNvPr id="6" name="图片 1735"/>
          <p:cNvPicPr>
            <a:picLocks noChangeAspect="1"/>
          </p:cNvPicPr>
          <p:nvPr/>
        </p:nvPicPr>
        <p:blipFill>
          <a:blip r:embed="rId2" r:link="rId3"/>
          <a:srcRect r="65731"/>
          <a:stretch>
            <a:fillRect/>
          </a:stretch>
        </p:blipFill>
        <p:spPr>
          <a:xfrm>
            <a:off x="5344795" y="2793365"/>
            <a:ext cx="2341880" cy="2199005"/>
          </a:xfrm>
          <a:prstGeom prst="rect">
            <a:avLst/>
          </a:prstGeom>
          <a:noFill/>
          <a:ln>
            <a:noFill/>
          </a:ln>
        </p:spPr>
      </p:pic>
      <p:sp>
        <p:nvSpPr>
          <p:cNvPr id="2" name="文本框 1"/>
          <p:cNvSpPr txBox="1"/>
          <p:nvPr/>
        </p:nvSpPr>
        <p:spPr>
          <a:xfrm>
            <a:off x="6047740" y="5111115"/>
            <a:ext cx="1638935"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3</a:t>
            </a:r>
            <a:r>
              <a:rPr lang="zh-CN" sz="1800">
                <a:cs typeface="楷体_GB2312" charset="0"/>
              </a:rPr>
              <a:t>题图</a:t>
            </a:r>
            <a:endParaRPr lang="zh-CN" altLang="en-US" sz="1800">
              <a:cs typeface="楷体_GB2312" charset="0"/>
            </a:endParaRPr>
          </a:p>
        </p:txBody>
      </p:sp>
      <p:sp>
        <p:nvSpPr>
          <p:cNvPr id="3" name="文本框 2"/>
          <p:cNvSpPr txBox="1"/>
          <p:nvPr/>
        </p:nvSpPr>
        <p:spPr>
          <a:xfrm>
            <a:off x="901700" y="5222875"/>
            <a:ext cx="4881880" cy="829945"/>
          </a:xfrm>
          <a:prstGeom prst="rect">
            <a:avLst/>
          </a:prstGeom>
          <a:noFill/>
        </p:spPr>
        <p:txBody>
          <a:bodyPr wrap="none" rtlCol="0" anchor="t">
            <a:spAutoFit/>
          </a:bodyPr>
          <a:p>
            <a:r>
              <a:rPr lang="en-US" sz="2400">
                <a:latin typeface="Times New Roman" panose="02020603050405020304" pitchFamily="18" charset="0"/>
                <a:sym typeface="+mn-ea"/>
              </a:rPr>
              <a:t> (1)</a:t>
            </a:r>
            <a:r>
              <a:rPr lang="zh-CN" sz="2400">
                <a:sym typeface="+mn-ea"/>
              </a:rPr>
              <a:t>图乙温度计的示数为</a:t>
            </a:r>
            <a:r>
              <a:rPr lang="en-US" sz="2400">
                <a:latin typeface="Times New Roman" panose="02020603050405020304" pitchFamily="18" charset="0"/>
                <a:sym typeface="+mn-ea"/>
              </a:rPr>
              <a:t>________</a:t>
            </a:r>
            <a:r>
              <a:rPr lang="en-US" sz="2400">
                <a:latin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sym typeface="+mn-ea"/>
              </a:rPr>
              <a:t>.</a:t>
            </a:r>
            <a:endParaRPr lang="en-US" altLang="en-US" sz="2400">
              <a:latin typeface="Times New Roman" panose="02020603050405020304" pitchFamily="18" charset="0"/>
              <a:sym typeface="+mn-ea"/>
            </a:endParaRPr>
          </a:p>
        </p:txBody>
      </p:sp>
      <p:sp>
        <p:nvSpPr>
          <p:cNvPr id="4" name="文本框 3"/>
          <p:cNvSpPr txBox="1"/>
          <p:nvPr/>
        </p:nvSpPr>
        <p:spPr>
          <a:xfrm>
            <a:off x="4404360" y="5551170"/>
            <a:ext cx="64770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46</a:t>
            </a:r>
            <a:endParaRPr lang="en-US" altLang="en-US" sz="2400" i="1">
              <a:solidFill>
                <a:srgbClr val="FF0000"/>
              </a:solidFill>
              <a:latin typeface="Times New Roman" panose="02020603050405020304" pitchFamily="18"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76605" y="61595"/>
            <a:ext cx="10782300"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(2)</a:t>
            </a:r>
            <a:r>
              <a:rPr lang="zh-CN" sz="2400">
                <a:latin typeface="Times New Roman" panose="02020603050405020304" pitchFamily="18" charset="0"/>
                <a:ea typeface="宋体" panose="02010600030101010101" pitchFamily="2" charset="-122"/>
                <a:cs typeface="Times New Roman" panose="02020603050405020304" pitchFamily="18" charset="0"/>
              </a:rPr>
              <a:t>图丙是根据实验数据描绘出的海波温度随时间变化的图像，海波熔化过程对应图线中的</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段</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i="1">
                <a:latin typeface="Times New Roman" panose="02020603050405020304" pitchFamily="18" charset="0"/>
                <a:ea typeface="宋体" panose="02010600030101010101" pitchFamily="2" charset="-122"/>
                <a:cs typeface="Times New Roman" panose="02020603050405020304" pitchFamily="18" charset="0"/>
              </a:rPr>
              <a:t>AB</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i="1">
                <a:latin typeface="Times New Roman" panose="02020603050405020304" pitchFamily="18" charset="0"/>
                <a:ea typeface="宋体" panose="02010600030101010101" pitchFamily="2" charset="-122"/>
                <a:cs typeface="Times New Roman" panose="02020603050405020304" pitchFamily="18" charset="0"/>
              </a:rPr>
              <a:t>BC</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，其熔点为</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熔化过程中海波吸收的热量</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放出的热量</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大于</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小于</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等于</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p:txBody>
      </p:sp>
      <p:sp>
        <p:nvSpPr>
          <p:cNvPr id="2" name="文本框 1"/>
          <p:cNvSpPr txBox="1"/>
          <p:nvPr/>
        </p:nvSpPr>
        <p:spPr>
          <a:xfrm>
            <a:off x="784225" y="2277110"/>
            <a:ext cx="10506710"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(3)</a:t>
            </a:r>
            <a:r>
              <a:rPr lang="zh-CN" sz="2400">
                <a:latin typeface="Times New Roman" panose="02020603050405020304" pitchFamily="18" charset="0"/>
                <a:ea typeface="宋体" panose="02010600030101010101" pitchFamily="2" charset="-122"/>
                <a:cs typeface="Times New Roman" panose="02020603050405020304" pitchFamily="18" charset="0"/>
              </a:rPr>
              <a:t>用质量为</a:t>
            </a:r>
            <a:r>
              <a:rPr lang="en-US" sz="2400" i="1">
                <a:latin typeface="Times New Roman" panose="02020603050405020304" pitchFamily="18" charset="0"/>
                <a:ea typeface="宋体" panose="02010600030101010101" pitchFamily="2" charset="-122"/>
                <a:cs typeface="Times New Roman" panose="02020603050405020304" pitchFamily="18" charset="0"/>
              </a:rPr>
              <a:t>m</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的海波做实验，绘制的海波的温度随时间变化的图线如图丁中的</a:t>
            </a:r>
            <a:r>
              <a:rPr lang="en-US" sz="2400" i="1">
                <a:latin typeface="Times New Roman" panose="02020603050405020304" pitchFamily="18" charset="0"/>
                <a:ea typeface="宋体" panose="02010600030101010101" pitchFamily="2" charset="-122"/>
                <a:cs typeface="Times New Roman" panose="02020603050405020304" pitchFamily="18" charset="0"/>
              </a:rPr>
              <a:t>a</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若用质量为</a:t>
            </a:r>
            <a:r>
              <a:rPr lang="en-US" sz="2400" i="1">
                <a:latin typeface="Times New Roman" panose="02020603050405020304" pitchFamily="18" charset="0"/>
                <a:ea typeface="宋体" panose="02010600030101010101" pitchFamily="2" charset="-122"/>
                <a:cs typeface="Times New Roman" panose="02020603050405020304" pitchFamily="18" charset="0"/>
              </a:rPr>
              <a:t>m</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2</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i="1">
                <a:latin typeface="Times New Roman" panose="02020603050405020304" pitchFamily="18" charset="0"/>
                <a:ea typeface="宋体" panose="02010600030101010101" pitchFamily="2" charset="-122"/>
                <a:cs typeface="Times New Roman" panose="02020603050405020304" pitchFamily="18" charset="0"/>
              </a:rPr>
              <a:t>m</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2</a:t>
            </a:r>
            <a:r>
              <a:rPr lang="en-US" sz="2400">
                <a:latin typeface="Times New Roman" panose="02020603050405020304" pitchFamily="18" charset="0"/>
                <a:ea typeface="宋体" panose="02010600030101010101" pitchFamily="2" charset="-122"/>
                <a:cs typeface="Times New Roman" panose="02020603050405020304" pitchFamily="18" charset="0"/>
              </a:rPr>
              <a:t>&gt;</a:t>
            </a:r>
            <a:r>
              <a:rPr lang="en-US" sz="2400" i="1">
                <a:latin typeface="Times New Roman" panose="02020603050405020304" pitchFamily="18" charset="0"/>
                <a:ea typeface="宋体" panose="02010600030101010101" pitchFamily="2" charset="-122"/>
                <a:cs typeface="Times New Roman" panose="02020603050405020304" pitchFamily="18" charset="0"/>
              </a:rPr>
              <a:t>m</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1</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的海波做实验，得到的图线可能是图丁中的</a:t>
            </a:r>
            <a:r>
              <a:rPr lang="en-US" sz="2400">
                <a:latin typeface="Times New Roman" panose="02020603050405020304" pitchFamily="18" charset="0"/>
                <a:ea typeface="宋体" panose="02010600030101010101" pitchFamily="2" charset="-122"/>
                <a:cs typeface="Times New Roman" panose="02020603050405020304" pitchFamily="18" charset="0"/>
              </a:rPr>
              <a:t>_____(</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i="1">
                <a:latin typeface="Times New Roman" panose="02020603050405020304" pitchFamily="18" charset="0"/>
                <a:ea typeface="宋体" panose="02010600030101010101" pitchFamily="2" charset="-122"/>
                <a:cs typeface="Times New Roman" panose="02020603050405020304" pitchFamily="18" charset="0"/>
              </a:rPr>
              <a:t>b</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i="1">
                <a:latin typeface="Times New Roman" panose="02020603050405020304" pitchFamily="18" charset="0"/>
                <a:ea typeface="宋体" panose="02010600030101010101" pitchFamily="2" charset="-122"/>
                <a:cs typeface="Times New Roman" panose="02020603050405020304" pitchFamily="18" charset="0"/>
              </a:rPr>
              <a:t>c</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en-US" sz="2400" i="1">
                <a:latin typeface="Times New Roman" panose="02020603050405020304" pitchFamily="18" charset="0"/>
                <a:ea typeface="宋体" panose="02010600030101010101" pitchFamily="2" charset="-122"/>
                <a:cs typeface="Times New Roman" panose="02020603050405020304" pitchFamily="18" charset="0"/>
              </a:rPr>
              <a:t>d</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p:txBody>
      </p:sp>
      <p:sp>
        <p:nvSpPr>
          <p:cNvPr id="4" name="文本框 3"/>
          <p:cNvSpPr txBox="1"/>
          <p:nvPr/>
        </p:nvSpPr>
        <p:spPr>
          <a:xfrm>
            <a:off x="2599690" y="1311910"/>
            <a:ext cx="852805"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BC</a:t>
            </a:r>
            <a:endParaRPr lang="en-US" altLang="en-US" sz="2400" i="1">
              <a:solidFill>
                <a:srgbClr val="FF0000"/>
              </a:solidFill>
              <a:latin typeface="Times New Roman" panose="02020603050405020304" pitchFamily="18" charset="0"/>
              <a:ea typeface="宋体" panose="02010600030101010101" pitchFamily="2" charset="-122"/>
            </a:endParaRPr>
          </a:p>
        </p:txBody>
      </p:sp>
      <p:sp>
        <p:nvSpPr>
          <p:cNvPr id="5" name="文本框 4"/>
          <p:cNvSpPr txBox="1"/>
          <p:nvPr/>
        </p:nvSpPr>
        <p:spPr>
          <a:xfrm>
            <a:off x="8155940" y="1311910"/>
            <a:ext cx="80645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48</a:t>
            </a:r>
            <a:endParaRPr lang="en-US" altLang="en-US" sz="2400" i="1">
              <a:solidFill>
                <a:srgbClr val="FF0000"/>
              </a:solidFill>
              <a:latin typeface="Times New Roman" panose="02020603050405020304" pitchFamily="18" charset="0"/>
              <a:ea typeface="宋体" panose="02010600030101010101" pitchFamily="2" charset="-122"/>
            </a:endParaRPr>
          </a:p>
        </p:txBody>
      </p:sp>
      <p:sp>
        <p:nvSpPr>
          <p:cNvPr id="6" name="文本框 5"/>
          <p:cNvSpPr txBox="1"/>
          <p:nvPr/>
        </p:nvSpPr>
        <p:spPr>
          <a:xfrm>
            <a:off x="2924810" y="1816735"/>
            <a:ext cx="9321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大于</a:t>
            </a:r>
            <a:endParaRPr lang="en-US" altLang="en-US" sz="2400" i="1">
              <a:solidFill>
                <a:srgbClr val="FF0000"/>
              </a:solidFill>
              <a:latin typeface="Times New Roman" panose="02020603050405020304" pitchFamily="18" charset="0"/>
              <a:ea typeface="宋体" panose="02010600030101010101" pitchFamily="2" charset="-122"/>
            </a:endParaRPr>
          </a:p>
        </p:txBody>
      </p:sp>
      <p:sp>
        <p:nvSpPr>
          <p:cNvPr id="7" name="文本框 6"/>
          <p:cNvSpPr txBox="1"/>
          <p:nvPr/>
        </p:nvSpPr>
        <p:spPr>
          <a:xfrm>
            <a:off x="1188720" y="3449320"/>
            <a:ext cx="522605" cy="460375"/>
          </a:xfrm>
          <a:prstGeom prst="rect">
            <a:avLst/>
          </a:prstGeom>
          <a:noFill/>
          <a:ln w="9525">
            <a:noFill/>
          </a:ln>
        </p:spPr>
        <p:txBody>
          <a:bodyPr wrap="square">
            <a:spAutoFit/>
          </a:bodyPr>
          <a:p>
            <a:r>
              <a:rPr lang="en-US" sz="2400" i="1">
                <a:solidFill>
                  <a:srgbClr val="FF0000"/>
                </a:solidFill>
                <a:latin typeface="Times New Roman" panose="02020603050405020304" pitchFamily="18" charset="0"/>
                <a:ea typeface="宋体" panose="02010600030101010101" pitchFamily="2" charset="-122"/>
              </a:rPr>
              <a:t>c</a:t>
            </a:r>
            <a:endParaRPr lang="en-US" altLang="en-US" sz="2400" i="1">
              <a:solidFill>
                <a:srgbClr val="FF0000"/>
              </a:solidFill>
              <a:latin typeface="Times New Roman" panose="02020603050405020304" pitchFamily="18" charset="0"/>
              <a:ea typeface="宋体" panose="02010600030101010101" pitchFamily="2" charset="-122"/>
            </a:endParaRPr>
          </a:p>
        </p:txBody>
      </p:sp>
      <p:pic>
        <p:nvPicPr>
          <p:cNvPr id="8" name="图片 1735"/>
          <p:cNvPicPr>
            <a:picLocks noChangeAspect="1"/>
          </p:cNvPicPr>
          <p:nvPr/>
        </p:nvPicPr>
        <p:blipFill>
          <a:blip r:embed="rId1" r:link="rId2"/>
          <a:srcRect l="33358"/>
          <a:stretch>
            <a:fillRect/>
          </a:stretch>
        </p:blipFill>
        <p:spPr>
          <a:xfrm>
            <a:off x="3890645" y="4030345"/>
            <a:ext cx="4554220" cy="2199005"/>
          </a:xfrm>
          <a:prstGeom prst="rect">
            <a:avLst/>
          </a:prstGeom>
          <a:noFill/>
          <a:ln>
            <a:noFill/>
          </a:ln>
        </p:spPr>
      </p:pic>
      <p:sp>
        <p:nvSpPr>
          <p:cNvPr id="9" name="文本框 8"/>
          <p:cNvSpPr txBox="1"/>
          <p:nvPr/>
        </p:nvSpPr>
        <p:spPr>
          <a:xfrm>
            <a:off x="5808980" y="5996940"/>
            <a:ext cx="1638935"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3</a:t>
            </a:r>
            <a:r>
              <a:rPr lang="zh-CN" sz="1800">
                <a:cs typeface="楷体_GB2312" charset="0"/>
              </a:rPr>
              <a:t>题图</a:t>
            </a:r>
            <a:endParaRPr lang="zh-CN" altLang="en-US" sz="1800">
              <a:cs typeface="楷体_GB2312"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584" name="组合 4"/>
          <p:cNvGrpSpPr/>
          <p:nvPr/>
        </p:nvGrpSpPr>
        <p:grpSpPr>
          <a:xfrm>
            <a:off x="1067779" y="840105"/>
            <a:ext cx="9889112" cy="645159"/>
            <a:chOff x="1594" y="1190"/>
            <a:chExt cx="15573" cy="1017"/>
          </a:xfrm>
        </p:grpSpPr>
        <p:pic>
          <p:nvPicPr>
            <p:cNvPr id="24585" name="图片 1" descr="一级标"/>
            <p:cNvPicPr>
              <a:picLocks noChangeAspect="1"/>
            </p:cNvPicPr>
            <p:nvPr/>
          </p:nvPicPr>
          <p:blipFill>
            <a:blip r:embed="rId1"/>
            <a:stretch>
              <a:fillRect/>
            </a:stretch>
          </p:blipFill>
          <p:spPr>
            <a:xfrm>
              <a:off x="1594" y="1273"/>
              <a:ext cx="15573" cy="850"/>
            </a:xfrm>
            <a:prstGeom prst="rect">
              <a:avLst/>
            </a:prstGeom>
            <a:noFill/>
            <a:ln w="9525">
              <a:noFill/>
            </a:ln>
          </p:spPr>
        </p:pic>
        <p:sp>
          <p:nvSpPr>
            <p:cNvPr id="24586" name="文本框 5"/>
            <p:cNvSpPr txBox="1"/>
            <p:nvPr/>
          </p:nvSpPr>
          <p:spPr>
            <a:xfrm>
              <a:off x="7485" y="1190"/>
              <a:ext cx="3701" cy="1017"/>
            </a:xfrm>
            <a:prstGeom prst="rect">
              <a:avLst/>
            </a:prstGeom>
            <a:noFill/>
            <a:ln w="9525">
              <a:noFill/>
            </a:ln>
          </p:spPr>
          <p:txBody>
            <a:bodyPr wrap="square" anchor="t">
              <a:spAutoFit/>
            </a:bodyPr>
            <a:p>
              <a:pPr algn="ctr"/>
              <a:r>
                <a:rPr lang="zh-CN" altLang="en-US" sz="3600" b="1">
                  <a:latin typeface="黑体" panose="02010609060101010101" pitchFamily="49" charset="-122"/>
                  <a:ea typeface="黑体" panose="02010609060101010101" pitchFamily="49" charset="-122"/>
                  <a:sym typeface="宋体" panose="02010600030101010101" pitchFamily="2" charset="-122"/>
                </a:rPr>
                <a:t>实验突破</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18" name="组合 17"/>
          <p:cNvGrpSpPr/>
          <p:nvPr/>
        </p:nvGrpSpPr>
        <p:grpSpPr>
          <a:xfrm>
            <a:off x="931545" y="1289050"/>
            <a:ext cx="8646160" cy="737235"/>
            <a:chOff x="1254" y="3694"/>
            <a:chExt cx="13616" cy="1161"/>
          </a:xfrm>
        </p:grpSpPr>
        <p:pic>
          <p:nvPicPr>
            <p:cNvPr id="9" name="图片 8" descr="考点·2字"/>
            <p:cNvPicPr>
              <a:picLocks noChangeAspect="1"/>
            </p:cNvPicPr>
            <p:nvPr/>
          </p:nvPicPr>
          <p:blipFill>
            <a:blip r:embed="rId2"/>
            <a:stretch>
              <a:fillRect/>
            </a:stretch>
          </p:blipFill>
          <p:spPr>
            <a:xfrm>
              <a:off x="1254" y="3996"/>
              <a:ext cx="2251" cy="781"/>
            </a:xfrm>
            <a:prstGeom prst="rect">
              <a:avLst/>
            </a:prstGeom>
          </p:spPr>
        </p:pic>
        <p:sp>
          <p:nvSpPr>
            <p:cNvPr id="11" name="文本框 10"/>
            <p:cNvSpPr txBox="1"/>
            <p:nvPr/>
          </p:nvSpPr>
          <p:spPr>
            <a:xfrm>
              <a:off x="1433" y="3963"/>
              <a:ext cx="1443" cy="822"/>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17" name="文本框 4"/>
            <p:cNvSpPr txBox="1"/>
            <p:nvPr/>
          </p:nvSpPr>
          <p:spPr>
            <a:xfrm>
              <a:off x="3642" y="3694"/>
              <a:ext cx="11228"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探究固体熔化时温度的变化规律(</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2019.27</a:t>
              </a: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sp>
        <p:nvSpPr>
          <p:cNvPr id="100" name="文本框 99"/>
          <p:cNvSpPr txBox="1"/>
          <p:nvPr/>
        </p:nvSpPr>
        <p:spPr>
          <a:xfrm>
            <a:off x="787400" y="1954530"/>
            <a:ext cx="10743565" cy="4407535"/>
          </a:xfrm>
          <a:prstGeom prst="rect">
            <a:avLst/>
          </a:prstGeom>
          <a:noFill/>
          <a:ln w="9525">
            <a:noFill/>
          </a:ln>
        </p:spPr>
        <p:txBody>
          <a:bodyPr wrap="square">
            <a:spAutoFit/>
          </a:bodyPr>
          <a:p>
            <a:pPr>
              <a:lnSpc>
                <a:spcPct val="130000"/>
              </a:lnSpc>
            </a:pPr>
            <a:r>
              <a:rPr lang="zh-CN" sz="2400">
                <a:ea typeface="黑体" panose="02010609060101010101" pitchFamily="49" charset="-122"/>
              </a:rPr>
              <a:t>命题点【设计与进行实验】</a:t>
            </a:r>
            <a:r>
              <a:rPr lang="en-US" sz="2400">
                <a:latin typeface="Times New Roman" panose="02020603050405020304" pitchFamily="18" charset="0"/>
                <a:ea typeface="宋体" panose="02010600030101010101" pitchFamily="2" charset="-122"/>
              </a:rPr>
              <a:t>1. </a:t>
            </a:r>
            <a:r>
              <a:rPr lang="zh-CN" sz="2400">
                <a:ea typeface="宋体" panose="02010600030101010101" pitchFamily="2" charset="-122"/>
              </a:rPr>
              <a:t>主要实验器材的选取及作用</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温度计的使用和读数</a:t>
            </a:r>
            <a:r>
              <a:rPr lang="en-US" sz="2400">
                <a:latin typeface="Times New Roman" panose="02020603050405020304" pitchFamily="18" charset="0"/>
                <a:cs typeface="仿宋_GB2312" charset="0"/>
              </a:rPr>
              <a:t> [2019.27(1)]</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停表的使用和读数；</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搅拌器</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通过搅拌使固体受热均匀</a:t>
            </a:r>
            <a:r>
              <a:rPr lang="en-US" sz="2400">
                <a:latin typeface="Times New Roman" panose="02020603050405020304" pitchFamily="18" charset="0"/>
                <a:ea typeface="宋体" panose="02010600030101010101" pitchFamily="2" charset="-122"/>
              </a:rPr>
              <a:t>) </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石棉网</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使烧杯底部受热均匀</a:t>
            </a:r>
            <a:r>
              <a:rPr lang="en-US" sz="2400">
                <a:latin typeface="Times New Roman" panose="02020603050405020304" pitchFamily="18" charset="0"/>
                <a:ea typeface="宋体" panose="02010600030101010101" pitchFamily="2" charset="-122"/>
              </a:rPr>
              <a:t>) </a:t>
            </a:r>
            <a:r>
              <a:rPr lang="zh-CN" sz="2400">
                <a:ea typeface="宋体" panose="02010600030101010101" pitchFamily="2" charset="-122"/>
              </a:rPr>
              <a:t>；</a:t>
            </a:r>
            <a:endParaRPr lang="zh-CN" sz="2400">
              <a:ea typeface="宋体" panose="02010600030101010101" pitchFamily="2" charset="-122"/>
            </a:endParaRPr>
          </a:p>
          <a:p>
            <a:pPr>
              <a:lnSpc>
                <a:spcPct val="130000"/>
              </a:lnSpc>
            </a:pPr>
            <a:r>
              <a:rPr lang="en-US" sz="2400">
                <a:latin typeface="Times New Roman" panose="02020603050405020304" pitchFamily="18" charset="0"/>
                <a:sym typeface="+mn-ea"/>
              </a:rPr>
              <a:t>(5)</a:t>
            </a:r>
            <a:r>
              <a:rPr lang="zh-CN" sz="2400">
                <a:sym typeface="+mn-ea"/>
              </a:rPr>
              <a:t>用小颗粒固体的原因</a:t>
            </a:r>
            <a:r>
              <a:rPr lang="en-US" sz="2400">
                <a:latin typeface="Times New Roman" panose="02020603050405020304" pitchFamily="18" charset="0"/>
                <a:sym typeface="+mn-ea"/>
              </a:rPr>
              <a:t>(</a:t>
            </a:r>
            <a:r>
              <a:rPr lang="en-US" sz="2400">
                <a:latin typeface="宋体" panose="02010600030101010101" pitchFamily="2" charset="-122"/>
                <a:cs typeface="Times New Roman" panose="02020603050405020304" pitchFamily="18" charset="0"/>
                <a:sym typeface="+mn-ea"/>
              </a:rPr>
              <a:t>①</a:t>
            </a:r>
            <a:r>
              <a:rPr lang="zh-CN" sz="2400">
                <a:sym typeface="+mn-ea"/>
              </a:rPr>
              <a:t>使温度计的玻璃泡与固体充分接触；</a:t>
            </a:r>
            <a:r>
              <a:rPr lang="en-US" sz="2400">
                <a:latin typeface="宋体" panose="02010600030101010101" pitchFamily="2" charset="-122"/>
                <a:cs typeface="Times New Roman" panose="02020603050405020304" pitchFamily="18" charset="0"/>
                <a:sym typeface="+mn-ea"/>
              </a:rPr>
              <a:t>②</a:t>
            </a:r>
            <a:r>
              <a:rPr lang="zh-CN" sz="2400">
                <a:sym typeface="+mn-ea"/>
              </a:rPr>
              <a:t>小颗粒固体易均匀受热</a:t>
            </a:r>
            <a:r>
              <a:rPr lang="en-US" sz="2400">
                <a:latin typeface="Times New Roman" panose="02020603050405020304" pitchFamily="18" charset="0"/>
                <a:sym typeface="+mn-ea"/>
              </a:rPr>
              <a:t>)</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53745" y="1677035"/>
            <a:ext cx="10506710" cy="378460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2. </a:t>
            </a:r>
            <a:r>
              <a:rPr lang="zh-CN" sz="2400">
                <a:ea typeface="宋体" panose="02010600030101010101" pitchFamily="2" charset="-122"/>
              </a:rPr>
              <a:t>器材组装顺序</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自下而上</a:t>
            </a:r>
            <a:r>
              <a:rPr lang="en-US" sz="2400">
                <a:latin typeface="Times New Roman" panose="02020603050405020304" pitchFamily="18" charset="0"/>
                <a:ea typeface="宋体" panose="02010600030101010101" pitchFamily="2" charset="-122"/>
              </a:rPr>
              <a:t>)3. </a:t>
            </a:r>
            <a:r>
              <a:rPr lang="zh-CN" sz="2400">
                <a:ea typeface="宋体" panose="02010600030101010101" pitchFamily="2" charset="-122"/>
              </a:rPr>
              <a:t>水浴法加热的优点</a:t>
            </a:r>
            <a:r>
              <a:rPr lang="en-US" sz="2400">
                <a:latin typeface="Times New Roman" panose="02020603050405020304" pitchFamily="18" charset="0"/>
                <a:ea typeface="宋体" panose="02010600030101010101" pitchFamily="2" charset="-122"/>
              </a:rPr>
              <a:t>(</a:t>
            </a:r>
            <a:r>
              <a:rPr lang="en-US" sz="2400">
                <a:latin typeface="宋体" panose="02010600030101010101" pitchFamily="2" charset="-122"/>
                <a:cs typeface="Times New Roman" panose="02020603050405020304" pitchFamily="18" charset="0"/>
              </a:rPr>
              <a:t>①</a:t>
            </a:r>
            <a:r>
              <a:rPr lang="zh-CN" sz="2400">
                <a:ea typeface="宋体" panose="02010600030101010101" pitchFamily="2" charset="-122"/>
              </a:rPr>
              <a:t>使被加热物质受热均匀；</a:t>
            </a:r>
            <a:r>
              <a:rPr lang="en-US" sz="2400">
                <a:latin typeface="宋体" panose="02010600030101010101" pitchFamily="2" charset="-122"/>
                <a:cs typeface="Times New Roman" panose="02020603050405020304" pitchFamily="18" charset="0"/>
              </a:rPr>
              <a:t>②</a:t>
            </a:r>
            <a:r>
              <a:rPr lang="zh-CN" sz="2400">
                <a:ea typeface="宋体" panose="02010600030101010101" pitchFamily="2" charset="-122"/>
              </a:rPr>
              <a:t>温度上升较慢，便于记录温度</a:t>
            </a:r>
            <a:r>
              <a:rPr lang="en-US" sz="2400">
                <a:latin typeface="Times New Roman" panose="02020603050405020304" pitchFamily="18" charset="0"/>
                <a:ea typeface="宋体" panose="02010600030101010101" pitchFamily="2" charset="-122"/>
              </a:rPr>
              <a:t>)4. </a:t>
            </a:r>
            <a:r>
              <a:rPr lang="zh-CN" sz="2400">
                <a:ea typeface="宋体" panose="02010600030101010101" pitchFamily="2" charset="-122"/>
              </a:rPr>
              <a:t>试管放入烧杯中的位置要适当</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试管中所装物质要</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在水中，试管不能接触烧杯；烧杯中水量不宜过多，避免加热时间过长</a:t>
            </a:r>
            <a:r>
              <a:rPr lang="en-US" sz="2400">
                <a:latin typeface="Times New Roman" panose="02020603050405020304" pitchFamily="18" charset="0"/>
                <a:ea typeface="宋体" panose="02010600030101010101" pitchFamily="2" charset="-122"/>
              </a:rPr>
              <a:t>)</a:t>
            </a:r>
            <a:endParaRPr lang="zh-CN" sz="2400">
              <a:ea typeface="黑体" panose="02010609060101010101" pitchFamily="49" charset="-122"/>
            </a:endParaRPr>
          </a:p>
          <a:p>
            <a:endParaRPr lang="zh-CN" altLang="en-US" sz="2400"/>
          </a:p>
        </p:txBody>
      </p:sp>
      <p:sp>
        <p:nvSpPr>
          <p:cNvPr id="2" name="文本框 1"/>
          <p:cNvSpPr txBox="1"/>
          <p:nvPr/>
        </p:nvSpPr>
        <p:spPr>
          <a:xfrm>
            <a:off x="7854950" y="4023360"/>
            <a:ext cx="9956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浸没</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2.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3.xml><?xml version="1.0" encoding="utf-8"?>
<p:tagLst xmlns:p="http://schemas.openxmlformats.org/presentationml/2006/main">
  <p:tag name="KSO_WM_TAG_VERSION" val="1.0"/>
  <p:tag name="KSO_WM_TEMPLATE_CATEGORY" val="diagram"/>
  <p:tag name="KSO_WM_TEMPLATE_INDEX" val="782"/>
  <p:tag name="KSO_WM_UNIT_TYPE" val="l_h_f"/>
  <p:tag name="KSO_WM_UNIT_INDEX" val="1_2_1"/>
  <p:tag name="KSO_WM_UNIT_ID" val="258*l_h_f*1_2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4.xml><?xml version="1.0" encoding="utf-8"?>
<p:tagLst xmlns:p="http://schemas.openxmlformats.org/presentationml/2006/main">
  <p:tag name="KSO_WM_SLIDE_ITEM_CNT" val="4"/>
</p:tagLst>
</file>

<file path=ppt/tags/tag5.xml><?xml version="1.0" encoding="utf-8"?>
<p:tagLst xmlns:p="http://schemas.openxmlformats.org/presentationml/2006/main">
  <p:tag name="KSO_WM_UNIT_TABLE_BEAUTIFY" val="smartTable{12812c76-98b7-44c9-b1dd-1f153f22bd8a}"/>
</p:tagLst>
</file>

<file path=ppt/tags/tag6.xml><?xml version="1.0" encoding="utf-8"?>
<p:tagLst xmlns:p="http://schemas.openxmlformats.org/presentationml/2006/main">
  <p:tag name="KSO_WM_SLIDE_ITEM_CNT" val="1"/>
  <p:tag name="KSO_WM_SLIDE_MODEL_TYPE" val="timeline"/>
</p:tagLst>
</file>

<file path=ppt/tags/tag7.xml><?xml version="1.0" encoding="utf-8"?>
<p:tagLst xmlns:p="http://schemas.openxmlformats.org/presentationml/2006/main">
  <p:tag name="KSO_WM_UNIT_TABLE_BEAUTIFY" val="smartTable{7ce22368-259d-4902-8e16-331cc8320df7}"/>
</p:tagLst>
</file>

<file path=ppt/tags/tag8.xml><?xml version="1.0" encoding="utf-8"?>
<p:tagLst xmlns:p="http://schemas.openxmlformats.org/presentationml/2006/main">
  <p:tag name="KSO_WM_SLIDE_ITEM_CNT" val="1"/>
  <p:tag name="KSO_WM_SLIDE_MODEL_TYPE" val="timelin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2503</Words>
  <Application>WPS 演示</Application>
  <PresentationFormat>宽屏</PresentationFormat>
  <Paragraphs>263</Paragraphs>
  <Slides>15</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15</vt:i4>
      </vt:variant>
    </vt:vector>
  </HeadingPairs>
  <TitlesOfParts>
    <vt:vector size="27" baseType="lpstr">
      <vt:lpstr>Arial</vt:lpstr>
      <vt:lpstr>宋体</vt:lpstr>
      <vt:lpstr>Wingdings</vt:lpstr>
      <vt:lpstr>微软雅黑</vt:lpstr>
      <vt:lpstr>Times New Roman</vt:lpstr>
      <vt:lpstr>黑体</vt:lpstr>
      <vt:lpstr>楷体_GB2312</vt:lpstr>
      <vt:lpstr>新宋体</vt:lpstr>
      <vt:lpstr>仿宋_GB2312</vt:lpstr>
      <vt:lpstr>仿宋</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CCAV1234</cp:lastModifiedBy>
  <cp:revision>2</cp:revision>
  <dcterms:created xsi:type="dcterms:W3CDTF">2019-11-26T04:16:00Z</dcterms:created>
  <dcterms:modified xsi:type="dcterms:W3CDTF">2019-12-29T06:07:04Z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