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21"/>
  </p:notesMasterIdLst>
  <p:handoutMasterIdLst>
    <p:handoutMasterId r:id="rId22"/>
  </p:handoutMasterIdLst>
  <p:sldIdLst>
    <p:sldId id="291" r:id="rId3"/>
    <p:sldId id="290" r:id="rId4"/>
    <p:sldId id="262" r:id="rId5"/>
    <p:sldId id="581" r:id="rId6"/>
    <p:sldId id="398" r:id="rId7"/>
    <p:sldId id="583" r:id="rId8"/>
    <p:sldId id="585" r:id="rId9"/>
    <p:sldId id="608" r:id="rId10"/>
    <p:sldId id="584" r:id="rId11"/>
    <p:sldId id="607" r:id="rId12"/>
    <p:sldId id="609" r:id="rId13"/>
    <p:sldId id="610" r:id="rId14"/>
    <p:sldId id="298" r:id="rId15"/>
    <p:sldId id="619" r:id="rId16"/>
    <p:sldId id="570" r:id="rId17"/>
    <p:sldId id="283" r:id="rId18"/>
    <p:sldId id="301" r:id="rId19"/>
    <p:sldId id="258" r:id="rId20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9">
          <p15:clr>
            <a:srgbClr val="A4A3A4"/>
          </p15:clr>
        </p15:guide>
        <p15:guide id="2" pos="22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C562"/>
    <a:srgbClr val="D4D016"/>
    <a:srgbClr val="D98200"/>
    <a:srgbClr val="95B3D7"/>
    <a:srgbClr val="B9E18E"/>
    <a:srgbClr val="4888E3"/>
    <a:srgbClr val="203093"/>
    <a:srgbClr val="FCA71D"/>
    <a:srgbClr val="B2D0F5"/>
    <a:srgbClr val="569D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85" autoAdjust="0"/>
  </p:normalViewPr>
  <p:slideViewPr>
    <p:cSldViewPr showGuides="1">
      <p:cViewPr varScale="1">
        <p:scale>
          <a:sx n="81" d="100"/>
          <a:sy n="81" d="100"/>
        </p:scale>
        <p:origin x="725" y="62"/>
      </p:cViewPr>
      <p:guideLst>
        <p:guide orient="horz" pos="1139"/>
        <p:guide pos="22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75" y="180861"/>
            <a:ext cx="805270" cy="284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5" y="127325"/>
            <a:ext cx="12192000" cy="6857107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4427190" y="2331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00" y="171503"/>
            <a:ext cx="805270" cy="284905"/>
          </a:xfrm>
          <a:prstGeom prst="rect">
            <a:avLst/>
          </a:prstGeom>
        </p:spPr>
      </p:pic>
      <p:pic>
        <p:nvPicPr>
          <p:cNvPr id="10" name="图片 9" descr="930947e2739eada31cf939736b30f817"/>
          <p:cNvPicPr>
            <a:picLocks noChangeAspect="1"/>
          </p:cNvPicPr>
          <p:nvPr userDrawn="1"/>
        </p:nvPicPr>
        <p:blipFill>
          <a:blip r:embed="rId4">
            <a:lum bright="-12000"/>
          </a:blip>
          <a:stretch>
            <a:fillRect/>
          </a:stretch>
        </p:blipFill>
        <p:spPr>
          <a:xfrm>
            <a:off x="0" y="-1120140"/>
            <a:ext cx="12192000" cy="8096250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4554190" y="2458742"/>
            <a:ext cx="4249025" cy="1446550"/>
          </a:xfrm>
          <a:prstGeom prst="rect">
            <a:avLst/>
          </a:prstGeom>
          <a:noFill/>
          <a:effectLst>
            <a:glow rad="1270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glow rad="1143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37.png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5.emf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10" Type="http://schemas.openxmlformats.org/officeDocument/2006/relationships/image" Target="../media/image38.png"/><Relationship Id="rId4" Type="http://schemas.openxmlformats.org/officeDocument/2006/relationships/image" Target="../media/image36.emf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40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41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GI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23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2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1.png"/><Relationship Id="rId5" Type="http://schemas.openxmlformats.org/officeDocument/2006/relationships/tags" Target="../tags/tag5.xml"/><Relationship Id="rId10" Type="http://schemas.openxmlformats.org/officeDocument/2006/relationships/image" Target="../media/image11.png"/><Relationship Id="rId4" Type="http://schemas.openxmlformats.org/officeDocument/2006/relationships/tags" Target="../tags/tag4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25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24.png"/><Relationship Id="rId2" Type="http://schemas.openxmlformats.org/officeDocument/2006/relationships/tags" Target="../tags/tag8.xml"/><Relationship Id="rId16" Type="http://schemas.openxmlformats.org/officeDocument/2006/relationships/image" Target="../media/image11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23.png"/><Relationship Id="rId5" Type="http://schemas.openxmlformats.org/officeDocument/2006/relationships/tags" Target="../tags/tag11.xml"/><Relationship Id="rId15" Type="http://schemas.openxmlformats.org/officeDocument/2006/relationships/image" Target="../media/image12.png"/><Relationship Id="rId10" Type="http://schemas.openxmlformats.org/officeDocument/2006/relationships/image" Target="../media/image22.png"/><Relationship Id="rId4" Type="http://schemas.openxmlformats.org/officeDocument/2006/relationships/tags" Target="../tags/tag10.xml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12.png"/><Relationship Id="rId3" Type="http://schemas.openxmlformats.org/officeDocument/2006/relationships/image" Target="../media/image2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video" Target="../media/media1.mp4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3.xml"/><Relationship Id="rId11" Type="http://schemas.openxmlformats.org/officeDocument/2006/relationships/image" Target="../media/image12.png"/><Relationship Id="rId5" Type="http://schemas.openxmlformats.org/officeDocument/2006/relationships/video" Target="../media/media2.mp4"/><Relationship Id="rId10" Type="http://schemas.openxmlformats.org/officeDocument/2006/relationships/image" Target="../media/image34.png"/><Relationship Id="rId4" Type="http://schemas.microsoft.com/office/2007/relationships/media" Target="../media/media2.mp4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37010" y="-36195"/>
            <a:ext cx="5940000" cy="69840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133" y="1483043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第十五章 电流和电路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-114000" y="3296792"/>
            <a:ext cx="8415000" cy="2062103"/>
          </a:xfrm>
        </p:spPr>
        <p:txBody>
          <a:bodyPr/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串、并联电路中电流的规律</a:t>
            </a:r>
          </a:p>
          <a:p>
            <a:pPr algn="ctr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6000" y="280447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4" name="表格 23"/>
          <p:cNvGraphicFramePr/>
          <p:nvPr>
            <p:custDataLst>
              <p:tags r:id="rId1"/>
            </p:custDataLst>
          </p:nvPr>
        </p:nvGraphicFramePr>
        <p:xfrm>
          <a:off x="2997200" y="1718945"/>
          <a:ext cx="8531860" cy="2591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3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9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93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9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4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点的电流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B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点的电流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I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B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/A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C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点的电流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I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C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/A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串联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0.16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0.16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串联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0.18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0.19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9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串联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0.20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0.20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0.21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3037205" y="2574290"/>
            <a:ext cx="8460105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D982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Group 92"/>
          <p:cNvGrpSpPr/>
          <p:nvPr/>
        </p:nvGrpSpPr>
        <p:grpSpPr bwMode="auto">
          <a:xfrm>
            <a:off x="2996248" y="4707255"/>
            <a:ext cx="4725987" cy="530225"/>
            <a:chOff x="1269" y="1296"/>
            <a:chExt cx="2977" cy="334"/>
          </a:xfrm>
        </p:grpSpPr>
        <p:sp>
          <p:nvSpPr>
            <p:cNvPr id="27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2824" cy="334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0"/>
              </a:srgbClr>
            </a:solidFill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endParaRPr lang="en-US" altLang="zh-CN" sz="20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29" name="Group 55"/>
            <p:cNvGrpSpPr/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30" name="Group 56"/>
              <p:cNvGrpSpPr/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32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34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35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grpSp>
        <p:nvGrpSpPr>
          <p:cNvPr id="36" name="Group 93"/>
          <p:cNvGrpSpPr/>
          <p:nvPr/>
        </p:nvGrpSpPr>
        <p:grpSpPr bwMode="auto">
          <a:xfrm>
            <a:off x="2981960" y="5335270"/>
            <a:ext cx="4741863" cy="549275"/>
            <a:chOff x="1268" y="1776"/>
            <a:chExt cx="2987" cy="346"/>
          </a:xfrm>
        </p:grpSpPr>
        <p:sp>
          <p:nvSpPr>
            <p:cNvPr id="37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2833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2633" cy="25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39" name="Group 62"/>
            <p:cNvGrpSpPr/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40" name="Group 63"/>
              <p:cNvGrpSpPr/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41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42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44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45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2</a:t>
                </a:r>
              </a:p>
            </p:txBody>
          </p:sp>
        </p:grpSp>
      </p:grpSp>
      <p:grpSp>
        <p:nvGrpSpPr>
          <p:cNvPr id="46" name="Group 94"/>
          <p:cNvGrpSpPr/>
          <p:nvPr/>
        </p:nvGrpSpPr>
        <p:grpSpPr bwMode="auto">
          <a:xfrm>
            <a:off x="2997835" y="6007418"/>
            <a:ext cx="4724400" cy="547687"/>
            <a:chOff x="1270" y="2247"/>
            <a:chExt cx="2976" cy="345"/>
          </a:xfrm>
        </p:grpSpPr>
        <p:sp>
          <p:nvSpPr>
            <p:cNvPr id="47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2824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2633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49" name="Group 69"/>
            <p:cNvGrpSpPr/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50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  <p:grpSp>
            <p:nvGrpSpPr>
              <p:cNvPr id="51" name="Group 71"/>
              <p:cNvGrpSpPr/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52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53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55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6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3037205" y="3136900"/>
            <a:ext cx="8460105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D4D016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037205" y="3699510"/>
            <a:ext cx="8460105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0EC562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851140" y="4542155"/>
            <a:ext cx="3910330" cy="1929130"/>
            <a:chOff x="12364" y="7153"/>
            <a:chExt cx="6158" cy="3038"/>
          </a:xfrm>
        </p:grpSpPr>
        <p:pic>
          <p:nvPicPr>
            <p:cNvPr id="62" name="图片 61" descr="小标题 (2)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64" y="7153"/>
              <a:ext cx="6158" cy="3038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13568" y="8248"/>
              <a:ext cx="4208" cy="1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串联电路中，</a:t>
              </a:r>
            </a:p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电流处处相等。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7" grpId="0" animBg="1"/>
      <p:bldP spid="57" grpId="1" animBg="1"/>
      <p:bldP spid="58" grpId="0" animBg="1"/>
      <p:bldP spid="5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16275" y="1449070"/>
            <a:ext cx="7436485" cy="2127250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Group 92"/>
          <p:cNvGrpSpPr/>
          <p:nvPr/>
        </p:nvGrpSpPr>
        <p:grpSpPr bwMode="auto">
          <a:xfrm>
            <a:off x="3101658" y="4210685"/>
            <a:ext cx="3090862" cy="530225"/>
            <a:chOff x="1269" y="1296"/>
            <a:chExt cx="1947" cy="334"/>
          </a:xfrm>
        </p:grpSpPr>
        <p:sp>
          <p:nvSpPr>
            <p:cNvPr id="27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1794" cy="334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0"/>
              </a:srgbClr>
            </a:solidFill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1610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</a:t>
              </a:r>
              <a:endParaRPr lang="en-US" altLang="zh-CN" sz="20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29" name="Group 55"/>
            <p:cNvGrpSpPr/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30" name="Group 56"/>
              <p:cNvGrpSpPr/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32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34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35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grpSp>
        <p:nvGrpSpPr>
          <p:cNvPr id="36" name="Group 93"/>
          <p:cNvGrpSpPr/>
          <p:nvPr/>
        </p:nvGrpSpPr>
        <p:grpSpPr bwMode="auto">
          <a:xfrm>
            <a:off x="3087370" y="4838700"/>
            <a:ext cx="3105150" cy="549275"/>
            <a:chOff x="1268" y="1776"/>
            <a:chExt cx="1956" cy="346"/>
          </a:xfrm>
        </p:grpSpPr>
        <p:sp>
          <p:nvSpPr>
            <p:cNvPr id="37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1802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1587" cy="25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39" name="Group 62"/>
            <p:cNvGrpSpPr/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40" name="Group 63"/>
              <p:cNvGrpSpPr/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41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42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44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45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2</a:t>
                </a:r>
              </a:p>
            </p:txBody>
          </p:sp>
        </p:grpSp>
      </p:grpSp>
      <p:grpSp>
        <p:nvGrpSpPr>
          <p:cNvPr id="46" name="Group 94"/>
          <p:cNvGrpSpPr/>
          <p:nvPr/>
        </p:nvGrpSpPr>
        <p:grpSpPr bwMode="auto">
          <a:xfrm>
            <a:off x="3103245" y="5510848"/>
            <a:ext cx="3089275" cy="547687"/>
            <a:chOff x="1270" y="2247"/>
            <a:chExt cx="1946" cy="345"/>
          </a:xfrm>
        </p:grpSpPr>
        <p:sp>
          <p:nvSpPr>
            <p:cNvPr id="47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1794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1579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49" name="Group 69"/>
            <p:cNvGrpSpPr/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50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  <p:grpSp>
            <p:nvGrpSpPr>
              <p:cNvPr id="51" name="Group 71"/>
              <p:cNvGrpSpPr/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52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53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55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6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3" name="椭圆 12"/>
          <p:cNvSpPr/>
          <p:nvPr/>
        </p:nvSpPr>
        <p:spPr>
          <a:xfrm>
            <a:off x="3606800" y="1576705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787515" y="1629410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8375" y="1710690"/>
            <a:ext cx="2278380" cy="16084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5999" y="1711325"/>
            <a:ext cx="2244841" cy="1584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9647555" y="1601470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9905" y="1683385"/>
            <a:ext cx="2232000" cy="1575096"/>
          </a:xfrm>
          <a:prstGeom prst="rect">
            <a:avLst/>
          </a:prstGeom>
        </p:spPr>
      </p:pic>
      <p:sp>
        <p:nvSpPr>
          <p:cNvPr id="3" name="Shape 25434"/>
          <p:cNvSpPr/>
          <p:nvPr/>
        </p:nvSpPr>
        <p:spPr>
          <a:xfrm>
            <a:off x="7188702" y="498385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Shape 25434"/>
          <p:cNvSpPr/>
          <p:nvPr/>
        </p:nvSpPr>
        <p:spPr>
          <a:xfrm>
            <a:off x="7198227" y="492670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14615" y="4838700"/>
            <a:ext cx="32073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9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次实验，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有更简便的办法吗？</a:t>
            </a:r>
          </a:p>
        </p:txBody>
      </p:sp>
      <p:pic>
        <p:nvPicPr>
          <p:cNvPr id="8" name="图片 7" descr="思考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61175" y="4748530"/>
            <a:ext cx="988695" cy="103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/>
          <p:cNvGrpSpPr>
            <a:grpSpLocks noChangeAspect="1"/>
          </p:cNvGrpSpPr>
          <p:nvPr/>
        </p:nvGrpSpPr>
        <p:grpSpPr>
          <a:xfrm>
            <a:off x="16221075" y="99060"/>
            <a:ext cx="5016500" cy="3818890"/>
            <a:chOff x="4790" y="3628"/>
            <a:chExt cx="7900" cy="6014"/>
          </a:xfrm>
        </p:grpSpPr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0" y="3628"/>
              <a:ext cx="7900" cy="6015"/>
            </a:xfrm>
            <a:prstGeom prst="rect">
              <a:avLst/>
            </a:prstGeom>
            <a:ln w="63500">
              <a:noFill/>
            </a:ln>
          </p:spPr>
        </p:pic>
        <p:sp>
          <p:nvSpPr>
            <p:cNvPr id="125" name="椭圆 124"/>
            <p:cNvSpPr>
              <a:spLocks noChangeAspect="1"/>
            </p:cNvSpPr>
            <p:nvPr/>
          </p:nvSpPr>
          <p:spPr>
            <a:xfrm>
              <a:off x="5517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26" name="椭圆 125"/>
            <p:cNvSpPr>
              <a:spLocks noChangeAspect="1"/>
            </p:cNvSpPr>
            <p:nvPr/>
          </p:nvSpPr>
          <p:spPr>
            <a:xfrm>
              <a:off x="8323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27" name="椭圆 126"/>
            <p:cNvSpPr>
              <a:spLocks noChangeAspect="1"/>
            </p:cNvSpPr>
            <p:nvPr/>
          </p:nvSpPr>
          <p:spPr>
            <a:xfrm>
              <a:off x="11157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3</a:t>
              </a: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5935" y="2348865"/>
            <a:ext cx="3247390" cy="2472690"/>
          </a:xfrm>
          <a:prstGeom prst="rect">
            <a:avLst/>
          </a:prstGeom>
          <a:ln w="63500">
            <a:noFill/>
          </a:ln>
        </p:spPr>
      </p:pic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62" name="右箭头 61"/>
          <p:cNvSpPr/>
          <p:nvPr/>
        </p:nvSpPr>
        <p:spPr>
          <a:xfrm>
            <a:off x="6096000" y="3251835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实验电路</a:t>
            </a:r>
          </a:p>
        </p:txBody>
      </p:sp>
      <p:pic>
        <p:nvPicPr>
          <p:cNvPr id="128" name="图片 127" descr="D:\2021年\7月\体系\精品课件\绘图\返回\7.23电路图修改\7.22三张\01.png0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941310" y="2130108"/>
            <a:ext cx="3493135" cy="2910840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>
            <a:off x="4655820" y="5720715"/>
            <a:ext cx="4616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同时测量三个位置的电流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3355032"/>
            <a:ext cx="1572904" cy="657860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连接实物图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pic>
        <p:nvPicPr>
          <p:cNvPr id="3" name="图片 2" descr="D:\2021年\7月\体系\精品课件\绘图\返回\7.22物理插图5张\05.png0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725920" y="2061845"/>
            <a:ext cx="5108575" cy="32505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3592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128" name="图片 127" descr="D:\2021年\7月\体系\精品课件\绘图\返回\7.23电路图修改\7.22三张\01.png0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152775" y="2394268"/>
            <a:ext cx="3493135" cy="2910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3355032"/>
            <a:ext cx="1572904" cy="657860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连接实物图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pic>
        <p:nvPicPr>
          <p:cNvPr id="3" name="图片 2" descr="D:\2021年\7月\体系\精品课件\绘图\返回\7.22物理插图5张\04.png0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726238" y="2061845"/>
            <a:ext cx="5107940" cy="32505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3592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128" name="图片 127" descr="D:\2021年\7月\体系\精品课件\绘图\返回\7.23电路图修改\7.22三张\01.png0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152775" y="2394268"/>
            <a:ext cx="3493135" cy="2910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71190" y="998855"/>
            <a:ext cx="80562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L</a:t>
            </a:r>
            <a:r>
              <a:rPr lang="en-US" altLang="zh-CN" sz="28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28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28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三灯串联在电路中，通电后发现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L</a:t>
            </a:r>
            <a:r>
              <a:rPr lang="en-US" altLang="zh-CN" sz="28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最亮，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28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最暗，则三灯中的电流（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A.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I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最大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		B.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最大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C.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I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最大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		D.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一样大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6056" y="3355032"/>
            <a:ext cx="1572904" cy="657860"/>
            <a:chOff x="118542" y="795531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359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63390" y="3710305"/>
            <a:ext cx="6332855" cy="2747645"/>
            <a:chOff x="3125" y="6118"/>
            <a:chExt cx="9973" cy="4327"/>
          </a:xfrm>
        </p:grpSpPr>
        <p:grpSp>
          <p:nvGrpSpPr>
            <p:cNvPr id="25" name="组合 24"/>
            <p:cNvGrpSpPr/>
            <p:nvPr/>
          </p:nvGrpSpPr>
          <p:grpSpPr>
            <a:xfrm>
              <a:off x="3125" y="6118"/>
              <a:ext cx="9973" cy="4327"/>
              <a:chOff x="1205" y="5278"/>
              <a:chExt cx="9973" cy="432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205" y="5789"/>
                <a:ext cx="9973" cy="3816"/>
              </a:xfrm>
              <a:custGeom>
                <a:avLst/>
                <a:gdLst>
                  <a:gd name="connsiteX0" fmla="*/ 467173 w 9694331"/>
                  <a:gd name="connsiteY0" fmla="*/ 143919 h 2043595"/>
                  <a:gd name="connsiteX1" fmla="*/ 2316293 w 9694331"/>
                  <a:gd name="connsiteY1" fmla="*/ 326799 h 2043595"/>
                  <a:gd name="connsiteX2" fmla="*/ 4795333 w 9694331"/>
                  <a:gd name="connsiteY2" fmla="*/ 21999 h 2043595"/>
                  <a:gd name="connsiteX3" fmla="*/ 8137973 w 9694331"/>
                  <a:gd name="connsiteY3" fmla="*/ 113439 h 2043595"/>
                  <a:gd name="connsiteX4" fmla="*/ 9418133 w 9694331"/>
                  <a:gd name="connsiteY4" fmla="*/ 824639 h 2043595"/>
                  <a:gd name="connsiteX5" fmla="*/ 9367333 w 9694331"/>
                  <a:gd name="connsiteY5" fmla="*/ 1850799 h 2043595"/>
                  <a:gd name="connsiteX6" fmla="*/ 5953573 w 9694331"/>
                  <a:gd name="connsiteY6" fmla="*/ 2013359 h 2043595"/>
                  <a:gd name="connsiteX7" fmla="*/ 3596453 w 9694331"/>
                  <a:gd name="connsiteY7" fmla="*/ 2023519 h 2043595"/>
                  <a:gd name="connsiteX8" fmla="*/ 284293 w 9694331"/>
                  <a:gd name="connsiteY8" fmla="*/ 1799999 h 2043595"/>
                  <a:gd name="connsiteX9" fmla="*/ 396053 w 9694331"/>
                  <a:gd name="connsiteY9" fmla="*/ 32159 h 2043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94331" h="2043595">
                    <a:moveTo>
                      <a:pt x="467173" y="143919"/>
                    </a:moveTo>
                    <a:cubicBezTo>
                      <a:pt x="1031053" y="245519"/>
                      <a:pt x="1594933" y="347119"/>
                      <a:pt x="2316293" y="326799"/>
                    </a:cubicBezTo>
                    <a:cubicBezTo>
                      <a:pt x="3037653" y="306479"/>
                      <a:pt x="3825053" y="57559"/>
                      <a:pt x="4795333" y="21999"/>
                    </a:cubicBezTo>
                    <a:cubicBezTo>
                      <a:pt x="5765613" y="-13561"/>
                      <a:pt x="7367506" y="-20334"/>
                      <a:pt x="8137973" y="113439"/>
                    </a:cubicBezTo>
                    <a:cubicBezTo>
                      <a:pt x="8908440" y="247212"/>
                      <a:pt x="9213240" y="535079"/>
                      <a:pt x="9418133" y="824639"/>
                    </a:cubicBezTo>
                    <a:cubicBezTo>
                      <a:pt x="9623026" y="1114199"/>
                      <a:pt x="9944760" y="1652679"/>
                      <a:pt x="9367333" y="1850799"/>
                    </a:cubicBezTo>
                    <a:cubicBezTo>
                      <a:pt x="8789906" y="2048919"/>
                      <a:pt x="6915386" y="1984572"/>
                      <a:pt x="5953573" y="2013359"/>
                    </a:cubicBezTo>
                    <a:cubicBezTo>
                      <a:pt x="4991760" y="2042146"/>
                      <a:pt x="4541333" y="2059079"/>
                      <a:pt x="3596453" y="2023519"/>
                    </a:cubicBezTo>
                    <a:cubicBezTo>
                      <a:pt x="2651573" y="1987959"/>
                      <a:pt x="817693" y="2131892"/>
                      <a:pt x="284293" y="1799999"/>
                    </a:cubicBezTo>
                    <a:cubicBezTo>
                      <a:pt x="-249107" y="1468106"/>
                      <a:pt x="73473" y="750132"/>
                      <a:pt x="396053" y="32159"/>
                    </a:cubicBezTo>
                  </a:path>
                </a:pathLst>
              </a:custGeom>
              <a:solidFill>
                <a:srgbClr val="FDC252">
                  <a:alpha val="29000"/>
                </a:srgbClr>
              </a:solidFill>
              <a:ln w="31750">
                <a:noFill/>
              </a:ln>
              <a:effectLst>
                <a:glow>
                  <a:schemeClr val="accent1"/>
                </a:glow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369" y="5278"/>
                <a:ext cx="2431" cy="3222"/>
                <a:chOff x="2766138" y="3864422"/>
                <a:chExt cx="1543461" cy="2046058"/>
              </a:xfrm>
            </p:grpSpPr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66138" y="3864422"/>
                  <a:ext cx="1543461" cy="2046058"/>
                </a:xfrm>
                <a:prstGeom prst="rect">
                  <a:avLst/>
                </a:prstGeom>
              </p:spPr>
            </p:pic>
            <p:sp>
              <p:nvSpPr>
                <p:cNvPr id="16" name="矩形 15"/>
                <p:cNvSpPr/>
                <p:nvPr/>
              </p:nvSpPr>
              <p:spPr>
                <a:xfrm>
                  <a:off x="3192689" y="5023832"/>
                  <a:ext cx="957675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400" kern="100" dirty="0">
                      <a:effectLst>
                        <a:glow>
                          <a:srgbClr val="FDC050"/>
                        </a:glow>
                        <a:innerShdw blurRad="63500" dist="50800" dir="13500000">
                          <a:prstClr val="black">
                            <a:alpha val="50000"/>
                          </a:prstClr>
                        </a:innerShdw>
                      </a:effectLst>
                      <a:latin typeface="黑体" panose="02010609060101010101" pitchFamily="49" charset="-122"/>
                      <a:ea typeface="黑体" panose="02010609060101010101" pitchFamily="49" charset="-122"/>
                      <a:cs typeface="仿宋" panose="02010609060101010101" pitchFamily="49" charset="-122"/>
                    </a:rPr>
                    <a:t>解析</a:t>
                  </a:r>
                  <a:endParaRPr lang="zh-CN" altLang="en-US" sz="2400" dirty="0"/>
                </a:p>
              </p:txBody>
            </p:sp>
          </p:grpSp>
        </p:grpSp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5161" y="8499"/>
              <a:ext cx="7307" cy="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40"/>
                </a:spcBef>
                <a:spcAft>
                  <a:spcPts val="20"/>
                </a:spcAft>
              </a:pPr>
              <a:r>
                <a:rPr lang="zh-CN" altLang="en-US" sz="2400" kern="1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串联电路中，电流处处相等</a:t>
              </a:r>
              <a:endParaRPr kumimoji="1" lang="zh-CN" altLang="en-US" sz="24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156075" y="1853565"/>
            <a:ext cx="31805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680835" y="1178560"/>
            <a:ext cx="782955" cy="570865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6020" y="233680"/>
            <a:ext cx="2253615" cy="1715770"/>
          </a:xfrm>
          <a:prstGeom prst="rect">
            <a:avLst/>
          </a:prstGeom>
          <a:ln w="63500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28128" y="4506922"/>
            <a:ext cx="1572904" cy="657860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333725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6592"/>
            <a:ext cx="1572904" cy="657860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820" y="5712460"/>
            <a:ext cx="932180" cy="11455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922443" y="2198564"/>
            <a:ext cx="3535680" cy="1186815"/>
            <a:chOff x="7128223" y="730783"/>
            <a:chExt cx="3535680" cy="1186815"/>
          </a:xfrm>
        </p:grpSpPr>
        <p:sp>
          <p:nvSpPr>
            <p:cNvPr id="79" name="圆角矩形 78"/>
            <p:cNvSpPr/>
            <p:nvPr/>
          </p:nvSpPr>
          <p:spPr>
            <a:xfrm>
              <a:off x="7770843" y="730783"/>
              <a:ext cx="2893060" cy="1186815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换用不同规格的小灯泡，多次测量得到普遍规律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7128223" y="1309539"/>
              <a:ext cx="6480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7749131" y="4415321"/>
            <a:ext cx="3015615" cy="1606550"/>
            <a:chOff x="7318935" y="2040872"/>
            <a:chExt cx="3015615" cy="1606550"/>
          </a:xfrm>
        </p:grpSpPr>
        <p:sp>
          <p:nvSpPr>
            <p:cNvPr id="32" name="圆角矩形 31"/>
            <p:cNvSpPr/>
            <p:nvPr/>
          </p:nvSpPr>
          <p:spPr>
            <a:xfrm>
              <a:off x="7767245" y="2040872"/>
              <a:ext cx="2567305" cy="160655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串联电路中，</a:t>
              </a:r>
              <a:endPara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电流处处相等。</a:t>
              </a:r>
              <a:endPara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34" name="直接箭头连接符 33"/>
            <p:cNvCxnSpPr/>
            <p:nvPr/>
          </p:nvCxnSpPr>
          <p:spPr>
            <a:xfrm>
              <a:off x="7318935" y="2847971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67582"/>
            <a:ext cx="1572904" cy="657860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14823" y="180534"/>
            <a:ext cx="3504565" cy="1922780"/>
            <a:chOff x="7159338" y="305968"/>
            <a:chExt cx="3504565" cy="1922780"/>
          </a:xfrm>
        </p:grpSpPr>
        <p:sp>
          <p:nvSpPr>
            <p:cNvPr id="33" name="圆角矩形 32"/>
            <p:cNvSpPr/>
            <p:nvPr/>
          </p:nvSpPr>
          <p:spPr>
            <a:xfrm>
              <a:off x="7770843" y="305968"/>
              <a:ext cx="2893060" cy="192278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7159338" y="1298744"/>
              <a:ext cx="6372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直接连接符 38"/>
          <p:cNvCxnSpPr/>
          <p:nvPr/>
        </p:nvCxnSpPr>
        <p:spPr>
          <a:xfrm>
            <a:off x="7936456" y="1175565"/>
            <a:ext cx="0" cy="1620000"/>
          </a:xfrm>
          <a:prstGeom prst="line">
            <a:avLst/>
          </a:prstGeom>
          <a:ln w="28575">
            <a:solidFill>
              <a:srgbClr val="026BA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386334" y="1920245"/>
            <a:ext cx="550122" cy="0"/>
          </a:xfrm>
          <a:prstGeom prst="line">
            <a:avLst/>
          </a:prstGeom>
          <a:ln w="28575">
            <a:solidFill>
              <a:srgbClr val="026BA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676152" y="1426539"/>
            <a:ext cx="5083810" cy="4062731"/>
            <a:chOff x="847352" y="1259105"/>
            <a:chExt cx="5083810" cy="4655559"/>
          </a:xfrm>
        </p:grpSpPr>
        <p:sp>
          <p:nvSpPr>
            <p:cNvPr id="29" name="圆角矩形 28"/>
            <p:cNvSpPr/>
            <p:nvPr/>
          </p:nvSpPr>
          <p:spPr>
            <a:xfrm>
              <a:off x="4465582" y="1259105"/>
              <a:ext cx="1130300" cy="1173713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491617" y="5162265"/>
              <a:ext cx="1439545" cy="752399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结论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593310" y="1824681"/>
              <a:ext cx="909324" cy="3754030"/>
              <a:chOff x="3743898" y="1676850"/>
              <a:chExt cx="909324" cy="3754030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87712" y="1710313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193427" y="5430861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201680" y="1676850"/>
                <a:ext cx="0" cy="3754030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43898" y="3514147"/>
                <a:ext cx="43200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4" name="圆角矩形 53"/>
            <p:cNvSpPr/>
            <p:nvPr>
              <p:custDataLst>
                <p:tags r:id="rId1"/>
              </p:custDataLst>
            </p:nvPr>
          </p:nvSpPr>
          <p:spPr>
            <a:xfrm>
              <a:off x="847352" y="2801741"/>
              <a:ext cx="2790190" cy="1492427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串联电路</a:t>
              </a:r>
            </a:p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电流规律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776" y="333725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67582"/>
            <a:ext cx="1572904" cy="657860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3592"/>
            <a:ext cx="1572904" cy="657860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/>
          <p:nvPr/>
        </p:nvSpPr>
        <p:spPr>
          <a:xfrm>
            <a:off x="2871470" y="2520315"/>
            <a:ext cx="775525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会正确使用电流表测量串联电路中的电流</a:t>
            </a:r>
            <a:r>
              <a:rPr 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en-US" altLang="zh-CN" sz="240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内容占位符 1"/>
          <p:cNvSpPr txBox="1"/>
          <p:nvPr/>
        </p:nvSpPr>
        <p:spPr>
          <a:xfrm>
            <a:off x="2871470" y="3188970"/>
            <a:ext cx="860742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在探究串联电路的电流规律的过程中，体验科学探究的步骤、方法和态度</a:t>
            </a:r>
            <a:r>
              <a:rPr 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en-US" sz="2400" u="none" spc="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内容占位符 1"/>
          <p:cNvSpPr txBox="1"/>
          <p:nvPr/>
        </p:nvSpPr>
        <p:spPr>
          <a:xfrm>
            <a:off x="2874645" y="4825365"/>
            <a:ext cx="7945120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会运用串联电路的电流规律解决简单的问题。</a:t>
            </a:r>
            <a:endParaRPr lang="zh-CN" altLang="en-US" sz="2400" u="none" spc="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96056" y="2175371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353931"/>
            <a:ext cx="1572904" cy="657860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2491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读书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5525" y="4838065"/>
            <a:ext cx="828675" cy="1083310"/>
          </a:xfrm>
          <a:prstGeom prst="rect">
            <a:avLst/>
          </a:prstGeom>
        </p:spPr>
      </p:pic>
      <p:sp>
        <p:nvSpPr>
          <p:cNvPr id="7" name="Freeform 334"/>
          <p:cNvSpPr>
            <a:spLocks noEditPoints="1"/>
          </p:cNvSpPr>
          <p:nvPr/>
        </p:nvSpPr>
        <p:spPr bwMode="auto">
          <a:xfrm rot="10800000" flipH="1">
            <a:off x="3520485" y="3091790"/>
            <a:ext cx="4932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 rot="21106913">
            <a:off x="6963212" y="4001824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10" name="Freeform 334"/>
          <p:cNvSpPr>
            <a:spLocks noEditPoints="1"/>
          </p:cNvSpPr>
          <p:nvPr/>
        </p:nvSpPr>
        <p:spPr bwMode="auto">
          <a:xfrm rot="10800000">
            <a:off x="3662255" y="3940785"/>
            <a:ext cx="3204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2" name="矩形 1"/>
          <p:cNvSpPr/>
          <p:nvPr/>
        </p:nvSpPr>
        <p:spPr>
          <a:xfrm rot="21106913">
            <a:off x="9051727" y="2585139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4291965" y="906145"/>
            <a:ext cx="3080385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两次电流表示数相等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185842" y="329904"/>
            <a:ext cx="911784" cy="1216800"/>
          </a:xfrm>
          <a:prstGeom prst="rect">
            <a:avLst/>
          </a:prstGeom>
        </p:spPr>
      </p:pic>
      <p:pic>
        <p:nvPicPr>
          <p:cNvPr id="5" name="图片 4" descr="D:\2021年\7月\体系\精品课件\绘图\返回\7.23电路图修改\7.21三张\02.png0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441345" y="732155"/>
            <a:ext cx="7359650" cy="4140000"/>
          </a:xfrm>
          <a:prstGeom prst="rect">
            <a:avLst/>
          </a:prstGeom>
        </p:spPr>
      </p:pic>
      <p:pic>
        <p:nvPicPr>
          <p:cNvPr id="6" name="图片 5" descr="D:\2021年\7月\体系\精品课件\绘图\返回\7.23电路图修改\7.21三张\03.png0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443288" y="3296920"/>
            <a:ext cx="7357745" cy="413893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6056" y="2175371"/>
            <a:ext cx="1572904" cy="657860"/>
            <a:chOff x="3142451" y="548680"/>
            <a:chExt cx="1572904" cy="65842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6056" y="3353931"/>
            <a:ext cx="1572904" cy="657860"/>
            <a:chOff x="3142451" y="548680"/>
            <a:chExt cx="1572904" cy="65842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7395" y="4532491"/>
            <a:ext cx="1572904" cy="657860"/>
            <a:chOff x="3142451" y="548680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98645" y="748665"/>
            <a:ext cx="5772150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如果电路中有</a:t>
            </a:r>
            <a:r>
              <a:rPr lang="en-US" alt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2 </a:t>
            </a: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个小灯泡呢？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150" y="272415"/>
            <a:ext cx="1166495" cy="1217295"/>
          </a:xfrm>
          <a:prstGeom prst="rect">
            <a:avLst/>
          </a:prstGeom>
        </p:spPr>
      </p:pic>
      <p:pic>
        <p:nvPicPr>
          <p:cNvPr id="9" name="图片 8" descr="D:\2021年\7月\体系\精品课件\绘图\返回\7.23电路图修改\7.14七张\04.png0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743835" y="1876425"/>
            <a:ext cx="4286250" cy="4000500"/>
          </a:xfrm>
          <a:prstGeom prst="rect">
            <a:avLst/>
          </a:prstGeom>
        </p:spPr>
      </p:pic>
      <p:pic>
        <p:nvPicPr>
          <p:cNvPr id="12" name="图片 11" descr="动图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3300" y="2115820"/>
            <a:ext cx="6945630" cy="39071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056" y="2175371"/>
            <a:ext cx="1572904" cy="657860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3353931"/>
            <a:ext cx="1572904" cy="657860"/>
            <a:chOff x="3142451" y="548680"/>
            <a:chExt cx="1572904" cy="65842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7395" y="4532491"/>
            <a:ext cx="1572904" cy="657860"/>
            <a:chOff x="3142451" y="548680"/>
            <a:chExt cx="1572904" cy="65842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grpSp>
        <p:nvGrpSpPr>
          <p:cNvPr id="73" name="组合 72"/>
          <p:cNvGrpSpPr/>
          <p:nvPr>
            <p:custDataLst>
              <p:tags r:id="rId1"/>
            </p:custDataLst>
          </p:nvPr>
        </p:nvGrpSpPr>
        <p:grpSpPr>
          <a:xfrm>
            <a:off x="2834640" y="1934210"/>
            <a:ext cx="5368150" cy="4570095"/>
            <a:chOff x="4464" y="3666"/>
            <a:chExt cx="7368" cy="7197"/>
          </a:xfrm>
        </p:grpSpPr>
        <p:sp>
          <p:nvSpPr>
            <p:cNvPr id="74" name="矩形 73"/>
            <p:cNvSpPr/>
            <p:nvPr>
              <p:custDataLst>
                <p:tags r:id="rId3"/>
              </p:custDataLst>
            </p:nvPr>
          </p:nvSpPr>
          <p:spPr>
            <a:xfrm>
              <a:off x="4472" y="3666"/>
              <a:ext cx="7360" cy="7197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>
              <p:custDataLst>
                <p:tags r:id="rId4"/>
              </p:custDataLst>
            </p:nvPr>
          </p:nvSpPr>
          <p:spPr>
            <a:xfrm>
              <a:off x="4813" y="3998"/>
              <a:ext cx="6678" cy="6534"/>
            </a:xfrm>
            <a:prstGeom prst="rect">
              <a:avLst/>
            </a:prstGeom>
            <a:noFill/>
            <a:ln w="22225" cmpd="sng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>
              <p:custDataLst>
                <p:tags r:id="rId5"/>
              </p:custDataLst>
            </p:nvPr>
          </p:nvSpPr>
          <p:spPr>
            <a:xfrm>
              <a:off x="11334" y="10311"/>
              <a:ext cx="257" cy="2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>
              <p:custDataLst>
                <p:tags r:id="rId6"/>
              </p:custDataLst>
            </p:nvPr>
          </p:nvSpPr>
          <p:spPr>
            <a:xfrm rot="5400000">
              <a:off x="4464" y="3665"/>
              <a:ext cx="460" cy="46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Title 6"/>
          <p:cNvSpPr txBox="1"/>
          <p:nvPr>
            <p:custDataLst>
              <p:tags r:id="rId2"/>
            </p:custDataLst>
          </p:nvPr>
        </p:nvSpPr>
        <p:spPr>
          <a:xfrm>
            <a:off x="3272155" y="2511425"/>
            <a:ext cx="4485005" cy="87947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47700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en-US" altLang="zh-CN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串联电路中，流过A、B、C各点的电流可能存在什么关系?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00630" y="1490980"/>
            <a:ext cx="2148840" cy="802005"/>
            <a:chOff x="4991" y="4100"/>
            <a:chExt cx="3384" cy="1263"/>
          </a:xfrm>
        </p:grpSpPr>
        <p:sp>
          <p:nvSpPr>
            <p:cNvPr id="20" name="文本框 1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22" name="图片 21" descr="扁框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80790" y="3527425"/>
            <a:ext cx="3281680" cy="2498090"/>
          </a:xfrm>
          <a:prstGeom prst="rect">
            <a:avLst/>
          </a:prstGeom>
          <a:ln w="63500">
            <a:noFill/>
          </a:ln>
        </p:spPr>
      </p:pic>
      <p:sp>
        <p:nvSpPr>
          <p:cNvPr id="123" name="文本框 122"/>
          <p:cNvSpPr txBox="1"/>
          <p:nvPr/>
        </p:nvSpPr>
        <p:spPr>
          <a:xfrm>
            <a:off x="8849995" y="2152650"/>
            <a:ext cx="2917825" cy="233743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电流相等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电流依次变大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电流依次变小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8623935" y="1517650"/>
            <a:ext cx="2148840" cy="802005"/>
            <a:chOff x="4991" y="4100"/>
            <a:chExt cx="3384" cy="1263"/>
          </a:xfrm>
        </p:grpSpPr>
        <p:sp>
          <p:nvSpPr>
            <p:cNvPr id="80" name="文本框 7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81" name="图片 80" descr="扁框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猜想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12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849995" y="1410335"/>
            <a:ext cx="291782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grpSp>
        <p:nvGrpSpPr>
          <p:cNvPr id="73" name="组合 72"/>
          <p:cNvGrpSpPr/>
          <p:nvPr>
            <p:custDataLst>
              <p:tags r:id="rId1"/>
            </p:custDataLst>
          </p:nvPr>
        </p:nvGrpSpPr>
        <p:grpSpPr>
          <a:xfrm>
            <a:off x="2834640" y="1934210"/>
            <a:ext cx="5368150" cy="4570095"/>
            <a:chOff x="4464" y="3666"/>
            <a:chExt cx="7368" cy="7197"/>
          </a:xfrm>
        </p:grpSpPr>
        <p:sp>
          <p:nvSpPr>
            <p:cNvPr id="74" name="矩形 73"/>
            <p:cNvSpPr/>
            <p:nvPr>
              <p:custDataLst>
                <p:tags r:id="rId3"/>
              </p:custDataLst>
            </p:nvPr>
          </p:nvSpPr>
          <p:spPr>
            <a:xfrm>
              <a:off x="4472" y="3666"/>
              <a:ext cx="7360" cy="7197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>
              <p:custDataLst>
                <p:tags r:id="rId4"/>
              </p:custDataLst>
            </p:nvPr>
          </p:nvSpPr>
          <p:spPr>
            <a:xfrm>
              <a:off x="4813" y="3998"/>
              <a:ext cx="6678" cy="6534"/>
            </a:xfrm>
            <a:prstGeom prst="rect">
              <a:avLst/>
            </a:prstGeom>
            <a:noFill/>
            <a:ln w="22225" cmpd="sng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>
              <p:custDataLst>
                <p:tags r:id="rId5"/>
              </p:custDataLst>
            </p:nvPr>
          </p:nvSpPr>
          <p:spPr>
            <a:xfrm>
              <a:off x="11334" y="10311"/>
              <a:ext cx="257" cy="2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>
              <p:custDataLst>
                <p:tags r:id="rId6"/>
              </p:custDataLst>
            </p:nvPr>
          </p:nvSpPr>
          <p:spPr>
            <a:xfrm rot="5400000">
              <a:off x="4464" y="3665"/>
              <a:ext cx="460" cy="46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Title 6"/>
          <p:cNvSpPr txBox="1"/>
          <p:nvPr>
            <p:custDataLst>
              <p:tags r:id="rId2"/>
            </p:custDataLst>
          </p:nvPr>
        </p:nvSpPr>
        <p:spPr>
          <a:xfrm>
            <a:off x="3272155" y="2511425"/>
            <a:ext cx="4485005" cy="87947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47700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en-US" altLang="zh-CN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串联电路中，流过A、B、C各点的电流可能存在什么关系?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500630" y="1490980"/>
            <a:ext cx="2148840" cy="802005"/>
            <a:chOff x="4991" y="4100"/>
            <a:chExt cx="3384" cy="1263"/>
          </a:xfrm>
        </p:grpSpPr>
        <p:sp>
          <p:nvSpPr>
            <p:cNvPr id="20" name="文本框 1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22" name="图片 21" descr="扁框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设计实验</a:t>
              </a: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80790" y="3527425"/>
            <a:ext cx="3281680" cy="2498090"/>
          </a:xfrm>
          <a:prstGeom prst="rect">
            <a:avLst/>
          </a:prstGeom>
          <a:ln w="63500">
            <a:noFill/>
          </a:ln>
        </p:spPr>
      </p:pic>
      <p:sp>
        <p:nvSpPr>
          <p:cNvPr id="13" name="椭圆 12"/>
          <p:cNvSpPr/>
          <p:nvPr/>
        </p:nvSpPr>
        <p:spPr>
          <a:xfrm>
            <a:off x="9367520" y="1449070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100945" y="3043555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1640" y="1583055"/>
            <a:ext cx="2052000" cy="14482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9429" y="3125470"/>
            <a:ext cx="2244841" cy="1584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10729595" y="4657090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1945" y="4739005"/>
            <a:ext cx="2232000" cy="1575096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7663815" y="3661410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实验电路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3" grpId="0" animBg="1"/>
      <p:bldP spid="13" grpId="1" animBg="1"/>
      <p:bldP spid="14" grpId="0" animBg="1"/>
      <p:bldP spid="14" grpId="1" animBg="1"/>
      <p:bldP spid="18" grpId="0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93840" y="1410335"/>
            <a:ext cx="484568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7045" y="1410335"/>
            <a:ext cx="291782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8690" y="1583055"/>
            <a:ext cx="2052000" cy="14482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6479" y="3125470"/>
            <a:ext cx="2244841" cy="1584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8995" y="4739005"/>
            <a:ext cx="2232000" cy="1575096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5647690" y="3411855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0710" y="1986915"/>
            <a:ext cx="2193925" cy="6280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25940" y="1717040"/>
            <a:ext cx="1631315" cy="9505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00925" y="4571365"/>
            <a:ext cx="1205865" cy="1542415"/>
          </a:xfrm>
          <a:prstGeom prst="rect">
            <a:avLst/>
          </a:prstGeom>
        </p:spPr>
      </p:pic>
      <p:pic>
        <p:nvPicPr>
          <p:cNvPr id="29" name="图片 28"/>
          <p:cNvPicPr/>
          <p:nvPr/>
        </p:nvPicPr>
        <p:blipFill>
          <a:blip r:embed="rId10"/>
          <a:stretch>
            <a:fillRect/>
          </a:stretch>
        </p:blipFill>
        <p:spPr>
          <a:xfrm>
            <a:off x="8660765" y="4551045"/>
            <a:ext cx="2181225" cy="15240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0100945" y="3147060"/>
            <a:ext cx="1089660" cy="776605"/>
            <a:chOff x="15907" y="4956"/>
            <a:chExt cx="1716" cy="122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907" y="4967"/>
              <a:ext cx="1716" cy="1213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6998" y="4956"/>
              <a:ext cx="625" cy="58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40470" y="3154045"/>
            <a:ext cx="1089660" cy="769620"/>
            <a:chOff x="13922" y="4967"/>
            <a:chExt cx="1716" cy="121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922" y="4967"/>
              <a:ext cx="1716" cy="1213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4986" y="5013"/>
              <a:ext cx="625" cy="58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355205" y="3068955"/>
            <a:ext cx="1098550" cy="821055"/>
            <a:chOff x="11583" y="4833"/>
            <a:chExt cx="1730" cy="129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583" y="4916"/>
              <a:ext cx="1712" cy="121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2689" y="4833"/>
              <a:ext cx="625" cy="58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355975" y="1530985"/>
            <a:ext cx="3354070" cy="4973320"/>
            <a:chOff x="5285" y="2411"/>
            <a:chExt cx="5282" cy="7832"/>
          </a:xfrm>
        </p:grpSpPr>
        <p:sp>
          <p:nvSpPr>
            <p:cNvPr id="4" name="文本框 3"/>
            <p:cNvSpPr txBox="1"/>
            <p:nvPr/>
          </p:nvSpPr>
          <p:spPr>
            <a:xfrm>
              <a:off x="5285" y="2973"/>
              <a:ext cx="5283" cy="7271"/>
            </a:xfrm>
            <a:prstGeom prst="rect">
              <a:avLst/>
            </a:prstGeom>
            <a:noFill/>
            <a:ln w="9525">
              <a:solidFill>
                <a:srgbClr val="95B3D7"/>
              </a:solidFill>
              <a:prstDash val="dash"/>
            </a:ln>
          </p:spPr>
          <p:txBody>
            <a:bodyPr wrap="square">
              <a:noAutofit/>
            </a:bodyPr>
            <a:lstStyle/>
            <a:p>
              <a:pPr indent="0">
                <a:lnSpc>
                  <a:spcPct val="10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</a:p>
            <a:p>
              <a:pPr indent="0">
                <a:lnSpc>
                  <a:spcPct val="15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endParaRPr lang="zh-CN" altLang="en-US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32" y="5052"/>
              <a:ext cx="2569" cy="1497"/>
            </a:xfrm>
            <a:prstGeom prst="rect">
              <a:avLst/>
            </a:prstGeom>
          </p:spPr>
        </p:pic>
        <p:grpSp>
          <p:nvGrpSpPr>
            <p:cNvPr id="6" name="Group 6"/>
            <p:cNvGrpSpPr/>
            <p:nvPr/>
          </p:nvGrpSpPr>
          <p:grpSpPr bwMode="auto">
            <a:xfrm>
              <a:off x="6263" y="2411"/>
              <a:ext cx="3134" cy="1120"/>
              <a:chOff x="1344" y="1680"/>
              <a:chExt cx="2928" cy="448"/>
            </a:xfrm>
          </p:grpSpPr>
          <p:sp>
            <p:nvSpPr>
              <p:cNvPr id="8" name="Freeform 7"/>
              <p:cNvSpPr/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/>
                <a:ahLst/>
                <a:cxnLst>
                  <a:cxn ang="0">
                    <a:pos x="1120" y="252"/>
                  </a:cxn>
                  <a:cxn ang="0">
                    <a:pos x="1116" y="250"/>
                  </a:cxn>
                  <a:cxn ang="0">
                    <a:pos x="1100" y="246"/>
                  </a:cxn>
                  <a:cxn ang="0">
                    <a:pos x="1074" y="240"/>
                  </a:cxn>
                  <a:cxn ang="0">
                    <a:pos x="1038" y="232"/>
                  </a:cxn>
                  <a:cxn ang="0">
                    <a:pos x="992" y="222"/>
                  </a:cxn>
                  <a:cxn ang="0">
                    <a:pos x="938" y="212"/>
                  </a:cxn>
                  <a:cxn ang="0">
                    <a:pos x="876" y="204"/>
                  </a:cxn>
                  <a:cxn ang="0">
                    <a:pos x="806" y="196"/>
                  </a:cxn>
                  <a:cxn ang="0">
                    <a:pos x="730" y="190"/>
                  </a:cxn>
                  <a:cxn ang="0">
                    <a:pos x="646" y="184"/>
                  </a:cxn>
                  <a:cxn ang="0">
                    <a:pos x="556" y="184"/>
                  </a:cxn>
                  <a:cxn ang="0">
                    <a:pos x="466" y="184"/>
                  </a:cxn>
                  <a:cxn ang="0">
                    <a:pos x="384" y="190"/>
                  </a:cxn>
                  <a:cxn ang="0">
                    <a:pos x="308" y="196"/>
                  </a:cxn>
                  <a:cxn ang="0">
                    <a:pos x="238" y="204"/>
                  </a:cxn>
                  <a:cxn ang="0">
                    <a:pos x="178" y="212"/>
                  </a:cxn>
                  <a:cxn ang="0">
                    <a:pos x="126" y="222"/>
                  </a:cxn>
                  <a:cxn ang="0">
                    <a:pos x="82" y="232"/>
                  </a:cxn>
                  <a:cxn ang="0">
                    <a:pos x="46" y="240"/>
                  </a:cxn>
                  <a:cxn ang="0">
                    <a:pos x="20" y="246"/>
                  </a:cxn>
                  <a:cxn ang="0">
                    <a:pos x="6" y="250"/>
                  </a:cxn>
                  <a:cxn ang="0">
                    <a:pos x="0" y="252"/>
                  </a:cxn>
                  <a:cxn ang="0">
                    <a:pos x="0" y="62"/>
                  </a:cxn>
                  <a:cxn ang="0">
                    <a:pos x="560" y="0"/>
                  </a:cxn>
                  <a:cxn ang="0">
                    <a:pos x="1120" y="62"/>
                  </a:cxn>
                  <a:cxn ang="0">
                    <a:pos x="1120" y="252"/>
                  </a:cxn>
                  <a:cxn ang="0">
                    <a:pos x="1120" y="252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EAB764">
                      <a:gamma/>
                      <a:tint val="42353"/>
                      <a:invGamma/>
                    </a:srgbClr>
                  </a:gs>
                  <a:gs pos="100000">
                    <a:srgbClr val="EAB764"/>
                  </a:gs>
                </a:gsLst>
                <a:lin ang="270000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注意事项</a:t>
                </a: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632" y="7127"/>
              <a:ext cx="31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连接电路时，</a:t>
              </a:r>
            </a:p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断开开关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54900" y="1499870"/>
            <a:ext cx="4075430" cy="5004435"/>
            <a:chOff x="11740" y="2362"/>
            <a:chExt cx="6418" cy="7881"/>
          </a:xfrm>
        </p:grpSpPr>
        <p:sp>
          <p:nvSpPr>
            <p:cNvPr id="46" name="文本框 45"/>
            <p:cNvSpPr txBox="1"/>
            <p:nvPr/>
          </p:nvSpPr>
          <p:spPr>
            <a:xfrm>
              <a:off x="11740" y="2973"/>
              <a:ext cx="6418" cy="7271"/>
            </a:xfrm>
            <a:prstGeom prst="rect">
              <a:avLst/>
            </a:prstGeom>
            <a:noFill/>
            <a:ln w="9525">
              <a:solidFill>
                <a:srgbClr val="95B3D7"/>
              </a:solidFill>
              <a:prstDash val="dash"/>
            </a:ln>
          </p:spPr>
          <p:txBody>
            <a:bodyPr wrap="square">
              <a:noAutofit/>
            </a:bodyPr>
            <a:lstStyle/>
            <a:p>
              <a:pPr indent="0">
                <a:lnSpc>
                  <a:spcPct val="10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</a:p>
            <a:p>
              <a:pPr indent="0">
                <a:lnSpc>
                  <a:spcPct val="15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endParaRPr lang="zh-CN" altLang="en-US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669" y="3695"/>
              <a:ext cx="2559" cy="3273"/>
            </a:xfrm>
            <a:prstGeom prst="rect">
              <a:avLst/>
            </a:prstGeom>
          </p:spPr>
        </p:pic>
        <p:sp>
          <p:nvSpPr>
            <p:cNvPr id="44" name="文本框 43" descr="7b0a202020202262756c6c6574223a20227b5c2263617465676f727949645c223a31303031302c5c2274656d706c61746549645c223a32303233313138377d220a7d0a"/>
            <p:cNvSpPr txBox="1"/>
            <p:nvPr/>
          </p:nvSpPr>
          <p:spPr>
            <a:xfrm>
              <a:off x="12037" y="7127"/>
              <a:ext cx="5822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使用前调零</a:t>
              </a: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和被测用电器串联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电流从“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＋”线柱流进，从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“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－”接线柱流出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选择适当量程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7" name="Group 6"/>
            <p:cNvGrpSpPr/>
            <p:nvPr/>
          </p:nvGrpSpPr>
          <p:grpSpPr bwMode="auto">
            <a:xfrm>
              <a:off x="13427" y="2362"/>
              <a:ext cx="3134" cy="1120"/>
              <a:chOff x="1344" y="1680"/>
              <a:chExt cx="2928" cy="448"/>
            </a:xfrm>
          </p:grpSpPr>
          <p:sp>
            <p:nvSpPr>
              <p:cNvPr id="48" name="Freeform 7"/>
              <p:cNvSpPr/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/>
                <a:ahLst/>
                <a:cxnLst>
                  <a:cxn ang="0">
                    <a:pos x="1120" y="252"/>
                  </a:cxn>
                  <a:cxn ang="0">
                    <a:pos x="1116" y="250"/>
                  </a:cxn>
                  <a:cxn ang="0">
                    <a:pos x="1100" y="246"/>
                  </a:cxn>
                  <a:cxn ang="0">
                    <a:pos x="1074" y="240"/>
                  </a:cxn>
                  <a:cxn ang="0">
                    <a:pos x="1038" y="232"/>
                  </a:cxn>
                  <a:cxn ang="0">
                    <a:pos x="992" y="222"/>
                  </a:cxn>
                  <a:cxn ang="0">
                    <a:pos x="938" y="212"/>
                  </a:cxn>
                  <a:cxn ang="0">
                    <a:pos x="876" y="204"/>
                  </a:cxn>
                  <a:cxn ang="0">
                    <a:pos x="806" y="196"/>
                  </a:cxn>
                  <a:cxn ang="0">
                    <a:pos x="730" y="190"/>
                  </a:cxn>
                  <a:cxn ang="0">
                    <a:pos x="646" y="184"/>
                  </a:cxn>
                  <a:cxn ang="0">
                    <a:pos x="556" y="184"/>
                  </a:cxn>
                  <a:cxn ang="0">
                    <a:pos x="466" y="184"/>
                  </a:cxn>
                  <a:cxn ang="0">
                    <a:pos x="384" y="190"/>
                  </a:cxn>
                  <a:cxn ang="0">
                    <a:pos x="308" y="196"/>
                  </a:cxn>
                  <a:cxn ang="0">
                    <a:pos x="238" y="204"/>
                  </a:cxn>
                  <a:cxn ang="0">
                    <a:pos x="178" y="212"/>
                  </a:cxn>
                  <a:cxn ang="0">
                    <a:pos x="126" y="222"/>
                  </a:cxn>
                  <a:cxn ang="0">
                    <a:pos x="82" y="232"/>
                  </a:cxn>
                  <a:cxn ang="0">
                    <a:pos x="46" y="240"/>
                  </a:cxn>
                  <a:cxn ang="0">
                    <a:pos x="20" y="246"/>
                  </a:cxn>
                  <a:cxn ang="0">
                    <a:pos x="6" y="250"/>
                  </a:cxn>
                  <a:cxn ang="0">
                    <a:pos x="0" y="252"/>
                  </a:cxn>
                  <a:cxn ang="0">
                    <a:pos x="0" y="62"/>
                  </a:cxn>
                  <a:cxn ang="0">
                    <a:pos x="560" y="0"/>
                  </a:cxn>
                  <a:cxn ang="0">
                    <a:pos x="1120" y="62"/>
                  </a:cxn>
                  <a:cxn ang="0">
                    <a:pos x="1120" y="252"/>
                  </a:cxn>
                  <a:cxn ang="0">
                    <a:pos x="1120" y="252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Rectangle 8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EAB764">
                      <a:gamma/>
                      <a:tint val="42353"/>
                      <a:invGamma/>
                    </a:srgbClr>
                  </a:gs>
                  <a:gs pos="100000">
                    <a:srgbClr val="EAB764"/>
                  </a:gs>
                </a:gsLst>
                <a:lin ang="270000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注意事项</a:t>
                </a: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486005" y="2078990"/>
            <a:ext cx="2917825" cy="4352290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3152120" y="1751330"/>
            <a:ext cx="1647190" cy="567055"/>
          </a:xfrm>
          <a:prstGeom prst="roundRect">
            <a:avLst>
              <a:gd name="adj" fmla="val 4853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实验步骤</a:t>
            </a:r>
          </a:p>
        </p:txBody>
      </p:sp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12656820" y="2500630"/>
            <a:ext cx="2501900" cy="191325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47700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en-US" altLang="zh-CN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断开开关，组装电路，测量</a:t>
            </a:r>
            <a:r>
              <a:rPr lang="en-US" altLang="zh-CN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点的电流</a:t>
            </a:r>
          </a:p>
          <a:p>
            <a:pPr lvl="0" indent="0" algn="l" defTabSz="647700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②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905125" y="1810385"/>
            <a:ext cx="4116705" cy="1660525"/>
            <a:chOff x="5717" y="3245"/>
            <a:chExt cx="6483" cy="2615"/>
          </a:xfrm>
        </p:grpSpPr>
        <p:sp>
          <p:nvSpPr>
            <p:cNvPr id="11" name="文本框 10"/>
            <p:cNvSpPr txBox="1"/>
            <p:nvPr/>
          </p:nvSpPr>
          <p:spPr>
            <a:xfrm>
              <a:off x="5717" y="3245"/>
              <a:ext cx="6483" cy="2615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sp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断开开关，按电路图组装电路，分别测量电路中</a:t>
              </a:r>
              <a:r>
                <a:rPr lang="en-US" altLang="zh-CN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点、</a:t>
              </a:r>
              <a:r>
                <a:rPr lang="en-US" altLang="zh-CN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点和</a:t>
              </a:r>
              <a:r>
                <a:rPr lang="en-US" altLang="zh-CN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点的电流。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244" y="352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pic>
        <p:nvPicPr>
          <p:cNvPr id="13" name="【素材视频】串联电路中的电流规律1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24480" y="3804285"/>
            <a:ext cx="4277995" cy="240665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  <p:grpSp>
        <p:nvGrpSpPr>
          <p:cNvPr id="14" name="组合 13"/>
          <p:cNvGrpSpPr/>
          <p:nvPr/>
        </p:nvGrpSpPr>
        <p:grpSpPr>
          <a:xfrm>
            <a:off x="7353300" y="1804670"/>
            <a:ext cx="4116705" cy="1153160"/>
            <a:chOff x="5717" y="3245"/>
            <a:chExt cx="6483" cy="1816"/>
          </a:xfrm>
        </p:grpSpPr>
        <p:sp>
          <p:nvSpPr>
            <p:cNvPr id="18" name="文本框 17"/>
            <p:cNvSpPr txBox="1"/>
            <p:nvPr/>
          </p:nvSpPr>
          <p:spPr>
            <a:xfrm>
              <a:off x="5717" y="3245"/>
              <a:ext cx="6483" cy="1816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sp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换用不同规格的小灯泡，重复试验，记录实验数据。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6244" y="352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  <p:pic>
        <p:nvPicPr>
          <p:cNvPr id="20" name="【素材视频】串联电路中的电流规律-换用不同规格的小灯泡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60285" y="3804285"/>
            <a:ext cx="4281600" cy="240840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  <p:grpSp>
        <p:nvGrpSpPr>
          <p:cNvPr id="21" name="Group 12"/>
          <p:cNvGrpSpPr>
            <a:grpSpLocks noChangeAspect="1"/>
          </p:cNvGrpSpPr>
          <p:nvPr/>
        </p:nvGrpSpPr>
        <p:grpSpPr bwMode="auto">
          <a:xfrm>
            <a:off x="8976360" y="2932430"/>
            <a:ext cx="2541905" cy="774700"/>
            <a:chOff x="1890" y="912"/>
            <a:chExt cx="1831" cy="558"/>
          </a:xfrm>
        </p:grpSpPr>
        <p:sp>
          <p:nvSpPr>
            <p:cNvPr id="22" name="Freeform 13"/>
            <p:cNvSpPr/>
            <p:nvPr/>
          </p:nvSpPr>
          <p:spPr bwMode="gray">
            <a:xfrm>
              <a:off x="1998" y="1332"/>
              <a:ext cx="1615" cy="138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gray">
            <a:xfrm>
              <a:off x="1890" y="912"/>
              <a:ext cx="1831" cy="495"/>
            </a:xfrm>
            <a:prstGeom prst="rect">
              <a:avLst/>
            </a:prstGeom>
            <a:gradFill rotWithShape="1">
              <a:gsLst>
                <a:gs pos="0">
                  <a:srgbClr val="D8755A"/>
                </a:gs>
                <a:gs pos="50000">
                  <a:srgbClr val="D8755A">
                    <a:gamma/>
                    <a:tint val="39216"/>
                    <a:invGamma/>
                  </a:srgbClr>
                </a:gs>
                <a:gs pos="100000">
                  <a:srgbClr val="D8755A"/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目的</a:t>
              </a:r>
              <a:r>
                <a:rPr lang="en-US" altLang="zh-CN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:</a:t>
              </a:r>
              <a:r>
                <a:rPr lang="zh-CN" alt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得到普标规律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 fullScrn="1"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5ed08afb-b24b-4ccb-85d0-91d00f2b3105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7.10001"/>
  <p:tag name="KSO_WM_UNIT_TEXTBOXSTYLE_ADJUSTTOP" val="0_-21.95001"/>
  <p:tag name="KSO_WM_UNIT_TEXTBOXSTYLE_ADJUSTWIDTH" val="100_34.14999"/>
  <p:tag name="KSO_WM_UNIT_TEXTBOXSTYLE_ADJUSTHEIGTH" val="100_43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448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9.649963"/>
  <p:tag name="KSO_WM_UNIT_TEXTBOXSTYLE_ADJUSTTOP" val="100_14.5999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448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45001"/>
  <p:tag name="KSO_WM_UNIT_TEXTBOXSTYLE_ADJUSTTOP" val="0_-37.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448*i*4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d97650f-665e-48e5-aab8-d7f1028bca58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05"/>
  <p:tag name="KSO_WM_UNIT_TEXTBOXSTYLE_ADJUSTTOP" val="0_-37.47496"/>
  <p:tag name="KSO_WM_UNIT_TEXTBOXSTYLE_ADJUSTWIDTH" val="100_68.04999"/>
  <p:tag name="KSO_WM_UNIT_TEXTBOXSTYLE_ADJUSTHEIGTH" val="100_7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448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7.10001"/>
  <p:tag name="KSO_WM_UNIT_TEXTBOXSTYLE_ADJUSTTOP" val="0_-21.95001"/>
  <p:tag name="KSO_WM_UNIT_TEXTBOXSTYLE_ADJUSTWIDTH" val="100_34.14999"/>
  <p:tag name="KSO_WM_UNIT_TEXTBOXSTYLE_ADJUSTHEIGTH" val="100_43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448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9.649963"/>
  <p:tag name="KSO_WM_UNIT_TEXTBOXSTYLE_ADJUSTTOP" val="100_14.5999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448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45001"/>
  <p:tag name="KSO_WM_UNIT_TEXTBOXSTYLE_ADJUSTTOP" val="0_-37.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448*i*4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5ed08afb-b24b-4ccb-85d0-91d00f2b310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05"/>
  <p:tag name="KSO_WM_UNIT_TEXTBOXSTYLE_ADJUSTTOP" val="0_-37.47496"/>
  <p:tag name="KSO_WM_UNIT_TEXTBOXSTYLE_ADJUSTWIDTH" val="100_68.04999"/>
  <p:tag name="KSO_WM_UNIT_TEXTBOXSTYLE_ADJUSTHEIGTH" val="100_7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448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770</Words>
  <Application>Microsoft Office PowerPoint</Application>
  <PresentationFormat>宽屏</PresentationFormat>
  <Paragraphs>221</Paragraphs>
  <Slides>18</Slides>
  <Notes>16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Wingdings</vt:lpstr>
      <vt:lpstr>Wingdings 2</vt:lpstr>
      <vt:lpstr>主题1</vt:lpstr>
      <vt:lpstr>Office 主题</vt:lpstr>
      <vt:lpstr>第十五章 电流和电路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第十五章 电流和电路</dc:title>
  <cp:lastModifiedBy>Administrator</cp:lastModifiedBy>
  <cp:revision>1</cp:revision>
  <cp:lastPrinted>2021-03-01T08:24:00Z</cp:lastPrinted>
  <dcterms:created xsi:type="dcterms:W3CDTF">2018-12-13T05:08:00Z</dcterms:created>
  <dcterms:modified xsi:type="dcterms:W3CDTF">2024-02-06T12:08:08Z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FB10ED6B349547258E1A190056BF3A73</vt:lpwstr>
  </property>
  <property fmtid="{D5CDD505-2E9C-101B-9397-08002B2CF9AE}" pid="3" name="KSOProductBuildVer">
    <vt:lpwstr>2052-11.1.0.10667</vt:lpwstr>
  </property>
  <property fmtid="{D5CDD505-2E9C-101B-9397-08002B2CF9AE}" pid="4" name="KSOSaveFontToCloudKey">
    <vt:lpwstr>354733695_cloud</vt:lpwstr>
  </property>
</Properties>
</file>