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8" r:id="rId2"/>
  </p:sldMasterIdLst>
  <p:notesMasterIdLst>
    <p:notesMasterId r:id="rId38"/>
  </p:notesMasterIdLst>
  <p:handoutMasterIdLst>
    <p:handoutMasterId r:id="rId39"/>
  </p:handoutMasterIdLst>
  <p:sldIdLst>
    <p:sldId id="256" r:id="rId3"/>
    <p:sldId id="258" r:id="rId4"/>
    <p:sldId id="271" r:id="rId5"/>
    <p:sldId id="257" r:id="rId6"/>
    <p:sldId id="289" r:id="rId7"/>
    <p:sldId id="290" r:id="rId8"/>
    <p:sldId id="291" r:id="rId9"/>
    <p:sldId id="358" r:id="rId10"/>
    <p:sldId id="260" r:id="rId11"/>
    <p:sldId id="309" r:id="rId12"/>
    <p:sldId id="310" r:id="rId13"/>
    <p:sldId id="312" r:id="rId14"/>
    <p:sldId id="313" r:id="rId15"/>
    <p:sldId id="314" r:id="rId16"/>
    <p:sldId id="315" r:id="rId17"/>
    <p:sldId id="392" r:id="rId18"/>
    <p:sldId id="339" r:id="rId19"/>
    <p:sldId id="316" r:id="rId20"/>
    <p:sldId id="322" r:id="rId21"/>
    <p:sldId id="318" r:id="rId22"/>
    <p:sldId id="337" r:id="rId23"/>
    <p:sldId id="338" r:id="rId24"/>
    <p:sldId id="396" r:id="rId25"/>
    <p:sldId id="397" r:id="rId26"/>
    <p:sldId id="398" r:id="rId27"/>
    <p:sldId id="389" r:id="rId28"/>
    <p:sldId id="317" r:id="rId29"/>
    <p:sldId id="270" r:id="rId30"/>
    <p:sldId id="272" r:id="rId31"/>
    <p:sldId id="320" r:id="rId32"/>
    <p:sldId id="283" r:id="rId33"/>
    <p:sldId id="395" r:id="rId34"/>
    <p:sldId id="321" r:id="rId35"/>
    <p:sldId id="353" r:id="rId36"/>
    <p:sldId id="354" r:id="rId37"/>
  </p:sldIdLst>
  <p:sldSz cx="9144000" cy="5143500" type="screen16x9"/>
  <p:notesSz cx="9947275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1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9703" autoAdjust="0"/>
  </p:normalViewPr>
  <p:slideViewPr>
    <p:cSldViewPr snapToGrid="0">
      <p:cViewPr>
        <p:scale>
          <a:sx n="100" d="100"/>
          <a:sy n="100" d="100"/>
        </p:scale>
        <p:origin x="-780" y="-312"/>
      </p:cViewPr>
      <p:guideLst>
        <p:guide orient="horz" pos="16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2019/9/5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898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2019/9/5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111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085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/>
          </p:cNvSpPr>
          <p:nvPr>
            <p:ph type="sldNum" sz="quarter"/>
          </p:nvPr>
        </p:nvSpPr>
        <p:spPr>
          <a:xfrm>
            <a:off x="5634487" y="6513910"/>
            <a:ext cx="4310486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>
                <a:latin typeface="Times New Roman" panose="02020603050405020304" pitchFamily="18" charset="0"/>
                <a:ea typeface="宋体" panose="02010600030101010101" pitchFamily="2" charset="-122"/>
              </a:rPr>
              <a:t>14</a:t>
            </a:fld>
            <a:endParaRPr lang="en-US" altLang="zh-CN" sz="1200" b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8371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/>
          </p:cNvSpPr>
          <p:nvPr>
            <p:ph type="sldNum" sz="quarter"/>
          </p:nvPr>
        </p:nvSpPr>
        <p:spPr>
          <a:xfrm>
            <a:off x="5634487" y="6513910"/>
            <a:ext cx="4310486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>
                <a:latin typeface="Times New Roman" panose="02020603050405020304" pitchFamily="18" charset="0"/>
                <a:ea typeface="宋体" panose="02010600030101010101" pitchFamily="2" charset="-122"/>
              </a:rPr>
              <a:t>15</a:t>
            </a:fld>
            <a:endParaRPr lang="en-US" altLang="zh-CN" sz="1200" b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9395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5939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/>
          </p:cNvSpPr>
          <p:nvPr>
            <p:ph type="sldNum" sz="quarter"/>
          </p:nvPr>
        </p:nvSpPr>
        <p:spPr>
          <a:xfrm>
            <a:off x="5634487" y="6513910"/>
            <a:ext cx="4310486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 b="0">
                <a:latin typeface="Times New Roman" panose="02020603050405020304" pitchFamily="18" charset="0"/>
                <a:ea typeface="宋体" panose="02010600030101010101" pitchFamily="2" charset="-122"/>
              </a:rPr>
              <a:t>30</a:t>
            </a:fld>
            <a:endParaRPr lang="en-US" altLang="zh-CN" sz="1200" b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4515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6451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/>
        </p:nvSpPr>
        <p:spPr>
          <a:xfrm>
            <a:off x="484292" y="-44503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导入新知</a:t>
            </a:r>
            <a:endParaRPr lang="zh-CN" altLang="en-US" sz="25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0">
    <p:fade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7859"/>
            <a:ext cx="27432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DE992C8C-F093-4FD8-8873-42F5D5B5915D}" type="datetimeFigureOut">
              <a:rPr lang="zh-CN" altLang="en-US" sz="1350">
                <a:solidFill>
                  <a:prstClr val="black"/>
                </a:solidFill>
              </a:rPr>
              <a:t>2019/9/5</a:t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7859"/>
            <a:ext cx="41148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7859"/>
            <a:ext cx="27432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BBC06761-3C82-4EBB-ABA8-C6146A0EBDEA}" type="slidenum">
              <a:rPr lang="zh-CN" altLang="en-US" sz="1350">
                <a:solidFill>
                  <a:prstClr val="black"/>
                </a:solidFill>
              </a:rPr>
              <a:t>‹#›</a:t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  <p:sp>
        <p:nvSpPr>
          <p:cNvPr id="8" name="文本框 18"/>
          <p:cNvSpPr txBox="1"/>
          <p:nvPr userDrawn="1"/>
        </p:nvSpPr>
        <p:spPr>
          <a:xfrm>
            <a:off x="484292" y="-52454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素养目标</a:t>
            </a:r>
            <a:endParaRPr lang="zh-CN" altLang="en-US" sz="25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/>
        </p:nvSpPr>
        <p:spPr>
          <a:xfrm>
            <a:off x="484292" y="-44503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探究新知</a:t>
            </a:r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/>
          <p:cNvSpPr txBox="1"/>
          <p:nvPr userDrawn="1"/>
        </p:nvSpPr>
        <p:spPr>
          <a:xfrm>
            <a:off x="484292" y="-52454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巩固练习</a:t>
            </a:r>
            <a:endParaRPr lang="zh-CN" altLang="en-US" sz="25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/>
          <p:cNvSpPr txBox="1"/>
          <p:nvPr userDrawn="1"/>
        </p:nvSpPr>
        <p:spPr>
          <a:xfrm>
            <a:off x="484292" y="-44503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课堂检测</a:t>
            </a:r>
            <a:endParaRPr lang="zh-CN" altLang="en-US" sz="25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8"/>
          <p:cNvSpPr txBox="1"/>
          <p:nvPr userDrawn="1"/>
        </p:nvSpPr>
        <p:spPr>
          <a:xfrm>
            <a:off x="484292" y="-12699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 smtClean="0">
                <a:solidFill>
                  <a:prstClr val="black"/>
                </a:solidFill>
                <a:latin typeface="Segoe Print" panose="02000600000000000000" charset="0"/>
                <a:ea typeface="Segoe Print" panose="02000600000000000000" charset="0"/>
              </a:rPr>
              <a:t>课堂小结</a:t>
            </a:r>
            <a:endParaRPr lang="zh-CN" altLang="en-US" sz="2500" b="1" dirty="0">
              <a:solidFill>
                <a:prstClr val="black"/>
              </a:solidFill>
              <a:latin typeface="Segoe Print" panose="02000600000000000000" charset="0"/>
              <a:ea typeface="Segoe Print" panose="02000600000000000000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8"/>
          <p:cNvSpPr txBox="1"/>
          <p:nvPr userDrawn="1"/>
        </p:nvSpPr>
        <p:spPr>
          <a:xfrm>
            <a:off x="484292" y="-12699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 smtClean="0">
                <a:solidFill>
                  <a:prstClr val="black"/>
                </a:solidFill>
                <a:latin typeface="Segoe Print" panose="02000600000000000000" charset="0"/>
                <a:ea typeface="Segoe Print" panose="02000600000000000000" charset="0"/>
              </a:rPr>
              <a:t>课后作业</a:t>
            </a:r>
            <a:endParaRPr lang="zh-CN" altLang="en-US" sz="2500" b="1" dirty="0">
              <a:solidFill>
                <a:prstClr val="black"/>
              </a:solidFill>
              <a:latin typeface="Segoe Print" panose="02000600000000000000" charset="0"/>
              <a:ea typeface="Segoe Print" panose="02000600000000000000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图片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09970" y="44337"/>
            <a:ext cx="1080008" cy="42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线连接符 10"/>
          <p:cNvCxnSpPr/>
          <p:nvPr/>
        </p:nvCxnSpPr>
        <p:spPr>
          <a:xfrm>
            <a:off x="1588" y="407062"/>
            <a:ext cx="20066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74"/>
          <p:cNvSpPr>
            <a:spLocks noChangeAspect="1" noEditPoints="1"/>
          </p:cNvSpPr>
          <p:nvPr/>
        </p:nvSpPr>
        <p:spPr bwMode="auto">
          <a:xfrm>
            <a:off x="96041" y="55536"/>
            <a:ext cx="360363" cy="319088"/>
          </a:xfrm>
          <a:custGeom>
            <a:avLst/>
            <a:gdLst>
              <a:gd name="T0" fmla="*/ 127 w 167"/>
              <a:gd name="T1" fmla="*/ 22 h 148"/>
              <a:gd name="T2" fmla="*/ 74 w 167"/>
              <a:gd name="T3" fmla="*/ 0 h 148"/>
              <a:gd name="T4" fmla="*/ 0 w 167"/>
              <a:gd name="T5" fmla="*/ 74 h 148"/>
              <a:gd name="T6" fmla="*/ 74 w 167"/>
              <a:gd name="T7" fmla="*/ 148 h 148"/>
              <a:gd name="T8" fmla="*/ 143 w 167"/>
              <a:gd name="T9" fmla="*/ 99 h 148"/>
              <a:gd name="T10" fmla="*/ 70 w 167"/>
              <a:gd name="T11" fmla="*/ 79 h 148"/>
              <a:gd name="T12" fmla="*/ 127 w 167"/>
              <a:gd name="T13" fmla="*/ 22 h 148"/>
              <a:gd name="T14" fmla="*/ 147 w 167"/>
              <a:gd name="T15" fmla="*/ 19 h 148"/>
              <a:gd name="T16" fmla="*/ 93 w 167"/>
              <a:gd name="T17" fmla="*/ 73 h 148"/>
              <a:gd name="T18" fmla="*/ 164 w 167"/>
              <a:gd name="T19" fmla="*/ 92 h 148"/>
              <a:gd name="T20" fmla="*/ 167 w 167"/>
              <a:gd name="T21" fmla="*/ 69 h 148"/>
              <a:gd name="T22" fmla="*/ 147 w 167"/>
              <a:gd name="T23" fmla="*/ 1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7" h="148">
                <a:moveTo>
                  <a:pt x="127" y="22"/>
                </a:moveTo>
                <a:cubicBezTo>
                  <a:pt x="113" y="8"/>
                  <a:pt x="95" y="0"/>
                  <a:pt x="74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5"/>
                  <a:pt x="33" y="148"/>
                  <a:pt x="74" y="148"/>
                </a:cubicBezTo>
                <a:cubicBezTo>
                  <a:pt x="106" y="148"/>
                  <a:pt x="133" y="127"/>
                  <a:pt x="143" y="99"/>
                </a:cubicBezTo>
                <a:cubicBezTo>
                  <a:pt x="70" y="79"/>
                  <a:pt x="70" y="79"/>
                  <a:pt x="70" y="79"/>
                </a:cubicBezTo>
                <a:lnTo>
                  <a:pt x="127" y="22"/>
                </a:lnTo>
                <a:close/>
                <a:moveTo>
                  <a:pt x="147" y="19"/>
                </a:moveTo>
                <a:cubicBezTo>
                  <a:pt x="93" y="73"/>
                  <a:pt x="93" y="73"/>
                  <a:pt x="93" y="73"/>
                </a:cubicBezTo>
                <a:cubicBezTo>
                  <a:pt x="164" y="92"/>
                  <a:pt x="164" y="92"/>
                  <a:pt x="164" y="92"/>
                </a:cubicBezTo>
                <a:cubicBezTo>
                  <a:pt x="166" y="85"/>
                  <a:pt x="167" y="77"/>
                  <a:pt x="167" y="69"/>
                </a:cubicBezTo>
                <a:cubicBezTo>
                  <a:pt x="167" y="50"/>
                  <a:pt x="160" y="32"/>
                  <a:pt x="147" y="1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1"/>
          <p:cNvSpPr txBox="1">
            <a:spLocks noChangeArrowheads="1"/>
          </p:cNvSpPr>
          <p:nvPr/>
        </p:nvSpPr>
        <p:spPr bwMode="auto">
          <a:xfrm>
            <a:off x="6003402" y="39633"/>
            <a:ext cx="21259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altLang="zh-CN" sz="2000" b="1" dirty="0" smtClean="0">
                <a:solidFill>
                  <a:srgbClr val="F07474">
                    <a:lumMod val="50000"/>
                  </a:srgbClr>
                </a:solidFill>
                <a:latin typeface="宋体" panose="02010600030101010101" pitchFamily="2" charset="-122"/>
              </a:rPr>
              <a:t>18.1 </a:t>
            </a:r>
            <a:r>
              <a:rPr lang="zh-CN" altLang="en-US" sz="2000" b="1" dirty="0" smtClean="0">
                <a:solidFill>
                  <a:srgbClr val="F07474">
                    <a:lumMod val="50000"/>
                  </a:srgbClr>
                </a:solidFill>
                <a:latin typeface="宋体" panose="02010600030101010101" pitchFamily="2" charset="-122"/>
              </a:rPr>
              <a:t>电能 电功</a:t>
            </a:r>
            <a:r>
              <a:rPr lang="en-US" altLang="zh-CN" sz="2000" b="1" dirty="0" smtClean="0">
                <a:solidFill>
                  <a:srgbClr val="F07474">
                    <a:lumMod val="5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endParaRPr lang="zh-CN" altLang="en-US" sz="2000" b="1" dirty="0">
              <a:solidFill>
                <a:srgbClr val="F07474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265282" y="4786685"/>
            <a:ext cx="8881099" cy="356815"/>
            <a:chOff x="265282" y="4786685"/>
            <a:chExt cx="8881099" cy="356815"/>
          </a:xfrm>
        </p:grpSpPr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9566" y="4786685"/>
              <a:ext cx="356815" cy="35681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直接连接符 9"/>
            <p:cNvCxnSpPr/>
            <p:nvPr userDrawn="1"/>
          </p:nvCxnSpPr>
          <p:spPr>
            <a:xfrm>
              <a:off x="265282" y="5051419"/>
              <a:ext cx="8623906" cy="1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 userDrawn="1"/>
          </p:nvCxnSpPr>
          <p:spPr>
            <a:xfrm flipH="1" flipV="1">
              <a:off x="265282" y="5011664"/>
              <a:ext cx="8592469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slow">
    <p:rand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9pPr>
    </p:titleStyle>
    <p:bodyStyle>
      <a:lvl1pPr marL="257175" indent="-257175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57530" indent="-21463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5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0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3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6"/>
            <a:ext cx="9144000" cy="54891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idx="4294967295"/>
            <p:custDataLst>
              <p:tags r:id="rId2"/>
            </p:custDataLst>
          </p:nvPr>
        </p:nvSpPr>
        <p:spPr>
          <a:xfrm>
            <a:off x="1174909" y="1199171"/>
            <a:ext cx="6858000" cy="202501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zh-CN" altLang="en-US" sz="4950" b="1" dirty="0" smtClean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</a:t>
            </a:r>
            <a:r>
              <a:rPr lang="zh-CN" altLang="en-US" sz="495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十八章   电功率</a:t>
            </a:r>
            <a:br>
              <a:rPr lang="zh-CN" altLang="en-US" sz="495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495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/>
            </a:r>
            <a:br>
              <a:rPr lang="zh-CN" altLang="en-US" sz="495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495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</a:t>
            </a:r>
            <a:r>
              <a:rPr lang="en-US" altLang="zh-CN" sz="495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495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节  电能  电功 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-1" y="-2726"/>
            <a:ext cx="3561908" cy="435611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 dirty="0">
              <a:solidFill>
                <a:prstClr val="black"/>
              </a:solidFill>
              <a:latin typeface="Times New Roman" panose="02020603050405020304"/>
              <a:ea typeface="黑体" panose="02010609060101010101" pitchFamily="49" charset="-122"/>
            </a:endParaRPr>
          </a:p>
        </p:txBody>
      </p:sp>
      <p:sp>
        <p:nvSpPr>
          <p:cNvPr id="10" name="文本框 1"/>
          <p:cNvSpPr txBox="1"/>
          <p:nvPr/>
        </p:nvSpPr>
        <p:spPr>
          <a:xfrm>
            <a:off x="158452" y="32775"/>
            <a:ext cx="3338624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人教</a:t>
            </a:r>
            <a:r>
              <a:rPr lang="zh-CN" altLang="en-US" sz="2000" b="1" dirty="0" smtClean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版 物</a:t>
            </a:r>
            <a:r>
              <a:rPr lang="zh-CN" altLang="en-US" sz="2000" b="1" smtClean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理 </a:t>
            </a:r>
            <a:r>
              <a:rPr lang="zh-CN" altLang="en-US" sz="2000" b="1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九</a:t>
            </a:r>
            <a:r>
              <a:rPr lang="zh-CN" altLang="en-US" sz="2000" b="1" smtClean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年级 下册</a:t>
            </a:r>
            <a:endParaRPr lang="zh-CN" altLang="en-US" sz="2000" b="1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图片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09636" y="18437"/>
            <a:ext cx="1296545" cy="51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8" name="图片 32777" descr="dnb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123" y="976762"/>
            <a:ext cx="2709863" cy="38047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0" name="Rectangle 2"/>
          <p:cNvSpPr/>
          <p:nvPr/>
        </p:nvSpPr>
        <p:spPr>
          <a:xfrm>
            <a:off x="377851" y="1127488"/>
            <a:ext cx="261636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220 V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 表示这个电能表应该在 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220 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伏的电路中使用。</a:t>
            </a:r>
          </a:p>
        </p:txBody>
      </p:sp>
      <p:sp>
        <p:nvSpPr>
          <p:cNvPr id="32775" name="Rectangle 2"/>
          <p:cNvSpPr/>
          <p:nvPr/>
        </p:nvSpPr>
        <p:spPr>
          <a:xfrm>
            <a:off x="6071235" y="925006"/>
            <a:ext cx="2917490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”表示这个电能表的标定电流为 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 A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，额定最大电流为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 A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。电能表工作时的电流不应超过额定最大电流。</a:t>
            </a:r>
          </a:p>
        </p:txBody>
      </p:sp>
      <p:sp>
        <p:nvSpPr>
          <p:cNvPr id="32776" name="Rectangle 2"/>
          <p:cNvSpPr/>
          <p:nvPr/>
        </p:nvSpPr>
        <p:spPr>
          <a:xfrm>
            <a:off x="6067079" y="3679830"/>
            <a:ext cx="3046730" cy="11649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50 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～”表示这个电能表在频率为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50 Hz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的交流电路中使用。</a:t>
            </a:r>
          </a:p>
        </p:txBody>
      </p:sp>
      <p:sp>
        <p:nvSpPr>
          <p:cNvPr id="32777" name="Rectangle 2"/>
          <p:cNvSpPr/>
          <p:nvPr/>
        </p:nvSpPr>
        <p:spPr>
          <a:xfrm>
            <a:off x="338431" y="2827727"/>
            <a:ext cx="2802438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600revs/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kW·h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）”表示接在这个电能表上的用电器，每消耗 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 kW·h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的电能，电能表上的转盘转过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600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转。</a:t>
            </a:r>
          </a:p>
        </p:txBody>
      </p:sp>
      <p:sp>
        <p:nvSpPr>
          <p:cNvPr id="32779" name="矩形 32778"/>
          <p:cNvSpPr/>
          <p:nvPr/>
        </p:nvSpPr>
        <p:spPr>
          <a:xfrm>
            <a:off x="3914775" y="3338010"/>
            <a:ext cx="305991" cy="100013"/>
          </a:xfrm>
          <a:prstGeom prst="rect">
            <a:avLst/>
          </a:prstGeom>
          <a:noFill/>
          <a:ln w="38100" cap="flat" cmpd="sng">
            <a:solidFill>
              <a:srgbClr val="FF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83" name="矩形 32782"/>
          <p:cNvSpPr/>
          <p:nvPr/>
        </p:nvSpPr>
        <p:spPr>
          <a:xfrm>
            <a:off x="4445556" y="3325390"/>
            <a:ext cx="351234" cy="108347"/>
          </a:xfrm>
          <a:prstGeom prst="rect">
            <a:avLst/>
          </a:prstGeom>
          <a:noFill/>
          <a:ln w="38100" cap="flat" cmpd="sng">
            <a:solidFill>
              <a:srgbClr val="FF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84" name="矩形 32783"/>
          <p:cNvSpPr/>
          <p:nvPr/>
        </p:nvSpPr>
        <p:spPr>
          <a:xfrm>
            <a:off x="5016104" y="3333486"/>
            <a:ext cx="305990" cy="100013"/>
          </a:xfrm>
          <a:prstGeom prst="rect">
            <a:avLst/>
          </a:prstGeom>
          <a:noFill/>
          <a:ln w="38100" cap="flat" cmpd="sng">
            <a:solidFill>
              <a:srgbClr val="FF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85" name="矩形 32784"/>
          <p:cNvSpPr/>
          <p:nvPr/>
        </p:nvSpPr>
        <p:spPr>
          <a:xfrm>
            <a:off x="3914537" y="3437785"/>
            <a:ext cx="621506" cy="100013"/>
          </a:xfrm>
          <a:prstGeom prst="rect">
            <a:avLst/>
          </a:prstGeom>
          <a:noFill/>
          <a:ln w="38100" cap="flat" cmpd="sng">
            <a:solidFill>
              <a:srgbClr val="FF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86" name="直接连接符 32785"/>
          <p:cNvSpPr/>
          <p:nvPr/>
        </p:nvSpPr>
        <p:spPr>
          <a:xfrm>
            <a:off x="1331119" y="2329312"/>
            <a:ext cx="180975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787" name="直接连接符 32786"/>
          <p:cNvSpPr/>
          <p:nvPr/>
        </p:nvSpPr>
        <p:spPr>
          <a:xfrm>
            <a:off x="5975747" y="3183943"/>
            <a:ext cx="1809750" cy="0"/>
          </a:xfrm>
          <a:prstGeom prst="line">
            <a:avLst/>
          </a:prstGeom>
          <a:ln w="38100" cap="flat" cmpd="sng">
            <a:solidFill>
              <a:srgbClr val="FF33CC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788" name="直接连接符 32787"/>
          <p:cNvSpPr/>
          <p:nvPr/>
        </p:nvSpPr>
        <p:spPr>
          <a:xfrm>
            <a:off x="5975747" y="4948687"/>
            <a:ext cx="1809750" cy="0"/>
          </a:xfrm>
          <a:prstGeom prst="line">
            <a:avLst/>
          </a:prstGeom>
          <a:ln w="38100" cap="flat" cmpd="sng">
            <a:solidFill>
              <a:srgbClr val="FF33CC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789" name="直接连接符 32788"/>
          <p:cNvSpPr/>
          <p:nvPr/>
        </p:nvSpPr>
        <p:spPr>
          <a:xfrm>
            <a:off x="1331119" y="4867725"/>
            <a:ext cx="1809750" cy="0"/>
          </a:xfrm>
          <a:prstGeom prst="line">
            <a:avLst/>
          </a:prstGeom>
          <a:ln w="38100" cap="flat" cmpd="sng">
            <a:solidFill>
              <a:srgbClr val="FF33CC"/>
            </a:solidFill>
            <a:prstDash val="solid"/>
            <a:headEnd type="none" w="med" len="med"/>
            <a:tailEnd type="none" w="med" len="med"/>
          </a:ln>
        </p:spPr>
      </p:sp>
      <p:cxnSp>
        <p:nvCxnSpPr>
          <p:cNvPr id="32791" name="直接箭头连接符 32790"/>
          <p:cNvCxnSpPr>
            <a:stCxn id="32779" idx="1"/>
            <a:endCxn id="32786" idx="1"/>
          </p:cNvCxnSpPr>
          <p:nvPr/>
        </p:nvCxnSpPr>
        <p:spPr>
          <a:xfrm flipH="1" flipV="1">
            <a:off x="3140869" y="2329312"/>
            <a:ext cx="773906" cy="1058704"/>
          </a:xfrm>
          <a:prstGeom prst="straightConnector1">
            <a:avLst/>
          </a:prstGeom>
          <a:ln w="38100" cap="flat" cmpd="sng">
            <a:solidFill>
              <a:srgbClr val="FF33CC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2792" name="直接箭头连接符 32791"/>
          <p:cNvCxnSpPr>
            <a:stCxn id="32783" idx="0"/>
          </p:cNvCxnSpPr>
          <p:nvPr/>
        </p:nvCxnSpPr>
        <p:spPr>
          <a:xfrm flipV="1">
            <a:off x="4621530" y="3179895"/>
            <a:ext cx="1354931" cy="145733"/>
          </a:xfrm>
          <a:prstGeom prst="straightConnector1">
            <a:avLst/>
          </a:prstGeom>
          <a:ln w="38100" cap="flat" cmpd="sng">
            <a:solidFill>
              <a:srgbClr val="FF33CC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2793" name="直接箭头连接符 32792"/>
          <p:cNvCxnSpPr>
            <a:endCxn id="32788" idx="0"/>
          </p:cNvCxnSpPr>
          <p:nvPr/>
        </p:nvCxnSpPr>
        <p:spPr>
          <a:xfrm>
            <a:off x="5262563" y="3483742"/>
            <a:ext cx="713423" cy="1464945"/>
          </a:xfrm>
          <a:prstGeom prst="straightConnector1">
            <a:avLst/>
          </a:prstGeom>
          <a:ln w="38100" cap="flat" cmpd="sng">
            <a:solidFill>
              <a:srgbClr val="FF33CC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2794" name="直接箭头连接符 32793"/>
          <p:cNvCxnSpPr>
            <a:stCxn id="32785" idx="1"/>
            <a:endCxn id="32789" idx="1"/>
          </p:cNvCxnSpPr>
          <p:nvPr/>
        </p:nvCxnSpPr>
        <p:spPr>
          <a:xfrm flipH="1">
            <a:off x="3140869" y="3488029"/>
            <a:ext cx="773906" cy="1379696"/>
          </a:xfrm>
          <a:prstGeom prst="straightConnector1">
            <a:avLst/>
          </a:prstGeom>
          <a:ln w="38100" cap="flat" cmpd="sng">
            <a:solidFill>
              <a:srgbClr val="FF33CC"/>
            </a:solidFill>
            <a:prstDash val="solid"/>
            <a:headEnd type="none" w="med" len="med"/>
            <a:tailEnd type="none" w="med" len="med"/>
          </a:ln>
        </p:spPr>
      </p:cxnSp>
      <p:grpSp>
        <p:nvGrpSpPr>
          <p:cNvPr id="25" name="组合 24"/>
          <p:cNvGrpSpPr/>
          <p:nvPr/>
        </p:nvGrpSpPr>
        <p:grpSpPr>
          <a:xfrm>
            <a:off x="1983631" y="457305"/>
            <a:ext cx="4973191" cy="495548"/>
            <a:chOff x="2506980" y="579256"/>
            <a:chExt cx="3958508" cy="495548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矩形 26"/>
            <p:cNvSpPr/>
            <p:nvPr/>
          </p:nvSpPr>
          <p:spPr>
            <a:xfrm>
              <a:off x="2593872" y="579256"/>
              <a:ext cx="38716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电能表几个重要的参数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build="p"/>
      <p:bldP spid="32775" grpId="0" build="p"/>
      <p:bldP spid="32776" grpId="0" build="p"/>
      <p:bldP spid="3277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文本框 29698"/>
          <p:cNvSpPr txBox="1"/>
          <p:nvPr/>
        </p:nvSpPr>
        <p:spPr>
          <a:xfrm>
            <a:off x="363696" y="1024229"/>
            <a:ext cx="8415814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</a:pP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        电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能表上显示的数字是表从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开始记数到读数为止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用去的电能。为了计量一段时间内消耗的电能，必须记录这段时间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前后两次示数之差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，这个示数差就是这段时间内用电的度数。</a:t>
            </a:r>
          </a:p>
          <a:p>
            <a:pPr>
              <a:lnSpc>
                <a:spcPct val="150000"/>
              </a:lnSpc>
              <a:buClrTx/>
            </a:pP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3339" y="2791535"/>
            <a:ext cx="8477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如，家中电能表在月初的示数是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3 246.8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kW 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· h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，月底的示数是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3 265.4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kW 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· h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，这个月家里用电就是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kW · h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432459" y="3793465"/>
            <a:ext cx="1107996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3 265.4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18159" y="4155255"/>
            <a:ext cx="1210588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3 246.8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3898583" y="4639125"/>
            <a:ext cx="20335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4775359" y="4639125"/>
            <a:ext cx="800219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18.6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42162" y="3452081"/>
            <a:ext cx="716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18.6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2695574" y="457305"/>
            <a:ext cx="3752851" cy="495548"/>
            <a:chOff x="2506980" y="579256"/>
            <a:chExt cx="3958508" cy="495548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矩形 16"/>
            <p:cNvSpPr/>
            <p:nvPr/>
          </p:nvSpPr>
          <p:spPr>
            <a:xfrm>
              <a:off x="2593872" y="579256"/>
              <a:ext cx="38716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电能表的读数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  <p:bldP spid="3" grpId="0" bldLvl="0"/>
      <p:bldP spid="5" grpId="0" bldLvl="0"/>
      <p:bldP spid="6" grpId="0" bldLvl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本占位符 10242"/>
          <p:cNvSpPr>
            <a:spLocks noGrp="1"/>
          </p:cNvSpPr>
          <p:nvPr>
            <p:ph idx="4294967295"/>
          </p:nvPr>
        </p:nvSpPr>
        <p:spPr>
          <a:xfrm>
            <a:off x="1171290" y="4182152"/>
            <a:ext cx="2103438" cy="48418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altLang="zh-CN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IC</a:t>
            </a:r>
            <a:r>
              <a: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卡电能表</a:t>
            </a:r>
          </a:p>
        </p:txBody>
      </p:sp>
      <p:pic>
        <p:nvPicPr>
          <p:cNvPr id="20483" name="图片 10243" descr="product_9215"/>
          <p:cNvPicPr>
            <a:picLocks noChangeAspect="1"/>
          </p:cNvPicPr>
          <p:nvPr/>
        </p:nvPicPr>
        <p:blipFill>
          <a:blip r:embed="rId2"/>
          <a:srcRect t="3854"/>
          <a:stretch>
            <a:fillRect/>
          </a:stretch>
        </p:blipFill>
        <p:spPr>
          <a:xfrm>
            <a:off x="1171290" y="1653038"/>
            <a:ext cx="1949550" cy="22492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20484" name="矩形 10245"/>
          <p:cNvSpPr/>
          <p:nvPr/>
        </p:nvSpPr>
        <p:spPr>
          <a:xfrm>
            <a:off x="3961210" y="1839966"/>
            <a:ext cx="6858000" cy="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endParaRPr lang="zh-CN" altLang="en-US" sz="2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486" name="文本框 10246"/>
          <p:cNvSpPr txBox="1"/>
          <p:nvPr/>
        </p:nvSpPr>
        <p:spPr>
          <a:xfrm>
            <a:off x="5034915" y="4174643"/>
            <a:ext cx="302895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电子式多功能电能表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22" y="1550337"/>
            <a:ext cx="1936936" cy="23519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2505074" y="638280"/>
            <a:ext cx="3752851" cy="495548"/>
            <a:chOff x="2506980" y="579256"/>
            <a:chExt cx="3958508" cy="495548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矩形 14"/>
            <p:cNvSpPr/>
            <p:nvPr/>
          </p:nvSpPr>
          <p:spPr>
            <a:xfrm>
              <a:off x="2593872" y="579256"/>
              <a:ext cx="38716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新式电能表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00" y="533764"/>
            <a:ext cx="7938638" cy="449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0" name="文本框 32769"/>
          <p:cNvSpPr txBox="1"/>
          <p:nvPr/>
        </p:nvSpPr>
        <p:spPr>
          <a:xfrm>
            <a:off x="1266474" y="1006861"/>
            <a:ext cx="6843713" cy="36317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电子式预付费电能表主要优点</a:t>
            </a:r>
          </a:p>
          <a:p>
            <a:pPr>
              <a:spcBef>
                <a:spcPct val="50000"/>
              </a:spcBef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●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IC</a:t>
            </a:r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卡预付费用电，先买电，后用电；</a:t>
            </a:r>
          </a:p>
          <a:p>
            <a:pPr>
              <a:spcBef>
                <a:spcPct val="50000"/>
              </a:spcBef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●</a:t>
            </a:r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长期工作不须调校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lang="zh-CN" altLang="en-US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●</a:t>
            </a:r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一户一卡，具有良好的防伪性； </a:t>
            </a:r>
          </a:p>
          <a:p>
            <a:pPr>
              <a:spcBef>
                <a:spcPct val="50000"/>
              </a:spcBef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●</a:t>
            </a:r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剩余电量不足报警；                       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●</a:t>
            </a:r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超负荷报警；</a:t>
            </a:r>
          </a:p>
          <a:p>
            <a:pPr>
              <a:spcBef>
                <a:spcPct val="50000"/>
              </a:spcBef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●</a:t>
            </a:r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能记录用户所发生的最大负载； </a:t>
            </a:r>
          </a:p>
          <a:p>
            <a:pPr>
              <a:spcBef>
                <a:spcPct val="50000"/>
              </a:spcBef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●</a:t>
            </a:r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可显示用户的当前负荷；</a:t>
            </a:r>
          </a:p>
          <a:p>
            <a:pPr>
              <a:spcBef>
                <a:spcPct val="50000"/>
              </a:spcBef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●</a:t>
            </a:r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采用数码管显示，插卡即显示电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量。</a:t>
            </a:r>
            <a:endParaRPr lang="zh-CN" altLang="en-US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27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caime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768" y="844841"/>
            <a:ext cx="2224088" cy="169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6195" name="Picture 3" descr="g_maos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40" y="859129"/>
            <a:ext cx="2386013" cy="1681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6196" name="Text Box 4"/>
          <p:cNvSpPr txBox="1"/>
          <p:nvPr/>
        </p:nvSpPr>
        <p:spPr>
          <a:xfrm>
            <a:off x="6016584" y="2546322"/>
            <a:ext cx="2652236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灌溉农田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330m</a:t>
            </a:r>
            <a:r>
              <a:rPr lang="en-US" altLang="zh-CN" sz="2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6198" name="Text Box 6"/>
          <p:cNvSpPr txBox="1"/>
          <p:nvPr/>
        </p:nvSpPr>
        <p:spPr>
          <a:xfrm>
            <a:off x="874306" y="2540768"/>
            <a:ext cx="290988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炼钢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1.6kg</a:t>
            </a:r>
          </a:p>
        </p:txBody>
      </p:sp>
      <p:pic>
        <p:nvPicPr>
          <p:cNvPr id="136199" name="Picture 7" descr="1S3J_sNe27cLey7m1xM7euey157O1Mw==[1]"/>
          <p:cNvPicPr>
            <a:picLocks noChangeAspect="1"/>
          </p:cNvPicPr>
          <p:nvPr/>
        </p:nvPicPr>
        <p:blipFill>
          <a:blip r:embed="rId5"/>
          <a:srcRect b="17900"/>
          <a:stretch>
            <a:fillRect/>
          </a:stretch>
        </p:blipFill>
        <p:spPr>
          <a:xfrm>
            <a:off x="408264" y="2963677"/>
            <a:ext cx="2402681" cy="1791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6200" name="Text Box 8"/>
          <p:cNvSpPr txBox="1"/>
          <p:nvPr/>
        </p:nvSpPr>
        <p:spPr>
          <a:xfrm>
            <a:off x="434618" y="4642716"/>
            <a:ext cx="3093720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电车行驶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0.85km</a:t>
            </a:r>
          </a:p>
        </p:txBody>
      </p:sp>
      <p:pic>
        <p:nvPicPr>
          <p:cNvPr id="136203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871" y="3069245"/>
            <a:ext cx="2229693" cy="16597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6204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2" r="23092"/>
          <a:stretch>
            <a:fillRect/>
          </a:stretch>
        </p:blipFill>
        <p:spPr>
          <a:xfrm>
            <a:off x="6245516" y="3069245"/>
            <a:ext cx="1483743" cy="16374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6205" name="Picture 13" descr="guangai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1309" y="866272"/>
            <a:ext cx="2616041" cy="1674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6206" name="Text Box 14"/>
          <p:cNvSpPr txBox="1"/>
          <p:nvPr/>
        </p:nvSpPr>
        <p:spPr>
          <a:xfrm>
            <a:off x="6016584" y="4596865"/>
            <a:ext cx="318039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洗衣机工作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2.7h</a:t>
            </a:r>
            <a:endParaRPr lang="en-US" altLang="zh-CN" sz="2000" b="1" baseline="300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6207" name="Text Box 15"/>
          <p:cNvSpPr txBox="1"/>
          <p:nvPr/>
        </p:nvSpPr>
        <p:spPr>
          <a:xfrm>
            <a:off x="3501630" y="4625464"/>
            <a:ext cx="2652713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电脑工作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5h</a:t>
            </a:r>
            <a:endParaRPr lang="en-US" altLang="zh-CN" sz="2000" b="1" baseline="300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8681" name="WordArt 9"/>
          <p:cNvSpPr>
            <a:spLocks noTextEdit="1"/>
          </p:cNvSpPr>
          <p:nvPr/>
        </p:nvSpPr>
        <p:spPr>
          <a:xfrm>
            <a:off x="2012633" y="519086"/>
            <a:ext cx="4469130" cy="681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2400" b="1" dirty="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一度电能做什么呢？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057424" y="2555468"/>
            <a:ext cx="2724586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zh-CN" dirty="0"/>
              <a:t>采掘原煤约</a:t>
            </a:r>
            <a:r>
              <a:rPr lang="en-US" altLang="zh-CN" dirty="0">
                <a:solidFill>
                  <a:srgbClr val="0000FF"/>
                </a:solidFill>
              </a:rPr>
              <a:t>100kg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6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6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36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36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6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6" grpId="0"/>
      <p:bldP spid="136198" grpId="0"/>
      <p:bldP spid="136200" grpId="0"/>
      <p:bldP spid="136206" grpId="0"/>
      <p:bldP spid="136207" grpId="0"/>
      <p:bldP spid="28681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98" y="2931801"/>
            <a:ext cx="187583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67" y="925930"/>
            <a:ext cx="2011361" cy="12591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1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94" y="2931801"/>
            <a:ext cx="1900174" cy="14061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2" name="Picture 6" descr="DSC000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44" y="802487"/>
            <a:ext cx="1885950" cy="1414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3" name="Text Box 7"/>
          <p:cNvSpPr txBox="1"/>
          <p:nvPr/>
        </p:nvSpPr>
        <p:spPr>
          <a:xfrm>
            <a:off x="412909" y="4338167"/>
            <a:ext cx="2588419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生产“彩电”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0.3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台</a:t>
            </a:r>
          </a:p>
        </p:txBody>
      </p:sp>
      <p:sp>
        <p:nvSpPr>
          <p:cNvPr id="29704" name="Text Box 8"/>
          <p:cNvSpPr txBox="1"/>
          <p:nvPr/>
        </p:nvSpPr>
        <p:spPr>
          <a:xfrm>
            <a:off x="6285585" y="4338167"/>
            <a:ext cx="1793558" cy="4154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生产铅笔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90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支</a:t>
            </a:r>
          </a:p>
        </p:txBody>
      </p:sp>
      <p:sp>
        <p:nvSpPr>
          <p:cNvPr id="29706" name="Text Box 10"/>
          <p:cNvSpPr txBox="1"/>
          <p:nvPr/>
        </p:nvSpPr>
        <p:spPr>
          <a:xfrm>
            <a:off x="6499607" y="2378399"/>
            <a:ext cx="2118122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生产毛毯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条</a:t>
            </a:r>
          </a:p>
        </p:txBody>
      </p:sp>
      <p:sp>
        <p:nvSpPr>
          <p:cNvPr id="29707" name="Text Box 11"/>
          <p:cNvSpPr txBox="1"/>
          <p:nvPr/>
        </p:nvSpPr>
        <p:spPr>
          <a:xfrm>
            <a:off x="356235" y="2311724"/>
            <a:ext cx="2702243" cy="414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盏节能灯工作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100h</a:t>
            </a:r>
          </a:p>
        </p:txBody>
      </p:sp>
      <p:pic>
        <p:nvPicPr>
          <p:cNvPr id="29709" name="Picture 13" descr="51409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4761" y="834872"/>
            <a:ext cx="1327785" cy="13501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0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795" y="3027408"/>
            <a:ext cx="2159717" cy="12149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1" name="Text Box 15"/>
          <p:cNvSpPr txBox="1"/>
          <p:nvPr/>
        </p:nvSpPr>
        <p:spPr>
          <a:xfrm>
            <a:off x="3510915" y="4338167"/>
            <a:ext cx="1915478" cy="414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机织棉布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11m</a:t>
            </a:r>
          </a:p>
        </p:txBody>
      </p:sp>
      <p:sp>
        <p:nvSpPr>
          <p:cNvPr id="29712" name="Text Box 16"/>
          <p:cNvSpPr txBox="1"/>
          <p:nvPr/>
        </p:nvSpPr>
        <p:spPr>
          <a:xfrm>
            <a:off x="3805238" y="2311724"/>
            <a:ext cx="2363629" cy="414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生产化肥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0.7kg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01397" y="2109204"/>
            <a:ext cx="7571719" cy="922020"/>
          </a:xfrm>
          <a:prstGeom prst="rect">
            <a:avLst/>
          </a:prstGeom>
          <a:solidFill>
            <a:srgbClr val="FFCC99"/>
          </a:solidFill>
          <a:ln w="25400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2700" b="1" dirty="0">
                <a:solidFill>
                  <a:srgbClr val="0066CC"/>
                </a:solidFill>
                <a:latin typeface="宋体" panose="02010600030101010101" pitchFamily="2" charset="-122"/>
              </a:rPr>
              <a:t>　　</a:t>
            </a:r>
            <a:r>
              <a:rPr lang="zh-CN" altLang="en-US" sz="2700" b="1" dirty="0">
                <a:solidFill>
                  <a:srgbClr val="0066CC"/>
                </a:solidFill>
                <a:latin typeface="Arial" panose="020B0604020202020204" pitchFamily="34" charset="0"/>
              </a:rPr>
              <a:t>发</a:t>
            </a:r>
            <a:r>
              <a:rPr lang="en-US" altLang="zh-CN" sz="2700" b="1" dirty="0">
                <a:solidFill>
                  <a:srgbClr val="0066CC"/>
                </a:solidFill>
                <a:latin typeface="Times New Roman" panose="02020603050405020304" pitchFamily="18" charset="0"/>
              </a:rPr>
              <a:t>1</a:t>
            </a:r>
            <a:r>
              <a:rPr lang="zh-CN" altLang="en-US" sz="2700" b="1" dirty="0">
                <a:solidFill>
                  <a:srgbClr val="0066CC"/>
                </a:solidFill>
                <a:latin typeface="Arial" panose="020B0604020202020204" pitchFamily="34" charset="0"/>
              </a:rPr>
              <a:t>度电要消耗</a:t>
            </a:r>
            <a:r>
              <a:rPr lang="en-US" altLang="zh-CN" sz="2700" b="1" dirty="0">
                <a:solidFill>
                  <a:srgbClr val="0066CC"/>
                </a:solidFill>
                <a:latin typeface="Times New Roman" panose="02020603050405020304" pitchFamily="18" charset="0"/>
              </a:rPr>
              <a:t>0.35 kg</a:t>
            </a:r>
            <a:r>
              <a:rPr lang="zh-CN" altLang="en-US" sz="2700" b="1" dirty="0">
                <a:solidFill>
                  <a:srgbClr val="0066CC"/>
                </a:solidFill>
                <a:latin typeface="Arial" panose="020B0604020202020204" pitchFamily="34" charset="0"/>
              </a:rPr>
              <a:t>标准煤，排放</a:t>
            </a:r>
            <a:r>
              <a:rPr lang="en-US" altLang="zh-CN" sz="2700" b="1" dirty="0">
                <a:solidFill>
                  <a:srgbClr val="0066CC"/>
                </a:solidFill>
                <a:latin typeface="Times New Roman" panose="02020603050405020304" pitchFamily="18" charset="0"/>
              </a:rPr>
              <a:t>0.872 kg</a:t>
            </a:r>
            <a:r>
              <a:rPr lang="zh-CN" altLang="en-US" sz="2700" b="1" dirty="0">
                <a:solidFill>
                  <a:srgbClr val="0066CC"/>
                </a:solidFill>
                <a:latin typeface="Arial" panose="020B0604020202020204" pitchFamily="34" charset="0"/>
              </a:rPr>
              <a:t>二氧化碳，要关注能源消耗造成的环境破坏。</a:t>
            </a:r>
            <a:endParaRPr lang="zh-CN" altLang="en-US" sz="2700" b="1" dirty="0">
              <a:solidFill>
                <a:srgbClr val="0066CC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61803" y="2293021"/>
            <a:ext cx="725090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我们要节约用电！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/>
      <p:bldP spid="29704" grpId="0"/>
      <p:bldP spid="29706" grpId="0"/>
      <p:bldP spid="29707" grpId="0"/>
      <p:bldP spid="29711" grpId="0"/>
      <p:bldP spid="29712" grpId="0"/>
      <p:bldP spid="4" grpId="0" bldLvl="0" animBg="1"/>
      <p:bldP spid="4" grpId="1" animBg="1"/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/>
          <p:nvPr/>
        </p:nvSpPr>
        <p:spPr>
          <a:xfrm>
            <a:off x="370579" y="934791"/>
            <a:ext cx="6532880" cy="21583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小明家六月份上半月的电能表示数如图所示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，小明家半个月消耗电能________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kW·h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，如果1度电的价格是0.5元，半个月应付电费______元。</a:t>
            </a:r>
          </a:p>
        </p:txBody>
      </p:sp>
      <p:graphicFrame>
        <p:nvGraphicFramePr>
          <p:cNvPr id="30723" name="表格 30722"/>
          <p:cNvGraphicFramePr/>
          <p:nvPr/>
        </p:nvGraphicFramePr>
        <p:xfrm>
          <a:off x="6940074" y="1318804"/>
          <a:ext cx="1906905" cy="504825"/>
        </p:xfrm>
        <a:graphic>
          <a:graphicData uri="http://schemas.openxmlformats.org/drawingml/2006/table">
            <a:tbl>
              <a:tblPr/>
              <a:tblGrid>
                <a:gridCol w="381000"/>
                <a:gridCol w="382270"/>
                <a:gridCol w="381000"/>
                <a:gridCol w="381635"/>
                <a:gridCol w="381000"/>
              </a:tblGrid>
              <a:tr h="504825"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34290" marB="3429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34290" marB="3429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34290" marB="3429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0737" name="Rectangle 23"/>
          <p:cNvSpPr/>
          <p:nvPr/>
        </p:nvSpPr>
        <p:spPr>
          <a:xfrm>
            <a:off x="8490506" y="1391431"/>
            <a:ext cx="298847" cy="355997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0738" name="表格 30737"/>
          <p:cNvGraphicFramePr/>
          <p:nvPr/>
        </p:nvGraphicFramePr>
        <p:xfrm>
          <a:off x="6982301" y="2494189"/>
          <a:ext cx="1906905" cy="504825"/>
        </p:xfrm>
        <a:graphic>
          <a:graphicData uri="http://schemas.openxmlformats.org/drawingml/2006/table">
            <a:tbl>
              <a:tblPr/>
              <a:tblGrid>
                <a:gridCol w="381000"/>
                <a:gridCol w="382270"/>
                <a:gridCol w="381000"/>
                <a:gridCol w="381635"/>
                <a:gridCol w="381000"/>
              </a:tblGrid>
              <a:tr h="504825"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34290" marB="3429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 eaLnBrk="1" hangingPunct="1"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34290" marB="34290" anchor="ctr">
                    <a:lnL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0752" name="Rectangle 56"/>
          <p:cNvSpPr/>
          <p:nvPr/>
        </p:nvSpPr>
        <p:spPr>
          <a:xfrm>
            <a:off x="8547974" y="2566816"/>
            <a:ext cx="298847" cy="355997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753" name="Rectangle 61"/>
          <p:cNvSpPr/>
          <p:nvPr/>
        </p:nvSpPr>
        <p:spPr>
          <a:xfrm>
            <a:off x="7147197" y="3015279"/>
            <a:ext cx="1911985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15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日中午</a:t>
            </a:r>
          </a:p>
        </p:txBody>
      </p:sp>
      <p:sp>
        <p:nvSpPr>
          <p:cNvPr id="30754" name="Rectangle 62"/>
          <p:cNvSpPr/>
          <p:nvPr/>
        </p:nvSpPr>
        <p:spPr>
          <a:xfrm>
            <a:off x="7155823" y="1908652"/>
            <a:ext cx="1794510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日上午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54475" y="1965802"/>
            <a:ext cx="716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100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925154" y="2493309"/>
            <a:ext cx="538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50</a:t>
            </a:r>
          </a:p>
        </p:txBody>
      </p:sp>
      <p:sp>
        <p:nvSpPr>
          <p:cNvPr id="2" name="Rectangle 2"/>
          <p:cNvSpPr/>
          <p:nvPr/>
        </p:nvSpPr>
        <p:spPr>
          <a:xfrm>
            <a:off x="370579" y="3199044"/>
            <a:ext cx="8449310" cy="159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3900"/>
              </a:lnSpc>
            </a:pPr>
            <a:r>
              <a:rPr lang="en-US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解：</a:t>
            </a:r>
            <a:r>
              <a:rPr sz="26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由图可知，半个月消耗的电能：</a:t>
            </a:r>
            <a:endParaRPr sz="2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900"/>
              </a:lnSpc>
            </a:pPr>
            <a:r>
              <a:rPr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</a:t>
            </a:r>
            <a:r>
              <a:rPr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881.5kW</a:t>
            </a:r>
            <a:r>
              <a:rPr lang="en-US" altLang="zh-CN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·</a:t>
            </a:r>
            <a:r>
              <a:rPr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sz="2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781.5kW</a:t>
            </a:r>
            <a:r>
              <a:rPr lang="en-US" altLang="zh-CN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·</a:t>
            </a:r>
            <a:r>
              <a:rPr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h=100kW</a:t>
            </a:r>
            <a:r>
              <a:rPr lang="en-US" altLang="zh-CN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·</a:t>
            </a:r>
            <a:r>
              <a:rPr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h=100</a:t>
            </a:r>
            <a:r>
              <a:rPr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度</a:t>
            </a:r>
          </a:p>
          <a:p>
            <a:pPr>
              <a:lnSpc>
                <a:spcPts val="3900"/>
              </a:lnSpc>
            </a:pPr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sz="2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半个月应交电费</a:t>
            </a:r>
            <a:r>
              <a:rPr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：100度×0.5元/度=50元</a:t>
            </a:r>
            <a:r>
              <a:rPr lang="zh-CN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矩形 25603"/>
          <p:cNvSpPr/>
          <p:nvPr/>
        </p:nvSpPr>
        <p:spPr>
          <a:xfrm>
            <a:off x="464661" y="1152361"/>
            <a:ext cx="4239895" cy="44831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buNone/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电功：</a:t>
            </a: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电流所做的功。 </a:t>
            </a:r>
          </a:p>
        </p:txBody>
      </p:sp>
      <p:sp>
        <p:nvSpPr>
          <p:cNvPr id="25605" name="文本框 25604"/>
          <p:cNvSpPr txBox="1"/>
          <p:nvPr/>
        </p:nvSpPr>
        <p:spPr>
          <a:xfrm>
            <a:off x="285265" y="1930778"/>
            <a:ext cx="89154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1">
            <a:spAutoFit/>
          </a:bodyPr>
          <a:lstStyle/>
          <a:p>
            <a:pPr indent="0">
              <a:spcBef>
                <a:spcPct val="20000"/>
              </a:spcBef>
              <a:buClr>
                <a:srgbClr val="0000FF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电流做功的过程，就是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电能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向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其他形式的能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的转化</a:t>
            </a: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过</a:t>
            </a:r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程。</a:t>
            </a:r>
            <a:endParaRPr lang="zh-CN" altLang="en-US" sz="2800" b="1" dirty="0">
              <a:solidFill>
                <a:schemeClr val="tx1"/>
              </a:solidFill>
              <a:effectLst>
                <a:outerShdw blurRad="38100" dist="38100" dir="2700000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606" name="文本框 25605"/>
          <p:cNvSpPr txBox="1"/>
          <p:nvPr/>
        </p:nvSpPr>
        <p:spPr>
          <a:xfrm>
            <a:off x="1354346" y="4100255"/>
            <a:ext cx="5840083" cy="461665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1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用电器就消耗了多少电能</a:t>
            </a:r>
          </a:p>
        </p:txBody>
      </p:sp>
      <p:sp>
        <p:nvSpPr>
          <p:cNvPr id="25607" name="直接连接符 25606"/>
          <p:cNvSpPr/>
          <p:nvPr/>
        </p:nvSpPr>
        <p:spPr>
          <a:xfrm>
            <a:off x="2199736" y="3347041"/>
            <a:ext cx="708721" cy="753213"/>
          </a:xfrm>
          <a:prstGeom prst="line">
            <a:avLst/>
          </a:prstGeom>
          <a:ln w="635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5608" name="直接连接符 25607"/>
          <p:cNvSpPr/>
          <p:nvPr/>
        </p:nvSpPr>
        <p:spPr>
          <a:xfrm flipH="1">
            <a:off x="3221915" y="3118939"/>
            <a:ext cx="647700" cy="0"/>
          </a:xfrm>
          <a:prstGeom prst="line">
            <a:avLst/>
          </a:prstGeom>
          <a:ln w="6350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5609" name="文本框 25608"/>
          <p:cNvSpPr txBox="1"/>
          <p:nvPr/>
        </p:nvSpPr>
        <p:spPr>
          <a:xfrm>
            <a:off x="464661" y="2817517"/>
            <a:ext cx="2571274" cy="461665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1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电流做了多少功</a:t>
            </a:r>
          </a:p>
        </p:txBody>
      </p:sp>
      <p:sp>
        <p:nvSpPr>
          <p:cNvPr id="25610" name="文本框 25609"/>
          <p:cNvSpPr txBox="1"/>
          <p:nvPr/>
        </p:nvSpPr>
        <p:spPr>
          <a:xfrm>
            <a:off x="4029148" y="2767397"/>
            <a:ext cx="4785996" cy="461665"/>
          </a:xfrm>
          <a:prstGeom prst="rect">
            <a:avLst/>
          </a:prstGeom>
          <a:noFill/>
          <a:ln w="25400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1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就有多少电能转化成其他形式的能</a:t>
            </a:r>
          </a:p>
        </p:txBody>
      </p:sp>
      <p:sp>
        <p:nvSpPr>
          <p:cNvPr id="25611" name="直接连接符 25610"/>
          <p:cNvSpPr/>
          <p:nvPr/>
        </p:nvSpPr>
        <p:spPr>
          <a:xfrm flipV="1">
            <a:off x="5373433" y="3211810"/>
            <a:ext cx="690940" cy="871192"/>
          </a:xfrm>
          <a:prstGeom prst="line">
            <a:avLst/>
          </a:prstGeom>
          <a:ln w="6350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5612" name="直接连接符 25611"/>
          <p:cNvSpPr/>
          <p:nvPr/>
        </p:nvSpPr>
        <p:spPr>
          <a:xfrm flipH="1">
            <a:off x="5195019" y="3229062"/>
            <a:ext cx="707365" cy="871193"/>
          </a:xfrm>
          <a:prstGeom prst="line">
            <a:avLst/>
          </a:prstGeom>
          <a:ln w="6350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5613" name="直接连接符 25612"/>
          <p:cNvSpPr/>
          <p:nvPr/>
        </p:nvSpPr>
        <p:spPr>
          <a:xfrm>
            <a:off x="3303809" y="2998230"/>
            <a:ext cx="647700" cy="0"/>
          </a:xfrm>
          <a:prstGeom prst="line">
            <a:avLst/>
          </a:prstGeom>
          <a:ln w="6350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5614" name="直接连接符 25613"/>
          <p:cNvSpPr/>
          <p:nvPr/>
        </p:nvSpPr>
        <p:spPr>
          <a:xfrm flipH="1" flipV="1">
            <a:off x="2303252" y="3279181"/>
            <a:ext cx="732682" cy="757974"/>
          </a:xfrm>
          <a:prstGeom prst="line">
            <a:avLst/>
          </a:prstGeom>
          <a:ln w="635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5615" name="矩形 25614"/>
          <p:cNvSpPr/>
          <p:nvPr/>
        </p:nvSpPr>
        <p:spPr>
          <a:xfrm>
            <a:off x="4113298" y="1183476"/>
            <a:ext cx="2163445" cy="38608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用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</a:t>
            </a: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表</a:t>
            </a:r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示</a:t>
            </a:r>
            <a:r>
              <a:rPr lang="zh-CN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 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8200" name="组合 18"/>
          <p:cNvGrpSpPr/>
          <p:nvPr/>
        </p:nvGrpSpPr>
        <p:grpSpPr bwMode="auto">
          <a:xfrm>
            <a:off x="3035300" y="539719"/>
            <a:ext cx="1487805" cy="426720"/>
            <a:chOff x="2004695" y="686607"/>
            <a:chExt cx="1983740" cy="570436"/>
          </a:xfrm>
        </p:grpSpPr>
        <p:sp>
          <p:nvSpPr>
            <p:cNvPr id="4" name="圆角矩形 3"/>
            <p:cNvSpPr/>
            <p:nvPr/>
          </p:nvSpPr>
          <p:spPr>
            <a:xfrm>
              <a:off x="2005542" y="686607"/>
              <a:ext cx="1893147" cy="555157"/>
            </a:xfrm>
            <a:prstGeom prst="roundRect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00"/>
            </a:p>
          </p:txBody>
        </p:sp>
        <p:sp>
          <p:nvSpPr>
            <p:cNvPr id="30737" name="矩形 1"/>
            <p:cNvSpPr>
              <a:spLocks noChangeArrowheads="1"/>
            </p:cNvSpPr>
            <p:nvPr/>
          </p:nvSpPr>
          <p:spPr bwMode="auto">
            <a:xfrm>
              <a:off x="2004695" y="740934"/>
              <a:ext cx="1983740" cy="51610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zh-CN" altLang="en-US" sz="2400" dirty="0">
                  <a:solidFill>
                    <a:sysClr val="window" lastClr="CAEACE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知识点 </a:t>
              </a:r>
              <a:r>
                <a:rPr lang="en-US" altLang="zh-CN" sz="2400" b="1" dirty="0" smtClean="0">
                  <a:solidFill>
                    <a:sysClr val="window" lastClr="CAEACE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3</a:t>
              </a:r>
              <a:endParaRPr lang="zh-CN" altLang="en-US" sz="2400" b="1" dirty="0">
                <a:solidFill>
                  <a:sysClr val="window" lastClr="CAEACE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4654035" y="522892"/>
            <a:ext cx="155956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</a:rPr>
              <a:t>电  功</a:t>
            </a:r>
            <a:endParaRPr lang="en-US" altLang="zh-CN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50" autoRev="1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05" grpId="0"/>
      <p:bldP spid="25606" grpId="0" bldLvl="0" animBg="1"/>
      <p:bldP spid="25606" grpId="1" bldLvl="0" animBg="1"/>
      <p:bldP spid="25609" grpId="0" bldLvl="0" animBg="1"/>
      <p:bldP spid="25609" grpId="1" bldLvl="0" animBg="1"/>
      <p:bldP spid="25610" grpId="0" bldLvl="0" animBg="1"/>
      <p:bldP spid="25610" grpId="1" bldLvl="0" animBg="1"/>
      <p:bldP spid="256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3" name="TextBox 5"/>
          <p:cNvSpPr/>
          <p:nvPr/>
        </p:nvSpPr>
        <p:spPr>
          <a:xfrm>
            <a:off x="373380" y="1318260"/>
            <a:ext cx="8280400" cy="1246299"/>
          </a:xfrm>
          <a:prstGeom prst="roundRect">
            <a:avLst>
              <a:gd name="adj" fmla="val 16667"/>
            </a:avLst>
          </a:prstGeom>
          <a:solidFill>
            <a:srgbClr val="FFDB93"/>
          </a:solidFill>
          <a:ln w="28575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电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流做功的多少跟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电流的大小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电压的高低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通电时间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的长短都有关系。</a:t>
            </a:r>
            <a:endParaRPr lang="zh-CN" altLang="en-US" sz="2800" b="1" dirty="0">
              <a:solidFill>
                <a:srgbClr val="CC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7655" name="矩形 12"/>
          <p:cNvSpPr/>
          <p:nvPr/>
        </p:nvSpPr>
        <p:spPr>
          <a:xfrm>
            <a:off x="1026217" y="3449473"/>
            <a:ext cx="1648777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i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altLang="zh-CN" sz="32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3200" b="1" i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UIt</a:t>
            </a:r>
            <a:endParaRPr lang="en-US" altLang="zh-CN" sz="3200" b="1" i="1" dirty="0">
              <a:solidFill>
                <a:srgbClr val="CC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7656" name="Text Box 5"/>
          <p:cNvSpPr txBox="1"/>
          <p:nvPr/>
        </p:nvSpPr>
        <p:spPr>
          <a:xfrm>
            <a:off x="3280260" y="2804160"/>
            <a:ext cx="3982720" cy="385690"/>
          </a:xfrm>
          <a:prstGeom prst="rect">
            <a:avLst/>
          </a:prstGeom>
          <a:noFill/>
          <a:ln w="9525">
            <a:noFill/>
          </a:ln>
        </p:spPr>
        <p:txBody>
          <a:bodyPr wrap="square" lIns="13500" tIns="8100" rIns="0" bIns="810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电功：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——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焦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27657" name="Text Box 6"/>
          <p:cNvSpPr txBox="1"/>
          <p:nvPr/>
        </p:nvSpPr>
        <p:spPr>
          <a:xfrm>
            <a:off x="3280260" y="4545965"/>
            <a:ext cx="3982720" cy="385690"/>
          </a:xfrm>
          <a:prstGeom prst="rect">
            <a:avLst/>
          </a:prstGeom>
          <a:noFill/>
          <a:ln w="9525">
            <a:noFill/>
          </a:ln>
        </p:spPr>
        <p:txBody>
          <a:bodyPr wrap="square" lIns="13500" tIns="8100" rIns="0" bIns="810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时间：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秒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27658" name="Text Box 6"/>
          <p:cNvSpPr txBox="1"/>
          <p:nvPr/>
        </p:nvSpPr>
        <p:spPr>
          <a:xfrm>
            <a:off x="3280260" y="3971925"/>
            <a:ext cx="4241165" cy="385690"/>
          </a:xfrm>
          <a:prstGeom prst="rect">
            <a:avLst/>
          </a:prstGeom>
          <a:noFill/>
          <a:ln w="9525">
            <a:noFill/>
          </a:ln>
        </p:spPr>
        <p:txBody>
          <a:bodyPr wrap="square" lIns="13500" tIns="8100" rIns="0" bIns="810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电流：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安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27659" name="Text Box 6"/>
          <p:cNvSpPr txBox="1"/>
          <p:nvPr/>
        </p:nvSpPr>
        <p:spPr>
          <a:xfrm>
            <a:off x="3280260" y="3434715"/>
            <a:ext cx="4180840" cy="385690"/>
          </a:xfrm>
          <a:prstGeom prst="rect">
            <a:avLst/>
          </a:prstGeom>
          <a:noFill/>
          <a:ln w="9525">
            <a:noFill/>
          </a:ln>
        </p:spPr>
        <p:txBody>
          <a:bodyPr wrap="square" lIns="13500" tIns="8100" rIns="0" bIns="810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电压：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伏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27660" name="矩形 27659"/>
          <p:cNvSpPr/>
          <p:nvPr/>
        </p:nvSpPr>
        <p:spPr>
          <a:xfrm>
            <a:off x="767604" y="2716847"/>
            <a:ext cx="1262063" cy="6093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公式：</a:t>
            </a:r>
          </a:p>
        </p:txBody>
      </p:sp>
      <p:sp>
        <p:nvSpPr>
          <p:cNvPr id="23568" name="左大括号 23567"/>
          <p:cNvSpPr/>
          <p:nvPr/>
        </p:nvSpPr>
        <p:spPr>
          <a:xfrm>
            <a:off x="2635100" y="3125152"/>
            <a:ext cx="387350" cy="1633855"/>
          </a:xfrm>
          <a:prstGeom prst="leftBrace">
            <a:avLst>
              <a:gd name="adj1" fmla="val 31959"/>
              <a:gd name="adj2" fmla="val 50000"/>
            </a:avLst>
          </a:prstGeom>
          <a:noFill/>
          <a:ln w="28575" cap="flat" cmpd="sng">
            <a:solidFill>
              <a:srgbClr val="990033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sz="3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48300" y="3305290"/>
            <a:ext cx="2436907" cy="120032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与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mA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的关系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1A=1000mA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2505074" y="552555"/>
            <a:ext cx="3752851" cy="495548"/>
            <a:chOff x="2506980" y="579256"/>
            <a:chExt cx="3958508" cy="495548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矩形 20"/>
            <p:cNvSpPr/>
            <p:nvPr/>
          </p:nvSpPr>
          <p:spPr>
            <a:xfrm>
              <a:off x="2593872" y="579256"/>
              <a:ext cx="38716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计算电流做的功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3" grpId="0" bldLvl="0" animBg="1"/>
      <p:bldP spid="27655" grpId="0"/>
      <p:bldP spid="27656" grpId="0"/>
      <p:bldP spid="27657" grpId="0"/>
      <p:bldP spid="27658" grpId="0"/>
      <p:bldP spid="27659" grpId="0"/>
      <p:bldP spid="27660" grpId="0"/>
      <p:bldP spid="23568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矩形 4"/>
          <p:cNvSpPr/>
          <p:nvPr/>
        </p:nvSpPr>
        <p:spPr>
          <a:xfrm>
            <a:off x="471011" y="631778"/>
            <a:ext cx="8306753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一只节能灯接在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220 V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的家庭电路中，通过它的电流为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90 mA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，计算这只灯使用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 h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消耗多少度电？</a:t>
            </a:r>
          </a:p>
        </p:txBody>
      </p:sp>
      <p:sp>
        <p:nvSpPr>
          <p:cNvPr id="26628" name="矩形 4"/>
          <p:cNvSpPr/>
          <p:nvPr/>
        </p:nvSpPr>
        <p:spPr>
          <a:xfrm>
            <a:off x="931545" y="1832107"/>
            <a:ext cx="6636544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解：</a:t>
            </a:r>
            <a:r>
              <a:rPr lang="en-US" altLang="zh-CN" sz="2400" b="1" i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90 mA=0.09 A</a:t>
            </a:r>
            <a:r>
              <a:rPr lang="en-US" altLang="zh-CN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2400" b="1" i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W</a:t>
            </a:r>
            <a:r>
              <a:rPr lang="en-US" altLang="zh-CN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UIt 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=220 V×0.09 A×5 h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=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0.099 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kW·h</a:t>
            </a:r>
            <a:r>
              <a:rPr lang="en-US" altLang="zh-CN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solidFill>
                <a:srgbClr val="CC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629" name="矩形 5"/>
          <p:cNvSpPr/>
          <p:nvPr/>
        </p:nvSpPr>
        <p:spPr>
          <a:xfrm>
            <a:off x="328136" y="3673847"/>
            <a:ext cx="9066893" cy="5340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答：这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只节能灯工作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 h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消耗的电能是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0.099 kW·h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，即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0.099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度。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316" y="1860673"/>
            <a:ext cx="1630295" cy="147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0539" y="527258"/>
            <a:ext cx="8143399" cy="111376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 我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们学习了电，现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在的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生活已经越来越离不开电了，这些电是从哪里来的？它是否也具有能量？ </a:t>
            </a:r>
          </a:p>
        </p:txBody>
      </p:sp>
      <p:pic>
        <p:nvPicPr>
          <p:cNvPr id="7" name="图片 6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090" y="1912274"/>
            <a:ext cx="2856542" cy="17065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2" y="2035704"/>
            <a:ext cx="2427854" cy="14597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66" y="2811749"/>
            <a:ext cx="2303344" cy="16142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"/>
          <p:cNvSpPr/>
          <p:nvPr/>
        </p:nvSpPr>
        <p:spPr>
          <a:xfrm>
            <a:off x="629602" y="627988"/>
            <a:ext cx="374046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有关电功计算的导出公式</a:t>
            </a:r>
          </a:p>
        </p:txBody>
      </p:sp>
      <p:sp>
        <p:nvSpPr>
          <p:cNvPr id="24579" name="Rectangle 12"/>
          <p:cNvSpPr/>
          <p:nvPr/>
        </p:nvSpPr>
        <p:spPr>
          <a:xfrm>
            <a:off x="1787558" y="1345394"/>
            <a:ext cx="120396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latin typeface="Times New Roman" panose="02020603050405020304" pitchFamily="18" charset="0"/>
                <a:ea typeface="黑体" panose="02010609060101010101" pitchFamily="49" charset="-122"/>
              </a:rPr>
              <a:t>W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 = </a:t>
            </a:r>
            <a:r>
              <a:rPr lang="en-US" altLang="zh-CN" sz="2400" b="1" i="1" dirty="0">
                <a:latin typeface="Times New Roman" panose="02020603050405020304" pitchFamily="18" charset="0"/>
                <a:ea typeface="黑体" panose="02010609060101010101" pitchFamily="49" charset="-122"/>
              </a:rPr>
              <a:t>UIt   </a:t>
            </a:r>
          </a:p>
        </p:txBody>
      </p:sp>
      <p:grpSp>
        <p:nvGrpSpPr>
          <p:cNvPr id="24580" name="组合 24579"/>
          <p:cNvGrpSpPr/>
          <p:nvPr/>
        </p:nvGrpSpPr>
        <p:grpSpPr>
          <a:xfrm>
            <a:off x="2022588" y="2105250"/>
            <a:ext cx="794792" cy="829866"/>
            <a:chOff x="0" y="-64"/>
            <a:chExt cx="668" cy="697"/>
          </a:xfrm>
        </p:grpSpPr>
        <p:sp>
          <p:nvSpPr>
            <p:cNvPr id="24581" name="Rectangle 13"/>
            <p:cNvSpPr/>
            <p:nvPr/>
          </p:nvSpPr>
          <p:spPr>
            <a:xfrm>
              <a:off x="0" y="91"/>
              <a:ext cx="518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黑体" panose="02010609060101010101" pitchFamily="49" charset="-122"/>
                </a:rPr>
                <a:t>I</a:t>
              </a:r>
              <a:r>
                <a:rPr lang="en-US" altLang="zh-CN" sz="2400" b="1">
                  <a:latin typeface="Times New Roman" panose="02020603050405020304" pitchFamily="18" charset="0"/>
                  <a:ea typeface="黑体" panose="02010609060101010101" pitchFamily="49" charset="-122"/>
                </a:rPr>
                <a:t> =</a:t>
              </a:r>
              <a:endParaRPr lang="en-US" altLang="zh-CN" sz="2400" b="1" i="1"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grpSp>
          <p:nvGrpSpPr>
            <p:cNvPr id="24582" name="组合 24581"/>
            <p:cNvGrpSpPr/>
            <p:nvPr/>
          </p:nvGrpSpPr>
          <p:grpSpPr>
            <a:xfrm>
              <a:off x="367" y="-64"/>
              <a:ext cx="301" cy="697"/>
              <a:chOff x="74" y="-64"/>
              <a:chExt cx="754" cy="697"/>
            </a:xfrm>
          </p:grpSpPr>
          <p:sp>
            <p:nvSpPr>
              <p:cNvPr id="24583" name="Rectangle 18"/>
              <p:cNvSpPr/>
              <p:nvPr/>
            </p:nvSpPr>
            <p:spPr>
              <a:xfrm>
                <a:off x="74" y="-64"/>
                <a:ext cx="754" cy="69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2400" b="1" i="1">
                    <a:latin typeface="Times New Roman" panose="02020603050405020304" pitchFamily="18" charset="0"/>
                    <a:ea typeface="黑体" panose="02010609060101010101" pitchFamily="49" charset="-122"/>
                  </a:rPr>
                  <a:t>U</a:t>
                </a:r>
              </a:p>
              <a:p>
                <a:pPr algn="ctr"/>
                <a:r>
                  <a:rPr lang="en-US" altLang="zh-CN" sz="2400" b="1" i="1">
                    <a:latin typeface="Times New Roman" panose="02020603050405020304" pitchFamily="18" charset="0"/>
                    <a:ea typeface="黑体" panose="02010609060101010101" pitchFamily="49" charset="-122"/>
                  </a:rPr>
                  <a:t>R</a:t>
                </a:r>
              </a:p>
            </p:txBody>
          </p:sp>
          <p:sp>
            <p:nvSpPr>
              <p:cNvPr id="24584" name="Line 19"/>
              <p:cNvSpPr/>
              <p:nvPr/>
            </p:nvSpPr>
            <p:spPr>
              <a:xfrm>
                <a:off x="170" y="279"/>
                <a:ext cx="605" cy="0"/>
              </a:xfrm>
              <a:prstGeom prst="line">
                <a:avLst/>
              </a:prstGeom>
              <a:ln w="158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sp>
        <p:nvSpPr>
          <p:cNvPr id="24585" name="AutoShape 27"/>
          <p:cNvSpPr/>
          <p:nvPr/>
        </p:nvSpPr>
        <p:spPr>
          <a:xfrm>
            <a:off x="2976041" y="1536370"/>
            <a:ext cx="197644" cy="977503"/>
          </a:xfrm>
          <a:prstGeom prst="rightBrace">
            <a:avLst>
              <a:gd name="adj1" fmla="val 56029"/>
              <a:gd name="adj2" fmla="val 50000"/>
            </a:avLst>
          </a:prstGeom>
          <a:noFill/>
          <a:ln w="158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 dirty="0">
              <a:latin typeface="Arial" panose="020B0604020202020204" pitchFamily="34" charset="0"/>
            </a:endParaRPr>
          </a:p>
        </p:txBody>
      </p:sp>
      <p:sp>
        <p:nvSpPr>
          <p:cNvPr id="24586" name="AutoShape 36"/>
          <p:cNvSpPr/>
          <p:nvPr/>
        </p:nvSpPr>
        <p:spPr>
          <a:xfrm>
            <a:off x="3328466" y="1903797"/>
            <a:ext cx="511969" cy="226219"/>
          </a:xfrm>
          <a:prstGeom prst="rightArrow">
            <a:avLst>
              <a:gd name="adj1" fmla="val 44444"/>
              <a:gd name="adj2" fmla="val 81578"/>
            </a:avLst>
          </a:prstGeom>
          <a:solidFill>
            <a:srgbClr val="FFFF99"/>
          </a:solidFill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 dirty="0">
              <a:latin typeface="Arial" panose="020B0604020202020204" pitchFamily="34" charset="0"/>
            </a:endParaRPr>
          </a:p>
        </p:txBody>
      </p:sp>
      <p:grpSp>
        <p:nvGrpSpPr>
          <p:cNvPr id="24587" name="组合 24586"/>
          <p:cNvGrpSpPr/>
          <p:nvPr/>
        </p:nvGrpSpPr>
        <p:grpSpPr>
          <a:xfrm>
            <a:off x="3947590" y="1160862"/>
            <a:ext cx="2254779" cy="1538991"/>
            <a:chOff x="0" y="-119062"/>
            <a:chExt cx="3006372" cy="2052349"/>
          </a:xfrm>
        </p:grpSpPr>
        <p:sp>
          <p:nvSpPr>
            <p:cNvPr id="24588" name="AutoShape 28"/>
            <p:cNvSpPr/>
            <p:nvPr/>
          </p:nvSpPr>
          <p:spPr>
            <a:xfrm flipH="1">
              <a:off x="0" y="374650"/>
              <a:ext cx="263525" cy="1303337"/>
            </a:xfrm>
            <a:prstGeom prst="rightBrace">
              <a:avLst>
                <a:gd name="adj1" fmla="val 56029"/>
                <a:gd name="adj2" fmla="val 50000"/>
              </a:avLst>
            </a:prstGeom>
            <a:noFill/>
            <a:ln w="158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dirty="0">
                <a:latin typeface="Arial" panose="020B0604020202020204" pitchFamily="34" charset="0"/>
              </a:endParaRPr>
            </a:p>
          </p:txBody>
        </p:sp>
        <p:sp>
          <p:nvSpPr>
            <p:cNvPr id="24589" name="Rectangle 31"/>
            <p:cNvSpPr/>
            <p:nvPr/>
          </p:nvSpPr>
          <p:spPr>
            <a:xfrm>
              <a:off x="288925" y="1317625"/>
              <a:ext cx="2717447" cy="6156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2400" b="1" i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W</a:t>
              </a:r>
              <a:r>
                <a:rPr lang="en-US" altLang="zh-CN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 = </a:t>
              </a:r>
              <a:r>
                <a:rPr lang="en-US" altLang="zh-CN" sz="2400" b="1" i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I</a:t>
              </a:r>
              <a:r>
                <a:rPr lang="en-US" altLang="zh-CN" sz="2400" b="1" baseline="30000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2</a:t>
              </a:r>
              <a:r>
                <a:rPr lang="en-US" altLang="zh-CN" sz="2400" b="1" i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Rt</a:t>
              </a:r>
            </a:p>
          </p:txBody>
        </p:sp>
        <p:grpSp>
          <p:nvGrpSpPr>
            <p:cNvPr id="24590" name="组合 24589"/>
            <p:cNvGrpSpPr/>
            <p:nvPr/>
          </p:nvGrpSpPr>
          <p:grpSpPr>
            <a:xfrm>
              <a:off x="231789" y="-119062"/>
              <a:ext cx="1559264" cy="1106488"/>
              <a:chOff x="0" y="-75"/>
              <a:chExt cx="982" cy="697"/>
            </a:xfrm>
          </p:grpSpPr>
          <p:sp>
            <p:nvSpPr>
              <p:cNvPr id="24591" name="Rectangle 29"/>
              <p:cNvSpPr/>
              <p:nvPr/>
            </p:nvSpPr>
            <p:spPr>
              <a:xfrm>
                <a:off x="0" y="122"/>
                <a:ext cx="591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 i="1">
                    <a:latin typeface="Times New Roman" panose="02020603050405020304" pitchFamily="18" charset="0"/>
                    <a:ea typeface="黑体" panose="02010609060101010101" pitchFamily="49" charset="-122"/>
                  </a:rPr>
                  <a:t>W</a:t>
                </a:r>
                <a:r>
                  <a:rPr lang="en-US" altLang="zh-CN" sz="2400" b="1">
                    <a:latin typeface="Times New Roman" panose="02020603050405020304" pitchFamily="18" charset="0"/>
                    <a:ea typeface="黑体" panose="02010609060101010101" pitchFamily="49" charset="-122"/>
                  </a:rPr>
                  <a:t> = </a:t>
                </a:r>
                <a:endParaRPr lang="en-US" altLang="zh-CN" sz="2400" b="1" i="1"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  <p:grpSp>
            <p:nvGrpSpPr>
              <p:cNvPr id="24592" name="组合 24591"/>
              <p:cNvGrpSpPr/>
              <p:nvPr/>
            </p:nvGrpSpPr>
            <p:grpSpPr>
              <a:xfrm>
                <a:off x="335" y="-75"/>
                <a:ext cx="647" cy="697"/>
                <a:chOff x="-204" y="-75"/>
                <a:chExt cx="1373" cy="697"/>
              </a:xfrm>
            </p:grpSpPr>
            <p:sp>
              <p:nvSpPr>
                <p:cNvPr id="24593" name="Rectangle 33"/>
                <p:cNvSpPr/>
                <p:nvPr/>
              </p:nvSpPr>
              <p:spPr>
                <a:xfrm>
                  <a:off x="-204" y="-75"/>
                  <a:ext cx="1373" cy="69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400" b="1" i="1">
                      <a:latin typeface="Times New Roman" panose="02020603050405020304" pitchFamily="18" charset="0"/>
                      <a:ea typeface="黑体" panose="02010609060101010101" pitchFamily="49" charset="-122"/>
                    </a:rPr>
                    <a:t> U</a:t>
                  </a:r>
                  <a:r>
                    <a:rPr lang="en-US" altLang="zh-CN" sz="2400" b="1" baseline="30000">
                      <a:latin typeface="Times New Roman" panose="02020603050405020304" pitchFamily="18" charset="0"/>
                      <a:ea typeface="黑体" panose="02010609060101010101" pitchFamily="49" charset="-122"/>
                    </a:rPr>
                    <a:t>2</a:t>
                  </a:r>
                </a:p>
                <a:p>
                  <a:pPr algn="ctr"/>
                  <a:r>
                    <a:rPr lang="en-US" altLang="zh-CN" sz="2400" b="1" i="1">
                      <a:latin typeface="Times New Roman" panose="02020603050405020304" pitchFamily="18" charset="0"/>
                      <a:ea typeface="黑体" panose="02010609060101010101" pitchFamily="49" charset="-122"/>
                    </a:rPr>
                    <a:t>R</a:t>
                  </a:r>
                </a:p>
              </p:txBody>
            </p:sp>
            <p:sp>
              <p:nvSpPr>
                <p:cNvPr id="24594" name="Line 34"/>
                <p:cNvSpPr/>
                <p:nvPr/>
              </p:nvSpPr>
              <p:spPr>
                <a:xfrm>
                  <a:off x="252" y="288"/>
                  <a:ext cx="605" cy="0"/>
                </a:xfrm>
                <a:prstGeom prst="line">
                  <a:avLst/>
                </a:prstGeom>
                <a:ln w="158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</p:grpSp>
        <p:sp>
          <p:nvSpPr>
            <p:cNvPr id="24595" name="Rectangle 29"/>
            <p:cNvSpPr/>
            <p:nvPr/>
          </p:nvSpPr>
          <p:spPr>
            <a:xfrm>
              <a:off x="1648984" y="165747"/>
              <a:ext cx="356447" cy="6139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黑体" panose="02010609060101010101" pitchFamily="49" charset="-122"/>
                </a:rPr>
                <a:t>t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9906" y="2963754"/>
            <a:ext cx="87634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         对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于纯电阻电路而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言，要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计算电流通过导体做功的多少，如果知道导体两端的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电压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、通过导体的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电流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、导体的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电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阻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中任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何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两个量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及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通电时间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，就可以选择适当的公式进行计算。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202369" y="1386856"/>
            <a:ext cx="1854041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适用条件：</a:t>
            </a: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纯电阻电路</a:t>
            </a:r>
          </a:p>
        </p:txBody>
      </p:sp>
      <p:sp>
        <p:nvSpPr>
          <p:cNvPr id="4" name="AutoShape 28"/>
          <p:cNvSpPr/>
          <p:nvPr/>
        </p:nvSpPr>
        <p:spPr>
          <a:xfrm rot="10800000" flipH="1">
            <a:off x="5731385" y="1528035"/>
            <a:ext cx="260509" cy="977265"/>
          </a:xfrm>
          <a:prstGeom prst="rightBrace">
            <a:avLst>
              <a:gd name="adj1" fmla="val 56029"/>
              <a:gd name="adj2" fmla="val 50000"/>
            </a:avLst>
          </a:prstGeom>
          <a:noFill/>
          <a:ln w="158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 dirty="0">
              <a:latin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19881" y="1715678"/>
            <a:ext cx="1854041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（普适公式）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5" grpId="0" bldLvl="0" animBg="1"/>
      <p:bldP spid="24586" grpId="0" bldLvl="0" animBg="1"/>
      <p:bldP spid="2" grpId="0" bldLvl="0"/>
      <p:bldP spid="3" grpId="0" bldLvl="0"/>
      <p:bldP spid="4" grpId="0" bldLvl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63366" y="582625"/>
            <a:ext cx="8617744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阻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值为4Ω的小灯泡同一个阻值为2Ω的定值电阻串联在6V的电源上，则通电1min后，电流通过小灯泡所做的功为（　　）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A．240J            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B．360J       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C．480J           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D．720J 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481488" y="2312816"/>
            <a:ext cx="8181023" cy="9417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</a:pPr>
            <a:r>
              <a:rPr 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解：</a:t>
            </a:r>
            <a:r>
              <a:rPr lang="zh-CN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由题意可知，灯泡L与定值电阻</a:t>
            </a:r>
            <a:r>
              <a:rPr lang="zh-CN" sz="22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lang="zh-CN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串联，因串联电路中总电阻等于各分电阻之和，所以，电路中的电流：</a:t>
            </a:r>
            <a:endParaRPr lang="zh-CN" altLang="en-US" sz="2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649604" y="4030001"/>
            <a:ext cx="7123271" cy="9772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</a:pPr>
            <a:r>
              <a:rPr 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通电1min后电流通过小灯泡所做的功</a:t>
            </a:r>
            <a:r>
              <a:rPr 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</a:t>
            </a:r>
          </a:p>
          <a:p>
            <a:pPr indent="0">
              <a:lnSpc>
                <a:spcPct val="120000"/>
              </a:lnSpc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W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</a:t>
            </a:r>
            <a:r>
              <a:rPr 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=（1A）</a:t>
            </a:r>
            <a:r>
              <a:rPr 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×4Ω×60s=240J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对象 -21474826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159481"/>
              </p:ext>
            </p:extLst>
          </p:nvPr>
        </p:nvGraphicFramePr>
        <p:xfrm>
          <a:off x="2525713" y="3254375"/>
          <a:ext cx="3856037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Equation" r:id="rId3" imgW="2895480" imgH="672840" progId="Equation.DSMT4">
                  <p:embed/>
                </p:oleObj>
              </mc:Choice>
              <mc:Fallback>
                <p:oleObj name="Equation" r:id="rId3" imgW="2895480" imgH="672840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25713" y="3254375"/>
                        <a:ext cx="3856037" cy="7413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8173879" y="1211231"/>
            <a:ext cx="407484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413385" y="525277"/>
            <a:ext cx="838009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5000"/>
              </a:lnSpc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</a:t>
            </a:r>
            <a:r>
              <a:rPr lang="zh-CN" sz="24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图所示的电路，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=6Ω，</a:t>
            </a:r>
            <a:r>
              <a:rPr lang="zh-CN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=4Ω，当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均闭合时，电压表的示数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为6V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>
              <a:lnSpc>
                <a:spcPct val="125000"/>
              </a:lnSpc>
            </a:pP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求：（</a:t>
            </a:r>
            <a:r>
              <a:rPr lang="en-US" alt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）此时电流表</a:t>
            </a:r>
            <a:r>
              <a:rPr lang="en-US" alt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en-US" altLang="zh-CN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的示数是多少？</a:t>
            </a:r>
          </a:p>
          <a:p>
            <a:pPr indent="0">
              <a:lnSpc>
                <a:spcPct val="125000"/>
              </a:lnSpc>
            </a:pP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在10分钟内消耗的电能是多少？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429" y="1241655"/>
            <a:ext cx="3078004" cy="230850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6246" y="2395907"/>
            <a:ext cx="5320189" cy="13188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>
              <a:lnSpc>
                <a:spcPct val="125000"/>
              </a:lnSpc>
            </a:pPr>
            <a:r>
              <a:rPr lang="zh-CN" sz="2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解：</a:t>
            </a:r>
            <a:r>
              <a:rPr lang="zh-CN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当</a:t>
            </a:r>
            <a:r>
              <a:rPr 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sz="22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sz="22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均闭合时，两电阻并联，电压表测电源的电压，电流表</a:t>
            </a:r>
            <a:r>
              <a:rPr 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2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测</a:t>
            </a:r>
            <a:r>
              <a:rPr lang="en-US" sz="22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lang="en-US" sz="22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支路的电流，电流表</a:t>
            </a:r>
            <a:r>
              <a:rPr 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2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测干路电流</a:t>
            </a:r>
            <a:r>
              <a:rPr lang="zh-CN" alt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76245" y="3714730"/>
            <a:ext cx="3404235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）电流表A</a:t>
            </a:r>
            <a:r>
              <a:rPr lang="zh-CN" altLang="en-US" sz="22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的示数：</a:t>
            </a:r>
          </a:p>
        </p:txBody>
      </p:sp>
      <p:graphicFrame>
        <p:nvGraphicFramePr>
          <p:cNvPr id="9" name="对象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2066927"/>
              </p:ext>
            </p:extLst>
          </p:nvPr>
        </p:nvGraphicFramePr>
        <p:xfrm>
          <a:off x="3622581" y="3574442"/>
          <a:ext cx="2697860" cy="71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Equation" r:id="rId4" imgW="1688760" imgH="609480" progId="Equation.DSMT4">
                  <p:embed/>
                </p:oleObj>
              </mc:Choice>
              <mc:Fallback>
                <p:oleObj name="Equation" r:id="rId4" imgW="1688760" imgH="609480" progId="Equation.DSMT4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22581" y="3574442"/>
                        <a:ext cx="2697860" cy="711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476246" y="4373305"/>
            <a:ext cx="464439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zh-CN" altLang="en-US" sz="22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lang="zh-CN" altLang="en-US" sz="22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在10分钟内消耗的电能：</a:t>
            </a:r>
          </a:p>
        </p:txBody>
      </p:sp>
      <p:graphicFrame>
        <p:nvGraphicFramePr>
          <p:cNvPr id="11" name="对象 10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254680"/>
              </p:ext>
            </p:extLst>
          </p:nvPr>
        </p:nvGraphicFramePr>
        <p:xfrm>
          <a:off x="4691063" y="4286250"/>
          <a:ext cx="440372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Equation" r:id="rId6" imgW="3657600" imgH="685800" progId="Equation.DSMT4">
                  <p:embed/>
                </p:oleObj>
              </mc:Choice>
              <mc:Fallback>
                <p:oleObj name="Equation" r:id="rId6" imgW="3657600" imgH="685800" progId="Equation.DSMT4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91063" y="4286250"/>
                        <a:ext cx="4403725" cy="73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ldLvl="0"/>
      <p:bldP spid="10" grpId="0" bldLvl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289084" y="1220723"/>
            <a:ext cx="8565833" cy="2893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（2018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•湘西州）以下所列家用电器中，正常工作时，电能主要转化为机械能的是 （　　）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A．电风扇      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  B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．电水壶      </a:t>
            </a:r>
          </a:p>
          <a:p>
            <a:pPr>
              <a:lnSpc>
                <a:spcPct val="20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C．电饭煲      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  D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．电视机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213739" y="2004732"/>
            <a:ext cx="444352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grpSp>
        <p:nvGrpSpPr>
          <p:cNvPr id="25" name="组合 3"/>
          <p:cNvGrpSpPr/>
          <p:nvPr/>
        </p:nvGrpSpPr>
        <p:grpSpPr bwMode="auto">
          <a:xfrm>
            <a:off x="3371850" y="607816"/>
            <a:ext cx="1879997" cy="474345"/>
            <a:chOff x="497257" y="753279"/>
            <a:chExt cx="1881032" cy="475146"/>
          </a:xfrm>
        </p:grpSpPr>
        <p:grpSp>
          <p:nvGrpSpPr>
            <p:cNvPr id="26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8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7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CAEACE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2134849" y="2667273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仿宋" panose="02010609060101010101" charset="-122"/>
              </a:rPr>
              <a:t>电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仿宋" panose="02010609060101010101" charset="-122"/>
              </a:rPr>
              <a:t>能→机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仿宋" panose="02010609060101010101" charset="-122"/>
              </a:rPr>
              <a:t>械能</a:t>
            </a:r>
            <a:endParaRPr lang="zh-CN" altLang="en-US" sz="14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01049" y="2657924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仿宋" panose="02010609060101010101" charset="-122"/>
              </a:rPr>
              <a:t>电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仿宋" panose="02010609060101010101" charset="-122"/>
              </a:rPr>
              <a:t>能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仿宋" panose="02010609060101010101" charset="-122"/>
              </a:rPr>
              <a:t>→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仿宋" panose="02010609060101010101" charset="-122"/>
              </a:rPr>
              <a:t>内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仿宋" panose="02010609060101010101" charset="-122"/>
              </a:rPr>
              <a:t>能</a:t>
            </a:r>
            <a:endParaRPr lang="zh-CN" altLang="en-US" sz="24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151570" y="3483701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仿宋" panose="02010609060101010101" charset="-122"/>
              </a:rPr>
              <a:t>电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仿宋" panose="02010609060101010101" charset="-122"/>
              </a:rPr>
              <a:t>能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仿宋" panose="02010609060101010101" charset="-122"/>
              </a:rPr>
              <a:t>→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仿宋" panose="02010609060101010101" charset="-122"/>
              </a:rPr>
              <a:t>内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仿宋" panose="02010609060101010101" charset="-122"/>
              </a:rPr>
              <a:t>能</a:t>
            </a:r>
            <a:endParaRPr lang="zh-CN" altLang="en-US" sz="24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983052" y="3945366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仿宋" panose="02010609060101010101" charset="-122"/>
              </a:rPr>
              <a:t>电能→光能和声能</a:t>
            </a:r>
          </a:p>
        </p:txBody>
      </p:sp>
    </p:spTree>
    <p:extLst>
      <p:ext uri="{BB962C8B-B14F-4D97-AF65-F5344CB8AC3E}">
        <p14:creationId xmlns:p14="http://schemas.microsoft.com/office/powerpoint/2010/main" val="1164690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/>
      <p:bldP spid="3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/>
          <p:nvPr/>
        </p:nvSpPr>
        <p:spPr>
          <a:xfrm>
            <a:off x="277496" y="975360"/>
            <a:ext cx="8475980" cy="31921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2019•邵阳）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李芳家的电子式电能表表盘上标有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3 000imp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/（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kW·h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的字样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，其含义是电路每消耗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1kW·h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的电能，电能表上指示灯闪烁_______次。她把家中的其他用电器都与电源断开，仅让一个用电器工作3min，发现电能表指示灯闪烁了60次。该用电器在上述时间内消耗的电能为_______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kW·h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grpSp>
        <p:nvGrpSpPr>
          <p:cNvPr id="27" name="组合 3"/>
          <p:cNvGrpSpPr/>
          <p:nvPr/>
        </p:nvGrpSpPr>
        <p:grpSpPr bwMode="auto">
          <a:xfrm>
            <a:off x="3480824" y="501015"/>
            <a:ext cx="1879997" cy="474345"/>
            <a:chOff x="497257" y="753279"/>
            <a:chExt cx="1881032" cy="475146"/>
          </a:xfrm>
        </p:grpSpPr>
        <p:grpSp>
          <p:nvGrpSpPr>
            <p:cNvPr id="28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30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9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>
                  <a:solidFill>
                    <a:sysClr val="window" lastClr="CAEAC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连接中考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525895" y="1995805"/>
            <a:ext cx="127508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3 000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80330" y="3599180"/>
            <a:ext cx="10725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0.02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18465" y="3691890"/>
            <a:ext cx="3545205" cy="3683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圆角矩形标注 19"/>
          <p:cNvSpPr/>
          <p:nvPr/>
        </p:nvSpPr>
        <p:spPr>
          <a:xfrm>
            <a:off x="2943225" y="4167505"/>
            <a:ext cx="5695950" cy="880110"/>
          </a:xfrm>
          <a:prstGeom prst="wedgeRoundRectCallout">
            <a:avLst>
              <a:gd name="adj1" fmla="val -40322"/>
              <a:gd name="adj2" fmla="val -71500"/>
              <a:gd name="adj3" fmla="val 16667"/>
            </a:avLst>
          </a:prstGeom>
          <a:grpFill/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8" name="对象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055518"/>
              </p:ext>
            </p:extLst>
          </p:nvPr>
        </p:nvGraphicFramePr>
        <p:xfrm>
          <a:off x="3128963" y="4208463"/>
          <a:ext cx="4402137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Equation" r:id="rId4" imgW="3200400" imgH="609480" progId="Equation.DSMT4">
                  <p:embed/>
                </p:oleObj>
              </mc:Choice>
              <mc:Fallback>
                <p:oleObj name="Equation" r:id="rId4" imgW="320040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28963" y="4208463"/>
                        <a:ext cx="4402137" cy="839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14837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9" grpId="0" bldLvl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3040" y="845820"/>
            <a:ext cx="893953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3. </a:t>
            </a:r>
            <a:r>
              <a:rPr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（2019•绍兴）</a:t>
            </a:r>
            <a:r>
              <a:rPr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全面开展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五星达</a:t>
            </a:r>
            <a:endParaRPr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标 3A</a:t>
            </a:r>
            <a:r>
              <a:rPr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争创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的美丽乡村建设行动是</a:t>
            </a:r>
            <a:endParaRPr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当前绍兴农村工作的重点。</a:t>
            </a:r>
          </a:p>
          <a:p>
            <a:r>
              <a:rPr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（1）垃圾焚烧发电是一种有效处理</a:t>
            </a:r>
          </a:p>
          <a:p>
            <a:r>
              <a:rPr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方法，它是利用了储存在垃圾中的</a:t>
            </a:r>
            <a:r>
              <a:rPr 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</a:t>
            </a:r>
            <a:r>
              <a:rPr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能。</a:t>
            </a:r>
          </a:p>
          <a:p>
            <a:r>
              <a:rPr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（2）小敏家两次电能表显示如图</a:t>
            </a:r>
            <a:r>
              <a:rPr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她</a:t>
            </a:r>
            <a:r>
              <a:rPr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家这</a:t>
            </a:r>
            <a:r>
              <a:rPr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30天的用电量为</a:t>
            </a:r>
            <a:r>
              <a:rPr 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kW 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· h</a:t>
            </a:r>
            <a:r>
              <a:rPr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。绍兴某垃圾发电厂3条焚烧线每天能处理</a:t>
            </a:r>
            <a:r>
              <a:rPr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250</a:t>
            </a:r>
            <a:r>
              <a:rPr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吨生活垃圾，日发电80万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kW · h</a:t>
            </a:r>
            <a:r>
              <a:rPr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，它最多可供</a:t>
            </a:r>
            <a:r>
              <a:rPr 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____________</a:t>
            </a:r>
            <a:r>
              <a:rPr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万户类似小敏家庭的日用电。（结果保留一位小数）</a:t>
            </a:r>
          </a:p>
        </p:txBody>
      </p:sp>
      <p:grpSp>
        <p:nvGrpSpPr>
          <p:cNvPr id="45" name="组合 3"/>
          <p:cNvGrpSpPr/>
          <p:nvPr/>
        </p:nvGrpSpPr>
        <p:grpSpPr bwMode="auto">
          <a:xfrm>
            <a:off x="3371850" y="392166"/>
            <a:ext cx="1879997" cy="474345"/>
            <a:chOff x="497257" y="753279"/>
            <a:chExt cx="1881032" cy="475146"/>
          </a:xfrm>
        </p:grpSpPr>
        <p:grpSp>
          <p:nvGrpSpPr>
            <p:cNvPr id="46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48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7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>
                  <a:solidFill>
                    <a:sysClr val="window" lastClr="CAEAC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连接中考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049230" y="2270124"/>
            <a:ext cx="11595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化学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6425" y="3004820"/>
            <a:ext cx="10445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77.4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16750" y="3395345"/>
            <a:ext cx="9493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31.0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695" y="428625"/>
            <a:ext cx="3825875" cy="18415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73785" y="2008505"/>
            <a:ext cx="1781175" cy="3683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7016750" y="2181225"/>
            <a:ext cx="1812290" cy="391160"/>
          </a:xfrm>
          <a:prstGeom prst="wedgeRoundRectCallout">
            <a:avLst>
              <a:gd name="adj1" fmla="val -43027"/>
              <a:gd name="adj2" fmla="val 72402"/>
              <a:gd name="adj3" fmla="val 16667"/>
            </a:avLst>
          </a:prstGeom>
          <a:grpFill/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示数差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896735" y="2730500"/>
            <a:ext cx="1267460" cy="3683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圆角矩形标注 16"/>
          <p:cNvSpPr/>
          <p:nvPr/>
        </p:nvSpPr>
        <p:spPr>
          <a:xfrm>
            <a:off x="193040" y="4387850"/>
            <a:ext cx="3569335" cy="391160"/>
          </a:xfrm>
          <a:prstGeom prst="wedgeRoundRectCallout">
            <a:avLst>
              <a:gd name="adj1" fmla="val 22932"/>
              <a:gd name="adj2" fmla="val -110227"/>
              <a:gd name="adj3" fmla="val 16667"/>
            </a:avLst>
          </a:prstGeom>
          <a:grpFill/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77.4kW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·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h/30=2.58kW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·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423160" y="3781425"/>
            <a:ext cx="1004570" cy="3683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769610" y="3441700"/>
            <a:ext cx="3137535" cy="3683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178425" y="4149725"/>
            <a:ext cx="2985770" cy="880110"/>
            <a:chOff x="8155" y="6535"/>
            <a:chExt cx="4702" cy="1386"/>
          </a:xfrm>
          <a:effectLst/>
        </p:grpSpPr>
        <p:sp>
          <p:nvSpPr>
            <p:cNvPr id="20" name="圆角矩形标注 19"/>
            <p:cNvSpPr/>
            <p:nvPr/>
          </p:nvSpPr>
          <p:spPr>
            <a:xfrm>
              <a:off x="8155" y="6535"/>
              <a:ext cx="4702" cy="1386"/>
            </a:xfrm>
            <a:prstGeom prst="wedgeRoundRectCallout">
              <a:avLst>
                <a:gd name="adj1" fmla="val 36906"/>
                <a:gd name="adj2" fmla="val -88816"/>
                <a:gd name="adj3" fmla="val 16667"/>
              </a:avLst>
            </a:prstGeom>
            <a:grpFill/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graphicFrame>
          <p:nvGraphicFramePr>
            <p:cNvPr id="21" name="对象 20">
              <a:hlinkClick r:id="" action="ppaction://ole?verb=0"/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5178265"/>
                </p:ext>
              </p:extLst>
            </p:nvPr>
          </p:nvGraphicFramePr>
          <p:xfrm>
            <a:off x="8210" y="6535"/>
            <a:ext cx="4321" cy="1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7" name="Equation" r:id="rId4" imgW="2171520" imgH="609480" progId="Equation.DSMT4">
                    <p:embed/>
                  </p:oleObj>
                </mc:Choice>
                <mc:Fallback>
                  <p:oleObj name="Equation" r:id="rId4" imgW="2171520" imgH="609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210" y="6535"/>
                          <a:ext cx="4321" cy="12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731175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 bldLvl="0" animBg="1"/>
      <p:bldP spid="14" grpId="0" bldLvl="0" animBg="1"/>
      <p:bldP spid="15" grpId="0" bldLvl="0" animBg="1"/>
      <p:bldP spid="17" grpId="0" bldLvl="0" animBg="1"/>
      <p:bldP spid="18" grpId="0" bldLvl="0" animBg="1"/>
      <p:bldP spid="19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2565" y="1064260"/>
            <a:ext cx="893953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4.</a:t>
            </a:r>
            <a:r>
              <a:rPr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（2019•攀枝花）为提倡节能环保，攀枝花市引进大量新能源电动公交车。为新能源公交车充电的导线较粗是为了减小导线的</a:t>
            </a:r>
            <a:r>
              <a:rPr 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</a:t>
            </a:r>
            <a:r>
              <a:rPr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。若充电过程中充电电流为100A，充电电压为380V，则新能源电动公交车充电2h消耗的电能为</a:t>
            </a:r>
            <a:r>
              <a:rPr 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</a:t>
            </a:r>
            <a:r>
              <a:rPr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kW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·</a:t>
            </a:r>
            <a:r>
              <a:rPr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h。</a:t>
            </a:r>
          </a:p>
        </p:txBody>
      </p:sp>
      <p:grpSp>
        <p:nvGrpSpPr>
          <p:cNvPr id="45" name="组合 3"/>
          <p:cNvGrpSpPr/>
          <p:nvPr/>
        </p:nvGrpSpPr>
        <p:grpSpPr bwMode="auto">
          <a:xfrm>
            <a:off x="3371850" y="392166"/>
            <a:ext cx="1879997" cy="474345"/>
            <a:chOff x="497257" y="753279"/>
            <a:chExt cx="1881032" cy="475146"/>
          </a:xfrm>
        </p:grpSpPr>
        <p:grpSp>
          <p:nvGrpSpPr>
            <p:cNvPr id="46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48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7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CAEAC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连接中考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148069" y="1925955"/>
            <a:ext cx="9779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电阻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60332" y="2787650"/>
            <a:ext cx="7346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76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17080" y="1546860"/>
            <a:ext cx="1466850" cy="3683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5925820" y="3246755"/>
            <a:ext cx="3216275" cy="1285875"/>
          </a:xfrm>
          <a:prstGeom prst="wedgeRoundRectCallout">
            <a:avLst>
              <a:gd name="adj1" fmla="val 18489"/>
              <a:gd name="adj2" fmla="val -151679"/>
              <a:gd name="adj3" fmla="val 16667"/>
            </a:avLst>
          </a:prstGeom>
          <a:grpFill/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在温度、长度和材料相同时，导体的横截面积越大，电阻越小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82980" y="2825750"/>
            <a:ext cx="803275" cy="3683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52070" y="3583305"/>
            <a:ext cx="5768975" cy="949325"/>
          </a:xfrm>
          <a:prstGeom prst="wedgeRoundRectCallout">
            <a:avLst>
              <a:gd name="adj1" fmla="val -31364"/>
              <a:gd name="adj2" fmla="val -85585"/>
              <a:gd name="adj3" fmla="val 16667"/>
            </a:avLst>
          </a:prstGeom>
          <a:grpFill/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zh-C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UIt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=380V×100A×2×3600s</a:t>
            </a:r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=2.736×10</a:t>
            </a:r>
            <a:r>
              <a:rPr lang="zh-CN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8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J=76kW•h。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232087" y="2680320"/>
            <a:ext cx="8679656" cy="21583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解：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电池的安时容量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放电电流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(A)×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放电时间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(h)       </a:t>
            </a: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　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3 000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·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h=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3 000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mA×1h</a:t>
            </a: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满电后存储的电能：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UIt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3.7 V×3A×3 600 s =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39 960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</a:t>
            </a:r>
          </a:p>
          <a:p>
            <a:pPr algn="l">
              <a:lnSpc>
                <a:spcPct val="120000"/>
              </a:lnSpc>
              <a:buClrTx/>
              <a:buSzTx/>
              <a:buFontTx/>
            </a:pPr>
            <a:endParaRPr lang="zh-CN" altLang="en-US" sz="16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最长待机时间：                              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200h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5685267" y="3095593"/>
            <a:ext cx="1482295" cy="583406"/>
            <a:chOff x="-33" y="0"/>
            <a:chExt cx="860" cy="490"/>
          </a:xfrm>
        </p:grpSpPr>
        <p:sp>
          <p:nvSpPr>
            <p:cNvPr id="22" name="直接连接符 21"/>
            <p:cNvSpPr/>
            <p:nvPr/>
          </p:nvSpPr>
          <p:spPr>
            <a:xfrm>
              <a:off x="-33" y="245"/>
              <a:ext cx="363" cy="0"/>
            </a:xfrm>
            <a:prstGeom prst="line">
              <a:avLst/>
            </a:prstGeom>
            <a:ln w="28575" cap="flat" cmpd="sng">
              <a:solidFill>
                <a:schemeClr val="accent1">
                  <a:shade val="50000"/>
                </a:schemeClr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3" name="矩形 22"/>
            <p:cNvSpPr/>
            <p:nvPr/>
          </p:nvSpPr>
          <p:spPr>
            <a:xfrm>
              <a:off x="477" y="0"/>
              <a:ext cx="350" cy="4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It</a:t>
              </a:r>
              <a:r>
                <a:rPr lang="en-US" altLang="zh-CN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60020" y="865505"/>
            <a:ext cx="893953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5.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（2019•襄阳）小奕看见他爸爸的手机锂电池上面标明电压为3.7V，容量为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3 000mA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·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h，则它充满电后存储的电能为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J，该手机的待机电流为15mA，则该手机最长待机时间为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626235" y="1715155"/>
            <a:ext cx="116459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39 960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45057" y="2175549"/>
            <a:ext cx="7435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200</a:t>
            </a:r>
          </a:p>
        </p:txBody>
      </p:sp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947579"/>
              </p:ext>
            </p:extLst>
          </p:nvPr>
        </p:nvGraphicFramePr>
        <p:xfrm>
          <a:off x="2305838" y="4194160"/>
          <a:ext cx="2698307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3" imgW="2361960" imgH="698400" progId="Equation.DSMT4">
                  <p:embed/>
                </p:oleObj>
              </mc:Choice>
              <mc:Fallback>
                <p:oleObj name="Equation" r:id="rId3" imgW="2361960" imgH="698400" progId="Equation.DSMT4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5838" y="4194160"/>
                        <a:ext cx="2698307" cy="796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" name="组合 3"/>
          <p:cNvGrpSpPr/>
          <p:nvPr/>
        </p:nvGrpSpPr>
        <p:grpSpPr bwMode="auto">
          <a:xfrm>
            <a:off x="3371850" y="392166"/>
            <a:ext cx="1879997" cy="474345"/>
            <a:chOff x="497257" y="753279"/>
            <a:chExt cx="1881032" cy="475146"/>
          </a:xfrm>
        </p:grpSpPr>
        <p:grpSp>
          <p:nvGrpSpPr>
            <p:cNvPr id="46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48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7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>
                  <a:solidFill>
                    <a:sysClr val="window" lastClr="CAEAC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57664" y="2382439"/>
            <a:ext cx="8007668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有一台电动机工作一段时间后消耗了2kW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·</a:t>
            </a:r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h的电，下列说法正确的</a:t>
            </a:r>
            <a:r>
              <a:rPr 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是（</a:t>
            </a:r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　）</a:t>
            </a:r>
          </a:p>
          <a:p>
            <a:pPr indent="0"/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A．电流通过电动机做了7.2×10</a:t>
            </a:r>
            <a:r>
              <a:rPr lang="en-US" sz="24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J的功</a:t>
            </a:r>
          </a:p>
          <a:p>
            <a:pPr indent="0"/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B．电动机产生的热量等于7.2×10</a:t>
            </a:r>
            <a:r>
              <a:rPr lang="en-US" sz="24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</a:t>
            </a:r>
          </a:p>
          <a:p>
            <a:pPr indent="0"/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C．电动机消耗的电能小于7.2×10</a:t>
            </a:r>
            <a:r>
              <a:rPr lang="en-US" sz="24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</a:t>
            </a:r>
          </a:p>
          <a:p>
            <a:pPr indent="0"/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D．转化成的机械能等于7.2×10</a:t>
            </a:r>
            <a:r>
              <a:rPr lang="en-US" sz="24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</a:t>
            </a:r>
            <a:endPara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08593" y="2717597"/>
            <a:ext cx="5226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7664" y="1170279"/>
            <a:ext cx="842819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列现象中，属于电能转化为机械能的</a:t>
            </a:r>
            <a:r>
              <a:rPr lang="zh-CN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是（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　）</a:t>
            </a:r>
          </a:p>
          <a:p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A．电灯发光                             B．植物的光合作用 </a:t>
            </a:r>
          </a:p>
          <a:p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C．给蓄电池充电                     D．电动机工作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718192" y="1165790"/>
            <a:ext cx="4032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grpSp>
        <p:nvGrpSpPr>
          <p:cNvPr id="24" name="组合 1"/>
          <p:cNvGrpSpPr>
            <a:grpSpLocks noChangeAspect="1"/>
          </p:cNvGrpSpPr>
          <p:nvPr/>
        </p:nvGrpSpPr>
        <p:grpSpPr>
          <a:xfrm>
            <a:off x="3266123" y="549432"/>
            <a:ext cx="2411412" cy="450850"/>
            <a:chOff x="3564387" y="597378"/>
            <a:chExt cx="2247990" cy="419195"/>
          </a:xfrm>
        </p:grpSpPr>
        <p:sp>
          <p:nvSpPr>
            <p:cNvPr id="25" name="缺角矩形 24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6" name="缺角矩形 25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7" name="缺角矩形 26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8" name="缺角矩形 27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9" name="缺角矩形 28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0" name="TextBox 15"/>
          <p:cNvSpPr txBox="1"/>
          <p:nvPr/>
        </p:nvSpPr>
        <p:spPr>
          <a:xfrm>
            <a:off x="3231198" y="506569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CAEACE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CAEACE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7934" y="1025518"/>
            <a:ext cx="8819803" cy="3928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小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明家的电能表标有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3 000r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kW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·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，小红家的电能表标有“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2 000r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kW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·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”。所测量的1小时内，两电能表均转过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6 000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转。下列相关描述正确的是（　　）</a:t>
            </a: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A．时间相同，所以两电能表消耗的电能一样多 </a:t>
            </a: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B．在该时间段内，小红家用电器消耗的电能多于小明家用电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器</a:t>
            </a:r>
            <a:endParaRPr lang="en-US" altLang="zh-CN" sz="2400" b="1" dirty="0" smtClean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消耗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的电能 </a:t>
            </a: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C．在该时间段内，小明家的电能表转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得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更快 </a:t>
            </a: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D．在任何时候，小明家的电能表都比小红家的电能表转得更快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854518" y="2055356"/>
            <a:ext cx="386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grpSp>
        <p:nvGrpSpPr>
          <p:cNvPr id="16" name="组合 1"/>
          <p:cNvGrpSpPr>
            <a:grpSpLocks noChangeAspect="1"/>
          </p:cNvGrpSpPr>
          <p:nvPr/>
        </p:nvGrpSpPr>
        <p:grpSpPr>
          <a:xfrm>
            <a:off x="3266123" y="549432"/>
            <a:ext cx="2411412" cy="450850"/>
            <a:chOff x="3564387" y="597378"/>
            <a:chExt cx="2247990" cy="419195"/>
          </a:xfrm>
        </p:grpSpPr>
        <p:sp>
          <p:nvSpPr>
            <p:cNvPr id="17" name="缺角矩形 16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8" name="缺角矩形 17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9" name="缺角矩形 18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0" name="缺角矩形 19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1" name="缺角矩形 20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22" name="TextBox 15"/>
          <p:cNvSpPr txBox="1"/>
          <p:nvPr/>
        </p:nvSpPr>
        <p:spPr>
          <a:xfrm>
            <a:off x="3231198" y="506569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CAEACE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CAEACE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/>
          <p:nvPr/>
        </p:nvSpPr>
        <p:spPr bwMode="auto">
          <a:xfrm>
            <a:off x="560921" y="2598466"/>
            <a:ext cx="7676198" cy="13954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了解电能的各种来源与应用，知道电源和用电器工作过程中能量的转化情况；知道电能及其单位；知道电能表的作用和读数方法</a:t>
            </a:r>
            <a:r>
              <a:rPr lang="zh-CN" altLang="zh-CN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；会用电功的公式进行简单的计算。</a:t>
            </a:r>
            <a:endParaRPr kumimoji="0" lang="zh-CN" altLang="zh-CN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内容占位符 2"/>
          <p:cNvSpPr txBox="1"/>
          <p:nvPr/>
        </p:nvSpPr>
        <p:spPr bwMode="auto">
          <a:xfrm>
            <a:off x="966158" y="917953"/>
            <a:ext cx="7626027" cy="12559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kumimoji="0" lang="zh-CN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通过电能表的应用，培养学生用理论知识解决简单实际问题的能力。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48310" y="354338"/>
            <a:ext cx="8445500" cy="3888105"/>
            <a:chOff x="624" y="819"/>
            <a:chExt cx="13300" cy="6123"/>
          </a:xfrm>
        </p:grpSpPr>
        <p:cxnSp>
          <p:nvCxnSpPr>
            <p:cNvPr id="3" name="直接连接符 2"/>
            <p:cNvCxnSpPr/>
            <p:nvPr/>
          </p:nvCxnSpPr>
          <p:spPr>
            <a:xfrm flipV="1">
              <a:off x="624" y="6916"/>
              <a:ext cx="12467" cy="2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13027" y="4042"/>
              <a:ext cx="0" cy="2874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12993" y="4057"/>
              <a:ext cx="912" cy="7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H="1" flipV="1">
              <a:off x="13924" y="819"/>
              <a:ext cx="0" cy="3291"/>
            </a:xfrm>
            <a:prstGeom prst="straightConnector1">
              <a:avLst/>
            </a:prstGeom>
            <a:ln w="57150">
              <a:solidFill>
                <a:srgbClr val="0B5FD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7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/>
          <p:nvPr/>
        </p:nvSpPr>
        <p:spPr>
          <a:xfrm>
            <a:off x="479425" y="1309979"/>
            <a:ext cx="8380095" cy="3322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4.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一只电能表标着“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3 000r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/(kW·h)”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这表示</a:t>
            </a:r>
            <a:r>
              <a:rPr 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_____________________________________________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，现在室内只接了一只灯泡，测出转盘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3min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转了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15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转，则这只灯泡在这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3min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消耗的电能是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kW·h</a:t>
            </a:r>
          </a:p>
          <a:p>
            <a:pPr fontAlgn="auto">
              <a:lnSpc>
                <a:spcPct val="150000"/>
              </a:lnSpc>
            </a:pP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=___________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531" name="Text Box 3"/>
          <p:cNvSpPr txBox="1"/>
          <p:nvPr/>
        </p:nvSpPr>
        <p:spPr>
          <a:xfrm>
            <a:off x="6029004" y="3369385"/>
            <a:ext cx="1771971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0.005</a:t>
            </a:r>
          </a:p>
        </p:txBody>
      </p:sp>
      <p:sp>
        <p:nvSpPr>
          <p:cNvPr id="22532" name="Text Box 4"/>
          <p:cNvSpPr txBox="1"/>
          <p:nvPr/>
        </p:nvSpPr>
        <p:spPr>
          <a:xfrm>
            <a:off x="940703" y="4006904"/>
            <a:ext cx="1713177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1.8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×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en-US" altLang="zh-CN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845" name="Text Box 5"/>
          <p:cNvSpPr txBox="1"/>
          <p:nvPr/>
        </p:nvSpPr>
        <p:spPr>
          <a:xfrm>
            <a:off x="642779" y="1999112"/>
            <a:ext cx="7957757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每消耗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1kW·h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的电能，电能表的转盘转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3000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转</a:t>
            </a:r>
          </a:p>
        </p:txBody>
      </p:sp>
      <p:grpSp>
        <p:nvGrpSpPr>
          <p:cNvPr id="2" name="组合 1"/>
          <p:cNvGrpSpPr>
            <a:grpSpLocks noChangeAspect="1"/>
          </p:cNvGrpSpPr>
          <p:nvPr/>
        </p:nvGrpSpPr>
        <p:grpSpPr>
          <a:xfrm>
            <a:off x="3266123" y="549432"/>
            <a:ext cx="2411412" cy="450850"/>
            <a:chOff x="3564387" y="597378"/>
            <a:chExt cx="2247990" cy="419195"/>
          </a:xfrm>
        </p:grpSpPr>
        <p:sp>
          <p:nvSpPr>
            <p:cNvPr id="3" name="缺角矩形 2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4" name="缺角矩形 3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5" name="缺角矩形 4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6" name="缺角矩形 5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7" name="缺角矩形 6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8" name="TextBox 15"/>
          <p:cNvSpPr txBox="1"/>
          <p:nvPr/>
        </p:nvSpPr>
        <p:spPr>
          <a:xfrm>
            <a:off x="3231198" y="506569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CAEACE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CAEACE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  <p:bldP spid="22532" grpId="0"/>
      <p:bldP spid="358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3856" y="1222491"/>
            <a:ext cx="8230553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将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一台电风扇接入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0V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的家庭电路中，若通过电风扇的电流为0.2A，那么它工作1h消耗的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电能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为多少焦？合多少度？</a:t>
            </a:r>
          </a:p>
        </p:txBody>
      </p:sp>
      <p:sp>
        <p:nvSpPr>
          <p:cNvPr id="101" name="文本框 100"/>
          <p:cNvSpPr txBox="1"/>
          <p:nvPr/>
        </p:nvSpPr>
        <p:spPr>
          <a:xfrm>
            <a:off x="611267" y="2422820"/>
            <a:ext cx="7719536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>
              <a:lnSpc>
                <a:spcPct val="150000"/>
              </a:lnSpc>
            </a:pPr>
            <a:r>
              <a:rPr 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sz="24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=1h=3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600s</a:t>
            </a:r>
            <a:endParaRPr lang="zh-CN" sz="2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 algn="l">
              <a:lnSpc>
                <a:spcPct val="150000"/>
              </a:lnSpc>
            </a:pPr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r>
              <a:rPr 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</a:t>
            </a:r>
            <a:r>
              <a:rPr 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风扇工作1h消耗的电能</a:t>
            </a:r>
            <a:r>
              <a:rPr 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zh-CN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UIt</a:t>
            </a:r>
            <a:r>
              <a:rPr 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=2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0V×0.2A×3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600s=1.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58</a:t>
            </a:r>
            <a:r>
              <a:rPr 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4×10</a:t>
            </a:r>
            <a:r>
              <a:rPr lang="en-US" sz="2400" b="1" baseline="30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=0.044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kW·h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6" name="组合 1"/>
          <p:cNvGrpSpPr>
            <a:grpSpLocks noChangeAspect="1"/>
          </p:cNvGrpSpPr>
          <p:nvPr/>
        </p:nvGrpSpPr>
        <p:grpSpPr>
          <a:xfrm>
            <a:off x="3266123" y="549432"/>
            <a:ext cx="2411412" cy="450850"/>
            <a:chOff x="3564387" y="597378"/>
            <a:chExt cx="2247990" cy="419195"/>
          </a:xfrm>
        </p:grpSpPr>
        <p:sp>
          <p:nvSpPr>
            <p:cNvPr id="17" name="缺角矩形 16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8" name="缺角矩形 17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9" name="缺角矩形 18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0" name="缺角矩形 19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1" name="缺角矩形 20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22" name="TextBox 15"/>
          <p:cNvSpPr txBox="1"/>
          <p:nvPr/>
        </p:nvSpPr>
        <p:spPr>
          <a:xfrm>
            <a:off x="3231198" y="506569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 smtClean="0">
                <a:solidFill>
                  <a:sysClr val="window" lastClr="CAEACE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能力提升题</a:t>
            </a:r>
            <a:endParaRPr lang="en-US" altLang="zh-CN" sz="2500" b="1" dirty="0">
              <a:solidFill>
                <a:sysClr val="window" lastClr="CAEACE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"/>
          <p:cNvGrpSpPr>
            <a:grpSpLocks noChangeAspect="1"/>
          </p:cNvGrpSpPr>
          <p:nvPr/>
        </p:nvGrpSpPr>
        <p:grpSpPr>
          <a:xfrm>
            <a:off x="3266123" y="454182"/>
            <a:ext cx="2411412" cy="450850"/>
            <a:chOff x="3564387" y="597378"/>
            <a:chExt cx="2247990" cy="419195"/>
          </a:xfrm>
        </p:grpSpPr>
        <p:sp>
          <p:nvSpPr>
            <p:cNvPr id="17" name="缺角矩形 16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8" name="缺角矩形 17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9" name="缺角矩形 18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0" name="缺角矩形 19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1" name="缺角矩形 20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5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22" name="TextBox 15"/>
          <p:cNvSpPr txBox="1"/>
          <p:nvPr/>
        </p:nvSpPr>
        <p:spPr>
          <a:xfrm>
            <a:off x="3231198" y="411319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 smtClean="0">
                <a:solidFill>
                  <a:sysClr val="window" lastClr="CAEACE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能力提升题</a:t>
            </a:r>
            <a:endParaRPr lang="en-US" altLang="zh-CN" sz="2500" b="1" dirty="0">
              <a:solidFill>
                <a:sysClr val="window" lastClr="CAEACE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3249" name="标题 60417"/>
          <p:cNvSpPr>
            <a:spLocks noGrp="1"/>
          </p:cNvSpPr>
          <p:nvPr/>
        </p:nvSpPr>
        <p:spPr>
          <a:xfrm>
            <a:off x="196691" y="983589"/>
            <a:ext cx="8550275" cy="115411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ctr" defTabSz="6858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defRPr>
            </a:lvl6pPr>
            <a:lvl7pPr marL="914400" algn="ctr" defTabSz="6858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defRPr>
            </a:lvl7pPr>
            <a:lvl8pPr marL="1371600" algn="ctr" defTabSz="6858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defRPr>
            </a:lvl8pPr>
            <a:lvl9pPr marL="1828800" algn="ctr" defTabSz="6858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电能表表盘上标有“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1 200r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/(kW·h)”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，将某用电器单独接在该表上。当用电器工作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4min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后，电能表转盘转过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55r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若用电器额定电压为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220V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，求通过该用电器的电流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0419" name="文本框 60418"/>
          <p:cNvSpPr txBox="1"/>
          <p:nvPr/>
        </p:nvSpPr>
        <p:spPr>
          <a:xfrm>
            <a:off x="249396" y="2278190"/>
            <a:ext cx="8444865" cy="3970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 anchorCtr="1"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zh-CN" altLang="en-US" sz="2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解：</a:t>
            </a:r>
            <a:r>
              <a:rPr lang="zh-CN" altLang="en-US" sz="2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4min内电能表转盘转过55r，说明该用电器消耗的电能为：</a:t>
            </a:r>
          </a:p>
        </p:txBody>
      </p:sp>
      <p:sp>
        <p:nvSpPr>
          <p:cNvPr id="60420" name="文本框 60419"/>
          <p:cNvSpPr txBox="1"/>
          <p:nvPr/>
        </p:nvSpPr>
        <p:spPr>
          <a:xfrm>
            <a:off x="2080312" y="2867059"/>
            <a:ext cx="1052513" cy="400110"/>
          </a:xfrm>
          <a:prstGeom prst="rect">
            <a:avLst/>
          </a:prstGeom>
          <a:noFill/>
          <a:ln w="9525">
            <a:noFill/>
          </a:ln>
        </p:spPr>
        <p:txBody>
          <a:bodyPr anchor="t" anchorCtr="1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 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endParaRPr lang="en-US" altLang="zh-CN" sz="2000" b="1" i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0421" name="直接连接符 60420"/>
          <p:cNvSpPr/>
          <p:nvPr/>
        </p:nvSpPr>
        <p:spPr>
          <a:xfrm>
            <a:off x="3029478" y="3065894"/>
            <a:ext cx="2268140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20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0422" name="文本框 60421"/>
          <p:cNvSpPr txBox="1"/>
          <p:nvPr/>
        </p:nvSpPr>
        <p:spPr>
          <a:xfrm>
            <a:off x="3424527" y="2650365"/>
            <a:ext cx="1026319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 anchorCtr="1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55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60423" name="文本框 60422"/>
          <p:cNvSpPr txBox="1"/>
          <p:nvPr/>
        </p:nvSpPr>
        <p:spPr>
          <a:xfrm>
            <a:off x="2837073" y="3065894"/>
            <a:ext cx="2376488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 anchorCtr="1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1 200r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/(kW·h)</a:t>
            </a:r>
          </a:p>
        </p:txBody>
      </p:sp>
      <p:sp>
        <p:nvSpPr>
          <p:cNvPr id="60424" name="文本框 60423"/>
          <p:cNvSpPr txBox="1"/>
          <p:nvPr/>
        </p:nvSpPr>
        <p:spPr>
          <a:xfrm>
            <a:off x="5297380" y="2847533"/>
            <a:ext cx="539353" cy="400110"/>
          </a:xfrm>
          <a:prstGeom prst="rect">
            <a:avLst/>
          </a:prstGeom>
          <a:noFill/>
          <a:ln w="9525">
            <a:noFill/>
          </a:ln>
        </p:spPr>
        <p:txBody>
          <a:bodyPr anchor="t" anchorCtr="1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0425" name="直接连接符 60424"/>
          <p:cNvSpPr/>
          <p:nvPr/>
        </p:nvSpPr>
        <p:spPr>
          <a:xfrm>
            <a:off x="5833399" y="3085420"/>
            <a:ext cx="809625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20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0426" name="矩形 60425"/>
          <p:cNvSpPr/>
          <p:nvPr/>
        </p:nvSpPr>
        <p:spPr>
          <a:xfrm>
            <a:off x="6009305" y="2650365"/>
            <a:ext cx="441146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 anchorCtr="1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55</a:t>
            </a:r>
          </a:p>
        </p:txBody>
      </p:sp>
      <p:sp>
        <p:nvSpPr>
          <p:cNvPr id="60427" name="矩形 60426"/>
          <p:cNvSpPr/>
          <p:nvPr/>
        </p:nvSpPr>
        <p:spPr>
          <a:xfrm>
            <a:off x="5885913" y="3085420"/>
            <a:ext cx="761747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 anchorCtr="1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1 200</a:t>
            </a:r>
            <a:endParaRPr lang="en-US" altLang="zh-CN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0428" name="矩形 60427"/>
          <p:cNvSpPr/>
          <p:nvPr/>
        </p:nvSpPr>
        <p:spPr>
          <a:xfrm>
            <a:off x="6739748" y="2867059"/>
            <a:ext cx="811440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 anchorCtr="1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000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kW·h</a:t>
            </a:r>
          </a:p>
        </p:txBody>
      </p:sp>
      <p:sp>
        <p:nvSpPr>
          <p:cNvPr id="60429" name="文本框 60428"/>
          <p:cNvSpPr txBox="1"/>
          <p:nvPr/>
        </p:nvSpPr>
        <p:spPr>
          <a:xfrm>
            <a:off x="2486553" y="3577351"/>
            <a:ext cx="539353" cy="400110"/>
          </a:xfrm>
          <a:prstGeom prst="rect">
            <a:avLst/>
          </a:prstGeom>
          <a:noFill/>
          <a:ln w="9525">
            <a:noFill/>
          </a:ln>
        </p:spPr>
        <p:txBody>
          <a:bodyPr anchor="t" anchorCtr="1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0430" name="直接连接符 60429"/>
          <p:cNvSpPr/>
          <p:nvPr/>
        </p:nvSpPr>
        <p:spPr>
          <a:xfrm>
            <a:off x="2918749" y="3846433"/>
            <a:ext cx="917972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20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0431" name="矩形 60430"/>
          <p:cNvSpPr/>
          <p:nvPr/>
        </p:nvSpPr>
        <p:spPr>
          <a:xfrm>
            <a:off x="3053570" y="3774995"/>
            <a:ext cx="761747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 anchorCtr="1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1 200</a:t>
            </a:r>
            <a:endParaRPr lang="en-US" altLang="zh-CN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0432" name="矩形 60431"/>
          <p:cNvSpPr/>
          <p:nvPr/>
        </p:nvSpPr>
        <p:spPr>
          <a:xfrm>
            <a:off x="3185381" y="3490674"/>
            <a:ext cx="441146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 anchorCtr="1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55</a:t>
            </a:r>
          </a:p>
        </p:txBody>
      </p:sp>
      <p:sp>
        <p:nvSpPr>
          <p:cNvPr id="60433" name="文本框 60432"/>
          <p:cNvSpPr txBox="1"/>
          <p:nvPr/>
        </p:nvSpPr>
        <p:spPr>
          <a:xfrm>
            <a:off x="5297549" y="3645876"/>
            <a:ext cx="539354" cy="400110"/>
          </a:xfrm>
          <a:prstGeom prst="rect">
            <a:avLst/>
          </a:prstGeom>
          <a:noFill/>
          <a:ln w="9525">
            <a:noFill/>
          </a:ln>
        </p:spPr>
        <p:txBody>
          <a:bodyPr anchor="t" anchorCtr="1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0434" name="矩形 60433"/>
          <p:cNvSpPr/>
          <p:nvPr/>
        </p:nvSpPr>
        <p:spPr>
          <a:xfrm>
            <a:off x="3540256" y="3645931"/>
            <a:ext cx="2160985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 anchorCtr="1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×3.6×10</a:t>
            </a:r>
            <a:r>
              <a:rPr lang="en-US" altLang="zh-CN" sz="2000" b="1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</a:t>
            </a:r>
          </a:p>
        </p:txBody>
      </p:sp>
      <p:sp>
        <p:nvSpPr>
          <p:cNvPr id="60435" name="矩形 60434"/>
          <p:cNvSpPr/>
          <p:nvPr/>
        </p:nvSpPr>
        <p:spPr>
          <a:xfrm>
            <a:off x="5297697" y="3645903"/>
            <a:ext cx="2160985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 anchorCtr="1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1.65×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</a:t>
            </a:r>
          </a:p>
        </p:txBody>
      </p:sp>
      <p:sp>
        <p:nvSpPr>
          <p:cNvPr id="3" name="标题 61441"/>
          <p:cNvSpPr>
            <a:spLocks noGrp="1"/>
          </p:cNvSpPr>
          <p:nvPr/>
        </p:nvSpPr>
        <p:spPr>
          <a:xfrm>
            <a:off x="566420" y="4210050"/>
            <a:ext cx="2944495" cy="58356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marL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通过该用电器的电流为：</a:t>
            </a:r>
          </a:p>
        </p:txBody>
      </p:sp>
      <p:sp>
        <p:nvSpPr>
          <p:cNvPr id="4" name="内容占位符 61442"/>
          <p:cNvSpPr>
            <a:spLocks noGrp="1"/>
          </p:cNvSpPr>
          <p:nvPr/>
        </p:nvSpPr>
        <p:spPr>
          <a:xfrm>
            <a:off x="3349756" y="4335212"/>
            <a:ext cx="657225" cy="4121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cene3d>
              <a:camera prst="orthographicFront"/>
              <a:lightRig rig="threePt" dir="t"/>
            </a:scene3d>
          </a:bodyPr>
          <a:lstStyle>
            <a:lvl1pPr marL="342900" lvl="0" indent="-342900" algn="l" defTabSz="914400" eaLnBrk="1" fontAlgn="base" latinLnBrk="0" hangingPunct="1"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None/>
            </a:pPr>
            <a:r>
              <a:rPr lang="en-US" altLang="zh-CN" sz="2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endParaRPr lang="en-US" altLang="zh-CN" sz="2000" b="1" i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直接连接符 4"/>
          <p:cNvSpPr/>
          <p:nvPr/>
        </p:nvSpPr>
        <p:spPr>
          <a:xfrm>
            <a:off x="3919827" y="4533178"/>
            <a:ext cx="593884" cy="476"/>
          </a:xfrm>
          <a:prstGeom prst="line">
            <a:avLst/>
          </a:prstGeom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20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18703" y="4102950"/>
            <a:ext cx="702469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 anchorCtr="1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811242" y="4556734"/>
            <a:ext cx="702469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 anchorCtr="1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Ut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405364" y="4327200"/>
            <a:ext cx="702469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 anchorCtr="1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" name="直接连接符 8"/>
          <p:cNvSpPr/>
          <p:nvPr/>
        </p:nvSpPr>
        <p:spPr>
          <a:xfrm>
            <a:off x="4892806" y="4533178"/>
            <a:ext cx="2014538" cy="476"/>
          </a:xfrm>
          <a:prstGeom prst="line">
            <a:avLst/>
          </a:prstGeom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20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92806" y="4095981"/>
            <a:ext cx="1742123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 anchorCtr="1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1.65×10</a:t>
            </a:r>
            <a:r>
              <a:rPr lang="en-US" altLang="zh-CN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892806" y="4533178"/>
            <a:ext cx="1849279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 anchorCtr="1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220V×240s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760701" y="4301721"/>
            <a:ext cx="526256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 anchorCtr="1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014478" y="4301721"/>
            <a:ext cx="1239203" cy="4001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 anchorCtr="1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3.125A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0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0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/>
      <p:bldP spid="60420" grpId="0"/>
      <p:bldP spid="60422" grpId="0"/>
      <p:bldP spid="60423" grpId="0"/>
      <p:bldP spid="60424" grpId="0"/>
      <p:bldP spid="60426" grpId="0"/>
      <p:bldP spid="60427" grpId="0"/>
      <p:bldP spid="60428" grpId="0"/>
      <p:bldP spid="60429" grpId="0"/>
      <p:bldP spid="60431" grpId="0"/>
      <p:bldP spid="60432" grpId="0"/>
      <p:bldP spid="60433" grpId="0"/>
      <p:bldP spid="60434" grpId="0"/>
      <p:bldP spid="60435" grpId="0"/>
      <p:bldP spid="3" grpId="0"/>
      <p:bldP spid="4" grpId="0" build="p"/>
      <p:bldP spid="6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文本框 23554"/>
          <p:cNvSpPr txBox="1"/>
          <p:nvPr/>
        </p:nvSpPr>
        <p:spPr>
          <a:xfrm>
            <a:off x="6127915" y="2179219"/>
            <a:ext cx="2669381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ClrTx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1kW·h=3.6×10</a:t>
            </a:r>
            <a:r>
              <a:rPr lang="en-US" altLang="zh-CN" sz="24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</a:t>
            </a:r>
          </a:p>
        </p:txBody>
      </p:sp>
      <p:sp>
        <p:nvSpPr>
          <p:cNvPr id="23556" name="矩形 23555"/>
          <p:cNvSpPr/>
          <p:nvPr/>
        </p:nvSpPr>
        <p:spPr>
          <a:xfrm>
            <a:off x="1442800" y="592812"/>
            <a:ext cx="2040943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buClrTx/>
            </a:pP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来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源：</a:t>
            </a:r>
            <a:r>
              <a:rPr lang="zh-CN" altLang="en-US" sz="2400" b="1" dirty="0">
                <a:solidFill>
                  <a:srgbClr val="9900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发电厂</a:t>
            </a:r>
          </a:p>
        </p:txBody>
      </p:sp>
      <p:sp>
        <p:nvSpPr>
          <p:cNvPr id="23557" name="矩形 23556"/>
          <p:cNvSpPr/>
          <p:nvPr/>
        </p:nvSpPr>
        <p:spPr>
          <a:xfrm>
            <a:off x="3862870" y="744696"/>
            <a:ext cx="22650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ClrTx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其他形式的能           </a:t>
            </a:r>
          </a:p>
        </p:txBody>
      </p:sp>
      <p:sp>
        <p:nvSpPr>
          <p:cNvPr id="23558" name="右大括号 23557"/>
          <p:cNvSpPr/>
          <p:nvPr/>
        </p:nvSpPr>
        <p:spPr>
          <a:xfrm>
            <a:off x="3562245" y="733959"/>
            <a:ext cx="134373" cy="583387"/>
          </a:xfrm>
          <a:prstGeom prst="rightBrace">
            <a:avLst>
              <a:gd name="adj1" fmla="val 26966"/>
              <a:gd name="adj2" fmla="val 47023"/>
            </a:avLst>
          </a:prstGeom>
          <a:noFill/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559" name="矩形 23558"/>
          <p:cNvSpPr/>
          <p:nvPr/>
        </p:nvSpPr>
        <p:spPr>
          <a:xfrm>
            <a:off x="2399004" y="1464746"/>
            <a:ext cx="1163241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buClrTx/>
            </a:pPr>
            <a:r>
              <a:rPr lang="zh-CN" altLang="en-US" sz="2400" b="1" dirty="0">
                <a:solidFill>
                  <a:srgbClr val="A5002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用电器</a:t>
            </a:r>
          </a:p>
        </p:txBody>
      </p:sp>
      <p:sp>
        <p:nvSpPr>
          <p:cNvPr id="23560" name="矩形 23559"/>
          <p:cNvSpPr/>
          <p:nvPr/>
        </p:nvSpPr>
        <p:spPr>
          <a:xfrm>
            <a:off x="1442800" y="1462921"/>
            <a:ext cx="145732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buClrTx/>
            </a:pP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应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用：</a:t>
            </a:r>
          </a:p>
        </p:txBody>
      </p:sp>
      <p:sp>
        <p:nvSpPr>
          <p:cNvPr id="23561" name="矩形 23560"/>
          <p:cNvSpPr/>
          <p:nvPr/>
        </p:nvSpPr>
        <p:spPr>
          <a:xfrm>
            <a:off x="4078843" y="1468159"/>
            <a:ext cx="2888456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电能           </a:t>
            </a:r>
          </a:p>
        </p:txBody>
      </p:sp>
      <p:sp>
        <p:nvSpPr>
          <p:cNvPr id="23562" name="右箭头 23561"/>
          <p:cNvSpPr/>
          <p:nvPr/>
        </p:nvSpPr>
        <p:spPr>
          <a:xfrm>
            <a:off x="4873705" y="1590079"/>
            <a:ext cx="514350" cy="17145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990033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563" name="矩形 23562"/>
          <p:cNvSpPr/>
          <p:nvPr/>
        </p:nvSpPr>
        <p:spPr>
          <a:xfrm>
            <a:off x="1357313" y="2859067"/>
            <a:ext cx="3719036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测量：电能表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电度表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</a:t>
            </a: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565" name="矩形 23564"/>
          <p:cNvSpPr/>
          <p:nvPr/>
        </p:nvSpPr>
        <p:spPr>
          <a:xfrm>
            <a:off x="2399004" y="1946331"/>
            <a:ext cx="4272544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5000"/>
              </a:lnSpc>
              <a:buClrTx/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常用单位：</a:t>
            </a:r>
            <a:r>
              <a:rPr lang="zh-CN" altLang="en-US" sz="2400" b="1" dirty="0">
                <a:solidFill>
                  <a:srgbClr val="A5002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千瓦时</a:t>
            </a:r>
            <a:r>
              <a:rPr lang="en-US" altLang="zh-CN" sz="2400" b="1" dirty="0">
                <a:solidFill>
                  <a:srgbClr val="A5002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(kW·h) </a:t>
            </a:r>
          </a:p>
          <a:p>
            <a:pPr algn="l">
              <a:lnSpc>
                <a:spcPct val="125000"/>
              </a:lnSpc>
              <a:buClrTx/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国际单位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  </a:t>
            </a:r>
            <a:r>
              <a:rPr lang="zh-CN" altLang="en-US" sz="2400" b="1" dirty="0">
                <a:solidFill>
                  <a:srgbClr val="A5002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焦耳(  J  )</a:t>
            </a:r>
          </a:p>
        </p:txBody>
      </p:sp>
      <p:sp>
        <p:nvSpPr>
          <p:cNvPr id="23566" name="矩形 23565"/>
          <p:cNvSpPr/>
          <p:nvPr/>
        </p:nvSpPr>
        <p:spPr>
          <a:xfrm>
            <a:off x="2370562" y="1002546"/>
            <a:ext cx="109982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9900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    池</a:t>
            </a:r>
          </a:p>
        </p:txBody>
      </p:sp>
      <p:sp>
        <p:nvSpPr>
          <p:cNvPr id="23567" name="文本框 23566"/>
          <p:cNvSpPr txBox="1"/>
          <p:nvPr/>
        </p:nvSpPr>
        <p:spPr>
          <a:xfrm>
            <a:off x="468193" y="1321950"/>
            <a:ext cx="553998" cy="879158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  能</a:t>
            </a:r>
          </a:p>
        </p:txBody>
      </p:sp>
      <p:sp>
        <p:nvSpPr>
          <p:cNvPr id="23568" name="左大括号 23567"/>
          <p:cNvSpPr/>
          <p:nvPr/>
        </p:nvSpPr>
        <p:spPr>
          <a:xfrm>
            <a:off x="1157288" y="760690"/>
            <a:ext cx="285750" cy="2328564"/>
          </a:xfrm>
          <a:prstGeom prst="leftBrace">
            <a:avLst>
              <a:gd name="adj1" fmla="val 56122"/>
              <a:gd name="adj2" fmla="val 50000"/>
            </a:avLst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570" name="右箭头 23569"/>
          <p:cNvSpPr/>
          <p:nvPr/>
        </p:nvSpPr>
        <p:spPr>
          <a:xfrm>
            <a:off x="5900261" y="883027"/>
            <a:ext cx="514350" cy="17145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990033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571" name="文本框 23570"/>
          <p:cNvSpPr txBox="1"/>
          <p:nvPr/>
        </p:nvSpPr>
        <p:spPr>
          <a:xfrm>
            <a:off x="6414611" y="738564"/>
            <a:ext cx="10287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  <a:buClrTx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电能</a:t>
            </a:r>
          </a:p>
        </p:txBody>
      </p:sp>
      <p:sp>
        <p:nvSpPr>
          <p:cNvPr id="23573" name="矩形 23572"/>
          <p:cNvSpPr/>
          <p:nvPr/>
        </p:nvSpPr>
        <p:spPr>
          <a:xfrm>
            <a:off x="5556409" y="1456967"/>
            <a:ext cx="2230279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其他形式的能</a:t>
            </a:r>
          </a:p>
        </p:txBody>
      </p:sp>
      <p:sp>
        <p:nvSpPr>
          <p:cNvPr id="23574" name="文本框 23573"/>
          <p:cNvSpPr txBox="1"/>
          <p:nvPr/>
        </p:nvSpPr>
        <p:spPr>
          <a:xfrm>
            <a:off x="1443038" y="1992497"/>
            <a:ext cx="115824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  <a:buClrTx/>
            </a:pP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单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位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63496" name="矩形 63495"/>
          <p:cNvSpPr/>
          <p:nvPr/>
        </p:nvSpPr>
        <p:spPr>
          <a:xfrm>
            <a:off x="1602662" y="4001571"/>
            <a:ext cx="7344251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l">
              <a:buClrTx/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因素：</a:t>
            </a:r>
            <a:r>
              <a:rPr lang="zh-CN" altLang="en-US" sz="2400" b="1" dirty="0">
                <a:solidFill>
                  <a:srgbClr val="A5002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导体两端的电压、通过导体的电流及通电时</a:t>
            </a:r>
            <a:r>
              <a:rPr lang="zh-CN" altLang="en-US" sz="2400" b="1" dirty="0" smtClean="0">
                <a:solidFill>
                  <a:srgbClr val="A5002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间</a:t>
            </a:r>
            <a:endParaRPr lang="zh-CN" altLang="en-US" sz="2400" b="1" dirty="0">
              <a:solidFill>
                <a:srgbClr val="A5002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3497" name="矩形 63496"/>
          <p:cNvSpPr/>
          <p:nvPr/>
        </p:nvSpPr>
        <p:spPr>
          <a:xfrm>
            <a:off x="1551623" y="3476743"/>
            <a:ext cx="316706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l">
              <a:buClrTx/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定义：</a:t>
            </a:r>
            <a:r>
              <a:rPr lang="zh-CN" altLang="en-US" sz="2400" b="1" dirty="0">
                <a:solidFill>
                  <a:srgbClr val="A5002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电流所做的功</a:t>
            </a:r>
          </a:p>
        </p:txBody>
      </p:sp>
      <p:sp>
        <p:nvSpPr>
          <p:cNvPr id="63498" name="矩形 63497"/>
          <p:cNvSpPr/>
          <p:nvPr/>
        </p:nvSpPr>
        <p:spPr>
          <a:xfrm>
            <a:off x="1602662" y="4526397"/>
            <a:ext cx="24567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l">
              <a:buClrTx/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公式：</a:t>
            </a:r>
            <a:r>
              <a:rPr lang="zh-CN" altLang="en-US" sz="2400" b="1" i="1" dirty="0">
                <a:solidFill>
                  <a:srgbClr val="A5002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</a:t>
            </a:r>
            <a:r>
              <a:rPr lang="zh-CN" altLang="en-US" sz="2400" b="1" dirty="0">
                <a:solidFill>
                  <a:srgbClr val="A5002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zh-CN" altLang="en-US" sz="2400" b="1" i="1" dirty="0">
                <a:solidFill>
                  <a:srgbClr val="A5002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UIt</a:t>
            </a:r>
          </a:p>
        </p:txBody>
      </p:sp>
      <p:sp>
        <p:nvSpPr>
          <p:cNvPr id="2" name="左大括号 1"/>
          <p:cNvSpPr/>
          <p:nvPr/>
        </p:nvSpPr>
        <p:spPr>
          <a:xfrm>
            <a:off x="1248836" y="3557388"/>
            <a:ext cx="285750" cy="1348740"/>
          </a:xfrm>
          <a:prstGeom prst="leftBrace">
            <a:avLst>
              <a:gd name="adj1" fmla="val 39251"/>
              <a:gd name="adj2" fmla="val 50882"/>
            </a:avLst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9615" y="3908386"/>
            <a:ext cx="553998" cy="87915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 功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上下箭头 3"/>
          <p:cNvSpPr/>
          <p:nvPr/>
        </p:nvSpPr>
        <p:spPr>
          <a:xfrm>
            <a:off x="414338" y="2397085"/>
            <a:ext cx="663893" cy="1422440"/>
          </a:xfrm>
          <a:prstGeom prst="upDown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量度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" fill="hold"/>
                                        <p:tgtEl>
                                          <p:spTgt spid="6349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" fill="hold"/>
                                        <p:tgtEl>
                                          <p:spTgt spid="6349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" fill="hold"/>
                                        <p:tgtEl>
                                          <p:spTgt spid="6349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23556" grpId="0"/>
      <p:bldP spid="23557" grpId="0"/>
      <p:bldP spid="23558" grpId="0" bldLvl="0" animBg="1"/>
      <p:bldP spid="23559" grpId="0"/>
      <p:bldP spid="23560" grpId="0"/>
      <p:bldP spid="23561" grpId="0"/>
      <p:bldP spid="23563" grpId="0"/>
      <p:bldP spid="23565" grpId="0"/>
      <p:bldP spid="23566" grpId="0"/>
      <p:bldP spid="23567" grpId="0"/>
      <p:bldP spid="23568" grpId="0" bldLvl="0" animBg="1"/>
      <p:bldP spid="23573" grpId="0"/>
      <p:bldP spid="23574" grpId="0"/>
      <p:bldP spid="63496" grpId="0"/>
      <p:bldP spid="63497" grpId="0"/>
      <p:bldP spid="63498" grpId="0"/>
      <p:bldP spid="2" grpId="0" bldLvl="0" animBg="1"/>
      <p:bldP spid="3" grpId="0" bldLvl="0"/>
      <p:bldP spid="4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/>
          <p:nvPr>
            <p:custDataLst>
              <p:tags r:id="rId1"/>
            </p:custDataLst>
          </p:nvPr>
        </p:nvSpPr>
        <p:spPr bwMode="auto">
          <a:xfrm rot="16200000">
            <a:off x="899465" y="1099948"/>
            <a:ext cx="3283208" cy="3057488"/>
          </a:xfrm>
          <a:prstGeom prst="triangle">
            <a:avLst/>
          </a:prstGeom>
          <a:solidFill>
            <a:srgbClr val="4276AA">
              <a:lumMod val="20000"/>
              <a:lumOff val="80000"/>
            </a:srgbClr>
          </a:solidFill>
          <a:ln w="9525">
            <a:noFill/>
            <a:rou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椭圆 7"/>
          <p:cNvSpPr/>
          <p:nvPr>
            <p:custDataLst>
              <p:tags r:id="rId2"/>
            </p:custDataLst>
          </p:nvPr>
        </p:nvSpPr>
        <p:spPr bwMode="auto">
          <a:xfrm>
            <a:off x="482612" y="1756590"/>
            <a:ext cx="1744204" cy="1744205"/>
          </a:xfrm>
          <a:prstGeom prst="ellipse">
            <a:avLst/>
          </a:prstGeom>
          <a:solidFill>
            <a:srgbClr val="4276AA"/>
          </a:solidFill>
          <a:ln w="9525">
            <a:noFill/>
            <a:round/>
          </a:ln>
        </p:spPr>
        <p:txBody>
          <a:bodyPr vert="horz" wrap="square" lIns="67500" tIns="67500" rIns="67500" bIns="67500" anchor="ctr" anchorCtr="1" compatLnSpc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2400" b="1" spc="3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作业</a:t>
            </a:r>
          </a:p>
          <a:p>
            <a:pPr algn="ctr">
              <a:lnSpc>
                <a:spcPct val="120000"/>
              </a:lnSpc>
            </a:pPr>
            <a:r>
              <a:rPr lang="zh-CN" altLang="zh-CN" sz="2400" b="1" spc="3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内容</a:t>
            </a:r>
          </a:p>
        </p:txBody>
      </p:sp>
      <p:sp>
        <p:nvSpPr>
          <p:cNvPr id="9" name="圆角矩形 8"/>
          <p:cNvSpPr/>
          <p:nvPr>
            <p:custDataLst>
              <p:tags r:id="rId3"/>
            </p:custDataLst>
          </p:nvPr>
        </p:nvSpPr>
        <p:spPr>
          <a:xfrm>
            <a:off x="4189943" y="1903671"/>
            <a:ext cx="101088" cy="531880"/>
          </a:xfrm>
          <a:prstGeom prst="roundRect">
            <a:avLst/>
          </a:prstGeom>
          <a:solidFill>
            <a:srgbClr val="178AA1"/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圆角矩形 9"/>
          <p:cNvSpPr/>
          <p:nvPr>
            <p:custDataLst>
              <p:tags r:id="rId4"/>
            </p:custDataLst>
          </p:nvPr>
        </p:nvSpPr>
        <p:spPr>
          <a:xfrm>
            <a:off x="4189943" y="2837657"/>
            <a:ext cx="101088" cy="531880"/>
          </a:xfrm>
          <a:prstGeom prst="roundRect">
            <a:avLst/>
          </a:prstGeom>
          <a:solidFill>
            <a:srgbClr val="40A693"/>
          </a:solidFill>
          <a:ln>
            <a:noFill/>
          </a:ln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 bwMode="auto">
          <a:xfrm>
            <a:off x="4448015" y="1756635"/>
            <a:ext cx="1544955" cy="311944"/>
          </a:xfrm>
          <a:prstGeom prst="rect">
            <a:avLst/>
          </a:prstGeom>
          <a:noFill/>
        </p:spPr>
        <p:txBody>
          <a:bodyPr wrap="square" lIns="67500" tIns="67500" rIns="67500" bIns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100" b="1" spc="300" dirty="0">
                <a:solidFill>
                  <a:srgbClr val="178AA1">
                    <a:lumMod val="100000"/>
                  </a:srgb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教材作业</a:t>
            </a: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 bwMode="auto">
          <a:xfrm>
            <a:off x="4290852" y="2133451"/>
            <a:ext cx="5275844" cy="376714"/>
          </a:xfrm>
          <a:prstGeom prst="rect">
            <a:avLst/>
          </a:prstGeom>
          <a:noFill/>
        </p:spPr>
        <p:txBody>
          <a:bodyPr wrap="square" lIns="67500" tIns="0" rIns="67500" bIns="35100" anchor="ctr" anchorCtr="0">
            <a:noAutofit/>
          </a:bodyPr>
          <a:lstStyle/>
          <a:p>
            <a:pPr algn="l" latinLnBrk="0">
              <a:lnSpc>
                <a:spcPct val="120000"/>
              </a:lnSpc>
            </a:pPr>
            <a:r>
              <a:rPr lang="zh-CN" altLang="en-US" sz="2100" b="1" spc="15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完成课后</a:t>
            </a:r>
            <a:r>
              <a:rPr lang="en-US" altLang="zh-CN" sz="2100" b="1" spc="15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“</a:t>
            </a:r>
            <a:r>
              <a:rPr lang="zh-CN" altLang="en-US" sz="2100" b="1" spc="15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动手动脑学物理</a:t>
            </a:r>
            <a:r>
              <a:rPr lang="en-US" altLang="zh-CN" sz="2100" b="1" spc="15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”</a:t>
            </a:r>
            <a:r>
              <a:rPr lang="zh-CN" altLang="en-US" sz="2100" b="1" spc="15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练习</a:t>
            </a: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 bwMode="auto">
          <a:xfrm>
            <a:off x="4448015" y="2690562"/>
            <a:ext cx="1545431" cy="311944"/>
          </a:xfrm>
          <a:prstGeom prst="rect">
            <a:avLst/>
          </a:prstGeom>
          <a:noFill/>
        </p:spPr>
        <p:txBody>
          <a:bodyPr wrap="square" lIns="67500" tIns="67500" rIns="67500" bIns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100" b="1" spc="300" dirty="0">
                <a:solidFill>
                  <a:srgbClr val="40A693">
                    <a:lumMod val="100000"/>
                  </a:srgb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自主安排</a:t>
            </a:r>
          </a:p>
        </p:txBody>
      </p:sp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 bwMode="auto">
          <a:xfrm>
            <a:off x="4448015" y="2992980"/>
            <a:ext cx="3659505" cy="376714"/>
          </a:xfrm>
          <a:prstGeom prst="rect">
            <a:avLst/>
          </a:prstGeom>
          <a:noFill/>
        </p:spPr>
        <p:txBody>
          <a:bodyPr wrap="square" lIns="67500" tIns="0" rIns="67500" bIns="35100" anchor="ctr" anchorCtr="0">
            <a:noAutofit/>
          </a:bodyPr>
          <a:lstStyle/>
          <a:p>
            <a:pPr algn="l" latinLnBrk="0">
              <a:lnSpc>
                <a:spcPct val="120000"/>
              </a:lnSpc>
            </a:pPr>
            <a:r>
              <a:rPr lang="zh-CN" altLang="en-US" sz="2100" b="1" spc="15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配套练习</a:t>
            </a:r>
            <a:r>
              <a:rPr lang="zh-CN" altLang="en-US" sz="2100" b="1" spc="150" dirty="0" smtClean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册练</a:t>
            </a:r>
            <a:r>
              <a:rPr lang="zh-CN" altLang="en-US" sz="2100" b="1" spc="15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习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97374" y="1420072"/>
            <a:ext cx="7141699" cy="101566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000" b="1" dirty="0">
                <a:solidFill>
                  <a:srgbClr val="FF6600"/>
                </a:solidFill>
                <a:latin typeface="+mn-ea"/>
              </a:rPr>
              <a:t>七彩课堂  伴你成长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t01901b6eb0045f06c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860" y="1225365"/>
            <a:ext cx="2546985" cy="14706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050" y="1245738"/>
            <a:ext cx="2496026" cy="14027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7526" y="3249866"/>
            <a:ext cx="2495550" cy="12983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3" name="图片 12" descr="148fc0bd53be4d570a5cf620d983a2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175" y="1175359"/>
            <a:ext cx="2193131" cy="15201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14" name="文本框 13"/>
          <p:cNvSpPr txBox="1"/>
          <p:nvPr/>
        </p:nvSpPr>
        <p:spPr>
          <a:xfrm>
            <a:off x="591979" y="2672689"/>
            <a:ext cx="1574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火力发电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676345" y="2672689"/>
            <a:ext cx="165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水力发电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788478" y="2696210"/>
            <a:ext cx="1939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风力发电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22459" y="4667909"/>
            <a:ext cx="1586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光伏发电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466624" y="4667909"/>
            <a:ext cx="1645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核电站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948793" y="3227563"/>
            <a:ext cx="2887117" cy="141384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发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电设备将各种形式的能转化为电</a:t>
            </a:r>
            <a:r>
              <a:rPr lang="zh-CN" altLang="en-US" sz="2400" b="1" dirty="0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能。</a:t>
            </a:r>
            <a:endParaRPr lang="zh-CN" altLang="en-US" sz="24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8200" name="组合 18"/>
          <p:cNvGrpSpPr/>
          <p:nvPr/>
        </p:nvGrpSpPr>
        <p:grpSpPr bwMode="auto">
          <a:xfrm>
            <a:off x="2941609" y="550836"/>
            <a:ext cx="1487805" cy="426720"/>
            <a:chOff x="2004695" y="686607"/>
            <a:chExt cx="1983740" cy="570436"/>
          </a:xfrm>
        </p:grpSpPr>
        <p:sp>
          <p:nvSpPr>
            <p:cNvPr id="5" name="圆角矩形 4"/>
            <p:cNvSpPr/>
            <p:nvPr/>
          </p:nvSpPr>
          <p:spPr>
            <a:xfrm>
              <a:off x="2005542" y="686607"/>
              <a:ext cx="1893147" cy="555157"/>
            </a:xfrm>
            <a:prstGeom prst="roundRect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00"/>
            </a:p>
          </p:txBody>
        </p:sp>
        <p:sp>
          <p:nvSpPr>
            <p:cNvPr id="30737" name="矩形 1"/>
            <p:cNvSpPr>
              <a:spLocks noChangeArrowheads="1"/>
            </p:cNvSpPr>
            <p:nvPr/>
          </p:nvSpPr>
          <p:spPr bwMode="auto">
            <a:xfrm>
              <a:off x="2004695" y="740934"/>
              <a:ext cx="1983740" cy="51610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zh-CN" altLang="en-US" sz="2400" dirty="0">
                  <a:solidFill>
                    <a:sysClr val="window" lastClr="CAEACE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知识点 </a:t>
              </a:r>
              <a:r>
                <a:rPr lang="en-US" altLang="zh-CN" sz="2400" b="1" dirty="0">
                  <a:solidFill>
                    <a:sysClr val="window" lastClr="CAEACE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1</a:t>
              </a:r>
              <a:endParaRPr lang="zh-CN" altLang="en-US" sz="2400" b="1" dirty="0">
                <a:solidFill>
                  <a:sysClr val="window" lastClr="CAEACE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sp>
        <p:nvSpPr>
          <p:cNvPr id="7" name="矩形 4"/>
          <p:cNvSpPr>
            <a:spLocks noChangeArrowheads="1"/>
          </p:cNvSpPr>
          <p:nvPr/>
        </p:nvSpPr>
        <p:spPr bwMode="auto">
          <a:xfrm>
            <a:off x="4634836" y="513615"/>
            <a:ext cx="155956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</a:rPr>
              <a:t>电  能</a:t>
            </a:r>
            <a:endParaRPr lang="zh-CN" alt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pic>
        <p:nvPicPr>
          <p:cNvPr id="8" name="图片 7" descr="tim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60" y="3156585"/>
            <a:ext cx="2504440" cy="15100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46092" name="矩形 46091"/>
          <p:cNvSpPr/>
          <p:nvPr/>
        </p:nvSpPr>
        <p:spPr>
          <a:xfrm>
            <a:off x="175260" y="1680210"/>
            <a:ext cx="848296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3600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华文琥珀" charset="0"/>
                <a:ea typeface="华文琥珀" charset="0"/>
              </a:rPr>
              <a:t>我们用的电从哪儿来？</a:t>
            </a: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 bldLvl="0" animBg="1"/>
      <p:bldP spid="460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图片 18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26" y="1143807"/>
            <a:ext cx="1970723" cy="1478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6" name="图片 20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43" y="1050105"/>
            <a:ext cx="1817881" cy="1507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7" name="图片 19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46" y="1222787"/>
            <a:ext cx="1656874" cy="1236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8" name="图片 22" descr="硅光电池.jpg"/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984" y="1120114"/>
            <a:ext cx="2019300" cy="14377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9" name="图片 21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30" y="3157035"/>
            <a:ext cx="1799590" cy="1349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92" name="图片 23" descr="燃料电池.jpg"/>
          <p:cNvPicPr preferRelativeResize="0"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3669" y="3157035"/>
            <a:ext cx="1656398" cy="13501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93" name="TextBox 15"/>
          <p:cNvSpPr/>
          <p:nvPr/>
        </p:nvSpPr>
        <p:spPr>
          <a:xfrm>
            <a:off x="632459" y="2577439"/>
            <a:ext cx="1439545" cy="412613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4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干电池</a:t>
            </a:r>
          </a:p>
        </p:txBody>
      </p:sp>
      <p:sp>
        <p:nvSpPr>
          <p:cNvPr id="46094" name="TextBox 15"/>
          <p:cNvSpPr/>
          <p:nvPr/>
        </p:nvSpPr>
        <p:spPr>
          <a:xfrm>
            <a:off x="2607945" y="2512060"/>
            <a:ext cx="1793240" cy="412613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4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氧化银电池</a:t>
            </a:r>
          </a:p>
        </p:txBody>
      </p:sp>
      <p:sp>
        <p:nvSpPr>
          <p:cNvPr id="46095" name="TextBox 15"/>
          <p:cNvSpPr/>
          <p:nvPr/>
        </p:nvSpPr>
        <p:spPr>
          <a:xfrm>
            <a:off x="5233188" y="2518628"/>
            <a:ext cx="1144905" cy="412613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4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蓄电池</a:t>
            </a:r>
          </a:p>
        </p:txBody>
      </p:sp>
      <p:sp>
        <p:nvSpPr>
          <p:cNvPr id="46096" name="TextBox 15"/>
          <p:cNvSpPr/>
          <p:nvPr/>
        </p:nvSpPr>
        <p:spPr>
          <a:xfrm>
            <a:off x="6847999" y="2542196"/>
            <a:ext cx="1651159" cy="412613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4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硅光电池</a:t>
            </a:r>
          </a:p>
        </p:txBody>
      </p:sp>
      <p:sp>
        <p:nvSpPr>
          <p:cNvPr id="46097" name="TextBox 15"/>
          <p:cNvSpPr/>
          <p:nvPr/>
        </p:nvSpPr>
        <p:spPr>
          <a:xfrm>
            <a:off x="501491" y="4506251"/>
            <a:ext cx="1158716" cy="412613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4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锂电池</a:t>
            </a:r>
          </a:p>
        </p:txBody>
      </p:sp>
      <p:sp>
        <p:nvSpPr>
          <p:cNvPr id="46099" name="TextBox 15"/>
          <p:cNvSpPr/>
          <p:nvPr/>
        </p:nvSpPr>
        <p:spPr>
          <a:xfrm>
            <a:off x="2830354" y="4507204"/>
            <a:ext cx="1509713" cy="412613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4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燃料电池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307892" y="3324049"/>
            <a:ext cx="2840184" cy="95218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dirty="0" smtClean="0"/>
              <a:t>    电</a:t>
            </a:r>
            <a:r>
              <a:rPr lang="zh-CN" altLang="en-US" dirty="0"/>
              <a:t>池将各种形式的能转化为电</a:t>
            </a:r>
            <a:r>
              <a:rPr lang="zh-CN" altLang="en-US" dirty="0" smtClean="0"/>
              <a:t>能。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731169" y="549887"/>
            <a:ext cx="4753452" cy="457200"/>
          </a:xfrm>
          <a:prstGeom prst="rect">
            <a:avLst/>
          </a:prstGeom>
        </p:spPr>
        <p:txBody>
          <a:bodyPr wrap="none" fromWordArt="1">
            <a:no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我们用的电从哪儿来？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4608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608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4608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4608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4608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4609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3" grpId="0"/>
      <p:bldP spid="46094" grpId="0"/>
      <p:bldP spid="46095" grpId="0"/>
      <p:bldP spid="46096" grpId="0"/>
      <p:bldP spid="46097" grpId="0"/>
      <p:bldP spid="46099" grpId="0"/>
      <p:bldP spid="19" grpId="0" bldLvl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extBox 15"/>
          <p:cNvSpPr/>
          <p:nvPr/>
        </p:nvSpPr>
        <p:spPr>
          <a:xfrm>
            <a:off x="808196" y="2600999"/>
            <a:ext cx="1276826" cy="46166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4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电视机</a:t>
            </a:r>
          </a:p>
        </p:txBody>
      </p:sp>
      <p:sp>
        <p:nvSpPr>
          <p:cNvPr id="44038" name="TextBox 15"/>
          <p:cNvSpPr/>
          <p:nvPr/>
        </p:nvSpPr>
        <p:spPr>
          <a:xfrm>
            <a:off x="3029582" y="2598618"/>
            <a:ext cx="1288256" cy="46166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4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电冰箱</a:t>
            </a:r>
          </a:p>
        </p:txBody>
      </p:sp>
      <p:sp>
        <p:nvSpPr>
          <p:cNvPr id="44039" name="TextBox 15"/>
          <p:cNvSpPr/>
          <p:nvPr/>
        </p:nvSpPr>
        <p:spPr>
          <a:xfrm>
            <a:off x="4869694" y="2589992"/>
            <a:ext cx="1280636" cy="46166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4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洗衣机</a:t>
            </a:r>
          </a:p>
        </p:txBody>
      </p:sp>
      <p:sp>
        <p:nvSpPr>
          <p:cNvPr id="44040" name="TextBox 15"/>
          <p:cNvSpPr/>
          <p:nvPr/>
        </p:nvSpPr>
        <p:spPr>
          <a:xfrm>
            <a:off x="7155180" y="2598618"/>
            <a:ext cx="1124903" cy="46166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4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电风扇</a:t>
            </a:r>
          </a:p>
        </p:txBody>
      </p:sp>
      <p:sp>
        <p:nvSpPr>
          <p:cNvPr id="44041" name="TextBox 15"/>
          <p:cNvSpPr/>
          <p:nvPr/>
        </p:nvSpPr>
        <p:spPr>
          <a:xfrm>
            <a:off x="943339" y="4641982"/>
            <a:ext cx="968693" cy="46166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4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台灯</a:t>
            </a:r>
          </a:p>
        </p:txBody>
      </p:sp>
      <p:sp>
        <p:nvSpPr>
          <p:cNvPr id="44042" name="TextBox 15"/>
          <p:cNvSpPr/>
          <p:nvPr/>
        </p:nvSpPr>
        <p:spPr>
          <a:xfrm>
            <a:off x="3167603" y="4616104"/>
            <a:ext cx="1378744" cy="461665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4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微波炉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512809" y="3319145"/>
            <a:ext cx="3086100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dirty="0" smtClean="0">
                <a:sym typeface="+mn-ea"/>
              </a:rPr>
              <a:t>    用</a:t>
            </a:r>
            <a:r>
              <a:rPr lang="zh-CN" altLang="en-US" dirty="0">
                <a:sym typeface="+mn-ea"/>
              </a:rPr>
              <a:t>电器将电能转化为各种形式的能。</a:t>
            </a:r>
            <a:endParaRPr lang="zh-CN" altLang="en-US" dirty="0"/>
          </a:p>
        </p:txBody>
      </p:sp>
      <p:pic>
        <p:nvPicPr>
          <p:cNvPr id="4" name="图片 3" descr="timg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690" y="1037564"/>
            <a:ext cx="1602581" cy="1370648"/>
          </a:xfrm>
          <a:prstGeom prst="rect">
            <a:avLst/>
          </a:prstGeom>
        </p:spPr>
      </p:pic>
      <p:pic>
        <p:nvPicPr>
          <p:cNvPr id="5" name="图片 4" descr="timg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664" y="1037564"/>
            <a:ext cx="1968341" cy="1370648"/>
          </a:xfrm>
          <a:prstGeom prst="rect">
            <a:avLst/>
          </a:prstGeom>
        </p:spPr>
      </p:pic>
      <p:pic>
        <p:nvPicPr>
          <p:cNvPr id="6" name="图片 5" descr="timg (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3319145"/>
            <a:ext cx="2311400" cy="1280160"/>
          </a:xfrm>
          <a:prstGeom prst="rect">
            <a:avLst/>
          </a:prstGeom>
        </p:spPr>
      </p:pic>
      <p:pic>
        <p:nvPicPr>
          <p:cNvPr id="7" name="图片 6" descr="timg (6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346" y="3318960"/>
            <a:ext cx="2302193" cy="1264920"/>
          </a:xfrm>
          <a:prstGeom prst="rect">
            <a:avLst/>
          </a:prstGeom>
        </p:spPr>
      </p:pic>
      <p:pic>
        <p:nvPicPr>
          <p:cNvPr id="12" name="图片 11" descr="tim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994" y="1039945"/>
            <a:ext cx="2453640" cy="1566863"/>
          </a:xfrm>
          <a:prstGeom prst="rect">
            <a:avLst/>
          </a:prstGeom>
        </p:spPr>
      </p:pic>
      <p:pic>
        <p:nvPicPr>
          <p:cNvPr id="13" name="图片 12" descr="timg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5599" y="1037564"/>
            <a:ext cx="2044541" cy="137064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951" y="438206"/>
            <a:ext cx="8482965" cy="620047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pPr algn="ctr"/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我们怎样利用电能？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/>
      <p:bldP spid="44038" grpId="0"/>
      <p:bldP spid="44039" grpId="0"/>
      <p:bldP spid="44040" grpId="0"/>
      <p:bldP spid="44041" grpId="0"/>
      <p:bldP spid="44042" grpId="0"/>
      <p:bldP spid="2" grpId="0" bldLvl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/>
          <p:nvPr/>
        </p:nvSpPr>
        <p:spPr>
          <a:xfrm>
            <a:off x="611981" y="2306557"/>
            <a:ext cx="7043420" cy="14204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电能的单位：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　能量的国际单位：</a:t>
            </a:r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焦耳（</a:t>
            </a:r>
            <a:r>
              <a:rPr lang="en-US" altLang="zh-CN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</a:t>
            </a:r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　生活中的电能单位：</a:t>
            </a:r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度、千瓦时（</a:t>
            </a:r>
            <a:r>
              <a:rPr lang="en-US" altLang="zh-CN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kW·h</a:t>
            </a:r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35844" name="Rectangle 2"/>
          <p:cNvSpPr/>
          <p:nvPr/>
        </p:nvSpPr>
        <p:spPr>
          <a:xfrm>
            <a:off x="1017917" y="3737001"/>
            <a:ext cx="7982903" cy="5762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　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 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度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=1 kW·h = 1×10</a:t>
            </a:r>
            <a:r>
              <a:rPr lang="en-US" altLang="zh-CN" sz="24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 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W×3 600 s=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3.6×10</a:t>
            </a:r>
            <a:r>
              <a:rPr lang="en-US" altLang="zh-CN" sz="24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 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</a:t>
            </a:r>
          </a:p>
        </p:txBody>
      </p:sp>
      <p:sp>
        <p:nvSpPr>
          <p:cNvPr id="35845" name="矩形 35844"/>
          <p:cNvSpPr/>
          <p:nvPr/>
        </p:nvSpPr>
        <p:spPr>
          <a:xfrm>
            <a:off x="1265722" y="1389355"/>
            <a:ext cx="7195185" cy="9772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用电的实质：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用电器工作的过程就是消耗电能的过程，也就是使电能转化为其他形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式的能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量的过程。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65722" y="862440"/>
            <a:ext cx="69011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电能的优点：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来源广泛，容易输送，使用方便。</a:t>
            </a: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剪去同侧角的矩形 2"/>
          <p:cNvSpPr/>
          <p:nvPr/>
        </p:nvSpPr>
        <p:spPr>
          <a:xfrm>
            <a:off x="1017917" y="621102"/>
            <a:ext cx="7824158" cy="3950912"/>
          </a:xfrm>
          <a:prstGeom prst="snip2SameRect">
            <a:avLst/>
          </a:prstGeom>
          <a:grpFill/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" y="888365"/>
            <a:ext cx="1271270" cy="175895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  <p:bldP spid="35845" grpId="0"/>
      <p:bldP spid="2" grpId="0" bldLvl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39169" y="795958"/>
            <a:ext cx="8565356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国民用航空局规定，旅客乘机携带的充电宝规格不得超过 160W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·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h，这里的“160W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·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h”合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度，合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__________J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133826" y="1580172"/>
            <a:ext cx="723275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0.16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71500" y="2931076"/>
            <a:ext cx="833302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en-US" sz="26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2600" b="1" dirty="0" smtClean="0"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600" b="1" dirty="0"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度=1kW</a:t>
            </a:r>
            <a:r>
              <a:rPr lang="en-US" altLang="zh-CN" sz="2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·</a:t>
            </a:r>
            <a:r>
              <a:rPr lang="zh-CN" altLang="en-US" sz="2600" b="1" dirty="0"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h=1000W</a:t>
            </a:r>
            <a:r>
              <a:rPr lang="en-US" altLang="zh-CN" sz="2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·</a:t>
            </a:r>
            <a:r>
              <a:rPr lang="zh-CN" altLang="en-US" sz="2600" b="1" dirty="0"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h，则</a:t>
            </a:r>
          </a:p>
          <a:p>
            <a:pPr fontAlgn="auto">
              <a:lnSpc>
                <a:spcPct val="150000"/>
              </a:lnSpc>
            </a:pPr>
            <a:r>
              <a:rPr lang="zh-CN" altLang="en-US" sz="2600" b="1" dirty="0" smtClean="0"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                160W</a:t>
            </a:r>
            <a:r>
              <a:rPr lang="en-US" altLang="zh-CN" sz="2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·</a:t>
            </a:r>
            <a:r>
              <a:rPr lang="zh-CN" altLang="en-US" sz="2600" b="1" dirty="0"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h=0.16kW</a:t>
            </a:r>
            <a:r>
              <a:rPr lang="en-US" altLang="zh-CN" sz="2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·</a:t>
            </a:r>
            <a:r>
              <a:rPr lang="zh-CN" altLang="en-US" sz="2600" b="1" dirty="0"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h=</a:t>
            </a:r>
            <a:r>
              <a:rPr lang="zh-CN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0.16度</a:t>
            </a:r>
          </a:p>
          <a:p>
            <a:pPr fontAlgn="auto">
              <a:lnSpc>
                <a:spcPct val="150000"/>
              </a:lnSpc>
            </a:pPr>
            <a:r>
              <a:rPr lang="en-US" altLang="zh-CN" sz="2600" b="1" dirty="0" smtClean="0"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                             =</a:t>
            </a:r>
            <a:r>
              <a:rPr lang="en-US" altLang="zh-CN" sz="2600" b="1" dirty="0"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0.16</a:t>
            </a:r>
            <a:r>
              <a:rPr lang="zh-CN" altLang="en-US" sz="2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3.6</a:t>
            </a:r>
            <a:r>
              <a:rPr lang="zh-CN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10</a:t>
            </a:r>
            <a:r>
              <a:rPr lang="en-US" altLang="zh-CN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6</a:t>
            </a: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J=5.76</a:t>
            </a:r>
            <a:r>
              <a:rPr lang="zh-CN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10</a:t>
            </a:r>
            <a:r>
              <a:rPr lang="en-US" altLang="zh-CN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5</a:t>
            </a: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</a:rPr>
              <a:t>J</a:t>
            </a:r>
            <a:endParaRPr lang="zh-CN" altLang="en-US" sz="2600" b="1" dirty="0">
              <a:latin typeface="Times New Roman" panose="02020603050405020304" pitchFamily="18" charset="0"/>
              <a:ea typeface="仿宋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28550" y="2180450"/>
            <a:ext cx="1443024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5.76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5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406615" y="3474217"/>
            <a:ext cx="2077879" cy="11988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转盘：</a:t>
            </a:r>
          </a:p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显示电路中是否在消耗电能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33794" name="Rectangle 2"/>
          <p:cNvSpPr/>
          <p:nvPr/>
        </p:nvSpPr>
        <p:spPr>
          <a:xfrm>
            <a:off x="377370" y="1379511"/>
            <a:ext cx="3112159" cy="18651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电能表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（电度表）是测量用电器在一段时间内消耗多少电能的仪表。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2778" name="图片 32777" descr="dnb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895" y="687679"/>
            <a:ext cx="3120866" cy="43819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0" name="文本框 29699"/>
          <p:cNvSpPr txBox="1"/>
          <p:nvPr/>
        </p:nvSpPr>
        <p:spPr>
          <a:xfrm>
            <a:off x="533639" y="3414712"/>
            <a:ext cx="27000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ClrTx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计量单位：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kW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·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9701" name="矩形 29700"/>
          <p:cNvSpPr/>
          <p:nvPr/>
        </p:nvSpPr>
        <p:spPr>
          <a:xfrm>
            <a:off x="1475138" y="3868287"/>
            <a:ext cx="1112805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ClrTx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即：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度</a:t>
            </a:r>
          </a:p>
        </p:txBody>
      </p:sp>
      <p:sp>
        <p:nvSpPr>
          <p:cNvPr id="6" name="椭圆形标注 5"/>
          <p:cNvSpPr/>
          <p:nvPr/>
        </p:nvSpPr>
        <p:spPr>
          <a:xfrm>
            <a:off x="6471285" y="2376461"/>
            <a:ext cx="1452563" cy="541020"/>
          </a:xfrm>
          <a:prstGeom prst="wedgeEllipseCallout">
            <a:avLst>
              <a:gd name="adj1" fmla="val -128327"/>
              <a:gd name="adj2" fmla="val -148063"/>
            </a:avLst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9702" name="矩形 29701"/>
          <p:cNvSpPr/>
          <p:nvPr/>
        </p:nvSpPr>
        <p:spPr>
          <a:xfrm>
            <a:off x="3558540" y="1492541"/>
            <a:ext cx="2026444" cy="1568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Tx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计数器：</a:t>
            </a:r>
          </a:p>
          <a:p>
            <a:pPr>
              <a:buClrTx/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红框里的数字是小数点后面的数字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542371" y="2508859"/>
            <a:ext cx="188595" cy="2990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1350" b="1"/>
          </a:p>
        </p:txBody>
      </p:sp>
      <p:sp>
        <p:nvSpPr>
          <p:cNvPr id="11" name="椭圆形标注 10"/>
          <p:cNvSpPr/>
          <p:nvPr/>
        </p:nvSpPr>
        <p:spPr>
          <a:xfrm>
            <a:off x="6309836" y="2917481"/>
            <a:ext cx="1774984" cy="415290"/>
          </a:xfrm>
          <a:prstGeom prst="wedgeEllipseCallout">
            <a:avLst>
              <a:gd name="adj1" fmla="val -110933"/>
              <a:gd name="adj2" fmla="val 11467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8200" name="组合 18"/>
          <p:cNvGrpSpPr/>
          <p:nvPr/>
        </p:nvGrpSpPr>
        <p:grpSpPr bwMode="auto">
          <a:xfrm>
            <a:off x="2587943" y="611218"/>
            <a:ext cx="1487805" cy="426720"/>
            <a:chOff x="2004695" y="686607"/>
            <a:chExt cx="1983740" cy="570436"/>
          </a:xfrm>
        </p:grpSpPr>
        <p:sp>
          <p:nvSpPr>
            <p:cNvPr id="5" name="圆角矩形 4"/>
            <p:cNvSpPr/>
            <p:nvPr/>
          </p:nvSpPr>
          <p:spPr>
            <a:xfrm>
              <a:off x="2005542" y="686607"/>
              <a:ext cx="1893147" cy="555157"/>
            </a:xfrm>
            <a:prstGeom prst="roundRect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00"/>
            </a:p>
          </p:txBody>
        </p:sp>
        <p:sp>
          <p:nvSpPr>
            <p:cNvPr id="30737" name="矩形 1"/>
            <p:cNvSpPr>
              <a:spLocks noChangeArrowheads="1"/>
            </p:cNvSpPr>
            <p:nvPr/>
          </p:nvSpPr>
          <p:spPr bwMode="auto">
            <a:xfrm>
              <a:off x="2004695" y="740934"/>
              <a:ext cx="1983740" cy="51610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zh-CN" altLang="en-US" sz="2400" dirty="0">
                  <a:solidFill>
                    <a:sysClr val="window" lastClr="CAEACE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知识点 </a:t>
              </a:r>
              <a:r>
                <a:rPr lang="en-US" sz="2400" b="1" dirty="0">
                  <a:solidFill>
                    <a:sysClr val="window" lastClr="CAEACE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</a:t>
              </a:r>
            </a:p>
          </p:txBody>
        </p:sp>
      </p:grpSp>
      <p:sp>
        <p:nvSpPr>
          <p:cNvPr id="7" name="矩形 4"/>
          <p:cNvSpPr>
            <a:spLocks noChangeArrowheads="1"/>
          </p:cNvSpPr>
          <p:nvPr/>
        </p:nvSpPr>
        <p:spPr bwMode="auto">
          <a:xfrm>
            <a:off x="4281170" y="574097"/>
            <a:ext cx="190690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</a:rPr>
              <a:t>电能的计量</a:t>
            </a:r>
            <a:endParaRPr lang="en-US" altLang="zh-CN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29700" grpId="0"/>
      <p:bldP spid="29701" grpId="0"/>
      <p:bldP spid="6" grpId="0" bldLvl="0" animBg="1"/>
      <p:bldP spid="29702" grpId="0" bldLvl="0" animBg="1"/>
      <p:bldP spid="10" grpId="0" bldLvl="0" animBg="1"/>
      <p:bldP spid="11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ID" val="diagram20187637_2*n_h_h_i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1_1"/>
  <p:tag name="KSO_WM_UNIT_ID" val="diagram20187637_2*n_h_h_a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7_2*n_h_h_f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2_1"/>
  <p:tag name="KSO_WM_UNIT_ID" val="diagram20187637_2*n_h_h_a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2_1"/>
  <p:tag name="KSO_WM_UNIT_ID" val="diagram20187637_2*n_h_h_f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1"/>
  <p:tag name="KSO_WM_UNIT_ID" val="diagram20187637_2*n_h_i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54"/>
  <p:tag name="KSO_WM_UNIT_HIGHLIGHT" val="0"/>
  <p:tag name="KSO_WM_UNIT_COMPATIBLE" val="0"/>
  <p:tag name="KSO_WM_DIAGRAM_GROUP_CODE" val="n1-1"/>
  <p:tag name="KSO_WM_UNIT_TYPE" val="n_h_a"/>
  <p:tag name="KSO_WM_UNIT_INDEX" val="1_1_1"/>
  <p:tag name="KSO_WM_UNIT_ID" val="diagram20187637_2*n_h_a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ID" val="diagram20187637_2*n_h_h_i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heme/theme1.xml><?xml version="1.0" encoding="utf-8"?>
<a:theme xmlns:a="http://schemas.openxmlformats.org/drawingml/2006/main" name="《七彩课堂》课件模板（新）">
  <a:themeElements>
    <a:clrScheme name="自定义 159">
      <a:dk1>
        <a:sysClr val="windowText" lastClr="000000"/>
      </a:dk1>
      <a:lt1>
        <a:sysClr val="window" lastClr="CAEACE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《七彩课堂》课件模板（新）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CAEACE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AEACE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AEACE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2691</Words>
  <Application>Microsoft Office PowerPoint</Application>
  <PresentationFormat>全屏显示(16:9)</PresentationFormat>
  <Paragraphs>284</Paragraphs>
  <Slides>35</Slides>
  <Notes>9</Notes>
  <HiddenSlides>0</HiddenSlides>
  <MMClips>0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39" baseType="lpstr">
      <vt:lpstr>《七彩课堂》课件模板（新）</vt:lpstr>
      <vt:lpstr>自定义设计方案</vt:lpstr>
      <vt:lpstr>Equation</vt:lpstr>
      <vt:lpstr>MathType 6.0 Equation</vt:lpstr>
      <vt:lpstr>第十八章   电功率  第1节  电能  电功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39</cp:revision>
  <dcterms:created xsi:type="dcterms:W3CDTF">2018-03-01T02:03:00Z</dcterms:created>
  <dcterms:modified xsi:type="dcterms:W3CDTF">2019-09-05T03:01:22Z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2052-11.1.0.8765</vt:lpwstr>
  </property>
  <property fmtid="{D5CDD505-2E9C-101B-9397-08002B2CF9AE}" pid="3" name="KSORubyTemplateID">
    <vt:lpwstr>13</vt:lpwstr>
  </property>
</Properties>
</file>