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1"/>
  </p:handoutMasterIdLst>
  <p:sldIdLst>
    <p:sldId id="280" r:id="rId3"/>
    <p:sldId id="309" r:id="rId5"/>
    <p:sldId id="284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8" r:id="rId16"/>
    <p:sldId id="299" r:id="rId17"/>
    <p:sldId id="310" r:id="rId18"/>
    <p:sldId id="295" r:id="rId19"/>
    <p:sldId id="296" r:id="rId20"/>
    <p:sldId id="297" r:id="rId21"/>
    <p:sldId id="303" r:id="rId22"/>
    <p:sldId id="312" r:id="rId23"/>
    <p:sldId id="304" r:id="rId24"/>
    <p:sldId id="305" r:id="rId25"/>
    <p:sldId id="300" r:id="rId26"/>
    <p:sldId id="301" r:id="rId27"/>
    <p:sldId id="302" r:id="rId28"/>
    <p:sldId id="311" r:id="rId29"/>
    <p:sldId id="268" r:id="rId3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-82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211ECBE4-8EDC-4132-967C-EE174E85C21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6149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eaLnBrk="0" hangingPunct="0">
              <a:defRPr sz="1200" noProof="1" dirty="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4A98E0CB-0CBB-4DA4-AA15-A02F144EEAA2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819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19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59F67B41-1EB5-4CF0-A857-0EADDD01F0F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9458" name="备注占位符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</p:spPr>
        <p:txBody>
          <a:bodyPr anchor="ctr"/>
          <a:lstStyle/>
          <a:p>
            <a:pPr eaLnBrk="1" hangingPunct="1"/>
            <a:endParaRPr lang="zh-CN" altLang="en-US" smtClean="0"/>
          </a:p>
        </p:txBody>
      </p:sp>
      <p:sp>
        <p:nvSpPr>
          <p:cNvPr id="19459" name="灯片编号占位符 3"/>
          <p:cNvSpPr txBox="1">
            <a:spLocks noGrp="1" noChangeArrowheads="1"/>
          </p:cNvSpPr>
          <p:nvPr/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4E46FDC6-6E97-404A-ACDB-5C1BF5BC2541}" type="slidenum">
              <a:rPr lang="zh-CN" altLang="en-US" sz="1200">
                <a:latin typeface="Times New Roman" panose="02020603050405020304" pitchFamily="18" charset="0"/>
              </a:rPr>
            </a:fld>
            <a:endParaRPr lang="zh-CN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3072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</p:spPr>
        <p:txBody>
          <a:bodyPr anchor="ctr"/>
          <a:lstStyle/>
          <a:p>
            <a:pPr eaLnBrk="1" hangingPunct="1"/>
            <a:r>
              <a:rPr lang="zh-CN" altLang="en-US" smtClean="0"/>
              <a:t>第一节课内容</a:t>
            </a:r>
            <a:r>
              <a:rPr lang="en-US" altLang="zh-CN" smtClean="0"/>
              <a:t>.</a:t>
            </a:r>
            <a:endParaRPr lang="en-US" altLang="zh-CN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3789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789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pPr eaLnBrk="1" hangingPunct="1"/>
            <a:fld id="{93631170-3375-4851-A4D0-C19A9998B3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 noChangeArrowheads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/>
        </p:nvSpPr>
        <p:spPr bwMode="auto">
          <a:xfrm>
            <a:off x="-3" y="171611"/>
            <a:ext cx="12192001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 noChangeArrowheads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 noChangeArrowheads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/>
        </p:nvSpPr>
        <p:spPr bwMode="auto">
          <a:xfrm>
            <a:off x="-3" y="2127509"/>
            <a:ext cx="12192001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646680" y="2373630"/>
            <a:ext cx="77704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Tx/>
              <a:buNone/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e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0.emf"/><Relationship Id="rId1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3.emf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12.bin"/><Relationship Id="rId12" Type="http://schemas.openxmlformats.org/officeDocument/2006/relationships/oleObject" Target="../embeddings/oleObject11.bin"/><Relationship Id="rId11" Type="http://schemas.openxmlformats.org/officeDocument/2006/relationships/image" Target="../media/image17.wmf"/><Relationship Id="rId10" Type="http://schemas.openxmlformats.org/officeDocument/2006/relationships/oleObject" Target="../embeddings/oleObject10.bin"/><Relationship Id="rId1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&#27604;&#28909;&#23481;.swf" TargetMode="Externa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4942" y="837127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endParaRPr lang="zh-CN" altLang="en-US" dirty="0" smtClean="0"/>
          </a:p>
        </p:txBody>
      </p:sp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574675" y="6103938"/>
            <a:ext cx="6840538" cy="396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altLang="zh-CN" sz="2000">
              <a:solidFill>
                <a:srgbClr val="262626"/>
              </a:solidFill>
              <a:latin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grpSp>
        <p:nvGrpSpPr>
          <p:cNvPr id="7171" name="组合 8"/>
          <p:cNvGrpSpPr/>
          <p:nvPr/>
        </p:nvGrpSpPr>
        <p:grpSpPr bwMode="auto">
          <a:xfrm>
            <a:off x="0" y="1987550"/>
            <a:ext cx="8062913" cy="1343025"/>
            <a:chOff x="1178398" y="2105678"/>
            <a:chExt cx="3548062" cy="1343576"/>
          </a:xfrm>
        </p:grpSpPr>
        <p:sp>
          <p:nvSpPr>
            <p:cNvPr id="7172" name="矩形 24"/>
            <p:cNvSpPr>
              <a:spLocks noChangeArrowheads="1"/>
            </p:cNvSpPr>
            <p:nvPr/>
          </p:nvSpPr>
          <p:spPr bwMode="auto">
            <a:xfrm>
              <a:off x="1703637" y="2105678"/>
              <a:ext cx="2497584" cy="5495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第十章 </a:t>
              </a:r>
              <a:r>
                <a:rPr lang="en-US" altLang="zh-CN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机械能、内能及其转化 </a:t>
              </a:r>
              <a:endParaRPr lang="zh-CN" altLang="en-US" sz="2000" b="1">
                <a:solidFill>
                  <a:srgbClr val="262626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7173" name="TextBox 2"/>
            <p:cNvSpPr txBox="1">
              <a:spLocks noChangeArrowheads="1"/>
            </p:cNvSpPr>
            <p:nvPr/>
          </p:nvSpPr>
          <p:spPr bwMode="auto">
            <a:xfrm>
              <a:off x="1178398" y="2625004"/>
              <a:ext cx="3548062" cy="8242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 第三节 探究</a:t>
              </a:r>
              <a:r>
                <a:rPr lang="en-US" altLang="zh-CN" sz="48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—</a:t>
              </a:r>
              <a:r>
                <a:rPr lang="zh-CN" altLang="en-US" sz="4800" b="1">
                  <a:solidFill>
                    <a:srgbClr val="262626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物质的比热容</a:t>
              </a:r>
              <a:endParaRPr lang="zh-CN" altLang="en-US" sz="4800" b="1">
                <a:solidFill>
                  <a:srgbClr val="262626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618413" y="280988"/>
            <a:ext cx="370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出版社 </a:t>
            </a: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175" name="图片 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035925" y="971550"/>
            <a:ext cx="416242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22313" y="3668713"/>
            <a:ext cx="4656137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latin typeface="微软雅黑" panose="020B0503020204020204" pitchFamily="34" charset="-122"/>
              </a:rPr>
              <a:t>4</a:t>
            </a:r>
            <a:r>
              <a:rPr lang="en-US" altLang="zh-CN" sz="2800">
                <a:latin typeface="微软雅黑" panose="020B0503020204020204" pitchFamily="34" charset="-122"/>
              </a:rPr>
              <a:t>)</a:t>
            </a:r>
            <a:r>
              <a:rPr lang="zh-CN" altLang="en-US" sz="2800">
                <a:latin typeface="微软雅黑" panose="020B0503020204020204" pitchFamily="34" charset="-122"/>
              </a:rPr>
              <a:t>比热容的单位</a:t>
            </a:r>
            <a:r>
              <a:rPr lang="en-US" altLang="zh-CN" sz="2800">
                <a:latin typeface="微软雅黑" panose="020B0503020204020204" pitchFamily="34" charset="-122"/>
              </a:rPr>
              <a:t>: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50888" y="4643438"/>
            <a:ext cx="7870825" cy="517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焦耳</a:t>
            </a:r>
            <a:r>
              <a:rPr lang="en-US" altLang="zh-CN" sz="2800">
                <a:latin typeface="微软雅黑" panose="020B0503020204020204" pitchFamily="34" charset="-122"/>
              </a:rPr>
              <a:t>/(</a:t>
            </a:r>
            <a:r>
              <a:rPr lang="zh-CN" altLang="en-US" sz="2800">
                <a:latin typeface="微软雅黑" panose="020B0503020204020204" pitchFamily="34" charset="-122"/>
              </a:rPr>
              <a:t>千克</a:t>
            </a:r>
            <a:r>
              <a:rPr lang="en-US" altLang="zh-CN" sz="2800">
                <a:latin typeface="微软雅黑" panose="020B0503020204020204" pitchFamily="34" charset="-122"/>
              </a:rPr>
              <a:t>·</a:t>
            </a:r>
            <a:r>
              <a:rPr lang="zh-CN" altLang="en-US" sz="2800">
                <a:latin typeface="微软雅黑" panose="020B0503020204020204" pitchFamily="34" charset="-122"/>
              </a:rPr>
              <a:t>摄氏度</a:t>
            </a:r>
            <a:r>
              <a:rPr lang="en-US" altLang="zh-CN" sz="2800">
                <a:latin typeface="微软雅黑" panose="020B0503020204020204" pitchFamily="34" charset="-122"/>
              </a:rPr>
              <a:t>) </a:t>
            </a:r>
            <a:r>
              <a:rPr lang="en-US" altLang="zh-CN" sz="2800" i="1">
                <a:latin typeface="微软雅黑" panose="020B0503020204020204" pitchFamily="34" charset="-122"/>
              </a:rPr>
              <a:t>J/(Kg·℃)</a:t>
            </a:r>
            <a:endParaRPr lang="en-US" altLang="zh-CN" sz="2800" i="1">
              <a:latin typeface="微软雅黑" panose="020B0503020204020204" pitchFamily="34" charset="-122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 rot="10742878" flipV="1">
            <a:off x="3449638" y="5389563"/>
            <a:ext cx="413067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读作：焦每千克摄氏度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63575" y="1519238"/>
            <a:ext cx="65786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(3)</a:t>
            </a:r>
            <a:r>
              <a:rPr lang="zh-CN" altLang="en-US" sz="2800">
                <a:latin typeface="微软雅黑" panose="020B0503020204020204" pitchFamily="34" charset="-122"/>
              </a:rPr>
              <a:t>比热容的公式</a:t>
            </a:r>
            <a:r>
              <a:rPr lang="en-US" altLang="zh-CN" sz="2800">
                <a:latin typeface="微软雅黑" panose="020B0503020204020204" pitchFamily="34" charset="-122"/>
              </a:rPr>
              <a:t>: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graphicFrame>
        <p:nvGraphicFramePr>
          <p:cNvPr id="22534" name="Object 6">
            <a:hlinkClick r:id="" action="ppaction://ole?verb=1"/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3152775" y="2127250"/>
          <a:ext cx="4011613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9565600" imgH="10668000" progId="Equation.3">
                  <p:embed/>
                </p:oleObj>
              </mc:Choice>
              <mc:Fallback>
                <p:oleObj name="" r:id="rId1" imgW="29565600" imgH="10668000" progId="Equation.3">
                  <p:embed/>
                  <p:pic>
                    <p:nvPicPr>
                      <p:cNvPr id="0" name="Object 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52775" y="2127250"/>
                        <a:ext cx="4011613" cy="11509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22532" grpId="0"/>
      <p:bldP spid="133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893763" y="1085850"/>
            <a:ext cx="719931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pitchFamily="34" charset="-122"/>
              </a:rPr>
              <a:t>二、查比热容表回答下列问题</a:t>
            </a:r>
            <a:r>
              <a:rPr lang="en-US" altLang="zh-CN" sz="3200" b="1">
                <a:solidFill>
                  <a:srgbClr val="FF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3200" b="1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55625" y="1949450"/>
            <a:ext cx="1091723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latin typeface="微软雅黑" panose="020B0503020204020204" pitchFamily="34" charset="-122"/>
              </a:rPr>
              <a:t>哪种物质的比热容最大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r>
              <a:rPr lang="zh-CN" altLang="en-US" sz="2800">
                <a:latin typeface="微软雅黑" panose="020B0503020204020204" pitchFamily="34" charset="-122"/>
              </a:rPr>
              <a:t>它为多少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50863" y="3517900"/>
            <a:ext cx="10795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3.</a:t>
            </a:r>
            <a:r>
              <a:rPr lang="zh-CN" altLang="en-US" sz="2800">
                <a:latin typeface="微软雅黑" panose="020B0503020204020204" pitchFamily="34" charset="-122"/>
              </a:rPr>
              <a:t>不同物质比热容相同吗？同种物质比热容一定相同吗？（水与冰）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88963" y="2741613"/>
            <a:ext cx="128016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2.</a:t>
            </a:r>
            <a:r>
              <a:rPr lang="zh-CN" altLang="en-US" sz="2800">
                <a:latin typeface="微软雅黑" panose="020B0503020204020204" pitchFamily="34" charset="-122"/>
              </a:rPr>
              <a:t>干泥土的比热容是多少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r>
              <a:rPr lang="zh-CN" altLang="en-US" sz="2800">
                <a:latin typeface="微软雅黑" panose="020B0503020204020204" pitchFamily="34" charset="-122"/>
              </a:rPr>
              <a:t>它表示什么意思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71500" y="4270375"/>
            <a:ext cx="545623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4</a:t>
            </a:r>
            <a:r>
              <a:rPr lang="en-US" altLang="zh-CN" sz="2800">
                <a:latin typeface="微软雅黑" panose="020B0503020204020204" pitchFamily="34" charset="-122"/>
              </a:rPr>
              <a:t>.</a:t>
            </a:r>
            <a:r>
              <a:rPr lang="zh-CN" altLang="en-US" sz="2800">
                <a:latin typeface="微软雅黑" panose="020B0503020204020204" pitchFamily="34" charset="-122"/>
              </a:rPr>
              <a:t>比热容反映了物质的什么特性？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81038" y="5146675"/>
            <a:ext cx="83629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吸放热本领的大小。比热容越大，吸放热本领越强。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 build="allAtOnce"/>
      <p:bldP spid="23558" grpId="0"/>
      <p:bldP spid="23559" grpId="0"/>
      <p:bldP spid="235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728663" y="1781175"/>
            <a:ext cx="9221787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i="1" u="sng">
                <a:latin typeface="微软雅黑" panose="020B0503020204020204" pitchFamily="34" charset="-122"/>
              </a:rPr>
              <a:t>意义</a:t>
            </a:r>
            <a:r>
              <a:rPr lang="en-US" altLang="zh-CN" sz="2800" i="1" u="sng">
                <a:latin typeface="微软雅黑" panose="020B0503020204020204" pitchFamily="34" charset="-122"/>
              </a:rPr>
              <a:t>:</a:t>
            </a:r>
            <a:r>
              <a:rPr lang="en-US" altLang="zh-CN" sz="2800" i="1">
                <a:latin typeface="微软雅黑" panose="020B0503020204020204" pitchFamily="34" charset="-122"/>
              </a:rPr>
              <a:t>    </a:t>
            </a:r>
            <a:r>
              <a:rPr lang="en-US" altLang="zh-CN" sz="2800">
                <a:latin typeface="微软雅黑" panose="020B0503020204020204" pitchFamily="34" charset="-122"/>
              </a:rPr>
              <a:t>1</a:t>
            </a:r>
            <a:r>
              <a:rPr lang="zh-CN" altLang="en-US" sz="2800">
                <a:latin typeface="微软雅黑" panose="020B0503020204020204" pitchFamily="34" charset="-122"/>
              </a:rPr>
              <a:t>千克的水温度升高</a:t>
            </a:r>
            <a:r>
              <a:rPr lang="en-US" altLang="zh-CN" sz="2800"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latin typeface="微软雅黑" panose="020B0503020204020204" pitchFamily="34" charset="-122"/>
              </a:rPr>
              <a:t>降低</a:t>
            </a:r>
            <a:r>
              <a:rPr lang="en-US" altLang="zh-CN" sz="2800">
                <a:latin typeface="微软雅黑" panose="020B0503020204020204" pitchFamily="34" charset="-122"/>
              </a:rPr>
              <a:t>)1 ℃</a:t>
            </a:r>
            <a:r>
              <a:rPr lang="zh-CN" altLang="en-US" sz="2800">
                <a:latin typeface="微软雅黑" panose="020B0503020204020204" pitchFamily="34" charset="-122"/>
              </a:rPr>
              <a:t>时需要吸收</a:t>
            </a:r>
            <a:r>
              <a:rPr lang="en-US" altLang="zh-CN" sz="2800"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latin typeface="微软雅黑" panose="020B0503020204020204" pitchFamily="34" charset="-122"/>
              </a:rPr>
              <a:t>放出</a:t>
            </a:r>
            <a:r>
              <a:rPr lang="en-US" altLang="zh-CN" sz="2800">
                <a:latin typeface="微软雅黑" panose="020B0503020204020204" pitchFamily="34" charset="-122"/>
              </a:rPr>
              <a:t>)4.2×10</a:t>
            </a:r>
            <a:r>
              <a:rPr lang="en-US" altLang="zh-CN" sz="2800" baseline="30000">
                <a:latin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</a:rPr>
              <a:t>焦的热量</a:t>
            </a:r>
            <a:r>
              <a:rPr lang="en-US" altLang="zh-CN" sz="2800">
                <a:latin typeface="微软雅黑" panose="020B0503020204020204" pitchFamily="34" charset="-122"/>
              </a:rPr>
              <a:t>(Q).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28650" y="3221038"/>
            <a:ext cx="113284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</a:rPr>
              <a:t>千克的水温度升高</a:t>
            </a:r>
            <a:r>
              <a:rPr lang="en-US" altLang="zh-CN" sz="2800">
                <a:latin typeface="微软雅黑" panose="020B0503020204020204" pitchFamily="34" charset="-122"/>
              </a:rPr>
              <a:t>1 ℃</a:t>
            </a:r>
            <a:r>
              <a:rPr lang="zh-CN" altLang="en-US" sz="2800">
                <a:latin typeface="微软雅黑" panose="020B0503020204020204" pitchFamily="34" charset="-122"/>
              </a:rPr>
              <a:t>时需要吸收</a:t>
            </a:r>
            <a:r>
              <a:rPr lang="en-US" altLang="zh-CN" sz="2800">
                <a:latin typeface="微软雅黑" panose="020B0503020204020204" pitchFamily="34" charset="-122"/>
              </a:rPr>
              <a:t>__________</a:t>
            </a:r>
            <a:r>
              <a:rPr lang="zh-CN" altLang="en-US" sz="2800">
                <a:latin typeface="微软雅黑" panose="020B0503020204020204" pitchFamily="34" charset="-122"/>
              </a:rPr>
              <a:t>焦的热量</a:t>
            </a:r>
            <a:r>
              <a:rPr lang="en-US" altLang="zh-CN" sz="2800">
                <a:latin typeface="微软雅黑" panose="020B0503020204020204" pitchFamily="34" charset="-122"/>
              </a:rPr>
              <a:t>(Q).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259513" y="3192463"/>
            <a:ext cx="3646487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8.4×10</a:t>
            </a:r>
            <a:r>
              <a:rPr lang="en-US" altLang="zh-CN" sz="2800" b="1" baseline="30000">
                <a:solidFill>
                  <a:srgbClr val="FF0000"/>
                </a:solidFill>
              </a:rPr>
              <a:t>3</a:t>
            </a:r>
            <a:endParaRPr lang="en-US" altLang="zh-CN" sz="2800" b="1" baseline="30000">
              <a:solidFill>
                <a:srgbClr val="FF0000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36588" y="4186238"/>
            <a:ext cx="10148887" cy="1330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2</a:t>
            </a:r>
            <a:r>
              <a:rPr lang="zh-CN" altLang="en-US" sz="2800">
                <a:latin typeface="微软雅黑" panose="020B0503020204020204" pitchFamily="34" charset="-122"/>
              </a:rPr>
              <a:t>千克的水温度从</a:t>
            </a:r>
            <a:r>
              <a:rPr lang="en-US" altLang="zh-CN" sz="2800">
                <a:latin typeface="微软雅黑" panose="020B0503020204020204" pitchFamily="34" charset="-122"/>
              </a:rPr>
              <a:t>30 ℃</a:t>
            </a:r>
            <a:r>
              <a:rPr lang="zh-CN" altLang="en-US" sz="2800">
                <a:latin typeface="微软雅黑" panose="020B0503020204020204" pitchFamily="34" charset="-122"/>
              </a:rPr>
              <a:t>升高到</a:t>
            </a:r>
            <a:r>
              <a:rPr lang="en-US" altLang="zh-CN" sz="2800">
                <a:latin typeface="微软雅黑" panose="020B0503020204020204" pitchFamily="34" charset="-122"/>
              </a:rPr>
              <a:t>40 ℃</a:t>
            </a:r>
            <a:r>
              <a:rPr lang="zh-CN" altLang="en-US" sz="2800">
                <a:latin typeface="微软雅黑" panose="020B0503020204020204" pitchFamily="34" charset="-122"/>
              </a:rPr>
              <a:t>时需要吸收</a:t>
            </a:r>
            <a:r>
              <a:rPr lang="en-US" altLang="zh-CN" sz="2800" u="sng">
                <a:latin typeface="微软雅黑" panose="020B0503020204020204" pitchFamily="34" charset="-122"/>
              </a:rPr>
              <a:t>________    __</a:t>
            </a:r>
            <a:r>
              <a:rPr lang="zh-CN" altLang="en-US" sz="2800">
                <a:latin typeface="微软雅黑" panose="020B0503020204020204" pitchFamily="34" charset="-122"/>
              </a:rPr>
              <a:t>焦的热量</a:t>
            </a:r>
            <a:r>
              <a:rPr lang="en-US" altLang="zh-CN" sz="2800">
                <a:latin typeface="微软雅黑" panose="020B0503020204020204" pitchFamily="34" charset="-122"/>
              </a:rPr>
              <a:t>(Q).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969250" y="4292600"/>
            <a:ext cx="4222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</a:rPr>
              <a:t>8.4×10</a:t>
            </a:r>
            <a:r>
              <a:rPr lang="en-US" altLang="zh-CN" sz="2800" b="1" baseline="30000">
                <a:solidFill>
                  <a:srgbClr val="FF0000"/>
                </a:solidFill>
                <a:latin typeface="微软雅黑" panose="020B0503020204020204" pitchFamily="34" charset="-122"/>
              </a:rPr>
              <a:t>4</a:t>
            </a:r>
            <a:endParaRPr lang="en-US" altLang="zh-CN" sz="2800" b="1" baseline="300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34963" y="5554663"/>
            <a:ext cx="8855075" cy="51911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       *你会推算物质吸热、放热多少的公式吗？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0487" name="Text Box 9"/>
          <p:cNvSpPr txBox="1">
            <a:spLocks noChangeArrowheads="1"/>
          </p:cNvSpPr>
          <p:nvPr/>
        </p:nvSpPr>
        <p:spPr bwMode="auto">
          <a:xfrm>
            <a:off x="673100" y="1284288"/>
            <a:ext cx="8734425" cy="519112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/>
              <a:t>C</a:t>
            </a:r>
            <a:r>
              <a:rPr lang="zh-CN" altLang="en-US" sz="2800" b="1" baseline="-25000"/>
              <a:t>水</a:t>
            </a:r>
            <a:r>
              <a:rPr lang="en-US" altLang="zh-CN" sz="2800" b="1"/>
              <a:t>=?</a:t>
            </a:r>
            <a:endParaRPr lang="en-US" altLang="zh-CN" sz="2800" b="1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81038" y="1284288"/>
            <a:ext cx="9213850" cy="51911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u="sng">
                <a:latin typeface="微软雅黑" panose="020B0503020204020204" pitchFamily="34" charset="-122"/>
              </a:rPr>
              <a:t>必背</a:t>
            </a:r>
            <a:r>
              <a:rPr lang="en-US" altLang="zh-CN" sz="2800" u="sng">
                <a:latin typeface="微软雅黑" panose="020B0503020204020204" pitchFamily="34" charset="-122"/>
              </a:rPr>
              <a:t>:</a:t>
            </a:r>
            <a:r>
              <a:rPr lang="en-US" altLang="zh-CN" sz="2800">
                <a:latin typeface="微软雅黑" panose="020B0503020204020204" pitchFamily="34" charset="-122"/>
              </a:rPr>
              <a:t>C</a:t>
            </a:r>
            <a:r>
              <a:rPr lang="zh-CN" altLang="en-US" sz="2800" baseline="-25000">
                <a:latin typeface="微软雅黑" panose="020B0503020204020204" pitchFamily="34" charset="-122"/>
              </a:rPr>
              <a:t>水</a:t>
            </a:r>
            <a:r>
              <a:rPr lang="en-US" altLang="zh-CN" sz="2800">
                <a:latin typeface="微软雅黑" panose="020B0503020204020204" pitchFamily="34" charset="-122"/>
              </a:rPr>
              <a:t>= 4.2×10</a:t>
            </a:r>
            <a:r>
              <a:rPr lang="en-US" altLang="zh-CN" sz="2800" baseline="30000">
                <a:latin typeface="微软雅黑" panose="020B0503020204020204" pitchFamily="34" charset="-122"/>
              </a:rPr>
              <a:t>3</a:t>
            </a:r>
            <a:r>
              <a:rPr lang="zh-CN" altLang="en-US" sz="2800">
                <a:latin typeface="微软雅黑" panose="020B0503020204020204" pitchFamily="34" charset="-122"/>
              </a:rPr>
              <a:t>焦</a:t>
            </a:r>
            <a:r>
              <a:rPr lang="en-US" altLang="zh-CN" sz="2800">
                <a:latin typeface="微软雅黑" panose="020B0503020204020204" pitchFamily="34" charset="-122"/>
              </a:rPr>
              <a:t>/</a:t>
            </a:r>
            <a:r>
              <a:rPr lang="zh-CN" altLang="en-US" sz="2800">
                <a:latin typeface="微软雅黑" panose="020B0503020204020204" pitchFamily="34" charset="-122"/>
              </a:rPr>
              <a:t>（千克</a:t>
            </a:r>
            <a:r>
              <a:rPr lang="en-US" altLang="zh-CN" sz="2800" baseline="30000">
                <a:latin typeface="微软雅黑" panose="020B0503020204020204" pitchFamily="34" charset="-122"/>
              </a:rPr>
              <a:t>.</a:t>
            </a:r>
            <a:r>
              <a:rPr lang="en-US" altLang="zh-CN" sz="2800">
                <a:latin typeface="微软雅黑" panose="020B0503020204020204" pitchFamily="34" charset="-122"/>
              </a:rPr>
              <a:t>℃</a:t>
            </a:r>
            <a:r>
              <a:rPr lang="zh-CN" altLang="en-US" sz="2800">
                <a:latin typeface="微软雅黑" panose="020B0503020204020204" pitchFamily="34" charset="-122"/>
              </a:rPr>
              <a:t>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0489" name="Text Box 11"/>
          <p:cNvSpPr txBox="1">
            <a:spLocks noChangeArrowheads="1"/>
          </p:cNvSpPr>
          <p:nvPr/>
        </p:nvSpPr>
        <p:spPr bwMode="auto">
          <a:xfrm>
            <a:off x="7648575" y="1271588"/>
            <a:ext cx="1776413" cy="533400"/>
          </a:xfrm>
          <a:prstGeom prst="rect">
            <a:avLst/>
          </a:prstGeom>
          <a:solidFill>
            <a:srgbClr val="FFFF00">
              <a:alpha val="45998"/>
            </a:srgbClr>
          </a:solidFill>
          <a:ln w="76200">
            <a:solidFill>
              <a:schemeClr val="tx2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latin typeface="微软雅黑" panose="020B0503020204020204" pitchFamily="34" charset="-122"/>
              </a:rPr>
              <a:t>读作</a:t>
            </a:r>
            <a:r>
              <a:rPr lang="en-US" altLang="zh-CN" sz="2400" b="1">
                <a:latin typeface="微软雅黑" panose="020B0503020204020204" pitchFamily="34" charset="-122"/>
              </a:rPr>
              <a:t>?</a:t>
            </a:r>
            <a:r>
              <a:rPr lang="zh-CN" altLang="en-US" sz="2400" b="1">
                <a:latin typeface="微软雅黑" panose="020B0503020204020204" pitchFamily="34" charset="-122"/>
              </a:rPr>
              <a:t>意义</a:t>
            </a:r>
            <a:r>
              <a:rPr lang="en-US" altLang="zh-CN" sz="2400" b="1">
                <a:latin typeface="微软雅黑" panose="020B0503020204020204" pitchFamily="34" charset="-122"/>
              </a:rPr>
              <a:t>?</a:t>
            </a:r>
            <a:endParaRPr lang="en-US" altLang="zh-CN" sz="2400" b="1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15364" grpId="0"/>
      <p:bldP spid="15365" grpId="0"/>
      <p:bldP spid="25606" grpId="0"/>
      <p:bldP spid="15367" grpId="0"/>
      <p:bldP spid="25608" grpId="0" animBg="1"/>
      <p:bldP spid="256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矩形 29699"/>
          <p:cNvSpPr>
            <a:spLocks noChangeArrowheads="1"/>
          </p:cNvSpPr>
          <p:nvPr/>
        </p:nvSpPr>
        <p:spPr bwMode="auto">
          <a:xfrm>
            <a:off x="2030413" y="2252663"/>
            <a:ext cx="8688387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  <a:sym typeface="Calibri Light" pitchFamily="34" charset="0"/>
              </a:rPr>
              <a:t>1、为什么沿海地区昼夜温差比较小，而内陆地区昼夜温差比较大呢？</a:t>
            </a:r>
            <a:endParaRPr lang="zh-CN" altLang="en-US" sz="2800">
              <a:latin typeface="微软雅黑" panose="020B0503020204020204" pitchFamily="34" charset="-122"/>
              <a:sym typeface="Calibri Light" pitchFamily="34" charset="0"/>
            </a:endParaRPr>
          </a:p>
        </p:txBody>
      </p:sp>
      <p:sp>
        <p:nvSpPr>
          <p:cNvPr id="21506" name="矩形 29700"/>
          <p:cNvSpPr>
            <a:spLocks noChangeArrowheads="1"/>
          </p:cNvSpPr>
          <p:nvPr/>
        </p:nvSpPr>
        <p:spPr bwMode="auto">
          <a:xfrm>
            <a:off x="2122488" y="3935413"/>
            <a:ext cx="8688387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zh-CN" altLang="en-US" sz="2800">
                <a:latin typeface="微软雅黑" panose="020B0503020204020204" pitchFamily="34" charset="-122"/>
                <a:sym typeface="Calibri" panose="020F0502020204030204" pitchFamily="34" charset="0"/>
              </a:rPr>
              <a:t>2、为什么北方冬季供暖和汽车发动机冷却剂都用水作为工作物质呢？</a:t>
            </a:r>
            <a:endParaRPr lang="zh-CN" altLang="en-US" sz="2800">
              <a:latin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58825" y="1096963"/>
            <a:ext cx="69596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三、生活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物理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社会</a:t>
            </a:r>
            <a:endParaRPr lang="zh-CN" altLang="en-US" sz="2800" b="1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Text Box 6"/>
          <p:cNvSpPr txBox="1"/>
          <p:nvPr/>
        </p:nvSpPr>
        <p:spPr>
          <a:xfrm>
            <a:off x="725488" y="2371725"/>
            <a:ext cx="39560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noProof="1"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pitchFamily="34" charset="-122"/>
              </a:rPr>
              <a:t>1.</a:t>
            </a:r>
            <a:r>
              <a:rPr lang="en-US" altLang="zh-CN" sz="28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pitchFamily="34" charset="-122"/>
              </a:rPr>
              <a:t> </a:t>
            </a:r>
            <a:r>
              <a:rPr lang="zh-CN" altLang="en-US" sz="2800" noProof="1">
                <a:solidFill>
                  <a:srgbClr val="FF0000"/>
                </a:solidFill>
                <a:latin typeface="微软雅黑" panose="020B0503020204020204" pitchFamily="34" charset="-122"/>
              </a:rPr>
              <a:t>调节气候</a:t>
            </a:r>
            <a:r>
              <a:rPr lang="zh-CN" altLang="en-US" sz="2800" noProof="1">
                <a:latin typeface="微软雅黑" panose="020B0503020204020204" pitchFamily="34" charset="-122"/>
              </a:rPr>
              <a:t>作用</a:t>
            </a:r>
            <a:endParaRPr lang="zh-CN" altLang="en-US" sz="2800" noProof="1">
              <a:latin typeface="微软雅黑" panose="020B0503020204020204" pitchFamily="34" charset="-122"/>
            </a:endParaRP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 rot="10412441" flipV="1">
            <a:off x="5367338" y="1931988"/>
            <a:ext cx="4895850" cy="1470025"/>
          </a:xfrm>
          <a:prstGeom prst="wedgeRoundRectCallout">
            <a:avLst>
              <a:gd name="adj1" fmla="val 41208"/>
              <a:gd name="adj2" fmla="val 89884"/>
              <a:gd name="adj3" fmla="val 16667"/>
            </a:avLst>
          </a:prstGeom>
          <a:solidFill>
            <a:srgbClr val="00FFFF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沿海地区昼夜温差变化不大，内陆温差之所以这么大的原因。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460375" y="3375025"/>
            <a:ext cx="11026775" cy="2371725"/>
          </a:xfrm>
          <a:prstGeom prst="horizontalScroll">
            <a:avLst>
              <a:gd name="adj" fmla="val 12500"/>
            </a:avLst>
          </a:prstGeom>
          <a:noFill/>
          <a:ln w="9525">
            <a:noFill/>
            <a:rou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因为水的比热容大，</a:t>
            </a:r>
            <a:endParaRPr lang="zh-CN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白天，它吸收的一定热量后，水升高的温度不多；</a:t>
            </a:r>
            <a:endParaRPr lang="zh-CN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夜晚，它放出一定热量后，水降低的温度不多。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58825" y="1096963"/>
            <a:ext cx="69596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三、生活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物理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社会</a:t>
            </a:r>
            <a:endParaRPr lang="zh-CN" altLang="en-US" sz="2800" b="1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1" grpId="0" animBg="1"/>
      <p:bldP spid="307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20738" y="1052513"/>
            <a:ext cx="69596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三、生活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物理</a:t>
            </a:r>
            <a:r>
              <a:rPr lang="en-US" altLang="zh-CN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·</a:t>
            </a:r>
            <a:r>
              <a:rPr lang="zh-CN" altLang="en-US" sz="2800" b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社会</a:t>
            </a:r>
            <a:endParaRPr lang="zh-CN" altLang="en-US" sz="2800" b="1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19150" y="1682750"/>
            <a:ext cx="979328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</a:rPr>
              <a:t>2</a:t>
            </a:r>
            <a:r>
              <a:rPr lang="zh-CN" altLang="en-US" sz="2800">
                <a:latin typeface="Times New Roman" panose="02020603050405020304" pitchFamily="18" charset="0"/>
              </a:rPr>
              <a:t>、用冷水冷却物体</a:t>
            </a:r>
            <a:r>
              <a:rPr lang="en-US" altLang="zh-CN" sz="2800">
                <a:latin typeface="Times New Roman" panose="02020603050405020304" pitchFamily="18" charset="0"/>
              </a:rPr>
              <a:t>(</a:t>
            </a:r>
            <a:r>
              <a:rPr lang="zh-CN" altLang="en-US" sz="2800">
                <a:latin typeface="Times New Roman" panose="02020603050405020304" pitchFamily="18" charset="0"/>
              </a:rPr>
              <a:t>冷却剂</a:t>
            </a:r>
            <a:r>
              <a:rPr lang="en-US" altLang="zh-CN" sz="2800">
                <a:latin typeface="Times New Roman" panose="02020603050405020304" pitchFamily="18" charset="0"/>
              </a:rPr>
              <a:t>)</a:t>
            </a:r>
            <a:endParaRPr lang="en-US" altLang="zh-CN" sz="2800">
              <a:latin typeface="Times New Roman" panose="02020603050405020304" pitchFamily="18" charset="0"/>
            </a:endParaRP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5519738" y="1635125"/>
            <a:ext cx="5664200" cy="534988"/>
          </a:xfrm>
          <a:prstGeom prst="wedgeRoundRectCallout">
            <a:avLst>
              <a:gd name="adj1" fmla="val -36968"/>
              <a:gd name="adj2" fmla="val 129523"/>
              <a:gd name="adj3" fmla="val 16667"/>
            </a:avLst>
          </a:prstGeom>
          <a:solidFill>
            <a:srgbClr val="00FFFF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汽车发动机用冷水来冷却的原因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6" name="AutoShape 9"/>
          <p:cNvSpPr>
            <a:spLocks noChangeArrowheads="1"/>
          </p:cNvSpPr>
          <p:nvPr/>
        </p:nvSpPr>
        <p:spPr bwMode="auto">
          <a:xfrm>
            <a:off x="730250" y="2555875"/>
            <a:ext cx="9961563" cy="1406525"/>
          </a:xfrm>
          <a:prstGeom prst="verticalScroll">
            <a:avLst>
              <a:gd name="adj" fmla="val 12500"/>
            </a:avLst>
          </a:prstGeom>
          <a:solidFill>
            <a:srgbClr val="00FFFF"/>
          </a:solidFill>
          <a:ln w="9525">
            <a:noFill/>
            <a:rou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水的比热容大，在质量一定的条件下</a:t>
            </a:r>
            <a:endParaRPr lang="zh-CN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水升高相同温度时，吸热多，用水作冷却剂效果好。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43017" name="AutoShape 10"/>
          <p:cNvSpPr>
            <a:spLocks noChangeArrowheads="1"/>
          </p:cNvSpPr>
          <p:nvPr/>
        </p:nvSpPr>
        <p:spPr bwMode="auto">
          <a:xfrm>
            <a:off x="679450" y="5111750"/>
            <a:ext cx="9767888" cy="1406525"/>
          </a:xfrm>
          <a:prstGeom prst="verticalScroll">
            <a:avLst>
              <a:gd name="adj" fmla="val 12500"/>
            </a:avLst>
          </a:prstGeom>
          <a:solidFill>
            <a:srgbClr val="00FFFF"/>
          </a:solidFill>
          <a:ln w="9525">
            <a:noFill/>
            <a:rou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水的比热容大，在质量一定的条件下</a:t>
            </a:r>
            <a:endParaRPr lang="zh-CN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水降低相同温度时</a:t>
            </a:r>
            <a:r>
              <a:rPr lang="en-US" altLang="zh-CN" sz="2800">
                <a:latin typeface="Times New Roman" panose="02020603050405020304" pitchFamily="18" charset="0"/>
              </a:rPr>
              <a:t>, </a:t>
            </a:r>
            <a:r>
              <a:rPr lang="zh-CN" altLang="en-US" sz="2800">
                <a:latin typeface="Times New Roman" panose="02020603050405020304" pitchFamily="18" charset="0"/>
              </a:rPr>
              <a:t>放热量多，用热水水取暖效果好。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43018" name="Text Box 5"/>
          <p:cNvSpPr txBox="1"/>
          <p:nvPr/>
        </p:nvSpPr>
        <p:spPr>
          <a:xfrm>
            <a:off x="850900" y="4305300"/>
            <a:ext cx="92852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noProof="1">
                <a:latin typeface="微软雅黑" panose="020B0503020204020204" pitchFamily="34" charset="-122"/>
              </a:rPr>
              <a:t>3</a:t>
            </a:r>
            <a:r>
              <a:rPr lang="zh-CN" altLang="en-US" sz="2800" noProof="1">
                <a:latin typeface="微软雅黑" panose="020B0503020204020204" pitchFamily="34" charset="-122"/>
              </a:rPr>
              <a:t>、热水供暖？</a:t>
            </a:r>
            <a:endParaRPr lang="zh-CN" altLang="en-US" sz="2800" noProof="1">
              <a:effectLst>
                <a:outerShdw blurRad="38100" dist="38100" dir="2700000">
                  <a:srgbClr val="C0C0C0"/>
                </a:outerShdw>
              </a:effectLst>
              <a:latin typeface="微软雅黑" panose="020B0503020204020204" pitchFamily="34" charset="-122"/>
            </a:endParaRPr>
          </a:p>
        </p:txBody>
      </p:sp>
      <p:sp>
        <p:nvSpPr>
          <p:cNvPr id="43020" name="AutoShape 7"/>
          <p:cNvSpPr>
            <a:spLocks noChangeArrowheads="1"/>
          </p:cNvSpPr>
          <p:nvPr/>
        </p:nvSpPr>
        <p:spPr bwMode="auto">
          <a:xfrm>
            <a:off x="5476875" y="4189413"/>
            <a:ext cx="5664200" cy="596900"/>
          </a:xfrm>
          <a:prstGeom prst="wedgeRoundRectCallout">
            <a:avLst>
              <a:gd name="adj1" fmla="val -35060"/>
              <a:gd name="adj2" fmla="val 100532"/>
              <a:gd name="adj3" fmla="val 16667"/>
            </a:avLst>
          </a:prstGeom>
          <a:solidFill>
            <a:srgbClr val="00FFFF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</a:rPr>
              <a:t>冬天的散热器用热水取暖</a:t>
            </a:r>
            <a:endParaRPr lang="zh-CN" altLang="en-US" sz="2800" b="1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endParaRPr lang="zh-CN" altLang="en-US" sz="40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43015" grpId="0" animBg="1"/>
      <p:bldP spid="43016" grpId="0" animBg="1"/>
      <p:bldP spid="43017" grpId="0" animBg="1"/>
      <p:bldP spid="43018" grpId="0"/>
      <p:bldP spid="430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955675" y="1120775"/>
            <a:ext cx="42481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四、热量的计算公式：</a:t>
            </a:r>
            <a:endParaRPr lang="zh-CN" altLang="en-US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/>
        </p:nvGraphicFramePr>
        <p:xfrm>
          <a:off x="3887788" y="2020888"/>
          <a:ext cx="291623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825500" imgH="266700" progId="Equation.3">
                  <p:embed/>
                </p:oleObj>
              </mc:Choice>
              <mc:Fallback>
                <p:oleObj name="" r:id="rId1" imgW="825500" imgH="266700" progId="Equation.3">
                  <p:embed/>
                  <p:pic>
                    <p:nvPicPr>
                      <p:cNvPr id="0" name="Object 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87788" y="2020888"/>
                        <a:ext cx="2916237" cy="646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Line 4"/>
          <p:cNvSpPr>
            <a:spLocks noChangeShapeType="1"/>
          </p:cNvSpPr>
          <p:nvPr/>
        </p:nvSpPr>
        <p:spPr bwMode="auto">
          <a:xfrm flipH="1">
            <a:off x="3408363" y="2386013"/>
            <a:ext cx="574675" cy="4318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H="1">
            <a:off x="5249863" y="2459038"/>
            <a:ext cx="193675" cy="503237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5759450" y="2459038"/>
            <a:ext cx="673100" cy="6477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7067550" y="2352675"/>
            <a:ext cx="1152525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8270875" y="1944688"/>
            <a:ext cx="2881313" cy="936625"/>
          </a:xfrm>
          <a:prstGeom prst="ellipse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wrap="none" anchor="ctr"/>
          <a:lstStyle/>
          <a:p>
            <a:pPr algn="ctr"/>
            <a:r>
              <a:rPr lang="zh-CN" altLang="en-US" sz="2800">
                <a:latin typeface="Times New Roman" panose="02020603050405020304" pitchFamily="18" charset="0"/>
              </a:rPr>
              <a:t>变化的温度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6234113" y="2962275"/>
            <a:ext cx="1536700" cy="647700"/>
          </a:xfrm>
          <a:prstGeom prst="ellipse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wrap="none" anchor="ctr"/>
          <a:lstStyle/>
          <a:p>
            <a:pPr algn="ctr"/>
            <a:r>
              <a:rPr lang="zh-CN" altLang="en-US" sz="2800">
                <a:latin typeface="Times New Roman" panose="02020603050405020304" pitchFamily="18" charset="0"/>
              </a:rPr>
              <a:t>质量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4219575" y="2962275"/>
            <a:ext cx="2014538" cy="647700"/>
          </a:xfrm>
          <a:prstGeom prst="ellipse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wrap="none" anchor="ctr"/>
          <a:lstStyle/>
          <a:p>
            <a:pPr algn="ctr"/>
            <a:r>
              <a:rPr lang="zh-CN" altLang="en-US" sz="2800">
                <a:latin typeface="Times New Roman" panose="02020603050405020304" pitchFamily="18" charset="0"/>
              </a:rPr>
              <a:t>比热容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1390650" y="2746375"/>
            <a:ext cx="3168650" cy="1436688"/>
          </a:xfrm>
          <a:prstGeom prst="ellipse">
            <a:avLst/>
          </a:prstGeom>
          <a:solidFill>
            <a:srgbClr val="00FFFF"/>
          </a:solidFill>
          <a:ln w="9525">
            <a:noFill/>
            <a:round/>
          </a:ln>
        </p:spPr>
        <p:txBody>
          <a:bodyPr wrap="none" anchor="ctr"/>
          <a:lstStyle/>
          <a:p>
            <a:pPr algn="ctr"/>
            <a:r>
              <a:rPr lang="zh-CN" altLang="en-US" sz="2800">
                <a:latin typeface="Times New Roman" panose="02020603050405020304" pitchFamily="18" charset="0"/>
              </a:rPr>
              <a:t>吸收或者</a:t>
            </a:r>
            <a:endParaRPr lang="zh-CN" altLang="en-US" sz="2800">
              <a:latin typeface="Times New Roman" panose="02020603050405020304" pitchFamily="18" charset="0"/>
            </a:endParaRPr>
          </a:p>
          <a:p>
            <a:pPr algn="ctr"/>
            <a:r>
              <a:rPr lang="zh-CN" altLang="en-US" sz="2800">
                <a:latin typeface="Times New Roman" panose="02020603050405020304" pitchFamily="18" charset="0"/>
              </a:rPr>
              <a:t>放出的热量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309688" y="4530725"/>
            <a:ext cx="2673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latin typeface="Times New Roman" panose="02020603050405020304" pitchFamily="18" charset="0"/>
              </a:rPr>
              <a:t>比热容的单位：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5156200" y="4462463"/>
          <a:ext cx="2774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3" imgW="952500" imgH="304800" progId="Equation.3">
                  <p:embed/>
                </p:oleObj>
              </mc:Choice>
              <mc:Fallback>
                <p:oleObj name="" r:id="rId3" imgW="952500" imgH="3048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56200" y="4462463"/>
                        <a:ext cx="2774950" cy="64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328738" y="5400675"/>
            <a:ext cx="23177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latin typeface="Times New Roman" panose="02020603050405020304" pitchFamily="18" charset="0"/>
              </a:rPr>
              <a:t>热量的单位：</a:t>
            </a:r>
            <a:endParaRPr lang="zh-CN" altLang="en-US" sz="2800">
              <a:latin typeface="Times New Roman" panose="02020603050405020304" pitchFamily="18" charset="0"/>
            </a:endParaRPr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5132388" y="5457825"/>
          <a:ext cx="5810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5" imgW="190500" imgH="241300" progId="Equation.3">
                  <p:embed/>
                </p:oleObj>
              </mc:Choice>
              <mc:Fallback>
                <p:oleObj name="" r:id="rId5" imgW="190500" imgH="241300" progId="Equation.3">
                  <p:embed/>
                  <p:pic>
                    <p:nvPicPr>
                      <p:cNvPr id="0" name="Object 1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2388" y="5457825"/>
                        <a:ext cx="581025" cy="504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163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266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26632" grpId="0" animBg="1"/>
      <p:bldP spid="26633" grpId="0" bldLvl="0" animBg="1"/>
      <p:bldP spid="26634" grpId="0" bldLvl="0" animBg="1"/>
      <p:bldP spid="26635" grpId="0" animBg="1"/>
      <p:bldP spid="16396" grpId="0"/>
      <p:bldP spid="1639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295400" y="4219575"/>
            <a:ext cx="9601200" cy="12350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</a:ln>
        </p:spPr>
        <p:txBody>
          <a:bodyPr wrap="none" anchor="ctr"/>
          <a:lstStyle/>
          <a:p>
            <a:pPr>
              <a:lnSpc>
                <a:spcPct val="150000"/>
              </a:lnSpc>
            </a:pP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295400" y="1125538"/>
            <a:ext cx="8034338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latin typeface="微软雅黑" panose="020B0503020204020204" pitchFamily="34" charset="-122"/>
              </a:rPr>
              <a:t>应用公式                            进行计算时，应注意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</a:rPr>
              <a:t>  统一各物理量的单位，采用国际单位制</a:t>
            </a:r>
            <a:r>
              <a:rPr lang="en-US" altLang="zh-CN" sz="2800">
                <a:latin typeface="微软雅黑" panose="020B0503020204020204" pitchFamily="34" charset="-122"/>
              </a:rPr>
              <a:t>.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3136900" y="1414463"/>
          <a:ext cx="264001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825500" imgH="266700" progId="Equation.3">
                  <p:embed/>
                </p:oleObj>
              </mc:Choice>
              <mc:Fallback>
                <p:oleObj name="" r:id="rId1" imgW="825500" imgH="266700" progId="Equation.3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36900" y="1414463"/>
                        <a:ext cx="2640013" cy="420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295400" y="2352675"/>
            <a:ext cx="89281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2.“</a:t>
            </a:r>
            <a:r>
              <a:rPr lang="zh-CN" altLang="en-US" sz="2800">
                <a:latin typeface="微软雅黑" panose="020B0503020204020204" pitchFamily="34" charset="-122"/>
              </a:rPr>
              <a:t>温度”和“温度的变化”的区别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474788" y="2927350"/>
            <a:ext cx="57404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物体吸热，温度的变化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024563" y="3038475"/>
          <a:ext cx="21907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3" imgW="15849600" imgH="5791200" progId="Equation.3">
                  <p:embed/>
                </p:oleObj>
              </mc:Choice>
              <mc:Fallback>
                <p:oleObj name="" r:id="rId3" imgW="15849600" imgH="5791200" progId="Equation.3">
                  <p:embed/>
                  <p:pic>
                    <p:nvPicPr>
                      <p:cNvPr id="0" name="Object 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24563" y="3038475"/>
                        <a:ext cx="2190750" cy="631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54150" y="3482975"/>
            <a:ext cx="57404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物体放热，温度的变化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6100763" y="3587750"/>
          <a:ext cx="219075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" r:id="rId5" imgW="15849600" imgH="5791200" progId="Equation.3">
                  <p:embed/>
                </p:oleObj>
              </mc:Choice>
              <mc:Fallback>
                <p:oleObj name="" r:id="rId5" imgW="15849600" imgH="5791200" progId="Equation.3">
                  <p:embed/>
                  <p:pic>
                    <p:nvPicPr>
                      <p:cNvPr id="0" name="Object 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00763" y="3587750"/>
                        <a:ext cx="2190750" cy="615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295400" y="4076700"/>
            <a:ext cx="1036955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</a:rPr>
              <a:t>某物体温度</a:t>
            </a:r>
            <a:r>
              <a:rPr lang="zh-CN" altLang="en-US" sz="2800">
                <a:solidFill>
                  <a:srgbClr val="FF3300"/>
                </a:solidFill>
                <a:latin typeface="微软雅黑" panose="020B0503020204020204" pitchFamily="34" charset="-122"/>
              </a:rPr>
              <a:t>升高了</a:t>
            </a:r>
            <a:r>
              <a:rPr lang="zh-CN" altLang="en-US" sz="2800">
                <a:latin typeface="微软雅黑" panose="020B0503020204020204" pitchFamily="34" charset="-122"/>
              </a:rPr>
              <a:t>          ，是指</a:t>
            </a:r>
            <a:r>
              <a:rPr lang="zh-CN" altLang="en-US" sz="2800">
                <a:solidFill>
                  <a:srgbClr val="FF3300"/>
                </a:solidFill>
                <a:latin typeface="微软雅黑" panose="020B0503020204020204" pitchFamily="34" charset="-122"/>
              </a:rPr>
              <a:t>温度变化了</a:t>
            </a:r>
            <a:endParaRPr lang="zh-CN" altLang="en-US" sz="2800">
              <a:solidFill>
                <a:srgbClr val="FF3300"/>
              </a:solidFill>
              <a:latin typeface="微软雅黑" panose="020B0503020204020204" pitchFamily="34" charset="-122"/>
            </a:endParaRP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4291013" y="4202113"/>
          <a:ext cx="12493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7" imgW="8839200" imgH="4876800" progId="Equation.3">
                  <p:embed/>
                </p:oleObj>
              </mc:Choice>
              <mc:Fallback>
                <p:oleObj name="" r:id="rId7" imgW="8839200" imgH="4876800" progId="Equation.3">
                  <p:embed/>
                  <p:pic>
                    <p:nvPicPr>
                      <p:cNvPr id="0" name="Object 1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91013" y="4202113"/>
                        <a:ext cx="1249362" cy="534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1516063" y="4859338"/>
          <a:ext cx="12493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9" imgW="8839200" imgH="4876800" progId="Equation.3">
                  <p:embed/>
                </p:oleObj>
              </mc:Choice>
              <mc:Fallback>
                <p:oleObj name="" r:id="rId9" imgW="8839200" imgH="4876800" progId="Equation.3">
                  <p:embed/>
                  <p:pic>
                    <p:nvPicPr>
                      <p:cNvPr id="0" name="Object 12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16063" y="4859338"/>
                        <a:ext cx="1249362" cy="534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3802063" y="4859338"/>
          <a:ext cx="24304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0" imgW="15849600" imgH="4876800" progId="Equation.3">
                  <p:embed/>
                </p:oleObj>
              </mc:Choice>
              <mc:Fallback>
                <p:oleObj name="" r:id="rId10" imgW="15849600" imgH="48768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02063" y="4859338"/>
                        <a:ext cx="2430462" cy="534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805113" y="4752975"/>
            <a:ext cx="11430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微软雅黑" panose="020B0503020204020204" pitchFamily="34" charset="-122"/>
              </a:rPr>
              <a:t>即：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1295400" y="5530850"/>
            <a:ext cx="9601200" cy="519113"/>
          </a:xfrm>
          <a:prstGeom prst="rect">
            <a:avLst/>
          </a:prstGeom>
          <a:solidFill>
            <a:srgbClr val="F1C298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微软雅黑" panose="020B0503020204020204" pitchFamily="34" charset="-122"/>
              </a:rPr>
              <a:t>某物体温度</a:t>
            </a:r>
            <a:r>
              <a:rPr lang="zh-CN" altLang="en-US" sz="2800">
                <a:solidFill>
                  <a:srgbClr val="2F21DF"/>
                </a:solidFill>
                <a:latin typeface="微软雅黑" panose="020B0503020204020204" pitchFamily="34" charset="-122"/>
              </a:rPr>
              <a:t>升高到</a:t>
            </a:r>
            <a:r>
              <a:rPr lang="zh-CN" altLang="en-US" sz="2800">
                <a:latin typeface="微软雅黑" panose="020B0503020204020204" pitchFamily="34" charset="-122"/>
              </a:rPr>
              <a:t>          ，是指该物体的</a:t>
            </a:r>
            <a:r>
              <a:rPr lang="zh-CN" altLang="en-US" sz="2800">
                <a:solidFill>
                  <a:srgbClr val="2F21DF"/>
                </a:solidFill>
                <a:latin typeface="微软雅黑" panose="020B0503020204020204" pitchFamily="34" charset="-122"/>
              </a:rPr>
              <a:t>末态温度</a:t>
            </a:r>
            <a:endParaRPr lang="zh-CN" altLang="en-US" sz="2800">
              <a:solidFill>
                <a:srgbClr val="2F21DF"/>
              </a:solidFill>
              <a:latin typeface="微软雅黑" panose="020B0503020204020204" pitchFamily="34" charset="-122"/>
            </a:endParaRPr>
          </a:p>
        </p:txBody>
      </p:sp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4332288" y="5527675"/>
          <a:ext cx="12493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2" imgW="8839200" imgH="4876800" progId="Equation.3">
                  <p:embed/>
                </p:oleObj>
              </mc:Choice>
              <mc:Fallback>
                <p:oleObj name="" r:id="rId12" imgW="8839200" imgH="4876800" progId="Equation.3">
                  <p:embed/>
                  <p:pic>
                    <p:nvPicPr>
                      <p:cNvPr id="0" name="Object 1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32288" y="5527675"/>
                        <a:ext cx="1249362" cy="534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9363075" y="5443538"/>
          <a:ext cx="15065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3" imgW="14935200" imgH="6096000" progId="Equation.3">
                  <p:embed/>
                </p:oleObj>
              </mc:Choice>
              <mc:Fallback>
                <p:oleObj name="" r:id="rId13" imgW="14935200" imgH="6096000" progId="Equation.3">
                  <p:embed/>
                  <p:pic>
                    <p:nvPicPr>
                      <p:cNvPr id="0" name="Object 17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363075" y="5443538"/>
                        <a:ext cx="1506538" cy="669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/>
      <p:bldP spid="17413" grpId="0"/>
      <p:bldP spid="17414" grpId="0"/>
      <p:bldP spid="17416" grpId="0"/>
      <p:bldP spid="17418" grpId="0"/>
      <p:bldP spid="17422" grpId="0"/>
      <p:bldP spid="174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3"/>
          <p:cNvSpPr txBox="1">
            <a:spLocks noChangeArrowheads="1"/>
          </p:cNvSpPr>
          <p:nvPr/>
        </p:nvSpPr>
        <p:spPr bwMode="auto">
          <a:xfrm>
            <a:off x="442913" y="1417638"/>
            <a:ext cx="24384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例：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265238" y="1389063"/>
            <a:ext cx="9737725" cy="1203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一块质量为</a:t>
            </a:r>
            <a:r>
              <a:rPr lang="en-US" altLang="zh-CN" sz="2800">
                <a:latin typeface="微软雅黑" panose="020B0503020204020204" pitchFamily="34" charset="-122"/>
              </a:rPr>
              <a:t>5</a:t>
            </a:r>
            <a:r>
              <a:rPr lang="zh-CN" altLang="en-US" sz="2800">
                <a:latin typeface="微软雅黑" panose="020B0503020204020204" pitchFamily="34" charset="-122"/>
              </a:rPr>
              <a:t>千克，温度为</a:t>
            </a:r>
            <a:r>
              <a:rPr lang="en-US" altLang="zh-CN" sz="2800">
                <a:latin typeface="微软雅黑" panose="020B0503020204020204" pitchFamily="34" charset="-122"/>
              </a:rPr>
              <a:t>10℃</a:t>
            </a:r>
            <a:r>
              <a:rPr lang="zh-CN" altLang="en-US" sz="2800">
                <a:latin typeface="微软雅黑" panose="020B0503020204020204" pitchFamily="34" charset="-122"/>
              </a:rPr>
              <a:t>的铁块加热到</a:t>
            </a:r>
            <a:r>
              <a:rPr lang="en-US" altLang="zh-CN" sz="2800">
                <a:latin typeface="微软雅黑" panose="020B0503020204020204" pitchFamily="34" charset="-122"/>
              </a:rPr>
              <a:t>200℃</a:t>
            </a:r>
            <a:r>
              <a:rPr lang="zh-CN" altLang="en-US" sz="2800">
                <a:latin typeface="微软雅黑" panose="020B0503020204020204" pitchFamily="34" charset="-122"/>
              </a:rPr>
              <a:t>，铁块吸收了多少热量？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57200" y="2997200"/>
            <a:ext cx="1824038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解：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871663" y="3068638"/>
            <a:ext cx="940752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微软雅黑" panose="020B0503020204020204" pitchFamily="34" charset="-122"/>
              </a:rPr>
              <a:t>Q=cm(t-t</a:t>
            </a:r>
            <a:r>
              <a:rPr lang="en-US" altLang="zh-CN" sz="3200" b="1" baseline="-25000">
                <a:solidFill>
                  <a:srgbClr val="FF0000"/>
                </a:solidFill>
                <a:latin typeface="微软雅黑" panose="020B0503020204020204" pitchFamily="34" charset="-122"/>
              </a:rPr>
              <a:t>0</a:t>
            </a:r>
            <a:r>
              <a:rPr lang="en-US" altLang="zh-CN" sz="3200" b="1">
                <a:solidFill>
                  <a:srgbClr val="FF0000"/>
                </a:solidFill>
                <a:latin typeface="微软雅黑" panose="020B0503020204020204" pitchFamily="34" charset="-122"/>
              </a:rPr>
              <a:t>)</a:t>
            </a:r>
            <a:endParaRPr lang="en-US" altLang="zh-CN" sz="3200" b="1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241550" y="3829050"/>
            <a:ext cx="9424988" cy="522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= 0.46×10</a:t>
            </a:r>
            <a:r>
              <a:rPr lang="en-US" altLang="zh-CN" sz="2800" baseline="30000">
                <a:latin typeface="微软雅黑" panose="020B0503020204020204" pitchFamily="34" charset="-122"/>
              </a:rPr>
              <a:t>3 </a:t>
            </a:r>
            <a:r>
              <a:rPr lang="en-US" altLang="zh-CN" sz="2800">
                <a:latin typeface="微软雅黑" panose="020B0503020204020204" pitchFamily="34" charset="-122"/>
              </a:rPr>
              <a:t>J/</a:t>
            </a:r>
            <a:r>
              <a:rPr lang="zh-CN" altLang="en-US" sz="2800">
                <a:latin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</a:rPr>
              <a:t>kg</a:t>
            </a:r>
            <a:r>
              <a:rPr lang="en-US" altLang="zh-CN" sz="2800" baseline="30000">
                <a:latin typeface="微软雅黑" panose="020B0503020204020204" pitchFamily="34" charset="-122"/>
              </a:rPr>
              <a:t>.</a:t>
            </a:r>
            <a:r>
              <a:rPr lang="en-US" altLang="zh-CN" sz="2800">
                <a:latin typeface="微软雅黑" panose="020B0503020204020204" pitchFamily="34" charset="-122"/>
              </a:rPr>
              <a:t>℃</a:t>
            </a:r>
            <a:r>
              <a:rPr lang="zh-CN" altLang="en-US" sz="2800">
                <a:latin typeface="微软雅黑" panose="020B0503020204020204" pitchFamily="34" charset="-122"/>
              </a:rPr>
              <a:t>）</a:t>
            </a:r>
            <a:r>
              <a:rPr lang="en-US" altLang="zh-CN" sz="2800">
                <a:latin typeface="微软雅黑" panose="020B0503020204020204" pitchFamily="34" charset="-122"/>
              </a:rPr>
              <a:t>×5kg×</a:t>
            </a:r>
            <a:r>
              <a:rPr lang="zh-CN" altLang="en-US" sz="2800">
                <a:latin typeface="微软雅黑" panose="020B0503020204020204" pitchFamily="34" charset="-122"/>
              </a:rPr>
              <a:t>（</a:t>
            </a:r>
            <a:r>
              <a:rPr lang="en-US" altLang="zh-CN" sz="2800">
                <a:latin typeface="微软雅黑" panose="020B0503020204020204" pitchFamily="34" charset="-122"/>
              </a:rPr>
              <a:t>200 ℃-10 ℃</a:t>
            </a:r>
            <a:r>
              <a:rPr lang="zh-CN" altLang="en-US" sz="2800">
                <a:latin typeface="微软雅黑" panose="020B0503020204020204" pitchFamily="34" charset="-122"/>
              </a:rPr>
              <a:t>）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4119563" y="2093913"/>
            <a:ext cx="6729412" cy="5222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000066"/>
                </a:solidFill>
              </a:rPr>
              <a:t>C</a:t>
            </a:r>
            <a:r>
              <a:rPr lang="zh-CN" altLang="en-US" sz="2800" baseline="-25000">
                <a:solidFill>
                  <a:srgbClr val="000066"/>
                </a:solidFill>
              </a:rPr>
              <a:t>铁</a:t>
            </a:r>
            <a:r>
              <a:rPr lang="en-US" altLang="zh-CN" sz="2800">
                <a:solidFill>
                  <a:srgbClr val="000066"/>
                </a:solidFill>
              </a:rPr>
              <a:t>=0.46×10</a:t>
            </a:r>
            <a:r>
              <a:rPr lang="en-US" altLang="zh-CN" sz="2800" baseline="30000">
                <a:solidFill>
                  <a:srgbClr val="000066"/>
                </a:solidFill>
              </a:rPr>
              <a:t>3</a:t>
            </a:r>
            <a:r>
              <a:rPr lang="en-US" altLang="zh-CN" sz="2800">
                <a:solidFill>
                  <a:srgbClr val="000066"/>
                </a:solidFill>
              </a:rPr>
              <a:t>J/</a:t>
            </a:r>
            <a:r>
              <a:rPr lang="zh-CN" altLang="en-US" sz="2800">
                <a:solidFill>
                  <a:srgbClr val="000066"/>
                </a:solidFill>
              </a:rPr>
              <a:t>（</a:t>
            </a:r>
            <a:r>
              <a:rPr lang="en-US" altLang="zh-CN" sz="2800">
                <a:solidFill>
                  <a:srgbClr val="000066"/>
                </a:solidFill>
              </a:rPr>
              <a:t>kg</a:t>
            </a:r>
            <a:r>
              <a:rPr lang="en-US" altLang="zh-CN" sz="2800" baseline="30000">
                <a:solidFill>
                  <a:srgbClr val="000066"/>
                </a:solidFill>
              </a:rPr>
              <a:t>.</a:t>
            </a:r>
            <a:r>
              <a:rPr lang="en-US" altLang="zh-CN" sz="2800">
                <a:solidFill>
                  <a:srgbClr val="000066"/>
                </a:solidFill>
              </a:rPr>
              <a:t>℃</a:t>
            </a:r>
            <a:r>
              <a:rPr lang="zh-CN" altLang="en-US" sz="2800">
                <a:solidFill>
                  <a:srgbClr val="000066"/>
                </a:solidFill>
              </a:rPr>
              <a:t>）</a:t>
            </a:r>
            <a:endParaRPr lang="zh-CN" altLang="en-US" sz="2800">
              <a:solidFill>
                <a:srgbClr val="000066"/>
              </a:solidFill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289175" y="4479925"/>
            <a:ext cx="4221163" cy="5222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=4.37 ×10</a:t>
            </a:r>
            <a:r>
              <a:rPr lang="en-US" altLang="zh-CN" sz="2800" baseline="30000">
                <a:latin typeface="微软雅黑" panose="020B0503020204020204" pitchFamily="34" charset="-122"/>
              </a:rPr>
              <a:t>5</a:t>
            </a:r>
            <a:r>
              <a:rPr lang="en-US" altLang="zh-CN" sz="2800">
                <a:latin typeface="微软雅黑" panose="020B0503020204020204" pitchFamily="34" charset="-122"/>
              </a:rPr>
              <a:t>J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541338" y="5127625"/>
            <a:ext cx="8054975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微软雅黑" panose="020B0503020204020204" pitchFamily="34" charset="-122"/>
              </a:rPr>
              <a:t>答：</a:t>
            </a:r>
            <a:r>
              <a:rPr lang="zh-CN" altLang="en-US" sz="2800">
                <a:latin typeface="微软雅黑" panose="020B0503020204020204" pitchFamily="34" charset="-122"/>
              </a:rPr>
              <a:t>铁块吸收的热量是</a:t>
            </a:r>
            <a:r>
              <a:rPr lang="en-US" altLang="zh-CN" sz="2800">
                <a:latin typeface="微软雅黑" panose="020B0503020204020204" pitchFamily="34" charset="-122"/>
              </a:rPr>
              <a:t>4.37 ×10</a:t>
            </a:r>
            <a:r>
              <a:rPr lang="en-US" altLang="zh-CN" sz="2800" baseline="30000">
                <a:latin typeface="微软雅黑" panose="020B0503020204020204" pitchFamily="34" charset="-122"/>
              </a:rPr>
              <a:t>5</a:t>
            </a:r>
            <a:r>
              <a:rPr lang="en-US" altLang="zh-CN" sz="2800">
                <a:latin typeface="微软雅黑" panose="020B0503020204020204" pitchFamily="34" charset="-122"/>
              </a:rPr>
              <a:t>J</a:t>
            </a:r>
            <a:r>
              <a:rPr lang="zh-CN" altLang="en-US" sz="2800">
                <a:latin typeface="微软雅黑" panose="020B0503020204020204" pitchFamily="34" charset="-122"/>
              </a:rPr>
              <a:t>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28679" grpId="0"/>
      <p:bldP spid="28681" grpId="0"/>
      <p:bldP spid="286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3"/>
          <p:cNvSpPr txBox="1">
            <a:spLocks noChangeArrowheads="1"/>
          </p:cNvSpPr>
          <p:nvPr/>
        </p:nvSpPr>
        <p:spPr bwMode="auto">
          <a:xfrm>
            <a:off x="1030288" y="1230313"/>
            <a:ext cx="1919287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</a:rPr>
              <a:t>巩固练习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7650" name="矩形 34824"/>
          <p:cNvSpPr>
            <a:spLocks noChangeArrowheads="1"/>
          </p:cNvSpPr>
          <p:nvPr/>
        </p:nvSpPr>
        <p:spPr bwMode="auto">
          <a:xfrm>
            <a:off x="944563" y="2203450"/>
            <a:ext cx="10261600" cy="2486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indent="266700">
              <a:lnSpc>
                <a:spcPct val="140000"/>
              </a:lnSpc>
            </a:pPr>
            <a:r>
              <a:rPr lang="en-US" altLang="zh-CN" sz="2800"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latin typeface="微软雅黑" panose="020B0503020204020204" pitchFamily="34" charset="-122"/>
              </a:rPr>
              <a:t>为比较不同物质的</a:t>
            </a:r>
            <a:r>
              <a:rPr lang="en-US" altLang="zh-CN" sz="2800" u="sng">
                <a:latin typeface="微软雅黑" panose="020B0503020204020204" pitchFamily="34" charset="-122"/>
              </a:rPr>
              <a:t>_       </a:t>
            </a:r>
            <a:r>
              <a:rPr lang="en-US" altLang="zh-CN" sz="2800">
                <a:latin typeface="微软雅黑" panose="020B0503020204020204" pitchFamily="34" charset="-122"/>
              </a:rPr>
              <a:t>_</a:t>
            </a:r>
            <a:r>
              <a:rPr lang="zh-CN" altLang="en-US" sz="2800">
                <a:latin typeface="微软雅黑" panose="020B0503020204020204" pitchFamily="34" charset="-122"/>
              </a:rPr>
              <a:t>能力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引入了比热。水的比热是</a:t>
            </a:r>
            <a:r>
              <a:rPr lang="zh-CN" altLang="en-US" sz="2800" u="sng">
                <a:latin typeface="微软雅黑" panose="020B0503020204020204" pitchFamily="34" charset="-122"/>
              </a:rPr>
              <a:t>                             </a:t>
            </a:r>
            <a:r>
              <a:rPr lang="zh-CN" altLang="en-US" sz="2800">
                <a:latin typeface="微软雅黑" panose="020B0503020204020204" pitchFamily="34" charset="-122"/>
              </a:rPr>
              <a:t> 。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 indent="266700">
              <a:lnSpc>
                <a:spcPct val="140000"/>
              </a:lnSpc>
            </a:pPr>
            <a:r>
              <a:rPr lang="en-US" altLang="zh-CN" sz="2800">
                <a:latin typeface="微软雅黑" panose="020B0503020204020204" pitchFamily="34" charset="-122"/>
              </a:rPr>
              <a:t>2. </a:t>
            </a:r>
            <a:r>
              <a:rPr lang="zh-CN" altLang="en-US" sz="2800">
                <a:latin typeface="微软雅黑" panose="020B0503020204020204" pitchFamily="34" charset="-122"/>
              </a:rPr>
              <a:t>水的比热是</a:t>
            </a:r>
            <a:r>
              <a:rPr lang="en-US" altLang="zh-CN" sz="2800">
                <a:latin typeface="微软雅黑" panose="020B0503020204020204" pitchFamily="34" charset="-122"/>
              </a:rPr>
              <a:t>4.2×l0³J/(kg·℃),</a:t>
            </a:r>
            <a:r>
              <a:rPr lang="zh-CN" altLang="en-US" sz="2800">
                <a:latin typeface="微软雅黑" panose="020B0503020204020204" pitchFamily="34" charset="-122"/>
              </a:rPr>
              <a:t>这说明</a:t>
            </a:r>
            <a:r>
              <a:rPr lang="en-US" altLang="zh-CN" sz="2800">
                <a:latin typeface="微软雅黑" panose="020B0503020204020204" pitchFamily="34" charset="-122"/>
              </a:rPr>
              <a:t>1kg</a:t>
            </a:r>
            <a:r>
              <a:rPr lang="zh-CN" altLang="en-US" sz="2800">
                <a:latin typeface="微软雅黑" panose="020B0503020204020204" pitchFamily="34" charset="-122"/>
              </a:rPr>
              <a:t>的水 </a:t>
            </a:r>
            <a:r>
              <a:rPr lang="zh-CN" altLang="en-US" sz="2800" u="sng">
                <a:latin typeface="微软雅黑" panose="020B0503020204020204" pitchFamily="34" charset="-122"/>
              </a:rPr>
              <a:t>                                                                                   </a:t>
            </a:r>
            <a:r>
              <a:rPr lang="zh-CN" altLang="en-US" sz="2800">
                <a:latin typeface="微软雅黑" panose="020B0503020204020204" pitchFamily="34" charset="-122"/>
              </a:rPr>
              <a:t>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34826" name="矩形 34825"/>
          <p:cNvSpPr>
            <a:spLocks noChangeArrowheads="1"/>
          </p:cNvSpPr>
          <p:nvPr/>
        </p:nvSpPr>
        <p:spPr bwMode="auto">
          <a:xfrm>
            <a:off x="4333875" y="2317750"/>
            <a:ext cx="895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吸热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34827" name="矩形 34826"/>
          <p:cNvSpPr>
            <a:spLocks noChangeArrowheads="1"/>
          </p:cNvSpPr>
          <p:nvPr/>
        </p:nvSpPr>
        <p:spPr bwMode="auto">
          <a:xfrm>
            <a:off x="1622425" y="2844800"/>
            <a:ext cx="326231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4.2×l0³J/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kg·℃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）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34828" name="矩形 34827"/>
          <p:cNvSpPr>
            <a:spLocks noChangeArrowheads="1"/>
          </p:cNvSpPr>
          <p:nvPr/>
        </p:nvSpPr>
        <p:spPr bwMode="auto">
          <a:xfrm>
            <a:off x="1498600" y="3948113"/>
            <a:ext cx="9317038" cy="6905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每升高或（降低）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所吸收或（放出）的热量是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4.2×l0³J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7654" name="矩形 4"/>
          <p:cNvSpPr>
            <a:spLocks noChangeArrowheads="1"/>
          </p:cNvSpPr>
          <p:nvPr/>
        </p:nvSpPr>
        <p:spPr bwMode="auto">
          <a:xfrm>
            <a:off x="8553450" y="852488"/>
            <a:ext cx="3240088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交流评价，巩固练习</a:t>
            </a:r>
            <a:endParaRPr lang="zh-CN" altLang="en-US" b="1">
              <a:solidFill>
                <a:srgbClr val="FF0000"/>
              </a:solidFill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" grpId="0"/>
      <p:bldP spid="34827" grpId="0"/>
      <p:bldP spid="348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图片 41990" descr="QQ图片20180227141207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720850" y="2179638"/>
            <a:ext cx="84391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矩形 41989"/>
          <p:cNvSpPr>
            <a:spLocks noChangeArrowheads="1"/>
          </p:cNvSpPr>
          <p:nvPr/>
        </p:nvSpPr>
        <p:spPr bwMode="auto">
          <a:xfrm>
            <a:off x="1104900" y="954088"/>
            <a:ext cx="9331325" cy="1289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/>
              <a:t>       我也会有这样的感觉</a:t>
            </a:r>
            <a:r>
              <a:rPr lang="en-US" altLang="zh-CN" sz="2800"/>
              <a:t>,</a:t>
            </a:r>
            <a:r>
              <a:rPr lang="zh-CN" altLang="en-US" sz="2800"/>
              <a:t>那么为什么会觉得沙滩上烫脚而海水中却不怎么烫呢</a:t>
            </a:r>
            <a:r>
              <a:rPr lang="en-US" altLang="zh-CN" sz="2800"/>
              <a:t>? </a:t>
            </a:r>
            <a:endParaRPr lang="en-US" altLang="zh-CN" sz="2800"/>
          </a:p>
        </p:txBody>
      </p:sp>
      <p:sp>
        <p:nvSpPr>
          <p:cNvPr id="9219" name="矩形 4"/>
          <p:cNvSpPr>
            <a:spLocks noChangeArrowheads="1"/>
          </p:cNvSpPr>
          <p:nvPr/>
        </p:nvSpPr>
        <p:spPr bwMode="auto">
          <a:xfrm>
            <a:off x="3748088" y="192088"/>
            <a:ext cx="3068637" cy="550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0" hangingPunct="0"/>
            <a:r>
              <a:rPr lang="zh-CN" altLang="en-US" b="1">
                <a:solidFill>
                  <a:srgbClr val="FF0000"/>
                </a:solidFill>
                <a:sym typeface="宋体" panose="02010600030101010101" pitchFamily="2" charset="-122"/>
              </a:rPr>
              <a:t>设置情境，引出问题</a:t>
            </a:r>
            <a:endParaRPr lang="zh-CN" altLang="en-US" b="1">
              <a:solidFill>
                <a:srgbClr val="FF0000"/>
              </a:solidFill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1298575" y="1831975"/>
            <a:ext cx="9745663" cy="3084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3.</a:t>
            </a:r>
            <a:r>
              <a:rPr lang="zh-CN" altLang="en-US" sz="2800"/>
              <a:t>关于比热</a:t>
            </a:r>
            <a:r>
              <a:rPr lang="en-US" altLang="zh-CN" sz="2800"/>
              <a:t>,</a:t>
            </a:r>
            <a:r>
              <a:rPr lang="zh-CN" altLang="en-US" sz="2800"/>
              <a:t>下列说法正确的是</a:t>
            </a:r>
            <a:r>
              <a:rPr lang="en-US" altLang="zh-CN" sz="2800"/>
              <a:t>(       )</a:t>
            </a:r>
            <a:endParaRPr lang="en-US" altLang="zh-CN" sz="2800"/>
          </a:p>
          <a:p>
            <a:pPr>
              <a:spcBef>
                <a:spcPct val="50000"/>
              </a:spcBef>
            </a:pPr>
            <a:r>
              <a:rPr lang="en-US" altLang="zh-CN" sz="2800"/>
              <a:t>A.</a:t>
            </a:r>
            <a:r>
              <a:rPr lang="zh-CN" altLang="en-US" sz="2800"/>
              <a:t>物体的比热容跟温度有关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en-US" altLang="zh-CN" sz="2800"/>
              <a:t>B.</a:t>
            </a:r>
            <a:r>
              <a:rPr lang="zh-CN" altLang="en-US" sz="2800"/>
              <a:t>物体的比热容跟物体吸收和放出的热量有关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en-US" altLang="zh-CN" sz="2800"/>
              <a:t>C.</a:t>
            </a:r>
            <a:r>
              <a:rPr lang="zh-CN" altLang="en-US" sz="2800"/>
              <a:t>物体的比热容是物质本身的一种特性</a:t>
            </a:r>
            <a:endParaRPr lang="zh-CN" altLang="en-US" sz="2800"/>
          </a:p>
          <a:p>
            <a:pPr>
              <a:spcBef>
                <a:spcPct val="50000"/>
              </a:spcBef>
            </a:pPr>
            <a:r>
              <a:rPr lang="en-US" altLang="zh-CN" sz="2800"/>
              <a:t>D.</a:t>
            </a:r>
            <a:r>
              <a:rPr lang="zh-CN" altLang="en-US" sz="2800"/>
              <a:t>物体的质量越大它的比热容越大</a:t>
            </a:r>
            <a:endParaRPr lang="zh-CN" altLang="en-US" sz="280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307138" y="1846263"/>
            <a:ext cx="47942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893763" y="1668463"/>
            <a:ext cx="10172700" cy="4025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4.</a:t>
            </a:r>
            <a:r>
              <a:rPr lang="zh-CN" altLang="en-US" sz="2800">
                <a:latin typeface="微软雅黑" panose="020B0503020204020204" pitchFamily="34" charset="-122"/>
              </a:rPr>
              <a:t>下列说法正确的是</a:t>
            </a:r>
            <a:r>
              <a:rPr lang="en-US" altLang="zh-CN" sz="2800">
                <a:latin typeface="微软雅黑" panose="020B0503020204020204" pitchFamily="34" charset="-122"/>
              </a:rPr>
              <a:t>(    )</a:t>
            </a:r>
            <a:endParaRPr lang="en-US" altLang="zh-CN" sz="2800">
              <a:latin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A.</a:t>
            </a:r>
            <a:r>
              <a:rPr lang="zh-CN" altLang="en-US" sz="2800">
                <a:latin typeface="微软雅黑" panose="020B0503020204020204" pitchFamily="34" charset="-122"/>
              </a:rPr>
              <a:t>一杯煤油用去一半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它的比热容减为原来的二分之一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B.</a:t>
            </a:r>
            <a:r>
              <a:rPr lang="zh-CN" altLang="en-US" sz="2800">
                <a:latin typeface="微软雅黑" panose="020B0503020204020204" pitchFamily="34" charset="-122"/>
              </a:rPr>
              <a:t>吸收热量多的物质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比热一定大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C.</a:t>
            </a:r>
            <a:r>
              <a:rPr lang="zh-CN" altLang="en-US" sz="2800">
                <a:latin typeface="微软雅黑" panose="020B0503020204020204" pitchFamily="34" charset="-122"/>
              </a:rPr>
              <a:t>高温物体放出的热量一定多</a:t>
            </a:r>
            <a:endParaRPr lang="zh-CN" altLang="en-US" sz="2800">
              <a:latin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D.</a:t>
            </a:r>
            <a:r>
              <a:rPr lang="zh-CN" altLang="en-US" sz="2800">
                <a:latin typeface="微软雅黑" panose="020B0503020204020204" pitchFamily="34" charset="-122"/>
              </a:rPr>
              <a:t>质量相等的水和煤油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吸收了相同的热量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煤油升高的温度大于水升高的温度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6096000" y="260350"/>
            <a:ext cx="3825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210050" y="1733550"/>
            <a:ext cx="47942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</a:rPr>
              <a:t>D</a:t>
            </a:r>
            <a:endParaRPr lang="en-US" altLang="zh-CN" sz="32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>
            <a:spLocks noChangeArrowheads="1"/>
          </p:cNvSpPr>
          <p:nvPr>
            <p:ph type="body" idx="4294967295"/>
          </p:nvPr>
        </p:nvSpPr>
        <p:spPr bwMode="auto">
          <a:xfrm>
            <a:off x="1152525" y="1552575"/>
            <a:ext cx="9112250" cy="4525963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mtClean="0">
                <a:latin typeface="微软雅黑" panose="020B0503020204020204" pitchFamily="34" charset="-122"/>
              </a:rPr>
              <a:t>5.</a:t>
            </a:r>
            <a:r>
              <a:rPr lang="zh-CN" altLang="en-US" smtClean="0">
                <a:latin typeface="微软雅黑" panose="020B0503020204020204" pitchFamily="34" charset="-122"/>
              </a:rPr>
              <a:t>在农业生产中</a:t>
            </a:r>
            <a:r>
              <a:rPr lang="en-US" altLang="zh-CN" smtClean="0">
                <a:latin typeface="微软雅黑" panose="020B0503020204020204" pitchFamily="34" charset="-122"/>
              </a:rPr>
              <a:t>,</a:t>
            </a:r>
            <a:r>
              <a:rPr lang="zh-CN" altLang="en-US" smtClean="0">
                <a:latin typeface="微软雅黑" panose="020B0503020204020204" pitchFamily="34" charset="-122"/>
              </a:rPr>
              <a:t>为了保护秧苗夜间不致受冻</a:t>
            </a:r>
            <a:r>
              <a:rPr lang="en-US" altLang="zh-CN" smtClean="0">
                <a:latin typeface="微软雅黑" panose="020B0503020204020204" pitchFamily="34" charset="-122"/>
              </a:rPr>
              <a:t>,</a:t>
            </a:r>
            <a:r>
              <a:rPr lang="zh-CN" altLang="en-US" smtClean="0">
                <a:latin typeface="微软雅黑" panose="020B0503020204020204" pitchFamily="34" charset="-122"/>
              </a:rPr>
              <a:t>傍晚时要向秧田里多灌些水</a:t>
            </a:r>
            <a:r>
              <a:rPr lang="en-US" altLang="zh-CN" smtClean="0">
                <a:latin typeface="微软雅黑" panose="020B0503020204020204" pitchFamily="34" charset="-122"/>
              </a:rPr>
              <a:t>,</a:t>
            </a:r>
            <a:r>
              <a:rPr lang="zh-CN" altLang="en-US" smtClean="0">
                <a:latin typeface="微软雅黑" panose="020B0503020204020204" pitchFamily="34" charset="-122"/>
              </a:rPr>
              <a:t>这是因为水</a:t>
            </a:r>
            <a:r>
              <a:rPr lang="en-US" altLang="zh-CN" smtClean="0">
                <a:latin typeface="微软雅黑" panose="020B0503020204020204" pitchFamily="34" charset="-122"/>
              </a:rPr>
              <a:t>(       )</a:t>
            </a:r>
            <a:endParaRPr lang="en-US" altLang="zh-CN" smtClean="0">
              <a:latin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mtClean="0">
                <a:latin typeface="微软雅黑" panose="020B0503020204020204" pitchFamily="34" charset="-122"/>
              </a:rPr>
              <a:t>       A.</a:t>
            </a:r>
            <a:r>
              <a:rPr lang="zh-CN" altLang="en-US" smtClean="0">
                <a:latin typeface="微软雅黑" panose="020B0503020204020204" pitchFamily="34" charset="-122"/>
              </a:rPr>
              <a:t>密度大              </a:t>
            </a:r>
            <a:r>
              <a:rPr lang="en-US" altLang="zh-CN" smtClean="0">
                <a:latin typeface="微软雅黑" panose="020B0503020204020204" pitchFamily="34" charset="-122"/>
              </a:rPr>
              <a:t>B.</a:t>
            </a:r>
            <a:r>
              <a:rPr lang="zh-CN" altLang="en-US" smtClean="0">
                <a:latin typeface="微软雅黑" panose="020B0503020204020204" pitchFamily="34" charset="-122"/>
              </a:rPr>
              <a:t>比热容大  </a:t>
            </a:r>
            <a:endParaRPr lang="zh-CN" altLang="en-US" smtClean="0">
              <a:latin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mtClean="0">
                <a:latin typeface="微软雅黑" panose="020B0503020204020204" pitchFamily="34" charset="-122"/>
              </a:rPr>
              <a:t>       C.</a:t>
            </a:r>
            <a:r>
              <a:rPr lang="zh-CN" altLang="en-US" smtClean="0">
                <a:latin typeface="微软雅黑" panose="020B0503020204020204" pitchFamily="34" charset="-122"/>
              </a:rPr>
              <a:t>温度高              </a:t>
            </a:r>
            <a:r>
              <a:rPr lang="en-US" altLang="zh-CN" smtClean="0">
                <a:latin typeface="微软雅黑" panose="020B0503020204020204" pitchFamily="34" charset="-122"/>
              </a:rPr>
              <a:t>D.</a:t>
            </a:r>
            <a:r>
              <a:rPr lang="zh-CN" altLang="en-US" smtClean="0">
                <a:latin typeface="微软雅黑" panose="020B0503020204020204" pitchFamily="34" charset="-122"/>
              </a:rPr>
              <a:t>热膨胀大</a:t>
            </a:r>
            <a:endParaRPr lang="zh-CN" altLang="en-US" smtClean="0">
              <a:latin typeface="微软雅黑" panose="020B0503020204020204" pitchFamily="34" charset="-122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5972175" y="2360613"/>
            <a:ext cx="38258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Times New Roman" panose="02020603050405020304" pitchFamily="18" charset="0"/>
              </a:rPr>
              <a:t>B</a:t>
            </a:r>
            <a:endParaRPr lang="en-US" altLang="zh-CN" sz="32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2"/>
          <p:cNvSpPr txBox="1">
            <a:spLocks noChangeArrowheads="1"/>
          </p:cNvSpPr>
          <p:nvPr/>
        </p:nvSpPr>
        <p:spPr bwMode="auto">
          <a:xfrm>
            <a:off x="1057275" y="2316163"/>
            <a:ext cx="10793413" cy="329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一、比较物质的吸热能力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同种物质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温度升高时吸收的热量跟物体的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和</a:t>
            </a:r>
            <a:r>
              <a:rPr lang="en-US" altLang="zh-CN" sz="2800" u="sng">
                <a:solidFill>
                  <a:srgbClr val="000000"/>
                </a:solidFill>
                <a:latin typeface="微软雅黑" panose="020B0503020204020204" pitchFamily="34" charset="-122"/>
              </a:rPr>
              <a:t>                     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有关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质量越大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温度升高的越高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吸收的热量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2.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质量相同的不同物质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在温度升高相同的度数时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吸收的热量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405688" y="2873375"/>
            <a:ext cx="1870075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质量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007475" y="2874963"/>
            <a:ext cx="249555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升高的温度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7216775" y="3544888"/>
            <a:ext cx="20066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越多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81000" y="4791075"/>
            <a:ext cx="2354263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不同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774" name="矩形 31751"/>
          <p:cNvSpPr>
            <a:spLocks noChangeArrowheads="1"/>
          </p:cNvSpPr>
          <p:nvPr/>
        </p:nvSpPr>
        <p:spPr bwMode="auto">
          <a:xfrm>
            <a:off x="1117600" y="1244600"/>
            <a:ext cx="18097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课堂小结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  <p:bldP spid="21510" grpId="0"/>
      <p:bldP spid="215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1398588" y="730250"/>
            <a:ext cx="10793412" cy="5864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二、比热容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定义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某种物质温度升高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或降低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所吸收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或放出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的热量与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___________________</a:t>
            </a:r>
            <a:r>
              <a:rPr lang="en-US" altLang="zh-CN" sz="2800" u="sng">
                <a:solidFill>
                  <a:srgbClr val="000000"/>
                </a:solidFill>
                <a:latin typeface="微软雅黑" panose="020B0503020204020204" pitchFamily="34" charset="-122"/>
              </a:rPr>
              <a:t>_      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的比值。用符号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表示。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2.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单位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(1)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国际单位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:__________,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读作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en-US" altLang="zh-CN" sz="2800" u="sng">
                <a:solidFill>
                  <a:srgbClr val="000000"/>
                </a:solidFill>
                <a:latin typeface="微软雅黑" panose="020B0503020204020204" pitchFamily="34" charset="-122"/>
              </a:rPr>
              <a:t>_   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常用单位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:___________,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读作</a:t>
            </a:r>
            <a:r>
              <a:rPr lang="en-US" altLang="zh-CN" sz="2800" u="sng">
                <a:solidFill>
                  <a:srgbClr val="000000"/>
                </a:solidFill>
                <a:latin typeface="微软雅黑" panose="020B0503020204020204" pitchFamily="34" charset="-122"/>
              </a:rPr>
              <a:t>___  ____________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3.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意义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水的比热容是</a:t>
            </a:r>
            <a:r>
              <a:rPr lang="en-US" altLang="zh-CN" sz="2800" u="sng">
                <a:solidFill>
                  <a:srgbClr val="000000"/>
                </a:solidFill>
                <a:latin typeface="微软雅黑" panose="020B0503020204020204" pitchFamily="34" charset="-122"/>
              </a:rPr>
              <a:t>____     ______________,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意义是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___________________________________________________</a:t>
            </a:r>
            <a:endParaRPr lang="en-US" altLang="zh-CN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 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766763" y="1963738"/>
            <a:ext cx="5186362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物质的质量及温度变化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7572375" y="1770063"/>
            <a:ext cx="1012825" cy="1006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>
                <a:solidFill>
                  <a:srgbClr val="FF0000"/>
                </a:solidFill>
                <a:latin typeface="微软雅黑" panose="020B0503020204020204" pitchFamily="34" charset="-122"/>
              </a:rPr>
              <a:t>c</a:t>
            </a:r>
            <a:endParaRPr lang="en-US" altLang="zh-CN" sz="40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01963" y="3222625"/>
            <a:ext cx="27432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J/(kg</a:t>
            </a:r>
            <a:r>
              <a:rPr lang="en-US" altLang="zh-CN" sz="2800">
                <a:solidFill>
                  <a:srgbClr val="FF0000"/>
                </a:solidFill>
                <a:latin typeface="NEU-BZ" charset="-122"/>
                <a:cs typeface="Times New Roman" panose="02020603050405020304" pitchFamily="18" charset="0"/>
              </a:rPr>
              <a:t>·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K)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210175" y="3238500"/>
            <a:ext cx="3179763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焦每千克开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703513" y="3876675"/>
            <a:ext cx="3141662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J/(kg</a:t>
            </a:r>
            <a:r>
              <a:rPr lang="en-US" altLang="zh-CN" sz="2800">
                <a:solidFill>
                  <a:srgbClr val="FF0000"/>
                </a:solidFill>
                <a:latin typeface="NEU-BZ" charset="-122"/>
                <a:cs typeface="Times New Roman" panose="02020603050405020304" pitchFamily="18" charset="0"/>
              </a:rPr>
              <a:t>·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℃)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741988" y="3873500"/>
            <a:ext cx="3025775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焦每千克摄氏度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4016375" y="4514850"/>
            <a:ext cx="4440238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4.2×10</a:t>
            </a:r>
            <a:r>
              <a:rPr lang="en-US" altLang="zh-CN" sz="2800" baseline="30000">
                <a:solidFill>
                  <a:srgbClr val="FF0000"/>
                </a:solidFill>
                <a:latin typeface="微软雅黑" panose="020B0503020204020204" pitchFamily="34" charset="-122"/>
              </a:rPr>
              <a:t>3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J/(kg</a:t>
            </a:r>
            <a:r>
              <a:rPr lang="en-US" altLang="zh-CN" sz="2800">
                <a:solidFill>
                  <a:srgbClr val="FF0000"/>
                </a:solidFill>
                <a:latin typeface="NEU-BZ" charset="-122"/>
                <a:cs typeface="Times New Roman" panose="02020603050405020304" pitchFamily="18" charset="0"/>
              </a:rPr>
              <a:t>·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℃)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65150" y="5159375"/>
            <a:ext cx="103124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1kg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的水温度升高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或降低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)1℃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时所吸收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或放出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)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的热量为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730250" y="5818188"/>
            <a:ext cx="2847975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4.2×10</a:t>
            </a:r>
            <a:r>
              <a:rPr lang="en-US" altLang="zh-CN" sz="2800" baseline="30000">
                <a:solidFill>
                  <a:srgbClr val="FF0000"/>
                </a:solidFill>
                <a:latin typeface="微软雅黑" panose="020B0503020204020204" pitchFamily="34" charset="-122"/>
              </a:rPr>
              <a:t>3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J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22533" grpId="0"/>
      <p:bldP spid="22534" grpId="0"/>
      <p:bldP spid="22535" grpId="0"/>
      <p:bldP spid="32776" grpId="0"/>
      <p:bldP spid="22537" grpId="0"/>
      <p:bldP spid="22538" grpId="0"/>
      <p:bldP spid="225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2"/>
          <p:cNvSpPr txBox="1">
            <a:spLocks noChangeArrowheads="1"/>
          </p:cNvSpPr>
          <p:nvPr/>
        </p:nvSpPr>
        <p:spPr bwMode="auto">
          <a:xfrm>
            <a:off x="1120775" y="1774825"/>
            <a:ext cx="10596563" cy="329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4.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特点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比热容是物质的特性之一。与物体的质量、温度形状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等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(1)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一般情况下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不同物质的比热容一般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同一物质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状态不同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比热容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。如水和冰。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(3)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大多数液体的比热容比固体的比热容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 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00138" y="2338388"/>
            <a:ext cx="18034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无关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110288" y="3059113"/>
            <a:ext cx="2608262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不同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210175" y="3640138"/>
            <a:ext cx="1892300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不同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858000" y="4319588"/>
            <a:ext cx="1566863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大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/>
      <p:bldP spid="23557" grpId="0"/>
      <p:bldP spid="2355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5059"/>
          <p:cNvSpPr>
            <a:spLocks noChangeArrowheads="1"/>
          </p:cNvSpPr>
          <p:nvPr/>
        </p:nvSpPr>
        <p:spPr bwMode="auto">
          <a:xfrm>
            <a:off x="1422400" y="2182813"/>
            <a:ext cx="8589963" cy="3082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75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5.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公式：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c=              =</a:t>
            </a:r>
            <a:endParaRPr lang="en-US" altLang="zh-CN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75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6.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水的比热容较大的应用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75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(1)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沿海地区比内陆沙漠地区昼夜温差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  <a:p>
            <a:pPr>
              <a:lnSpc>
                <a:spcPct val="175000"/>
              </a:lnSpc>
            </a:pP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用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pitchFamily="34" charset="-122"/>
              </a:rPr>
              <a:t>___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pitchFamily="34" charset="-122"/>
              </a:rPr>
              <a:t>作为工作物质供暖和冷却发动机。</a:t>
            </a:r>
            <a:endParaRPr lang="zh-CN" altLang="en-US" sz="280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graphicFrame>
        <p:nvGraphicFramePr>
          <p:cNvPr id="45061" name="Object 7"/>
          <p:cNvGraphicFramePr>
            <a:graphicFrameLocks noChangeAspect="1"/>
          </p:cNvGraphicFramePr>
          <p:nvPr/>
        </p:nvGraphicFramePr>
        <p:xfrm>
          <a:off x="3440113" y="2197100"/>
          <a:ext cx="12858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1" imgW="23164800" imgH="16764000" progId="">
                  <p:embed/>
                </p:oleObj>
              </mc:Choice>
              <mc:Fallback>
                <p:oleObj name="" r:id="rId1" imgW="23164800" imgH="16764000" progId="">
                  <p:embed/>
                  <p:pic>
                    <p:nvPicPr>
                      <p:cNvPr id="0" name="Object 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40113" y="2197100"/>
                        <a:ext cx="1285875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8"/>
          <p:cNvGraphicFramePr>
            <a:graphicFrameLocks noChangeAspect="1"/>
          </p:cNvGraphicFramePr>
          <p:nvPr/>
        </p:nvGraphicFramePr>
        <p:xfrm>
          <a:off x="5270500" y="2249488"/>
          <a:ext cx="6127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" r:id="rId3" imgW="14630400" imgH="14630400" progId="">
                  <p:embed/>
                </p:oleObj>
              </mc:Choice>
              <mc:Fallback>
                <p:oleObj name="" r:id="rId3" imgW="14630400" imgH="14630400" progId="">
                  <p:embed/>
                  <p:pic>
                    <p:nvPicPr>
                      <p:cNvPr id="0" name="Object 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70500" y="2249488"/>
                        <a:ext cx="612775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878638" y="3738563"/>
            <a:ext cx="1336675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小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858963" y="4427538"/>
            <a:ext cx="1427162" cy="733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水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5846" name="直接连接符 45064"/>
          <p:cNvSpPr>
            <a:spLocks noChangeShapeType="1"/>
          </p:cNvSpPr>
          <p:nvPr/>
        </p:nvSpPr>
        <p:spPr bwMode="auto">
          <a:xfrm>
            <a:off x="3271838" y="3006725"/>
            <a:ext cx="1595437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847" name="直接连接符 45065"/>
          <p:cNvSpPr>
            <a:spLocks noChangeShapeType="1"/>
          </p:cNvSpPr>
          <p:nvPr/>
        </p:nvSpPr>
        <p:spPr bwMode="auto">
          <a:xfrm>
            <a:off x="5145088" y="30686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  <p:bldP spid="235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/>
          <p:nvPr/>
        </p:nvSpPr>
        <p:spPr>
          <a:xfrm>
            <a:off x="7510463" y="927100"/>
            <a:ext cx="3248025" cy="1370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noProof="1">
                <a:solidFill>
                  <a:srgbClr val="FF0000"/>
                </a:solidFill>
                <a:latin typeface="微软雅黑" panose="020B0503020204020204" pitchFamily="34" charset="-122"/>
              </a:rPr>
              <a:t>新疆有句谚语：</a:t>
            </a:r>
            <a:endParaRPr lang="zh-CN" altLang="en-US" sz="2400" noProof="1">
              <a:solidFill>
                <a:srgbClr val="FF0000"/>
              </a:solidFill>
              <a:latin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noProof="1"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pitchFamily="34" charset="-122"/>
              </a:rPr>
              <a:t>“早穿皮袄午穿纱 ，围着火炉吃西瓜”</a:t>
            </a:r>
            <a:endParaRPr lang="zh-CN" altLang="en-US" sz="2400" noProof="1">
              <a:latin typeface="微软雅黑" panose="020B0503020204020204" pitchFamily="34" charset="-122"/>
            </a:endParaRPr>
          </a:p>
        </p:txBody>
      </p:sp>
      <p:pic>
        <p:nvPicPr>
          <p:cNvPr id="10242" name="Picture 5" descr="沙漠1"/>
          <p:cNvPicPr preferRelativeResize="0">
            <a:picLocks noChangeAspect="1" noChangeArrowheads="1"/>
          </p:cNvPicPr>
          <p:nvPr/>
        </p:nvPicPr>
        <p:blipFill>
          <a:blip r:embed="rId1">
            <a:clrChange>
              <a:clrFrom>
                <a:srgbClr val="000100"/>
              </a:clrFrom>
              <a:clrTo>
                <a:srgbClr val="000100">
                  <a:alpha val="0"/>
                </a:srgbClr>
              </a:clrTo>
            </a:clrChange>
            <a:lum bright="20000" contrast="20000"/>
          </a:blip>
          <a:srcRect/>
          <a:stretch>
            <a:fillRect/>
          </a:stretch>
        </p:blipFill>
        <p:spPr bwMode="auto">
          <a:xfrm>
            <a:off x="6072188" y="2601913"/>
            <a:ext cx="590391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65150" y="1882775"/>
            <a:ext cx="57340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海滨从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２４℃－２８℃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6892925" y="5373688"/>
            <a:ext cx="4167188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</a:rPr>
              <a:t>沙漠从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５℃－３８℃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582613" y="6069013"/>
            <a:ext cx="10879137" cy="473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tIns="0">
            <a:spAutoFit/>
          </a:bodyPr>
          <a:lstStyle/>
          <a:p>
            <a:pPr eaLnBrk="0" hangingPunct="0">
              <a:spcBef>
                <a:spcPct val="60000"/>
              </a:spcBef>
              <a:buClr>
                <a:schemeClr val="tx1"/>
              </a:buClr>
            </a:pPr>
            <a:r>
              <a:rPr lang="zh-CN" altLang="en-US" sz="2800">
                <a:latin typeface="微软雅黑" panose="020B0503020204020204" pitchFamily="34" charset="-122"/>
              </a:rPr>
              <a:t>为什么同一纬度的海滨城市和沙漠地区的气温变化会如此大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pic>
        <p:nvPicPr>
          <p:cNvPr id="10246" name="图片 14344" descr="QQ图片201802271412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" y="2568575"/>
            <a:ext cx="5114925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矩形 14346"/>
          <p:cNvSpPr>
            <a:spLocks noChangeArrowheads="1"/>
          </p:cNvSpPr>
          <p:nvPr/>
        </p:nvSpPr>
        <p:spPr bwMode="auto">
          <a:xfrm>
            <a:off x="3954463" y="284163"/>
            <a:ext cx="224155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设置情境，引出问题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61975" y="1004888"/>
            <a:ext cx="806608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生活中的经验：</a:t>
            </a:r>
            <a:endParaRPr lang="zh-CN" altLang="en-US" sz="32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38138" y="1898650"/>
            <a:ext cx="854551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1.</a:t>
            </a:r>
            <a:r>
              <a:rPr lang="zh-CN" altLang="en-US" sz="2800">
                <a:latin typeface="微软雅黑" panose="020B0503020204020204" pitchFamily="34" charset="-122"/>
              </a:rPr>
              <a:t>分别把一壶水和半壶水烧开，哪个吸热多？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34963" y="2894013"/>
            <a:ext cx="7534275" cy="1289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2.</a:t>
            </a:r>
            <a:r>
              <a:rPr lang="zh-CN" altLang="en-US" sz="2800">
                <a:latin typeface="微软雅黑" panose="020B0503020204020204" pitchFamily="34" charset="-122"/>
              </a:rPr>
              <a:t> 把一壶</a:t>
            </a:r>
            <a:r>
              <a:rPr lang="en-US" altLang="zh-CN" sz="2800">
                <a:latin typeface="微软雅黑" panose="020B0503020204020204" pitchFamily="34" charset="-122"/>
              </a:rPr>
              <a:t>20 ℃</a:t>
            </a:r>
            <a:r>
              <a:rPr lang="zh-CN" altLang="en-US" sz="2800">
                <a:latin typeface="微软雅黑" panose="020B0503020204020204" pitchFamily="34" charset="-122"/>
              </a:rPr>
              <a:t>水加热到</a:t>
            </a:r>
            <a:r>
              <a:rPr lang="en-US" altLang="zh-CN" sz="2800">
                <a:latin typeface="微软雅黑" panose="020B0503020204020204" pitchFamily="34" charset="-122"/>
              </a:rPr>
              <a:t>50℃</a:t>
            </a:r>
            <a:r>
              <a:rPr lang="zh-CN" altLang="en-US" sz="2800">
                <a:latin typeface="微软雅黑" panose="020B0503020204020204" pitchFamily="34" charset="-122"/>
              </a:rPr>
              <a:t>和加热到</a:t>
            </a:r>
            <a:r>
              <a:rPr lang="en-US" altLang="zh-CN" sz="2800">
                <a:latin typeface="微软雅黑" panose="020B0503020204020204" pitchFamily="34" charset="-122"/>
              </a:rPr>
              <a:t>100℃</a:t>
            </a:r>
            <a:r>
              <a:rPr lang="zh-CN" altLang="en-US" sz="2800">
                <a:latin typeface="微软雅黑" panose="020B0503020204020204" pitchFamily="34" charset="-122"/>
              </a:rPr>
              <a:t>，哪次吸热多？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6613" y="4510088"/>
            <a:ext cx="36004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结论：</a:t>
            </a:r>
            <a:endParaRPr lang="zh-CN" altLang="en-US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39713" y="5414963"/>
            <a:ext cx="1093152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         同一种物质，吸收的热量跟物体的质量和升高的温度都有关系。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pic>
        <p:nvPicPr>
          <p:cNvPr id="7175" name="Picture 7" descr="Snap1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240713" y="1747838"/>
            <a:ext cx="3424237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/>
      <p:bldP spid="16388" grpId="0"/>
      <p:bldP spid="7173" grpId="0"/>
      <p:bldP spid="163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323975" y="1163638"/>
            <a:ext cx="12446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问题</a:t>
            </a:r>
            <a:endParaRPr lang="zh-CN" altLang="en-US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01725" y="2227263"/>
            <a:ext cx="9097963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    对于不同的物质，当物体的质量和升高的温度都相同时，吸收的热量相等吗？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pic>
        <p:nvPicPr>
          <p:cNvPr id="12291" name="Picture 5" descr="7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235200" y="1109663"/>
            <a:ext cx="10763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920750" y="4065588"/>
            <a:ext cx="9385300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      物体吸收热量的多少除了与物体的质量、物体升高的温度有关外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还与什么因素有关</a:t>
            </a:r>
            <a:r>
              <a:rPr lang="en-US" altLang="zh-CN" sz="2800">
                <a:latin typeface="微软雅黑" panose="020B0503020204020204" pitchFamily="34" charset="-122"/>
              </a:rPr>
              <a:t>?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66750" y="2054225"/>
            <a:ext cx="48482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设计实验思路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19113" y="2693988"/>
            <a:ext cx="1064101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(1)</a:t>
            </a:r>
            <a:r>
              <a:rPr lang="zh-CN" altLang="en-US" sz="2800">
                <a:latin typeface="微软雅黑" panose="020B0503020204020204" pitchFamily="34" charset="-122"/>
              </a:rPr>
              <a:t>要研究这个问题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必须保持</a:t>
            </a:r>
            <a:r>
              <a:rPr lang="en-US" altLang="zh-CN" sz="2800" u="sng">
                <a:latin typeface="微软雅黑" panose="020B0503020204020204" pitchFamily="34" charset="-122"/>
              </a:rPr>
              <a:t>         </a:t>
            </a:r>
            <a:r>
              <a:rPr lang="zh-CN" altLang="en-US" sz="2800">
                <a:latin typeface="微软雅黑" panose="020B0503020204020204" pitchFamily="34" charset="-122"/>
              </a:rPr>
              <a:t>和</a:t>
            </a:r>
            <a:r>
              <a:rPr lang="en-US" altLang="zh-CN" sz="2800" u="sng">
                <a:latin typeface="微软雅黑" panose="020B0503020204020204" pitchFamily="34" charset="-122"/>
              </a:rPr>
              <a:t>                 </a:t>
            </a:r>
            <a:r>
              <a:rPr lang="zh-CN" altLang="en-US" sz="2800">
                <a:latin typeface="微软雅黑" panose="020B0503020204020204" pitchFamily="34" charset="-122"/>
              </a:rPr>
              <a:t>相同。</a:t>
            </a:r>
            <a:r>
              <a:rPr lang="zh-CN" altLang="en-US" sz="2800" u="sng">
                <a:latin typeface="微软雅黑" panose="020B0503020204020204" pitchFamily="34" charset="-122"/>
              </a:rPr>
              <a:t>         </a:t>
            </a:r>
            <a:r>
              <a:rPr lang="zh-CN" altLang="en-US" sz="2800">
                <a:latin typeface="微软雅黑" panose="020B0503020204020204" pitchFamily="34" charset="-122"/>
              </a:rPr>
              <a:t>不同。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49275" y="3392488"/>
            <a:ext cx="10160000" cy="2016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latin typeface="微软雅黑" panose="020B0503020204020204" pitchFamily="34" charset="-122"/>
              </a:rPr>
              <a:t>取两个</a:t>
            </a:r>
            <a:r>
              <a:rPr lang="en-US" altLang="zh-CN" sz="2800">
                <a:latin typeface="微软雅黑" panose="020B0503020204020204" pitchFamily="34" charset="-122"/>
              </a:rPr>
              <a:t>______</a:t>
            </a:r>
            <a:r>
              <a:rPr lang="zh-CN" altLang="en-US" sz="2800">
                <a:latin typeface="微软雅黑" panose="020B0503020204020204" pitchFamily="34" charset="-122"/>
              </a:rPr>
              <a:t>的烧杯盛放</a:t>
            </a:r>
            <a:r>
              <a:rPr lang="zh-CN" altLang="en-US" sz="2800" u="sng">
                <a:latin typeface="微软雅黑" panose="020B0503020204020204" pitchFamily="34" charset="-122"/>
              </a:rPr>
              <a:t>质量相同</a:t>
            </a:r>
            <a:r>
              <a:rPr lang="zh-CN" altLang="en-US" sz="2800">
                <a:latin typeface="微软雅黑" panose="020B0503020204020204" pitchFamily="34" charset="-122"/>
              </a:rPr>
              <a:t>的两种液体  </a:t>
            </a:r>
            <a:r>
              <a:rPr lang="en-US" altLang="zh-CN" sz="2800">
                <a:latin typeface="微软雅黑" panose="020B0503020204020204" pitchFamily="34" charset="-122"/>
              </a:rPr>
              <a:t>(</a:t>
            </a:r>
            <a:r>
              <a:rPr lang="zh-CN" altLang="en-US" sz="2800">
                <a:latin typeface="微软雅黑" panose="020B0503020204020204" pitchFamily="34" charset="-122"/>
              </a:rPr>
              <a:t>水和煤油</a:t>
            </a:r>
            <a:r>
              <a:rPr lang="en-US" altLang="zh-CN" sz="2800">
                <a:latin typeface="微软雅黑" panose="020B0503020204020204" pitchFamily="34" charset="-122"/>
              </a:rPr>
              <a:t>),  </a:t>
            </a:r>
            <a:r>
              <a:rPr lang="zh-CN" altLang="en-US" sz="2800">
                <a:latin typeface="微软雅黑" panose="020B0503020204020204" pitchFamily="34" charset="-122"/>
              </a:rPr>
              <a:t>用</a:t>
            </a:r>
            <a:r>
              <a:rPr lang="en-US" altLang="zh-CN" sz="2800">
                <a:latin typeface="微软雅黑" panose="020B0503020204020204" pitchFamily="34" charset="-122"/>
              </a:rPr>
              <a:t>_____</a:t>
            </a:r>
            <a:r>
              <a:rPr lang="en-US" altLang="zh-CN" sz="2800" u="sng">
                <a:latin typeface="微软雅黑" panose="020B0503020204020204" pitchFamily="34" charset="-122"/>
              </a:rPr>
              <a:t>    </a:t>
            </a:r>
            <a:r>
              <a:rPr lang="zh-CN" altLang="en-US" sz="2800">
                <a:latin typeface="微软雅黑" panose="020B0503020204020204" pitchFamily="34" charset="-122"/>
              </a:rPr>
              <a:t>的两个电热器给它们加热使它们升高相同的温度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看它们所用的时间的长短。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045075" y="2678113"/>
            <a:ext cx="8953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质量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243638" y="2638425"/>
            <a:ext cx="29781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升高的温度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9158288" y="2673350"/>
            <a:ext cx="16319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物质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112963" y="3548063"/>
            <a:ext cx="16319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相同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06438" y="4133850"/>
            <a:ext cx="16319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相同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21" name="矩形 18442"/>
          <p:cNvSpPr>
            <a:spLocks noChangeArrowheads="1"/>
          </p:cNvSpPr>
          <p:nvPr/>
        </p:nvSpPr>
        <p:spPr bwMode="auto">
          <a:xfrm>
            <a:off x="969963" y="1168400"/>
            <a:ext cx="54673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3300"/>
                </a:solidFill>
              </a:rPr>
              <a:t>一、实验探究：物质的比热容</a:t>
            </a:r>
            <a:endParaRPr lang="zh-CN" altLang="en-US" sz="3200" b="1">
              <a:solidFill>
                <a:srgbClr val="FF3300"/>
              </a:solidFill>
            </a:endParaRPr>
          </a:p>
        </p:txBody>
      </p:sp>
      <p:sp>
        <p:nvSpPr>
          <p:cNvPr id="13322" name="矩形 18443"/>
          <p:cNvSpPr>
            <a:spLocks noChangeArrowheads="1"/>
          </p:cNvSpPr>
          <p:nvPr/>
        </p:nvSpPr>
        <p:spPr bwMode="auto">
          <a:xfrm>
            <a:off x="4098925" y="288925"/>
            <a:ext cx="224155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探究问题，分工合作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18436" grpId="0"/>
      <p:bldP spid="18437" grpId="0"/>
      <p:bldP spid="9222" grpId="0"/>
      <p:bldP spid="9223" grpId="0"/>
      <p:bldP spid="9224" grpId="0"/>
      <p:bldP spid="9225" grpId="0"/>
      <p:bldP spid="92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矩形 19547"/>
          <p:cNvSpPr>
            <a:spLocks noChangeArrowheads="1"/>
          </p:cNvSpPr>
          <p:nvPr/>
        </p:nvSpPr>
        <p:spPr bwMode="auto">
          <a:xfrm>
            <a:off x="1627188" y="1874838"/>
            <a:ext cx="9747250" cy="4232275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" name="Group 3"/>
          <p:cNvGrpSpPr/>
          <p:nvPr/>
        </p:nvGrpSpPr>
        <p:grpSpPr bwMode="auto">
          <a:xfrm>
            <a:off x="7656513" y="2149475"/>
            <a:ext cx="768350" cy="73025"/>
            <a:chOff x="0" y="0"/>
            <a:chExt cx="363" cy="46"/>
          </a:xfrm>
        </p:grpSpPr>
        <p:sp>
          <p:nvSpPr>
            <p:cNvPr id="14339" name="Line 4"/>
            <p:cNvSpPr>
              <a:spLocks noChangeShapeType="1"/>
            </p:cNvSpPr>
            <p:nvPr/>
          </p:nvSpPr>
          <p:spPr bwMode="auto">
            <a:xfrm>
              <a:off x="0" y="0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0" name="Line 5"/>
            <p:cNvSpPr>
              <a:spLocks noChangeShapeType="1"/>
            </p:cNvSpPr>
            <p:nvPr/>
          </p:nvSpPr>
          <p:spPr bwMode="auto">
            <a:xfrm>
              <a:off x="0" y="46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1" name="Oval 6"/>
            <p:cNvSpPr>
              <a:spLocks noChangeArrowheads="1"/>
            </p:cNvSpPr>
            <p:nvPr/>
          </p:nvSpPr>
          <p:spPr bwMode="auto">
            <a:xfrm>
              <a:off x="317" y="0"/>
              <a:ext cx="46" cy="4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3162300" y="2076450"/>
            <a:ext cx="768350" cy="73025"/>
            <a:chOff x="0" y="0"/>
            <a:chExt cx="363" cy="46"/>
          </a:xfrm>
        </p:grpSpPr>
        <p:sp>
          <p:nvSpPr>
            <p:cNvPr id="14343" name="Line 8"/>
            <p:cNvSpPr>
              <a:spLocks noChangeShapeType="1"/>
            </p:cNvSpPr>
            <p:nvPr/>
          </p:nvSpPr>
          <p:spPr bwMode="auto">
            <a:xfrm>
              <a:off x="0" y="0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4" name="Line 9"/>
            <p:cNvSpPr>
              <a:spLocks noChangeShapeType="1"/>
            </p:cNvSpPr>
            <p:nvPr/>
          </p:nvSpPr>
          <p:spPr bwMode="auto">
            <a:xfrm>
              <a:off x="0" y="46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5" name="Oval 10"/>
            <p:cNvSpPr>
              <a:spLocks noChangeArrowheads="1"/>
            </p:cNvSpPr>
            <p:nvPr/>
          </p:nvSpPr>
          <p:spPr bwMode="auto">
            <a:xfrm>
              <a:off x="317" y="0"/>
              <a:ext cx="46" cy="4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1"/>
          <p:cNvGrpSpPr/>
          <p:nvPr/>
        </p:nvGrpSpPr>
        <p:grpSpPr bwMode="auto">
          <a:xfrm>
            <a:off x="3162300" y="3589338"/>
            <a:ext cx="2016125" cy="1655762"/>
            <a:chOff x="0" y="0"/>
            <a:chExt cx="907" cy="907"/>
          </a:xfrm>
        </p:grpSpPr>
        <p:sp>
          <p:nvSpPr>
            <p:cNvPr id="14347" name="Line 12"/>
            <p:cNvSpPr>
              <a:spLocks noChangeShapeType="1"/>
            </p:cNvSpPr>
            <p:nvPr/>
          </p:nvSpPr>
          <p:spPr bwMode="auto">
            <a:xfrm>
              <a:off x="0" y="0"/>
              <a:ext cx="0" cy="907"/>
            </a:xfrm>
            <a:prstGeom prst="line">
              <a:avLst/>
            </a:prstGeom>
            <a:noFill/>
            <a:ln w="28575">
              <a:solidFill>
                <a:srgbClr val="33CCCC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8" name="Line 13"/>
            <p:cNvSpPr>
              <a:spLocks noChangeShapeType="1"/>
            </p:cNvSpPr>
            <p:nvPr/>
          </p:nvSpPr>
          <p:spPr bwMode="auto">
            <a:xfrm>
              <a:off x="0" y="907"/>
              <a:ext cx="907" cy="0"/>
            </a:xfrm>
            <a:prstGeom prst="line">
              <a:avLst/>
            </a:prstGeom>
            <a:noFill/>
            <a:ln w="28575">
              <a:solidFill>
                <a:srgbClr val="00FF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9" name="Line 14"/>
            <p:cNvSpPr>
              <a:spLocks noChangeShapeType="1"/>
            </p:cNvSpPr>
            <p:nvPr/>
          </p:nvSpPr>
          <p:spPr bwMode="auto">
            <a:xfrm>
              <a:off x="907" y="0"/>
              <a:ext cx="0" cy="907"/>
            </a:xfrm>
            <a:prstGeom prst="line">
              <a:avLst/>
            </a:prstGeom>
            <a:noFill/>
            <a:ln w="28575">
              <a:solidFill>
                <a:srgbClr val="00FFFF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15"/>
          <p:cNvGrpSpPr/>
          <p:nvPr/>
        </p:nvGrpSpPr>
        <p:grpSpPr bwMode="auto">
          <a:xfrm>
            <a:off x="3643313" y="2005013"/>
            <a:ext cx="96837" cy="2952750"/>
            <a:chOff x="0" y="0"/>
            <a:chExt cx="46" cy="1860"/>
          </a:xfrm>
        </p:grpSpPr>
        <p:grpSp>
          <p:nvGrpSpPr>
            <p:cNvPr id="14351" name="Group 16"/>
            <p:cNvGrpSpPr/>
            <p:nvPr/>
          </p:nvGrpSpPr>
          <p:grpSpPr bwMode="auto">
            <a:xfrm>
              <a:off x="0" y="0"/>
              <a:ext cx="46" cy="1860"/>
              <a:chOff x="0" y="0"/>
              <a:chExt cx="46" cy="1860"/>
            </a:xfrm>
          </p:grpSpPr>
          <p:sp>
            <p:nvSpPr>
              <p:cNvPr id="14352" name="Rectangle 17" descr="羊皮纸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6" cy="1542"/>
              </a:xfrm>
              <a:prstGeom prst="rect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53" name="Oval 18" descr="羊皮纸"/>
              <p:cNvSpPr>
                <a:spLocks noChangeArrowheads="1"/>
              </p:cNvSpPr>
              <p:nvPr/>
            </p:nvSpPr>
            <p:spPr bwMode="auto">
              <a:xfrm>
                <a:off x="0" y="1769"/>
                <a:ext cx="45" cy="91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54" name="Oval 19" descr="羊皮纸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6" cy="227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355" name="Line 20"/>
            <p:cNvSpPr>
              <a:spLocks noChangeShapeType="1"/>
            </p:cNvSpPr>
            <p:nvPr/>
          </p:nvSpPr>
          <p:spPr bwMode="auto">
            <a:xfrm>
              <a:off x="0" y="499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6" name="Line 21"/>
            <p:cNvSpPr>
              <a:spLocks noChangeShapeType="1"/>
            </p:cNvSpPr>
            <p:nvPr/>
          </p:nvSpPr>
          <p:spPr bwMode="auto">
            <a:xfrm>
              <a:off x="0" y="499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7" name="Line 22"/>
            <p:cNvSpPr>
              <a:spLocks noChangeShapeType="1"/>
            </p:cNvSpPr>
            <p:nvPr/>
          </p:nvSpPr>
          <p:spPr bwMode="auto">
            <a:xfrm>
              <a:off x="0" y="59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4358" name="Group 23"/>
            <p:cNvGrpSpPr/>
            <p:nvPr/>
          </p:nvGrpSpPr>
          <p:grpSpPr bwMode="auto">
            <a:xfrm>
              <a:off x="0" y="0"/>
              <a:ext cx="46" cy="1860"/>
              <a:chOff x="0" y="0"/>
              <a:chExt cx="46" cy="1860"/>
            </a:xfrm>
          </p:grpSpPr>
          <p:sp>
            <p:nvSpPr>
              <p:cNvPr id="14359" name="Rectangle 24" descr="羊皮纸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6" cy="1542"/>
              </a:xfrm>
              <a:prstGeom prst="rect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60" name="Oval 25" descr="羊皮纸"/>
              <p:cNvSpPr>
                <a:spLocks noChangeArrowheads="1"/>
              </p:cNvSpPr>
              <p:nvPr/>
            </p:nvSpPr>
            <p:spPr bwMode="auto">
              <a:xfrm>
                <a:off x="0" y="1769"/>
                <a:ext cx="45" cy="91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61" name="Oval 26" descr="羊皮纸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6" cy="227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362" name="Line 27"/>
            <p:cNvSpPr>
              <a:spLocks noChangeShapeType="1"/>
            </p:cNvSpPr>
            <p:nvPr/>
          </p:nvSpPr>
          <p:spPr bwMode="auto">
            <a:xfrm>
              <a:off x="0" y="72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3" name="Line 28"/>
            <p:cNvSpPr>
              <a:spLocks noChangeShapeType="1"/>
            </p:cNvSpPr>
            <p:nvPr/>
          </p:nvSpPr>
          <p:spPr bwMode="auto">
            <a:xfrm>
              <a:off x="0" y="72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4" name="Line 29"/>
            <p:cNvSpPr>
              <a:spLocks noChangeShapeType="1"/>
            </p:cNvSpPr>
            <p:nvPr/>
          </p:nvSpPr>
          <p:spPr bwMode="auto">
            <a:xfrm>
              <a:off x="0" y="862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5" name="Line 30"/>
            <p:cNvSpPr>
              <a:spLocks noChangeShapeType="1"/>
            </p:cNvSpPr>
            <p:nvPr/>
          </p:nvSpPr>
          <p:spPr bwMode="auto">
            <a:xfrm>
              <a:off x="0" y="998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6" name="Line 31"/>
            <p:cNvSpPr>
              <a:spLocks noChangeShapeType="1"/>
            </p:cNvSpPr>
            <p:nvPr/>
          </p:nvSpPr>
          <p:spPr bwMode="auto">
            <a:xfrm>
              <a:off x="0" y="1134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7" name="Line 32"/>
            <p:cNvSpPr>
              <a:spLocks noChangeShapeType="1"/>
            </p:cNvSpPr>
            <p:nvPr/>
          </p:nvSpPr>
          <p:spPr bwMode="auto">
            <a:xfrm>
              <a:off x="0" y="127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8" name="Line 33"/>
            <p:cNvSpPr>
              <a:spLocks noChangeShapeType="1"/>
            </p:cNvSpPr>
            <p:nvPr/>
          </p:nvSpPr>
          <p:spPr bwMode="auto">
            <a:xfrm>
              <a:off x="0" y="140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9" name="Line 34"/>
            <p:cNvSpPr>
              <a:spLocks noChangeShapeType="1"/>
            </p:cNvSpPr>
            <p:nvPr/>
          </p:nvSpPr>
          <p:spPr bwMode="auto">
            <a:xfrm>
              <a:off x="0" y="1542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0" name="Line 35"/>
            <p:cNvSpPr>
              <a:spLocks noChangeShapeType="1"/>
            </p:cNvSpPr>
            <p:nvPr/>
          </p:nvSpPr>
          <p:spPr bwMode="auto">
            <a:xfrm>
              <a:off x="0" y="1678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" name="Group 36"/>
          <p:cNvGrpSpPr/>
          <p:nvPr/>
        </p:nvGrpSpPr>
        <p:grpSpPr bwMode="auto">
          <a:xfrm>
            <a:off x="4410075" y="2436813"/>
            <a:ext cx="1822450" cy="2628900"/>
            <a:chOff x="0" y="0"/>
            <a:chExt cx="861" cy="1656"/>
          </a:xfrm>
        </p:grpSpPr>
        <p:sp>
          <p:nvSpPr>
            <p:cNvPr id="14372" name="Line 37"/>
            <p:cNvSpPr>
              <a:spLocks noChangeShapeType="1"/>
            </p:cNvSpPr>
            <p:nvPr/>
          </p:nvSpPr>
          <p:spPr bwMode="auto">
            <a:xfrm>
              <a:off x="45" y="363"/>
              <a:ext cx="0" cy="1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3" name="Line 38"/>
            <p:cNvSpPr>
              <a:spLocks noChangeShapeType="1"/>
            </p:cNvSpPr>
            <p:nvPr/>
          </p:nvSpPr>
          <p:spPr bwMode="auto">
            <a:xfrm>
              <a:off x="136" y="363"/>
              <a:ext cx="0" cy="1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4" name="Rectangle 39"/>
            <p:cNvSpPr>
              <a:spLocks noChangeArrowheads="1"/>
            </p:cNvSpPr>
            <p:nvPr/>
          </p:nvSpPr>
          <p:spPr bwMode="auto">
            <a:xfrm>
              <a:off x="18" y="327"/>
              <a:ext cx="136" cy="362"/>
            </a:xfrm>
            <a:prstGeom prst="rect">
              <a:avLst/>
            </a:prstGeom>
            <a:gradFill rotWithShape="1">
              <a:gsLst>
                <a:gs pos="0">
                  <a:schemeClr val="tx2"/>
                </a:gs>
                <a:gs pos="50000">
                  <a:schemeClr val="bg1"/>
                </a:gs>
                <a:gs pos="100000">
                  <a:schemeClr val="tx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4375" name="Group 40"/>
            <p:cNvGrpSpPr/>
            <p:nvPr/>
          </p:nvGrpSpPr>
          <p:grpSpPr bwMode="auto">
            <a:xfrm>
              <a:off x="0" y="1519"/>
              <a:ext cx="181" cy="137"/>
              <a:chOff x="0" y="0"/>
              <a:chExt cx="181" cy="137"/>
            </a:xfrm>
          </p:grpSpPr>
          <p:sp>
            <p:nvSpPr>
              <p:cNvPr id="14376" name="Oval 4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77" name="Oval 42"/>
              <p:cNvSpPr>
                <a:spLocks noChangeArrowheads="1"/>
              </p:cNvSpPr>
              <p:nvPr/>
            </p:nvSpPr>
            <p:spPr bwMode="auto">
              <a:xfrm>
                <a:off x="45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78" name="Oval 43"/>
              <p:cNvSpPr>
                <a:spLocks noChangeArrowheads="1"/>
              </p:cNvSpPr>
              <p:nvPr/>
            </p:nvSpPr>
            <p:spPr bwMode="auto">
              <a:xfrm>
                <a:off x="90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79" name="Oval 44"/>
              <p:cNvSpPr>
                <a:spLocks noChangeArrowheads="1"/>
              </p:cNvSpPr>
              <p:nvPr/>
            </p:nvSpPr>
            <p:spPr bwMode="auto">
              <a:xfrm>
                <a:off x="136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380" name="未知"/>
            <p:cNvSpPr>
              <a:spLocks noChangeArrowheads="1"/>
            </p:cNvSpPr>
            <p:nvPr/>
          </p:nvSpPr>
          <p:spPr bwMode="auto">
            <a:xfrm>
              <a:off x="72" y="0"/>
              <a:ext cx="77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91" y="182"/>
                </a:cxn>
                <a:cxn ang="0">
                  <a:pos x="454" y="46"/>
                </a:cxn>
                <a:cxn ang="0">
                  <a:pos x="771" y="0"/>
                </a:cxn>
              </a:cxnLst>
              <a:rect l="0" t="0" r="r" b="b"/>
              <a:pathLst>
                <a:path w="771" h="318">
                  <a:moveTo>
                    <a:pt x="0" y="318"/>
                  </a:moveTo>
                  <a:cubicBezTo>
                    <a:pt x="7" y="272"/>
                    <a:pt x="15" y="227"/>
                    <a:pt x="91" y="182"/>
                  </a:cubicBezTo>
                  <a:cubicBezTo>
                    <a:pt x="167" y="137"/>
                    <a:pt x="341" y="76"/>
                    <a:pt x="454" y="46"/>
                  </a:cubicBezTo>
                  <a:cubicBezTo>
                    <a:pt x="567" y="16"/>
                    <a:pt x="718" y="8"/>
                    <a:pt x="77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1" name="未知"/>
            <p:cNvSpPr>
              <a:spLocks noChangeArrowheads="1"/>
            </p:cNvSpPr>
            <p:nvPr/>
          </p:nvSpPr>
          <p:spPr bwMode="auto">
            <a:xfrm>
              <a:off x="90" y="19"/>
              <a:ext cx="77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91" y="182"/>
                </a:cxn>
                <a:cxn ang="0">
                  <a:pos x="454" y="46"/>
                </a:cxn>
                <a:cxn ang="0">
                  <a:pos x="771" y="0"/>
                </a:cxn>
              </a:cxnLst>
              <a:rect l="0" t="0" r="r" b="b"/>
              <a:pathLst>
                <a:path w="771" h="318">
                  <a:moveTo>
                    <a:pt x="0" y="318"/>
                  </a:moveTo>
                  <a:cubicBezTo>
                    <a:pt x="7" y="272"/>
                    <a:pt x="15" y="227"/>
                    <a:pt x="91" y="182"/>
                  </a:cubicBezTo>
                  <a:cubicBezTo>
                    <a:pt x="167" y="137"/>
                    <a:pt x="341" y="76"/>
                    <a:pt x="454" y="46"/>
                  </a:cubicBezTo>
                  <a:cubicBezTo>
                    <a:pt x="567" y="16"/>
                    <a:pt x="718" y="8"/>
                    <a:pt x="77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9503" name="Group 47"/>
          <p:cNvGrpSpPr/>
          <p:nvPr/>
        </p:nvGrpSpPr>
        <p:grpSpPr bwMode="auto">
          <a:xfrm>
            <a:off x="7675563" y="3589338"/>
            <a:ext cx="2014537" cy="1655762"/>
            <a:chOff x="0" y="0"/>
            <a:chExt cx="907" cy="907"/>
          </a:xfrm>
        </p:grpSpPr>
        <p:sp>
          <p:nvSpPr>
            <p:cNvPr id="14383" name="Line 48"/>
            <p:cNvSpPr>
              <a:spLocks noChangeShapeType="1"/>
            </p:cNvSpPr>
            <p:nvPr/>
          </p:nvSpPr>
          <p:spPr bwMode="auto">
            <a:xfrm>
              <a:off x="0" y="0"/>
              <a:ext cx="0" cy="907"/>
            </a:xfrm>
            <a:prstGeom prst="line">
              <a:avLst/>
            </a:prstGeom>
            <a:noFill/>
            <a:ln w="28575">
              <a:solidFill>
                <a:srgbClr val="33CCCC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4" name="Line 49"/>
            <p:cNvSpPr>
              <a:spLocks noChangeShapeType="1"/>
            </p:cNvSpPr>
            <p:nvPr/>
          </p:nvSpPr>
          <p:spPr bwMode="auto">
            <a:xfrm>
              <a:off x="0" y="907"/>
              <a:ext cx="907" cy="0"/>
            </a:xfrm>
            <a:prstGeom prst="line">
              <a:avLst/>
            </a:prstGeom>
            <a:noFill/>
            <a:ln w="28575">
              <a:solidFill>
                <a:srgbClr val="33CCCC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5" name="Line 50"/>
            <p:cNvSpPr>
              <a:spLocks noChangeShapeType="1"/>
            </p:cNvSpPr>
            <p:nvPr/>
          </p:nvSpPr>
          <p:spPr bwMode="auto">
            <a:xfrm>
              <a:off x="907" y="0"/>
              <a:ext cx="0" cy="907"/>
            </a:xfrm>
            <a:prstGeom prst="line">
              <a:avLst/>
            </a:prstGeom>
            <a:noFill/>
            <a:ln w="28575">
              <a:solidFill>
                <a:srgbClr val="33CCCC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1" name="Group 51"/>
          <p:cNvGrpSpPr/>
          <p:nvPr/>
        </p:nvGrpSpPr>
        <p:grpSpPr bwMode="auto">
          <a:xfrm>
            <a:off x="8134350" y="2017713"/>
            <a:ext cx="98425" cy="2952750"/>
            <a:chOff x="0" y="0"/>
            <a:chExt cx="46" cy="1860"/>
          </a:xfrm>
        </p:grpSpPr>
        <p:grpSp>
          <p:nvGrpSpPr>
            <p:cNvPr id="14387" name="Group 52"/>
            <p:cNvGrpSpPr/>
            <p:nvPr/>
          </p:nvGrpSpPr>
          <p:grpSpPr bwMode="auto">
            <a:xfrm>
              <a:off x="0" y="0"/>
              <a:ext cx="46" cy="1860"/>
              <a:chOff x="0" y="0"/>
              <a:chExt cx="46" cy="1860"/>
            </a:xfrm>
          </p:grpSpPr>
          <p:sp>
            <p:nvSpPr>
              <p:cNvPr id="14388" name="Rectangle 53" descr="羊皮纸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6" cy="1542"/>
              </a:xfrm>
              <a:prstGeom prst="rect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89" name="Oval 54" descr="羊皮纸"/>
              <p:cNvSpPr>
                <a:spLocks noChangeArrowheads="1"/>
              </p:cNvSpPr>
              <p:nvPr/>
            </p:nvSpPr>
            <p:spPr bwMode="auto">
              <a:xfrm>
                <a:off x="0" y="1769"/>
                <a:ext cx="45" cy="91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0" name="Oval 55" descr="羊皮纸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6" cy="227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391" name="Line 56"/>
            <p:cNvSpPr>
              <a:spLocks noChangeShapeType="1"/>
            </p:cNvSpPr>
            <p:nvPr/>
          </p:nvSpPr>
          <p:spPr bwMode="auto">
            <a:xfrm>
              <a:off x="0" y="499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2" name="Line 57"/>
            <p:cNvSpPr>
              <a:spLocks noChangeShapeType="1"/>
            </p:cNvSpPr>
            <p:nvPr/>
          </p:nvSpPr>
          <p:spPr bwMode="auto">
            <a:xfrm>
              <a:off x="0" y="499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3" name="Line 58"/>
            <p:cNvSpPr>
              <a:spLocks noChangeShapeType="1"/>
            </p:cNvSpPr>
            <p:nvPr/>
          </p:nvSpPr>
          <p:spPr bwMode="auto">
            <a:xfrm>
              <a:off x="0" y="59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4394" name="Group 59"/>
            <p:cNvGrpSpPr/>
            <p:nvPr/>
          </p:nvGrpSpPr>
          <p:grpSpPr bwMode="auto">
            <a:xfrm>
              <a:off x="0" y="0"/>
              <a:ext cx="46" cy="1860"/>
              <a:chOff x="0" y="0"/>
              <a:chExt cx="46" cy="1860"/>
            </a:xfrm>
          </p:grpSpPr>
          <p:sp>
            <p:nvSpPr>
              <p:cNvPr id="14395" name="Rectangle 60" descr="羊皮纸"/>
              <p:cNvSpPr>
                <a:spLocks noChangeArrowheads="1"/>
              </p:cNvSpPr>
              <p:nvPr/>
            </p:nvSpPr>
            <p:spPr bwMode="auto">
              <a:xfrm>
                <a:off x="0" y="227"/>
                <a:ext cx="46" cy="1542"/>
              </a:xfrm>
              <a:prstGeom prst="rect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6" name="Oval 61" descr="羊皮纸"/>
              <p:cNvSpPr>
                <a:spLocks noChangeArrowheads="1"/>
              </p:cNvSpPr>
              <p:nvPr/>
            </p:nvSpPr>
            <p:spPr bwMode="auto">
              <a:xfrm>
                <a:off x="0" y="1769"/>
                <a:ext cx="45" cy="91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7" name="Oval 62" descr="羊皮纸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6" cy="227"/>
              </a:xfrm>
              <a:prstGeom prst="ellipse">
                <a:avLst/>
              </a:prstGeom>
              <a:blipFill dpi="0" rotWithShape="1">
                <a:blip r:embed="rId1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398" name="Line 63"/>
            <p:cNvSpPr>
              <a:spLocks noChangeShapeType="1"/>
            </p:cNvSpPr>
            <p:nvPr/>
          </p:nvSpPr>
          <p:spPr bwMode="auto">
            <a:xfrm>
              <a:off x="0" y="72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9" name="Line 64"/>
            <p:cNvSpPr>
              <a:spLocks noChangeShapeType="1"/>
            </p:cNvSpPr>
            <p:nvPr/>
          </p:nvSpPr>
          <p:spPr bwMode="auto">
            <a:xfrm>
              <a:off x="0" y="72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0" name="Line 65"/>
            <p:cNvSpPr>
              <a:spLocks noChangeShapeType="1"/>
            </p:cNvSpPr>
            <p:nvPr/>
          </p:nvSpPr>
          <p:spPr bwMode="auto">
            <a:xfrm>
              <a:off x="0" y="862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1" name="Line 66"/>
            <p:cNvSpPr>
              <a:spLocks noChangeShapeType="1"/>
            </p:cNvSpPr>
            <p:nvPr/>
          </p:nvSpPr>
          <p:spPr bwMode="auto">
            <a:xfrm>
              <a:off x="0" y="998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2" name="Line 67"/>
            <p:cNvSpPr>
              <a:spLocks noChangeShapeType="1"/>
            </p:cNvSpPr>
            <p:nvPr/>
          </p:nvSpPr>
          <p:spPr bwMode="auto">
            <a:xfrm>
              <a:off x="0" y="1134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3" name="Line 68"/>
            <p:cNvSpPr>
              <a:spLocks noChangeShapeType="1"/>
            </p:cNvSpPr>
            <p:nvPr/>
          </p:nvSpPr>
          <p:spPr bwMode="auto">
            <a:xfrm>
              <a:off x="0" y="127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4" name="Line 69"/>
            <p:cNvSpPr>
              <a:spLocks noChangeShapeType="1"/>
            </p:cNvSpPr>
            <p:nvPr/>
          </p:nvSpPr>
          <p:spPr bwMode="auto">
            <a:xfrm>
              <a:off x="0" y="1406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5" name="Line 70"/>
            <p:cNvSpPr>
              <a:spLocks noChangeShapeType="1"/>
            </p:cNvSpPr>
            <p:nvPr/>
          </p:nvSpPr>
          <p:spPr bwMode="auto">
            <a:xfrm>
              <a:off x="0" y="1542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06" name="Line 71"/>
            <p:cNvSpPr>
              <a:spLocks noChangeShapeType="1"/>
            </p:cNvSpPr>
            <p:nvPr/>
          </p:nvSpPr>
          <p:spPr bwMode="auto">
            <a:xfrm>
              <a:off x="0" y="1678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312" name="Line 72"/>
          <p:cNvSpPr>
            <a:spLocks noChangeShapeType="1"/>
          </p:cNvSpPr>
          <p:nvPr/>
        </p:nvSpPr>
        <p:spPr bwMode="auto">
          <a:xfrm>
            <a:off x="8170863" y="3949700"/>
            <a:ext cx="19050" cy="9350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14" name="Group 73"/>
          <p:cNvGrpSpPr/>
          <p:nvPr/>
        </p:nvGrpSpPr>
        <p:grpSpPr bwMode="auto">
          <a:xfrm>
            <a:off x="8826500" y="2436813"/>
            <a:ext cx="1822450" cy="2628900"/>
            <a:chOff x="0" y="0"/>
            <a:chExt cx="861" cy="1656"/>
          </a:xfrm>
        </p:grpSpPr>
        <p:sp>
          <p:nvSpPr>
            <p:cNvPr id="14409" name="Line 74"/>
            <p:cNvSpPr>
              <a:spLocks noChangeShapeType="1"/>
            </p:cNvSpPr>
            <p:nvPr/>
          </p:nvSpPr>
          <p:spPr bwMode="auto">
            <a:xfrm>
              <a:off x="45" y="363"/>
              <a:ext cx="0" cy="1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10" name="Line 75"/>
            <p:cNvSpPr>
              <a:spLocks noChangeShapeType="1"/>
            </p:cNvSpPr>
            <p:nvPr/>
          </p:nvSpPr>
          <p:spPr bwMode="auto">
            <a:xfrm>
              <a:off x="136" y="363"/>
              <a:ext cx="0" cy="12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11" name="Rectangle 76"/>
            <p:cNvSpPr>
              <a:spLocks noChangeArrowheads="1"/>
            </p:cNvSpPr>
            <p:nvPr/>
          </p:nvSpPr>
          <p:spPr bwMode="auto">
            <a:xfrm>
              <a:off x="18" y="327"/>
              <a:ext cx="136" cy="362"/>
            </a:xfrm>
            <a:prstGeom prst="rect">
              <a:avLst/>
            </a:prstGeom>
            <a:gradFill rotWithShape="1">
              <a:gsLst>
                <a:gs pos="0">
                  <a:schemeClr val="tx2"/>
                </a:gs>
                <a:gs pos="50000">
                  <a:schemeClr val="bg1"/>
                </a:gs>
                <a:gs pos="100000">
                  <a:schemeClr val="tx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4412" name="Group 77"/>
            <p:cNvGrpSpPr/>
            <p:nvPr/>
          </p:nvGrpSpPr>
          <p:grpSpPr bwMode="auto">
            <a:xfrm>
              <a:off x="0" y="1519"/>
              <a:ext cx="181" cy="137"/>
              <a:chOff x="0" y="0"/>
              <a:chExt cx="181" cy="137"/>
            </a:xfrm>
          </p:grpSpPr>
          <p:sp>
            <p:nvSpPr>
              <p:cNvPr id="14413" name="Oval 7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4" name="Oval 79"/>
              <p:cNvSpPr>
                <a:spLocks noChangeArrowheads="1"/>
              </p:cNvSpPr>
              <p:nvPr/>
            </p:nvSpPr>
            <p:spPr bwMode="auto">
              <a:xfrm>
                <a:off x="45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5" name="Oval 80"/>
              <p:cNvSpPr>
                <a:spLocks noChangeArrowheads="1"/>
              </p:cNvSpPr>
              <p:nvPr/>
            </p:nvSpPr>
            <p:spPr bwMode="auto">
              <a:xfrm>
                <a:off x="90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6" name="Oval 81"/>
              <p:cNvSpPr>
                <a:spLocks noChangeArrowheads="1"/>
              </p:cNvSpPr>
              <p:nvPr/>
            </p:nvSpPr>
            <p:spPr bwMode="auto">
              <a:xfrm>
                <a:off x="136" y="0"/>
                <a:ext cx="45" cy="137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417" name="未知"/>
            <p:cNvSpPr>
              <a:spLocks noChangeArrowheads="1"/>
            </p:cNvSpPr>
            <p:nvPr/>
          </p:nvSpPr>
          <p:spPr bwMode="auto">
            <a:xfrm>
              <a:off x="72" y="0"/>
              <a:ext cx="77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91" y="182"/>
                </a:cxn>
                <a:cxn ang="0">
                  <a:pos x="454" y="46"/>
                </a:cxn>
                <a:cxn ang="0">
                  <a:pos x="771" y="0"/>
                </a:cxn>
              </a:cxnLst>
              <a:rect l="0" t="0" r="r" b="b"/>
              <a:pathLst>
                <a:path w="771" h="318">
                  <a:moveTo>
                    <a:pt x="0" y="318"/>
                  </a:moveTo>
                  <a:cubicBezTo>
                    <a:pt x="7" y="272"/>
                    <a:pt x="15" y="227"/>
                    <a:pt x="91" y="182"/>
                  </a:cubicBezTo>
                  <a:cubicBezTo>
                    <a:pt x="167" y="137"/>
                    <a:pt x="341" y="76"/>
                    <a:pt x="454" y="46"/>
                  </a:cubicBezTo>
                  <a:cubicBezTo>
                    <a:pt x="567" y="16"/>
                    <a:pt x="718" y="8"/>
                    <a:pt x="77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18" name="未知"/>
            <p:cNvSpPr>
              <a:spLocks noChangeArrowheads="1"/>
            </p:cNvSpPr>
            <p:nvPr/>
          </p:nvSpPr>
          <p:spPr bwMode="auto">
            <a:xfrm>
              <a:off x="90" y="19"/>
              <a:ext cx="771" cy="318"/>
            </a:xfrm>
            <a:custGeom>
              <a:avLst/>
              <a:gdLst/>
              <a:ahLst/>
              <a:cxnLst>
                <a:cxn ang="0">
                  <a:pos x="0" y="318"/>
                </a:cxn>
                <a:cxn ang="0">
                  <a:pos x="91" y="182"/>
                </a:cxn>
                <a:cxn ang="0">
                  <a:pos x="454" y="46"/>
                </a:cxn>
                <a:cxn ang="0">
                  <a:pos x="771" y="0"/>
                </a:cxn>
              </a:cxnLst>
              <a:rect l="0" t="0" r="r" b="b"/>
              <a:pathLst>
                <a:path w="771" h="318">
                  <a:moveTo>
                    <a:pt x="0" y="318"/>
                  </a:moveTo>
                  <a:cubicBezTo>
                    <a:pt x="7" y="272"/>
                    <a:pt x="15" y="227"/>
                    <a:pt x="91" y="182"/>
                  </a:cubicBezTo>
                  <a:cubicBezTo>
                    <a:pt x="167" y="137"/>
                    <a:pt x="341" y="76"/>
                    <a:pt x="454" y="46"/>
                  </a:cubicBezTo>
                  <a:cubicBezTo>
                    <a:pt x="567" y="16"/>
                    <a:pt x="718" y="8"/>
                    <a:pt x="77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324" name="Line 84"/>
          <p:cNvSpPr>
            <a:spLocks noChangeShapeType="1"/>
          </p:cNvSpPr>
          <p:nvPr/>
        </p:nvSpPr>
        <p:spPr bwMode="auto">
          <a:xfrm>
            <a:off x="3162300" y="4308475"/>
            <a:ext cx="201612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>
            <a:off x="7675563" y="3805238"/>
            <a:ext cx="2014537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542" name="AutoShape 86"/>
          <p:cNvSpPr>
            <a:spLocks noChangeArrowheads="1"/>
          </p:cNvSpPr>
          <p:nvPr/>
        </p:nvSpPr>
        <p:spPr bwMode="auto">
          <a:xfrm>
            <a:off x="1819275" y="5389563"/>
            <a:ext cx="958850" cy="792162"/>
          </a:xfrm>
          <a:prstGeom prst="wedgeRoundRectCallout">
            <a:avLst>
              <a:gd name="adj1" fmla="val 81787"/>
              <a:gd name="adj2" fmla="val -254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3600" b="1">
                <a:solidFill>
                  <a:srgbClr val="FF0000"/>
                </a:solidFill>
              </a:rPr>
              <a:t>水</a:t>
            </a:r>
            <a:endParaRPr lang="zh-CN" altLang="en-US" sz="3600" b="1">
              <a:solidFill>
                <a:srgbClr val="FF0000"/>
              </a:solidFill>
            </a:endParaRPr>
          </a:p>
        </p:txBody>
      </p:sp>
      <p:sp>
        <p:nvSpPr>
          <p:cNvPr id="19543" name="AutoShape 87"/>
          <p:cNvSpPr>
            <a:spLocks noChangeArrowheads="1"/>
          </p:cNvSpPr>
          <p:nvPr/>
        </p:nvSpPr>
        <p:spPr bwMode="auto">
          <a:xfrm>
            <a:off x="5562600" y="5389563"/>
            <a:ext cx="1727200" cy="792162"/>
          </a:xfrm>
          <a:prstGeom prst="wedgeRoundRectCallout">
            <a:avLst>
              <a:gd name="adj1" fmla="val 67648"/>
              <a:gd name="adj2" fmla="val -254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3200" b="1">
                <a:solidFill>
                  <a:srgbClr val="FF0000"/>
                </a:solidFill>
              </a:rPr>
              <a:t>煤油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0328" name="Text Box 88"/>
          <p:cNvSpPr txBox="1">
            <a:spLocks noChangeArrowheads="1"/>
          </p:cNvSpPr>
          <p:nvPr/>
        </p:nvSpPr>
        <p:spPr bwMode="auto">
          <a:xfrm>
            <a:off x="1263650" y="1085850"/>
            <a:ext cx="17272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</a:rPr>
              <a:t>实验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 b="1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329" name="Line 89"/>
          <p:cNvSpPr>
            <a:spLocks noChangeShapeType="1"/>
          </p:cNvSpPr>
          <p:nvPr/>
        </p:nvSpPr>
        <p:spPr bwMode="auto">
          <a:xfrm flipV="1">
            <a:off x="3698875" y="2797175"/>
            <a:ext cx="0" cy="11525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30" name="Line 90"/>
          <p:cNvSpPr>
            <a:spLocks noChangeShapeType="1"/>
          </p:cNvSpPr>
          <p:nvPr/>
        </p:nvSpPr>
        <p:spPr bwMode="auto">
          <a:xfrm flipV="1">
            <a:off x="8188325" y="2797175"/>
            <a:ext cx="0" cy="11525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426" name="Line 91"/>
          <p:cNvSpPr>
            <a:spLocks noChangeShapeType="1"/>
          </p:cNvSpPr>
          <p:nvPr/>
        </p:nvSpPr>
        <p:spPr bwMode="auto">
          <a:xfrm>
            <a:off x="3692525" y="3948113"/>
            <a:ext cx="0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19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xit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2" grpId="0" animBg="1"/>
      <p:bldP spid="10324" grpId="0" animBg="1"/>
      <p:bldP spid="10325" grpId="0" animBg="1"/>
      <p:bldP spid="19542" grpId="0" animBg="1"/>
      <p:bldP spid="19543" grpId="0" animBg="1"/>
      <p:bldP spid="10328" grpId="0"/>
      <p:bldP spid="10329" grpId="0" animBg="1"/>
      <p:bldP spid="103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25" name="表格 20624"/>
          <p:cNvGraphicFramePr/>
          <p:nvPr/>
        </p:nvGraphicFramePr>
        <p:xfrm>
          <a:off x="592138" y="2682875"/>
          <a:ext cx="11233150" cy="1958911"/>
        </p:xfrm>
        <a:graphic>
          <a:graphicData uri="http://schemas.openxmlformats.org/drawingml/2006/table">
            <a:tbl>
              <a:tblPr/>
              <a:tblGrid>
                <a:gridCol w="1344613"/>
                <a:gridCol w="1438275"/>
                <a:gridCol w="1631950"/>
                <a:gridCol w="1730375"/>
                <a:gridCol w="2687637"/>
                <a:gridCol w="2400300"/>
              </a:tblGrid>
              <a:tr h="985838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     </a:t>
                      </a:r>
                      <a:r>
                        <a:rPr lang="zh-CN" altLang="en-US" dirty="0"/>
                        <a:t>液体</a:t>
                      </a: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质量</a:t>
                      </a:r>
                      <a:endParaRPr lang="zh-CN" altLang="en-US" dirty="0"/>
                    </a:p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</a:t>
                      </a:r>
                      <a:r>
                        <a:rPr lang="en-US" altLang="zh-CN" err="1"/>
                        <a:t>m/g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初温</a:t>
                      </a:r>
                      <a:endParaRPr lang="zh-CN" altLang="en-US" dirty="0"/>
                    </a:p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</a:t>
                      </a:r>
                      <a:r>
                        <a:rPr lang="en-US" altLang="zh-CN"/>
                        <a:t>t</a:t>
                      </a:r>
                      <a:r>
                        <a:rPr lang="en-US" altLang="zh-CN" baseline="-25000"/>
                        <a:t>0</a:t>
                      </a:r>
                      <a:r>
                        <a:rPr lang="en-US" altLang="zh-CN"/>
                        <a:t>/℃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末温</a:t>
                      </a:r>
                      <a:endParaRPr lang="zh-CN" altLang="en-US" dirty="0"/>
                    </a:p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</a:t>
                      </a:r>
                      <a:r>
                        <a:rPr lang="en-US" altLang="zh-CN"/>
                        <a:t>t/℃</a:t>
                      </a: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升高的温度</a:t>
                      </a:r>
                      <a:endParaRPr lang="zh-CN" altLang="en-US" dirty="0"/>
                    </a:p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 </a:t>
                      </a:r>
                      <a:r>
                        <a:rPr lang="en-US" altLang="zh-CN"/>
                        <a:t>(t-t</a:t>
                      </a:r>
                      <a:r>
                        <a:rPr lang="en-US" altLang="zh-CN" baseline="-25000"/>
                        <a:t>0</a:t>
                      </a:r>
                      <a:r>
                        <a:rPr lang="en-US" altLang="zh-CN"/>
                        <a:t>)/℃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加热时间</a:t>
                      </a:r>
                      <a:endParaRPr lang="zh-CN" altLang="en-US" dirty="0"/>
                    </a:p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    </a:t>
                      </a:r>
                      <a:r>
                        <a:rPr lang="en-US" altLang="zh-CN"/>
                        <a:t>t/min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496887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  </a:t>
                      </a:r>
                      <a:r>
                        <a:rPr lang="zh-CN" altLang="en-US" dirty="0"/>
                        <a:t>水</a:t>
                      </a: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500g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20℃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474663"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zh-CN" altLang="en-US" dirty="0"/>
                        <a:t>煤油</a:t>
                      </a:r>
                      <a:endParaRPr lang="zh-CN" altLang="en-US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500g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r>
                        <a:rPr lang="en-US" altLang="zh-CN"/>
                        <a:t>20℃</a:t>
                      </a:r>
                      <a:endParaRPr lang="en-US" alt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lvl="0" indent="-228600" algn="l" rtl="0" eaLnBrk="0" fontAlgn="base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 panose="020F0502020204030204" pitchFamily="34" charset="0"/>
                        </a:defRPr>
                      </a:lvl1pPr>
                      <a:lvl2pPr marL="685800" lvl="1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2pPr>
                      <a:lvl3pPr marL="1143000" lvl="2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3pPr>
                      <a:lvl4pPr marL="1600200" lvl="3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4pPr>
                      <a:lvl5pPr marL="2057400" lvl="4" indent="-228600" algn="l" rtl="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sym typeface="Calibri" panose="020F0502020204030204" pitchFamily="34" charset="0"/>
                        </a:defRPr>
                      </a:lvl5pPr>
                    </a:lstStyle>
                    <a:p>
                      <a:pPr marL="0" lvl="0" indent="0" eaLnBrk="1" hangingPunct="1">
                        <a:buNone/>
                      </a:pPr>
                      <a:endParaRPr lang="zh-CN" altLang="zh-CN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5232400" y="4133850"/>
            <a:ext cx="14414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30℃</a:t>
            </a:r>
            <a:endParaRPr lang="en-US" altLang="zh-CN" sz="2800"/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5232400" y="3629025"/>
            <a:ext cx="14414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30℃</a:t>
            </a:r>
            <a:endParaRPr lang="en-US" altLang="zh-CN" sz="2800"/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7151688" y="4154488"/>
            <a:ext cx="17272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</a:rPr>
              <a:t>10℃</a:t>
            </a:r>
            <a:endParaRPr lang="en-US" altLang="zh-CN" sz="2800">
              <a:solidFill>
                <a:srgbClr val="CC0000"/>
              </a:solidFill>
            </a:endParaRP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7151688" y="3619500"/>
            <a:ext cx="17272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</a:rPr>
              <a:t>10℃</a:t>
            </a:r>
            <a:endParaRPr lang="en-US" altLang="zh-CN" sz="2800">
              <a:solidFill>
                <a:srgbClr val="CC0000"/>
              </a:solidFill>
            </a:endParaRP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9840913" y="4062413"/>
            <a:ext cx="1919287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2min</a:t>
            </a:r>
            <a:endParaRPr lang="en-US" altLang="zh-CN" sz="2800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9856788" y="3609975"/>
            <a:ext cx="191928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/>
              <a:t>4min</a:t>
            </a:r>
            <a:endParaRPr lang="en-US" altLang="zh-CN" sz="2800"/>
          </a:p>
        </p:txBody>
      </p:sp>
      <p:grpSp>
        <p:nvGrpSpPr>
          <p:cNvPr id="15397" name="Group 38"/>
          <p:cNvGrpSpPr/>
          <p:nvPr/>
        </p:nvGrpSpPr>
        <p:grpSpPr bwMode="auto">
          <a:xfrm>
            <a:off x="3087688" y="977900"/>
            <a:ext cx="5857875" cy="1511300"/>
            <a:chOff x="0" y="0"/>
            <a:chExt cx="3537" cy="2041"/>
          </a:xfrm>
        </p:grpSpPr>
        <p:grpSp>
          <p:nvGrpSpPr>
            <p:cNvPr id="15398" name="Group 39"/>
            <p:cNvGrpSpPr/>
            <p:nvPr/>
          </p:nvGrpSpPr>
          <p:grpSpPr bwMode="auto">
            <a:xfrm>
              <a:off x="2123" y="91"/>
              <a:ext cx="363" cy="46"/>
              <a:chOff x="0" y="0"/>
              <a:chExt cx="363" cy="46"/>
            </a:xfrm>
          </p:grpSpPr>
          <p:sp>
            <p:nvSpPr>
              <p:cNvPr id="15399" name="Line 40"/>
              <p:cNvSpPr>
                <a:spLocks noChangeShapeType="1"/>
              </p:cNvSpPr>
              <p:nvPr/>
            </p:nvSpPr>
            <p:spPr bwMode="auto">
              <a:xfrm>
                <a:off x="0" y="0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0" name="Line 41"/>
              <p:cNvSpPr>
                <a:spLocks noChangeShapeType="1"/>
              </p:cNvSpPr>
              <p:nvPr/>
            </p:nvSpPr>
            <p:spPr bwMode="auto">
              <a:xfrm>
                <a:off x="0" y="46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1" name="Oval 42"/>
              <p:cNvSpPr>
                <a:spLocks noChangeArrowheads="1"/>
              </p:cNvSpPr>
              <p:nvPr/>
            </p:nvSpPr>
            <p:spPr bwMode="auto">
              <a:xfrm>
                <a:off x="317" y="0"/>
                <a:ext cx="46" cy="46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5402" name="Group 43"/>
            <p:cNvGrpSpPr/>
            <p:nvPr/>
          </p:nvGrpSpPr>
          <p:grpSpPr bwMode="auto">
            <a:xfrm>
              <a:off x="0" y="45"/>
              <a:ext cx="363" cy="46"/>
              <a:chOff x="0" y="0"/>
              <a:chExt cx="363" cy="46"/>
            </a:xfrm>
          </p:grpSpPr>
          <p:sp>
            <p:nvSpPr>
              <p:cNvPr id="15403" name="Line 44"/>
              <p:cNvSpPr>
                <a:spLocks noChangeShapeType="1"/>
              </p:cNvSpPr>
              <p:nvPr/>
            </p:nvSpPr>
            <p:spPr bwMode="auto">
              <a:xfrm>
                <a:off x="0" y="0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4" name="Line 45"/>
              <p:cNvSpPr>
                <a:spLocks noChangeShapeType="1"/>
              </p:cNvSpPr>
              <p:nvPr/>
            </p:nvSpPr>
            <p:spPr bwMode="auto">
              <a:xfrm>
                <a:off x="0" y="46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5" name="Oval 46"/>
              <p:cNvSpPr>
                <a:spLocks noChangeArrowheads="1"/>
              </p:cNvSpPr>
              <p:nvPr/>
            </p:nvSpPr>
            <p:spPr bwMode="auto">
              <a:xfrm>
                <a:off x="317" y="0"/>
                <a:ext cx="46" cy="46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5406" name="Group 47"/>
            <p:cNvGrpSpPr/>
            <p:nvPr/>
          </p:nvGrpSpPr>
          <p:grpSpPr bwMode="auto">
            <a:xfrm>
              <a:off x="0" y="998"/>
              <a:ext cx="952" cy="1043"/>
              <a:chOff x="0" y="0"/>
              <a:chExt cx="907" cy="907"/>
            </a:xfrm>
          </p:grpSpPr>
          <p:sp>
            <p:nvSpPr>
              <p:cNvPr id="15407" name="Line 48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90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8" name="Line 49"/>
              <p:cNvSpPr>
                <a:spLocks noChangeShapeType="1"/>
              </p:cNvSpPr>
              <p:nvPr/>
            </p:nvSpPr>
            <p:spPr bwMode="auto">
              <a:xfrm>
                <a:off x="0" y="907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09" name="Line 50"/>
              <p:cNvSpPr>
                <a:spLocks noChangeShapeType="1"/>
              </p:cNvSpPr>
              <p:nvPr/>
            </p:nvSpPr>
            <p:spPr bwMode="auto">
              <a:xfrm>
                <a:off x="907" y="0"/>
                <a:ext cx="0" cy="90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410" name="Group 51"/>
            <p:cNvGrpSpPr/>
            <p:nvPr/>
          </p:nvGrpSpPr>
          <p:grpSpPr bwMode="auto">
            <a:xfrm>
              <a:off x="227" y="0"/>
              <a:ext cx="46" cy="1860"/>
              <a:chOff x="0" y="0"/>
              <a:chExt cx="46" cy="1860"/>
            </a:xfrm>
          </p:grpSpPr>
          <p:grpSp>
            <p:nvGrpSpPr>
              <p:cNvPr id="15411" name="Group 52"/>
              <p:cNvGrpSpPr/>
              <p:nvPr/>
            </p:nvGrpSpPr>
            <p:grpSpPr bwMode="auto">
              <a:xfrm>
                <a:off x="0" y="0"/>
                <a:ext cx="46" cy="1860"/>
                <a:chOff x="0" y="0"/>
                <a:chExt cx="46" cy="1860"/>
              </a:xfrm>
            </p:grpSpPr>
            <p:sp>
              <p:nvSpPr>
                <p:cNvPr id="15412" name="Rectangle 53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227"/>
                  <a:ext cx="46" cy="1542"/>
                </a:xfrm>
                <a:prstGeom prst="rect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13" name="Oval 54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1769"/>
                  <a:ext cx="45" cy="91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14" name="Oval 55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6" cy="227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15" name="Line 56"/>
              <p:cNvSpPr>
                <a:spLocks noChangeShapeType="1"/>
              </p:cNvSpPr>
              <p:nvPr/>
            </p:nvSpPr>
            <p:spPr bwMode="auto">
              <a:xfrm>
                <a:off x="0" y="499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16" name="Line 57"/>
              <p:cNvSpPr>
                <a:spLocks noChangeShapeType="1"/>
              </p:cNvSpPr>
              <p:nvPr/>
            </p:nvSpPr>
            <p:spPr bwMode="auto">
              <a:xfrm>
                <a:off x="0" y="499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17" name="Line 58"/>
              <p:cNvSpPr>
                <a:spLocks noChangeShapeType="1"/>
              </p:cNvSpPr>
              <p:nvPr/>
            </p:nvSpPr>
            <p:spPr bwMode="auto">
              <a:xfrm>
                <a:off x="0" y="590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5418" name="Group 59"/>
              <p:cNvGrpSpPr/>
              <p:nvPr/>
            </p:nvGrpSpPr>
            <p:grpSpPr bwMode="auto">
              <a:xfrm>
                <a:off x="0" y="0"/>
                <a:ext cx="46" cy="1860"/>
                <a:chOff x="0" y="0"/>
                <a:chExt cx="46" cy="1860"/>
              </a:xfrm>
            </p:grpSpPr>
            <p:sp>
              <p:nvSpPr>
                <p:cNvPr id="15419" name="Rectangle 60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227"/>
                  <a:ext cx="46" cy="1542"/>
                </a:xfrm>
                <a:prstGeom prst="rect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20" name="Oval 61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1769"/>
                  <a:ext cx="45" cy="91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21" name="Oval 62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6" cy="227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22" name="Line 63"/>
              <p:cNvSpPr>
                <a:spLocks noChangeShapeType="1"/>
              </p:cNvSpPr>
              <p:nvPr/>
            </p:nvSpPr>
            <p:spPr bwMode="auto">
              <a:xfrm>
                <a:off x="0" y="72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3" name="Line 64"/>
              <p:cNvSpPr>
                <a:spLocks noChangeShapeType="1"/>
              </p:cNvSpPr>
              <p:nvPr/>
            </p:nvSpPr>
            <p:spPr bwMode="auto">
              <a:xfrm>
                <a:off x="0" y="72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4" name="Line 65"/>
              <p:cNvSpPr>
                <a:spLocks noChangeShapeType="1"/>
              </p:cNvSpPr>
              <p:nvPr/>
            </p:nvSpPr>
            <p:spPr bwMode="auto">
              <a:xfrm>
                <a:off x="0" y="862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5" name="Line 66"/>
              <p:cNvSpPr>
                <a:spLocks noChangeShapeType="1"/>
              </p:cNvSpPr>
              <p:nvPr/>
            </p:nvSpPr>
            <p:spPr bwMode="auto">
              <a:xfrm>
                <a:off x="0" y="998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6" name="Line 67"/>
              <p:cNvSpPr>
                <a:spLocks noChangeShapeType="1"/>
              </p:cNvSpPr>
              <p:nvPr/>
            </p:nvSpPr>
            <p:spPr bwMode="auto">
              <a:xfrm>
                <a:off x="0" y="1134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7" name="Line 68"/>
              <p:cNvSpPr>
                <a:spLocks noChangeShapeType="1"/>
              </p:cNvSpPr>
              <p:nvPr/>
            </p:nvSpPr>
            <p:spPr bwMode="auto">
              <a:xfrm>
                <a:off x="0" y="1270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8" name="Line 69"/>
              <p:cNvSpPr>
                <a:spLocks noChangeShapeType="1"/>
              </p:cNvSpPr>
              <p:nvPr/>
            </p:nvSpPr>
            <p:spPr bwMode="auto">
              <a:xfrm>
                <a:off x="0" y="140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29" name="Line 70"/>
              <p:cNvSpPr>
                <a:spLocks noChangeShapeType="1"/>
              </p:cNvSpPr>
              <p:nvPr/>
            </p:nvSpPr>
            <p:spPr bwMode="auto">
              <a:xfrm>
                <a:off x="0" y="1542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30" name="Line 71"/>
              <p:cNvSpPr>
                <a:spLocks noChangeShapeType="1"/>
              </p:cNvSpPr>
              <p:nvPr/>
            </p:nvSpPr>
            <p:spPr bwMode="auto">
              <a:xfrm>
                <a:off x="0" y="1678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431" name="Group 72"/>
            <p:cNvGrpSpPr/>
            <p:nvPr/>
          </p:nvGrpSpPr>
          <p:grpSpPr bwMode="auto">
            <a:xfrm>
              <a:off x="589" y="272"/>
              <a:ext cx="861" cy="1656"/>
              <a:chOff x="0" y="0"/>
              <a:chExt cx="861" cy="1656"/>
            </a:xfrm>
          </p:grpSpPr>
          <p:sp>
            <p:nvSpPr>
              <p:cNvPr id="15432" name="Line 73"/>
              <p:cNvSpPr>
                <a:spLocks noChangeShapeType="1"/>
              </p:cNvSpPr>
              <p:nvPr/>
            </p:nvSpPr>
            <p:spPr bwMode="auto">
              <a:xfrm>
                <a:off x="45" y="363"/>
                <a:ext cx="0" cy="12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33" name="Line 74"/>
              <p:cNvSpPr>
                <a:spLocks noChangeShapeType="1"/>
              </p:cNvSpPr>
              <p:nvPr/>
            </p:nvSpPr>
            <p:spPr bwMode="auto">
              <a:xfrm>
                <a:off x="136" y="363"/>
                <a:ext cx="0" cy="12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34" name="Rectangle 75"/>
              <p:cNvSpPr>
                <a:spLocks noChangeArrowheads="1"/>
              </p:cNvSpPr>
              <p:nvPr/>
            </p:nvSpPr>
            <p:spPr bwMode="auto">
              <a:xfrm>
                <a:off x="18" y="327"/>
                <a:ext cx="136" cy="362"/>
              </a:xfrm>
              <a:prstGeom prst="rect">
                <a:avLst/>
              </a:prstGeom>
              <a:gradFill rotWithShape="1">
                <a:gsLst>
                  <a:gs pos="0">
                    <a:schemeClr val="tx2"/>
                  </a:gs>
                  <a:gs pos="50000">
                    <a:schemeClr val="bg1"/>
                  </a:gs>
                  <a:gs pos="100000">
                    <a:schemeClr val="tx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5435" name="Group 76"/>
              <p:cNvGrpSpPr/>
              <p:nvPr/>
            </p:nvGrpSpPr>
            <p:grpSpPr bwMode="auto">
              <a:xfrm>
                <a:off x="0" y="1519"/>
                <a:ext cx="181" cy="137"/>
                <a:chOff x="0" y="0"/>
                <a:chExt cx="181" cy="137"/>
              </a:xfrm>
            </p:grpSpPr>
            <p:sp>
              <p:nvSpPr>
                <p:cNvPr id="15436" name="Oval 7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37" name="Oval 78"/>
                <p:cNvSpPr>
                  <a:spLocks noChangeArrowheads="1"/>
                </p:cNvSpPr>
                <p:nvPr/>
              </p:nvSpPr>
              <p:spPr bwMode="auto">
                <a:xfrm>
                  <a:off x="45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38" name="Oval 79"/>
                <p:cNvSpPr>
                  <a:spLocks noChangeArrowheads="1"/>
                </p:cNvSpPr>
                <p:nvPr/>
              </p:nvSpPr>
              <p:spPr bwMode="auto">
                <a:xfrm>
                  <a:off x="90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39" name="Oval 80"/>
                <p:cNvSpPr>
                  <a:spLocks noChangeArrowheads="1"/>
                </p:cNvSpPr>
                <p:nvPr/>
              </p:nvSpPr>
              <p:spPr bwMode="auto">
                <a:xfrm>
                  <a:off x="136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40" name="未知"/>
              <p:cNvSpPr>
                <a:spLocks noChangeArrowheads="1"/>
              </p:cNvSpPr>
              <p:nvPr/>
            </p:nvSpPr>
            <p:spPr bwMode="auto">
              <a:xfrm>
                <a:off x="72" y="0"/>
                <a:ext cx="771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91" y="182"/>
                  </a:cxn>
                  <a:cxn ang="0">
                    <a:pos x="454" y="46"/>
                  </a:cxn>
                  <a:cxn ang="0">
                    <a:pos x="771" y="0"/>
                  </a:cxn>
                </a:cxnLst>
                <a:rect l="0" t="0" r="r" b="b"/>
                <a:pathLst>
                  <a:path w="771" h="318">
                    <a:moveTo>
                      <a:pt x="0" y="318"/>
                    </a:moveTo>
                    <a:cubicBezTo>
                      <a:pt x="7" y="272"/>
                      <a:pt x="15" y="227"/>
                      <a:pt x="91" y="182"/>
                    </a:cubicBezTo>
                    <a:cubicBezTo>
                      <a:pt x="167" y="137"/>
                      <a:pt x="341" y="76"/>
                      <a:pt x="454" y="46"/>
                    </a:cubicBezTo>
                    <a:cubicBezTo>
                      <a:pt x="567" y="16"/>
                      <a:pt x="718" y="8"/>
                      <a:pt x="77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41" name="未知"/>
              <p:cNvSpPr>
                <a:spLocks noChangeArrowheads="1"/>
              </p:cNvSpPr>
              <p:nvPr/>
            </p:nvSpPr>
            <p:spPr bwMode="auto">
              <a:xfrm>
                <a:off x="90" y="19"/>
                <a:ext cx="771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91" y="182"/>
                  </a:cxn>
                  <a:cxn ang="0">
                    <a:pos x="454" y="46"/>
                  </a:cxn>
                  <a:cxn ang="0">
                    <a:pos x="771" y="0"/>
                  </a:cxn>
                </a:cxnLst>
                <a:rect l="0" t="0" r="r" b="b"/>
                <a:pathLst>
                  <a:path w="771" h="318">
                    <a:moveTo>
                      <a:pt x="0" y="318"/>
                    </a:moveTo>
                    <a:cubicBezTo>
                      <a:pt x="7" y="272"/>
                      <a:pt x="15" y="227"/>
                      <a:pt x="91" y="182"/>
                    </a:cubicBezTo>
                    <a:cubicBezTo>
                      <a:pt x="167" y="137"/>
                      <a:pt x="341" y="76"/>
                      <a:pt x="454" y="46"/>
                    </a:cubicBezTo>
                    <a:cubicBezTo>
                      <a:pt x="567" y="16"/>
                      <a:pt x="718" y="8"/>
                      <a:pt x="77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5442" name="Line 83"/>
            <p:cNvSpPr>
              <a:spLocks noChangeShapeType="1"/>
            </p:cNvSpPr>
            <p:nvPr/>
          </p:nvSpPr>
          <p:spPr bwMode="auto">
            <a:xfrm>
              <a:off x="236" y="1225"/>
              <a:ext cx="17" cy="58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5443" name="Group 84"/>
            <p:cNvGrpSpPr/>
            <p:nvPr/>
          </p:nvGrpSpPr>
          <p:grpSpPr bwMode="auto">
            <a:xfrm>
              <a:off x="2132" y="998"/>
              <a:ext cx="952" cy="1043"/>
              <a:chOff x="0" y="0"/>
              <a:chExt cx="907" cy="907"/>
            </a:xfrm>
          </p:grpSpPr>
          <p:sp>
            <p:nvSpPr>
              <p:cNvPr id="15444" name="Line 85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90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45" name="Line 86"/>
              <p:cNvSpPr>
                <a:spLocks noChangeShapeType="1"/>
              </p:cNvSpPr>
              <p:nvPr/>
            </p:nvSpPr>
            <p:spPr bwMode="auto">
              <a:xfrm>
                <a:off x="0" y="907"/>
                <a:ext cx="907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46" name="Line 87"/>
              <p:cNvSpPr>
                <a:spLocks noChangeShapeType="1"/>
              </p:cNvSpPr>
              <p:nvPr/>
            </p:nvSpPr>
            <p:spPr bwMode="auto">
              <a:xfrm>
                <a:off x="907" y="0"/>
                <a:ext cx="0" cy="907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447" name="Group 88"/>
            <p:cNvGrpSpPr/>
            <p:nvPr/>
          </p:nvGrpSpPr>
          <p:grpSpPr bwMode="auto">
            <a:xfrm>
              <a:off x="2349" y="8"/>
              <a:ext cx="46" cy="1860"/>
              <a:chOff x="0" y="0"/>
              <a:chExt cx="46" cy="1860"/>
            </a:xfrm>
          </p:grpSpPr>
          <p:grpSp>
            <p:nvGrpSpPr>
              <p:cNvPr id="15448" name="Group 89"/>
              <p:cNvGrpSpPr/>
              <p:nvPr/>
            </p:nvGrpSpPr>
            <p:grpSpPr bwMode="auto">
              <a:xfrm>
                <a:off x="0" y="0"/>
                <a:ext cx="46" cy="1860"/>
                <a:chOff x="0" y="0"/>
                <a:chExt cx="46" cy="1860"/>
              </a:xfrm>
            </p:grpSpPr>
            <p:sp>
              <p:nvSpPr>
                <p:cNvPr id="15449" name="Rectangle 90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227"/>
                  <a:ext cx="46" cy="1542"/>
                </a:xfrm>
                <a:prstGeom prst="rect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50" name="Oval 91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1769"/>
                  <a:ext cx="45" cy="91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51" name="Oval 92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6" cy="227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52" name="Line 93"/>
              <p:cNvSpPr>
                <a:spLocks noChangeShapeType="1"/>
              </p:cNvSpPr>
              <p:nvPr/>
            </p:nvSpPr>
            <p:spPr bwMode="auto">
              <a:xfrm>
                <a:off x="0" y="499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53" name="Line 94"/>
              <p:cNvSpPr>
                <a:spLocks noChangeShapeType="1"/>
              </p:cNvSpPr>
              <p:nvPr/>
            </p:nvSpPr>
            <p:spPr bwMode="auto">
              <a:xfrm>
                <a:off x="0" y="499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54" name="Line 95"/>
              <p:cNvSpPr>
                <a:spLocks noChangeShapeType="1"/>
              </p:cNvSpPr>
              <p:nvPr/>
            </p:nvSpPr>
            <p:spPr bwMode="auto">
              <a:xfrm>
                <a:off x="0" y="590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5455" name="Group 96"/>
              <p:cNvGrpSpPr/>
              <p:nvPr/>
            </p:nvGrpSpPr>
            <p:grpSpPr bwMode="auto">
              <a:xfrm>
                <a:off x="0" y="0"/>
                <a:ext cx="46" cy="1860"/>
                <a:chOff x="0" y="0"/>
                <a:chExt cx="46" cy="1860"/>
              </a:xfrm>
            </p:grpSpPr>
            <p:sp>
              <p:nvSpPr>
                <p:cNvPr id="15456" name="Rectangle 97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227"/>
                  <a:ext cx="46" cy="1542"/>
                </a:xfrm>
                <a:prstGeom prst="rect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57" name="Oval 98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1769"/>
                  <a:ext cx="45" cy="91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58" name="Oval 99" descr="羊皮纸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6" cy="227"/>
                </a:xfrm>
                <a:prstGeom prst="ellipse">
                  <a:avLst/>
                </a:prstGeom>
                <a:blipFill dpi="0" rotWithShape="1">
                  <a:blip r:embed="rId1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59" name="Line 100"/>
              <p:cNvSpPr>
                <a:spLocks noChangeShapeType="1"/>
              </p:cNvSpPr>
              <p:nvPr/>
            </p:nvSpPr>
            <p:spPr bwMode="auto">
              <a:xfrm>
                <a:off x="0" y="72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0" name="Line 101"/>
              <p:cNvSpPr>
                <a:spLocks noChangeShapeType="1"/>
              </p:cNvSpPr>
              <p:nvPr/>
            </p:nvSpPr>
            <p:spPr bwMode="auto">
              <a:xfrm>
                <a:off x="0" y="72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1" name="Line 102"/>
              <p:cNvSpPr>
                <a:spLocks noChangeShapeType="1"/>
              </p:cNvSpPr>
              <p:nvPr/>
            </p:nvSpPr>
            <p:spPr bwMode="auto">
              <a:xfrm>
                <a:off x="0" y="862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2" name="Line 103"/>
              <p:cNvSpPr>
                <a:spLocks noChangeShapeType="1"/>
              </p:cNvSpPr>
              <p:nvPr/>
            </p:nvSpPr>
            <p:spPr bwMode="auto">
              <a:xfrm>
                <a:off x="0" y="998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3" name="Line 104"/>
              <p:cNvSpPr>
                <a:spLocks noChangeShapeType="1"/>
              </p:cNvSpPr>
              <p:nvPr/>
            </p:nvSpPr>
            <p:spPr bwMode="auto">
              <a:xfrm>
                <a:off x="0" y="1134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4" name="Line 105"/>
              <p:cNvSpPr>
                <a:spLocks noChangeShapeType="1"/>
              </p:cNvSpPr>
              <p:nvPr/>
            </p:nvSpPr>
            <p:spPr bwMode="auto">
              <a:xfrm>
                <a:off x="0" y="1270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5" name="Line 106"/>
              <p:cNvSpPr>
                <a:spLocks noChangeShapeType="1"/>
              </p:cNvSpPr>
              <p:nvPr/>
            </p:nvSpPr>
            <p:spPr bwMode="auto">
              <a:xfrm>
                <a:off x="0" y="1406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6" name="Line 107"/>
              <p:cNvSpPr>
                <a:spLocks noChangeShapeType="1"/>
              </p:cNvSpPr>
              <p:nvPr/>
            </p:nvSpPr>
            <p:spPr bwMode="auto">
              <a:xfrm>
                <a:off x="0" y="1542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67" name="Line 108"/>
              <p:cNvSpPr>
                <a:spLocks noChangeShapeType="1"/>
              </p:cNvSpPr>
              <p:nvPr/>
            </p:nvSpPr>
            <p:spPr bwMode="auto">
              <a:xfrm>
                <a:off x="0" y="1678"/>
                <a:ext cx="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5468" name="Line 109"/>
            <p:cNvSpPr>
              <a:spLocks noChangeShapeType="1"/>
            </p:cNvSpPr>
            <p:nvPr/>
          </p:nvSpPr>
          <p:spPr bwMode="auto">
            <a:xfrm>
              <a:off x="2358" y="1225"/>
              <a:ext cx="9" cy="58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5469" name="Group 110"/>
            <p:cNvGrpSpPr/>
            <p:nvPr/>
          </p:nvGrpSpPr>
          <p:grpSpPr bwMode="auto">
            <a:xfrm>
              <a:off x="2676" y="272"/>
              <a:ext cx="861" cy="1656"/>
              <a:chOff x="0" y="0"/>
              <a:chExt cx="861" cy="1656"/>
            </a:xfrm>
          </p:grpSpPr>
          <p:sp>
            <p:nvSpPr>
              <p:cNvPr id="15470" name="Line 111"/>
              <p:cNvSpPr>
                <a:spLocks noChangeShapeType="1"/>
              </p:cNvSpPr>
              <p:nvPr/>
            </p:nvSpPr>
            <p:spPr bwMode="auto">
              <a:xfrm>
                <a:off x="45" y="363"/>
                <a:ext cx="0" cy="12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71" name="Line 112"/>
              <p:cNvSpPr>
                <a:spLocks noChangeShapeType="1"/>
              </p:cNvSpPr>
              <p:nvPr/>
            </p:nvSpPr>
            <p:spPr bwMode="auto">
              <a:xfrm>
                <a:off x="136" y="363"/>
                <a:ext cx="0" cy="12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72" name="Rectangle 113"/>
              <p:cNvSpPr>
                <a:spLocks noChangeArrowheads="1"/>
              </p:cNvSpPr>
              <p:nvPr/>
            </p:nvSpPr>
            <p:spPr bwMode="auto">
              <a:xfrm>
                <a:off x="18" y="327"/>
                <a:ext cx="136" cy="362"/>
              </a:xfrm>
              <a:prstGeom prst="rect">
                <a:avLst/>
              </a:prstGeom>
              <a:gradFill rotWithShape="1">
                <a:gsLst>
                  <a:gs pos="0">
                    <a:schemeClr val="tx2"/>
                  </a:gs>
                  <a:gs pos="50000">
                    <a:schemeClr val="bg1"/>
                  </a:gs>
                  <a:gs pos="100000">
                    <a:schemeClr val="tx2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 sz="2800">
                  <a:solidFill>
                    <a:srgbClr val="FF33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5473" name="Group 114"/>
              <p:cNvGrpSpPr/>
              <p:nvPr/>
            </p:nvGrpSpPr>
            <p:grpSpPr bwMode="auto">
              <a:xfrm>
                <a:off x="0" y="1519"/>
                <a:ext cx="181" cy="137"/>
                <a:chOff x="0" y="0"/>
                <a:chExt cx="181" cy="137"/>
              </a:xfrm>
            </p:grpSpPr>
            <p:sp>
              <p:nvSpPr>
                <p:cNvPr id="15474" name="Oval 11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75" name="Oval 116"/>
                <p:cNvSpPr>
                  <a:spLocks noChangeArrowheads="1"/>
                </p:cNvSpPr>
                <p:nvPr/>
              </p:nvSpPr>
              <p:spPr bwMode="auto">
                <a:xfrm>
                  <a:off x="45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76" name="Oval 117"/>
                <p:cNvSpPr>
                  <a:spLocks noChangeArrowheads="1"/>
                </p:cNvSpPr>
                <p:nvPr/>
              </p:nvSpPr>
              <p:spPr bwMode="auto">
                <a:xfrm>
                  <a:off x="90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77" name="Oval 118"/>
                <p:cNvSpPr>
                  <a:spLocks noChangeArrowheads="1"/>
                </p:cNvSpPr>
                <p:nvPr/>
              </p:nvSpPr>
              <p:spPr bwMode="auto">
                <a:xfrm>
                  <a:off x="136" y="0"/>
                  <a:ext cx="45" cy="13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5000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endParaRPr lang="zh-CN" altLang="en-US" sz="2800">
                    <a:solidFill>
                      <a:srgbClr val="FF33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478" name="未知"/>
              <p:cNvSpPr>
                <a:spLocks noChangeArrowheads="1"/>
              </p:cNvSpPr>
              <p:nvPr/>
            </p:nvSpPr>
            <p:spPr bwMode="auto">
              <a:xfrm>
                <a:off x="72" y="0"/>
                <a:ext cx="771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91" y="182"/>
                  </a:cxn>
                  <a:cxn ang="0">
                    <a:pos x="454" y="46"/>
                  </a:cxn>
                  <a:cxn ang="0">
                    <a:pos x="771" y="0"/>
                  </a:cxn>
                </a:cxnLst>
                <a:rect l="0" t="0" r="r" b="b"/>
                <a:pathLst>
                  <a:path w="771" h="318">
                    <a:moveTo>
                      <a:pt x="0" y="318"/>
                    </a:moveTo>
                    <a:cubicBezTo>
                      <a:pt x="7" y="272"/>
                      <a:pt x="15" y="227"/>
                      <a:pt x="91" y="182"/>
                    </a:cubicBezTo>
                    <a:cubicBezTo>
                      <a:pt x="167" y="137"/>
                      <a:pt x="341" y="76"/>
                      <a:pt x="454" y="46"/>
                    </a:cubicBezTo>
                    <a:cubicBezTo>
                      <a:pt x="567" y="16"/>
                      <a:pt x="718" y="8"/>
                      <a:pt x="77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79" name="未知"/>
              <p:cNvSpPr>
                <a:spLocks noChangeArrowheads="1"/>
              </p:cNvSpPr>
              <p:nvPr/>
            </p:nvSpPr>
            <p:spPr bwMode="auto">
              <a:xfrm>
                <a:off x="90" y="19"/>
                <a:ext cx="771" cy="318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91" y="182"/>
                  </a:cxn>
                  <a:cxn ang="0">
                    <a:pos x="454" y="46"/>
                  </a:cxn>
                  <a:cxn ang="0">
                    <a:pos x="771" y="0"/>
                  </a:cxn>
                </a:cxnLst>
                <a:rect l="0" t="0" r="r" b="b"/>
                <a:pathLst>
                  <a:path w="771" h="318">
                    <a:moveTo>
                      <a:pt x="0" y="318"/>
                    </a:moveTo>
                    <a:cubicBezTo>
                      <a:pt x="7" y="272"/>
                      <a:pt x="15" y="227"/>
                      <a:pt x="91" y="182"/>
                    </a:cubicBezTo>
                    <a:cubicBezTo>
                      <a:pt x="167" y="137"/>
                      <a:pt x="341" y="76"/>
                      <a:pt x="454" y="46"/>
                    </a:cubicBezTo>
                    <a:cubicBezTo>
                      <a:pt x="567" y="16"/>
                      <a:pt x="718" y="8"/>
                      <a:pt x="771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5480" name="Line 121"/>
            <p:cNvSpPr>
              <a:spLocks noChangeShapeType="1"/>
            </p:cNvSpPr>
            <p:nvPr/>
          </p:nvSpPr>
          <p:spPr bwMode="auto">
            <a:xfrm>
              <a:off x="0" y="1451"/>
              <a:ext cx="9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81" name="Line 122"/>
            <p:cNvSpPr>
              <a:spLocks noChangeShapeType="1"/>
            </p:cNvSpPr>
            <p:nvPr/>
          </p:nvSpPr>
          <p:spPr bwMode="auto">
            <a:xfrm>
              <a:off x="2132" y="1134"/>
              <a:ext cx="9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82" name="Line 123"/>
            <p:cNvSpPr>
              <a:spLocks noChangeShapeType="1"/>
            </p:cNvSpPr>
            <p:nvPr/>
          </p:nvSpPr>
          <p:spPr bwMode="auto">
            <a:xfrm flipV="1">
              <a:off x="245" y="499"/>
              <a:ext cx="0" cy="7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83" name="Line 124"/>
            <p:cNvSpPr>
              <a:spLocks noChangeShapeType="1"/>
            </p:cNvSpPr>
            <p:nvPr/>
          </p:nvSpPr>
          <p:spPr bwMode="auto">
            <a:xfrm flipV="1">
              <a:off x="2358" y="499"/>
              <a:ext cx="0" cy="7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390" name="Text Box 126"/>
          <p:cNvSpPr txBox="1">
            <a:spLocks noChangeArrowheads="1"/>
          </p:cNvSpPr>
          <p:nvPr/>
        </p:nvSpPr>
        <p:spPr bwMode="auto">
          <a:xfrm>
            <a:off x="1273175" y="5373688"/>
            <a:ext cx="10561638" cy="1244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latin typeface="微软雅黑" panose="020B0503020204020204" pitchFamily="34" charset="-122"/>
              </a:rPr>
              <a:t>升高相同的温度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>
                <a:latin typeface="微软雅黑" panose="020B0503020204020204" pitchFamily="34" charset="-122"/>
              </a:rPr>
              <a:t> </a:t>
            </a:r>
            <a:r>
              <a:rPr lang="zh-CN" altLang="en-US" sz="2800" u="sng">
                <a:latin typeface="微软雅黑" panose="020B0503020204020204" pitchFamily="34" charset="-122"/>
              </a:rPr>
              <a:t>      </a:t>
            </a:r>
            <a:r>
              <a:rPr lang="zh-CN" altLang="en-US" sz="2800">
                <a:latin typeface="微软雅黑" panose="020B0503020204020204" pitchFamily="34" charset="-122"/>
              </a:rPr>
              <a:t>加热时间长，</a:t>
            </a:r>
            <a:r>
              <a:rPr lang="zh-CN" altLang="en-US" sz="2800" u="sng">
                <a:latin typeface="微软雅黑" panose="020B0503020204020204" pitchFamily="34" charset="-122"/>
              </a:rPr>
              <a:t>      </a:t>
            </a:r>
            <a:r>
              <a:rPr lang="zh-CN" altLang="en-US" sz="2800">
                <a:latin typeface="微软雅黑" panose="020B0503020204020204" pitchFamily="34" charset="-122"/>
              </a:rPr>
              <a:t>吸收的热量多,说明</a:t>
            </a:r>
            <a:r>
              <a:rPr lang="zh-CN" altLang="en-US" sz="2800" u="sng">
                <a:latin typeface="微软雅黑" panose="020B0503020204020204" pitchFamily="34" charset="-122"/>
              </a:rPr>
              <a:t>     </a:t>
            </a:r>
            <a:r>
              <a:rPr lang="zh-CN" altLang="en-US" sz="2800">
                <a:latin typeface="微软雅黑" panose="020B0503020204020204" pitchFamily="34" charset="-122"/>
              </a:rPr>
              <a:t>的吸热本领大。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20608" name="Text Box 128">
            <a:hlinkClick r:id="rId2"/>
          </p:cNvPr>
          <p:cNvSpPr txBox="1">
            <a:spLocks noChangeArrowheads="1"/>
          </p:cNvSpPr>
          <p:nvPr/>
        </p:nvSpPr>
        <p:spPr bwMode="auto">
          <a:xfrm>
            <a:off x="820738" y="965200"/>
            <a:ext cx="1344612" cy="519113"/>
          </a:xfrm>
          <a:prstGeom prst="rect">
            <a:avLst/>
          </a:prstGeom>
          <a:noFill/>
          <a:ln w="190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实验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93" name="Rectangle 129"/>
          <p:cNvSpPr>
            <a:spLocks noChangeArrowheads="1"/>
          </p:cNvSpPr>
          <p:nvPr/>
        </p:nvSpPr>
        <p:spPr bwMode="auto">
          <a:xfrm>
            <a:off x="4605338" y="5473700"/>
            <a:ext cx="54133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水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94" name="Rectangle 130"/>
          <p:cNvSpPr>
            <a:spLocks noChangeArrowheads="1"/>
          </p:cNvSpPr>
          <p:nvPr/>
        </p:nvSpPr>
        <p:spPr bwMode="auto">
          <a:xfrm>
            <a:off x="7324725" y="5476875"/>
            <a:ext cx="54133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水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96" name="Text Box 132"/>
          <p:cNvSpPr txBox="1">
            <a:spLocks noChangeArrowheads="1"/>
          </p:cNvSpPr>
          <p:nvPr/>
        </p:nvSpPr>
        <p:spPr bwMode="auto">
          <a:xfrm>
            <a:off x="10845800" y="5473700"/>
            <a:ext cx="7175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rPr>
              <a:t>水 </a:t>
            </a:r>
            <a:endParaRPr lang="zh-CN" altLang="en-US" sz="2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97" name="Text Box 133"/>
          <p:cNvSpPr txBox="1">
            <a:spLocks noChangeArrowheads="1"/>
          </p:cNvSpPr>
          <p:nvPr/>
        </p:nvSpPr>
        <p:spPr bwMode="auto">
          <a:xfrm>
            <a:off x="484188" y="4862513"/>
            <a:ext cx="109474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/>
              <a:t>结论</a:t>
            </a:r>
            <a:r>
              <a:rPr lang="en-US" altLang="zh-CN" sz="2800">
                <a:latin typeface="微软雅黑" panose="020B0503020204020204" pitchFamily="34" charset="-122"/>
              </a:rPr>
              <a:t>:(1)</a:t>
            </a:r>
            <a:r>
              <a:rPr lang="zh-CN" altLang="en-US" sz="2800">
                <a:latin typeface="微软雅黑" panose="020B0503020204020204" pitchFamily="34" charset="-122"/>
              </a:rPr>
              <a:t>吸收相同的热量</a:t>
            </a:r>
            <a:r>
              <a:rPr lang="en-US" altLang="zh-CN" sz="2800">
                <a:latin typeface="微软雅黑" panose="020B0503020204020204" pitchFamily="34" charset="-122"/>
              </a:rPr>
              <a:t>,</a:t>
            </a:r>
            <a:r>
              <a:rPr lang="zh-CN" altLang="en-US" sz="2800" u="sng">
                <a:latin typeface="微软雅黑" panose="020B0503020204020204" pitchFamily="34" charset="-122"/>
              </a:rPr>
              <a:t>         </a:t>
            </a:r>
            <a:r>
              <a:rPr lang="zh-CN" altLang="en-US" sz="2800">
                <a:latin typeface="微软雅黑" panose="020B0503020204020204" pitchFamily="34" charset="-122"/>
              </a:rPr>
              <a:t>升高的温度的多</a:t>
            </a:r>
            <a:r>
              <a:rPr lang="en-US" altLang="zh-CN" sz="2800">
                <a:latin typeface="微软雅黑" panose="020B0503020204020204" pitchFamily="34" charset="-122"/>
              </a:rPr>
              <a:t>.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11398" name="Text Box 134"/>
          <p:cNvSpPr txBox="1">
            <a:spLocks noChangeArrowheads="1"/>
          </p:cNvSpPr>
          <p:nvPr/>
        </p:nvSpPr>
        <p:spPr bwMode="auto">
          <a:xfrm>
            <a:off x="4414838" y="4818063"/>
            <a:ext cx="8953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煤油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1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6" grpId="0"/>
      <p:bldP spid="11297" grpId="0"/>
      <p:bldP spid="11298" grpId="0"/>
      <p:bldP spid="11299" grpId="0"/>
      <p:bldP spid="11300" grpId="0"/>
      <p:bldP spid="11301" grpId="0"/>
      <p:bldP spid="11390" grpId="0"/>
      <p:bldP spid="20608" grpId="0"/>
      <p:bldP spid="11393" grpId="0"/>
      <p:bldP spid="11394" grpId="0"/>
      <p:bldP spid="11396" grpId="0" bldLvl="0"/>
      <p:bldP spid="11397" grpId="0"/>
      <p:bldP spid="11398" grpId="0" bldLvl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06425" y="3089275"/>
            <a:ext cx="11041063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(1)</a:t>
            </a:r>
            <a:r>
              <a:rPr lang="zh-CN" altLang="en-US" sz="2800">
                <a:latin typeface="微软雅黑" panose="020B0503020204020204" pitchFamily="34" charset="-122"/>
              </a:rPr>
              <a:t>比热容是</a:t>
            </a:r>
            <a:r>
              <a:rPr lang="zh-CN" altLang="en-US" sz="2800">
                <a:latin typeface="Times New Roman" panose="02020603050405020304" pitchFamily="18" charset="0"/>
              </a:rPr>
              <a:t>物质</a:t>
            </a:r>
            <a:r>
              <a:rPr lang="zh-CN" altLang="en-US" sz="2800">
                <a:latin typeface="微软雅黑" panose="020B0503020204020204" pitchFamily="34" charset="-122"/>
              </a:rPr>
              <a:t>的一种</a:t>
            </a:r>
            <a:r>
              <a:rPr lang="en-US" altLang="zh-CN" sz="2800">
                <a:latin typeface="微软雅黑" panose="020B0503020204020204" pitchFamily="34" charset="-122"/>
              </a:rPr>
              <a:t>_____</a:t>
            </a:r>
            <a:r>
              <a:rPr lang="zh-CN" altLang="en-US" sz="2800">
                <a:latin typeface="微软雅黑" panose="020B0503020204020204" pitchFamily="34" charset="-122"/>
              </a:rPr>
              <a:t>。它可以用来鉴别</a:t>
            </a:r>
            <a:r>
              <a:rPr lang="en-US" altLang="zh-CN" sz="2800">
                <a:latin typeface="微软雅黑" panose="020B0503020204020204" pitchFamily="34" charset="-122"/>
              </a:rPr>
              <a:t>____ </a:t>
            </a:r>
            <a:r>
              <a:rPr lang="zh-CN" altLang="en-US" sz="2800">
                <a:latin typeface="微软雅黑" panose="020B0503020204020204" pitchFamily="34" charset="-122"/>
              </a:rPr>
              <a:t>。  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22300" y="3722688"/>
            <a:ext cx="4992688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微软雅黑" panose="020B0503020204020204" pitchFamily="34" charset="-122"/>
              </a:rPr>
              <a:t>(2)</a:t>
            </a:r>
            <a:r>
              <a:rPr lang="zh-CN" altLang="en-US" sz="2800">
                <a:latin typeface="微软雅黑" panose="020B0503020204020204" pitchFamily="34" charset="-122"/>
              </a:rPr>
              <a:t>比热容的定义</a:t>
            </a:r>
            <a:r>
              <a:rPr lang="en-US" altLang="zh-CN" sz="2800">
                <a:latin typeface="微软雅黑" panose="020B0503020204020204" pitchFamily="34" charset="-122"/>
              </a:rPr>
              <a:t>:</a:t>
            </a:r>
            <a:endParaRPr lang="en-US" altLang="zh-CN" sz="2800">
              <a:latin typeface="微软雅黑" panose="020B0503020204020204" pitchFamily="34" charset="-122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57238" y="4210050"/>
            <a:ext cx="9272587" cy="137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微软雅黑" panose="020B0503020204020204" pitchFamily="34" charset="-122"/>
              </a:rPr>
              <a:t>       单位质量的某种物质在温度升高（降低）</a:t>
            </a:r>
            <a:r>
              <a:rPr lang="en-US" altLang="zh-CN" sz="2800">
                <a:latin typeface="微软雅黑" panose="020B0503020204020204" pitchFamily="34" charset="-122"/>
              </a:rPr>
              <a:t>1℃</a:t>
            </a:r>
            <a:r>
              <a:rPr lang="zh-CN" altLang="en-US" sz="2800">
                <a:latin typeface="微软雅黑" panose="020B0503020204020204" pitchFamily="34" charset="-122"/>
              </a:rPr>
              <a:t>时所吸收（放出）的热量叫做这种物质的比热容。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891463" y="3079750"/>
            <a:ext cx="134461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物质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770813" y="4913313"/>
            <a:ext cx="3071812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</a:rPr>
              <a:t>符号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</a:rPr>
              <a:t>:</a:t>
            </a:r>
            <a:r>
              <a:rPr lang="en-US" altLang="zh-CN" sz="4000">
                <a:solidFill>
                  <a:srgbClr val="FF0000"/>
                </a:solidFill>
                <a:latin typeface="微软雅黑" panose="020B0503020204020204" pitchFamily="34" charset="-122"/>
              </a:rPr>
              <a:t>c</a:t>
            </a:r>
            <a:endParaRPr lang="en-US" altLang="zh-CN" sz="4000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144588" y="1149350"/>
            <a:ext cx="182403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</a:rPr>
              <a:t>说明</a:t>
            </a:r>
            <a:r>
              <a:rPr lang="en-US" altLang="zh-CN" sz="2800" b="1">
                <a:solidFill>
                  <a:srgbClr val="FF0000"/>
                </a:solidFill>
                <a:latin typeface="微软雅黑" panose="020B0503020204020204" pitchFamily="34" charset="-122"/>
              </a:rPr>
              <a:t>:</a:t>
            </a:r>
            <a:endParaRPr lang="en-US" altLang="zh-CN" sz="2800" b="1">
              <a:solidFill>
                <a:srgbClr val="FF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06425" y="2225675"/>
            <a:ext cx="1127918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/>
              <a:t>物体吸收热量的多少还与</a:t>
            </a:r>
            <a:r>
              <a:rPr lang="zh-CN" altLang="en-US" sz="2800" u="sng"/>
              <a:t>                    </a:t>
            </a:r>
            <a:r>
              <a:rPr lang="zh-CN" altLang="en-US" sz="2800"/>
              <a:t> 有关。</a:t>
            </a:r>
            <a:endParaRPr lang="zh-CN" altLang="en-US" sz="2800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672013" y="2212975"/>
            <a:ext cx="19621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物质的种类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330700" y="3032125"/>
            <a:ext cx="89535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属性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2417763" y="6556375"/>
            <a:ext cx="6735762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zh-CN" altLang="zh-CN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21508" grpId="0"/>
      <p:bldP spid="12293" grpId="0"/>
      <p:bldP spid="12294" grpId="0"/>
      <p:bldP spid="12295" grpId="0"/>
      <p:bldP spid="12296" grpId="0"/>
      <p:bldP spid="12297" grpId="0"/>
      <p:bldP spid="12298" grpId="0"/>
    </p:bld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3145</Words>
  <Application>WPS 演示</Application>
  <PresentationFormat>自定义</PresentationFormat>
  <Paragraphs>355</Paragraphs>
  <Slides>27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27</vt:i4>
      </vt:variant>
    </vt:vector>
  </HeadingPairs>
  <TitlesOfParts>
    <vt:vector size="51" baseType="lpstr">
      <vt:lpstr>Arial</vt:lpstr>
      <vt:lpstr>宋体</vt:lpstr>
      <vt:lpstr>Wingdings</vt:lpstr>
      <vt:lpstr>微软雅黑</vt:lpstr>
      <vt:lpstr>Calibri Light</vt:lpstr>
      <vt:lpstr>Calibri</vt:lpstr>
      <vt:lpstr>Times New Roman</vt:lpstr>
      <vt:lpstr/>
      <vt:lpstr>Arial Unicode MS</vt:lpstr>
      <vt:lpstr>NEU-BZ</vt:lpstr>
      <vt:lpstr>RomanS</vt:lpstr>
      <vt:lpstr>Office 主题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Administrator</cp:lastModifiedBy>
  <cp:revision>420</cp:revision>
  <dcterms:created xsi:type="dcterms:W3CDTF">2013-07-01T03:05:00Z</dcterms:created>
  <dcterms:modified xsi:type="dcterms:W3CDTF">2018-04-30T12:18:37Z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