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7"/>
  </p:handoutMasterIdLst>
  <p:sldIdLst>
    <p:sldId id="523" r:id="rId3"/>
    <p:sldId id="256" r:id="rId4"/>
    <p:sldId id="524" r:id="rId6"/>
    <p:sldId id="537" r:id="rId7"/>
    <p:sldId id="469" r:id="rId8"/>
    <p:sldId id="485" r:id="rId9"/>
    <p:sldId id="527" r:id="rId10"/>
    <p:sldId id="528" r:id="rId11"/>
    <p:sldId id="529" r:id="rId12"/>
    <p:sldId id="530" r:id="rId13"/>
    <p:sldId id="531" r:id="rId14"/>
    <p:sldId id="532" r:id="rId15"/>
    <p:sldId id="533" r:id="rId16"/>
    <p:sldId id="535" r:id="rId17"/>
    <p:sldId id="536" r:id="rId18"/>
    <p:sldId id="486" r:id="rId19"/>
    <p:sldId id="563" r:id="rId20"/>
    <p:sldId id="542" r:id="rId21"/>
    <p:sldId id="543" r:id="rId22"/>
    <p:sldId id="489" r:id="rId23"/>
    <p:sldId id="488" r:id="rId24"/>
    <p:sldId id="559" r:id="rId25"/>
    <p:sldId id="560" r:id="rId26"/>
  </p:sldIdLst>
  <p:sldSz cx="1219073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411DD5"/>
    <a:srgbClr val="ED7D31"/>
    <a:srgbClr val="DD8F40"/>
    <a:srgbClr val="FFC410"/>
    <a:srgbClr val="FFF401"/>
    <a:srgbClr val="C4551D"/>
    <a:srgbClr val="FACF00"/>
    <a:srgbClr val="F8C300"/>
    <a:srgbClr val="EF9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34"/>
  </p:normalViewPr>
  <p:slideViewPr>
    <p:cSldViewPr showGuides="1">
      <p:cViewPr varScale="1">
        <p:scale>
          <a:sx n="74" d="100"/>
          <a:sy n="74" d="100"/>
        </p:scale>
        <p:origin x="-540" y="-102"/>
      </p:cViewPr>
      <p:guideLst>
        <p:guide orient="horz" pos="2283"/>
        <p:guide pos="36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gs" Target="tags/tag9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1.tiff"/><Relationship Id="rId5" Type="http://schemas.openxmlformats.org/officeDocument/2006/relationships/image" Target="../media/image2.png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6805" y="4614350"/>
            <a:ext cx="5435034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6805" y="5739996"/>
            <a:ext cx="5435034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860" y="952508"/>
            <a:ext cx="1085110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8726" y="4290060"/>
            <a:ext cx="4425489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8725" y="5540698"/>
            <a:ext cx="4425349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rgbClr val="2747BE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12" y="952508"/>
            <a:ext cx="1085110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16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218" y="4400550"/>
            <a:ext cx="9360512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675" y="2790825"/>
            <a:ext cx="5219156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560" y="3503613"/>
            <a:ext cx="5464271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560" y="2856230"/>
            <a:ext cx="5464271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600" y="2383625"/>
            <a:ext cx="5464231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227" y="952508"/>
            <a:ext cx="528269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860" y="952508"/>
            <a:ext cx="528269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855" y="1406525"/>
            <a:ext cx="528265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100" y="952508"/>
            <a:ext cx="528269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100" y="1406525"/>
            <a:ext cx="528269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  <p:pic>
        <p:nvPicPr>
          <p:cNvPr id="2051" name="图片 4" descr="哈哈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12150" y="-47625"/>
            <a:ext cx="3489325" cy="117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面对面logo4（四色）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27965" y="260350"/>
            <a:ext cx="1691640" cy="56388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60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275" y="952508"/>
            <a:ext cx="528269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0034" y="952508"/>
            <a:ext cx="950885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855" y="952500"/>
            <a:ext cx="9827077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4" Type="http://schemas.openxmlformats.org/officeDocument/2006/relationships/theme" Target="../theme/theme1.xml"/><Relationship Id="rId43" Type="http://schemas.openxmlformats.org/officeDocument/2006/relationships/tags" Target="../tags/tag76.xml"/><Relationship Id="rId42" Type="http://schemas.openxmlformats.org/officeDocument/2006/relationships/tags" Target="../tags/tag75.xml"/><Relationship Id="rId41" Type="http://schemas.openxmlformats.org/officeDocument/2006/relationships/tags" Target="../tags/tag74.xml"/><Relationship Id="rId40" Type="http://schemas.openxmlformats.org/officeDocument/2006/relationships/tags" Target="../tags/tag73.xml"/><Relationship Id="rId4" Type="http://schemas.openxmlformats.org/officeDocument/2006/relationships/slideLayout" Target="../slideLayouts/slideLayout4.xml"/><Relationship Id="rId39" Type="http://schemas.openxmlformats.org/officeDocument/2006/relationships/tags" Target="../tags/tag72.xml"/><Relationship Id="rId38" Type="http://schemas.openxmlformats.org/officeDocument/2006/relationships/tags" Target="../tags/tag71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8"/>
            </p:custDataLst>
          </p:nvPr>
        </p:nvSpPr>
        <p:spPr bwMode="auto">
          <a:xfrm>
            <a:off x="669855" y="442913"/>
            <a:ext cx="1085102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39"/>
            </p:custDataLst>
          </p:nvPr>
        </p:nvSpPr>
        <p:spPr bwMode="auto">
          <a:xfrm>
            <a:off x="669855" y="952500"/>
            <a:ext cx="1085102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0"/>
            </p:custDataLst>
          </p:nvPr>
        </p:nvSpPr>
        <p:spPr>
          <a:xfrm>
            <a:off x="87938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1"/>
            </p:custDataLst>
          </p:nvPr>
        </p:nvSpPr>
        <p:spPr>
          <a:xfrm>
            <a:off x="4115959" y="6350000"/>
            <a:ext cx="395881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2"/>
            </p:custDataLst>
          </p:nvPr>
        </p:nvSpPr>
        <p:spPr>
          <a:xfrm>
            <a:off x="860970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4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slide" Target="slide16.xml"/><Relationship Id="rId5" Type="http://schemas.openxmlformats.org/officeDocument/2006/relationships/tags" Target="../tags/tag78.xml"/><Relationship Id="rId4" Type="http://schemas.openxmlformats.org/officeDocument/2006/relationships/slide" Target="slide6.xml"/><Relationship Id="rId3" Type="http://schemas.openxmlformats.org/officeDocument/2006/relationships/image" Target="../media/image3.png"/><Relationship Id="rId2" Type="http://schemas.openxmlformats.org/officeDocument/2006/relationships/tags" Target="../tags/tag77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2.png"/><Relationship Id="rId1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85.xml"/><Relationship Id="rId2" Type="http://schemas.openxmlformats.org/officeDocument/2006/relationships/image" Target="../media/image14.png"/><Relationship Id="rId1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8.xml"/><Relationship Id="rId3" Type="http://schemas.openxmlformats.org/officeDocument/2006/relationships/tags" Target="../tags/tag86.xml"/><Relationship Id="rId2" Type="http://schemas.openxmlformats.org/officeDocument/2006/relationships/image" Target="../media/image2.tiff"/><Relationship Id="rId1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8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81.xml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2.xml"/><Relationship Id="rId3" Type="http://schemas.openxmlformats.org/officeDocument/2006/relationships/tags" Target="../tags/tag88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8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tags" Target="../tags/tag90.xml"/><Relationship Id="rId1" Type="http://schemas.openxmlformats.org/officeDocument/2006/relationships/image" Target="../media/image4.tif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ags" Target="../tags/tag9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7.xml"/><Relationship Id="rId4" Type="http://schemas.openxmlformats.org/officeDocument/2006/relationships/tags" Target="../tags/tag8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ags" Target="../tags/tag8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84.xml"/><Relationship Id="rId3" Type="http://schemas.openxmlformats.org/officeDocument/2006/relationships/image" Target="../media/image6.png"/><Relationship Id="rId2" Type="http://schemas.openxmlformats.org/officeDocument/2006/relationships/image" Target="../media/image2.tiff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49758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89275" y="320548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89275" y="4020820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089275" y="483679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719070" y="636270"/>
            <a:ext cx="6690360" cy="1345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第十六章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电磁转换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77210" y="2054860"/>
            <a:ext cx="5974080" cy="760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电动机与发电机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1" name="文本框 110"/>
          <p:cNvSpPr txBox="1"/>
          <p:nvPr/>
        </p:nvSpPr>
        <p:spPr>
          <a:xfrm>
            <a:off x="863600" y="1564005"/>
            <a:ext cx="73596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亮自制了如图所示的装置．在有机玻璃管上绕着带有绝缘层的导线，线圈两端连接着小功率灯泡，管内放入条形磁铁，用橡皮塞堵住管口两端，当沿图中箭头方向来回摇动时，小灯泡就会发光，该装置发电的原理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，线圈中电流的方向是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的，在此过程中将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能转化成电能．</a:t>
            </a:r>
            <a:endParaRPr lang="zh-CN" altLang="en-US"/>
          </a:p>
        </p:txBody>
      </p:sp>
      <p:pic>
        <p:nvPicPr>
          <p:cNvPr id="2" name="图片 -21474814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7925" y="1920875"/>
            <a:ext cx="2326005" cy="2690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150985" y="491236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4634865" y="3873500"/>
            <a:ext cx="1459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电磁感应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323465" y="4410710"/>
            <a:ext cx="8877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变化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66240" y="4955540"/>
            <a:ext cx="941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683260" y="1262380"/>
            <a:ext cx="10210800" cy="523080"/>
            <a:chOff x="894" y="3246"/>
            <a:chExt cx="16080" cy="824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电动机与发电机辨析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(2018.5)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611505" y="1753870"/>
            <a:ext cx="110166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如图是一模拟风力发电的模型，电动机通电时，风扇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高速转动产生风力模拟自然风，风扇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在风力作用下带动发电机发电，同时与发电机相连的小灯泡发光．下列说法正确的是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电动机转动时把机械能转化为电能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发电机是利用电磁感应现象工作的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电池电压降低时，风扇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的转速不会改变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风力大小不会影响小灯泡发光亮度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272145" y="573595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415280" y="3033395"/>
            <a:ext cx="742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  <p:pic>
        <p:nvPicPr>
          <p:cNvPr id="2" name="图片 -21474814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1300" y="3105150"/>
            <a:ext cx="2762250" cy="23945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576580" y="699770"/>
            <a:ext cx="109861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小明用自制的模型连接了一个电路，如图甲所示．闭合开关后，线圈在磁场中持续转动，由此判断这是一个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机模型，要改变线圈转动的方向可以通过改变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方向来实现；小明又用模型中的线圈连接了如图乙所示的闭合回路，并在线圈中放了一个磁体．他将线圈沿着竖直方向上下运动时，灵敏电流计的指针发生偏转，这种现象叫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>
                <a:ea typeface="宋体" panose="02010600030101010101" pitchFamily="2" charset="-122"/>
              </a:rPr>
              <a:t>，在此过程中，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能转化为电能．</a:t>
            </a:r>
            <a:endParaRPr lang="zh-CN" altLang="en-US"/>
          </a:p>
        </p:txBody>
      </p:sp>
      <p:pic>
        <p:nvPicPr>
          <p:cNvPr id="2" name="图片 -21474814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3065" y="3592195"/>
            <a:ext cx="5269230" cy="2395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120765" y="598741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217410" y="1336040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电动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851275" y="1883410"/>
            <a:ext cx="2063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或磁场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73035" y="2994025"/>
            <a:ext cx="1511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电磁感应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69620" y="3541395"/>
            <a:ext cx="980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665480" y="841375"/>
            <a:ext cx="10210800" cy="523080"/>
            <a:chOff x="894" y="3246"/>
            <a:chExt cx="16080" cy="824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探究感应电流产生的条件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2" name="文本框 111"/>
          <p:cNvSpPr txBox="1"/>
          <p:nvPr/>
        </p:nvSpPr>
        <p:spPr>
          <a:xfrm>
            <a:off x="596900" y="1364615"/>
            <a:ext cx="109747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小龙所在学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习小组利用如图所示装置探究产生感应电流的条件．</a:t>
            </a:r>
            <a:r>
              <a:rPr lang="zh-CN" sz="2400">
                <a:ea typeface="宋体" panose="02010600030101010101" pitchFamily="2" charset="-122"/>
              </a:rPr>
              <a:t>闭合开关，将导体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在蹄形磁铁的磁极间移动，发现电流计指针发生偏转，于是小龙提出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导体在磁场中运动就可以产生感应电流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的猜想．为了验证猜想，学习小组进行了实验，实验记录如表格所示：</a:t>
            </a:r>
            <a:endParaRPr lang="zh-CN" altLang="en-US"/>
          </a:p>
        </p:txBody>
      </p:sp>
      <p:pic>
        <p:nvPicPr>
          <p:cNvPr id="2" name="图片 -21474814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6810" y="3995420"/>
            <a:ext cx="2625725" cy="1821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330690" y="596074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789940" y="3782695"/>
          <a:ext cx="7500620" cy="27622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1950"/>
                <a:gridCol w="2415540"/>
                <a:gridCol w="3453130"/>
              </a:tblGrid>
              <a:tr h="552450"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序号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 i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ab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运动方向</a:t>
                      </a:r>
                      <a:endParaRPr lang="en-US" altLang="en-US" sz="2400" b="0" i="1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电流计指针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偏转情况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52450"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水平向左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向右偏转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水平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向右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向左偏转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竖直向上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不偏转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竖直向下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0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不偏转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798830" y="1628775"/>
            <a:ext cx="105937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>
                <a:ea typeface="宋体" panose="02010600030101010101" pitchFamily="2" charset="-122"/>
              </a:rPr>
              <a:t>分析实验记录可知，小龙的猜想是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正确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错误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实验后，小龙将磁铁拿离悬挂的导体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时，发现电流计指针也发生偏转．进一步探究时，保持导体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不动，只让磁铁相对于导体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左右运动，发现电流计指针均发生偏转．小组讨论后得出：导体和磁场相对运动过程中，只要导体与磁感线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平行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相交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，就会产生感应电流．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分析表格中序号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现象，还可得出感应电流的方向与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</a:t>
            </a:r>
            <a:r>
              <a:rPr lang="zh-CN" sz="2400">
                <a:ea typeface="宋体" panose="02010600030101010101" pitchFamily="2" charset="-122"/>
              </a:rPr>
              <a:t>有关．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916295" y="1741805"/>
            <a:ext cx="1051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错误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82265" y="3945890"/>
            <a:ext cx="1141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相交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1075" y="4994275"/>
            <a:ext cx="32607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导体切割磁感线方向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1089025" y="2421255"/>
            <a:ext cx="105371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>
                <a:ea typeface="宋体" panose="02010600030101010101" pitchFamily="2" charset="-122"/>
              </a:rPr>
              <a:t>综合上述实验过程，得出结论：闭合电路中的一部分导体在磁场中做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运动时，电路中会产生感应电流，该现象叫作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．利用此原理制成了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，将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能转化为电能．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实验中导体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相当于电路中的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填电路元件名称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 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32535" y="3088640"/>
            <a:ext cx="2238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切割磁感线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47800" y="3622040"/>
            <a:ext cx="1639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电磁感应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12485" y="3620770"/>
            <a:ext cx="1464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发电机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58785" y="3620770"/>
            <a:ext cx="1240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06745" y="4154170"/>
            <a:ext cx="1589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电源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150329" y="895985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05815" y="1559360"/>
            <a:ext cx="10530205" cy="737265"/>
            <a:chOff x="894" y="2988"/>
            <a:chExt cx="14228" cy="1059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88"/>
              <a:ext cx="11228" cy="10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探究感应电流产生的条件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(近6年未考，课标要求必做)　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770"/>
              <a:chOff x="6686" y="8865"/>
              <a:chExt cx="2836" cy="821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608965" y="2351405"/>
            <a:ext cx="82022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【设计和进行实验】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转换法的应用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</a:t>
            </a:r>
            <a:r>
              <a:rPr lang="zh-CN" sz="2400" u="sng">
                <a:ea typeface="宋体" panose="02010600030101010101" pitchFamily="2" charset="-122"/>
              </a:rPr>
              <a:t>电流计指针是否偏转</a:t>
            </a:r>
            <a:r>
              <a:rPr lang="zh-CN" sz="2400">
                <a:ea typeface="宋体" panose="02010600030101010101" pitchFamily="2" charset="-122"/>
              </a:rPr>
              <a:t>来体现是否产生感应电流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实验主要步骤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放置部分导体在磁场中，断开开关，让导体在磁场中沿着不同方向运动，观察电流计指针是否偏转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352915" y="3886835"/>
            <a:ext cx="1990725" cy="1666638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5" name="圆角矩形 14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6" name="流程图: 终止 15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7" name="椭圆 16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8" name="流程图: 摘录 17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879475" y="1059815"/>
            <a:ext cx="108311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sym typeface="+mn-ea"/>
              </a:rPr>
              <a:t>放置部分导体在磁场中，闭合开关，保持导体与磁场静止，观察电流计指针是否偏转</a:t>
            </a:r>
            <a:endParaRPr lang="zh-CN" sz="2400"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sym typeface="+mn-ea"/>
              </a:rPr>
              <a:t>放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置部分导体在磁场中，闭合开关，让导体在磁场中沿着不同方向运动，观察电流计指针是否偏转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【分析现象，总结结论】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3. </a:t>
            </a:r>
            <a:r>
              <a:rPr lang="zh-CN" sz="2400">
                <a:sym typeface="+mn-ea"/>
              </a:rPr>
              <a:t>根据各种条件下，电流计是否偏转总结产生感应电流的条件</a:t>
            </a:r>
            <a:r>
              <a:rPr lang="zh-CN" sz="2400">
                <a:ea typeface="黑体" panose="02010609060101010101" pitchFamily="49" charset="-122"/>
                <a:sym typeface="+mn-ea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4. </a:t>
            </a:r>
            <a:r>
              <a:rPr lang="zh-CN" sz="2400">
                <a:sym typeface="+mn-ea"/>
              </a:rPr>
              <a:t>电流计不偏转的原因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sym typeface="+mn-ea"/>
              </a:rPr>
              <a:t>没有产生感应电流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6135" y="982980"/>
            <a:ext cx="108362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产生的感应电流太小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改进措施：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换用灵敏电流计；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用多匝线圈代替单根导线；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用磁性更强的磁体；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sz="2400">
                <a:ea typeface="宋体" panose="02010600030101010101" pitchFamily="2" charset="-122"/>
              </a:rPr>
              <a:t>使导体切割磁感线的速度更大等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5. </a:t>
            </a:r>
            <a:r>
              <a:rPr lang="zh-CN" sz="2400">
                <a:ea typeface="宋体" panose="02010600030101010101" pitchFamily="2" charset="-122"/>
              </a:rPr>
              <a:t>能量转化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机械能转化为电能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6. </a:t>
            </a:r>
            <a:r>
              <a:rPr lang="zh-CN" sz="2400">
                <a:sym typeface="+mn-ea"/>
              </a:rPr>
              <a:t>探究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感应电流方向的影响因素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sym typeface="+mn-ea"/>
              </a:rPr>
              <a:t>转换法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ym typeface="+mn-ea"/>
              </a:rPr>
              <a:t>通过观察电流计指针的偏转方向，判断感应电流方向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(2)</a:t>
            </a:r>
            <a:r>
              <a:rPr lang="zh-CN" sz="2400">
                <a:sym typeface="+mn-ea"/>
              </a:rPr>
              <a:t>控制变量法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①</a:t>
            </a:r>
            <a:r>
              <a:rPr lang="zh-CN" sz="2400">
                <a:sym typeface="+mn-ea"/>
              </a:rPr>
              <a:t>探究感应电流方向与磁场方向的关系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ym typeface="+mn-ea"/>
              </a:rPr>
              <a:t>控制导体运动方向不变，改变磁场方向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②</a:t>
            </a:r>
            <a:r>
              <a:rPr lang="zh-CN" sz="2400">
                <a:sym typeface="+mn-ea"/>
              </a:rPr>
              <a:t>探究感应电流方向与导体运动方向的关系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ym typeface="+mn-ea"/>
              </a:rPr>
              <a:t>控制磁场方向不变，改变导体运动方向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702310" y="2158365"/>
            <a:ext cx="109696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实验将灵敏电流计换成电源可以探究的实验：探究通过导体在磁场中受到力的作用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电磁感应现象在生活中的应用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发电机、动圈式话筒等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zh-CN" sz="2400">
                <a:ea typeface="宋体" panose="02010600030101010101" pitchFamily="2" charset="-122"/>
              </a:rPr>
              <a:t>闭合电路的一部分导体在磁场中做切割磁感线运动时，电路中就会产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生感应电流，感应电流的方向与磁场方向和导体运动的方向有关．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34695" y="173418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磁场对电流的作用 电动机 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(6年2考)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0"/>
              <a:chOff x="6686" y="8865"/>
              <a:chExt cx="2836" cy="875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761174" y="906780"/>
            <a:ext cx="10515147" cy="644525"/>
            <a:chOff x="1208" y="1190"/>
            <a:chExt cx="16640" cy="1017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1" name="文本框 110"/>
          <p:cNvSpPr txBox="1"/>
          <p:nvPr/>
        </p:nvSpPr>
        <p:spPr>
          <a:xfrm>
            <a:off x="662940" y="2310765"/>
            <a:ext cx="111474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磁场对电流的作用：</a:t>
            </a:r>
            <a:r>
              <a:rPr lang="zh-CN" sz="2400">
                <a:ea typeface="宋体" panose="02010600030101010101" pitchFamily="2" charset="-122"/>
              </a:rPr>
              <a:t>磁场对通电导体有力的作用，其方向与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有关．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直流电动机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原理</a:t>
            </a:r>
            <a:r>
              <a:rPr lang="zh-CN" sz="2400">
                <a:ea typeface="宋体" panose="02010600030101010101" pitchFamily="2" charset="-122"/>
              </a:rPr>
              <a:t>：通电线圈在磁场中受到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的作用．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(2016.6C</a:t>
            </a:r>
            <a:r>
              <a:rPr lang="zh-CN" sz="2400">
                <a:cs typeface="仿宋_GB2312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2014.27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通电线圈能够持续转动的原因：</a:t>
            </a:r>
            <a:r>
              <a:rPr lang="zh-CN" sz="2400">
                <a:ea typeface="宋体" panose="02010600030101010101" pitchFamily="2" charset="-122"/>
              </a:rPr>
              <a:t>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自动改变线圈中电流方向，使线圈在磁场力的作用下持续转动．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能量转化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9180830" y="2398395"/>
            <a:ext cx="1614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电流方向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76630" y="2930525"/>
            <a:ext cx="1888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磁场方向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428615" y="3993515"/>
            <a:ext cx="892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力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92825" y="4597400"/>
            <a:ext cx="1739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换向器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998470" y="5676265"/>
            <a:ext cx="1016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244465" y="5676265"/>
            <a:ext cx="991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4" grpId="0"/>
      <p:bldP spid="6" grpId="0"/>
      <p:bldP spid="7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78230" y="127444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770620" y="5556885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8180" y="2237740"/>
            <a:ext cx="108800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+mn-ea"/>
                <a:ea typeface="+mn-ea"/>
                <a:sym typeface="+mn-ea"/>
              </a:rPr>
              <a:t>例</a:t>
            </a:r>
            <a:r>
              <a:rPr lang="zh-CN" sz="2400">
                <a:sym typeface="+mn-ea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(2019</a:t>
            </a:r>
            <a:r>
              <a:rPr lang="zh-CN" sz="2400">
                <a:cs typeface="楷体_GB2312" charset="0"/>
                <a:sym typeface="+mn-ea"/>
              </a:rPr>
              <a:t>贵阳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)</a:t>
            </a:r>
            <a:r>
              <a:rPr lang="zh-CN" sz="2400">
                <a:sym typeface="+mn-ea"/>
              </a:rPr>
              <a:t>小明在探究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怎样产生感应电流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sym typeface="+mn-ea"/>
              </a:rPr>
              <a:t>的实验中，用导线将金属棒、开关、灵敏电流计连接成如图所示的电路．请你参与探究并回答下列问题：</a:t>
            </a:r>
            <a:endParaRPr lang="en-US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zh-CN" sz="2400">
                <a:ea typeface="宋体" panose="02010600030101010101" pitchFamily="2" charset="-122"/>
              </a:rPr>
              <a:t>悬挂金属棒静置于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形磁铁的磁场中，此时两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极正对区域磁感线的箭头方向是竖直向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pic>
        <p:nvPicPr>
          <p:cNvPr id="2" name="图片 -21474814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8940" y="3655060"/>
            <a:ext cx="2627630" cy="1729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322695" y="3950335"/>
            <a:ext cx="791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900430" y="798195"/>
            <a:ext cx="1038923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sym typeface="+mn-ea"/>
              </a:rPr>
              <a:t>灵敏电流计的作用是用来检测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</a:t>
            </a:r>
            <a:r>
              <a:rPr lang="zh-CN" sz="2400">
                <a:sym typeface="+mn-ea"/>
              </a:rPr>
              <a:t>的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. </a:t>
            </a:r>
            <a:r>
              <a:rPr lang="zh-CN" sz="2400">
                <a:sym typeface="+mn-ea"/>
              </a:rPr>
              <a:t>若闭合开关后并未发现电流计指针偏转，经检查器材均完好，各器材间连接无误，那么接下来你认为最应该关注的器材是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</a:t>
            </a:r>
            <a:r>
              <a:rPr lang="zh-CN" sz="2400">
                <a:sym typeface="+mn-ea"/>
              </a:rPr>
              <a:t>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小明认为是原来磁铁的磁性太弱所致，他提出更换磁性更强的磁铁，就在他移动原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磁铁时，他发现电流计的指针出现了晃动，你认为接下来最应该做什么来找到让电流计指针偏转的原因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_____________________. (</a:t>
            </a:r>
            <a:r>
              <a:rPr lang="zh-CN" sz="2400">
                <a:ea typeface="宋体" panose="02010600030101010101" pitchFamily="2" charset="-122"/>
              </a:rPr>
              <a:t>仅写出最应该进行的一步骤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(4)</a:t>
            </a:r>
            <a:r>
              <a:rPr lang="zh-CN" sz="2400">
                <a:ea typeface="宋体" panose="02010600030101010101" pitchFamily="2" charset="-122"/>
              </a:rPr>
              <a:t>就根据上述探究过程，小明就说：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我们找到产生感应电流的秘密了！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此时你对小明的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成果发布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作何评价？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083300" y="3637915"/>
            <a:ext cx="2872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反复来回移动磁铁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23315" y="5832475"/>
            <a:ext cx="5976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仅凭一个偶然得到的现象是需要反复验证的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03215" y="911225"/>
            <a:ext cx="892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035935" y="2001520"/>
            <a:ext cx="4272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金属棒、磁铁和金属棒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863600" y="1327785"/>
            <a:ext cx="108019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(5)</a:t>
            </a:r>
            <a:r>
              <a:rPr lang="zh-CN" sz="2400">
                <a:sym typeface="+mn-ea"/>
              </a:rPr>
              <a:t>同组的小红实验记录如表格所示．</a:t>
            </a: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分析实验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可知，要想产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生感应电流的条件之一是开关必须保持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分析实验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可知，产生感应电流的另一个条件是电路中的部分导体必须在磁场中做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运动．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07110" y="87566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1005840" y="2258060"/>
          <a:ext cx="907161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95045"/>
                <a:gridCol w="1007110"/>
                <a:gridCol w="1363345"/>
                <a:gridCol w="2593975"/>
                <a:gridCol w="3112135"/>
              </a:tblGrid>
              <a:tr h="45720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开关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磁场方向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金属棒的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运动方向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  <a:sym typeface="+mn-ea"/>
                        </a:rPr>
                        <a:t>电流计指针偏转情况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3048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断开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上N下S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左右运动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不偏转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闭合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上N下S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上下运动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不偏转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闭合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上N下S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左右运动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偏转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198100" y="4722495"/>
            <a:ext cx="991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闭合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259965" y="5810885"/>
            <a:ext cx="1885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切割磁感线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" name="文本框 111"/>
          <p:cNvSpPr txBox="1"/>
          <p:nvPr/>
        </p:nvSpPr>
        <p:spPr>
          <a:xfrm>
            <a:off x="570865" y="643890"/>
            <a:ext cx="1096327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小红想继续探究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感应电流的方向与什么因素有关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，继续实验，实验记录如表所示：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sz="2400">
                <a:sym typeface="+mn-ea"/>
              </a:rPr>
              <a:t>通过比较实验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4</a:t>
            </a:r>
            <a:r>
              <a:rPr lang="zh-CN" sz="2400">
                <a:sym typeface="+mn-ea"/>
              </a:rPr>
              <a:t>和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5(</a:t>
            </a:r>
            <a:r>
              <a:rPr lang="zh-CN" sz="2400"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6</a:t>
            </a:r>
            <a:r>
              <a:rPr lang="zh-CN" sz="2400">
                <a:sym typeface="+mn-ea"/>
              </a:rPr>
              <a:t>和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7)</a:t>
            </a:r>
            <a:r>
              <a:rPr lang="zh-CN" sz="2400">
                <a:sym typeface="+mn-ea"/>
              </a:rPr>
              <a:t>可得出的结论是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</a:t>
            </a:r>
            <a:r>
              <a:rPr lang="zh-CN" sz="2400">
                <a:sym typeface="+mn-ea"/>
              </a:rPr>
              <a:t>．</a:t>
            </a:r>
            <a:r>
              <a:rPr lang="en-US" sz="2400">
                <a:cs typeface="Times New Roman" panose="02020603050405020304" pitchFamily="18" charset="0"/>
                <a:sym typeface="+mn-ea"/>
              </a:rPr>
              <a:t>②</a:t>
            </a:r>
            <a:r>
              <a:rPr lang="zh-CN" sz="2400">
                <a:sym typeface="+mn-ea"/>
              </a:rPr>
              <a:t>通过比较实验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</a:t>
            </a:r>
            <a:r>
              <a:rPr lang="zh-CN" sz="2400">
                <a:sym typeface="+mn-ea"/>
              </a:rPr>
              <a:t>可得出的结论：感应电流方向与磁场方向有关</a:t>
            </a:r>
            <a:r>
              <a:rPr lang="en-US" altLang="zh-CN" sz="2400">
                <a:sym typeface="+mn-ea"/>
              </a:rPr>
              <a:t>.</a:t>
            </a:r>
            <a:endParaRPr lang="en-US" altLang="zh-CN" sz="2400">
              <a:sym typeface="+mn-ea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249680" y="1997075"/>
          <a:ext cx="9545955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74395"/>
                <a:gridCol w="832485"/>
                <a:gridCol w="1438910"/>
                <a:gridCol w="2773680"/>
                <a:gridCol w="362648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开关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磁场方向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金属棒的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运动方向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运动方向针偏转情况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闭合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上N下S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向左运动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向右偏转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闭合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上N下S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向右运动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向左偏转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闭合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上S下N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向左运动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向左偏转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闭合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上S下N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向右运动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向右偏转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86105" y="4781550"/>
            <a:ext cx="109632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感应电流方向与导体在磁场中</a:t>
            </a:r>
            <a:r>
              <a:rPr lang="zh-CN" sz="2400">
                <a:solidFill>
                  <a:srgbClr val="FF0000"/>
                </a:solidFill>
                <a:sym typeface="+mn-ea"/>
              </a:rPr>
              <a:t>运动方向有关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87040" y="6029960"/>
            <a:ext cx="2338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和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和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7)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98525" y="154686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电磁感应　发电机 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</a:t>
              </a:r>
              <a:r>
                <a:rPr 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764" y="8865"/>
                <a:ext cx="570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1" name="文本框 110"/>
          <p:cNvSpPr txBox="1"/>
          <p:nvPr/>
        </p:nvSpPr>
        <p:spPr>
          <a:xfrm>
            <a:off x="744855" y="2304415"/>
            <a:ext cx="109531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电磁感应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利用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产生电流的现象叫做电磁感应现象，电磁感应产生的电流叫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．英国物理学家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1831</a:t>
            </a:r>
            <a:r>
              <a:rPr lang="zh-CN" sz="2400">
                <a:ea typeface="宋体" panose="02010600030101010101" pitchFamily="2" charset="-122"/>
              </a:rPr>
              <a:t>年发现了电磁感应定律．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产生感应电流的条件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的一部分导体在磁场中做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运动．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影响感应电流方向的因素</a:t>
            </a:r>
            <a:r>
              <a:rPr lang="zh-CN" sz="2400">
                <a:ea typeface="宋体" panose="02010600030101010101" pitchFamily="2" charset="-122"/>
              </a:rPr>
              <a:t>：与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方向和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方向有关．</a:t>
            </a:r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2002790" y="2945765"/>
            <a:ext cx="1203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40765" y="3503930"/>
            <a:ext cx="1665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感应电流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002530" y="3503930"/>
            <a:ext cx="1266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法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拉第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83710" y="4046855"/>
            <a:ext cx="1913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闭合回路中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467215" y="4046855"/>
            <a:ext cx="1823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切割磁感线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49240" y="5141595"/>
            <a:ext cx="864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磁场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67905" y="5141595"/>
            <a:ext cx="1814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导体的运动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2" grpId="0"/>
      <p:bldP spid="4" grpId="0"/>
      <p:bldP spid="5" grpId="0"/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1" name="文本框 110"/>
          <p:cNvSpPr txBox="1"/>
          <p:nvPr/>
        </p:nvSpPr>
        <p:spPr>
          <a:xfrm>
            <a:off x="1250315" y="2099945"/>
            <a:ext cx="102336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发电机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原理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交变电流</a:t>
            </a:r>
            <a:r>
              <a:rPr lang="zh-CN" sz="2400">
                <a:ea typeface="宋体" panose="02010600030101010101" pitchFamily="2" charset="-122"/>
              </a:rPr>
              <a:t>：线圈在磁场中转动时，产生的感应电流的大小和方向随时间发生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变化，这种电流叫做交变电流．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能量转化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2783840" y="2739390"/>
            <a:ext cx="1739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电磁感应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98345" y="3862070"/>
            <a:ext cx="1386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周期性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69310" y="4378960"/>
            <a:ext cx="917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41695" y="4398645"/>
            <a:ext cx="699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922020" y="1351915"/>
          <a:ext cx="10429875" cy="50755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1770"/>
                <a:gridCol w="4392930"/>
                <a:gridCol w="4575175"/>
              </a:tblGrid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电磁感应实验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磁场对电流</a:t>
                      </a: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的作用实验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783715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装置</a:t>
                      </a:r>
                      <a:r>
                        <a:rPr lang="en-US" sz="240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+mn-ea"/>
                        </a:rPr>
                        <a:t>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工作原理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+mn-ea"/>
                          <a:cs typeface="Times New Roman" panose="02020603050405020304" pitchFamily="18" charset="0"/>
                        </a:rPr>
                        <a:t>电磁感应</a:t>
                      </a:r>
                      <a:endParaRPr lang="en-US" altLang="en-US" sz="2400" b="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+mn-ea"/>
                          <a:cs typeface="Times New Roman" panose="02020603050405020304" pitchFamily="18" charset="0"/>
                        </a:rPr>
                        <a:t>通电导体在磁场</a:t>
                      </a:r>
                      <a:r>
                        <a:rPr lang="en-US" sz="2400">
                          <a:latin typeface="+mn-ea"/>
                          <a:cs typeface="Times New Roman" panose="02020603050405020304" pitchFamily="18" charset="0"/>
                          <a:sym typeface="+mn-ea"/>
                        </a:rPr>
                        <a:t>中受力而运动</a:t>
                      </a:r>
                      <a:endParaRPr lang="en-US" altLang="en-US" sz="2400" b="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能的转化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+mn-ea"/>
                          <a:cs typeface="+mn-ea"/>
                        </a:rPr>
                        <a:t>机械能→电能</a:t>
                      </a:r>
                      <a:endParaRPr lang="en-US" altLang="en-US" sz="2400" b="0">
                        <a:latin typeface="+mn-ea"/>
                        <a:cs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+mn-ea"/>
                          <a:cs typeface="+mn-ea"/>
                        </a:rPr>
                        <a:t>电能→机械能</a:t>
                      </a:r>
                      <a:endParaRPr lang="en-US" altLang="en-US" sz="2400" b="0">
                        <a:latin typeface="+mn-ea"/>
                        <a:cs typeface="+mn-ea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因素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+mn-ea"/>
                          <a:cs typeface="Times New Roman" panose="02020603050405020304" pitchFamily="18" charset="0"/>
                        </a:rPr>
                        <a:t>感应电流的方向与磁场方向、导体</a:t>
                      </a:r>
                      <a:r>
                        <a:rPr lang="en-US" sz="2400" b="0">
                          <a:latin typeface="+mn-ea"/>
                          <a:cs typeface="宋体" panose="02010600030101010101" pitchFamily="2" charset="-122"/>
                        </a:rPr>
                        <a:t>切割磁感线运动方向有关</a:t>
                      </a:r>
                      <a:endParaRPr lang="en-US" altLang="en-US" sz="2400" b="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+mn-ea"/>
                          <a:cs typeface="Times New Roman" panose="02020603050405020304" pitchFamily="18" charset="0"/>
                        </a:rPr>
                        <a:t>导体受力的方向与电流方向、磁场方向有关</a:t>
                      </a:r>
                      <a:endParaRPr lang="en-US" altLang="en-US" sz="2400" b="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应用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+mn-ea"/>
                          <a:cs typeface="Times New Roman" panose="02020603050405020304" pitchFamily="18" charset="0"/>
                        </a:rPr>
                        <a:t>发电机、动圈式话筒等</a:t>
                      </a:r>
                      <a:endParaRPr lang="en-US" altLang="en-US" sz="2400" b="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+mn-ea"/>
                          <a:cs typeface="Times New Roman" panose="02020603050405020304" pitchFamily="18" charset="0"/>
                        </a:rPr>
                        <a:t>电动机、扬声器等</a:t>
                      </a:r>
                      <a:endParaRPr lang="en-US" altLang="en-US" sz="2400" b="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14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410" y="2044700"/>
            <a:ext cx="2073275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4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1315" y="2044700"/>
            <a:ext cx="2306955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06755" y="781685"/>
            <a:ext cx="3085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ea typeface="黑体" panose="02010609060101010101" pitchFamily="49" charset="-122"/>
              </a:rPr>
              <a:t>【适时总结】</a:t>
            </a:r>
            <a:endParaRPr lang="zh-CN" altLang="en-US" sz="2400"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84034" y="104838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5170" y="2019300"/>
            <a:ext cx="10210800" cy="523080"/>
            <a:chOff x="894" y="3246"/>
            <a:chExt cx="16080" cy="824"/>
          </a:xfrm>
        </p:grpSpPr>
        <p:sp>
          <p:nvSpPr>
            <p:cNvPr id="15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发电机原理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(6年5考)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5" name="文本框 10"/>
              <p:cNvSpPr txBox="1"/>
              <p:nvPr/>
            </p:nvSpPr>
            <p:spPr>
              <a:xfrm>
                <a:off x="6686" y="8865"/>
                <a:ext cx="1536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考向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11" name="文本框 110"/>
          <p:cNvSpPr txBox="1"/>
          <p:nvPr/>
        </p:nvSpPr>
        <p:spPr>
          <a:xfrm>
            <a:off x="678815" y="2582545"/>
            <a:ext cx="108769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仔细观察下列实验装置，如果导体沿箭头方向运动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没有箭头表示静止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中能产生感应电流的是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14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785" y="4158615"/>
            <a:ext cx="7557135" cy="1800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" name="文本框 111"/>
          <p:cNvSpPr txBox="1"/>
          <p:nvPr/>
        </p:nvSpPr>
        <p:spPr>
          <a:xfrm>
            <a:off x="6259195" y="3290570"/>
            <a:ext cx="692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1" name="文本框 110"/>
          <p:cNvSpPr txBox="1"/>
          <p:nvPr/>
        </p:nvSpPr>
        <p:spPr>
          <a:xfrm>
            <a:off x="1193800" y="2199005"/>
            <a:ext cx="1000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下列图中的实验反映了发电机工作原理的是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14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920" y="3381375"/>
            <a:ext cx="7225665" cy="174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" name="文本框 111"/>
          <p:cNvSpPr txBox="1"/>
          <p:nvPr/>
        </p:nvSpPr>
        <p:spPr>
          <a:xfrm>
            <a:off x="9946005" y="2368550"/>
            <a:ext cx="543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1" name="文本框 110"/>
          <p:cNvSpPr txBox="1"/>
          <p:nvPr/>
        </p:nvSpPr>
        <p:spPr>
          <a:xfrm>
            <a:off x="471170" y="1299845"/>
            <a:ext cx="110928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如图是一款便携式飞盘发电机，使用时将中间的涡轮取出，用导线将它连接到机身的蓄电池上，再把涡轮放到流动的水里，飞盘发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电机就可以发电并将能量储存在蓄电池中．</a:t>
            </a:r>
            <a:r>
              <a:rPr lang="zh-CN" sz="2400">
                <a:ea typeface="宋体" panose="02010600030101010101" pitchFamily="2" charset="-122"/>
              </a:rPr>
              <a:t>下列图示实验反映飞盘发电机工作原理的是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2" name="图片 -21474814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560" y="3484245"/>
            <a:ext cx="7327900" cy="1845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4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9670" y="3671570"/>
            <a:ext cx="2429510" cy="159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194800" y="544512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10860405" y="2592705"/>
            <a:ext cx="702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1" name="文本框 110"/>
          <p:cNvSpPr txBox="1"/>
          <p:nvPr/>
        </p:nvSpPr>
        <p:spPr>
          <a:xfrm>
            <a:off x="830580" y="1808480"/>
            <a:ext cx="77146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小明摇动小型发电机模型的手柄时，小灯泡发光，如图所示．下列说法错误的是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A. </a:t>
            </a:r>
            <a:r>
              <a:rPr lang="zh-CN" sz="2400">
                <a:cs typeface="楷体_GB2312" charset="0"/>
                <a:sym typeface="+mn-ea"/>
              </a:rPr>
              <a:t>发电机是利用电磁感应的原理制成的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B. </a:t>
            </a:r>
            <a:r>
              <a:rPr lang="zh-CN" sz="2400">
                <a:cs typeface="楷体_GB2312" charset="0"/>
                <a:sym typeface="+mn-ea"/>
              </a:rPr>
              <a:t>发电机工作时将机械能转化为电能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C. </a:t>
            </a:r>
            <a:r>
              <a:rPr lang="zh-CN" sz="2400">
                <a:cs typeface="楷体_GB2312" charset="0"/>
                <a:sym typeface="+mn-ea"/>
              </a:rPr>
              <a:t>灯泡发光的亮度是由电流大小决定的</a:t>
            </a:r>
            <a:r>
              <a:rPr lang="en-US" sz="2400">
                <a:latin typeface="Times New Roman" panose="02020603050405020304" pitchFamily="18" charset="0"/>
                <a:cs typeface="楷体_GB2312" charset="0"/>
                <a:sym typeface="+mn-ea"/>
              </a:rPr>
              <a:t>D. </a:t>
            </a:r>
            <a:r>
              <a:rPr lang="zh-CN" sz="2400">
                <a:cs typeface="楷体_GB2312" charset="0"/>
                <a:sym typeface="+mn-ea"/>
              </a:rPr>
              <a:t>发电机线</a:t>
            </a:r>
            <a:r>
              <a:rPr lang="zh-CN" sz="2400">
                <a:latin typeface="Times New Roman" panose="02020603050405020304" pitchFamily="18" charset="0"/>
                <a:cs typeface="楷体_GB2312" charset="0"/>
                <a:sym typeface="+mn-ea"/>
              </a:rPr>
              <a:t>圈中的电流方向是变化的</a:t>
            </a:r>
            <a:endParaRPr lang="zh-CN" altLang="en-US" sz="2400"/>
          </a:p>
        </p:txBody>
      </p:sp>
      <p:pic>
        <p:nvPicPr>
          <p:cNvPr id="2" name="图片 14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2050" y="2009140"/>
            <a:ext cx="2288540" cy="301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140825" y="522478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6924675" y="2510155"/>
            <a:ext cx="498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8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9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TEM_CNT" val="4"/>
</p:tagLst>
</file>

<file path=ppt/tags/tag81.xml><?xml version="1.0" encoding="utf-8"?>
<p:tagLst xmlns:p="http://schemas.openxmlformats.org/presentationml/2006/main">
  <p:tag name="KSO_WM_SLIDE_ITEM_CNT" val="1"/>
  <p:tag name="KSO_WM_SLIDE_MODEL_TYPE" val="timeline"/>
</p:tagLst>
</file>

<file path=ppt/tags/tag82.xml><?xml version="1.0" encoding="utf-8"?>
<p:tagLst xmlns:p="http://schemas.openxmlformats.org/presentationml/2006/main">
  <p:tag name="KSO_WM_UNIT_TABLE_BEAUTIFY" val="smartTable{b725f880-ac75-4025-9a66-9ecab05b24bc}"/>
</p:tagLst>
</file>

<file path=ppt/tags/tag83.xml><?xml version="1.0" encoding="utf-8"?>
<p:tagLst xmlns:p="http://schemas.openxmlformats.org/presentationml/2006/main">
  <p:tag name="KSO_WM_SLIDE_ITEM_CNT" val="1"/>
  <p:tag name="KSO_WM_SLIDE_MODEL_TYPE" val="timeline"/>
</p:tagLst>
</file>

<file path=ppt/tags/tag84.xml><?xml version="1.0" encoding="utf-8"?>
<p:tagLst xmlns:p="http://schemas.openxmlformats.org/presentationml/2006/main">
  <p:tag name="KSO_WM_SLIDE_ITEM_CNT" val="1"/>
  <p:tag name="KSO_WM_SLIDE_MODEL_TYPE" val="timeline"/>
</p:tagLst>
</file>

<file path=ppt/tags/tag85.xml><?xml version="1.0" encoding="utf-8"?>
<p:tagLst xmlns:p="http://schemas.openxmlformats.org/presentationml/2006/main">
  <p:tag name="KSO_WM_UNIT_TABLE_BEAUTIFY" val="smartTable{5af3decb-a754-4edd-8841-acd694a72b1e}"/>
</p:tagLst>
</file>

<file path=ppt/tags/tag86.xml><?xml version="1.0" encoding="utf-8"?>
<p:tagLst xmlns:p="http://schemas.openxmlformats.org/presentationml/2006/main">
  <p:tag name="KSO_WM_SLIDE_ITEM_CNT" val="1"/>
  <p:tag name="KSO_WM_SLIDE_MODEL_TYPE" val="timeline"/>
</p:tagLst>
</file>

<file path=ppt/tags/tag87.xml><?xml version="1.0" encoding="utf-8"?>
<p:tagLst xmlns:p="http://schemas.openxmlformats.org/presentationml/2006/main">
  <p:tag name="KSO_WM_SLIDE_ITEM_CNT" val="1"/>
  <p:tag name="KSO_WM_SLIDE_MODEL_TYPE" val="timeline"/>
</p:tagLst>
</file>

<file path=ppt/tags/tag88.xml><?xml version="1.0" encoding="utf-8"?>
<p:tagLst xmlns:p="http://schemas.openxmlformats.org/presentationml/2006/main">
  <p:tag name="KSO_WM_SLIDE_ITEM_CNT" val="1"/>
  <p:tag name="KSO_WM_SLIDE_MODEL_TYPE" val="timeline"/>
</p:tagLst>
</file>

<file path=ppt/tags/tag89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ABLE_BEAUTIFY" val="smartTable{cb4af589-b74a-4801-aa28-5c1689369f22}"/>
</p:tagLst>
</file>

<file path=ppt/tags/tag91.xml><?xml version="1.0" encoding="utf-8"?>
<p:tagLst xmlns:p="http://schemas.openxmlformats.org/presentationml/2006/main">
  <p:tag name="KSO_WM_UNIT_TABLE_BEAUTIFY" val="smartTable{f1527dd6-d796-4478-a2c1-a8df47ada1c3}"/>
</p:tagLst>
</file>

<file path=ppt/tags/tag92.xml><?xml version="1.0" encoding="utf-8"?>
<p:tagLst xmlns:p="http://schemas.openxmlformats.org/presentationml/2006/main">
  <p:tag name="KSO_WM_DOC_GUID" val="{7c98234e-252d-4894-86df-c67ef64b4968}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4124</Words>
  <Application>WPS 演示</Application>
  <PresentationFormat>自定义</PresentationFormat>
  <Paragraphs>433</Paragraphs>
  <Slides>23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仿宋_GB2312</vt:lpstr>
      <vt:lpstr>仿宋</vt:lpstr>
      <vt:lpstr>楷体_GB2312</vt:lpstr>
      <vt:lpstr>新宋体</vt:lpstr>
      <vt:lpstr>123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2018-06-26T07:00:00Z</dcterms:created>
  <dcterms:modified xsi:type="dcterms:W3CDTF">2019-12-27T14:00:16Z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