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4660"/>
  </p:normalViewPr>
  <p:slideViewPr>
    <p:cSldViewPr snapToGrid="0" showGuides="1">
      <p:cViewPr varScale="1">
        <p:scale>
          <a:sx n="89" d="100"/>
          <a:sy n="89" d="100"/>
        </p:scale>
        <p:origin x="-1014" y="-108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t>2018/6/24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t>‹#›</a:t>
            </a:fld>
            <a:endParaRPr lang="zh-CN" altLang="en-US" strike="noStrike" noProof="1"/>
          </a:p>
        </p:txBody>
      </p:sp>
    </p:spTree>
    <p:extLst>
      <p:ext uri="{BB962C8B-B14F-4D97-AF65-F5344CB8AC3E}">
        <p14:creationId xmlns:p14="http://schemas.microsoft.com/office/powerpoint/2010/main" val="33348924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t>2018/6/24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5" Type="http://schemas.openxmlformats.org/officeDocument/2006/relationships/image" Target="../media/image10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2.wmf"/><Relationship Id="rId2" Type="http://schemas.openxmlformats.org/officeDocument/2006/relationships/tags" Target="../tags/tag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2.xml"/><Relationship Id="rId7" Type="http://schemas.openxmlformats.org/officeDocument/2006/relationships/image" Target="../media/image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408170" y="2254885"/>
            <a:ext cx="404241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第二章</a:t>
            </a:r>
            <a:b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</a:br>
            <a:r>
              <a:rPr lang="zh-CN" altLang="en-US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运动的世界</a:t>
            </a:r>
            <a:endParaRPr lang="zh-CN" altLang="en-US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1615" y="430530"/>
            <a:ext cx="3502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八年级物理沪科版</a:t>
            </a:r>
            <a:r>
              <a:rPr lang="en-US" altLang="zh-CN" sz="2000">
                <a:latin typeface="黑体" panose="02010609060101010101" pitchFamily="2" charset="-122"/>
                <a:ea typeface="黑体" panose="02010609060101010101" pitchFamily="2" charset="-122"/>
              </a:rPr>
              <a:t>·</a:t>
            </a:r>
            <a:r>
              <a:rPr lang="zh-CN" altLang="en-US" sz="2000">
                <a:latin typeface="黑体" panose="02010609060101010101" pitchFamily="2" charset="-122"/>
                <a:ea typeface="黑体" panose="02010609060101010101" pitchFamily="2" charset="-122"/>
              </a:rPr>
              <a:t>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95520" y="3952240"/>
            <a:ext cx="3394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第三节 快与慢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440680" y="5920105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黑体" panose="02010609060101010101" pitchFamily="2" charset="-122"/>
                <a:ea typeface="黑体" panose="02010609060101010101" pitchFamily="2" charset="-122"/>
              </a:rPr>
              <a:t>授课人：</a:t>
            </a:r>
            <a:r>
              <a:rPr lang="en-US" altLang="zh-CN">
                <a:latin typeface="黑体" panose="02010609060101010101" pitchFamily="2" charset="-122"/>
                <a:ea typeface="黑体" panose="02010609060101010101" pitchFamily="2" charset="-122"/>
              </a:rPr>
              <a:t>XXXX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3314" name="矩形 13313"/>
          <p:cNvSpPr/>
          <p:nvPr/>
        </p:nvSpPr>
        <p:spPr>
          <a:xfrm>
            <a:off x="217805" y="3391218"/>
            <a:ext cx="85534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15" name="矩形 13314"/>
          <p:cNvSpPr>
            <a:spLocks noGrp="1"/>
          </p:cNvSpPr>
          <p:nvPr/>
        </p:nvSpPr>
        <p:spPr>
          <a:xfrm>
            <a:off x="290830" y="1394143"/>
            <a:ext cx="8567738" cy="11509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物体在一条直线上运动且速度保持不变的直线运动，叫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匀速直线运动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3316" name="文本框 13315"/>
          <p:cNvSpPr txBox="1"/>
          <p:nvPr/>
        </p:nvSpPr>
        <p:spPr>
          <a:xfrm>
            <a:off x="2594293" y="2545080"/>
            <a:ext cx="3097212" cy="5191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Arial" panose="020B0604020202020204" charset="-76"/>
              </a:rPr>
              <a:t>匀速直线运动图像</a:t>
            </a:r>
          </a:p>
        </p:txBody>
      </p:sp>
      <p:sp>
        <p:nvSpPr>
          <p:cNvPr id="13317" name="文本框 13316"/>
          <p:cNvSpPr txBox="1"/>
          <p:nvPr/>
        </p:nvSpPr>
        <p:spPr>
          <a:xfrm>
            <a:off x="1513205" y="4923155"/>
            <a:ext cx="1674813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i="1">
                <a:solidFill>
                  <a:srgbClr val="FF3300"/>
                </a:solidFill>
                <a:latin typeface="Times New Roman" panose="02020603050405020304" pitchFamily="2" charset="0"/>
              </a:rPr>
              <a:t>S</a:t>
            </a:r>
            <a:r>
              <a:rPr lang="zh-CN" altLang="en-US" sz="2400" b="1">
                <a:solidFill>
                  <a:srgbClr val="FF3300"/>
                </a:solidFill>
                <a:latin typeface="Arial" panose="020B0604020202020204" charset="-76"/>
              </a:rPr>
              <a:t>－</a:t>
            </a:r>
            <a:r>
              <a:rPr lang="zh-CN" altLang="en-US" sz="2400" b="1" i="1">
                <a:solidFill>
                  <a:srgbClr val="FF3300"/>
                </a:solidFill>
                <a:latin typeface="Times New Roman" panose="02020603050405020304" pitchFamily="2" charset="0"/>
              </a:rPr>
              <a:t>ｔ</a:t>
            </a:r>
            <a:r>
              <a:rPr lang="zh-CN" altLang="en-US" sz="2400" b="1">
                <a:solidFill>
                  <a:srgbClr val="FF3300"/>
                </a:solidFill>
                <a:latin typeface="Arial" panose="020B0604020202020204" charset="-76"/>
              </a:rPr>
              <a:t>图像</a:t>
            </a:r>
          </a:p>
        </p:txBody>
      </p:sp>
      <p:sp>
        <p:nvSpPr>
          <p:cNvPr id="13318" name="文本框 13317"/>
          <p:cNvSpPr txBox="1"/>
          <p:nvPr/>
        </p:nvSpPr>
        <p:spPr>
          <a:xfrm>
            <a:off x="5618480" y="4923155"/>
            <a:ext cx="1808163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i="1" dirty="0">
                <a:solidFill>
                  <a:srgbClr val="FF3300"/>
                </a:solidFill>
                <a:latin typeface="Times New Roman" panose="02020603050405020304" pitchFamily="2" charset="0"/>
              </a:rPr>
              <a:t>v</a:t>
            </a:r>
            <a:r>
              <a:rPr lang="zh-CN" altLang="en-US" sz="2400" b="1" dirty="0">
                <a:solidFill>
                  <a:srgbClr val="FF3300"/>
                </a:solidFill>
                <a:latin typeface="Arial" panose="020B0604020202020204" charset="-76"/>
              </a:rPr>
              <a:t>－</a:t>
            </a:r>
            <a:r>
              <a:rPr lang="zh-CN" altLang="en-US" sz="2400" b="1" i="1" dirty="0">
                <a:solidFill>
                  <a:srgbClr val="FF3300"/>
                </a:solidFill>
                <a:latin typeface="Times New Roman" panose="02020603050405020304" pitchFamily="2" charset="0"/>
              </a:rPr>
              <a:t>ｔ</a:t>
            </a:r>
            <a:r>
              <a:rPr lang="zh-CN" altLang="en-US" sz="2400" b="1" dirty="0">
                <a:solidFill>
                  <a:srgbClr val="FF3300"/>
                </a:solidFill>
                <a:latin typeface="Arial" panose="020B0604020202020204" charset="-76"/>
              </a:rPr>
              <a:t>图像</a:t>
            </a:r>
          </a:p>
        </p:txBody>
      </p:sp>
      <p:pic>
        <p:nvPicPr>
          <p:cNvPr id="13319" name="图片 13318" descr="200804241853484835921317-0"/>
          <p:cNvPicPr>
            <a:picLocks noChangeAspect="1"/>
          </p:cNvPicPr>
          <p:nvPr/>
        </p:nvPicPr>
        <p:blipFill>
          <a:blip r:embed="rId5"/>
          <a:srcRect l="26404" r="54724" b="43407"/>
          <a:stretch>
            <a:fillRect/>
          </a:stretch>
        </p:blipFill>
        <p:spPr>
          <a:xfrm>
            <a:off x="1081405" y="3121343"/>
            <a:ext cx="2593975" cy="1820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图片 13319" descr="200804241853484835921317-0"/>
          <p:cNvPicPr>
            <a:picLocks noChangeAspect="1"/>
          </p:cNvPicPr>
          <p:nvPr/>
        </p:nvPicPr>
        <p:blipFill>
          <a:blip r:embed="rId5"/>
          <a:srcRect l="77722" b="43091"/>
          <a:stretch>
            <a:fillRect/>
          </a:stretch>
        </p:blipFill>
        <p:spPr>
          <a:xfrm>
            <a:off x="4681855" y="3141980"/>
            <a:ext cx="2520950" cy="178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1" name="文本框 13320"/>
          <p:cNvSpPr txBox="1"/>
          <p:nvPr/>
        </p:nvSpPr>
        <p:spPr>
          <a:xfrm>
            <a:off x="1044893" y="3715068"/>
            <a:ext cx="360362" cy="3667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Arial" panose="020B0604020202020204" charset="-76"/>
              </a:rPr>
              <a:t>０</a:t>
            </a:r>
          </a:p>
        </p:txBody>
      </p:sp>
      <p:sp>
        <p:nvSpPr>
          <p:cNvPr id="13322" name="文本框 13321"/>
          <p:cNvSpPr txBox="1"/>
          <p:nvPr/>
        </p:nvSpPr>
        <p:spPr>
          <a:xfrm>
            <a:off x="5005705" y="3715068"/>
            <a:ext cx="360363" cy="3667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latin typeface="Arial" panose="020B0604020202020204" charset="-76"/>
              </a:rPr>
              <a:t>０</a:t>
            </a:r>
          </a:p>
        </p:txBody>
      </p:sp>
      <p:sp>
        <p:nvSpPr>
          <p:cNvPr id="13323" name="文本框 13322"/>
          <p:cNvSpPr txBox="1"/>
          <p:nvPr/>
        </p:nvSpPr>
        <p:spPr>
          <a:xfrm>
            <a:off x="2972435" y="4716780"/>
            <a:ext cx="360363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charset="-76"/>
              </a:rPr>
              <a:t>t</a:t>
            </a:r>
          </a:p>
        </p:txBody>
      </p:sp>
      <p:sp>
        <p:nvSpPr>
          <p:cNvPr id="13324" name="文本框 13323"/>
          <p:cNvSpPr txBox="1"/>
          <p:nvPr/>
        </p:nvSpPr>
        <p:spPr>
          <a:xfrm>
            <a:off x="6621780" y="4427220"/>
            <a:ext cx="360363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charset="-76"/>
              </a:rPr>
              <a:t>t</a:t>
            </a:r>
          </a:p>
        </p:txBody>
      </p:sp>
      <p:sp>
        <p:nvSpPr>
          <p:cNvPr id="13325" name="文本框 13324"/>
          <p:cNvSpPr txBox="1"/>
          <p:nvPr/>
        </p:nvSpPr>
        <p:spPr>
          <a:xfrm>
            <a:off x="2954655" y="5570855"/>
            <a:ext cx="5543550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Arial" panose="020B0604020202020204" charset="-76"/>
              </a:rPr>
              <a:t>匀速直线运动中：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charset="-76"/>
                <a:ea typeface="黑体" panose="02010609060101010101" pitchFamily="2" charset="-122"/>
              </a:rPr>
              <a:t>速度是恒定的，路程和时间成正比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4339" name="文本框 14338"/>
          <p:cNvSpPr txBox="1"/>
          <p:nvPr/>
        </p:nvSpPr>
        <p:spPr>
          <a:xfrm>
            <a:off x="1332548" y="1166813"/>
            <a:ext cx="6335712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66"/>
                </a:solidFill>
                <a:latin typeface="Arial" panose="020B0604020202020204" charset="-76"/>
              </a:rPr>
              <a:t>计算下面这只天鹅在三段路程上的速度</a:t>
            </a:r>
          </a:p>
        </p:txBody>
      </p:sp>
      <p:pic>
        <p:nvPicPr>
          <p:cNvPr id="14340" name="图片 14339" descr="7"/>
          <p:cNvPicPr>
            <a:picLocks noChangeAspect="1"/>
          </p:cNvPicPr>
          <p:nvPr/>
        </p:nvPicPr>
        <p:blipFill>
          <a:blip r:embed="rId6">
            <a:lum bright="-38000" contrast="34000"/>
          </a:blip>
          <a:srcRect b="15462"/>
          <a:stretch>
            <a:fillRect/>
          </a:stretch>
        </p:blipFill>
        <p:spPr>
          <a:xfrm>
            <a:off x="827723" y="1816100"/>
            <a:ext cx="6948487" cy="3573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文本框 14340"/>
          <p:cNvSpPr txBox="1"/>
          <p:nvPr/>
        </p:nvSpPr>
        <p:spPr>
          <a:xfrm>
            <a:off x="540385" y="5632450"/>
            <a:ext cx="8505825" cy="6397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charset="-76"/>
              </a:rPr>
              <a:t>这只天鹅做直线运动时，快慢_______</a:t>
            </a:r>
          </a:p>
        </p:txBody>
      </p:sp>
      <p:sp>
        <p:nvSpPr>
          <p:cNvPr id="14342" name="文本框 14341"/>
          <p:cNvSpPr txBox="1"/>
          <p:nvPr/>
        </p:nvSpPr>
        <p:spPr>
          <a:xfrm>
            <a:off x="6515735" y="5559425"/>
            <a:ext cx="1905000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FF3300"/>
                </a:solidFill>
                <a:latin typeface="Arial" panose="020B0604020202020204" charset="-76"/>
              </a:rPr>
              <a:t>在变化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5362" name="矩形 15361"/>
          <p:cNvSpPr/>
          <p:nvPr/>
        </p:nvSpPr>
        <p:spPr>
          <a:xfrm>
            <a:off x="299720" y="4447223"/>
            <a:ext cx="85534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3" name="矩形 15362"/>
          <p:cNvSpPr>
            <a:spLocks noGrp="1"/>
          </p:cNvSpPr>
          <p:nvPr/>
        </p:nvSpPr>
        <p:spPr>
          <a:xfrm>
            <a:off x="515620" y="2881948"/>
            <a:ext cx="7561263" cy="12239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2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lvl="0">
              <a:lnSpc>
                <a:spcPct val="120000"/>
              </a:lnSpc>
              <a:buNone/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     物体在一条直线上运动且速度在发生变化的直线运动，叫</a:t>
            </a:r>
            <a:r>
              <a:rPr lang="zh-CN" altLang="en-US" sz="28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变速直线运动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sp>
        <p:nvSpPr>
          <p:cNvPr id="15364" name="文本框 15363"/>
          <p:cNvSpPr txBox="1"/>
          <p:nvPr/>
        </p:nvSpPr>
        <p:spPr>
          <a:xfrm>
            <a:off x="1091883" y="4537710"/>
            <a:ext cx="7056437" cy="9461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charset="-76"/>
              </a:rPr>
              <a:t>平均速度：</a:t>
            </a:r>
            <a:r>
              <a:rPr lang="zh-CN" altLang="en-US" sz="2800" b="1">
                <a:latin typeface="Arial" panose="020B0604020202020204" charset="-76"/>
              </a:rPr>
              <a:t>描述做变速直线运动物体</a:t>
            </a:r>
            <a:r>
              <a:rPr lang="zh-CN" altLang="en-US" sz="2800" b="1">
                <a:solidFill>
                  <a:schemeClr val="accent2"/>
                </a:solidFill>
                <a:latin typeface="Arial" panose="020B0604020202020204" charset="-76"/>
              </a:rPr>
              <a:t>在某段时间或路程内</a:t>
            </a:r>
            <a:r>
              <a:rPr lang="zh-CN" altLang="en-US" sz="2800" b="1">
                <a:latin typeface="Arial" panose="020B0604020202020204" charset="-76"/>
              </a:rPr>
              <a:t>的</a:t>
            </a:r>
            <a:r>
              <a:rPr lang="zh-CN" altLang="en-US" sz="2800" b="1">
                <a:solidFill>
                  <a:schemeClr val="accent2"/>
                </a:solidFill>
                <a:latin typeface="Arial" panose="020B0604020202020204" charset="-76"/>
              </a:rPr>
              <a:t>平均</a:t>
            </a:r>
            <a:r>
              <a:rPr lang="zh-CN" altLang="en-US" sz="2800" b="1">
                <a:latin typeface="Arial" panose="020B0604020202020204" charset="-76"/>
              </a:rPr>
              <a:t>快慢程度。</a:t>
            </a:r>
          </a:p>
        </p:txBody>
      </p:sp>
      <p:sp>
        <p:nvSpPr>
          <p:cNvPr id="15365" name="矩形 15364"/>
          <p:cNvSpPr/>
          <p:nvPr/>
        </p:nvSpPr>
        <p:spPr>
          <a:xfrm>
            <a:off x="1379220" y="1800860"/>
            <a:ext cx="1619250" cy="7143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79819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E701">
                        <a:alpha val="100000"/>
                      </a:srgbClr>
                    </a:gs>
                    <a:gs pos="100000">
                      <a:srgbClr val="FE3E02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黑体" panose="02010609060101010101" pitchFamily="2" charset="-122"/>
                <a:ea typeface="黑体" panose="02010609060101010101" pitchFamily="2" charset="-122"/>
              </a:rPr>
              <a:t>结论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7411" name="文本框 17410"/>
          <p:cNvSpPr txBox="1"/>
          <p:nvPr/>
        </p:nvSpPr>
        <p:spPr>
          <a:xfrm>
            <a:off x="1537335" y="1351915"/>
            <a:ext cx="324485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charset="-76"/>
              </a:rPr>
              <a:t>1</a:t>
            </a:r>
            <a:r>
              <a:rPr lang="zh-CN" altLang="en-US" sz="2400" b="1">
                <a:latin typeface="Arial" panose="020B0604020202020204" charset="-76"/>
              </a:rPr>
              <a:t>、速度的物理意义</a:t>
            </a:r>
          </a:p>
        </p:txBody>
      </p:sp>
      <p:sp>
        <p:nvSpPr>
          <p:cNvPr id="17412" name="文本框 17411"/>
          <p:cNvSpPr txBox="1"/>
          <p:nvPr/>
        </p:nvSpPr>
        <p:spPr>
          <a:xfrm>
            <a:off x="1537335" y="1928178"/>
            <a:ext cx="2376488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charset="-76"/>
              </a:rPr>
              <a:t>2</a:t>
            </a:r>
            <a:r>
              <a:rPr lang="zh-CN" altLang="en-US" sz="2400" b="1">
                <a:latin typeface="Arial" panose="020B0604020202020204" charset="-76"/>
              </a:rPr>
              <a:t>、速度的概念</a:t>
            </a:r>
          </a:p>
        </p:txBody>
      </p:sp>
      <p:sp>
        <p:nvSpPr>
          <p:cNvPr id="17413" name="文本框 17412"/>
          <p:cNvSpPr txBox="1"/>
          <p:nvPr/>
        </p:nvSpPr>
        <p:spPr>
          <a:xfrm>
            <a:off x="1538923" y="3150553"/>
            <a:ext cx="244792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charset="-76"/>
              </a:rPr>
              <a:t>4</a:t>
            </a:r>
            <a:r>
              <a:rPr lang="zh-CN" altLang="en-US" sz="2400" b="1">
                <a:latin typeface="Arial" panose="020B0604020202020204" charset="-76"/>
              </a:rPr>
              <a:t>、速度的单位</a:t>
            </a:r>
          </a:p>
        </p:txBody>
      </p:sp>
      <p:sp>
        <p:nvSpPr>
          <p:cNvPr id="17414" name="文本框 17413"/>
          <p:cNvSpPr txBox="1"/>
          <p:nvPr/>
        </p:nvSpPr>
        <p:spPr>
          <a:xfrm>
            <a:off x="1537335" y="4374515"/>
            <a:ext cx="35560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latin typeface="Arial" panose="020B0604020202020204" charset="-76"/>
              </a:rPr>
              <a:t>5</a:t>
            </a:r>
            <a:r>
              <a:rPr lang="zh-CN" altLang="en-US" sz="2400" b="1">
                <a:latin typeface="Arial" panose="020B0604020202020204" charset="-76"/>
              </a:rPr>
              <a:t>、速度的测量</a:t>
            </a:r>
          </a:p>
        </p:txBody>
      </p:sp>
      <p:sp>
        <p:nvSpPr>
          <p:cNvPr id="17415" name="文本框 17414"/>
          <p:cNvSpPr txBox="1"/>
          <p:nvPr/>
        </p:nvSpPr>
        <p:spPr>
          <a:xfrm>
            <a:off x="1537335" y="5742940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CC3300"/>
                </a:solidFill>
                <a:latin typeface="Arial" panose="020B0604020202020204" charset="-76"/>
              </a:rPr>
              <a:t>6、匀速直线运动和变速直线运动</a:t>
            </a:r>
          </a:p>
        </p:txBody>
      </p:sp>
      <p:grpSp>
        <p:nvGrpSpPr>
          <p:cNvPr id="17416" name="组合 17415"/>
          <p:cNvGrpSpPr/>
          <p:nvPr/>
        </p:nvGrpSpPr>
        <p:grpSpPr>
          <a:xfrm>
            <a:off x="2686685" y="3583940"/>
            <a:ext cx="4984750" cy="822325"/>
            <a:chOff x="0" y="0"/>
            <a:chExt cx="3140" cy="519"/>
          </a:xfrm>
        </p:grpSpPr>
        <p:sp>
          <p:nvSpPr>
            <p:cNvPr id="17417" name="文本框 17416"/>
            <p:cNvSpPr txBox="1"/>
            <p:nvPr/>
          </p:nvSpPr>
          <p:spPr>
            <a:xfrm>
              <a:off x="2736" y="96"/>
              <a:ext cx="40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none" anchor="t">
              <a:spAutoFit/>
            </a:bodyPr>
            <a:lstStyle/>
            <a:p>
              <a:r>
                <a:rPr lang="en-US" altLang="zh-CN" sz="2200" b="1">
                  <a:latin typeface="Arial" panose="020B0604020202020204" charset="-76"/>
                </a:rPr>
                <a:t>m/s</a:t>
              </a:r>
            </a:p>
          </p:txBody>
        </p:sp>
        <p:grpSp>
          <p:nvGrpSpPr>
            <p:cNvPr id="17418" name="组合 17417"/>
            <p:cNvGrpSpPr/>
            <p:nvPr/>
          </p:nvGrpSpPr>
          <p:grpSpPr>
            <a:xfrm>
              <a:off x="0" y="0"/>
              <a:ext cx="3010" cy="519"/>
              <a:chOff x="0" y="0"/>
              <a:chExt cx="3010" cy="519"/>
            </a:xfrm>
          </p:grpSpPr>
          <p:sp>
            <p:nvSpPr>
              <p:cNvPr id="17419" name="文本框 17418"/>
              <p:cNvSpPr txBox="1"/>
              <p:nvPr/>
            </p:nvSpPr>
            <p:spPr>
              <a:xfrm>
                <a:off x="2160" y="87"/>
                <a:ext cx="22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none" anchor="t">
                <a:spAutoFit/>
              </a:bodyPr>
              <a:lstStyle/>
              <a:p>
                <a:r>
                  <a:rPr lang="en-US" altLang="zh-CN" sz="2200" b="1">
                    <a:latin typeface="Arial" panose="020B0604020202020204" charset="-76"/>
                  </a:rPr>
                  <a:t>=</a:t>
                </a:r>
              </a:p>
            </p:txBody>
          </p:sp>
          <p:grpSp>
            <p:nvGrpSpPr>
              <p:cNvPr id="17420" name="组合 17419"/>
              <p:cNvGrpSpPr/>
              <p:nvPr/>
            </p:nvGrpSpPr>
            <p:grpSpPr>
              <a:xfrm>
                <a:off x="0" y="0"/>
                <a:ext cx="3010" cy="519"/>
                <a:chOff x="0" y="0"/>
                <a:chExt cx="3010" cy="519"/>
              </a:xfrm>
            </p:grpSpPr>
            <p:sp>
              <p:nvSpPr>
                <p:cNvPr id="17421" name="文本框 17420"/>
                <p:cNvSpPr txBox="1"/>
                <p:nvPr/>
              </p:nvSpPr>
              <p:spPr>
                <a:xfrm>
                  <a:off x="0" y="71"/>
                  <a:ext cx="2534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200" b="1">
                      <a:latin typeface="Arial" panose="020B0604020202020204" charset="-76"/>
                    </a:rPr>
                    <a:t>1m/s=3.6km/h </a:t>
                  </a:r>
                  <a:r>
                    <a:rPr lang="zh-CN" altLang="en-US" sz="2200" b="1">
                      <a:latin typeface="Arial" panose="020B0604020202020204" charset="-76"/>
                    </a:rPr>
                    <a:t>　　</a:t>
                  </a:r>
                  <a:r>
                    <a:rPr lang="en-US" altLang="zh-CN" sz="2200" b="1">
                      <a:latin typeface="Arial" panose="020B0604020202020204" charset="-76"/>
                    </a:rPr>
                    <a:t>1km/h</a:t>
                  </a:r>
                </a:p>
              </p:txBody>
            </p:sp>
            <p:grpSp>
              <p:nvGrpSpPr>
                <p:cNvPr id="17422" name="组合 17421"/>
                <p:cNvGrpSpPr/>
                <p:nvPr/>
              </p:nvGrpSpPr>
              <p:grpSpPr>
                <a:xfrm>
                  <a:off x="2352" y="0"/>
                  <a:ext cx="658" cy="519"/>
                  <a:chOff x="0" y="0"/>
                  <a:chExt cx="658" cy="519"/>
                </a:xfrm>
              </p:grpSpPr>
              <p:sp>
                <p:nvSpPr>
                  <p:cNvPr id="17423" name="文本框 17422"/>
                  <p:cNvSpPr txBox="1"/>
                  <p:nvPr/>
                </p:nvSpPr>
                <p:spPr>
                  <a:xfrm>
                    <a:off x="140" y="0"/>
                    <a:ext cx="422" cy="288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vert="horz" wrap="square"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200" b="1">
                        <a:latin typeface="Arial" panose="020B0604020202020204" charset="-76"/>
                      </a:rPr>
                      <a:t>5</a:t>
                    </a:r>
                  </a:p>
                </p:txBody>
              </p:sp>
              <p:sp>
                <p:nvSpPr>
                  <p:cNvPr id="17424" name="文本框 17423"/>
                  <p:cNvSpPr txBox="1"/>
                  <p:nvPr/>
                </p:nvSpPr>
                <p:spPr>
                  <a:xfrm>
                    <a:off x="0" y="192"/>
                    <a:ext cx="658" cy="32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vert="horz" wrap="square" anchor="t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200" b="1">
                        <a:latin typeface="Arial" panose="020B0604020202020204" charset="-76"/>
                      </a:rPr>
                      <a:t> 18</a:t>
                    </a:r>
                  </a:p>
                </p:txBody>
              </p:sp>
              <p:sp>
                <p:nvSpPr>
                  <p:cNvPr id="17425" name="直接连接符 17424"/>
                  <p:cNvSpPr/>
                  <p:nvPr/>
                </p:nvSpPr>
                <p:spPr>
                  <a:xfrm>
                    <a:off x="82" y="240"/>
                    <a:ext cx="288" cy="0"/>
                  </a:xfrm>
                  <a:prstGeom prst="line">
                    <a:avLst/>
                  </a:prstGeom>
                  <a:ln w="9525" cap="flat" cmpd="sng">
                    <a:solidFill>
                      <a:schemeClr val="tx1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</p:grpSp>
      </p:grpSp>
      <p:sp>
        <p:nvSpPr>
          <p:cNvPr id="17427" name="文本框 17426"/>
          <p:cNvSpPr txBox="1"/>
          <p:nvPr/>
        </p:nvSpPr>
        <p:spPr>
          <a:xfrm>
            <a:off x="1505585" y="2502853"/>
            <a:ext cx="2701925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Arial" panose="020B0604020202020204" charset="-76"/>
              </a:rPr>
              <a:t>3、速度的公式</a:t>
            </a:r>
          </a:p>
        </p:txBody>
      </p:sp>
      <p:graphicFrame>
        <p:nvGraphicFramePr>
          <p:cNvPr id="17428" name="对象 1742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16998" y="4518978"/>
          <a:ext cx="1008062" cy="1116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6" imgW="356235" imgH="394335" progId="Equation.DSMT4">
                  <p:embed/>
                </p:oleObj>
              </mc:Choice>
              <mc:Fallback>
                <p:oleObj r:id="rId6" imgW="356235" imgH="39433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6998" y="4518978"/>
                        <a:ext cx="1008062" cy="11160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6386" name="矩形 16385"/>
          <p:cNvSpPr/>
          <p:nvPr/>
        </p:nvSpPr>
        <p:spPr>
          <a:xfrm>
            <a:off x="168910" y="3848418"/>
            <a:ext cx="85534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3696335" y="2714943"/>
            <a:ext cx="48006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</a:rPr>
              <a:t>汽车在每秒内通过的路程均为</a:t>
            </a: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</a:rPr>
              <a:t>5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</a:rPr>
              <a:t>米</a:t>
            </a:r>
          </a:p>
        </p:txBody>
      </p:sp>
      <p:grpSp>
        <p:nvGrpSpPr>
          <p:cNvPr id="16388" name="组合 16387"/>
          <p:cNvGrpSpPr/>
          <p:nvPr/>
        </p:nvGrpSpPr>
        <p:grpSpPr>
          <a:xfrm>
            <a:off x="457835" y="2146618"/>
            <a:ext cx="8229600" cy="3027363"/>
            <a:chOff x="0" y="5"/>
            <a:chExt cx="5184" cy="1907"/>
          </a:xfrm>
        </p:grpSpPr>
        <p:sp>
          <p:nvSpPr>
            <p:cNvPr id="16389" name="文本框 16388"/>
            <p:cNvSpPr txBox="1"/>
            <p:nvPr/>
          </p:nvSpPr>
          <p:spPr>
            <a:xfrm>
              <a:off x="0" y="5"/>
              <a:ext cx="5184" cy="731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charset="-76"/>
                </a:rPr>
                <a:t>1</a:t>
              </a:r>
              <a:r>
                <a:rPr lang="zh-CN" altLang="en-US" sz="2800" b="1">
                  <a:latin typeface="Arial" panose="020B0604020202020204" charset="-76"/>
                </a:rPr>
                <a:t>、一辆汽车在平直的公路上匀速前进，速度为</a:t>
              </a:r>
              <a:r>
                <a:rPr lang="en-US" altLang="zh-CN" sz="2800" b="1">
                  <a:latin typeface="Arial" panose="020B0604020202020204" charset="-76"/>
                </a:rPr>
                <a:t>5</a:t>
              </a:r>
            </a:p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Times New Roman" panose="02020603050405020304" pitchFamily="2" charset="0"/>
                </a:rPr>
                <a:t>m/s</a:t>
              </a:r>
              <a:r>
                <a:rPr lang="zh-CN" altLang="en-US" sz="2800" b="1">
                  <a:latin typeface="Arial" panose="020B0604020202020204" charset="-76"/>
                </a:rPr>
                <a:t>，则</a:t>
              </a:r>
              <a:r>
                <a:rPr lang="en-US" altLang="zh-CN" sz="2800" b="1">
                  <a:latin typeface="Arial" panose="020B0604020202020204" charset="-76"/>
                </a:rPr>
                <a:t>5</a:t>
              </a:r>
              <a:r>
                <a:rPr lang="en-US" altLang="zh-CN" sz="2800" b="1">
                  <a:latin typeface="Times New Roman" panose="02020603050405020304" pitchFamily="2" charset="0"/>
                </a:rPr>
                <a:t>m/s</a:t>
              </a:r>
              <a:r>
                <a:rPr lang="zh-CN" altLang="en-US" sz="2800" b="1">
                  <a:latin typeface="Arial" panose="020B0604020202020204" charset="-76"/>
                </a:rPr>
                <a:t>表示</a:t>
              </a:r>
              <a:r>
                <a:rPr lang="en-US" altLang="zh-CN" sz="2800" b="1">
                  <a:latin typeface="Arial" panose="020B0604020202020204" charset="-76"/>
                </a:rPr>
                <a:t>__________________________</a:t>
              </a:r>
              <a:r>
                <a:rPr lang="zh-CN" altLang="en-US" sz="2800" b="1">
                  <a:latin typeface="Arial" panose="020B0604020202020204" charset="-76"/>
                </a:rPr>
                <a:t>。</a:t>
              </a:r>
            </a:p>
          </p:txBody>
        </p:sp>
        <p:sp>
          <p:nvSpPr>
            <p:cNvPr id="16390" name="文本框 16389"/>
            <p:cNvSpPr txBox="1"/>
            <p:nvPr/>
          </p:nvSpPr>
          <p:spPr>
            <a:xfrm>
              <a:off x="0" y="912"/>
              <a:ext cx="5136" cy="100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Arial" panose="020B0604020202020204" charset="-76"/>
                </a:rPr>
                <a:t>2、一辆小车由合川开往重庆，平均速度35km/h，</a:t>
              </a:r>
            </a:p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latin typeface="Arial" panose="020B0604020202020204" charset="-76"/>
                </a:rPr>
                <a:t>则35</a:t>
              </a:r>
              <a:r>
                <a:rPr lang="zh-CN" altLang="en-US" sz="2800" b="1" dirty="0">
                  <a:latin typeface="Times New Roman" panose="02020603050405020304" pitchFamily="2" charset="0"/>
                </a:rPr>
                <a:t>km/h</a:t>
              </a:r>
              <a:r>
                <a:rPr lang="zh-CN" altLang="en-US" sz="2800" b="1" dirty="0">
                  <a:latin typeface="Arial" panose="020B0604020202020204" charset="-76"/>
                </a:rPr>
                <a:t>表示</a:t>
              </a:r>
              <a:r>
                <a:rPr lang="zh-CN" altLang="en-US" sz="2800" b="1" u="sng" dirty="0">
                  <a:latin typeface="Arial" panose="020B0604020202020204" charset="-76"/>
                </a:rPr>
                <a:t>                                                         </a:t>
              </a:r>
              <a:r>
                <a:rPr lang="zh-CN" altLang="en-US" sz="2800" b="1" dirty="0">
                  <a:latin typeface="Arial" panose="020B0604020202020204" charset="-76"/>
                </a:rPr>
                <a:t>。</a:t>
              </a:r>
            </a:p>
          </p:txBody>
        </p:sp>
      </p:grpSp>
      <p:sp>
        <p:nvSpPr>
          <p:cNvPr id="16391" name="文本框 16390"/>
          <p:cNvSpPr txBox="1"/>
          <p:nvPr/>
        </p:nvSpPr>
        <p:spPr>
          <a:xfrm>
            <a:off x="2762885" y="4227830"/>
            <a:ext cx="58324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</a:rPr>
              <a:t>小车在运动时，</a:t>
            </a: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</a:rPr>
              <a:t>1h</a:t>
            </a:r>
            <a:r>
              <a:rPr lang="zh-CN" altLang="en-US" sz="2400" b="1">
                <a:solidFill>
                  <a:srgbClr val="FF3300"/>
                </a:solidFill>
                <a:latin typeface="宋体" panose="02010600030101010101" pitchFamily="2" charset="-122"/>
              </a:rPr>
              <a:t>内通过的路程为</a:t>
            </a:r>
            <a:r>
              <a:rPr lang="en-US" altLang="zh-CN" sz="2400" b="1">
                <a:solidFill>
                  <a:srgbClr val="FF3300"/>
                </a:solidFill>
                <a:latin typeface="宋体" panose="02010600030101010101" pitchFamily="2" charset="-122"/>
              </a:rPr>
              <a:t>35</a:t>
            </a:r>
            <a:r>
              <a:rPr lang="en-US" altLang="zh-CN" sz="2400" b="1">
                <a:solidFill>
                  <a:srgbClr val="FF3300"/>
                </a:solidFill>
                <a:latin typeface="Times New Roman" panose="02020603050405020304" pitchFamily="2" charset="0"/>
              </a:rPr>
              <a:t>km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  <p:bldP spid="163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81300" y="2019935"/>
            <a:ext cx="3973195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 anchorCtr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zh-CN" altLang="en-US" sz="6600" dirty="0">
                <a:latin typeface="+mn-lt"/>
                <a:ea typeface="+mn-ea"/>
              </a:rPr>
              <a:t>本课结束</a:t>
            </a:r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55" y="88265"/>
            <a:ext cx="3013710" cy="214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 descr="图形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08915" y="88265"/>
            <a:ext cx="702310" cy="702310"/>
          </a:xfrm>
          <a:prstGeom prst="rect">
            <a:avLst/>
          </a:prstGeom>
        </p:spPr>
      </p:pic>
      <p:pic>
        <p:nvPicPr>
          <p:cNvPr id="2" name="图片 1" descr="1bbbc8c04cbd3f6d751ab35a97585b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0955" y="3146425"/>
            <a:ext cx="4996180" cy="41871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5122" name="矩形 5121"/>
          <p:cNvSpPr/>
          <p:nvPr/>
        </p:nvSpPr>
        <p:spPr>
          <a:xfrm>
            <a:off x="354965" y="3736658"/>
            <a:ext cx="85534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124" name="图片 5123" descr="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65" y="1791970"/>
            <a:ext cx="8856663" cy="23479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5" name="组合 5124"/>
          <p:cNvGrpSpPr>
            <a:grpSpLocks noChangeAspect="1"/>
          </p:cNvGrpSpPr>
          <p:nvPr/>
        </p:nvGrpSpPr>
        <p:grpSpPr>
          <a:xfrm>
            <a:off x="1218565" y="4239895"/>
            <a:ext cx="2835275" cy="2025650"/>
            <a:chOff x="0" y="0"/>
            <a:chExt cx="1587" cy="1004"/>
          </a:xfrm>
        </p:grpSpPr>
        <p:pic>
          <p:nvPicPr>
            <p:cNvPr id="5126" name="图片 5125" descr="0009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361" cy="96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127" name="图片 5126" descr="woniu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2" y="48"/>
              <a:ext cx="1315" cy="95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28" name="文本框 5127"/>
          <p:cNvSpPr txBox="1"/>
          <p:nvPr/>
        </p:nvSpPr>
        <p:spPr>
          <a:xfrm>
            <a:off x="2802890" y="6184583"/>
            <a:ext cx="338455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charset="-76"/>
                <a:ea typeface="汉仪凌波体简" pitchFamily="2" charset="-122"/>
              </a:rPr>
              <a:t>不紧不慢的蜗牛</a:t>
            </a:r>
          </a:p>
        </p:txBody>
      </p:sp>
      <p:sp>
        <p:nvSpPr>
          <p:cNvPr id="5129" name="文本框 5128"/>
          <p:cNvSpPr txBox="1"/>
          <p:nvPr/>
        </p:nvSpPr>
        <p:spPr>
          <a:xfrm>
            <a:off x="5374323" y="1076325"/>
            <a:ext cx="338455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Arial" panose="020B0604020202020204" charset="-76"/>
                <a:ea typeface="汉仪凌波体简" pitchFamily="2" charset="-122"/>
              </a:rPr>
              <a:t>猎豹追捕梅花鹿</a:t>
            </a:r>
          </a:p>
        </p:txBody>
      </p:sp>
      <p:sp>
        <p:nvSpPr>
          <p:cNvPr id="5130" name="云形标注 5129"/>
          <p:cNvSpPr/>
          <p:nvPr/>
        </p:nvSpPr>
        <p:spPr>
          <a:xfrm>
            <a:off x="3810953" y="4168458"/>
            <a:ext cx="5184775" cy="1801812"/>
          </a:xfrm>
          <a:prstGeom prst="cloudCallout">
            <a:avLst>
              <a:gd name="adj1" fmla="val -62333"/>
              <a:gd name="adj2" fmla="val 52269"/>
            </a:avLst>
          </a:prstGeom>
          <a:gradFill rotWithShape="0">
            <a:gsLst>
              <a:gs pos="0">
                <a:srgbClr val="FF99FF">
                  <a:alpha val="100000"/>
                </a:srgbClr>
              </a:gs>
              <a:gs pos="50000">
                <a:schemeClr val="bg1">
                  <a:alpha val="100000"/>
                </a:schemeClr>
              </a:gs>
              <a:gs pos="100000">
                <a:srgbClr val="FF99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vert="horz" wrap="square" anchor="t"/>
          <a:lstStyle/>
          <a:p>
            <a:pPr algn="ctr"/>
            <a:r>
              <a:rPr lang="zh-CN" altLang="en-US" sz="2800" b="1">
                <a:solidFill>
                  <a:srgbClr val="33CCFF"/>
                </a:solidFill>
                <a:latin typeface="Verdana" panose="020B0604030504040204" pitchFamily="2" charset="0"/>
                <a:ea typeface="华文新魏" pitchFamily="2" charset="-122"/>
              </a:rPr>
              <a:t>物体的运动有快有慢，如何比较运动的快慢呢？？</a:t>
            </a:r>
          </a:p>
        </p:txBody>
      </p:sp>
      <p:grpSp>
        <p:nvGrpSpPr>
          <p:cNvPr id="5131" name="Group 6"/>
          <p:cNvGrpSpPr/>
          <p:nvPr/>
        </p:nvGrpSpPr>
        <p:grpSpPr>
          <a:xfrm>
            <a:off x="1507490" y="999808"/>
            <a:ext cx="2473325" cy="792162"/>
            <a:chOff x="0" y="0"/>
            <a:chExt cx="1558" cy="499"/>
          </a:xfrm>
        </p:grpSpPr>
        <p:sp>
          <p:nvSpPr>
            <p:cNvPr id="5132" name="AutoShape 7"/>
            <p:cNvSpPr/>
            <p:nvPr/>
          </p:nvSpPr>
          <p:spPr>
            <a:xfrm>
              <a:off x="242" y="70"/>
              <a:ext cx="1316" cy="31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CCFF">
                    <a:alpha val="100000"/>
                  </a:srgbClr>
                </a:gs>
                <a:gs pos="100000">
                  <a:srgbClr val="A7FFFF">
                    <a:alpha val="100000"/>
                  </a:srgbClr>
                </a:gs>
              </a:gsLst>
              <a:lin ang="5400000" scaled="1"/>
              <a:tileRect/>
            </a:gradFill>
            <a:ln w="12700" cap="flat" cmpd="sng">
              <a:solidFill>
                <a:srgbClr val="0033CC"/>
              </a:solidFill>
              <a:prstDash val="solid"/>
              <a:headEnd type="none" w="med" len="med"/>
              <a:tailEnd type="none" w="med" len="med"/>
            </a:ln>
            <a:effectLst>
              <a:outerShdw dist="53882" dir="2699999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anchor="ctr"/>
            <a:lstStyle/>
            <a:p>
              <a:endParaRPr lang="zh-CN" altLang="en-US" dirty="0">
                <a:latin typeface="Arial" panose="020B0604020202020204" charset="-76"/>
              </a:endParaRPr>
            </a:p>
          </p:txBody>
        </p:sp>
        <p:sp>
          <p:nvSpPr>
            <p:cNvPr id="5133" name="Rectangle 8"/>
            <p:cNvSpPr/>
            <p:nvPr/>
          </p:nvSpPr>
          <p:spPr>
            <a:xfrm>
              <a:off x="454" y="48"/>
              <a:ext cx="10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>
                  <a:solidFill>
                    <a:srgbClr val="000099"/>
                  </a:solidFill>
                  <a:latin typeface="Times New Roman" panose="02020603050405020304" pitchFamily="2" charset="0"/>
                  <a:ea typeface="黑体" panose="02010609060101010101" pitchFamily="2" charset="-122"/>
                </a:rPr>
                <a:t>想想议议</a:t>
              </a:r>
            </a:p>
          </p:txBody>
        </p:sp>
        <p:pic>
          <p:nvPicPr>
            <p:cNvPr id="5134" name="Picture 9" descr="想想议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461" cy="49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3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9060101010101" pitchFamily="2" charset="-122"/>
              <a:ea typeface="黑体" panose="0201060906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pic>
        <p:nvPicPr>
          <p:cNvPr id="6146" name="Picture 10" descr="W02013~1"/>
          <p:cNvPicPr>
            <a:picLocks noChangeAspect="1"/>
          </p:cNvPicPr>
          <p:nvPr/>
        </p:nvPicPr>
        <p:blipFill>
          <a:blip r:embed="rId5"/>
          <a:srcRect l="15567" t="54071" r="38028" b="14200"/>
          <a:stretch>
            <a:fillRect/>
          </a:stretch>
        </p:blipFill>
        <p:spPr>
          <a:xfrm>
            <a:off x="4933950" y="3537903"/>
            <a:ext cx="3095625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4"/>
          <p:cNvSpPr/>
          <p:nvPr/>
        </p:nvSpPr>
        <p:spPr>
          <a:xfrm>
            <a:off x="539750" y="1824355"/>
            <a:ext cx="4895850" cy="17068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>
                <a:latin typeface="Arial" panose="020B0604020202020204" charset="-76"/>
              </a:rPr>
              <a:t>比较物体运动快慢有两种方法：</a:t>
            </a: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endParaRPr lang="zh-CN" altLang="en-US" sz="2800">
              <a:latin typeface="Arial" panose="020B0604020202020204" charset="-76"/>
            </a:endParaRPr>
          </a:p>
          <a:p>
            <a:pPr marL="0" lvl="0" indent="0" eaLnBrk="1" hangingPunct="1">
              <a:lnSpc>
                <a:spcPct val="125000"/>
              </a:lnSpc>
              <a:spcBef>
                <a:spcPct val="0"/>
              </a:spcBef>
              <a:buNone/>
            </a:pPr>
            <a:r>
              <a:rPr lang="zh-CN" altLang="en-US" sz="2800">
                <a:solidFill>
                  <a:srgbClr val="FF0000"/>
                </a:solidFill>
                <a:latin typeface="Arial" panose="020B0604020202020204" charset="-76"/>
              </a:rPr>
              <a:t>相同时间比较路程；</a:t>
            </a:r>
          </a:p>
        </p:txBody>
      </p:sp>
      <p:sp>
        <p:nvSpPr>
          <p:cNvPr id="6148" name="Rectangle 5"/>
          <p:cNvSpPr/>
          <p:nvPr/>
        </p:nvSpPr>
        <p:spPr>
          <a:xfrm>
            <a:off x="1260475" y="5698490"/>
            <a:ext cx="72009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>
                <a:latin typeface="Arial" panose="020B0604020202020204" charset="-76"/>
              </a:rPr>
              <a:t>物理学中采用“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charset="-76"/>
              </a:rPr>
              <a:t>相同时间比较路程</a:t>
            </a:r>
            <a:r>
              <a:rPr lang="zh-CN" altLang="en-US" sz="2800">
                <a:latin typeface="Arial" panose="020B0604020202020204" charset="-76"/>
              </a:rPr>
              <a:t>”，也就是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charset="-76"/>
              </a:rPr>
              <a:t>将物体运动的路程除以所用时间。</a:t>
            </a:r>
          </a:p>
        </p:txBody>
      </p:sp>
      <p:sp>
        <p:nvSpPr>
          <p:cNvPr id="6149" name="文本框 6148"/>
          <p:cNvSpPr txBox="1"/>
          <p:nvPr/>
        </p:nvSpPr>
        <p:spPr>
          <a:xfrm>
            <a:off x="2239645" y="1158240"/>
            <a:ext cx="4232275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charset="-76"/>
                <a:ea typeface="华文彩云" pitchFamily="2" charset="-122"/>
              </a:rPr>
              <a:t>怎样比较运动的快慢</a:t>
            </a:r>
          </a:p>
        </p:txBody>
      </p:sp>
      <p:pic>
        <p:nvPicPr>
          <p:cNvPr id="6150" name="图片 61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213" y="3537903"/>
            <a:ext cx="3117850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文本框 6150"/>
          <p:cNvSpPr txBox="1"/>
          <p:nvPr/>
        </p:nvSpPr>
        <p:spPr>
          <a:xfrm>
            <a:off x="4932363" y="2961640"/>
            <a:ext cx="338296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charset="-76"/>
              </a:rPr>
              <a:t>相同路程比较时间。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/>
      <p:bldP spid="6148" grpId="0" bldLvl="0"/>
      <p:bldP spid="61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grpSp>
        <p:nvGrpSpPr>
          <p:cNvPr id="7170" name="组合 38"/>
          <p:cNvGrpSpPr/>
          <p:nvPr/>
        </p:nvGrpSpPr>
        <p:grpSpPr>
          <a:xfrm>
            <a:off x="564515" y="1878330"/>
            <a:ext cx="7929563" cy="3429000"/>
            <a:chOff x="0" y="0"/>
            <a:chExt cx="7929618" cy="3429024"/>
          </a:xfrm>
        </p:grpSpPr>
        <p:grpSp>
          <p:nvGrpSpPr>
            <p:cNvPr id="7171" name="组合 35"/>
            <p:cNvGrpSpPr/>
            <p:nvPr/>
          </p:nvGrpSpPr>
          <p:grpSpPr>
            <a:xfrm>
              <a:off x="642942" y="428628"/>
              <a:ext cx="7286676" cy="2062103"/>
              <a:chOff x="0" y="0"/>
              <a:chExt cx="7286676" cy="2062103"/>
            </a:xfrm>
          </p:grpSpPr>
          <p:sp>
            <p:nvSpPr>
              <p:cNvPr id="7172" name="TextBox 4"/>
              <p:cNvSpPr txBox="1"/>
              <p:nvPr/>
            </p:nvSpPr>
            <p:spPr>
              <a:xfrm>
                <a:off x="857256" y="490467"/>
                <a:ext cx="6429420" cy="15696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sz="3200" dirty="0">
                    <a:latin typeface="宋体" panose="02010600030101010101" pitchFamily="2" charset="-122"/>
                  </a:rPr>
                  <a:t>定义：</a:t>
                </a:r>
                <a:r>
                  <a:rPr lang="zh-CN" altLang="en-US" sz="3200" dirty="0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路程和时间之比叫速度。</a:t>
                </a:r>
              </a:p>
              <a:p>
                <a:endParaRPr lang="en-US" altLang="x-none" sz="3200" dirty="0">
                  <a:latin typeface="宋体" panose="02010600030101010101" pitchFamily="2" charset="-122"/>
                </a:endParaRPr>
              </a:p>
              <a:p>
                <a:r>
                  <a:rPr lang="zh-CN" altLang="en-US" sz="3200" dirty="0">
                    <a:latin typeface="宋体" panose="02010600030101010101" pitchFamily="2" charset="-122"/>
                  </a:rPr>
                  <a:t>物理意义：</a:t>
                </a:r>
                <a:r>
                  <a:rPr lang="zh-CN" altLang="en-US" sz="3200" dirty="0">
                    <a:solidFill>
                      <a:srgbClr val="0000FF"/>
                    </a:solidFill>
                    <a:latin typeface="宋体" panose="02010600030101010101" pitchFamily="2" charset="-122"/>
                  </a:rPr>
                  <a:t>表示物体的运动快慢。</a:t>
                </a:r>
                <a:r>
                  <a:rPr lang="en-US" altLang="x-none" sz="3200" dirty="0">
                    <a:latin typeface="宋体" panose="02010600030101010101" pitchFamily="2" charset="-122"/>
                  </a:rPr>
                  <a:t>    </a:t>
                </a:r>
                <a:endParaRPr lang="zh-CN" altLang="en-US" sz="3200" dirty="0">
                  <a:latin typeface="宋体" panose="02010600030101010101" pitchFamily="2" charset="-122"/>
                </a:endParaRPr>
              </a:p>
            </p:txBody>
          </p:sp>
          <p:sp>
            <p:nvSpPr>
              <p:cNvPr id="7173" name="TextBox 35"/>
              <p:cNvSpPr txBox="1"/>
              <p:nvPr/>
            </p:nvSpPr>
            <p:spPr>
              <a:xfrm>
                <a:off x="0" y="0"/>
                <a:ext cx="642921" cy="206210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r>
                  <a:rPr lang="zh-CN" altLang="en-US" sz="3200" dirty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 速</a:t>
                </a:r>
                <a:endParaRPr lang="en-US" altLang="x-none" sz="3200" dirty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  <a:p>
                <a:endParaRPr lang="en-US" altLang="x-none" sz="3200" dirty="0">
                  <a:solidFill>
                    <a:srgbClr val="FF0000"/>
                  </a:solidFill>
                  <a:latin typeface="宋体" panose="02010600030101010101" pitchFamily="2" charset="-122"/>
                </a:endParaRPr>
              </a:p>
              <a:p>
                <a:r>
                  <a:rPr lang="zh-CN" altLang="en-US" sz="3200" dirty="0">
                    <a:solidFill>
                      <a:srgbClr val="FF0000"/>
                    </a:solidFill>
                    <a:latin typeface="宋体" panose="02010600030101010101" pitchFamily="2" charset="-122"/>
                  </a:rPr>
                  <a:t>度</a:t>
                </a:r>
              </a:p>
            </p:txBody>
          </p:sp>
          <p:sp>
            <p:nvSpPr>
              <p:cNvPr id="7174" name="左大括号 33"/>
              <p:cNvSpPr/>
              <p:nvPr/>
            </p:nvSpPr>
            <p:spPr>
              <a:xfrm>
                <a:off x="428628" y="776293"/>
                <a:ext cx="500065" cy="1071569"/>
              </a:xfrm>
              <a:prstGeom prst="leftBrace">
                <a:avLst>
                  <a:gd name="adj1" fmla="val 8333"/>
                  <a:gd name="adj2" fmla="val 50000"/>
                </a:avLst>
              </a:prstGeom>
              <a:noFill/>
              <a:ln w="285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vert="horz" wrap="square" anchor="ctr"/>
              <a:lstStyle/>
              <a:p>
                <a:pPr algn="ctr"/>
                <a:endParaRPr lang="zh-CN" altLang="en-US" dirty="0">
                  <a:latin typeface="Franklin Gothic Book" pitchFamily="2"/>
                  <a:ea typeface="黑体" panose="02010609060101010101" pitchFamily="2" charset="-122"/>
                </a:endParaRPr>
              </a:p>
            </p:txBody>
          </p:sp>
        </p:grpSp>
        <p:sp>
          <p:nvSpPr>
            <p:cNvPr id="7175" name="横卷形 37"/>
            <p:cNvSpPr/>
            <p:nvPr/>
          </p:nvSpPr>
          <p:spPr>
            <a:xfrm>
              <a:off x="0" y="0"/>
              <a:ext cx="7715304" cy="3429024"/>
            </a:xfrm>
            <a:prstGeom prst="horizontalScroll">
              <a:avLst>
                <a:gd name="adj" fmla="val 12500"/>
              </a:avLst>
            </a:prstGeom>
            <a:noFill/>
            <a:ln w="25400" cap="flat" cmpd="sng">
              <a:solidFill>
                <a:srgbClr val="695F0C"/>
              </a:solidFill>
              <a:prstDash val="solid"/>
              <a:headEnd type="none" w="med" len="med"/>
              <a:tailEnd type="none" w="med" len="med"/>
            </a:ln>
          </p:spPr>
          <p:txBody>
            <a:bodyPr vert="horz" wrap="square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Franklin Gothic Book" pitchFamily="2"/>
                <a:ea typeface="黑体" panose="0201060906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8194" name="矩形 2"/>
          <p:cNvSpPr/>
          <p:nvPr/>
        </p:nvSpPr>
        <p:spPr>
          <a:xfrm>
            <a:off x="106363" y="1025525"/>
            <a:ext cx="9002712" cy="44799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1905" indent="228600"/>
            <a:endParaRPr lang="en-US" altLang="x-none" sz="2400" b="1" dirty="0"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pPr marL="1905" indent="228600"/>
            <a:r>
              <a:rPr lang="zh-CN" altLang="en-US" sz="2400" b="1" dirty="0">
                <a:latin typeface="宋体" panose="02010600030101010101" pitchFamily="2" charset="-122"/>
                <a:sym typeface="Times New Roman" panose="02020603050405020304" pitchFamily="2" charset="0"/>
              </a:rPr>
              <a:t>  在物理学上，我们用</a:t>
            </a:r>
            <a:r>
              <a:rPr lang="zh-CN" altLang="en-US" sz="2400" b="1" u="sng" dirty="0">
                <a:latin typeface="宋体" panose="02010600030101010101" pitchFamily="2" charset="-122"/>
                <a:sym typeface="Times New Roman" panose="02020603050405020304" pitchFamily="2" charset="0"/>
              </a:rPr>
              <a:t>                                </a:t>
            </a:r>
            <a:r>
              <a:rPr lang="zh-CN" altLang="en-US" sz="2400" b="1" dirty="0">
                <a:latin typeface="宋体" panose="02010600030101010101" pitchFamily="2" charset="-122"/>
                <a:sym typeface="Times New Roman" panose="02020603050405020304" pitchFamily="2" charset="0"/>
              </a:rPr>
              <a:t>来比较物体运动快慢。速度的计算公式是</a:t>
            </a:r>
            <a:r>
              <a:rPr lang="zh-CN" altLang="en-US" sz="2400" b="1" u="sng" dirty="0">
                <a:latin typeface="宋体" panose="02010600030101010101" pitchFamily="2" charset="-122"/>
                <a:sym typeface="Times New Roman" panose="02020603050405020304" pitchFamily="2" charset="0"/>
              </a:rPr>
              <a:t>      </a:t>
            </a:r>
            <a:r>
              <a:rPr lang="zh-CN" altLang="en-US" sz="2400" b="1" dirty="0">
                <a:latin typeface="宋体" panose="02010600030101010101" pitchFamily="2" charset="-122"/>
                <a:sym typeface="Times New Roman" panose="02020603050405020304" pitchFamily="2" charset="0"/>
              </a:rPr>
              <a:t>，速度的国际单位是</a:t>
            </a:r>
            <a:r>
              <a:rPr lang="zh-CN" altLang="en-US" sz="2400" b="1" u="sng" dirty="0">
                <a:latin typeface="宋体" panose="02010600030101010101" pitchFamily="2" charset="-122"/>
                <a:sym typeface="Times New Roman" panose="02020603050405020304" pitchFamily="2" charset="0"/>
              </a:rPr>
              <a:t>       </a:t>
            </a:r>
            <a:r>
              <a:rPr lang="zh-CN" altLang="en-US" sz="2400" b="1" dirty="0">
                <a:latin typeface="宋体" panose="02010600030101010101" pitchFamily="2" charset="-122"/>
                <a:sym typeface="Times New Roman" panose="02020603050405020304" pitchFamily="2" charset="0"/>
              </a:rPr>
              <a:t>，符号是</a:t>
            </a:r>
            <a:r>
              <a:rPr lang="zh-CN" altLang="en-US" sz="2400" b="1" u="sng" dirty="0">
                <a:latin typeface="宋体" panose="02010600030101010101" pitchFamily="2" charset="-122"/>
                <a:sym typeface="Times New Roman" panose="02020603050405020304" pitchFamily="2" charset="0"/>
              </a:rPr>
              <a:t>       </a:t>
            </a:r>
            <a:r>
              <a:rPr lang="zh-CN" altLang="en-US" sz="2400" b="1" dirty="0">
                <a:latin typeface="宋体" panose="02010600030101010101" pitchFamily="2" charset="-122"/>
                <a:sym typeface="Times New Roman" panose="02020603050405020304" pitchFamily="2" charset="0"/>
              </a:rPr>
              <a:t>，在交通运输上通常用</a:t>
            </a:r>
            <a:r>
              <a:rPr lang="zh-CN" altLang="en-US" sz="2400" b="1" u="sng" dirty="0">
                <a:latin typeface="宋体" panose="02010600030101010101" pitchFamily="2" charset="-122"/>
                <a:sym typeface="Times New Roman" panose="02020603050405020304" pitchFamily="2" charset="0"/>
              </a:rPr>
              <a:t>          </a:t>
            </a:r>
            <a:r>
              <a:rPr lang="zh-CN" altLang="en-US" sz="2400" b="1" dirty="0">
                <a:latin typeface="宋体" panose="02010600030101010101" pitchFamily="2" charset="-122"/>
                <a:sym typeface="Times New Roman" panose="02020603050405020304" pitchFamily="2" charset="0"/>
              </a:rPr>
              <a:t>做速度单位，符号是</a:t>
            </a:r>
            <a:r>
              <a:rPr lang="zh-CN" altLang="en-US" sz="2400" b="1" u="sng" dirty="0">
                <a:latin typeface="宋体" panose="02010600030101010101" pitchFamily="2" charset="-122"/>
                <a:sym typeface="Times New Roman" panose="02020603050405020304" pitchFamily="2" charset="0"/>
              </a:rPr>
              <a:t>       </a:t>
            </a:r>
            <a:r>
              <a:rPr lang="zh-CN" altLang="en-US" sz="2400" b="1" dirty="0">
                <a:latin typeface="宋体" panose="02010600030101010101" pitchFamily="2" charset="-122"/>
                <a:sym typeface="Times New Roman" panose="02020603050405020304" pitchFamily="2" charset="0"/>
              </a:rPr>
              <a:t>。</a:t>
            </a:r>
            <a:endParaRPr lang="en-US" altLang="x-none" sz="2400" b="1" dirty="0"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pPr marL="1905" indent="228600"/>
            <a:endParaRPr lang="en-US" altLang="x-none" sz="2400" b="1" dirty="0"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pPr marL="1905" indent="228600"/>
            <a:r>
              <a:rPr lang="zh-CN" altLang="en-US" sz="2400" b="1" dirty="0">
                <a:latin typeface="宋体" panose="02010600030101010101" pitchFamily="2" charset="-122"/>
                <a:sym typeface="Times New Roman" panose="02020603050405020304" pitchFamily="2" charset="0"/>
              </a:rPr>
              <a:t>你见过汽车的速度表没有？</a:t>
            </a:r>
            <a:endParaRPr lang="en-US" altLang="x-none" sz="2400" b="1" dirty="0"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pPr marL="1905" indent="228600"/>
            <a:r>
              <a:rPr lang="zh-CN" altLang="en-US" sz="2400" b="1" dirty="0">
                <a:latin typeface="宋体" panose="02010600030101010101" pitchFamily="2" charset="-122"/>
                <a:sym typeface="Times New Roman" panose="02020603050405020304" pitchFamily="2" charset="0"/>
              </a:rPr>
              <a:t>结合右图给大家说说你的认识。</a:t>
            </a:r>
          </a:p>
          <a:p>
            <a:pPr marL="1905" indent="228600"/>
            <a:endParaRPr lang="zh-CN" altLang="en-US" sz="2400" b="1" dirty="0"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pPr marL="1905" indent="228600"/>
            <a:r>
              <a:rPr lang="zh-CN" altLang="en-US" sz="2400" b="1" dirty="0">
                <a:latin typeface="宋体" panose="02010600030101010101" pitchFamily="2" charset="-122"/>
                <a:sym typeface="Times New Roman" panose="02020603050405020304" pitchFamily="2" charset="0"/>
              </a:rPr>
              <a:t> </a:t>
            </a:r>
            <a:endParaRPr lang="en-US" altLang="x-none" sz="2400" b="1" dirty="0"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pPr marL="1905" indent="228600"/>
            <a:endParaRPr lang="zh-CN" altLang="en-US" sz="2400" b="1" dirty="0">
              <a:latin typeface="宋体" panose="02010600030101010101" pitchFamily="2" charset="-122"/>
              <a:sym typeface="Times New Roman" panose="02020603050405020304" pitchFamily="2" charset="0"/>
            </a:endParaRPr>
          </a:p>
          <a:p>
            <a:pPr marL="1905" indent="228600"/>
            <a:endParaRPr lang="zh-CN" altLang="en-US" sz="2400" b="1" dirty="0">
              <a:solidFill>
                <a:schemeClr val="tx2"/>
              </a:solidFill>
              <a:latin typeface="宋体" panose="02010600030101010101" pitchFamily="2" charset="-122"/>
              <a:sym typeface="Times New Roman" panose="02020603050405020304" pitchFamily="2" charset="0"/>
            </a:endParaRPr>
          </a:p>
        </p:txBody>
      </p:sp>
      <p:sp>
        <p:nvSpPr>
          <p:cNvPr id="8195" name="矩形 4"/>
          <p:cNvSpPr/>
          <p:nvPr/>
        </p:nvSpPr>
        <p:spPr>
          <a:xfrm>
            <a:off x="107950" y="4149725"/>
            <a:ext cx="449897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1905" indent="228600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此时汽车的速度是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20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km/h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,</a:t>
            </a:r>
            <a:endParaRPr lang="zh-CN" altLang="en-US" dirty="0">
              <a:latin typeface="Arial" panose="020B0604020202020204" charset="-76"/>
            </a:endParaRPr>
          </a:p>
        </p:txBody>
      </p:sp>
      <p:sp>
        <p:nvSpPr>
          <p:cNvPr id="8196" name="矩形 1"/>
          <p:cNvSpPr/>
          <p:nvPr/>
        </p:nvSpPr>
        <p:spPr>
          <a:xfrm>
            <a:off x="3779838" y="1341438"/>
            <a:ext cx="4648200" cy="461962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相同时间内比较运动路程的长短 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7" name="矩形 3"/>
          <p:cNvSpPr/>
          <p:nvPr/>
        </p:nvSpPr>
        <p:spPr>
          <a:xfrm>
            <a:off x="5430520" y="1701800"/>
            <a:ext cx="812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v=s/t</a:t>
            </a:r>
          </a:p>
        </p:txBody>
      </p:sp>
      <p:sp>
        <p:nvSpPr>
          <p:cNvPr id="8198" name="矩形 5"/>
          <p:cNvSpPr/>
          <p:nvPr/>
        </p:nvSpPr>
        <p:spPr>
          <a:xfrm>
            <a:off x="539750" y="2060575"/>
            <a:ext cx="1262063" cy="4635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米每秒 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199" name="矩形 6"/>
          <p:cNvSpPr/>
          <p:nvPr/>
        </p:nvSpPr>
        <p:spPr>
          <a:xfrm>
            <a:off x="2987675" y="2060575"/>
            <a:ext cx="639763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m/s</a:t>
            </a:r>
          </a:p>
        </p:txBody>
      </p:sp>
      <p:sp>
        <p:nvSpPr>
          <p:cNvPr id="8200" name="矩形 7"/>
          <p:cNvSpPr/>
          <p:nvPr/>
        </p:nvSpPr>
        <p:spPr>
          <a:xfrm>
            <a:off x="6804025" y="2060575"/>
            <a:ext cx="1878013" cy="4635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千米每小时 </a:t>
            </a:r>
            <a:endParaRPr lang="zh-CN" altLang="en-US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201" name="矩形 8"/>
          <p:cNvSpPr/>
          <p:nvPr/>
        </p:nvSpPr>
        <p:spPr>
          <a:xfrm>
            <a:off x="2771775" y="2420938"/>
            <a:ext cx="860425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km/h</a:t>
            </a:r>
          </a:p>
        </p:txBody>
      </p:sp>
      <p:sp>
        <p:nvSpPr>
          <p:cNvPr id="8202" name="矩形 9"/>
          <p:cNvSpPr/>
          <p:nvPr/>
        </p:nvSpPr>
        <p:spPr>
          <a:xfrm>
            <a:off x="971550" y="4724400"/>
            <a:ext cx="3206750" cy="82391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marL="1905" indent="228600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该速度表能显示的最</a:t>
            </a:r>
          </a:p>
          <a:p>
            <a:pPr marL="1905" indent="228600"/>
            <a:r>
              <a:rPr lang="zh-CN" altLang="en-US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大时速是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220</a:t>
            </a:r>
            <a:r>
              <a:rPr lang="en-US" altLang="x-none" sz="2400" b="1" dirty="0">
                <a:solidFill>
                  <a:srgbClr val="FF0000"/>
                </a:solidFill>
                <a:latin typeface="Times New Roman" panose="02020603050405020304" pitchFamily="2" charset="0"/>
                <a:ea typeface="幼圆" panose="02010509060101010101" pitchFamily="49" charset="-122"/>
                <a:sym typeface="Times New Roman" panose="02020603050405020304" pitchFamily="2" charset="0"/>
              </a:rPr>
              <a:t>km/h</a:t>
            </a:r>
            <a:r>
              <a:rPr lang="en-US" altLang="x-none" sz="2400" b="1" dirty="0">
                <a:solidFill>
                  <a:srgbClr val="FF0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Times New Roman" panose="02020603050405020304" pitchFamily="2" charset="0"/>
              </a:rPr>
              <a:t> </a:t>
            </a:r>
            <a:endParaRPr lang="zh-CN" altLang="en-US" dirty="0">
              <a:latin typeface="Arial" panose="020B0604020202020204" charset="-76"/>
            </a:endParaRPr>
          </a:p>
        </p:txBody>
      </p:sp>
      <p:pic>
        <p:nvPicPr>
          <p:cNvPr id="820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997200"/>
            <a:ext cx="4357688" cy="35258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2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3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>
                                      <p:cBhvr>
                                        <p:cTn id="4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/>
      <p:bldP spid="8196" grpId="0" bldLvl="0"/>
      <p:bldP spid="8197" grpId="0" bldLvl="0"/>
      <p:bldP spid="8198" grpId="0" bldLvl="0"/>
      <p:bldP spid="8199" grpId="0" bldLvl="0"/>
      <p:bldP spid="8200" grpId="0" bldLvl="0"/>
      <p:bldP spid="8201" grpId="0" bldLvl="0"/>
      <p:bldP spid="8202" grpId="0" bldLvl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9218" name="Rectangle 5"/>
          <p:cNvSpPr/>
          <p:nvPr/>
        </p:nvSpPr>
        <p:spPr>
          <a:xfrm>
            <a:off x="7387273" y="5137785"/>
            <a:ext cx="1463675" cy="614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3070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19" name="Rectangle 6"/>
          <p:cNvSpPr/>
          <p:nvPr/>
        </p:nvSpPr>
        <p:spPr>
          <a:xfrm>
            <a:off x="4237673" y="5137785"/>
            <a:ext cx="3149600" cy="614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同步卫星</a:t>
            </a:r>
          </a:p>
        </p:txBody>
      </p:sp>
      <p:sp>
        <p:nvSpPr>
          <p:cNvPr id="9220" name="Rectangle 7"/>
          <p:cNvSpPr/>
          <p:nvPr/>
        </p:nvSpPr>
        <p:spPr>
          <a:xfrm>
            <a:off x="2261235" y="5137785"/>
            <a:ext cx="1976438" cy="614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1000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21" name="Rectangle 8"/>
          <p:cNvSpPr/>
          <p:nvPr/>
        </p:nvSpPr>
        <p:spPr>
          <a:xfrm>
            <a:off x="210185" y="5137785"/>
            <a:ext cx="2051050" cy="6143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出膛的子弹</a:t>
            </a:r>
          </a:p>
        </p:txBody>
      </p:sp>
      <p:sp>
        <p:nvSpPr>
          <p:cNvPr id="9222" name="Rectangle 9"/>
          <p:cNvSpPr/>
          <p:nvPr/>
        </p:nvSpPr>
        <p:spPr>
          <a:xfrm>
            <a:off x="7387273" y="4417060"/>
            <a:ext cx="1463675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700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23" name="Rectangle 10"/>
          <p:cNvSpPr/>
          <p:nvPr/>
        </p:nvSpPr>
        <p:spPr>
          <a:xfrm>
            <a:off x="4237673" y="4417060"/>
            <a:ext cx="314960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超音速歼击机</a:t>
            </a:r>
          </a:p>
        </p:txBody>
      </p:sp>
      <p:sp>
        <p:nvSpPr>
          <p:cNvPr id="9224" name="Rectangle 11"/>
          <p:cNvSpPr/>
          <p:nvPr/>
        </p:nvSpPr>
        <p:spPr>
          <a:xfrm>
            <a:off x="2261235" y="4417060"/>
            <a:ext cx="1976438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250</a:t>
            </a:r>
            <a:endParaRPr lang="zh-CN" altLang="en-US" sz="2800" b="1" baseline="30000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25" name="Rectangle 12"/>
          <p:cNvSpPr/>
          <p:nvPr/>
        </p:nvSpPr>
        <p:spPr>
          <a:xfrm>
            <a:off x="210185" y="4417060"/>
            <a:ext cx="2051050" cy="7207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喷气式客机</a:t>
            </a:r>
          </a:p>
        </p:txBody>
      </p:sp>
      <p:sp>
        <p:nvSpPr>
          <p:cNvPr id="9226" name="Rectangle 13"/>
          <p:cNvSpPr/>
          <p:nvPr/>
        </p:nvSpPr>
        <p:spPr>
          <a:xfrm>
            <a:off x="7387273" y="3702685"/>
            <a:ext cx="1716087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可达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120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27" name="Rectangle 14"/>
          <p:cNvSpPr/>
          <p:nvPr/>
        </p:nvSpPr>
        <p:spPr>
          <a:xfrm>
            <a:off x="4237673" y="3702685"/>
            <a:ext cx="3149600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上海磁悬浮列车</a:t>
            </a:r>
          </a:p>
        </p:txBody>
      </p:sp>
      <p:sp>
        <p:nvSpPr>
          <p:cNvPr id="9228" name="Rectangle 15"/>
          <p:cNvSpPr/>
          <p:nvPr/>
        </p:nvSpPr>
        <p:spPr>
          <a:xfrm>
            <a:off x="2261235" y="3702685"/>
            <a:ext cx="1976438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   可达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48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29" name="Rectangle 16"/>
          <p:cNvSpPr/>
          <p:nvPr/>
        </p:nvSpPr>
        <p:spPr>
          <a:xfrm>
            <a:off x="210185" y="3702685"/>
            <a:ext cx="2051050" cy="7143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雨燕</a:t>
            </a:r>
          </a:p>
        </p:txBody>
      </p:sp>
      <p:sp>
        <p:nvSpPr>
          <p:cNvPr id="9230" name="Rectangle 17"/>
          <p:cNvSpPr/>
          <p:nvPr/>
        </p:nvSpPr>
        <p:spPr>
          <a:xfrm>
            <a:off x="7387273" y="3088323"/>
            <a:ext cx="1463675" cy="6143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 约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33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31" name="Rectangle 18"/>
          <p:cNvSpPr/>
          <p:nvPr/>
        </p:nvSpPr>
        <p:spPr>
          <a:xfrm>
            <a:off x="4237673" y="3088323"/>
            <a:ext cx="3149600" cy="6143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高速路上的小轿车</a:t>
            </a:r>
          </a:p>
        </p:txBody>
      </p:sp>
      <p:sp>
        <p:nvSpPr>
          <p:cNvPr id="9232" name="Rectangle 19"/>
          <p:cNvSpPr/>
          <p:nvPr/>
        </p:nvSpPr>
        <p:spPr>
          <a:xfrm>
            <a:off x="2267585" y="3088323"/>
            <a:ext cx="2119313" cy="6143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     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33" name="Rectangle 20"/>
          <p:cNvSpPr/>
          <p:nvPr/>
        </p:nvSpPr>
        <p:spPr>
          <a:xfrm>
            <a:off x="210185" y="3088323"/>
            <a:ext cx="2051050" cy="6143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</a:rPr>
              <a:t>自行车</a:t>
            </a:r>
          </a:p>
        </p:txBody>
      </p:sp>
      <p:sp>
        <p:nvSpPr>
          <p:cNvPr id="9234" name="Rectangle 21"/>
          <p:cNvSpPr/>
          <p:nvPr/>
        </p:nvSpPr>
        <p:spPr>
          <a:xfrm>
            <a:off x="7268210" y="2559685"/>
            <a:ext cx="1716088" cy="528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1.1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35" name="Rectangle 22"/>
          <p:cNvSpPr/>
          <p:nvPr/>
        </p:nvSpPr>
        <p:spPr>
          <a:xfrm>
            <a:off x="4237673" y="2559685"/>
            <a:ext cx="3149600" cy="528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</a:rPr>
              <a:t>     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</a:rPr>
              <a:t>步行的人</a:t>
            </a:r>
          </a:p>
        </p:txBody>
      </p:sp>
      <p:sp>
        <p:nvSpPr>
          <p:cNvPr id="9236" name="Rectangle 23"/>
          <p:cNvSpPr/>
          <p:nvPr/>
        </p:nvSpPr>
        <p:spPr>
          <a:xfrm>
            <a:off x="2261235" y="2559685"/>
            <a:ext cx="2270125" cy="528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约</a:t>
            </a:r>
            <a:r>
              <a:rPr lang="en-US" altLang="x-none" sz="2800" b="1" dirty="0">
                <a:solidFill>
                  <a:srgbClr val="000000"/>
                </a:solidFill>
                <a:latin typeface="Times New Roman" panose="02020603050405020304" pitchFamily="2" charset="0"/>
              </a:rPr>
              <a:t>1.5×10</a:t>
            </a:r>
            <a:r>
              <a:rPr lang="en-US" altLang="x-none" sz="2800" b="1" baseline="30000" dirty="0">
                <a:solidFill>
                  <a:srgbClr val="000000"/>
                </a:solidFill>
                <a:latin typeface="Times New Roman" panose="02020603050405020304" pitchFamily="2" charset="0"/>
              </a:rPr>
              <a:t>-3</a:t>
            </a:r>
            <a:endParaRPr lang="zh-CN" altLang="en-US" sz="2800" b="1" baseline="30000" dirty="0">
              <a:solidFill>
                <a:srgbClr val="00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9237" name="Rectangle 24"/>
          <p:cNvSpPr/>
          <p:nvPr/>
        </p:nvSpPr>
        <p:spPr>
          <a:xfrm>
            <a:off x="210185" y="2512060"/>
            <a:ext cx="2051050" cy="528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defRPr>
            </a:lvl5pPr>
          </a:lstStyle>
          <a:p>
            <a:pPr marL="0" lvl="0" indent="0" algn="ctr">
              <a:buNone/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</a:rPr>
              <a:t>蜗牛</a:t>
            </a:r>
          </a:p>
        </p:txBody>
      </p:sp>
      <p:sp>
        <p:nvSpPr>
          <p:cNvPr id="9238" name="Line 25"/>
          <p:cNvSpPr/>
          <p:nvPr/>
        </p:nvSpPr>
        <p:spPr>
          <a:xfrm>
            <a:off x="210185" y="2559685"/>
            <a:ext cx="2051050" cy="0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39" name="Line 26"/>
          <p:cNvSpPr/>
          <p:nvPr/>
        </p:nvSpPr>
        <p:spPr>
          <a:xfrm>
            <a:off x="210185" y="3088323"/>
            <a:ext cx="8640763" cy="0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0" name="Line 27"/>
          <p:cNvSpPr/>
          <p:nvPr/>
        </p:nvSpPr>
        <p:spPr>
          <a:xfrm>
            <a:off x="210185" y="3702685"/>
            <a:ext cx="8640763" cy="0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1" name="Line 28"/>
          <p:cNvSpPr/>
          <p:nvPr/>
        </p:nvSpPr>
        <p:spPr>
          <a:xfrm>
            <a:off x="210185" y="4417060"/>
            <a:ext cx="8640763" cy="0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2" name="Line 29"/>
          <p:cNvSpPr/>
          <p:nvPr/>
        </p:nvSpPr>
        <p:spPr>
          <a:xfrm>
            <a:off x="210185" y="5137785"/>
            <a:ext cx="8640763" cy="0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3" name="Line 30"/>
          <p:cNvSpPr/>
          <p:nvPr/>
        </p:nvSpPr>
        <p:spPr>
          <a:xfrm>
            <a:off x="210185" y="5752148"/>
            <a:ext cx="2051050" cy="0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4" name="Line 31"/>
          <p:cNvSpPr/>
          <p:nvPr/>
        </p:nvSpPr>
        <p:spPr>
          <a:xfrm>
            <a:off x="210185" y="2559685"/>
            <a:ext cx="0" cy="528638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5" name="Line 32"/>
          <p:cNvSpPr/>
          <p:nvPr/>
        </p:nvSpPr>
        <p:spPr>
          <a:xfrm>
            <a:off x="2261235" y="2559685"/>
            <a:ext cx="0" cy="3192463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6" name="Line 33"/>
          <p:cNvSpPr/>
          <p:nvPr/>
        </p:nvSpPr>
        <p:spPr>
          <a:xfrm>
            <a:off x="4237673" y="2559685"/>
            <a:ext cx="0" cy="3192463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7" name="Line 34"/>
          <p:cNvSpPr/>
          <p:nvPr/>
        </p:nvSpPr>
        <p:spPr>
          <a:xfrm>
            <a:off x="7387273" y="2559685"/>
            <a:ext cx="0" cy="3192463"/>
          </a:xfrm>
          <a:prstGeom prst="line">
            <a:avLst/>
          </a:prstGeom>
          <a:ln w="19050" cap="flat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8" name="Line 35"/>
          <p:cNvSpPr/>
          <p:nvPr/>
        </p:nvSpPr>
        <p:spPr>
          <a:xfrm>
            <a:off x="8850948" y="2559685"/>
            <a:ext cx="0" cy="528638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49" name="Line 36"/>
          <p:cNvSpPr/>
          <p:nvPr/>
        </p:nvSpPr>
        <p:spPr>
          <a:xfrm>
            <a:off x="2261235" y="2559685"/>
            <a:ext cx="1976438" cy="0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0" name="Line 37"/>
          <p:cNvSpPr/>
          <p:nvPr/>
        </p:nvSpPr>
        <p:spPr>
          <a:xfrm>
            <a:off x="210185" y="3088323"/>
            <a:ext cx="0" cy="614362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1" name="Line 38"/>
          <p:cNvSpPr/>
          <p:nvPr/>
        </p:nvSpPr>
        <p:spPr>
          <a:xfrm>
            <a:off x="4237673" y="2559685"/>
            <a:ext cx="3149600" cy="0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2" name="Line 39"/>
          <p:cNvSpPr/>
          <p:nvPr/>
        </p:nvSpPr>
        <p:spPr>
          <a:xfrm>
            <a:off x="7387273" y="2559685"/>
            <a:ext cx="1463675" cy="0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3" name="Line 40"/>
          <p:cNvSpPr/>
          <p:nvPr/>
        </p:nvSpPr>
        <p:spPr>
          <a:xfrm>
            <a:off x="8850948" y="3088323"/>
            <a:ext cx="0" cy="614362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4" name="Line 41"/>
          <p:cNvSpPr/>
          <p:nvPr/>
        </p:nvSpPr>
        <p:spPr>
          <a:xfrm>
            <a:off x="210185" y="3702685"/>
            <a:ext cx="0" cy="714375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5" name="Line 42"/>
          <p:cNvSpPr/>
          <p:nvPr/>
        </p:nvSpPr>
        <p:spPr>
          <a:xfrm>
            <a:off x="8850948" y="3702685"/>
            <a:ext cx="0" cy="714375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6" name="Line 43"/>
          <p:cNvSpPr/>
          <p:nvPr/>
        </p:nvSpPr>
        <p:spPr>
          <a:xfrm>
            <a:off x="210185" y="4417060"/>
            <a:ext cx="0" cy="720725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7" name="Line 44"/>
          <p:cNvSpPr/>
          <p:nvPr/>
        </p:nvSpPr>
        <p:spPr>
          <a:xfrm>
            <a:off x="8850948" y="4417060"/>
            <a:ext cx="0" cy="720725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8" name="Line 45"/>
          <p:cNvSpPr/>
          <p:nvPr/>
        </p:nvSpPr>
        <p:spPr>
          <a:xfrm>
            <a:off x="210185" y="5137785"/>
            <a:ext cx="0" cy="614363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59" name="Line 46"/>
          <p:cNvSpPr/>
          <p:nvPr/>
        </p:nvSpPr>
        <p:spPr>
          <a:xfrm>
            <a:off x="8850948" y="5137785"/>
            <a:ext cx="0" cy="614363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0" name="Line 47"/>
          <p:cNvSpPr/>
          <p:nvPr/>
        </p:nvSpPr>
        <p:spPr>
          <a:xfrm>
            <a:off x="2261235" y="5752148"/>
            <a:ext cx="1976438" cy="0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1" name="Line 48"/>
          <p:cNvSpPr/>
          <p:nvPr/>
        </p:nvSpPr>
        <p:spPr>
          <a:xfrm>
            <a:off x="4237673" y="5752148"/>
            <a:ext cx="3149600" cy="0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2" name="Line 49"/>
          <p:cNvSpPr/>
          <p:nvPr/>
        </p:nvSpPr>
        <p:spPr>
          <a:xfrm>
            <a:off x="7387273" y="5752148"/>
            <a:ext cx="1463675" cy="0"/>
          </a:xfrm>
          <a:prstGeom prst="line">
            <a:avLst/>
          </a:prstGeom>
          <a:ln w="28575" cap="sq" cmpd="sng">
            <a:solidFill>
              <a:srgbClr val="3D8F95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9263" name="矩形 9262"/>
          <p:cNvSpPr/>
          <p:nvPr/>
        </p:nvSpPr>
        <p:spPr>
          <a:xfrm>
            <a:off x="2083435" y="1502410"/>
            <a:ext cx="48006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>
                    <a:alpha val="100000"/>
                  </a:srgbClr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一些物体的速度（m/s）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0242" name="矩形 10241"/>
          <p:cNvSpPr/>
          <p:nvPr/>
        </p:nvSpPr>
        <p:spPr>
          <a:xfrm>
            <a:off x="294640" y="3578543"/>
            <a:ext cx="85534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3" name="文本框 10242"/>
          <p:cNvSpPr txBox="1"/>
          <p:nvPr/>
        </p:nvSpPr>
        <p:spPr>
          <a:xfrm>
            <a:off x="294640" y="1365568"/>
            <a:ext cx="8712200" cy="1076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4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例</a:t>
            </a:r>
            <a:r>
              <a:rPr lang="zh-CN" altLang="en-US" sz="2400" b="1">
                <a:solidFill>
                  <a:srgbClr val="FF33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：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声音在空气中的传播速度为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340m/s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．需要多长时间才能听到距你１</a:t>
            </a:r>
            <a:r>
              <a:rPr lang="en-US" altLang="zh-CN" sz="3200" b="1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km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处产生的雷声？</a:t>
            </a:r>
            <a:endParaRPr lang="zh-CN" altLang="en-US" sz="3200" b="1">
              <a:solidFill>
                <a:srgbClr val="0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0244" name="文本框 10243"/>
          <p:cNvSpPr txBox="1"/>
          <p:nvPr/>
        </p:nvSpPr>
        <p:spPr>
          <a:xfrm>
            <a:off x="439103" y="2876868"/>
            <a:ext cx="1439862" cy="3667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Times New Roman" panose="02020603050405020304" pitchFamily="2" charset="0"/>
            </a:endParaRPr>
          </a:p>
        </p:txBody>
      </p:sp>
      <p:sp>
        <p:nvSpPr>
          <p:cNvPr id="10245" name="文本框 10244"/>
          <p:cNvSpPr txBox="1"/>
          <p:nvPr/>
        </p:nvSpPr>
        <p:spPr>
          <a:xfrm>
            <a:off x="581978" y="2516505"/>
            <a:ext cx="7786687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已知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：</a:t>
            </a:r>
            <a:r>
              <a:rPr lang="zh-CN" altLang="en-US" sz="3200" b="1" i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v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＝340m/s，</a:t>
            </a:r>
            <a:r>
              <a:rPr lang="zh-CN" altLang="en-US" sz="3200" b="1" i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</a:t>
            </a: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＝1km=1000m。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0246" name="文本框 10245"/>
          <p:cNvSpPr txBox="1"/>
          <p:nvPr/>
        </p:nvSpPr>
        <p:spPr>
          <a:xfrm>
            <a:off x="1077278" y="3318193"/>
            <a:ext cx="6192837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求</a:t>
            </a:r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： </a:t>
            </a:r>
            <a:r>
              <a:rPr lang="en-US" altLang="zh-CN" sz="3200" b="1" i="1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</a:t>
            </a:r>
            <a:endParaRPr lang="en-US" altLang="zh-CN" sz="3200" b="1" i="1">
              <a:solidFill>
                <a:srgbClr val="0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0247" name="文本框 10246"/>
          <p:cNvSpPr txBox="1"/>
          <p:nvPr/>
        </p:nvSpPr>
        <p:spPr>
          <a:xfrm>
            <a:off x="3895090" y="4316730"/>
            <a:ext cx="1152525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Times New Roman" panose="02020603050405020304" pitchFamily="2" charset="0"/>
            </a:endParaRPr>
          </a:p>
        </p:txBody>
      </p:sp>
      <p:grpSp>
        <p:nvGrpSpPr>
          <p:cNvPr id="10248" name="组合 10247"/>
          <p:cNvGrpSpPr/>
          <p:nvPr/>
        </p:nvGrpSpPr>
        <p:grpSpPr>
          <a:xfrm>
            <a:off x="1015365" y="3669030"/>
            <a:ext cx="8207375" cy="1495425"/>
            <a:chOff x="0" y="0"/>
            <a:chExt cx="5171" cy="941"/>
          </a:xfrm>
        </p:grpSpPr>
        <p:sp>
          <p:nvSpPr>
            <p:cNvPr id="10249" name="文本框 10248"/>
            <p:cNvSpPr txBox="1"/>
            <p:nvPr/>
          </p:nvSpPr>
          <p:spPr>
            <a:xfrm>
              <a:off x="0" y="318"/>
              <a:ext cx="254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解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：由　</a:t>
              </a:r>
              <a:r>
                <a:rPr lang="zh-CN" altLang="en-US" sz="3200" b="1" dirty="0">
                  <a:solidFill>
                    <a:srgbClr val="000000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　　     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得</a:t>
              </a:r>
              <a:r>
                <a:rPr lang="zh-CN" altLang="en-US" sz="3200" b="1" dirty="0">
                  <a:solidFill>
                    <a:srgbClr val="000000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　　</a:t>
              </a:r>
              <a:r>
                <a:rPr lang="zh-CN" altLang="en-US" sz="2800" b="1" dirty="0">
                  <a:solidFill>
                    <a:srgbClr val="000000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　　</a:t>
              </a:r>
              <a:endPara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</a:endParaRPr>
            </a:p>
          </p:txBody>
        </p:sp>
        <p:grpSp>
          <p:nvGrpSpPr>
            <p:cNvPr id="10250" name="组合 10249"/>
            <p:cNvGrpSpPr/>
            <p:nvPr/>
          </p:nvGrpSpPr>
          <p:grpSpPr>
            <a:xfrm>
              <a:off x="680" y="136"/>
              <a:ext cx="1088" cy="805"/>
              <a:chOff x="0" y="0"/>
              <a:chExt cx="1088" cy="805"/>
            </a:xfrm>
          </p:grpSpPr>
          <p:sp>
            <p:nvSpPr>
              <p:cNvPr id="10251" name="文本框 10250"/>
              <p:cNvSpPr txBox="1"/>
              <p:nvPr/>
            </p:nvSpPr>
            <p:spPr>
              <a:xfrm>
                <a:off x="0" y="182"/>
                <a:ext cx="726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600" b="1" i="1" dirty="0">
                    <a:solidFill>
                      <a:srgbClr val="000000"/>
                    </a:solidFill>
                    <a:latin typeface="Times New Roman" panose="02020603050405020304" pitchFamily="2" charset="0"/>
                    <a:cs typeface="Times New Roman" panose="02020603050405020304" pitchFamily="2" charset="0"/>
                  </a:rPr>
                  <a:t>v</a:t>
                </a:r>
                <a:r>
                  <a:rPr lang="zh-CN" altLang="en-US" sz="3600" b="1" dirty="0">
                    <a:solidFill>
                      <a:srgbClr val="000000"/>
                    </a:solidFill>
                    <a:latin typeface="Times New Roman" panose="02020603050405020304" pitchFamily="2" charset="0"/>
                    <a:cs typeface="Times New Roman" panose="02020603050405020304" pitchFamily="2" charset="0"/>
                  </a:rPr>
                  <a:t>＝</a:t>
                </a:r>
                <a:endParaRPr lang="zh-CN" altLang="en-US" sz="3600" b="1" dirty="0">
                  <a:solidFill>
                    <a:srgbClr val="000000"/>
                  </a:solidFill>
                  <a:latin typeface="Times New Roman" panose="02020603050405020304" pitchFamily="2" charset="0"/>
                  <a:ea typeface="Times New Roman" panose="02020603050405020304" pitchFamily="2" charset="0"/>
                </a:endParaRPr>
              </a:p>
            </p:txBody>
          </p:sp>
          <p:sp>
            <p:nvSpPr>
              <p:cNvPr id="10252" name="文本框 10251"/>
              <p:cNvSpPr txBox="1"/>
              <p:nvPr/>
            </p:nvSpPr>
            <p:spPr>
              <a:xfrm>
                <a:off x="635" y="0"/>
                <a:ext cx="363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3200" i="1">
                    <a:solidFill>
                      <a:srgbClr val="000000"/>
                    </a:solidFill>
                    <a:latin typeface="Times New Roman" panose="02020603050405020304" pitchFamily="2" charset="0"/>
                  </a:rPr>
                  <a:t>Ｓ</a:t>
                </a:r>
              </a:p>
            </p:txBody>
          </p:sp>
          <p:sp>
            <p:nvSpPr>
              <p:cNvPr id="10253" name="文本框 10252"/>
              <p:cNvSpPr txBox="1"/>
              <p:nvPr/>
            </p:nvSpPr>
            <p:spPr>
              <a:xfrm>
                <a:off x="726" y="363"/>
                <a:ext cx="362" cy="44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 i="1">
                    <a:solidFill>
                      <a:srgbClr val="000000"/>
                    </a:solidFill>
                    <a:latin typeface="Times New Roman" panose="02020603050405020304" pitchFamily="2" charset="0"/>
                  </a:rPr>
                  <a:t>t</a:t>
                </a:r>
              </a:p>
            </p:txBody>
          </p:sp>
          <p:sp>
            <p:nvSpPr>
              <p:cNvPr id="10254" name="直接连接符 10253"/>
              <p:cNvSpPr/>
              <p:nvPr/>
            </p:nvSpPr>
            <p:spPr>
              <a:xfrm>
                <a:off x="635" y="408"/>
                <a:ext cx="363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255" name="组合 10254"/>
            <p:cNvGrpSpPr/>
            <p:nvPr/>
          </p:nvGrpSpPr>
          <p:grpSpPr>
            <a:xfrm>
              <a:off x="2222" y="0"/>
              <a:ext cx="771" cy="882"/>
              <a:chOff x="0" y="0"/>
              <a:chExt cx="771" cy="882"/>
            </a:xfrm>
          </p:grpSpPr>
          <p:sp>
            <p:nvSpPr>
              <p:cNvPr id="10256" name="文本框 10255"/>
              <p:cNvSpPr txBox="1"/>
              <p:nvPr/>
            </p:nvSpPr>
            <p:spPr>
              <a:xfrm>
                <a:off x="0" y="227"/>
                <a:ext cx="590" cy="5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400" i="1">
                    <a:solidFill>
                      <a:srgbClr val="000000"/>
                    </a:solidFill>
                    <a:latin typeface="Times New Roman" panose="02020603050405020304" pitchFamily="2" charset="0"/>
                  </a:rPr>
                  <a:t>t</a:t>
                </a:r>
                <a:r>
                  <a:rPr lang="en-US" altLang="zh-CN" sz="4400">
                    <a:solidFill>
                      <a:srgbClr val="000000"/>
                    </a:solidFill>
                    <a:latin typeface="Times New Roman" panose="02020603050405020304" pitchFamily="2" charset="0"/>
                  </a:rPr>
                  <a:t>=</a:t>
                </a:r>
              </a:p>
            </p:txBody>
          </p:sp>
          <p:sp>
            <p:nvSpPr>
              <p:cNvPr id="10257" name="文本框 10256"/>
              <p:cNvSpPr txBox="1"/>
              <p:nvPr/>
            </p:nvSpPr>
            <p:spPr>
              <a:xfrm>
                <a:off x="409" y="0"/>
                <a:ext cx="227" cy="5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400" i="1">
                    <a:solidFill>
                      <a:srgbClr val="000000"/>
                    </a:solidFill>
                    <a:latin typeface="Times New Roman" panose="02020603050405020304" pitchFamily="2" charset="0"/>
                  </a:rPr>
                  <a:t>s</a:t>
                </a:r>
              </a:p>
            </p:txBody>
          </p:sp>
          <p:sp>
            <p:nvSpPr>
              <p:cNvPr id="10258" name="文本框 10257"/>
              <p:cNvSpPr txBox="1"/>
              <p:nvPr/>
            </p:nvSpPr>
            <p:spPr>
              <a:xfrm>
                <a:off x="409" y="363"/>
                <a:ext cx="272" cy="5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4400" i="1" dirty="0">
                    <a:solidFill>
                      <a:srgbClr val="000000"/>
                    </a:solidFill>
                    <a:latin typeface="Times New Roman" panose="02020603050405020304" pitchFamily="2" charset="0"/>
                  </a:rPr>
                  <a:t>v</a:t>
                </a:r>
              </a:p>
            </p:txBody>
          </p:sp>
          <p:sp>
            <p:nvSpPr>
              <p:cNvPr id="10259" name="直接连接符 10258"/>
              <p:cNvSpPr/>
              <p:nvPr/>
            </p:nvSpPr>
            <p:spPr>
              <a:xfrm>
                <a:off x="409" y="499"/>
                <a:ext cx="362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10260" name="组合 10259"/>
            <p:cNvGrpSpPr/>
            <p:nvPr/>
          </p:nvGrpSpPr>
          <p:grpSpPr>
            <a:xfrm>
              <a:off x="2948" y="136"/>
              <a:ext cx="1452" cy="728"/>
              <a:chOff x="0" y="0"/>
              <a:chExt cx="1452" cy="728"/>
            </a:xfrm>
          </p:grpSpPr>
          <p:sp>
            <p:nvSpPr>
              <p:cNvPr id="10261" name="文本框 10260"/>
              <p:cNvSpPr txBox="1"/>
              <p:nvPr/>
            </p:nvSpPr>
            <p:spPr>
              <a:xfrm>
                <a:off x="0" y="90"/>
                <a:ext cx="317" cy="5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horz" wrap="squar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4800">
                    <a:solidFill>
                      <a:srgbClr val="000000"/>
                    </a:solidFill>
                    <a:latin typeface="Times New Roman" panose="02020603050405020304" pitchFamily="2" charset="0"/>
                  </a:rPr>
                  <a:t>=</a:t>
                </a:r>
              </a:p>
            </p:txBody>
          </p:sp>
          <p:grpSp>
            <p:nvGrpSpPr>
              <p:cNvPr id="10262" name="组合 10261"/>
              <p:cNvGrpSpPr/>
              <p:nvPr/>
            </p:nvGrpSpPr>
            <p:grpSpPr>
              <a:xfrm>
                <a:off x="318" y="0"/>
                <a:ext cx="1134" cy="728"/>
                <a:chOff x="0" y="0"/>
                <a:chExt cx="1134" cy="728"/>
              </a:xfrm>
            </p:grpSpPr>
            <p:sp>
              <p:nvSpPr>
                <p:cNvPr id="10263" name="文本框 10262"/>
                <p:cNvSpPr txBox="1"/>
                <p:nvPr/>
              </p:nvSpPr>
              <p:spPr>
                <a:xfrm>
                  <a:off x="90" y="0"/>
                  <a:ext cx="907" cy="3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>
                      <a:solidFill>
                        <a:srgbClr val="000000"/>
                      </a:solidFill>
                      <a:latin typeface="Times New Roman" panose="02020603050405020304" pitchFamily="2" charset="0"/>
                    </a:rPr>
                    <a:t>1000m</a:t>
                  </a:r>
                </a:p>
              </p:txBody>
            </p:sp>
            <p:sp>
              <p:nvSpPr>
                <p:cNvPr id="10264" name="文本框 10263"/>
                <p:cNvSpPr txBox="1"/>
                <p:nvPr/>
              </p:nvSpPr>
              <p:spPr>
                <a:xfrm>
                  <a:off x="0" y="363"/>
                  <a:ext cx="1134" cy="36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vert="horz" wrap="square" anchor="t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zh-CN" sz="2800">
                      <a:solidFill>
                        <a:srgbClr val="000000"/>
                      </a:solidFill>
                      <a:latin typeface="Times New Roman" panose="02020603050405020304" pitchFamily="2" charset="0"/>
                    </a:rPr>
                    <a:t>340m/s</a:t>
                  </a:r>
                </a:p>
              </p:txBody>
            </p:sp>
            <p:sp>
              <p:nvSpPr>
                <p:cNvPr id="10265" name="直接连接符 10264"/>
                <p:cNvSpPr/>
                <p:nvPr/>
              </p:nvSpPr>
              <p:spPr>
                <a:xfrm>
                  <a:off x="136" y="363"/>
                  <a:ext cx="725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0266" name="文本框 10265"/>
            <p:cNvSpPr txBox="1"/>
            <p:nvPr/>
          </p:nvSpPr>
          <p:spPr>
            <a:xfrm>
              <a:off x="4173" y="363"/>
              <a:ext cx="99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≈2.94</a:t>
              </a:r>
              <a:r>
                <a:rPr lang="en-US" altLang="zh-CN" sz="2800">
                  <a:solidFill>
                    <a:srgbClr val="000000"/>
                  </a:solidFill>
                  <a:latin typeface="Times New Roman" panose="02020603050405020304" pitchFamily="2" charset="0"/>
                  <a:cs typeface="Times New Roman" panose="02020603050405020304" pitchFamily="2" charset="0"/>
                </a:rPr>
                <a:t>s</a:t>
              </a:r>
              <a:endParaRPr lang="en-US" altLang="zh-CN" sz="2800">
                <a:solidFill>
                  <a:srgbClr val="000000"/>
                </a:solidFill>
                <a:latin typeface="Times New Roman" panose="02020603050405020304" pitchFamily="2" charset="0"/>
                <a:ea typeface="Times New Roman" panose="02020603050405020304" pitchFamily="2" charset="0"/>
              </a:endParaRPr>
            </a:p>
          </p:txBody>
        </p:sp>
      </p:grpSp>
      <p:sp>
        <p:nvSpPr>
          <p:cNvPr id="10267" name="文本框 10266"/>
          <p:cNvSpPr txBox="1"/>
          <p:nvPr/>
        </p:nvSpPr>
        <p:spPr>
          <a:xfrm>
            <a:off x="1094740" y="5343843"/>
            <a:ext cx="7777163" cy="9445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答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：需要大约2.94s才能听到相距１km处产生的雷声。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1267" name="文本框 11266"/>
          <p:cNvSpPr txBox="1"/>
          <p:nvPr/>
        </p:nvSpPr>
        <p:spPr>
          <a:xfrm>
            <a:off x="719138" y="1206818"/>
            <a:ext cx="7586662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 b="1">
                <a:solidFill>
                  <a:srgbClr val="FB1355"/>
                </a:solidFill>
                <a:latin typeface="Arial" panose="020B0604020202020204" charset="-76"/>
              </a:rPr>
              <a:t>使用公式时应注意的事项：</a:t>
            </a:r>
          </a:p>
        </p:txBody>
      </p:sp>
      <p:sp>
        <p:nvSpPr>
          <p:cNvPr id="11268" name="文本框 11267"/>
          <p:cNvSpPr txBox="1"/>
          <p:nvPr/>
        </p:nvSpPr>
        <p:spPr>
          <a:xfrm>
            <a:off x="795338" y="2243455"/>
            <a:ext cx="7696200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charset="-76"/>
              </a:rPr>
              <a:t>1</a:t>
            </a:r>
            <a:r>
              <a:rPr lang="zh-CN" altLang="en-US" sz="3600" b="1">
                <a:latin typeface="Arial" panose="020B0604020202020204" charset="-76"/>
              </a:rPr>
              <a:t>、解答时要有已知、求、解、答。</a:t>
            </a:r>
          </a:p>
        </p:txBody>
      </p:sp>
      <p:sp>
        <p:nvSpPr>
          <p:cNvPr id="11269" name="文本框 11268"/>
          <p:cNvSpPr txBox="1"/>
          <p:nvPr/>
        </p:nvSpPr>
        <p:spPr>
          <a:xfrm>
            <a:off x="795338" y="3126105"/>
            <a:ext cx="7696200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charset="-76"/>
              </a:rPr>
              <a:t>2</a:t>
            </a:r>
            <a:r>
              <a:rPr lang="zh-CN" altLang="en-US" sz="3600" b="1">
                <a:latin typeface="Arial" panose="020B0604020202020204" charset="-76"/>
              </a:rPr>
              <a:t>、</a:t>
            </a:r>
            <a:r>
              <a:rPr lang="zh-CN" altLang="en-US" sz="3600" b="1">
                <a:latin typeface="Arial" panose="020B0604020202020204" charset="-76"/>
                <a:cs typeface="Times New Roman" panose="02020603050405020304" pitchFamily="2" charset="0"/>
              </a:rPr>
              <a:t> </a:t>
            </a:r>
            <a:r>
              <a:rPr lang="zh-CN" altLang="en-US" sz="3600" b="1">
                <a:latin typeface="Arial" panose="020B0604020202020204" charset="-76"/>
              </a:rPr>
              <a:t>在应用时，速度、路程、时间要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charset="-76"/>
              </a:rPr>
              <a:t>对应同一物体</a:t>
            </a:r>
            <a:r>
              <a:rPr lang="zh-CN" altLang="en-US" sz="3600" b="1">
                <a:latin typeface="Arial" panose="020B0604020202020204" charset="-76"/>
              </a:rPr>
              <a:t>而言。</a:t>
            </a:r>
          </a:p>
        </p:txBody>
      </p:sp>
      <p:sp>
        <p:nvSpPr>
          <p:cNvPr id="11270" name="文本框 11269"/>
          <p:cNvSpPr txBox="1"/>
          <p:nvPr/>
        </p:nvSpPr>
        <p:spPr>
          <a:xfrm>
            <a:off x="795338" y="4453255"/>
            <a:ext cx="7772400" cy="17399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Arial" panose="020B0604020202020204" charset="-76"/>
              </a:rPr>
              <a:t>3</a:t>
            </a:r>
            <a:r>
              <a:rPr lang="zh-CN" altLang="en-US" sz="3600" b="1">
                <a:latin typeface="Arial" panose="020B0604020202020204" charset="-76"/>
              </a:rPr>
              <a:t>、速度、路程、时间这三个量的</a:t>
            </a:r>
            <a:r>
              <a:rPr lang="zh-CN" altLang="en-US" sz="3600" b="1">
                <a:solidFill>
                  <a:srgbClr val="FF3300"/>
                </a:solidFill>
                <a:latin typeface="Arial" panose="020B0604020202020204" charset="-76"/>
              </a:rPr>
              <a:t>单位必须统一</a:t>
            </a:r>
            <a:r>
              <a:rPr lang="zh-CN" altLang="en-US" sz="3600" b="1">
                <a:latin typeface="Arial" panose="020B0604020202020204" charset="-76"/>
              </a:rPr>
              <a:t>：要么均用基本单位，或者均用常用单位。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69" grpId="0" animBg="1"/>
      <p:bldP spid="1127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形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79765" y="224790"/>
            <a:ext cx="592455" cy="592455"/>
          </a:xfrm>
          <a:prstGeom prst="rect">
            <a:avLst/>
          </a:prstGeom>
        </p:spPr>
      </p:pic>
      <p:sp>
        <p:nvSpPr>
          <p:cNvPr id="12290" name="矩形 12289"/>
          <p:cNvSpPr/>
          <p:nvPr/>
        </p:nvSpPr>
        <p:spPr>
          <a:xfrm>
            <a:off x="208915" y="4240213"/>
            <a:ext cx="8553450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>
            <a:spAutoFit/>
          </a:bodyPr>
          <a:lstStyle/>
          <a:p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1" name="文本框 12290"/>
          <p:cNvSpPr txBox="1"/>
          <p:nvPr/>
        </p:nvSpPr>
        <p:spPr>
          <a:xfrm>
            <a:off x="1506220" y="1195070"/>
            <a:ext cx="5614670" cy="58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Arial" panose="020B0604020202020204" charset="-76"/>
                <a:ea typeface="华文彩云" pitchFamily="2" charset="-122"/>
              </a:rPr>
              <a:t>匀速直线运动与变速直线运动</a:t>
            </a:r>
          </a:p>
        </p:txBody>
      </p:sp>
      <p:sp>
        <p:nvSpPr>
          <p:cNvPr id="12292" name="文本框 12291"/>
          <p:cNvSpPr txBox="1"/>
          <p:nvPr/>
        </p:nvSpPr>
        <p:spPr>
          <a:xfrm>
            <a:off x="134620" y="2234883"/>
            <a:ext cx="1371600" cy="645160"/>
          </a:xfrm>
          <a:prstGeom prst="rect">
            <a:avLst/>
          </a:prstGeom>
          <a:solidFill>
            <a:srgbClr val="CCFFFF">
              <a:alpha val="100000"/>
            </a:srgbClr>
          </a:solidFill>
          <a:ln w="76200" cap="flat" cmpd="sng">
            <a:solidFill>
              <a:srgbClr val="969696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>
            <a:spAutoFit/>
          </a:bodyPr>
          <a:lstStyle/>
          <a:p>
            <a:pPr eaLnBrk="0" hangingPunct="0"/>
            <a:r>
              <a:rPr lang="en-US" altLang="zh-CN" sz="3600" b="1">
                <a:latin typeface="Arial" panose="020B0604020202020204" charset="-76"/>
              </a:rPr>
              <a:t> </a:t>
            </a:r>
            <a:r>
              <a:rPr lang="zh-CN" altLang="en-US" sz="3600" b="1">
                <a:latin typeface="Arial" panose="020B0604020202020204" charset="-76"/>
              </a:rPr>
              <a:t>活动</a:t>
            </a:r>
          </a:p>
        </p:txBody>
      </p:sp>
      <p:sp>
        <p:nvSpPr>
          <p:cNvPr id="12293" name="文本框 12292"/>
          <p:cNvSpPr txBox="1"/>
          <p:nvPr/>
        </p:nvSpPr>
        <p:spPr>
          <a:xfrm>
            <a:off x="2247265" y="1903095"/>
            <a:ext cx="662463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charset="-76"/>
              </a:rPr>
              <a:t>计算下面这辆小车在三段路程上的速度</a:t>
            </a:r>
          </a:p>
        </p:txBody>
      </p:sp>
      <p:pic>
        <p:nvPicPr>
          <p:cNvPr id="12294" name="图片 12293" descr="4"/>
          <p:cNvPicPr>
            <a:picLocks noChangeAspect="1"/>
          </p:cNvPicPr>
          <p:nvPr/>
        </p:nvPicPr>
        <p:blipFill>
          <a:blip r:embed="rId6">
            <a:lum bright="-34000" contrast="34000"/>
          </a:blip>
          <a:srcRect b="12283"/>
          <a:stretch>
            <a:fillRect/>
          </a:stretch>
        </p:blipFill>
        <p:spPr>
          <a:xfrm>
            <a:off x="1605598" y="2583815"/>
            <a:ext cx="7156450" cy="332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文本框 12294"/>
          <p:cNvSpPr txBox="1"/>
          <p:nvPr/>
        </p:nvSpPr>
        <p:spPr>
          <a:xfrm>
            <a:off x="913765" y="6070600"/>
            <a:ext cx="7848600" cy="639763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charset="-76"/>
              </a:rPr>
              <a:t>这辆小车做直线运动时，快慢______</a:t>
            </a:r>
          </a:p>
        </p:txBody>
      </p:sp>
      <p:sp>
        <p:nvSpPr>
          <p:cNvPr id="12296" name="文本框 12295"/>
          <p:cNvSpPr txBox="1"/>
          <p:nvPr/>
        </p:nvSpPr>
        <p:spPr>
          <a:xfrm>
            <a:off x="7120890" y="607060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Arial" panose="020B0604020202020204" charset="-76"/>
              </a:rPr>
              <a:t>不变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indefinite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l_h_f"/>
  <p:tag name="KSO_WM_UNIT_INDEX" val="1_1_1"/>
  <p:tag name="KSO_WM_UNIT_ID" val="custom596_6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925142203"/>
  <p:tag name="MH_LIBRARY" val="GRAPHIC"/>
  <p:tag name="MH_ORDER" val="图片 6"/>
  <p:tag name="KSO_WM_TAG_VERSION" val="1.0"/>
  <p:tag name="KSO_WM_BEAUTIFY_FLAG" val="#wm#"/>
  <p:tag name="KSO_WM_UNIT_TYPE" val="i"/>
  <p:tag name="KSO_WM_UNIT_ID" val="258*i*0"/>
  <p:tag name="KSO_WM_TEMPLATE_CATEGORY" val="custom"/>
  <p:tag name="KSO_WM_TEMPLATE_INDEX" val="1601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979</Words>
  <Application>Microsoft Office PowerPoint</Application>
  <PresentationFormat>全屏显示(4:3)</PresentationFormat>
  <Paragraphs>136</Paragraphs>
  <Slides>15</Slides>
  <Notes>12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7" baseType="lpstr">
      <vt:lpstr>Office 主题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72</cp:revision>
  <dcterms:created xsi:type="dcterms:W3CDTF">2015-11-16T05:18:00Z</dcterms:created>
  <dcterms:modified xsi:type="dcterms:W3CDTF">2018-06-23T23:24:07Z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