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2"/>
  </p:sldMasterIdLst>
  <p:notesMasterIdLst>
    <p:notesMasterId r:id="rId3"/>
  </p:notesMasterIdLst>
  <p:sldIdLst>
    <p:sldId id="750" r:id="rId4"/>
    <p:sldId id="1119" r:id="rId5"/>
    <p:sldId id="1323" r:id="rId6"/>
    <p:sldId id="1324" r:id="rId7"/>
    <p:sldId id="1325" r:id="rId8"/>
    <p:sldId id="1326" r:id="rId9"/>
    <p:sldId id="1327" r:id="rId10"/>
    <p:sldId id="1328" r:id="rId11"/>
    <p:sldId id="1329" r:id="rId12"/>
    <p:sldId id="1095" r:id="rId13"/>
    <p:sldId id="1330" r:id="rId14"/>
    <p:sldId id="1331" r:id="rId15"/>
    <p:sldId id="1106" r:id="rId16"/>
    <p:sldId id="1332" r:id="rId17"/>
    <p:sldId id="1333" r:id="rId18"/>
    <p:sldId id="1117" r:id="rId19"/>
    <p:sldId id="1334" r:id="rId20"/>
    <p:sldId id="1335" r:id="rId21"/>
    <p:sldId id="1336" r:id="rId22"/>
    <p:sldId id="1140" r:id="rId23"/>
    <p:sldId id="1337" r:id="rId24"/>
    <p:sldId id="1338" r:id="rId25"/>
    <p:sldId id="1154" r:id="rId26"/>
    <p:sldId id="1339" r:id="rId27"/>
    <p:sldId id="1340" r:id="rId28"/>
    <p:sldId id="1343" r:id="rId29"/>
    <p:sldId id="1344" r:id="rId30"/>
    <p:sldId id="1345" r:id="rId31"/>
    <p:sldId id="1346" r:id="rId32"/>
    <p:sldId id="1347" r:id="rId33"/>
    <p:sldId id="1348" r:id="rId34"/>
    <p:sldId id="1351" r:id="rId35"/>
    <p:sldId id="1352" r:id="rId36"/>
    <p:sldId id="1353" r:id="rId37"/>
    <p:sldId id="1354" r:id="rId38"/>
    <p:sldId id="1355" r:id="rId39"/>
    <p:sldId id="1356" r:id="rId40"/>
    <p:sldId id="1357" r:id="rId41"/>
    <p:sldId id="1358" r:id="rId42"/>
    <p:sldId id="1360" r:id="rId43"/>
    <p:sldId id="1361" r:id="rId44"/>
    <p:sldId id="1362" r:id="rId45"/>
    <p:sldId id="1363" r:id="rId46"/>
    <p:sldId id="1364" r:id="rId47"/>
    <p:sldId id="1365" r:id="rId48"/>
    <p:sldId id="1367" r:id="rId49"/>
    <p:sldId id="1368" r:id="rId50"/>
    <p:sldId id="1369" r:id="rId51"/>
    <p:sldId id="1370" r:id="rId52"/>
    <p:sldId id="1371" r:id="rId53"/>
    <p:sldId id="1373" r:id="rId54"/>
    <p:sldId id="1374" r:id="rId55"/>
    <p:sldId id="1375" r:id="rId56"/>
    <p:sldId id="1376" r:id="rId57"/>
    <p:sldId id="1377" r:id="rId58"/>
    <p:sldId id="1378" r:id="rId59"/>
    <p:sldId id="1379" r:id="rId60"/>
    <p:sldId id="1380" r:id="rId61"/>
  </p:sldIdLst>
  <p:sldSz cx="12192000" cy="6858000"/>
  <p:notesSz cx="6858000" cy="9144000"/>
  <p:custDataLst>
    <p:tags r:id="rId6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>
  <p:cmAuthor id="1" name="xiao" initials="x" lastIdx="0" clrIdx="0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5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1014"/>
      </p:cViewPr>
      <p:guideLst>
        <p:guide orient="horz" pos="2157"/>
        <p:guide pos="38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76" y="78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ommentAuthors" Target="commentAuthors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slideMaster" Target="slideMasters/slide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slide" Target="slides/slide25.xml" /><Relationship Id="rId29" Type="http://schemas.openxmlformats.org/officeDocument/2006/relationships/slide" Target="slides/slide26.xml" /><Relationship Id="rId3" Type="http://schemas.openxmlformats.org/officeDocument/2006/relationships/notesMaster" Target="notesMasters/notesMaster1.xml" /><Relationship Id="rId30" Type="http://schemas.openxmlformats.org/officeDocument/2006/relationships/slide" Target="slides/slide27.xml" /><Relationship Id="rId31" Type="http://schemas.openxmlformats.org/officeDocument/2006/relationships/slide" Target="slides/slide28.xml" /><Relationship Id="rId32" Type="http://schemas.openxmlformats.org/officeDocument/2006/relationships/slide" Target="slides/slide29.xml" /><Relationship Id="rId33" Type="http://schemas.openxmlformats.org/officeDocument/2006/relationships/slide" Target="slides/slide30.xml" /><Relationship Id="rId34" Type="http://schemas.openxmlformats.org/officeDocument/2006/relationships/slide" Target="slides/slide31.xml" /><Relationship Id="rId35" Type="http://schemas.openxmlformats.org/officeDocument/2006/relationships/slide" Target="slides/slide32.xml" /><Relationship Id="rId36" Type="http://schemas.openxmlformats.org/officeDocument/2006/relationships/slide" Target="slides/slide33.xml" /><Relationship Id="rId37" Type="http://schemas.openxmlformats.org/officeDocument/2006/relationships/slide" Target="slides/slide34.xml" /><Relationship Id="rId38" Type="http://schemas.openxmlformats.org/officeDocument/2006/relationships/slide" Target="slides/slide35.xml" /><Relationship Id="rId39" Type="http://schemas.openxmlformats.org/officeDocument/2006/relationships/slide" Target="slides/slide36.xml" /><Relationship Id="rId4" Type="http://schemas.openxmlformats.org/officeDocument/2006/relationships/slide" Target="slides/slide1.xml" /><Relationship Id="rId40" Type="http://schemas.openxmlformats.org/officeDocument/2006/relationships/slide" Target="slides/slide37.xml" /><Relationship Id="rId41" Type="http://schemas.openxmlformats.org/officeDocument/2006/relationships/slide" Target="slides/slide38.xml" /><Relationship Id="rId42" Type="http://schemas.openxmlformats.org/officeDocument/2006/relationships/slide" Target="slides/slide39.xml" /><Relationship Id="rId43" Type="http://schemas.openxmlformats.org/officeDocument/2006/relationships/slide" Target="slides/slide40.xml" /><Relationship Id="rId44" Type="http://schemas.openxmlformats.org/officeDocument/2006/relationships/slide" Target="slides/slide41.xml" /><Relationship Id="rId45" Type="http://schemas.openxmlformats.org/officeDocument/2006/relationships/slide" Target="slides/slide42.xml" /><Relationship Id="rId46" Type="http://schemas.openxmlformats.org/officeDocument/2006/relationships/slide" Target="slides/slide43.xml" /><Relationship Id="rId47" Type="http://schemas.openxmlformats.org/officeDocument/2006/relationships/slide" Target="slides/slide44.xml" /><Relationship Id="rId48" Type="http://schemas.openxmlformats.org/officeDocument/2006/relationships/slide" Target="slides/slide45.xml" /><Relationship Id="rId49" Type="http://schemas.openxmlformats.org/officeDocument/2006/relationships/slide" Target="slides/slide46.xml" /><Relationship Id="rId5" Type="http://schemas.openxmlformats.org/officeDocument/2006/relationships/slide" Target="slides/slide2.xml" /><Relationship Id="rId50" Type="http://schemas.openxmlformats.org/officeDocument/2006/relationships/slide" Target="slides/slide47.xml" /><Relationship Id="rId51" Type="http://schemas.openxmlformats.org/officeDocument/2006/relationships/slide" Target="slides/slide48.xml" /><Relationship Id="rId52" Type="http://schemas.openxmlformats.org/officeDocument/2006/relationships/slide" Target="slides/slide49.xml" /><Relationship Id="rId53" Type="http://schemas.openxmlformats.org/officeDocument/2006/relationships/slide" Target="slides/slide50.xml" /><Relationship Id="rId54" Type="http://schemas.openxmlformats.org/officeDocument/2006/relationships/slide" Target="slides/slide51.xml" /><Relationship Id="rId55" Type="http://schemas.openxmlformats.org/officeDocument/2006/relationships/slide" Target="slides/slide52.xml" /><Relationship Id="rId56" Type="http://schemas.openxmlformats.org/officeDocument/2006/relationships/slide" Target="slides/slide53.xml" /><Relationship Id="rId57" Type="http://schemas.openxmlformats.org/officeDocument/2006/relationships/slide" Target="slides/slide54.xml" /><Relationship Id="rId58" Type="http://schemas.openxmlformats.org/officeDocument/2006/relationships/slide" Target="slides/slide55.xml" /><Relationship Id="rId59" Type="http://schemas.openxmlformats.org/officeDocument/2006/relationships/slide" Target="slides/slide56.xml" /><Relationship Id="rId6" Type="http://schemas.openxmlformats.org/officeDocument/2006/relationships/slide" Target="slides/slide3.xml" /><Relationship Id="rId60" Type="http://schemas.openxmlformats.org/officeDocument/2006/relationships/slide" Target="slides/slide57.xml" /><Relationship Id="rId61" Type="http://schemas.openxmlformats.org/officeDocument/2006/relationships/slide" Target="slides/slide58.xml" /><Relationship Id="rId62" Type="http://schemas.openxmlformats.org/officeDocument/2006/relationships/tags" Target="tags/tag5.xml" /><Relationship Id="rId63" Type="http://schemas.openxmlformats.org/officeDocument/2006/relationships/presProps" Target="presProps.xml" /><Relationship Id="rId64" Type="http://schemas.openxmlformats.org/officeDocument/2006/relationships/viewProps" Target="viewProps.xml" /><Relationship Id="rId65" Type="http://schemas.openxmlformats.org/officeDocument/2006/relationships/theme" Target="theme/theme1.xml" /><Relationship Id="rId66" Type="http://schemas.openxmlformats.org/officeDocument/2006/relationships/tableStyles" Target="tableStyles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3AD26-BB5B-4B58-9E34-0F1D9885EC2A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80E95-F800-4685-9CC0-BEAD22302047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 spd="med">
    <p:wipe dir="d"/>
  </p:transition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61DF0-C4A4-4DA9-87A1-DB1A3C5C94B8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8E485-00DC-4063-B6EA-323604CC0A98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>
    <p:wipe dir="d"/>
  </p:transition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4.jpeg" /><Relationship Id="rId3" Type="http://schemas.openxmlformats.org/officeDocument/2006/relationships/image" Target="../media/image15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6.png" /><Relationship Id="rId3" Type="http://schemas.openxmlformats.org/officeDocument/2006/relationships/image" Target="../media/image17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2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8.jpe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9.pn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0.pn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2.jpeg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2.jpeg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3.jpeg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4.jpeg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5.jpeg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3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jpeg" /><Relationship Id="rId3" Type="http://schemas.openxmlformats.org/officeDocument/2006/relationships/image" Target="../media/image4.jpeg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6.jpeg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7.jpeg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4.xml" /><Relationship Id="rId3" Type="http://schemas.openxmlformats.org/officeDocument/2006/relationships/image" Target="../media/image28.jpeg" /><Relationship Id="rId4" Type="http://schemas.openxmlformats.org/officeDocument/2006/relationships/image" Target="../media/image29.jpeg" /><Relationship Id="rId5" Type="http://schemas.openxmlformats.org/officeDocument/2006/relationships/image" Target="../media/image30.jpeg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1.jpeg" /><Relationship Id="rId3" Type="http://schemas.openxmlformats.org/officeDocument/2006/relationships/image" Target="../media/image32.jpeg" /><Relationship Id="rId4" Type="http://schemas.openxmlformats.org/officeDocument/2006/relationships/image" Target="../media/image33.jpeg" /><Relationship Id="rId5" Type="http://schemas.openxmlformats.org/officeDocument/2006/relationships/image" Target="../media/image34.jpeg" /></Relationships>
</file>

<file path=ppt/slides/_rels/slide3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5.jpeg" /><Relationship Id="rId3" Type="http://schemas.openxmlformats.org/officeDocument/2006/relationships/image" Target="../media/image36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jpeg" /></Relationships>
</file>

<file path=ppt/slides/_rels/slide4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7.jpeg" /></Relationships>
</file>

<file path=ppt/slides/_rels/slide4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8.jpeg" /></Relationships>
</file>

<file path=ppt/slides/_rels/slide4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9.jpeg" /></Relationships>
</file>

<file path=ppt/slides/_rels/slide4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0.jpeg" /></Relationships>
</file>

<file path=ppt/slides/_rels/slide4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1.jpeg" /></Relationships>
</file>

<file path=ppt/slides/_rels/slide4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2.png" /></Relationships>
</file>

<file path=ppt/slides/_rels/slide4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3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jpeg" /></Relationships>
</file>

<file path=ppt/slides/_rels/slide5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4.jpeg" /></Relationships>
</file>

<file path=ppt/slides/_rels/slide5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5.jpeg" /></Relationships>
</file>

<file path=ppt/slides/_rels/slide5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6.jpeg" /></Relationships>
</file>

<file path=ppt/slides/_rels/slide5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7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jpeg" /><Relationship Id="rId3" Type="http://schemas.openxmlformats.org/officeDocument/2006/relationships/image" Target="../media/image9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jpeg" /><Relationship Id="rId3" Type="http://schemas.openxmlformats.org/officeDocument/2006/relationships/image" Target="../media/image12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1055077" y="2418125"/>
            <a:ext cx="10081846" cy="1510035"/>
            <a:chOff x="1055077" y="2418125"/>
            <a:chExt cx="10081846" cy="1510035"/>
          </a:xfrm>
        </p:grpSpPr>
        <p:sp>
          <p:nvSpPr>
            <p:cNvPr id="10" name="矩形 9"/>
            <p:cNvSpPr/>
            <p:nvPr/>
          </p:nvSpPr>
          <p:spPr>
            <a:xfrm>
              <a:off x="1055077" y="3221405"/>
              <a:ext cx="10081846" cy="7067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4000" b="1">
                  <a:solidFill>
                    <a:srgbClr val="EE3028"/>
                  </a:solidFill>
                  <a:cs typeface="+mn-ea"/>
                  <a:sym typeface="+mn-lt"/>
                </a:rPr>
                <a:t>第十章　压强</a:t>
              </a:r>
              <a:endParaRPr lang="zh-CN" altLang="en-US" sz="4000" b="1">
                <a:solidFill>
                  <a:srgbClr val="EE3028"/>
                </a:solidFill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462973" y="2418125"/>
              <a:ext cx="5266055" cy="655160"/>
            </a:xfrm>
            <a:prstGeom prst="roundRect">
              <a:avLst>
                <a:gd name="adj" fmla="val 50000"/>
              </a:avLst>
            </a:prstGeom>
            <a:solidFill>
              <a:srgbClr val="EE3028"/>
            </a:solidFill>
            <a:effectLst/>
          </p:spPr>
          <p:txBody>
            <a:bodyPr wrap="square" bIns="54000" rtlCol="0">
              <a:spAutoFit/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cs typeface="+mn-ea"/>
                  <a:sym typeface="+mn-lt"/>
                </a:rPr>
                <a:t>第一部分　河南中考考点过关</a:t>
              </a:r>
              <a:endParaRPr lang="zh-CN" altLang="en-US" sz="24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压力和压强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31520" y="1151890"/>
            <a:ext cx="1128331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1.压力</a:t>
            </a:r>
            <a:endParaRPr lang="zh-CN" altLang="en-US" sz="2400" b="1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(1)定义:①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作用于物体表面的力叫压力.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(2)产生条件:两个物体相互②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且发生挤压.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(3)方向:③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接触面,指向④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(4)大小:压力的大小⑤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等于重力的大小,压力的方向也⑥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与重力的方向相同.只有放在水平面上的物体对水平面的压力才等于物体的重力.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364740" y="177546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垂直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838065" y="232156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接触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451100" y="290004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垂直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193665" y="2900045"/>
            <a:ext cx="142303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被压物体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952240" y="3465830"/>
            <a:ext cx="124079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不一定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881870" y="3465830"/>
            <a:ext cx="12998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不一定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1" grpId="0"/>
      <p:bldP spid="13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压力和压强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33120" y="1139190"/>
            <a:ext cx="105257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2.压力与重力的区别</a:t>
            </a:r>
            <a:endParaRPr lang="zh-CN" altLang="en-US" sz="2400" b="1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2040890" y="1832610"/>
          <a:ext cx="7729220" cy="43389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4955"/>
                <a:gridCol w="3089910"/>
                <a:gridCol w="3094355"/>
              </a:tblGrid>
              <a:tr h="52959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压力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重力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123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定义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垂直作用在物体表面上的力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由于地球的吸引而使物体受到的力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性质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弹力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万有引力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313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施力物体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与受力物体接触并挤压的物体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地球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方向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垂直于接触面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总是竖直向下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大小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由外力决定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mg</a:t>
                      </a:r>
                      <a:endParaRPr lang="en-US" altLang="en-US" sz="2000" b="0" i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作用点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受力物体的接触面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物体的重心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压力和压强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圆角矩形 36"/>
          <p:cNvSpPr/>
          <p:nvPr/>
        </p:nvSpPr>
        <p:spPr>
          <a:xfrm>
            <a:off x="648970" y="1551305"/>
            <a:ext cx="10343515" cy="451167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197396" y="1134752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得分指南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12190" y="1871980"/>
            <a:ext cx="96170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不同情况下压力与重力的关系.(已知物体所受重力为G)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079" name="18WHLWJJZKBWL37.jpg" descr="id:214750115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9255" y="2332355"/>
            <a:ext cx="6054725" cy="331914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772785" y="329311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F+G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880985" y="329311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G-F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837940" y="510540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F-G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压强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93420" y="1189355"/>
            <a:ext cx="1085405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1.压强</a:t>
            </a:r>
            <a:endParaRPr lang="zh-CN" altLang="en-US" sz="2400" b="1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(1)定义:物体所受的压力的大小与受力面积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⑩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叫压强,数值上等于单位面积受到的压力.压强用符号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(11)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表示.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(2)物理意义:压强是表示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(12)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作用效果的物理量. 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(3)公式: p=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(13)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084" name="18WHLWJJZKBWL39.jpg" descr="id:214750116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830" y="4050665"/>
            <a:ext cx="7188835" cy="15589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996315" y="5644515"/>
            <a:ext cx="88347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(4)单位: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(14)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,简称帕,符号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(15)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892290" y="181673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之比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929505" y="239014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702175" y="296291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压力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807335" y="5609590"/>
            <a:ext cx="112712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帕斯卡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535420" y="560959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Pa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2770" y="3423285"/>
            <a:ext cx="208280" cy="45466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压强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圆角矩形 36"/>
          <p:cNvSpPr/>
          <p:nvPr/>
        </p:nvSpPr>
        <p:spPr>
          <a:xfrm>
            <a:off x="648970" y="1297305"/>
            <a:ext cx="10343515" cy="497903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210731" y="830587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易失分点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87755" y="1429385"/>
            <a:ext cx="976820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1.公式p=  是压强的定义式,具有普遍适用性,既适用于固体也适用于液体和气体.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2.公式中的S是受力面积,它是施力物体挤压受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力物体时,两者接触面的面积.如图所示,将一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底面积为S的物体分别放置在面积为S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和S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两个水平桌面上,两种情况下,物体对水平桌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面的压力不变,但图甲中受力面积是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(16)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图乙中受力面积是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(17)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8555" y="1429385"/>
            <a:ext cx="293370" cy="680085"/>
          </a:xfrm>
          <a:prstGeom prst="rect">
            <a:avLst/>
          </a:prstGeom>
        </p:spPr>
      </p:pic>
      <p:pic>
        <p:nvPicPr>
          <p:cNvPr id="1092" name="18WHLWJJZKBWL38.jpg" descr="id:2147501197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9020" y="3023235"/>
            <a:ext cx="3302000" cy="2301240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6542405" y="486410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220845" y="539813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压强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55320" y="1050925"/>
            <a:ext cx="92513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2.增大和减小压强的方法及应用</a:t>
            </a:r>
            <a:endParaRPr lang="zh-CN" altLang="en-US" sz="2400" b="1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347470" y="1511300"/>
          <a:ext cx="8361045" cy="42056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3371215"/>
                <a:gridCol w="3465830"/>
              </a:tblGrid>
              <a:tr h="41338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方法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应用实例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830">
                <a:tc rowSpan="2"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增大压强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压力一定时,</a:t>
                      </a:r>
                      <a:r>
                        <a:rPr lang="en-US" sz="20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(18)      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受力面积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菜刀的刀刃很薄、钉子的前端很尖、啄木鸟的喙很尖等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3585">
                <a:tc vMerge="1">
                  <a:txBody>
                    <a:bodyPr vert="horz" wrap="square"/>
                    <a:lstStyle/>
                    <a:p/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受力面积一定时,</a:t>
                      </a:r>
                      <a:r>
                        <a:rPr lang="en-US" sz="20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(19)______</a:t>
                      </a:r>
                      <a:r>
                        <a:rPr lang="en-US" sz="20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　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压力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压路机的碾子质量很大、刹车时用力捏闸等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 rowSpan="2"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减小压强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压力一定时,</a:t>
                      </a:r>
                      <a:r>
                        <a:rPr lang="en-US" sz="20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(20)</a:t>
                      </a:r>
                      <a:r>
                        <a:rPr lang="en-US" sz="20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　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受力面积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铁轨下面铺设枕木、书包带做得宽大、载重汽车有很多车轮、骆驼的脚掌很宽大、滑雪时穿上滑雪板等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3605">
                <a:tc vMerge="1">
                  <a:txBody>
                    <a:bodyPr vert="horz" wrap="square"/>
                    <a:lstStyle/>
                    <a:p/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受力面积一定时,</a:t>
                      </a:r>
                      <a:r>
                        <a:rPr lang="en-US" sz="20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(21)    __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压力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货车严禁超载、现代建筑中采用空心砖等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矩形 14"/>
          <p:cNvSpPr/>
          <p:nvPr/>
        </p:nvSpPr>
        <p:spPr>
          <a:xfrm>
            <a:off x="4796790" y="191389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减小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243830" y="277622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增大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796790" y="376047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增大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243830" y="481774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减小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/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/>
        </p:nvSpPr>
        <p:spPr>
          <a:xfrm>
            <a:off x="1979295" y="0"/>
            <a:ext cx="10212705" cy="1022350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固体压强的分析与计算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  <a:p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350" y="0"/>
            <a:ext cx="1972945" cy="102171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endParaRPr lang="zh-CN" altLang="en-US">
              <a:solidFill>
                <a:schemeClr val="bg1"/>
              </a:solidFill>
              <a:sym typeface="+mn-lt"/>
            </a:endParaRPr>
          </a:p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endParaRPr lang="zh-CN" altLang="en-US">
              <a:solidFill>
                <a:schemeClr val="bg1"/>
              </a:solidFill>
              <a:sym typeface="+mn-lt"/>
            </a:endParaRPr>
          </a:p>
          <a:p>
            <a:pPr algn="ctr"/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7990" y="1188085"/>
            <a:ext cx="1066482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例1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如图所示,甲、乙两个实心均匀正方体静止在水平地面上,甲对水平地面的压强比乙小,下列方案中一定能使甲对水平地面的压强大于乙的有	(　　)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100" name="21bzkwl9Z-1.jpg" descr="id:2147501233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2215" y="2235835"/>
            <a:ext cx="3669665" cy="175006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920750" y="3656330"/>
            <a:ext cx="1066482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方案: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①将甲沿竖直方向切去一半,并将切去部分叠放在甲剩余部分的上方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②将乙沿竖直方向切去一半,并将切去部分叠放在甲的上方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③将乙沿水平方向切去一半,并将切去部分叠放在甲的上方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A.0个　　　　B.1个　　　　C.2个　　　　D.3个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914890" y="192659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B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/>
        </p:nvSpPr>
        <p:spPr>
          <a:xfrm>
            <a:off x="1979295" y="0"/>
            <a:ext cx="10212705" cy="1022350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固体压强的分析与计算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  <a:p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350" y="0"/>
            <a:ext cx="1972945" cy="102171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endParaRPr lang="zh-CN" altLang="en-US">
              <a:solidFill>
                <a:schemeClr val="bg1"/>
              </a:solidFill>
              <a:sym typeface="+mn-lt"/>
            </a:endParaRPr>
          </a:p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endParaRPr lang="zh-CN" altLang="en-US">
              <a:solidFill>
                <a:schemeClr val="bg1"/>
              </a:solidFill>
              <a:sym typeface="+mn-lt"/>
            </a:endParaRPr>
          </a:p>
          <a:p>
            <a:pPr algn="ctr"/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23645" y="1516380"/>
            <a:ext cx="950341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例2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根据所学知识,计算下列各题.(g取10 N/kg)　　　　　　　　　　　　　　　　　　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(1)小明一家准备开车出去游玩,已知车的质量是1.6 t,车轮与地面接触的总面积是0.08 m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,当车空载停在水平地面上时,车对地面的压强是多大?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23645" y="3742055"/>
            <a:ext cx="104324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解:车对水平地面的压力F=G=mg=1.6×10</a:t>
            </a:r>
            <a:r>
              <a:rPr lang="zh-CN" altLang="en-US" sz="2400" baseline="300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kg×10 N/kg=1.6×10</a:t>
            </a:r>
            <a:r>
              <a:rPr lang="zh-CN" altLang="en-US" sz="2400" baseline="300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N</a:t>
            </a:r>
            <a:endParaRPr lang="zh-CN" altLang="en-US" sz="2400">
              <a:solidFill>
                <a:schemeClr val="accent6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车对水平地面的压强p=           =2×105 Pa</a:t>
            </a:r>
            <a:endParaRPr lang="zh-CN" altLang="en-US" sz="2400">
              <a:solidFill>
                <a:schemeClr val="accent6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5630" y="4664075"/>
            <a:ext cx="1587500" cy="64643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/>
        </p:nvSpPr>
        <p:spPr>
          <a:xfrm>
            <a:off x="1979295" y="0"/>
            <a:ext cx="10212705" cy="1022350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固体压强的分析与计算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  <a:p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350" y="0"/>
            <a:ext cx="1972945" cy="102171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endParaRPr lang="zh-CN" altLang="en-US">
              <a:solidFill>
                <a:schemeClr val="bg1"/>
              </a:solidFill>
              <a:sym typeface="+mn-lt"/>
            </a:endParaRPr>
          </a:p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endParaRPr lang="zh-CN" altLang="en-US">
              <a:solidFill>
                <a:schemeClr val="bg1"/>
              </a:solidFill>
              <a:sym typeface="+mn-lt"/>
            </a:endParaRPr>
          </a:p>
          <a:p>
            <a:pPr algn="ctr"/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10945" y="1693545"/>
            <a:ext cx="938974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(2)水平桌面上平放了一本物理课本,书的重力为 3 N,桌面的面积为 3.25×10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cm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,物理课本的封面面积约为 500 cm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,请计算书对桌面的压强.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569085" y="3372485"/>
            <a:ext cx="867346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解:书对水平桌面的压力F=G=3 N</a:t>
            </a:r>
            <a:endParaRPr lang="zh-CN" altLang="en-US" sz="2400">
              <a:solidFill>
                <a:schemeClr val="accent6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书对水平桌面的压强p=           =60 Pa</a:t>
            </a:r>
            <a:endParaRPr lang="zh-CN" altLang="en-US" sz="2400">
              <a:solidFill>
                <a:schemeClr val="accent6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6935" y="4309745"/>
            <a:ext cx="1677670" cy="63119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/>
        </p:nvSpPr>
        <p:spPr>
          <a:xfrm>
            <a:off x="1979295" y="0"/>
            <a:ext cx="10212705" cy="1022350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固体压强的分析与计算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  <a:p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350" y="0"/>
            <a:ext cx="1972945" cy="102171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endParaRPr lang="zh-CN" altLang="en-US">
              <a:solidFill>
                <a:schemeClr val="bg1"/>
              </a:solidFill>
              <a:sym typeface="+mn-lt"/>
            </a:endParaRPr>
          </a:p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endParaRPr lang="zh-CN" altLang="en-US">
              <a:solidFill>
                <a:schemeClr val="bg1"/>
              </a:solidFill>
              <a:sym typeface="+mn-lt"/>
            </a:endParaRPr>
          </a:p>
          <a:p>
            <a:pPr algn="ctr"/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21715" y="1705610"/>
            <a:ext cx="101727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(3)冬季,一场大雪过后,某中学操场上的积雪深达 8 cm,假设操场的路面是水平的,则雪对操场路面的压强为多大?(ρ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雪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=0.2×10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kg/m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43635" y="3053715"/>
            <a:ext cx="1138047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解:雪对路面的压力F=G=mg=ρ</a:t>
            </a:r>
            <a:r>
              <a:rPr lang="zh-CN" altLang="en-US" sz="2400" baseline="-250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雪</a:t>
            </a: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Shg</a:t>
            </a:r>
            <a:endParaRPr lang="zh-CN" altLang="en-US" sz="2400">
              <a:solidFill>
                <a:schemeClr val="accent6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雪对路面的压强p=         =ρ</a:t>
            </a:r>
            <a:r>
              <a:rPr lang="zh-CN" altLang="en-US" sz="2400" baseline="-250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雪</a:t>
            </a: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gh=0.2×10</a:t>
            </a:r>
            <a:r>
              <a:rPr lang="zh-CN" altLang="en-US" sz="2400" baseline="300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kg/m</a:t>
            </a:r>
            <a:r>
              <a:rPr lang="zh-CN" altLang="en-US" sz="2400" baseline="300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×10 N/kg×0.08 m=160 Pa</a:t>
            </a:r>
            <a:endParaRPr lang="zh-CN" altLang="en-US" sz="2400">
              <a:solidFill>
                <a:schemeClr val="accent6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0940" y="3872230"/>
            <a:ext cx="1252220" cy="66929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改变固体压强的方法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57250" y="1113790"/>
            <a:ext cx="10677525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1.[2017河南,2]如图所示,小华骑单车出行,她坐在宽大的车座上比较舒服,这是通过增大受力面积减小了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的缘故.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第</a:t>
            </a:r>
            <a:r>
              <a:rPr lang="en-US" altLang="zh-CN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题图                          第</a:t>
            </a:r>
            <a:r>
              <a:rPr lang="en-US" altLang="zh-CN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题图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2.[2013河南,21(1)]在城乡建设中,推土机发挥着巨大作用.如图所示为某型号履带式推土机,推土机安装履带,是为了在松软的土地上作业时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;当推土机在湿滑的土地上作业时,履带上凸出的棱则起到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 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的作用.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065" name="17whdqg45t040.jpg" descr="id:2147501044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8110" y="2199640"/>
            <a:ext cx="2453640" cy="1831975"/>
          </a:xfrm>
          <a:prstGeom prst="rect">
            <a:avLst/>
          </a:prstGeom>
        </p:spPr>
      </p:pic>
      <p:pic>
        <p:nvPicPr>
          <p:cNvPr id="1066" name="HL15.jpg" descr="id:2147501051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2065" y="2388235"/>
            <a:ext cx="2635885" cy="173418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4617720" y="173926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压强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157335" y="5025390"/>
            <a:ext cx="17056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减小压强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734300" y="5591175"/>
            <a:ext cx="142303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增大摩擦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探究影响压力作用效果的因素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 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89965" y="911860"/>
            <a:ext cx="1069086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考法总结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有关该实验,有如下命题点: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1.【实验器材】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小桌、海绵、砝码等.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2.【实验情景】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如图所示.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106" name="18WHLWJJZKBWL223.jpg" descr="id:214750127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0490" y="3404235"/>
            <a:ext cx="6435725" cy="160909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154680" y="5102225"/>
            <a:ext cx="54273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甲　　　　 　　 乙　　　　　　    丙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探究影响压力作用效果的因素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 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07085" y="1227455"/>
            <a:ext cx="1047559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3.【设计与进行实验】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(1)描述</a:t>
            </a:r>
            <a:r>
              <a:rPr lang="zh-CN" altLang="en-US" sz="2400" u="wavyHeavy">
                <a:solidFill>
                  <a:schemeClr val="tx1"/>
                </a:solidFill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压力的作用效果的物理量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是压强.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(2)控制变量法的应用: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①探究压力的作用效果与压力的关系时,需保持受力面积不变,改变压力的大小(</a:t>
            </a:r>
            <a:r>
              <a:rPr lang="zh-CN" altLang="en-US" sz="2400" u="wavyHeavy">
                <a:solidFill>
                  <a:schemeClr val="tx1"/>
                </a:solidFill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如图甲、乙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);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②探究压力的作用效果与受力面积的关系时,需保持压力大小不变,改变受力面积的大小(</a:t>
            </a:r>
            <a:r>
              <a:rPr lang="zh-CN" altLang="en-US" sz="2400" u="wavyHeavy">
                <a:solidFill>
                  <a:schemeClr val="tx1"/>
                </a:solidFill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如图乙、丙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(3)本实验用到了</a:t>
            </a:r>
            <a:r>
              <a:rPr lang="zh-CN" altLang="en-US" sz="2400" u="wavyHeavy">
                <a:solidFill>
                  <a:schemeClr val="tx1"/>
                </a:solidFill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转换法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,把压力的作用效果转换成了海绵的形变程度.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探究影响压力作用效果的因素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 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99845" y="1769745"/>
            <a:ext cx="959231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4.【实验结论】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(1)压力的作用效果只与</a:t>
            </a:r>
            <a:r>
              <a:rPr lang="zh-CN" altLang="en-US" sz="2400" u="wavyHeavy">
                <a:solidFill>
                  <a:schemeClr val="tx1"/>
                </a:solidFill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压力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lang="zh-CN" altLang="en-US" sz="2400" u="wavyHeavy">
                <a:solidFill>
                  <a:schemeClr val="tx1"/>
                </a:solidFill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受力面积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有关;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</a:t>
            </a:r>
            <a:r>
              <a:rPr lang="zh-CN" altLang="en-US" sz="2400" u="wavyHeavy">
                <a:solidFill>
                  <a:schemeClr val="tx1"/>
                </a:solidFill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压力一定时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,受力面积越小,压力的作用效果越明显;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</a:t>
            </a:r>
            <a:r>
              <a:rPr lang="zh-CN" altLang="en-US" sz="2400" u="wavyHeavy">
                <a:solidFill>
                  <a:schemeClr val="tx1"/>
                </a:solidFill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受力面积一定时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,压力越大,压力的作用效果越明显.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探究影响压力作用效果的因素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 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5775" y="1049655"/>
            <a:ext cx="1073594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一题通关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例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在探究影响压力作用效果的因素时,某同学利用小桌、海绵和砝码等器材进行了如图所示的实验.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109" name="18WHLWJJZKBWL223.jpg" descr="id:2147501296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6315" y="2998470"/>
            <a:ext cx="6576060" cy="153733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755265" y="4813935"/>
            <a:ext cx="548703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      </a:t>
            </a:r>
            <a:r>
              <a:rPr lang="en-US" altLang="zh-CN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甲　　　　 　　 乙　　　　　　   丙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探究影响压力作用效果的因素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 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5660" y="1024890"/>
            <a:ext cx="10949305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【基础设问】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(1)该同学是通过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来判断压强的大小的.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(2)比较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两图可得到的实验结论是:当受力面积一定时,压力越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,压力的作用效果越明显.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(3)比较乙、丙两图可得到的实验结论是: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　　　　　　　　　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</a:t>
            </a:r>
            <a:endParaRPr lang="en-US" altLang="zh-CN" sz="2400" u="sng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____________________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(4)此实验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(选填“能”或“不能”)用硬纸板代替海绵,原因是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(5)此实验中主要运用的科学探究方法有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369945" y="1680845"/>
            <a:ext cx="24809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海绵的形变程度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53590" y="2233930"/>
            <a:ext cx="13163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甲、乙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591165" y="223393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456680" y="3333750"/>
            <a:ext cx="478155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当压力一定时,受力面积越小,压力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85850" y="3883025"/>
            <a:ext cx="34397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的作用效果越明显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312035" y="444817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不能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111740" y="444817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效果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22020" y="4989830"/>
            <a:ext cx="139065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不明显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/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245225" y="5461635"/>
            <a:ext cx="180911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控制变量法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/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512810" y="5461635"/>
            <a:ext cx="139065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转换法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探究影响压力作用效果的因素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 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72490" y="1233805"/>
            <a:ext cx="1016254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【拓展设问】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(6)下列实例中,应用了(2)中所得结论的是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;应用了(3)中所得结论的是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.(填序号)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A.交通管理部门规定,货车每一车轴的平均承载质量不得超过10 t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B.小小的蚊子能轻而易举地用口器把皮肤刺破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C.书包的背带较宽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D.菜刀要经常磨一磨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E.啄木鸟有个坚硬而细长的喙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703695" y="1884045"/>
            <a:ext cx="13163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A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89100" y="2418080"/>
            <a:ext cx="13163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BCDE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液体压强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 考法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1136015"/>
            <a:ext cx="983170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1.[2012河南,4]如图所示,在开口的矿泉水瓶上扎一个小孔,水便从小孔喷出.随着瓶内水面的降低,水喷出的距离越来越近,是因为小孔处水的压强逐渐变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.堵住瓶口,水很快就停止流出,此时瓶内水面上方的气压比瓶外大气压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118" name="河南物理图2.jpg" descr="id:2147501352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5620" y="3357245"/>
            <a:ext cx="2155825" cy="18415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341245" y="2319655"/>
            <a:ext cx="13163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931795" y="2896870"/>
            <a:ext cx="13163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液体压强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 考法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23595" y="1184910"/>
            <a:ext cx="1011237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2.[2019河南,12]如图所示,水平桌面上放着底面积相等的甲、乙两容器,分别装有同种液体且深度相同,两容器底部所受液体的压力、压强分别用F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甲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乙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甲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乙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表示,则	(　　)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A.F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甲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乙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甲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乙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 B.F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甲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乙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甲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&gt;p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乙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C.F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甲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&gt;F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乙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甲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乙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	   D.F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甲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&gt;F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乙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甲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&gt;p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乙</a:t>
            </a:r>
            <a:endParaRPr lang="zh-CN" altLang="en-US" sz="2400" baseline="-25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119" name="2019HN-8.jpg" descr="id:214750135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4130" y="4279265"/>
            <a:ext cx="3662045" cy="200469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834130" y="2385695"/>
            <a:ext cx="13163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A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120515" y="2462530"/>
            <a:ext cx="1530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大气压强及流体压强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 考法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01980" y="1283335"/>
            <a:ext cx="106051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3.[2011河南,4]如图为一种浴室防滑踏垫,与地板接触的背面有许多小吸盘,将吸盘挤压到地面后,可利用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产生较大的压力,起到防滑效果.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121" name="HN2A.jpg" descr="id:2147501373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2750" y="2618740"/>
            <a:ext cx="2739390" cy="219011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074795" y="1930400"/>
            <a:ext cx="13163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大气压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大气压强及流体压强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 考法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83615" y="1160145"/>
            <a:ext cx="99034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4.[2016河南,6]物理知识是对自然现象的概括和总结,又广泛应用于生活和技术当中.请联系表中的相关内容填写表中空格.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295400" y="2446655"/>
          <a:ext cx="8100695" cy="27082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4060"/>
                <a:gridCol w="1729105"/>
                <a:gridCol w="4367530"/>
              </a:tblGrid>
              <a:tr h="78486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自然现象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物理知识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实际应用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86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物体具有惯性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跳远时利用助跑提高成绩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855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雄鹰展开翅膀在空中滑翔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飞机的机翼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1295400" y="3265805"/>
            <a:ext cx="1855470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0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刹车时人向前倾(合理即可)</a:t>
            </a:r>
            <a:endParaRPr lang="en-US" altLang="zh-CN" sz="20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226435" y="4194175"/>
            <a:ext cx="1856105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0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流体流速大处压强小</a:t>
            </a:r>
            <a:endParaRPr lang="en-US" altLang="zh-CN" sz="20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固体压强的计算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43890" y="742315"/>
            <a:ext cx="9895205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3.[2011河南,6]如图所示为小莉在水平地面上玩滑板时的情景.她的滑板重40 N,与地面的总接触面积为8×10-4 m2,当重力为440 N的小莉站在滑板上时,滑板对地面的压强为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     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Pa.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4.[2019河南,4]少林功夫驰名中外.一武术爱好者在以如图所示的姿势练功时,若他对地面的压强为p,则其中一只脚对地面的压强为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069" name="2019HN-2.jpg" descr="id:2147501072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7905" y="2387600"/>
            <a:ext cx="1506855" cy="1913890"/>
          </a:xfrm>
          <a:prstGeom prst="rect">
            <a:avLst/>
          </a:prstGeom>
        </p:spPr>
      </p:pic>
      <p:pic>
        <p:nvPicPr>
          <p:cNvPr id="1068" name="HN3A.jpg" descr="id:2147501065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8880" y="2387600"/>
            <a:ext cx="1502410" cy="19259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763520" y="4432935"/>
            <a:ext cx="12077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第</a:t>
            </a:r>
            <a:r>
              <a:rPr lang="en-US" altLang="zh-CN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题图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396990" y="4432935"/>
            <a:ext cx="12077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第</a:t>
            </a:r>
            <a:r>
              <a:rPr lang="en-US" altLang="zh-CN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题图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52975" y="1927225"/>
            <a:ext cx="123888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6×10</a:t>
            </a:r>
            <a:r>
              <a:rPr lang="zh-CN" altLang="en-US" sz="2400" b="1" kern="100" baseline="30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5</a:t>
            </a:r>
            <a:endParaRPr lang="zh-CN" altLang="en-US" sz="2400" b="1" kern="100" baseline="300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607425" y="524954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大气压强及流体压强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 考法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65250" y="1405890"/>
            <a:ext cx="1024763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5.[2014河南,8]下列实例中不是利用大气压工作的是	(　　)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A.用塑料吸盘挂物体	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B.用注射器吸取药液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C.用压力锅煮熟食物 	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D.用塑料吸管吸饮料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058910" y="1557655"/>
            <a:ext cx="13163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C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大气压强及流体压强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 考法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18870" y="1295400"/>
            <a:ext cx="975550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6.[2016河南,11]如图所示,把一根两端开口的细玻璃管,通过橡皮塞插入装有红色水的玻璃瓶中,从管口向瓶内吹入少量气体后,瓶内的水沿玻璃管上升的高度为h.不考虑温度的影响,把这个自制气压计从山下移到山上后	(　　)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A.h增大,瓶内气压大于外界气压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B.h减小,瓶内气压大于外界气压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C.h增大,瓶内气压小于外界气压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D.h减小,瓶内气压小于外界气压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122" name="2016hnwl-6.jpg" descr="id:2147501388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3050" y="2948305"/>
            <a:ext cx="1338580" cy="300037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3178810" y="3046095"/>
            <a:ext cx="13163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A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液体压强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09320" y="1430655"/>
            <a:ext cx="995299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1.产生原因: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由于液体受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的作用且具有流动性,所以液体内部向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都有压强. 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2.特点: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在液体内部的同一深度处,液体向各个方向的压强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③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;同种液体,深度增大时,液体压强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④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;液体内部向各个方向都有压强;在深度相同时,液体的密度越大,压强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⑤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3.公式: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p=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⑥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85615" y="1552575"/>
            <a:ext cx="13163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重力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283970" y="2099310"/>
            <a:ext cx="16357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各个方向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801100" y="2664460"/>
            <a:ext cx="13163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相等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227320" y="3198495"/>
            <a:ext cx="13163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增大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106795" y="3747770"/>
            <a:ext cx="13163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越大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600325" y="4288790"/>
            <a:ext cx="13163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ρ</a:t>
            </a:r>
            <a:r>
              <a:rPr lang="en-US" altLang="zh-CN" sz="2400" b="1" kern="100" baseline="-25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液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gh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5" grpId="0"/>
      <p:bldP spid="16" grpId="0"/>
      <p:bldP spid="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液体压强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5" name="圆角矩形 36"/>
          <p:cNvSpPr/>
          <p:nvPr/>
        </p:nvSpPr>
        <p:spPr>
          <a:xfrm>
            <a:off x="509270" y="1526540"/>
            <a:ext cx="10304780" cy="4400550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808990" y="1113790"/>
            <a:ext cx="1771650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易错小练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85190" y="1972310"/>
            <a:ext cx="96202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1.公式p=ρ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液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gh中的h表示液体的深度,而不是高度.深度是指液体的液面到计算压强的那个点之间的距离.如图所示,A、B、C三点的深度分别为:h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⑦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cm,h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⑧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cm,h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⑨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cm.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129" name="18WHLWJJZKBWL40.jpg" descr="id:2147501437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1800" y="3435350"/>
            <a:ext cx="8418195" cy="186880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972310" y="2710815"/>
            <a:ext cx="13163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30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088765" y="2710815"/>
            <a:ext cx="13163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40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118225" y="2710815"/>
            <a:ext cx="13163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50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液体压强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5" name="圆角矩形 36"/>
          <p:cNvSpPr/>
          <p:nvPr/>
        </p:nvSpPr>
        <p:spPr>
          <a:xfrm>
            <a:off x="509270" y="1526540"/>
            <a:ext cx="10304780" cy="4400550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808990" y="1113790"/>
            <a:ext cx="1771650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易错小练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95680" y="2021205"/>
            <a:ext cx="86487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2.三种情形下容器底部受到液体的压力与液体重力的关系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2722245" y="2551430"/>
          <a:ext cx="5958840" cy="28746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4375"/>
                <a:gridCol w="1990090"/>
                <a:gridCol w="1984375"/>
              </a:tblGrid>
              <a:tr h="203962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02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</a:t>
                      </a:r>
                      <a:r>
                        <a:rPr lang="en-US" sz="20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压</a:t>
                      </a:r>
                      <a:r>
                        <a:rPr lang="en-US" sz="20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=G</a:t>
                      </a:r>
                      <a:r>
                        <a:rPr lang="en-US" sz="20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液</a:t>
                      </a:r>
                      <a:endParaRPr lang="en-US" altLang="en-US" sz="2000" b="0" i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</a:t>
                      </a:r>
                      <a:r>
                        <a:rPr lang="en-US" sz="20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压</a:t>
                      </a:r>
                      <a:r>
                        <a:rPr lang="en-US" sz="20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⑩</a:t>
                      </a:r>
                      <a:r>
                        <a:rPr lang="en-US" sz="2000" b="0" i="1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</a:t>
                      </a:r>
                      <a:r>
                        <a:rPr lang="en-US" sz="20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</a:t>
                      </a:r>
                      <a:r>
                        <a:rPr lang="en-US" sz="20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液 </a:t>
                      </a:r>
                      <a:endParaRPr lang="en-US" altLang="en-US" sz="2000" b="0" i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</a:t>
                      </a:r>
                      <a:r>
                        <a:rPr lang="en-US" sz="20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压</a:t>
                      </a:r>
                      <a:r>
                        <a:rPr lang="en-US" sz="20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(11)</a:t>
                      </a:r>
                      <a:r>
                        <a:rPr lang="en-US" sz="2000" b="0" i="1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</a:t>
                      </a:r>
                      <a:r>
                        <a:rPr lang="en-US" sz="20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</a:t>
                      </a:r>
                      <a:r>
                        <a:rPr lang="en-US" sz="20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液 </a:t>
                      </a:r>
                      <a:endParaRPr lang="en-US" altLang="en-US" sz="2000" b="0" i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30" name="18WHLWJJZKBWL4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6750" y="2832100"/>
            <a:ext cx="1017270" cy="1579880"/>
          </a:xfrm>
          <a:prstGeom prst="rect">
            <a:avLst/>
          </a:prstGeom>
        </p:spPr>
      </p:pic>
      <p:pic>
        <p:nvPicPr>
          <p:cNvPr id="1131" name="18WHLWJJZKBWL4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7145" y="2832100"/>
            <a:ext cx="1353185" cy="1562100"/>
          </a:xfrm>
          <a:prstGeom prst="rect">
            <a:avLst/>
          </a:prstGeom>
        </p:spPr>
      </p:pic>
      <p:pic>
        <p:nvPicPr>
          <p:cNvPr id="1132" name="18WHLWJJZKBWL4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9625" y="2832100"/>
            <a:ext cx="1306830" cy="1592580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5437505" y="4740910"/>
            <a:ext cx="13163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&lt;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499985" y="4740910"/>
            <a:ext cx="13163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&gt;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  <p:cond evt="onBegin" delay="0">
                          <p:tn val="10"/>
                        </p:cond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  <p:cond evt="onBegin" delay="0">
                          <p:tn val="15"/>
                        </p:cond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8" grpId="0"/>
      <p:bldP spid="1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液体压强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43635" y="1148080"/>
            <a:ext cx="966978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4.应用:连通器</a:t>
            </a:r>
            <a:endParaRPr lang="zh-CN" altLang="en-US" sz="2400" b="1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(1)定义:上端开口、下端连通的容器.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(2)特点:当连通器中装相同液体且连通器中的液体不流动时,连通器各部分中的液面高度总是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(12)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(3)应用:茶壶、锅炉水位计、三峡船闸、排水管的U形“反水弯”、地漏等.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715510" y="2920365"/>
            <a:ext cx="13163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相同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大气压强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6310" y="1615440"/>
            <a:ext cx="1062990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1.定义: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浸在大气里面的物体都受到大气的压强,叫大气压强,简称大气压. 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2.验证实验: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实验.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3.测量实验: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实验.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4.标准大气压: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1标准大气压等于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mm水银柱产生的压强;p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0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=1.013×10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Pa,粗略计算时,取p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0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=1.0×10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Pa.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686050" y="2244090"/>
            <a:ext cx="188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马德堡半球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686050" y="2816225"/>
            <a:ext cx="16357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托里拆利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133975" y="3413125"/>
            <a:ext cx="13163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760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大气压强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01420" y="1529080"/>
            <a:ext cx="1002728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5.与高度的关系: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大气压随着高度的增加不断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6.与沸点的关系: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液体沸点随气压的升高而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7.与体积的关系: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温度和气体质量不变时,气压随体积的增大而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8.大气压的应用实例: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活塞式抽水机、吸盘式挂钩、用吸管喝饮料、用钢笔吸取墨水等.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004685" y="1641475"/>
            <a:ext cx="188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减小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799580" y="2186305"/>
            <a:ext cx="188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增大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347200" y="2729865"/>
            <a:ext cx="188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减小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流体压强与流速的关系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3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97890" y="1258570"/>
            <a:ext cx="103962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1.常见小实验</a:t>
            </a:r>
            <a:endParaRPr lang="zh-CN" altLang="en-US" sz="2400" b="1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</p:txBody>
      </p:sp>
      <p:pic>
        <p:nvPicPr>
          <p:cNvPr id="1143" name="18WHLWJJZKBWL44.jpg" descr="id:2147501466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025" y="2611120"/>
            <a:ext cx="2409825" cy="1635760"/>
          </a:xfrm>
          <a:prstGeom prst="rect">
            <a:avLst/>
          </a:prstGeom>
        </p:spPr>
      </p:pic>
      <p:pic>
        <p:nvPicPr>
          <p:cNvPr id="1144" name="18WHLWJJZKBWL44-1.jpg" descr="id:2147501473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5965" y="2237105"/>
            <a:ext cx="1954530" cy="2384425"/>
          </a:xfrm>
          <a:prstGeom prst="rect">
            <a:avLst/>
          </a:prstGeom>
        </p:spPr>
      </p:pic>
      <p:pic>
        <p:nvPicPr>
          <p:cNvPr id="1145" name="18WHLWJJZKBWL44-2.jpg" descr="id:2147501480;FounderCE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9630" y="2443480"/>
            <a:ext cx="1878965" cy="1803400"/>
          </a:xfrm>
          <a:prstGeom prst="rect">
            <a:avLst/>
          </a:prstGeom>
        </p:spPr>
      </p:pic>
      <p:pic>
        <p:nvPicPr>
          <p:cNvPr id="1146" name="18WHLWJJZKBWL45.jpg" descr="id:2147501487;FounderCES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88500" y="2611120"/>
            <a:ext cx="1779270" cy="161734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992505" y="5257165"/>
            <a:ext cx="94113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结论:流体流速越大的位置,压强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lang="zh-CN" altLang="en-US"/>
              <a:t> </a:t>
            </a:r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5318125" y="5257165"/>
            <a:ext cx="188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越小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流体压强与流速的关系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3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27380" y="1172845"/>
            <a:ext cx="103962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2</a:t>
            </a:r>
            <a:r>
              <a:rPr lang="zh-CN" altLang="en-US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.常见应用</a:t>
            </a:r>
            <a:endParaRPr lang="zh-CN" altLang="en-US" sz="2400" b="1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</p:txBody>
      </p:sp>
      <p:pic>
        <p:nvPicPr>
          <p:cNvPr id="1148" name="18WHLWJJZKBWL46.jpg" descr="id:2147501494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9080" y="1633220"/>
            <a:ext cx="5727700" cy="1689100"/>
          </a:xfrm>
          <a:prstGeom prst="rect">
            <a:avLst/>
          </a:prstGeom>
        </p:spPr>
      </p:pic>
      <p:pic>
        <p:nvPicPr>
          <p:cNvPr id="1149" name="18WHLWJJZKBWL47.jpg" descr="id:2147501501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0690" y="4032885"/>
            <a:ext cx="5364480" cy="213106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961005" y="3435985"/>
            <a:ext cx="60642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飞机获得升力　　　　    草原鼹鼠的“空调系统”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120390" y="6163945"/>
            <a:ext cx="63239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火车站的安全线　　    　足球运动中的“香蕉球”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固体压强的计算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99440" y="1317625"/>
            <a:ext cx="1077849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5.[2015河南,11]如图所示,图钉尖的面积是10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-7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m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,图钉帽的面积是10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-4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m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,墙壁表面能承受的最大压强是4×10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Pa.下列说法正确的是            (　　)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A.手指必须用大于0.4 N的压力,图钉尖才能进入墙壁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B.手指必须用大于400 N的压力,图钉尖才能进入墙壁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C.图钉静止时,手对钉帽的压力大于墙对钉尖的支持力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D.图钉静止时,手对钉帽的压力小于墙对钉尖的支持力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070" name="HN-6.jpg" descr="id:214750107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2840" y="2663825"/>
            <a:ext cx="2024380" cy="2397125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0410190" y="198945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A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人教八下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771265" y="894080"/>
            <a:ext cx="5135245" cy="2399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5000"/>
              </a:lnSpc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【命题总结】</a:t>
            </a:r>
            <a:endParaRPr lang="zh-CN" altLang="en-US" sz="24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(1)液体压强的影响因素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(2)压强的计算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(3)阿基米德原理的应用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(4)大气压强与高度的关系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9595" y="3218180"/>
            <a:ext cx="11052810" cy="3415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5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【一题通关】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l">
              <a:lnSpc>
                <a:spcPct val="125000"/>
              </a:lnSpc>
              <a:buClrTx/>
              <a:buSzTx/>
              <a:buFontTx/>
            </a:pPr>
            <a:r>
              <a:rPr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1.一个空的塑料药瓶,瓶口扎上橡皮膜,竖直地浸入盛有水的平底容器中,一次瓶口朝上(如图甲),一次瓶口朝下(如图乙),这两次药瓶在水里的位置相同.</a:t>
            </a:r>
            <a:endParaRPr lang="zh-CN" altLang="en-US" sz="24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>
              <a:lnSpc>
                <a:spcPct val="125000"/>
              </a:lnSpc>
              <a:buClrTx/>
              <a:buSzTx/>
              <a:buFontTx/>
            </a:pPr>
            <a:r>
              <a:rPr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(1)实验中观察到两次橡皮膜都向内凹,这是因为</a:t>
            </a:r>
            <a:r>
              <a:rPr lang="zh-CN" altLang="en-US" sz="2400" u="sng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　　　　　　　  </a:t>
            </a:r>
            <a:r>
              <a:rPr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,图乙中的橡皮膜凹得更多说明</a:t>
            </a:r>
            <a:r>
              <a:rPr lang="zh-CN" altLang="en-US" sz="2400" u="sng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　　　　　　　　　　　　　　　　</a:t>
            </a:r>
            <a:r>
              <a:rPr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,所以生活中的拦河大坝做得</a:t>
            </a:r>
            <a:r>
              <a:rPr lang="zh-CN" altLang="en-US" sz="2400" u="sng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</a:t>
            </a:r>
            <a:r>
              <a:rPr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(选填“上窄下宽”或“上宽下窄”). </a:t>
            </a:r>
            <a:endParaRPr lang="zh-CN" altLang="en-US" sz="24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endParaRPr lang="zh-CN" altLang="en-US" sz="24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151" name="2019-7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715" y="1105535"/>
            <a:ext cx="2369185" cy="176911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7025005" y="4618990"/>
            <a:ext cx="435292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液体内部向各个方向都有压强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445000" y="5079365"/>
            <a:ext cx="71031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在液体密度一定时,液体压强随深度的增加而增大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236085" y="5539740"/>
            <a:ext cx="188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上窄下宽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人教八下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39750" y="864235"/>
            <a:ext cx="10372090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(2)若图甲中水的深度为8 cm,则容器底所受的水的压强为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Pa;若容器的底面积为1.0×10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-2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m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,容器、水和扎有橡皮膜的药瓶的总质量为3 kg,则容器对水平桌面的压强为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Pa.(ρ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水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=1.0×10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kg/m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,g=10 N/kg)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(3)甲、乙两图中的塑料药瓶受到的浮力F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甲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乙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;甲、乙两图中的塑料药瓶内密闭气体的压强p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甲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乙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;甲、乙两图中的塑料药瓶内密闭气体的密度ρ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甲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ρ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乙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.(均选填“&gt;”“=”或“&lt;”)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(4)若拿着图乙所示的装置从山下走到山上(使药瓶在水中的位置不变),则橡皮膜的凹陷程度将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(选填“变大”“变小”或“不变”),原因是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_______________________________________________________________________________________________________________________________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259445" y="1024255"/>
            <a:ext cx="188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800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48150" y="2094865"/>
            <a:ext cx="188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3 000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77940" y="2653665"/>
            <a:ext cx="188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&gt;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841750" y="3198495"/>
            <a:ext cx="188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&lt;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591310" y="3768090"/>
            <a:ext cx="188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&lt;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128645" y="4801235"/>
            <a:ext cx="188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变小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649460" y="4801235"/>
            <a:ext cx="188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大气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37185" y="5261610"/>
            <a:ext cx="105746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压随高度的增加而减小,将该装置从山下拿到山上,水面的大气压减小,作用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97205" y="5835015"/>
            <a:ext cx="91522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在橡皮膜上的水的压强变小,所以橡皮膜的凹陷程度变小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5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人教八下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808095" y="1066165"/>
            <a:ext cx="5135245" cy="1938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5000"/>
              </a:lnSpc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【命题总结】</a:t>
            </a:r>
            <a:endParaRPr lang="zh-CN" altLang="en-US" sz="24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(1)连通器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(2)液体压强的影响因素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(3)物体浮沉条件的应用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9595" y="3218180"/>
            <a:ext cx="11052810" cy="3322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5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【一题通关】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l">
              <a:lnSpc>
                <a:spcPct val="125000"/>
              </a:lnSpc>
              <a:buClrTx/>
              <a:buSzTx/>
              <a:buFontTx/>
            </a:pPr>
            <a:r>
              <a:rPr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2.如图所示,上端开口的容器中间用隔板分成左、右两部分,隔板下部有一圆孔用薄橡皮膜封闭,当橡皮膜两侧的压强不相等时,橡皮膜的形状为一凸面.</a:t>
            </a:r>
            <a:endParaRPr lang="zh-CN" altLang="en-US" sz="24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>
              <a:lnSpc>
                <a:spcPct val="125000"/>
              </a:lnSpc>
              <a:buClrTx/>
              <a:buSzTx/>
              <a:buFontTx/>
            </a:pPr>
            <a:r>
              <a:rPr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(1)若将橡皮膜取走,整个装置就成了一个</a:t>
            </a:r>
            <a:r>
              <a:rPr lang="zh-CN" altLang="en-US" sz="2400" u="sng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  <a:endParaRPr lang="zh-CN" altLang="en-US" sz="24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>
              <a:lnSpc>
                <a:spcPct val="125000"/>
              </a:lnSpc>
              <a:buClrTx/>
              <a:buSzTx/>
              <a:buFontTx/>
            </a:pPr>
            <a:r>
              <a:rPr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(2)小明在容器左、右两侧分别倒入甲、乙两种不同的液体,实验现象如图所示,橡皮膜向左侧突起,由此可以判断</a:t>
            </a:r>
            <a:r>
              <a:rPr lang="zh-CN" altLang="en-US" sz="2400" u="sng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(选填“左”或“右”)侧液体在橡皮膜处产生的压强较大,我们将这种实验方法叫</a:t>
            </a:r>
            <a:r>
              <a:rPr lang="zh-CN" altLang="en-US" sz="2400" u="sng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法. </a:t>
            </a:r>
            <a:endParaRPr lang="zh-CN" altLang="en-US" sz="24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152" name="2019-7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325" y="894080"/>
            <a:ext cx="2200275" cy="211074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000115" y="4649470"/>
            <a:ext cx="188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连通器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814570" y="5527040"/>
            <a:ext cx="188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右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761990" y="5987415"/>
            <a:ext cx="188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转换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人教八下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86765" y="1233805"/>
            <a:ext cx="989203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(3)小明继续向左侧加入甲液体,观察到橡皮膜向左凸起的程度逐渐减小,由此可知液体压强随着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的增加而增大.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(4)当容器左、右两侧的液面相平时,小明观察到橡皮膜仍然向左侧凸起,由此可知液体压强与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有关.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(5)在(4)的基础上,小明在左、右两侧分别放入A、B两个小球,两小球都漂浮在液面上,此时橡皮膜不向任何一侧凸起,则A、B两球受到浮力的大小关系为F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,此时左、右两侧容器底受到的液体压强的大小关系为p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左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右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.(均选填“&gt;”“&lt;”或“=”)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834765" y="1893570"/>
            <a:ext cx="188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深度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514725" y="2976245"/>
            <a:ext cx="188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液体密度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431415" y="4649470"/>
            <a:ext cx="188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&gt;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792605" y="5203190"/>
            <a:ext cx="188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&lt;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5" grpId="0"/>
      <p:bldP spid="1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人教八下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165600" y="896620"/>
            <a:ext cx="5135245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5000"/>
              </a:lnSpc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【命题总结】</a:t>
            </a:r>
            <a:endParaRPr lang="zh-CN" altLang="en-US" sz="24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(1)大气压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(2)大气压随高度的变化关系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(3)流体流速与压强的关系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(4)力的作用效果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(5)温度计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94665" y="3757930"/>
            <a:ext cx="10831830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5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【一题通关】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l">
              <a:lnSpc>
                <a:spcPct val="125000"/>
              </a:lnSpc>
              <a:buClrTx/>
              <a:buSzTx/>
              <a:buFontTx/>
            </a:pPr>
            <a:r>
              <a:rPr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3.如图所示,小明在玻璃瓶中装入适量带色的水,然后取一根两端开口的细玻璃管,在它上面画上刻度,使玻璃管穿过橡皮塞插入水中,并从管子上端吹入少量气体,制成了一个简易气压计.</a:t>
            </a:r>
            <a:endParaRPr lang="zh-CN" altLang="en-US" sz="24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>
              <a:lnSpc>
                <a:spcPct val="125000"/>
              </a:lnSpc>
              <a:buClrTx/>
              <a:buSzTx/>
              <a:buFontTx/>
            </a:pPr>
            <a:r>
              <a:rPr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(1)向瓶内吹入少量气体后,瓶内气体压强</a:t>
            </a:r>
            <a:r>
              <a:rPr lang="zh-CN" altLang="en-US" sz="2400" u="sng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(选填“大于”“小于”或“等于”)大气压. </a:t>
            </a:r>
            <a:endParaRPr lang="zh-CN" altLang="en-US" sz="24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153" name="2019-7-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480" y="896620"/>
            <a:ext cx="1108075" cy="256984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332220" y="5596890"/>
            <a:ext cx="11068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大于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人教八下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01090" y="742315"/>
            <a:ext cx="9989820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(2)当把此装置从山脚带到山顶时,发现玻璃管内的水柱高度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,原因是瓶外的大气压随高度的升高而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;水柱高度变化后,瓶内气体的密度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,此时瓶底所受的压强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.(均选填“变小”“不变”或“变大”)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(3)取一吸管,靠近玻璃管的上管口,通过吸管水平向右吹气,则玻璃管内液面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,这说明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　　　　　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(4)若将瓶内灌满水,塞紧塞子,挤压瓶子时,发现玻璃管内液面上升,这说明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                    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(5)若在瓶中装满酒精,根据液体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的性质可将该装置制成另一种测量仪器,它是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(写出名称).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014460" y="835660"/>
            <a:ext cx="11068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变大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542915" y="1388745"/>
            <a:ext cx="11068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变小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47800" y="1935480"/>
            <a:ext cx="11068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变小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249545" y="1935480"/>
            <a:ext cx="11068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变小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47800" y="3567430"/>
            <a:ext cx="11068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上升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477895" y="3567430"/>
            <a:ext cx="38500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流体流速大的位置压强小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372235" y="4698365"/>
            <a:ext cx="41700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力可以使物体发生形变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455920" y="5272405"/>
            <a:ext cx="178498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热胀冷缩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477895" y="5732780"/>
            <a:ext cx="17710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温度计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5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/>
        </p:nvSpPr>
        <p:spPr>
          <a:xfrm>
            <a:off x="1979295" y="0"/>
            <a:ext cx="10212705" cy="1022350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液体压强的特点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350" y="0"/>
            <a:ext cx="1972945" cy="102171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endParaRPr lang="zh-CN" altLang="en-US">
              <a:solidFill>
                <a:schemeClr val="bg1"/>
              </a:solidFill>
              <a:sym typeface="+mn-lt"/>
            </a:endParaRPr>
          </a:p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endParaRPr lang="zh-CN" altLang="en-US">
              <a:solidFill>
                <a:schemeClr val="bg1"/>
              </a:solidFill>
              <a:sym typeface="+mn-lt"/>
            </a:endParaRPr>
          </a:p>
          <a:p>
            <a:pPr algn="ctr"/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81075" y="1262380"/>
            <a:ext cx="984059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例1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(1)(同种液体)如图1所示,两个形状、大小完全相同的容器A和B放在水平桌面上,里面装满同种液体,一个正放,一个倒放.两个容器底部所受液体的压强p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,两个容器底部所受的压力F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  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,两个容器对桌面的压力F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'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   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',两个容器对桌面的压强 p 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'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 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'.(均选填“&gt;”“&lt;”或“=”)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157" name="2019-7-4.jpg" descr="id:2147501552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6830" y="4013200"/>
            <a:ext cx="4108450" cy="184531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2838450" y="2552700"/>
            <a:ext cx="11068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=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722870" y="2463165"/>
            <a:ext cx="11068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&gt;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195320" y="3086735"/>
            <a:ext cx="11068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=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535035" y="3013075"/>
            <a:ext cx="11068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&lt;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5" grpId="0"/>
      <p:bldP spid="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/>
        </p:nvSpPr>
        <p:spPr>
          <a:xfrm>
            <a:off x="1979295" y="0"/>
            <a:ext cx="10212705" cy="1022350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液体压强的特点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350" y="0"/>
            <a:ext cx="1972945" cy="102171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endParaRPr lang="zh-CN" altLang="en-US">
              <a:solidFill>
                <a:schemeClr val="bg1"/>
              </a:solidFill>
              <a:sym typeface="+mn-lt"/>
            </a:endParaRPr>
          </a:p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endParaRPr lang="zh-CN" altLang="en-US">
              <a:solidFill>
                <a:schemeClr val="bg1"/>
              </a:solidFill>
              <a:sym typeface="+mn-lt"/>
            </a:endParaRPr>
          </a:p>
          <a:p>
            <a:pPr algn="ctr"/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20445" y="1122045"/>
            <a:ext cx="996632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(2)(不同液体)如图2所示, 两个完全相同的圆柱形容器中装有不同的甲、乙两种液体,在两容器中同一高度处分别有A、B两点.若两种液体的质量相等,则A、B两点处的压强关系是p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;若两点处的压强相等,则两种液体对容器底的压强关系是p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甲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乙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.(均选填“大于”“等于”或“小于”)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158" name="B10-1.jpg" descr="id:214750155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6025" y="3771900"/>
            <a:ext cx="3844925" cy="237807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469255" y="2322195"/>
            <a:ext cx="11791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小于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715000" y="2872740"/>
            <a:ext cx="11068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大于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/>
        </p:nvSpPr>
        <p:spPr>
          <a:xfrm>
            <a:off x="1979295" y="0"/>
            <a:ext cx="10212705" cy="1022350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液体压强的特点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350" y="0"/>
            <a:ext cx="1972945" cy="102171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endParaRPr lang="zh-CN" altLang="en-US">
              <a:solidFill>
                <a:schemeClr val="bg1"/>
              </a:solidFill>
              <a:sym typeface="+mn-lt"/>
            </a:endParaRPr>
          </a:p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endParaRPr lang="zh-CN" altLang="en-US">
              <a:solidFill>
                <a:schemeClr val="bg1"/>
              </a:solidFill>
              <a:sym typeface="+mn-lt"/>
            </a:endParaRPr>
          </a:p>
          <a:p>
            <a:pPr algn="ctr"/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5" name="圆角矩形 36"/>
          <p:cNvSpPr/>
          <p:nvPr/>
        </p:nvSpPr>
        <p:spPr>
          <a:xfrm>
            <a:off x="1066165" y="1645285"/>
            <a:ext cx="10059035" cy="4371340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590675" y="1250315"/>
            <a:ext cx="1729105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提分技法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90675" y="1852295"/>
            <a:ext cx="932116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比较液体压强大小的方法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一般情况下,液体压强利用公式p=ρgh计算.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1.ρ一定时,比较h,h大的p也大;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2.h一定时,比较ρ,ρ大的p也大;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3.如果ρ和h的大小关系未知,且容器是柱形容器,则可用p=       判断液体对容器底的压强.S一定时,G液越大,p越大;G液一定时,S越大,p越小.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0710" y="4044950"/>
            <a:ext cx="1035050" cy="60134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/>
</p:sld>
</file>

<file path=ppt/slides/slide4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/>
        </p:nvSpPr>
        <p:spPr>
          <a:xfrm>
            <a:off x="1979295" y="0"/>
            <a:ext cx="10212705" cy="1022350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液体压强的特点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350" y="0"/>
            <a:ext cx="1972945" cy="102171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endParaRPr lang="zh-CN" altLang="en-US">
              <a:solidFill>
                <a:schemeClr val="bg1"/>
              </a:solidFill>
              <a:sym typeface="+mn-lt"/>
            </a:endParaRPr>
          </a:p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endParaRPr lang="zh-CN" altLang="en-US">
              <a:solidFill>
                <a:schemeClr val="bg1"/>
              </a:solidFill>
              <a:sym typeface="+mn-lt"/>
            </a:endParaRPr>
          </a:p>
          <a:p>
            <a:pPr algn="ctr"/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10895" y="1256665"/>
            <a:ext cx="33705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accent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提分特训</a:t>
            </a:r>
            <a:endParaRPr lang="zh-CN" altLang="en-US" sz="2400">
              <a:solidFill>
                <a:schemeClr val="accent6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10895" y="1717040"/>
            <a:ext cx="1048194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1.如图所示,向两支同样的试管中注入质量相等的甲、乙两种液体,发现液面在同一水平线上,比较甲、乙两种液体对试管底部的压强	(　　)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A.甲大　　　　　　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B.乙大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C.一样大	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D.无法确定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166" name="HNSY-2.jpg" descr="id:214750161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9875" y="2872740"/>
            <a:ext cx="2428875" cy="225933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9260205" y="2412365"/>
            <a:ext cx="11068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A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固体压强的计算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20750" y="1038225"/>
            <a:ext cx="961707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6.[2012河南,15]如图所示是甲、乙两种物质的质量和体积的关系图像.若用质量相等的甲、乙两种物质分别制成实心正方体A、B,把它们平放在水平地面上,则两正方体对水平地面的压强之比为	(　　)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A.8∶1 	B.4∶3 	C.1∶2 	D.4∶1 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071" name="河南物理图7.jpg" descr="id:2147501091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2780" y="3451225"/>
            <a:ext cx="3218815" cy="2723515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8565515" y="224790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D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/>
        </p:nvSpPr>
        <p:spPr>
          <a:xfrm>
            <a:off x="1979295" y="0"/>
            <a:ext cx="10212705" cy="1022350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液体压强的特点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350" y="0"/>
            <a:ext cx="1972945" cy="102171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endParaRPr lang="zh-CN" altLang="en-US">
              <a:solidFill>
                <a:schemeClr val="bg1"/>
              </a:solidFill>
              <a:sym typeface="+mn-lt"/>
            </a:endParaRPr>
          </a:p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endParaRPr lang="zh-CN" altLang="en-US">
              <a:solidFill>
                <a:schemeClr val="bg1"/>
              </a:solidFill>
              <a:sym typeface="+mn-lt"/>
            </a:endParaRPr>
          </a:p>
          <a:p>
            <a:pPr algn="ctr"/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06170" y="1330960"/>
            <a:ext cx="975614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2.如图所示,A、B为完全相同的两个容器,分别盛有 7 cm、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 cm深的水,A、B之间用导管连接.对于阀门K打开前后出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现的现象或结果说法正确的是(ρ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水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=1.0×10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kg/m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,g=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10 N/kg)(　　)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A.阀门K打开前,B容器底部受到水的压强为5×10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Pa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B.阀门K打开前,阀门K的左侧和右侧受到水的压强是相等的 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C.打开阀门当水不流动时,A、B两容器底所受水的压强之比为1:1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D.打开阀门当水不流动时,A、B两容器底所受水的压强之比为5:7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167" name="21bzkwl10Z-1.jpg" descr="id:2147501622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4300" y="1687830"/>
            <a:ext cx="2856230" cy="250380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2493010" y="3113405"/>
            <a:ext cx="11068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D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探究影响液体内部压强的因素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 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89965" y="911860"/>
            <a:ext cx="1069086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考法总结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有关该实验,有如下命题点: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1.【实验器材】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容器、不同液体、U形管压强计.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2.【实验情景】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如图所示.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172" name="18WHLWJJZKBWL224.jpg" descr="id:2147501657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5310" y="3337560"/>
            <a:ext cx="4749800" cy="233616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/>
</p:sld>
</file>

<file path=ppt/slides/slide5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探究影响液体内部压强的因素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 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01980" y="938530"/>
            <a:ext cx="9853930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3.【设计与进行实验】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(1)U形管压强计: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①其作用是</a:t>
            </a:r>
            <a:r>
              <a:rPr lang="zh-CN" altLang="en-US" sz="2400" u="wavyHeavy">
                <a:solidFill>
                  <a:schemeClr val="tx1"/>
                </a:solidFill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反映液体内部压强的大小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②检查气密性:实验前,用手按压金属盒上的橡皮膜,观察U形管两侧液柱的高度是否发生变化,若变化,说明气密性良好;若不变,说明装置漏气.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③若发现U形管压强计漏气,</a:t>
            </a:r>
            <a:r>
              <a:rPr lang="zh-CN" altLang="en-US" sz="2400" u="wavyHeavy">
                <a:solidFill>
                  <a:schemeClr val="tx1"/>
                </a:solidFill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需重新安装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,保证气密性良好.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(2)本实验用到了</a:t>
            </a:r>
            <a:r>
              <a:rPr lang="zh-CN" altLang="en-US" sz="2400" u="wavyHeavy">
                <a:solidFill>
                  <a:schemeClr val="tx1"/>
                </a:solidFill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转换法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:把液体压强的大小转换成了U形管压强计中两侧液柱的高度差.U形管压强计中两侧液柱的高度差越大,说明橡皮膜所受的压强越大.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5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探究影响液体内部压强的因素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 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5660" y="1258570"/>
            <a:ext cx="996505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</a:t>
            </a:r>
            <a:r>
              <a:rPr lang="zh-CN" altLang="en-US" sz="2400" u="wavyHeavy">
                <a:solidFill>
                  <a:schemeClr val="tx1"/>
                </a:solidFill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控制变量法的应用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: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①探究液体内部向各个方向的压强大小时,需保持金属盒在同种液体中所处的深度相同,改变金属盒的朝向;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②探究液体内部压强与深度的关系时,需保持金属盒在同种液体中的朝向相同,改变金属盒所处的深度;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③探究液体内部压强与液体密度的关系时,需保持金属盒在液体中所处的深度和朝向相同,改变金属盒所处液体的密度.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5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探究影响液体内部压强的因素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 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5660" y="1258570"/>
            <a:ext cx="996505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4</a:t>
            </a:r>
            <a:r>
              <a:rPr lang="zh-CN" altLang="en-US" sz="24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r>
              <a:rPr lang="zh-CN" altLang="en-US" sz="2400">
                <a:solidFill>
                  <a:schemeClr val="tx1"/>
                </a:solidFill>
                <a:uFill>
                  <a:solidFill>
                    <a:srgbClr val="EE3028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【</a:t>
            </a:r>
            <a:r>
              <a:rPr lang="zh-CN" altLang="en-US" sz="2400" u="wavyHeavy">
                <a:solidFill>
                  <a:schemeClr val="tx1"/>
                </a:solidFill>
                <a:uFill>
                  <a:solidFill>
                    <a:srgbClr val="EE3028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实验结论</a:t>
            </a:r>
            <a:r>
              <a:rPr lang="zh-CN" altLang="en-US" sz="2400">
                <a:solidFill>
                  <a:schemeClr val="tx1"/>
                </a:solidFill>
                <a:uFill>
                  <a:solidFill>
                    <a:srgbClr val="EE3028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】</a:t>
            </a:r>
            <a:endParaRPr lang="zh-CN" altLang="en-US" sz="240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(1)液体内部向各个方向都有压强,同一液体在同一深度处向各个方向的压强相等;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(2)液体内部的压强大小只与</a:t>
            </a:r>
            <a:r>
              <a:rPr lang="zh-CN" altLang="en-US" sz="2400" u="wavyHeavy">
                <a:solidFill>
                  <a:schemeClr val="tx1"/>
                </a:solidFill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液体的密度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lang="zh-CN" altLang="en-US" sz="2400" u="wavyHeavy">
                <a:solidFill>
                  <a:schemeClr val="tx1"/>
                </a:solidFill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液体的深度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有关;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(3)同种液体内部,深度越深,液体压强越大;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(4)在同一深度处,液体的密度越大,液体压强越大. 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5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探究影响液体内部压强的因素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 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62000" y="1061085"/>
            <a:ext cx="66929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accent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一题通关</a:t>
            </a:r>
            <a:endParaRPr lang="zh-CN" altLang="en-US" sz="2400">
              <a:solidFill>
                <a:schemeClr val="accent6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67410" y="1521460"/>
            <a:ext cx="1045718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例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如图所示为探究“影响液体内部压强的因素”的实验装置,四幅图中容器中的液面相平.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175" name="18WHLWJJZKBWL225.jpg" descr="id:2147501678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120" y="2720340"/>
            <a:ext cx="6990080" cy="200152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607310" y="4863465"/>
            <a:ext cx="658177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　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甲　　　　　   乙　　　　　 丙　　　　   　丁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5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探究影响液体内部压强的因素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 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08380" y="1221740"/>
            <a:ext cx="9940290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【基础设问】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(1)实验前,首先应检查U形管压强计的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性是否良好.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(2)在进行(1)中的操作时,发现无论重压还是轻压橡皮膜,U形管两侧的液柱的高度均变化很小,说明该U形管压强计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(3)若在使用压强计前,发现U形管内的水面已有高度差,通过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方法可以进行调节.(填序号)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①从U形管中向外倒出适量的水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②拆除软管重新安装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③向U形管中倒入适量的水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146800" y="1821180"/>
            <a:ext cx="11068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气密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565265" y="2940685"/>
            <a:ext cx="172212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气密性较差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001125" y="3529965"/>
            <a:ext cx="11068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②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探究影响液体内部压强的因素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 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40435" y="1713865"/>
            <a:ext cx="1031049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(4)U形管压强计是通过U形管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来显示橡皮膜所受压强大小的.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(5)比较图甲和图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,可以初步得出结论:在同种液体中,液体内部压强随深度的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而增大.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(6)保持金属盒在水中的深度不变,改变它的朝向,如图乙、丙所示,根据实验现象可以初步得出结论: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　　　　　　　　　　　　　　　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</a:t>
            </a:r>
            <a:endParaRPr lang="en-US" altLang="zh-CN" sz="2400" u="sng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_________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00270" y="1800225"/>
            <a:ext cx="27914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两侧液柱的高度差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06750" y="2891155"/>
            <a:ext cx="11068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乙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57655" y="3468370"/>
            <a:ext cx="11068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增大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141470" y="4565650"/>
            <a:ext cx="67900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在同一液体的同一深度处,液体向各个方向的压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40435" y="5099685"/>
            <a:ext cx="152527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强相等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6" grpId="0"/>
      <p:bldP spid="9" grpId="0"/>
      <p:bldP spid="10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探究影响液体内部压强的因素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 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94105" y="1721485"/>
            <a:ext cx="1050671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(7)比较图乙和图丁,能初步得出液体内部压强与液体密度有关的结论吗?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,理由是: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　　　　　　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(8)该实验中用到的研究问题的科学方法有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     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【拓展设问】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(9)若图乙中U形管左侧液柱的高度为4 cm,右侧液柱的高度为7 cm,则U形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管底部受到的液体的压强为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Pa.(ρ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水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=1.0×10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kg/m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,g=10 N/kg)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91335" y="2324100"/>
            <a:ext cx="11068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不能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080510" y="2324100"/>
            <a:ext cx="532638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没有控制金属盒在液体中的深度相同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662420" y="2890520"/>
            <a:ext cx="189357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控制变量法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012555" y="2890520"/>
            <a:ext cx="140208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转换法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842510" y="4526280"/>
            <a:ext cx="11068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700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1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2192000" y="10782300"/>
            <a:ext cx="342900" cy="254000"/>
          </a:xfrm>
          <a:prstGeom prst="cube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固体压强的计算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70915" y="937260"/>
            <a:ext cx="955421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7.[2020河南,20(2)]河南素有“中原粮仓”之称.随着农业机械化水平的提高,收割机已成为我省收割小麦的主要工具.为了防止耕地被过分压实影响秋作物的播种,收割机对耕地的压强一般不超过80 kPa.已知空载收割机的质量为1 000 kg,轮胎与耕地的总接触面积始终为0.2 m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,则收割机储粮仓中的小麦不能超过多少千克?(g取10 N/kg)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63600" y="3891280"/>
            <a:ext cx="976820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解:收割机的最大总重力G</a:t>
            </a:r>
            <a:r>
              <a:rPr lang="zh-CN" altLang="en-US" sz="2400" baseline="-250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总</a:t>
            </a: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=F=pS=8×10</a:t>
            </a:r>
            <a:r>
              <a:rPr lang="zh-CN" altLang="en-US" sz="2400" baseline="300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Pa×0.2 m</a:t>
            </a:r>
            <a:r>
              <a:rPr lang="zh-CN" altLang="en-US" sz="2400" baseline="300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=1.6×10</a:t>
            </a:r>
            <a:r>
              <a:rPr lang="zh-CN" altLang="en-US" sz="2400" baseline="300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N</a:t>
            </a:r>
            <a:endParaRPr lang="zh-CN" altLang="en-US" sz="2400">
              <a:solidFill>
                <a:schemeClr val="accent6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收割机的最大总质量m</a:t>
            </a:r>
            <a:r>
              <a:rPr lang="zh-CN" altLang="en-US" sz="2400" baseline="-250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总</a:t>
            </a: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            =1 600 kg</a:t>
            </a:r>
            <a:endParaRPr lang="zh-CN" altLang="en-US" sz="2400">
              <a:solidFill>
                <a:schemeClr val="accent6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储粮仓中的小麦的最大质量m=1 600 kg-1 000 kg=600 kg</a:t>
            </a:r>
            <a:endParaRPr lang="zh-CN" altLang="en-US" sz="2400">
              <a:solidFill>
                <a:schemeClr val="accent6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7530" y="4768850"/>
            <a:ext cx="1575435" cy="68707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固体压强的计算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5155" y="1000125"/>
            <a:ext cx="1096772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8.[2018河南,21(3)]在研究性学习活动中,小玲所在的科研小组对南水北调中线工程进行了调查与研究.查资料得知,水的压强随深度变化的关系图像如图所示.在深度为h=30 m的穿黄隧洞底部,水在面积为1 cm2的面上产生的压力大小相当于多少千克物体的重力?(g取10 N/kg,不考虑水面大气压的影响)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072" name="18WJJCZQGJWL156.jpg" descr="id:2147501098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4075" y="3263900"/>
            <a:ext cx="2864485" cy="262318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60425" y="3263900"/>
            <a:ext cx="709930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解:由图像知,30 m深处水的压强p=3×10</a:t>
            </a:r>
            <a:r>
              <a:rPr lang="zh-CN" altLang="en-US" sz="2400" baseline="300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Pa</a:t>
            </a:r>
            <a:endParaRPr lang="zh-CN" altLang="en-US" sz="2400">
              <a:solidFill>
                <a:schemeClr val="accent6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水产生的压力F=pS=3×10</a:t>
            </a:r>
            <a:r>
              <a:rPr lang="zh-CN" altLang="en-US" sz="2400" baseline="300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Pa×1×10</a:t>
            </a:r>
            <a:r>
              <a:rPr lang="zh-CN" altLang="en-US" sz="2400" baseline="300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-4</a:t>
            </a: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m</a:t>
            </a:r>
            <a:r>
              <a:rPr lang="zh-CN" altLang="en-US" sz="2400" baseline="300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=30 N</a:t>
            </a:r>
            <a:endParaRPr lang="zh-CN" altLang="en-US" sz="2400">
              <a:solidFill>
                <a:schemeClr val="accent6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物体的质量m=            =3 kg</a:t>
            </a:r>
            <a:endParaRPr lang="zh-CN" altLang="en-US" sz="2400">
              <a:solidFill>
                <a:schemeClr val="accent6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9720" y="4976495"/>
            <a:ext cx="1706245" cy="59436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固体压强的计算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91235" y="1386840"/>
            <a:ext cx="973137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9.[2016河南,20(1)]在“大力士”比赛中,需要把一质量m=400 kg、棱长l=1 m、质量分布均匀的立方体,利用翻滚的方法沿直线移动一段距离.求立方体静止时对水平地面的压强.(g取10 N/kg)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16305" y="3337560"/>
            <a:ext cx="1035939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解:立方体静止时对水平地面的压力F=G=mg=400 kg×10 N/kg=4×10</a:t>
            </a:r>
            <a:r>
              <a:rPr lang="zh-CN" altLang="en-US" sz="2400" baseline="300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N</a:t>
            </a:r>
            <a:endParaRPr lang="zh-CN" altLang="en-US" sz="2400">
              <a:solidFill>
                <a:schemeClr val="accent6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S=l</a:t>
            </a:r>
            <a:r>
              <a:rPr lang="zh-CN" altLang="en-US" sz="2400" baseline="300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=1 m</a:t>
            </a:r>
            <a:r>
              <a:rPr lang="zh-CN" altLang="en-US" sz="2400" baseline="300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endParaRPr lang="zh-CN" altLang="en-US" sz="2400">
              <a:solidFill>
                <a:schemeClr val="accent6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立方体静止时对水平地面的压强p=          =4×10</a:t>
            </a:r>
            <a:r>
              <a:rPr lang="zh-CN" altLang="en-US" sz="2400" baseline="300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Pa</a:t>
            </a:r>
            <a:endParaRPr lang="zh-CN" altLang="en-US" sz="2400">
              <a:solidFill>
                <a:schemeClr val="accent6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3560" y="4967605"/>
            <a:ext cx="1455420" cy="59880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固体压强的计算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 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96315" y="1189355"/>
            <a:ext cx="1004633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10.[2014河南,22(2)]在一个闯关游戏中,需要把相同的正方体叠放起来,正方体的棱长为a,由密度为ρ的材料制成,质量分布均匀,如图所示.请推导出该正方体水平放置时对水平地面的压强.(g为已知量,推导过程及结果无须带单位)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073" name="15liquli-80-.jpg" descr="id:214750110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6460" y="3155950"/>
            <a:ext cx="1324610" cy="12147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032510" y="3694430"/>
            <a:ext cx="72955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解:正方体对水平地面的压力F=G=mg=ρa</a:t>
            </a:r>
            <a:r>
              <a:rPr lang="zh-CN" altLang="en-US" sz="2400" baseline="300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</a:t>
            </a:r>
            <a:endParaRPr lang="zh-CN" altLang="en-US" sz="2400">
              <a:solidFill>
                <a:schemeClr val="accent6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40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正方体对水平地面的压强p=         =ρga</a:t>
            </a:r>
            <a:endParaRPr lang="zh-CN" altLang="en-US" sz="2400">
              <a:solidFill>
                <a:schemeClr val="accent6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4725" y="4593590"/>
            <a:ext cx="1309370" cy="66929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p="http://schemas.openxmlformats.org/presentationml/2006/main">
  <p:tag name="KSO_WM_UNIT_TABLE_BEAUTIFY" val="smartTable{b298a347-86cc-4809-a29f-118e09af8538}"/>
</p:tagLst>
</file>

<file path=ppt/tags/tag2.xml><?xml version="1.0" encoding="utf-8"?>
<p:tagLst xmlns:p="http://schemas.openxmlformats.org/presentationml/2006/main">
  <p:tag name="KSO_WM_UNIT_TABLE_BEAUTIFY" val="smartTable{bc4786f5-f5f8-4771-9977-bcce25a592be}"/>
</p:tagLst>
</file>

<file path=ppt/tags/tag3.xml><?xml version="1.0" encoding="utf-8"?>
<p:tagLst xmlns:p="http://schemas.openxmlformats.org/presentationml/2006/main">
  <p:tag name="KSO_WM_UNIT_TABLE_BEAUTIFY" val="smartTable{98add5e5-0d0c-4fa6-a793-16ea8379d708}"/>
</p:tagLst>
</file>

<file path=ppt/tags/tag4.xml><?xml version="1.0" encoding="utf-8"?>
<p:tagLst xmlns:p="http://schemas.openxmlformats.org/presentationml/2006/main">
  <p:tag name="KSO_WM_UNIT_TABLE_BEAUTIFY" val="smartTable{c346dc04-a5c3-4461-aa95-b43b39d54466}"/>
</p:tagLst>
</file>

<file path=ppt/tags/tag5.xml><?xml version="1.0" encoding="utf-8"?>
<p:tagLst xmlns:p="http://schemas.openxmlformats.org/presentationml/2006/main">
  <p:tag name="ARTICULATE_PROJECT_OPEN" val="0"/>
  <p:tag name="AS_OS" val="Unix 3.10 unknown"/>
  <p:tag name="AS_RELEASE_DATE" val="2020.11.30"/>
  <p:tag name="AS_TITLE" val="Aspose.Slides for Java"/>
  <p:tag name="AS_VERSION" val="20.11"/>
  <p:tag name="ISLIDE.GUIDESSETTING" val="{&quot;Id&quot;:&quot;GuidesStyle_Normal&quot;,&quot;Name&quot;:&quot;正常&quot;,&quot;HeaderHeight&quot;:15.0,&quot;FooterHeight&quot;:9.0,&quot;SideMargin&quot;:5.5,&quot;TopMargin&quot;:0.0,&quot;BottomMargin&quot;:0.0,&quot;IntervalMargin&quot;:1.5}"/>
  <p:tag name="ISPRING_RESOURCE_PATHS_HASH_PRESENTER" val="79344ea4aab3a8c51a92227a70fa2e8d10f17e"/>
</p:tagLst>
</file>

<file path=ppt/theme/theme1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E60122"/>
      </a:accent1>
      <a:accent2>
        <a:srgbClr val="125C9E"/>
      </a:accent2>
      <a:accent3>
        <a:srgbClr val="F17737"/>
      </a:accent3>
      <a:accent4>
        <a:srgbClr val="CA3962"/>
      </a:accent4>
      <a:accent5>
        <a:srgbClr val="D15B1C"/>
      </a:accent5>
      <a:accent6>
        <a:srgbClr val="F02F4C"/>
      </a:accent6>
      <a:hlink>
        <a:srgbClr val="E60122"/>
      </a:hlink>
      <a:folHlink>
        <a:srgbClr val="BFBFBF"/>
      </a:folHlink>
    </a:clrScheme>
    <a:fontScheme name="at1gy054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aragraphs>464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7" baseType="lpstr">
      <vt:lpstr>Arial</vt:lpstr>
      <vt:lpstr>微软雅黑</vt:lpstr>
      <vt:lpstr>等线 Light</vt:lpstr>
      <vt:lpstr>等线</vt:lpstr>
      <vt:lpstr>宋体</vt:lpstr>
      <vt:lpstr>Times New Roman</vt:lpstr>
      <vt:lpstr>NEU-BZ-S92</vt:lpstr>
      <vt:lpstr>黑体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20.1100</AppVersion>
  <TotalTime>0</TotalTime>
  <Application>Aspose.Slides for Java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2021-01-03T11:12:49Z</cp:lastPrinted>
  <dcterms:created xsi:type="dcterms:W3CDTF">2021-01-03T11:12:49Z</dcterms:created>
  <dcterms:modified xsi:type="dcterms:W3CDTF">2021-01-03T03:12:50Z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