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av" ContentType="audio/x-wav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424" r:id="rId3"/>
    <p:sldId id="741" r:id="rId4"/>
    <p:sldId id="742" r:id="rId5"/>
    <p:sldId id="743" r:id="rId6"/>
    <p:sldId id="750" r:id="rId7"/>
    <p:sldId id="751" r:id="rId8"/>
    <p:sldId id="744" r:id="rId9"/>
    <p:sldId id="754" r:id="rId10"/>
    <p:sldId id="755" r:id="rId11"/>
    <p:sldId id="756" r:id="rId12"/>
    <p:sldId id="757" r:id="rId13"/>
    <p:sldId id="758" r:id="rId14"/>
    <p:sldId id="761" r:id="rId15"/>
    <p:sldId id="759" r:id="rId16"/>
    <p:sldId id="762" r:id="rId17"/>
    <p:sldId id="760" r:id="rId18"/>
    <p:sldId id="745" r:id="rId19"/>
    <p:sldId id="746" r:id="rId20"/>
    <p:sldId id="763" r:id="rId21"/>
    <p:sldId id="764" r:id="rId22"/>
    <p:sldId id="747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678" y="-96"/>
      </p:cViewPr>
      <p:guideLst>
        <p:guide orient="horz" pos="2531"/>
        <p:guide pos="374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198" cy="7619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tags" Target="tags/tag3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6" name="Rectangle 4"/>
          <p:cNvSpPr>
            <a:spLocks noGrp="1" noRot="1" noChangeAspect="1"/>
          </p:cNvSpPr>
          <p:nvPr>
            <p:ph type="sldImg" idx="6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med" advClick="0" advTm="5000" p14:dur="700">
        <p:fade/>
      </p:transition>
    </mc:Choice>
    <mc:Fallback>
      <p:transition spd="med" advClick="0" advTm="5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4"/>
          <p:cNvSpPr txBox="1"/>
          <p:nvPr userDrawn="1"/>
        </p:nvSpPr>
        <p:spPr>
          <a:xfrm>
            <a:off x="250825" y="327025"/>
            <a:ext cx="1808163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32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+mn-cs"/>
                <a:sym typeface="+mn-ea"/>
              </a:rPr>
              <a:t>布置作业</a:t>
            </a:r>
            <a:endParaRPr lang="zh-CN" altLang="en-US" sz="32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" name="流程图: 过程 6"/>
          <p:cNvSpPr/>
          <p:nvPr userDrawn="1"/>
        </p:nvSpPr>
        <p:spPr>
          <a:xfrm>
            <a:off x="-11112" y="390525"/>
            <a:ext cx="152400" cy="4572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4765" y="6360795"/>
            <a:ext cx="12206605" cy="513715"/>
            <a:chOff x="-23" y="9990"/>
            <a:chExt cx="19223" cy="809"/>
          </a:xfrm>
        </p:grpSpPr>
        <p:pic>
          <p:nvPicPr>
            <p:cNvPr id="2051" name="图片 1"/>
            <p:cNvPicPr>
              <a:picLocks noChangeAspect="1"/>
            </p:cNvPicPr>
            <p:nvPr userDrawn="1"/>
          </p:nvPicPr>
          <p:blipFill>
            <a:blip r:embed="rId1"/>
            <a:stretch>
              <a:fillRect/>
            </a:stretch>
          </p:blipFill>
          <p:spPr>
            <a:xfrm>
              <a:off x="17243" y="9990"/>
              <a:ext cx="1957" cy="6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圆角矩形 2"/>
            <p:cNvSpPr/>
            <p:nvPr userDrawn="1"/>
          </p:nvSpPr>
          <p:spPr>
            <a:xfrm>
              <a:off x="0" y="10507"/>
              <a:ext cx="19200" cy="293"/>
            </a:xfrm>
            <a:prstGeom prst="roundRect">
              <a:avLst>
                <a:gd name="adj" fmla="val 0"/>
              </a:avLst>
            </a:prstGeom>
            <a:solidFill>
              <a:srgbClr val="59B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solidFill>
                  <a:prstClr val="white"/>
                </a:solidFill>
              </a:endParaRPr>
            </a:p>
          </p:txBody>
        </p:sp>
        <p:pic>
          <p:nvPicPr>
            <p:cNvPr id="2053" name="图片 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3" y="10120"/>
              <a:ext cx="2500" cy="65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210" y="608400"/>
            <a:ext cx="10969200" cy="648000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775" y="6315075"/>
            <a:ext cx="2698750" cy="315913"/>
          </a:xfrm>
        </p:spPr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15075"/>
            <a:ext cx="3959225" cy="315913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300" y="6315075"/>
            <a:ext cx="2700338" cy="315913"/>
          </a:xfrm>
        </p:spPr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210" y="608400"/>
            <a:ext cx="10969200" cy="648000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775" y="6315075"/>
            <a:ext cx="2698750" cy="315913"/>
          </a:xfrm>
        </p:spPr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15075"/>
            <a:ext cx="3959225" cy="315913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300" y="6315075"/>
            <a:ext cx="2700338" cy="315913"/>
          </a:xfrm>
        </p:spPr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210" y="608400"/>
            <a:ext cx="10969200" cy="648000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775" y="6315075"/>
            <a:ext cx="2698750" cy="315913"/>
          </a:xfrm>
        </p:spPr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15075"/>
            <a:ext cx="3959225" cy="315913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300" y="6315075"/>
            <a:ext cx="2700338" cy="315913"/>
          </a:xfrm>
        </p:spPr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210" y="608400"/>
            <a:ext cx="10969200" cy="648000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775" y="6315075"/>
            <a:ext cx="2698750" cy="315913"/>
          </a:xfrm>
        </p:spPr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15075"/>
            <a:ext cx="3959225" cy="315913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300" y="6315075"/>
            <a:ext cx="2700338" cy="315913"/>
          </a:xfrm>
        </p:spPr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210" y="608400"/>
            <a:ext cx="10969200" cy="648000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775" y="6315075"/>
            <a:ext cx="2698750" cy="315913"/>
          </a:xfrm>
        </p:spPr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15075"/>
            <a:ext cx="3959225" cy="315913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300" y="6315075"/>
            <a:ext cx="2700338" cy="315913"/>
          </a:xfrm>
        </p:spPr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210" y="608400"/>
            <a:ext cx="10969200" cy="648000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775" y="6315075"/>
            <a:ext cx="2698750" cy="315913"/>
          </a:xfrm>
        </p:spPr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15075"/>
            <a:ext cx="3959225" cy="315913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300" y="6315075"/>
            <a:ext cx="2700338" cy="315913"/>
          </a:xfrm>
        </p:spPr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210" y="608400"/>
            <a:ext cx="10969200" cy="648000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775" y="6315075"/>
            <a:ext cx="2698750" cy="315913"/>
          </a:xfrm>
        </p:spPr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15075"/>
            <a:ext cx="3959225" cy="315913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300" y="6315075"/>
            <a:ext cx="2700338" cy="315913"/>
          </a:xfrm>
        </p:spPr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210" y="608400"/>
            <a:ext cx="10969200" cy="648000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775" y="6315075"/>
            <a:ext cx="2698750" cy="315913"/>
          </a:xfrm>
        </p:spPr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15075"/>
            <a:ext cx="3959225" cy="315913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300" y="6315075"/>
            <a:ext cx="2700338" cy="315913"/>
          </a:xfrm>
        </p:spPr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med" advClick="0" advTm="5000" p14:dur="700">
        <p:fade/>
      </p:transition>
    </mc:Choice>
    <mc:Fallback>
      <p:transition spd="med" advClick="0" advTm="500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37"/>
          <p:cNvGrpSpPr/>
          <p:nvPr userDrawn="1"/>
        </p:nvGrpSpPr>
        <p:grpSpPr>
          <a:xfrm>
            <a:off x="3352800" y="3143250"/>
            <a:ext cx="2879725" cy="658813"/>
            <a:chOff x="5279" y="3614"/>
            <a:chExt cx="4537" cy="1036"/>
          </a:xfrm>
        </p:grpSpPr>
        <p:sp>
          <p:nvSpPr>
            <p:cNvPr id="4" name="流程图: 可选过程 3"/>
            <p:cNvSpPr/>
            <p:nvPr/>
          </p:nvSpPr>
          <p:spPr>
            <a:xfrm>
              <a:off x="5766" y="3833"/>
              <a:ext cx="4051" cy="795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流程图: 可选过程 4"/>
            <p:cNvSpPr/>
            <p:nvPr/>
          </p:nvSpPr>
          <p:spPr>
            <a:xfrm>
              <a:off x="5652" y="3735"/>
              <a:ext cx="4051" cy="795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6" name="椭圆 5"/>
            <p:cNvSpPr/>
            <p:nvPr/>
          </p:nvSpPr>
          <p:spPr>
            <a:xfrm>
              <a:off x="5279" y="3614"/>
              <a:ext cx="1022" cy="10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7" name="组合 41"/>
          <p:cNvGrpSpPr/>
          <p:nvPr userDrawn="1"/>
        </p:nvGrpSpPr>
        <p:grpSpPr>
          <a:xfrm>
            <a:off x="3352800" y="3992563"/>
            <a:ext cx="2879725" cy="658812"/>
            <a:chOff x="5279" y="3614"/>
            <a:chExt cx="4537" cy="1036"/>
          </a:xfrm>
        </p:grpSpPr>
        <p:sp>
          <p:nvSpPr>
            <p:cNvPr id="8" name="流程图: 可选过程 7"/>
            <p:cNvSpPr/>
            <p:nvPr/>
          </p:nvSpPr>
          <p:spPr>
            <a:xfrm>
              <a:off x="5766" y="3833"/>
              <a:ext cx="4051" cy="795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9" name="流程图: 可选过程 8"/>
            <p:cNvSpPr/>
            <p:nvPr/>
          </p:nvSpPr>
          <p:spPr>
            <a:xfrm>
              <a:off x="5652" y="3735"/>
              <a:ext cx="4051" cy="795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0" name="椭圆 9"/>
            <p:cNvSpPr/>
            <p:nvPr/>
          </p:nvSpPr>
          <p:spPr>
            <a:xfrm>
              <a:off x="5279" y="3614"/>
              <a:ext cx="1022" cy="10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11" name="组合 45"/>
          <p:cNvGrpSpPr/>
          <p:nvPr userDrawn="1"/>
        </p:nvGrpSpPr>
        <p:grpSpPr>
          <a:xfrm>
            <a:off x="3352800" y="4841875"/>
            <a:ext cx="2879725" cy="657225"/>
            <a:chOff x="5279" y="3614"/>
            <a:chExt cx="4537" cy="1036"/>
          </a:xfrm>
        </p:grpSpPr>
        <p:sp>
          <p:nvSpPr>
            <p:cNvPr id="12" name="流程图: 可选过程 11"/>
            <p:cNvSpPr/>
            <p:nvPr/>
          </p:nvSpPr>
          <p:spPr>
            <a:xfrm>
              <a:off x="5766" y="3833"/>
              <a:ext cx="4051" cy="795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3" name="流程图: 可选过程 12"/>
            <p:cNvSpPr/>
            <p:nvPr/>
          </p:nvSpPr>
          <p:spPr>
            <a:xfrm>
              <a:off x="5652" y="3735"/>
              <a:ext cx="4051" cy="795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4" name="椭圆 13"/>
            <p:cNvSpPr/>
            <p:nvPr/>
          </p:nvSpPr>
          <p:spPr>
            <a:xfrm>
              <a:off x="5279" y="3614"/>
              <a:ext cx="1022" cy="10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15" name="组合 27"/>
          <p:cNvGrpSpPr/>
          <p:nvPr userDrawn="1"/>
        </p:nvGrpSpPr>
        <p:grpSpPr>
          <a:xfrm>
            <a:off x="7146925" y="3148013"/>
            <a:ext cx="2881313" cy="657225"/>
            <a:chOff x="5279" y="3614"/>
            <a:chExt cx="4537" cy="1036"/>
          </a:xfrm>
        </p:grpSpPr>
        <p:sp>
          <p:nvSpPr>
            <p:cNvPr id="16" name="流程图: 可选过程 15"/>
            <p:cNvSpPr/>
            <p:nvPr/>
          </p:nvSpPr>
          <p:spPr>
            <a:xfrm>
              <a:off x="5766" y="3833"/>
              <a:ext cx="4051" cy="795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7" name="流程图: 可选过程 16"/>
            <p:cNvSpPr/>
            <p:nvPr/>
          </p:nvSpPr>
          <p:spPr>
            <a:xfrm>
              <a:off x="5652" y="3735"/>
              <a:ext cx="4051" cy="795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8" name="椭圆 17"/>
            <p:cNvSpPr/>
            <p:nvPr/>
          </p:nvSpPr>
          <p:spPr>
            <a:xfrm>
              <a:off x="5279" y="3614"/>
              <a:ext cx="1022" cy="10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19" name="组合 31"/>
          <p:cNvGrpSpPr/>
          <p:nvPr userDrawn="1"/>
        </p:nvGrpSpPr>
        <p:grpSpPr>
          <a:xfrm>
            <a:off x="7146925" y="4000500"/>
            <a:ext cx="2881313" cy="657225"/>
            <a:chOff x="5279" y="3614"/>
            <a:chExt cx="4537" cy="1036"/>
          </a:xfrm>
        </p:grpSpPr>
        <p:sp>
          <p:nvSpPr>
            <p:cNvPr id="20" name="流程图: 可选过程 19"/>
            <p:cNvSpPr/>
            <p:nvPr/>
          </p:nvSpPr>
          <p:spPr>
            <a:xfrm>
              <a:off x="5766" y="3833"/>
              <a:ext cx="4051" cy="795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1" name="流程图: 可选过程 20"/>
            <p:cNvSpPr/>
            <p:nvPr/>
          </p:nvSpPr>
          <p:spPr>
            <a:xfrm>
              <a:off x="5652" y="3735"/>
              <a:ext cx="4051" cy="795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2" name="椭圆 21"/>
            <p:cNvSpPr/>
            <p:nvPr/>
          </p:nvSpPr>
          <p:spPr>
            <a:xfrm>
              <a:off x="5279" y="3614"/>
              <a:ext cx="1022" cy="10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7146925" y="2295525"/>
            <a:ext cx="2881313" cy="657225"/>
            <a:chOff x="5279" y="3614"/>
            <a:chExt cx="4537" cy="1036"/>
          </a:xfrm>
        </p:grpSpPr>
        <p:sp>
          <p:nvSpPr>
            <p:cNvPr id="24" name="流程图: 可选过程 23"/>
            <p:cNvSpPr/>
            <p:nvPr/>
          </p:nvSpPr>
          <p:spPr>
            <a:xfrm>
              <a:off x="5766" y="3833"/>
              <a:ext cx="4051" cy="795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5" name="流程图: 可选过程 24"/>
            <p:cNvSpPr/>
            <p:nvPr/>
          </p:nvSpPr>
          <p:spPr>
            <a:xfrm>
              <a:off x="5652" y="3735"/>
              <a:ext cx="4051" cy="795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6" name="椭圆 25"/>
            <p:cNvSpPr/>
            <p:nvPr/>
          </p:nvSpPr>
          <p:spPr>
            <a:xfrm>
              <a:off x="5279" y="3614"/>
              <a:ext cx="1022" cy="10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27" name="文本框 34"/>
          <p:cNvSpPr txBox="1"/>
          <p:nvPr userDrawn="1"/>
        </p:nvSpPr>
        <p:spPr>
          <a:xfrm>
            <a:off x="693738" y="500063"/>
            <a:ext cx="1020763" cy="2122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noProof="1">
                <a:solidFill>
                  <a:schemeClr val="accent3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目 </a:t>
            </a:r>
            <a:endParaRPr lang="zh-CN" altLang="en-US" sz="6600" b="1" noProof="1">
              <a:solidFill>
                <a:schemeClr val="accent3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6600" b="1" noProof="1">
                <a:solidFill>
                  <a:schemeClr val="accent3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录</a:t>
            </a:r>
            <a:endParaRPr lang="zh-CN" altLang="en-US" sz="6600" b="1" noProof="1">
              <a:solidFill>
                <a:schemeClr val="accent3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28" name="矩形: 圆角 2"/>
          <p:cNvSpPr/>
          <p:nvPr userDrawn="1"/>
        </p:nvSpPr>
        <p:spPr>
          <a:xfrm rot="5400000">
            <a:off x="1107281" y="1391444"/>
            <a:ext cx="1970088" cy="49212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 fontAlgn="base"/>
            <a:r>
              <a:rPr lang="en-US" altLang="zh-CN" sz="2000" b="1" strike="noStrike" noProof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CONTENTS</a:t>
            </a:r>
            <a:endParaRPr lang="en-US" altLang="zh-CN" sz="2000" b="1" strike="noStrike" noProof="1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9" name="组合 21"/>
          <p:cNvGrpSpPr/>
          <p:nvPr userDrawn="1"/>
        </p:nvGrpSpPr>
        <p:grpSpPr>
          <a:xfrm>
            <a:off x="3352800" y="2295525"/>
            <a:ext cx="2879725" cy="657225"/>
            <a:chOff x="5279" y="3614"/>
            <a:chExt cx="4537" cy="1036"/>
          </a:xfrm>
        </p:grpSpPr>
        <p:sp>
          <p:nvSpPr>
            <p:cNvPr id="30" name="流程图: 可选过程 29"/>
            <p:cNvSpPr/>
            <p:nvPr/>
          </p:nvSpPr>
          <p:spPr>
            <a:xfrm>
              <a:off x="5766" y="3833"/>
              <a:ext cx="4051" cy="795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31" name="流程图: 可选过程 30"/>
            <p:cNvSpPr/>
            <p:nvPr/>
          </p:nvSpPr>
          <p:spPr>
            <a:xfrm>
              <a:off x="5652" y="3735"/>
              <a:ext cx="4051" cy="795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32" name="椭圆 31"/>
            <p:cNvSpPr/>
            <p:nvPr/>
          </p:nvSpPr>
          <p:spPr>
            <a:xfrm>
              <a:off x="5279" y="3614"/>
              <a:ext cx="1022" cy="10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33" name="文本框 12"/>
          <p:cNvSpPr txBox="1"/>
          <p:nvPr userDrawn="1"/>
        </p:nvSpPr>
        <p:spPr>
          <a:xfrm>
            <a:off x="3482975" y="2005013"/>
            <a:ext cx="6843713" cy="35385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1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    </a:t>
            </a:r>
            <a:r>
              <a:rPr lang="zh-CN" altLang="en-US" sz="2800" b="1">
                <a:latin typeface="微软雅黑" panose="020b0503020204020204" charset="-122"/>
                <a:ea typeface="微软雅黑"/>
              </a:rPr>
              <a:t>学习目标           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    2</a:t>
            </a:r>
            <a:r>
              <a:rPr lang="en-US" altLang="zh-CN" sz="2800" b="1"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    </a:t>
            </a:r>
            <a:r>
              <a:rPr lang="zh-CN" altLang="en-US" sz="2800" b="1">
                <a:latin typeface="微软雅黑" panose="020b0503020204020204" charset="-122"/>
                <a:ea typeface="微软雅黑"/>
              </a:rPr>
              <a:t>新课导入</a:t>
            </a:r>
            <a:endParaRPr lang="zh-CN" altLang="en-US" sz="2800" b="1">
              <a:latin typeface="微软雅黑" panose="020b0503020204020204" charset="-122"/>
              <a:ea typeface="微软雅黑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3</a:t>
            </a:r>
            <a:r>
              <a:rPr lang="en-US" altLang="zh-CN" sz="2800" b="1"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    </a:t>
            </a:r>
            <a:r>
              <a:rPr lang="zh-CN" altLang="en-US" sz="2800" b="1">
                <a:latin typeface="微软雅黑" panose="020b0503020204020204" charset="-122"/>
                <a:ea typeface="微软雅黑"/>
              </a:rPr>
              <a:t>新课讲解</a:t>
            </a:r>
            <a:r>
              <a:rPr lang="zh-CN" altLang="en-US" sz="2800" b="1"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           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    4</a:t>
            </a:r>
            <a:r>
              <a:rPr lang="en-US" altLang="zh-CN" sz="2800" b="1"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    </a:t>
            </a:r>
            <a:r>
              <a:rPr lang="zh-CN" altLang="en-US" sz="2800" b="1">
                <a:latin typeface="微软雅黑" panose="020b0503020204020204" charset="-122"/>
                <a:ea typeface="微软雅黑"/>
              </a:rPr>
              <a:t>课堂小结</a:t>
            </a:r>
            <a:endParaRPr lang="zh-CN" altLang="en-US" sz="2800" b="1">
              <a:latin typeface="微软雅黑" panose="020b0503020204020204" charset="-122"/>
              <a:ea typeface="微软雅黑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5</a:t>
            </a:r>
            <a:r>
              <a:rPr lang="en-US" altLang="zh-CN" sz="2800" b="1"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    </a:t>
            </a:r>
            <a:r>
              <a:rPr lang="zh-CN" altLang="en-US" sz="2800" b="1">
                <a:latin typeface="微软雅黑" panose="020b0503020204020204" charset="-122"/>
                <a:ea typeface="微软雅黑"/>
              </a:rPr>
              <a:t>当堂小练</a:t>
            </a:r>
            <a:r>
              <a:rPr lang="zh-CN" altLang="en-US" sz="2800" b="1"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           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    6</a:t>
            </a:r>
            <a:r>
              <a:rPr lang="en-US" altLang="zh-CN" sz="2800" b="1"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    </a:t>
            </a:r>
            <a:r>
              <a:rPr lang="zh-CN" altLang="en-US" sz="2800" b="1">
                <a:latin typeface="微软雅黑" panose="020b0503020204020204" charset="-122"/>
                <a:ea typeface="微软雅黑"/>
              </a:rPr>
              <a:t>拓展与延伸</a:t>
            </a:r>
            <a:endParaRPr lang="zh-CN" altLang="en-US" sz="2800" b="1">
              <a:latin typeface="微软雅黑" panose="020b0503020204020204" charset="-122"/>
              <a:ea typeface="微软雅黑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7</a:t>
            </a:r>
            <a:r>
              <a:rPr lang="en-US" altLang="zh-CN" sz="2800" b="1"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    </a:t>
            </a:r>
            <a:r>
              <a:rPr lang="zh-CN" altLang="en-US" sz="2800" b="1">
                <a:latin typeface="微软雅黑" panose="020b0503020204020204" charset="-122"/>
                <a:ea typeface="微软雅黑"/>
              </a:rPr>
              <a:t>布置作业</a:t>
            </a:r>
            <a:endParaRPr lang="zh-CN" altLang="en-US" sz="2800" b="1"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10"/>
          <p:cNvSpPr txBox="1"/>
          <p:nvPr userDrawn="1"/>
        </p:nvSpPr>
        <p:spPr>
          <a:xfrm>
            <a:off x="250825" y="336550"/>
            <a:ext cx="1808163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32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+mn-cs"/>
              </a:rPr>
              <a:t>学习目标</a:t>
            </a:r>
            <a:endParaRPr lang="zh-CN" altLang="en-US" sz="32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" name="流程图: 过程 6"/>
          <p:cNvSpPr/>
          <p:nvPr userDrawn="1"/>
        </p:nvSpPr>
        <p:spPr>
          <a:xfrm>
            <a:off x="-11112" y="400050"/>
            <a:ext cx="152400" cy="4572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文本框 10"/>
          <p:cNvSpPr txBox="1"/>
          <p:nvPr userDrawn="1"/>
        </p:nvSpPr>
        <p:spPr>
          <a:xfrm>
            <a:off x="250825" y="336550"/>
            <a:ext cx="1808163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32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+mn-cs"/>
                <a:sym typeface="+mn-ea"/>
              </a:rPr>
              <a:t>新课导入</a:t>
            </a:r>
            <a:endParaRPr lang="zh-CN" altLang="en-US" sz="32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35" name="流程图: 过程 34"/>
          <p:cNvSpPr/>
          <p:nvPr userDrawn="1"/>
        </p:nvSpPr>
        <p:spPr>
          <a:xfrm>
            <a:off x="-11112" y="400050"/>
            <a:ext cx="152400" cy="4572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5000" p14:dur="700">
        <p:fade/>
      </p:transition>
    </mc:Choice>
    <mc:Fallback>
      <p:transition spd="med" advClick="0" advTm="5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3"/>
          <p:cNvSpPr txBox="1"/>
          <p:nvPr userDrawn="1"/>
        </p:nvSpPr>
        <p:spPr>
          <a:xfrm>
            <a:off x="250825" y="336550"/>
            <a:ext cx="1808163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32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+mn-cs"/>
                <a:sym typeface="+mn-ea"/>
              </a:rPr>
              <a:t>新课讲解</a:t>
            </a:r>
            <a:endParaRPr lang="zh-CN" altLang="en-US" sz="32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4" name="流程图: 过程 3"/>
          <p:cNvSpPr/>
          <p:nvPr userDrawn="1"/>
        </p:nvSpPr>
        <p:spPr>
          <a:xfrm>
            <a:off x="-11112" y="400050"/>
            <a:ext cx="152400" cy="4572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5000" p14:dur="700">
        <p:fade/>
      </p:transition>
    </mc:Choice>
    <mc:Fallback>
      <p:transition spd="med" advClick="0" advTm="5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1"/>
          <p:cNvSpPr txBox="1"/>
          <p:nvPr userDrawn="1"/>
        </p:nvSpPr>
        <p:spPr>
          <a:xfrm>
            <a:off x="250825" y="336550"/>
            <a:ext cx="1808480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32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</a:rPr>
              <a:t>课堂小结</a:t>
            </a:r>
            <a:endParaRPr lang="zh-CN" altLang="en-US" sz="32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8" name="流程图: 过程 7"/>
          <p:cNvSpPr/>
          <p:nvPr userDrawn="1"/>
        </p:nvSpPr>
        <p:spPr>
          <a:xfrm>
            <a:off x="-11112" y="400050"/>
            <a:ext cx="152400" cy="4572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1"/>
          <p:cNvSpPr txBox="1"/>
          <p:nvPr userDrawn="1"/>
        </p:nvSpPr>
        <p:spPr>
          <a:xfrm>
            <a:off x="250825" y="336550"/>
            <a:ext cx="1826141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3200" b="1" noProof="1" smtClean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</a:rPr>
              <a:t>当堂小练</a:t>
            </a:r>
            <a:endParaRPr lang="zh-CN" altLang="en-US" sz="32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" name="流程图: 过程 6"/>
          <p:cNvSpPr/>
          <p:nvPr userDrawn="1"/>
        </p:nvSpPr>
        <p:spPr>
          <a:xfrm>
            <a:off x="-11112" y="400050"/>
            <a:ext cx="152400" cy="4572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2"/>
          <p:cNvSpPr txBox="1"/>
          <p:nvPr userDrawn="1"/>
        </p:nvSpPr>
        <p:spPr>
          <a:xfrm>
            <a:off x="250825" y="327025"/>
            <a:ext cx="2214563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32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+mn-cs"/>
                <a:sym typeface="+mn-ea"/>
              </a:rPr>
              <a:t>拓展与延伸</a:t>
            </a:r>
            <a:endParaRPr lang="zh-CN" altLang="en-US" sz="32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" name="流程图: 过程 6"/>
          <p:cNvSpPr/>
          <p:nvPr userDrawn="1"/>
        </p:nvSpPr>
        <p:spPr>
          <a:xfrm>
            <a:off x="-11112" y="390525"/>
            <a:ext cx="152400" cy="4572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1.xml" /><Relationship Id="rId21" Type="http://schemas.openxmlformats.org/officeDocument/2006/relationships/image" Target="../media/image1.png" /><Relationship Id="rId22" Type="http://schemas.openxmlformats.org/officeDocument/2006/relationships/image" Target="../media/image2.png" /><Relationship Id="rId2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KSO_TEMPLATE" hidden="1"/>
          <p:cNvSpPr/>
          <p:nvPr userDrawn="1">
            <p:custDataLst>
              <p:tags r:id="rId20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-24765" y="6360795"/>
            <a:ext cx="12206605" cy="513715"/>
            <a:chOff x="-23" y="9990"/>
            <a:chExt cx="19223" cy="809"/>
          </a:xfrm>
        </p:grpSpPr>
        <p:pic>
          <p:nvPicPr>
            <p:cNvPr id="2051" name="图片 1"/>
            <p:cNvPicPr>
              <a:picLocks noChangeAspect="1"/>
            </p:cNvPicPr>
            <p:nvPr userDrawn="1"/>
          </p:nvPicPr>
          <p:blipFill>
            <a:blip r:embed="rId21"/>
            <a:stretch>
              <a:fillRect/>
            </a:stretch>
          </p:blipFill>
          <p:spPr>
            <a:xfrm>
              <a:off x="17243" y="9990"/>
              <a:ext cx="1957" cy="6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圆角矩形 2"/>
            <p:cNvSpPr/>
            <p:nvPr userDrawn="1"/>
          </p:nvSpPr>
          <p:spPr>
            <a:xfrm>
              <a:off x="0" y="10507"/>
              <a:ext cx="19200" cy="293"/>
            </a:xfrm>
            <a:prstGeom prst="roundRect">
              <a:avLst>
                <a:gd name="adj" fmla="val 0"/>
              </a:avLst>
            </a:prstGeom>
            <a:solidFill>
              <a:srgbClr val="59B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solidFill>
                  <a:prstClr val="white"/>
                </a:solidFill>
              </a:endParaRPr>
            </a:p>
          </p:txBody>
        </p:sp>
        <p:pic>
          <p:nvPicPr>
            <p:cNvPr id="2053" name="图片 3"/>
            <p:cNvPicPr>
              <a:picLocks noChangeAspect="1"/>
            </p:cNvPicPr>
            <p:nvPr userDrawn="1"/>
          </p:nvPicPr>
          <p:blipFill>
            <a:blip r:embed="rId22"/>
            <a:stretch>
              <a:fillRect/>
            </a:stretch>
          </p:blipFill>
          <p:spPr>
            <a:xfrm>
              <a:off x="-23" y="10120"/>
              <a:ext cx="2500" cy="65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NULL" TargetMode="External" /><Relationship Id="rId3" Type="http://schemas.openxmlformats.org/officeDocument/2006/relationships/image" Target="../media/image6.png" /><Relationship Id="rId4" Type="http://schemas.openxmlformats.org/officeDocument/2006/relationships/audio" Target="../media/audio11.wav" /><Relationship Id="rId5" Type="http://schemas.openxmlformats.org/officeDocument/2006/relationships/audio" Target="../media/audio22.wav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7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8.png" /><Relationship Id="rId3" Type="http://schemas.openxmlformats.org/officeDocument/2006/relationships/image" Target="../media/image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文本框 1"/>
          <p:cNvSpPr>
            <a:spLocks noGrp="1"/>
          </p:cNvSpPr>
          <p:nvPr/>
        </p:nvSpPr>
        <p:spPr>
          <a:xfrm>
            <a:off x="520383" y="1781175"/>
            <a:ext cx="10972800" cy="2757805"/>
          </a:xfrm>
          <a:prstGeom prst="rect">
            <a:avLst/>
          </a:prstGeom>
          <a:noFill/>
          <a:ln>
            <a:noFill/>
          </a:ln>
        </p:spPr>
        <p:txBody>
          <a:bodyPr wrap="square" lIns="135466" tIns="50800" rIns="101600" bIns="50800">
            <a:sp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/>
              </a:tabLst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eaLnBrk="1" fontAlgn="auto" hangingPunct="1">
              <a:lnSpc>
                <a:spcPct val="150000"/>
              </a:lnSpc>
              <a:buNone/>
            </a:pPr>
            <a:r>
              <a:rPr lang="zh-CN" altLang="en-US" sz="6000" b="1" strike="noStrike" noProof="1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  <a:cs typeface="+mj-ea"/>
              </a:rPr>
              <a:t>第十四章  欧姆定律</a:t>
            </a:r>
            <a:endParaRPr lang="en-US" altLang="zh-CN" sz="4265" b="1" strike="noStrike" noProof="1">
              <a:solidFill>
                <a:schemeClr val="tx2">
                  <a:lumMod val="50000"/>
                  <a:lumOff val="50000"/>
                </a:schemeClr>
              </a:solidFill>
              <a:latin typeface="+mj-ea"/>
              <a:ea typeface="+mj-ea"/>
              <a:cs typeface="+mj-ea"/>
            </a:endParaRPr>
          </a:p>
          <a:p>
            <a:pPr indent="0" algn="ctr" eaLnBrk="1" fontAlgn="auto" hangingPunct="1">
              <a:lnSpc>
                <a:spcPct val="110000"/>
              </a:lnSpc>
              <a:buNone/>
            </a:pPr>
            <a:r>
              <a:rPr lang="zh-CN" altLang="en-US" sz="3200" b="1" strike="noStrike" noProof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第</a:t>
            </a:r>
            <a:r>
              <a:rPr lang="en-US" altLang="zh-CN" sz="3200" b="1" strike="noStrike" noProof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4</a:t>
            </a:r>
            <a:r>
              <a:rPr lang="zh-CN" altLang="en-US" sz="3200" b="1" strike="noStrike" noProof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节  欧姆定律的应用</a:t>
            </a:r>
            <a:endParaRPr lang="zh-CN" altLang="en-US" sz="3200" b="1" strike="noStrike" noProof="1">
              <a:solidFill>
                <a:schemeClr val="bg1"/>
              </a:solidFill>
              <a:latin typeface="+mn-ea"/>
              <a:cs typeface="+mn-ea"/>
            </a:endParaRPr>
          </a:p>
          <a:p>
            <a:pPr indent="0" algn="ctr" eaLnBrk="1" fontAlgn="auto" hangingPunct="1">
              <a:lnSpc>
                <a:spcPct val="110000"/>
              </a:lnSpc>
              <a:buNone/>
            </a:pPr>
            <a:r>
              <a:rPr lang="zh-CN" altLang="en-US" sz="2800" b="1" strike="noStrike" noProof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课时</a:t>
            </a:r>
            <a:r>
              <a:rPr lang="en-US" altLang="zh-CN" sz="2800" b="1" strike="noStrike" noProof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2 </a:t>
            </a:r>
            <a:r>
              <a:rPr lang="zh-CN" altLang="en-US" sz="2800" b="1" strike="noStrike" noProof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串、并联电路中欧姆定律的应用</a:t>
            </a:r>
            <a:endParaRPr lang="zh-CN" altLang="en-US" sz="2800" b="1" strike="noStrike" noProof="1">
              <a:solidFill>
                <a:schemeClr val="bg1"/>
              </a:soli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Click="0" advTm="5000" p14:dur="250">
        <p:newsflash/>
      </p:transition>
    </mc:Choice>
    <mc:Fallback>
      <p:transition advClick="0" advTm="5000">
        <p:newsflash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990558" y="1591509"/>
            <a:ext cx="78136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串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联电路的总电阻等于各串联电阻之和。</a:t>
            </a:r>
            <a:endParaRPr lang="zh-CN" altLang="en-US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245978" y="2113181"/>
            <a:ext cx="2765681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800" b="1" baseline="-25000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串</a:t>
            </a:r>
            <a:r>
              <a:rPr lang="zh-CN" altLang="en-US" sz="28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zh-CN" altLang="en-US" sz="28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en-US" sz="28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800" b="1" baseline="-25000">
              <a:solidFill>
                <a:srgbClr val="E95A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033270" y="3472180"/>
            <a:ext cx="868870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spcBef>
                <a:spcPct val="50000"/>
              </a:spcBef>
              <a:buClrTx/>
              <a:buSzTx/>
            </a:pPr>
            <a:r>
              <a:rPr lang="en-US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.并联电路的总电阻的倒数等于各并联电阻倒数之和。</a:t>
            </a:r>
            <a:endParaRPr lang="en-US" altLang="zh-CN" sz="2800" b="1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148002" y="2710021"/>
            <a:ext cx="6553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spcBef>
                <a:spcPct val="50000"/>
              </a:spcBef>
              <a:buClrTx/>
              <a:buSzTx/>
            </a:pPr>
            <a:r>
              <a:rPr lang="en-US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个阻值相同的电阻</a:t>
            </a:r>
            <a:r>
              <a:rPr lang="en-US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800" b="1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lang="en-US" altLang="zh-CN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串联，总电阻</a:t>
            </a:r>
            <a:endParaRPr lang="en-US" altLang="zh-CN" sz="2800" b="1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147900" y="5363070"/>
            <a:ext cx="70199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spcBef>
                <a:spcPct val="50000"/>
              </a:spcBef>
              <a:buClrTx/>
              <a:buSzTx/>
            </a:pPr>
            <a:r>
              <a:rPr lang="en-US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个阻值相同的电阻</a:t>
            </a:r>
            <a:r>
              <a:rPr lang="en-US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800" b="1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lang="en-US" altLang="zh-CN" sz="28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并联，总电阻</a:t>
            </a:r>
            <a:endParaRPr lang="en-US" altLang="zh-CN" sz="2800" b="1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808460" y="2708627"/>
            <a:ext cx="14058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800" b="1" baseline="-25000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串</a:t>
            </a:r>
            <a:r>
              <a:rPr lang="en-US" altLang="zh-CN" sz="28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zh-CN" sz="2800" b="1" baseline="-25000">
              <a:solidFill>
                <a:srgbClr val="E95A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683815" y="4105545"/>
            <a:ext cx="3025775" cy="950913"/>
            <a:chExt cx="1906" cy="599"/>
          </a:xfrm>
        </p:grpSpPr>
        <p:sp>
          <p:nvSpPr>
            <p:cNvPr id="13331" name="Rectangle 9"/>
            <p:cNvSpPr>
              <a:spLocks noChangeArrowheads="1"/>
            </p:cNvSpPr>
            <p:nvPr/>
          </p:nvSpPr>
          <p:spPr bwMode="auto">
            <a:xfrm>
              <a:off x="42" y="270"/>
              <a:ext cx="411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zh-CN" altLang="en-US" sz="2800" b="1" baseline="-25000">
                  <a:solidFill>
                    <a:srgbClr val="E95A67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并</a:t>
              </a:r>
              <a:endParaRPr lang="zh-CN" altLang="en-US" sz="2800" b="1" baseline="-25000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3332" name="Line 10"/>
            <p:cNvSpPr>
              <a:spLocks noChangeShapeType="1"/>
            </p:cNvSpPr>
            <p:nvPr/>
          </p:nvSpPr>
          <p:spPr bwMode="auto">
            <a:xfrm>
              <a:off x="0" y="311"/>
              <a:ext cx="45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13333" name="Line 11"/>
            <p:cNvSpPr>
              <a:spLocks noChangeShapeType="1"/>
            </p:cNvSpPr>
            <p:nvPr/>
          </p:nvSpPr>
          <p:spPr bwMode="auto">
            <a:xfrm>
              <a:off x="1452" y="311"/>
              <a:ext cx="45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13334" name="Line 12"/>
            <p:cNvSpPr>
              <a:spLocks noChangeShapeType="1"/>
            </p:cNvSpPr>
            <p:nvPr/>
          </p:nvSpPr>
          <p:spPr bwMode="auto">
            <a:xfrm>
              <a:off x="771" y="311"/>
              <a:ext cx="45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13335" name="Rectangle 13"/>
            <p:cNvSpPr>
              <a:spLocks noChangeArrowheads="1"/>
            </p:cNvSpPr>
            <p:nvPr/>
          </p:nvSpPr>
          <p:spPr bwMode="auto">
            <a:xfrm>
              <a:off x="791" y="257"/>
              <a:ext cx="35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8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6" name="Rectangle 14"/>
            <p:cNvSpPr>
              <a:spLocks noChangeArrowheads="1"/>
            </p:cNvSpPr>
            <p:nvPr/>
          </p:nvSpPr>
          <p:spPr bwMode="auto">
            <a:xfrm>
              <a:off x="1516" y="264"/>
              <a:ext cx="35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8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7" name="Rectangle 15"/>
            <p:cNvSpPr>
              <a:spLocks noChangeArrowheads="1"/>
            </p:cNvSpPr>
            <p:nvPr/>
          </p:nvSpPr>
          <p:spPr bwMode="auto">
            <a:xfrm>
              <a:off x="91" y="0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8" name="Rectangle 16"/>
            <p:cNvSpPr>
              <a:spLocks noChangeArrowheads="1"/>
            </p:cNvSpPr>
            <p:nvPr/>
          </p:nvSpPr>
          <p:spPr bwMode="auto">
            <a:xfrm>
              <a:off x="1542" y="0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9" name="Rectangle 17"/>
            <p:cNvSpPr>
              <a:spLocks noChangeArrowheads="1"/>
            </p:cNvSpPr>
            <p:nvPr/>
          </p:nvSpPr>
          <p:spPr bwMode="auto">
            <a:xfrm>
              <a:off x="817" y="0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40" name="Rectangle 18"/>
            <p:cNvSpPr>
              <a:spLocks noChangeArrowheads="1"/>
            </p:cNvSpPr>
            <p:nvPr/>
          </p:nvSpPr>
          <p:spPr bwMode="auto">
            <a:xfrm>
              <a:off x="475" y="156"/>
              <a:ext cx="26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baseline="-25000">
                  <a:solidFill>
                    <a:srgbClr val="E95A67"/>
                  </a:solidFill>
                  <a:latin typeface="Times New Roman" panose="02020603050405020304" pitchFamily="18" charset="0"/>
                </a:rPr>
                <a:t>＝</a:t>
              </a:r>
              <a:endParaRPr lang="zh-CN" altLang="en-US" sz="2800" b="1" baseline="-25000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41" name="Rectangle 19"/>
            <p:cNvSpPr>
              <a:spLocks noChangeArrowheads="1"/>
            </p:cNvSpPr>
            <p:nvPr/>
          </p:nvSpPr>
          <p:spPr bwMode="auto">
            <a:xfrm>
              <a:off x="1208" y="165"/>
              <a:ext cx="26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baseline="-25000">
                  <a:solidFill>
                    <a:srgbClr val="E95A67"/>
                  </a:solidFill>
                  <a:latin typeface="Times New Roman" panose="02020603050405020304" pitchFamily="18" charset="0"/>
                </a:rPr>
                <a:t>＋</a:t>
              </a:r>
              <a:endParaRPr lang="zh-CN" altLang="en-US" sz="2800" b="1" baseline="-25000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6259184" y="3994421"/>
            <a:ext cx="2720975" cy="1063626"/>
            <a:chExt cx="1714" cy="670"/>
          </a:xfrm>
        </p:grpSpPr>
        <p:sp>
          <p:nvSpPr>
            <p:cNvPr id="13327" name="Rectangle 21"/>
            <p:cNvSpPr>
              <a:spLocks noChangeArrowheads="1"/>
            </p:cNvSpPr>
            <p:nvPr/>
          </p:nvSpPr>
          <p:spPr bwMode="auto">
            <a:xfrm>
              <a:off x="626" y="0"/>
              <a:ext cx="108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8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8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8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8" name="Rectangle 22"/>
            <p:cNvSpPr>
              <a:spLocks noChangeArrowheads="1"/>
            </p:cNvSpPr>
            <p:nvPr/>
          </p:nvSpPr>
          <p:spPr bwMode="auto">
            <a:xfrm>
              <a:off x="0" y="181"/>
              <a:ext cx="1089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zh-CN" altLang="en-US" sz="2800" b="1" baseline="-25000">
                  <a:solidFill>
                    <a:srgbClr val="E95A67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并</a:t>
              </a:r>
              <a:r>
                <a:rPr lang="en-US" altLang="zh-CN" sz="28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zh-CN" sz="28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9" name="Rectangle 23"/>
            <p:cNvSpPr>
              <a:spLocks noChangeArrowheads="1"/>
            </p:cNvSpPr>
            <p:nvPr/>
          </p:nvSpPr>
          <p:spPr bwMode="auto">
            <a:xfrm>
              <a:off x="581" y="340"/>
              <a:ext cx="7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8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8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8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8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0" name="Line 24"/>
            <p:cNvSpPr>
              <a:spLocks noChangeShapeType="1"/>
            </p:cNvSpPr>
            <p:nvPr/>
          </p:nvSpPr>
          <p:spPr bwMode="auto">
            <a:xfrm>
              <a:off x="590" y="372"/>
              <a:ext cx="771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7761878" y="5125897"/>
            <a:ext cx="1728788" cy="996950"/>
            <a:chExt cx="1089" cy="628"/>
          </a:xfrm>
        </p:grpSpPr>
        <p:sp>
          <p:nvSpPr>
            <p:cNvPr id="13323" name="Rectangle 26"/>
            <p:cNvSpPr>
              <a:spLocks noChangeArrowheads="1"/>
            </p:cNvSpPr>
            <p:nvPr/>
          </p:nvSpPr>
          <p:spPr bwMode="auto">
            <a:xfrm>
              <a:off x="581" y="0"/>
              <a:ext cx="5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i="1">
                  <a:solidFill>
                    <a:srgbClr val="E95A67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800" b="1" baseline="-25000">
                  <a:solidFill>
                    <a:srgbClr val="E95A67"/>
                  </a:solidFill>
                  <a:latin typeface="Times New Roman" panose="02020603050405020304" pitchFamily="18" charset="0"/>
                </a:rPr>
                <a:t>0</a:t>
              </a:r>
              <a:endPara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24" name="Rectangle 27"/>
            <p:cNvSpPr>
              <a:spLocks noChangeArrowheads="1"/>
            </p:cNvSpPr>
            <p:nvPr/>
          </p:nvSpPr>
          <p:spPr bwMode="auto">
            <a:xfrm>
              <a:off x="0" y="145"/>
              <a:ext cx="1089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i="1">
                  <a:solidFill>
                    <a:srgbClr val="E95A67"/>
                  </a:solidFill>
                  <a:latin typeface="Times New Roman" panose="02020603050405020304" pitchFamily="18" charset="0"/>
                </a:rPr>
                <a:t>R</a:t>
              </a:r>
              <a:r>
                <a:rPr lang="zh-CN" altLang="en-US" sz="2800" b="1" baseline="-25000">
                  <a:solidFill>
                    <a:srgbClr val="E95A67"/>
                  </a:solidFill>
                  <a:latin typeface="楷体" panose="02010609060101010101" charset="-122"/>
                  <a:ea typeface="楷体" panose="02010609060101010101" charset="-122"/>
                </a:rPr>
                <a:t>并</a:t>
              </a:r>
              <a:r>
                <a:rPr lang="en-US" altLang="zh-CN" sz="2800" b="1">
                  <a:solidFill>
                    <a:srgbClr val="E95A67"/>
                  </a:solidFill>
                  <a:latin typeface="Times New Roman" panose="02020603050405020304" pitchFamily="18" charset="0"/>
                </a:rPr>
                <a:t>=</a:t>
              </a:r>
              <a:endParaRPr lang="en-US" altLang="zh-CN" sz="2800" b="1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25" name="Rectangle 28"/>
            <p:cNvSpPr>
              <a:spLocks noChangeArrowheads="1"/>
            </p:cNvSpPr>
            <p:nvPr/>
          </p:nvSpPr>
          <p:spPr bwMode="auto">
            <a:xfrm>
              <a:off x="644" y="263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i="1">
                  <a:solidFill>
                    <a:srgbClr val="E95A67"/>
                  </a:solidFill>
                  <a:latin typeface="Times New Roman" panose="02020603050405020304" pitchFamily="18" charset="0"/>
                </a:rPr>
                <a:t>n</a:t>
              </a:r>
              <a:endParaRPr lang="en-US" altLang="zh-CN" sz="3200" b="1" i="1" baseline="-25000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26" name="Line 29"/>
            <p:cNvSpPr>
              <a:spLocks noChangeShapeType="1"/>
            </p:cNvSpPr>
            <p:nvPr/>
          </p:nvSpPr>
          <p:spPr bwMode="auto">
            <a:xfrm>
              <a:off x="590" y="345"/>
              <a:ext cx="363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流程图: 终止 4"/>
          <p:cNvSpPr/>
          <p:nvPr/>
        </p:nvSpPr>
        <p:spPr>
          <a:xfrm>
            <a:off x="736918" y="1058545"/>
            <a:ext cx="1371600" cy="4572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3259" name="文本框 30"/>
          <p:cNvSpPr txBox="1"/>
          <p:nvPr/>
        </p:nvSpPr>
        <p:spPr>
          <a:xfrm>
            <a:off x="935355" y="1017270"/>
            <a:ext cx="100012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归 纳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Click="0" advTm="5000" p14:dur="250">
        <p:newsflash/>
      </p:transition>
    </mc:Choice>
    <mc:Fallback>
      <p:transition advClick="0" advTm="5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  <p:bldP spid="17414" grpId="0"/>
      <p:bldP spid="17415" grpId="0"/>
      <p:bldP spid="5" grpId="0"/>
      <p:bldP spid="532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81243" y="1003138"/>
          <a:ext cx="9938083" cy="5377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158"/>
                <a:gridCol w="3814011"/>
                <a:gridCol w="3777914"/>
              </a:tblGrid>
              <a:tr h="534035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439" marR="91439" marT="45716" marB="457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串联电路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39" marR="91439" marT="45716" marB="457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并联电路</a:t>
                      </a:r>
                      <a:endParaRPr lang="zh-CN" altLang="en-US" sz="2800"/>
                    </a:p>
                  </a:txBody>
                  <a:tcPr marL="91439" marR="91439" marT="45716" marB="457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7525">
                <a:tc>
                  <a:txBody>
                    <a:bodyPr vert="horz" wrap="square"/>
                    <a:lstStyle/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1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电</a:t>
                      </a:r>
                      <a:endParaRPr kumimoji="0" lang="zh-CN" altLang="en-US" sz="2800" b="1" i="0" u="none" strike="noStrike" kern="1200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cs"/>
                      </a:endParaRPr>
                    </a:p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1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路</a:t>
                      </a:r>
                      <a:endParaRPr kumimoji="0" lang="zh-CN" altLang="en-US" sz="2800" b="1" i="0" u="none" strike="noStrike" kern="1200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cs"/>
                      </a:endParaRPr>
                    </a:p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1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图</a:t>
                      </a:r>
                      <a:endParaRPr lang="zh-CN" altLang="en-US" sz="2800" b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39" marR="91439" marT="45716" marB="457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439" marR="91439" marT="45716" marB="457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z="1800" smtClean="0"/>
                        <a:t>　　</a:t>
                      </a:r>
                      <a:endParaRPr lang="zh-CN" altLang="en-US" sz="1800"/>
                    </a:p>
                  </a:txBody>
                  <a:tcPr marL="91439" marR="91439" marT="45716" marB="457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160">
                <a:tc>
                  <a:txBody>
                    <a:bodyPr vert="horz" wrap="square"/>
                    <a:lstStyle/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电流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39" marR="91439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439" marR="91439" marT="45716" marB="457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439" marR="91439" marT="45716" marB="457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804">
                <a:tc>
                  <a:txBody>
                    <a:bodyPr vert="horz" wrap="square"/>
                    <a:lstStyle/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电压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39" marR="91439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439" marR="91439" marT="45716" marB="457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439" marR="91439" marT="45716" marB="457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7690">
                <a:tc>
                  <a:txBody>
                    <a:bodyPr vert="horz" wrap="square"/>
                    <a:lstStyle/>
                    <a:p>
                      <a:pPr marL="0" marR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电阻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39" marR="91439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439" marR="91439" marT="45716" marB="457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439" marR="91439" marT="45716" marB="457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2755">
                <a:tc>
                  <a:txBody>
                    <a:bodyPr vert="horz" wrap="square"/>
                    <a:lstStyle/>
                    <a:p>
                      <a:pPr marL="0"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1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电压、电流分配关系</a:t>
                      </a:r>
                      <a:endParaRPr lang="zh-CN" altLang="en-US" sz="2800" b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39" marR="91439" marT="45716" marB="457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439" marR="91439" marT="45716" marB="457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439" marR="91439" marT="45716" marB="457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7440" name="Group 154"/>
          <p:cNvGrpSpPr/>
          <p:nvPr/>
        </p:nvGrpSpPr>
        <p:grpSpPr>
          <a:xfrm>
            <a:off x="3947795" y="1726565"/>
            <a:ext cx="6489065" cy="1497330"/>
            <a:chOff x="1520" y="706"/>
            <a:chExt cx="3657" cy="1236"/>
          </a:xfrm>
        </p:grpSpPr>
        <p:grpSp>
          <p:nvGrpSpPr>
            <p:cNvPr id="17486" name="Group 100"/>
            <p:cNvGrpSpPr/>
            <p:nvPr/>
          </p:nvGrpSpPr>
          <p:grpSpPr>
            <a:xfrm>
              <a:off x="1520" y="706"/>
              <a:ext cx="3657" cy="1236"/>
              <a:chOff x="1536" y="600"/>
              <a:chExt cx="3840" cy="1236"/>
            </a:xfrm>
          </p:grpSpPr>
          <p:sp>
            <p:nvSpPr>
              <p:cNvPr id="17491" name="Line 32"/>
              <p:cNvSpPr>
                <a:spLocks noChangeShapeType="1"/>
              </p:cNvSpPr>
              <p:nvPr/>
            </p:nvSpPr>
            <p:spPr bwMode="auto">
              <a:xfrm>
                <a:off x="1536" y="720"/>
                <a:ext cx="4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92" name="Line 33"/>
              <p:cNvSpPr>
                <a:spLocks noChangeShapeType="1"/>
              </p:cNvSpPr>
              <p:nvPr/>
            </p:nvSpPr>
            <p:spPr bwMode="auto">
              <a:xfrm flipH="1">
                <a:off x="2016" y="624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93" name="Line 34"/>
              <p:cNvSpPr>
                <a:spLocks noChangeShapeType="1"/>
              </p:cNvSpPr>
              <p:nvPr/>
            </p:nvSpPr>
            <p:spPr bwMode="auto">
              <a:xfrm flipH="1">
                <a:off x="2064" y="67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94" name="Line 35"/>
              <p:cNvSpPr>
                <a:spLocks noChangeShapeType="1"/>
              </p:cNvSpPr>
              <p:nvPr/>
            </p:nvSpPr>
            <p:spPr bwMode="auto">
              <a:xfrm>
                <a:off x="2076" y="720"/>
                <a:ext cx="4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95" name="Line 36"/>
              <p:cNvSpPr>
                <a:spLocks noChangeShapeType="1"/>
              </p:cNvSpPr>
              <p:nvPr/>
            </p:nvSpPr>
            <p:spPr bwMode="auto">
              <a:xfrm>
                <a:off x="2160" y="720"/>
                <a:ext cx="4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96" name="Line 37"/>
              <p:cNvSpPr>
                <a:spLocks noChangeShapeType="1"/>
              </p:cNvSpPr>
              <p:nvPr/>
            </p:nvSpPr>
            <p:spPr bwMode="auto">
              <a:xfrm>
                <a:off x="2256" y="720"/>
                <a:ext cx="4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97" name="Line 38"/>
              <p:cNvSpPr>
                <a:spLocks noChangeShapeType="1"/>
              </p:cNvSpPr>
              <p:nvPr/>
            </p:nvSpPr>
            <p:spPr bwMode="auto">
              <a:xfrm flipH="1">
                <a:off x="2304" y="624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98" name="Line 39"/>
              <p:cNvSpPr>
                <a:spLocks noChangeShapeType="1"/>
              </p:cNvSpPr>
              <p:nvPr/>
            </p:nvSpPr>
            <p:spPr bwMode="auto">
              <a:xfrm flipH="1">
                <a:off x="2352" y="67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99" name="Line 40"/>
              <p:cNvSpPr>
                <a:spLocks noChangeShapeType="1"/>
              </p:cNvSpPr>
              <p:nvPr/>
            </p:nvSpPr>
            <p:spPr bwMode="auto">
              <a:xfrm>
                <a:off x="2352" y="720"/>
                <a:ext cx="7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00" name="Line 41"/>
              <p:cNvSpPr>
                <a:spLocks noChangeShapeType="1"/>
              </p:cNvSpPr>
              <p:nvPr/>
            </p:nvSpPr>
            <p:spPr bwMode="auto">
              <a:xfrm flipH="1">
                <a:off x="1536" y="720"/>
                <a:ext cx="0" cy="9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01" name="Line 42"/>
              <p:cNvSpPr>
                <a:spLocks noChangeShapeType="1"/>
              </p:cNvSpPr>
              <p:nvPr/>
            </p:nvSpPr>
            <p:spPr bwMode="auto">
              <a:xfrm>
                <a:off x="1536" y="1632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02" name="Rectangle 43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384" cy="9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44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03" name="Line 44"/>
              <p:cNvSpPr>
                <a:spLocks noChangeShapeType="1"/>
              </p:cNvSpPr>
              <p:nvPr/>
            </p:nvSpPr>
            <p:spPr bwMode="auto">
              <a:xfrm>
                <a:off x="2200" y="1616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04" name="Rectangle 45"/>
              <p:cNvSpPr>
                <a:spLocks noChangeArrowheads="1"/>
              </p:cNvSpPr>
              <p:nvPr/>
            </p:nvSpPr>
            <p:spPr bwMode="auto">
              <a:xfrm>
                <a:off x="2493" y="1575"/>
                <a:ext cx="384" cy="9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44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05" name="Line 46"/>
              <p:cNvSpPr>
                <a:spLocks noChangeShapeType="1"/>
              </p:cNvSpPr>
              <p:nvPr/>
            </p:nvSpPr>
            <p:spPr bwMode="auto">
              <a:xfrm flipH="1">
                <a:off x="3120" y="720"/>
                <a:ext cx="0" cy="9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06" name="Line 47"/>
              <p:cNvSpPr>
                <a:spLocks noChangeShapeType="1"/>
              </p:cNvSpPr>
              <p:nvPr/>
            </p:nvSpPr>
            <p:spPr bwMode="auto">
              <a:xfrm>
                <a:off x="2880" y="1626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07" name="Line 48"/>
              <p:cNvSpPr>
                <a:spLocks noChangeShapeType="1"/>
              </p:cNvSpPr>
              <p:nvPr/>
            </p:nvSpPr>
            <p:spPr bwMode="auto">
              <a:xfrm flipH="1">
                <a:off x="1536" y="906"/>
                <a:ext cx="0" cy="4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08" name="Line 49"/>
              <p:cNvSpPr>
                <a:spLocks noChangeShapeType="1"/>
              </p:cNvSpPr>
              <p:nvPr/>
            </p:nvSpPr>
            <p:spPr bwMode="auto">
              <a:xfrm>
                <a:off x="2931" y="1632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09" name="Line 50"/>
              <p:cNvSpPr>
                <a:spLocks noChangeShapeType="1"/>
              </p:cNvSpPr>
              <p:nvPr/>
            </p:nvSpPr>
            <p:spPr bwMode="auto">
              <a:xfrm>
                <a:off x="2208" y="1620"/>
                <a:ext cx="192" cy="0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10" name="Line 51"/>
              <p:cNvSpPr>
                <a:spLocks noChangeShapeType="1"/>
              </p:cNvSpPr>
              <p:nvPr/>
            </p:nvSpPr>
            <p:spPr bwMode="auto">
              <a:xfrm>
                <a:off x="3744" y="720"/>
                <a:ext cx="4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11" name="Line 52"/>
              <p:cNvSpPr>
                <a:spLocks noChangeShapeType="1"/>
              </p:cNvSpPr>
              <p:nvPr/>
            </p:nvSpPr>
            <p:spPr bwMode="auto">
              <a:xfrm flipH="1">
                <a:off x="4224" y="60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12" name="Line 53"/>
              <p:cNvSpPr>
                <a:spLocks noChangeShapeType="1"/>
              </p:cNvSpPr>
              <p:nvPr/>
            </p:nvSpPr>
            <p:spPr bwMode="auto">
              <a:xfrm>
                <a:off x="4284" y="7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13" name="Line 54"/>
              <p:cNvSpPr>
                <a:spLocks noChangeShapeType="1"/>
              </p:cNvSpPr>
              <p:nvPr/>
            </p:nvSpPr>
            <p:spPr bwMode="auto">
              <a:xfrm>
                <a:off x="4416" y="720"/>
                <a:ext cx="4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14" name="Line 55"/>
              <p:cNvSpPr>
                <a:spLocks noChangeShapeType="1"/>
              </p:cNvSpPr>
              <p:nvPr/>
            </p:nvSpPr>
            <p:spPr bwMode="auto">
              <a:xfrm>
                <a:off x="4500" y="72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15" name="Line 56"/>
              <p:cNvSpPr>
                <a:spLocks noChangeShapeType="1"/>
              </p:cNvSpPr>
              <p:nvPr/>
            </p:nvSpPr>
            <p:spPr bwMode="auto">
              <a:xfrm flipH="1">
                <a:off x="4548" y="60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16" name="Line 57"/>
              <p:cNvSpPr>
                <a:spLocks noChangeShapeType="1"/>
              </p:cNvSpPr>
              <p:nvPr/>
            </p:nvSpPr>
            <p:spPr bwMode="auto">
              <a:xfrm flipH="1">
                <a:off x="4596" y="67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17" name="Line 58"/>
              <p:cNvSpPr>
                <a:spLocks noChangeShapeType="1"/>
              </p:cNvSpPr>
              <p:nvPr/>
            </p:nvSpPr>
            <p:spPr bwMode="auto">
              <a:xfrm flipH="1">
                <a:off x="4272" y="648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18" name="Line 59"/>
              <p:cNvSpPr>
                <a:spLocks noChangeShapeType="1"/>
              </p:cNvSpPr>
              <p:nvPr/>
            </p:nvSpPr>
            <p:spPr bwMode="auto">
              <a:xfrm>
                <a:off x="4608" y="720"/>
                <a:ext cx="7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19" name="Line 60"/>
              <p:cNvSpPr>
                <a:spLocks noChangeShapeType="1"/>
              </p:cNvSpPr>
              <p:nvPr/>
            </p:nvSpPr>
            <p:spPr bwMode="auto">
              <a:xfrm flipH="1">
                <a:off x="3744" y="712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20" name="Line 61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21" name="Line 62"/>
              <p:cNvSpPr>
                <a:spLocks noChangeShapeType="1"/>
              </p:cNvSpPr>
              <p:nvPr/>
            </p:nvSpPr>
            <p:spPr bwMode="auto">
              <a:xfrm>
                <a:off x="4032" y="1782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22" name="Rectangle 63"/>
              <p:cNvSpPr>
                <a:spLocks noChangeArrowheads="1"/>
              </p:cNvSpPr>
              <p:nvPr/>
            </p:nvSpPr>
            <p:spPr bwMode="auto">
              <a:xfrm>
                <a:off x="4320" y="1104"/>
                <a:ext cx="432" cy="9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44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23" name="Rectangle 64"/>
              <p:cNvSpPr>
                <a:spLocks noChangeArrowheads="1"/>
              </p:cNvSpPr>
              <p:nvPr/>
            </p:nvSpPr>
            <p:spPr bwMode="auto">
              <a:xfrm>
                <a:off x="4320" y="1740"/>
                <a:ext cx="432" cy="9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44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24" name="Line 65"/>
              <p:cNvSpPr>
                <a:spLocks noChangeShapeType="1"/>
              </p:cNvSpPr>
              <p:nvPr/>
            </p:nvSpPr>
            <p:spPr bwMode="auto">
              <a:xfrm>
                <a:off x="4752" y="1152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25" name="Line 66"/>
              <p:cNvSpPr>
                <a:spLocks noChangeShapeType="1"/>
              </p:cNvSpPr>
              <p:nvPr/>
            </p:nvSpPr>
            <p:spPr bwMode="auto">
              <a:xfrm>
                <a:off x="4752" y="1776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26" name="Line 67"/>
              <p:cNvSpPr>
                <a:spLocks noChangeShapeType="1"/>
              </p:cNvSpPr>
              <p:nvPr/>
            </p:nvSpPr>
            <p:spPr bwMode="auto">
              <a:xfrm flipH="1">
                <a:off x="4992" y="1152"/>
                <a:ext cx="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27" name="Line 68"/>
              <p:cNvSpPr>
                <a:spLocks noChangeShapeType="1"/>
              </p:cNvSpPr>
              <p:nvPr/>
            </p:nvSpPr>
            <p:spPr bwMode="auto">
              <a:xfrm>
                <a:off x="4992" y="1440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28" name="Line 69"/>
              <p:cNvSpPr>
                <a:spLocks noChangeShapeType="1"/>
              </p:cNvSpPr>
              <p:nvPr/>
            </p:nvSpPr>
            <p:spPr bwMode="auto">
              <a:xfrm flipH="1">
                <a:off x="5376" y="720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29" name="Line 70"/>
              <p:cNvSpPr>
                <a:spLocks noChangeShapeType="1"/>
              </p:cNvSpPr>
              <p:nvPr/>
            </p:nvSpPr>
            <p:spPr bwMode="auto">
              <a:xfrm flipH="1">
                <a:off x="4032" y="1142"/>
                <a:ext cx="0" cy="64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30" name="Line 71"/>
              <p:cNvSpPr>
                <a:spLocks noChangeShapeType="1"/>
              </p:cNvSpPr>
              <p:nvPr/>
            </p:nvSpPr>
            <p:spPr bwMode="auto">
              <a:xfrm flipH="1">
                <a:off x="3744" y="912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31" name="Line 72"/>
              <p:cNvSpPr>
                <a:spLocks noChangeShapeType="1"/>
              </p:cNvSpPr>
              <p:nvPr/>
            </p:nvSpPr>
            <p:spPr bwMode="auto">
              <a:xfrm>
                <a:off x="3744" y="1428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32" name="Line 73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192" cy="0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33" name="Line 74"/>
              <p:cNvSpPr>
                <a:spLocks noChangeShapeType="1"/>
              </p:cNvSpPr>
              <p:nvPr/>
            </p:nvSpPr>
            <p:spPr bwMode="auto">
              <a:xfrm>
                <a:off x="4032" y="1782"/>
                <a:ext cx="192" cy="0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34" name="Rectangle 91"/>
              <p:cNvSpPr>
                <a:spLocks noChangeArrowheads="1"/>
              </p:cNvSpPr>
              <p:nvPr/>
            </p:nvSpPr>
            <p:spPr bwMode="auto">
              <a:xfrm>
                <a:off x="2130" y="1218"/>
                <a:ext cx="354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solidFill>
                      <a:srgbClr val="E95A6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>
                    <a:solidFill>
                      <a:srgbClr val="E95A6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b="1" baseline="-25000">
                    <a:solidFill>
                      <a:srgbClr val="E95A6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35" name="Rectangle 92"/>
              <p:cNvSpPr>
                <a:spLocks noChangeArrowheads="1"/>
              </p:cNvSpPr>
              <p:nvPr/>
            </p:nvSpPr>
            <p:spPr bwMode="auto">
              <a:xfrm>
                <a:off x="2819" y="1228"/>
                <a:ext cx="354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solidFill>
                      <a:srgbClr val="E95A6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>
                    <a:solidFill>
                      <a:srgbClr val="E95A6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b="1" baseline="-25000">
                    <a:solidFill>
                      <a:srgbClr val="E95A6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36" name="Rectangle 95"/>
              <p:cNvSpPr>
                <a:spLocks noChangeArrowheads="1"/>
              </p:cNvSpPr>
              <p:nvPr/>
            </p:nvSpPr>
            <p:spPr bwMode="auto">
              <a:xfrm>
                <a:off x="3742" y="891"/>
                <a:ext cx="223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algn="l" eaLnBrk="1" hangingPunct="1">
                  <a:buClrTx/>
                  <a:buSzTx/>
                </a:pPr>
                <a:r>
                  <a:rPr lang="en-US" altLang="zh-CN" sz="2400" b="1" i="1">
                    <a:solidFill>
                      <a:srgbClr val="E95A6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I</a:t>
                </a:r>
                <a:endPara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17537" name="Rectangle 96"/>
              <p:cNvSpPr>
                <a:spLocks noChangeArrowheads="1"/>
              </p:cNvSpPr>
              <p:nvPr/>
            </p:nvSpPr>
            <p:spPr bwMode="auto">
              <a:xfrm>
                <a:off x="4065" y="746"/>
                <a:ext cx="298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i="1">
                    <a:solidFill>
                      <a:srgbClr val="E95A6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b="1" baseline="-25000">
                    <a:solidFill>
                      <a:srgbClr val="E95A6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38" name="Rectangle 97"/>
              <p:cNvSpPr>
                <a:spLocks noChangeArrowheads="1"/>
              </p:cNvSpPr>
              <p:nvPr/>
            </p:nvSpPr>
            <p:spPr bwMode="auto">
              <a:xfrm>
                <a:off x="4032" y="1419"/>
                <a:ext cx="298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i="1">
                    <a:solidFill>
                      <a:srgbClr val="E95A6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b="1" baseline="-25000">
                    <a:solidFill>
                      <a:srgbClr val="E95A6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39" name="Rectangle 99"/>
              <p:cNvSpPr>
                <a:spLocks noChangeArrowheads="1"/>
              </p:cNvSpPr>
              <p:nvPr/>
            </p:nvSpPr>
            <p:spPr bwMode="auto">
              <a:xfrm>
                <a:off x="1565" y="935"/>
                <a:ext cx="223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i="1">
                    <a:solidFill>
                      <a:srgbClr val="E95A6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487" name="Rectangle 150"/>
            <p:cNvSpPr>
              <a:spLocks noChangeArrowheads="1"/>
            </p:cNvSpPr>
            <p:nvPr/>
          </p:nvSpPr>
          <p:spPr bwMode="auto">
            <a:xfrm>
              <a:off x="1795" y="1339"/>
              <a:ext cx="355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88" name="Rectangle 151"/>
            <p:cNvSpPr>
              <a:spLocks noChangeArrowheads="1"/>
            </p:cNvSpPr>
            <p:nvPr/>
          </p:nvSpPr>
          <p:spPr bwMode="auto">
            <a:xfrm>
              <a:off x="4254" y="851"/>
              <a:ext cx="355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89" name="Rectangle 152"/>
            <p:cNvSpPr>
              <a:spLocks noChangeArrowheads="1"/>
            </p:cNvSpPr>
            <p:nvPr/>
          </p:nvSpPr>
          <p:spPr bwMode="auto">
            <a:xfrm>
              <a:off x="4216" y="1473"/>
              <a:ext cx="355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90" name="Rectangle 153"/>
            <p:cNvSpPr>
              <a:spLocks noChangeArrowheads="1"/>
            </p:cNvSpPr>
            <p:nvPr/>
          </p:nvSpPr>
          <p:spPr bwMode="auto">
            <a:xfrm>
              <a:off x="2451" y="1339"/>
              <a:ext cx="355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4506125" y="3353821"/>
            <a:ext cx="20706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>
              <a:solidFill>
                <a:srgbClr val="E95A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8269229" y="3365581"/>
            <a:ext cx="11769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400" b="1" baseline="-25000">
              <a:solidFill>
                <a:srgbClr val="E95A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4488105" y="3909857"/>
            <a:ext cx="148470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400" b="1" baseline="-25000">
              <a:solidFill>
                <a:srgbClr val="E95A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8250856" y="3916353"/>
            <a:ext cx="148470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400" b="1" baseline="-25000">
              <a:solidFill>
                <a:srgbClr val="E95A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3516844" y="4673614"/>
            <a:ext cx="33013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zh-CN" sz="2400" b="1" i="1" smtClean="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smtClean="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smtClean="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smtClean="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smtClean="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smtClean="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smtClean="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b="1" i="1" smtClean="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400" b="1" i="1" smtClean="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altLang="zh-CN" sz="2400" b="1" baseline="-25000" smtClean="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zh-CN" sz="2400" b="1" baseline="-25000" smtClean="0">
              <a:solidFill>
                <a:srgbClr val="E95A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06"/>
          <p:cNvGrpSpPr/>
          <p:nvPr/>
        </p:nvGrpSpPr>
        <p:grpSpPr>
          <a:xfrm>
            <a:off x="7283077" y="4459162"/>
            <a:ext cx="2082799" cy="815975"/>
            <a:chOff x="3712" y="3521"/>
            <a:chExt cx="1312" cy="514"/>
          </a:xfrm>
        </p:grpSpPr>
        <p:sp>
          <p:nvSpPr>
            <p:cNvPr id="66" name="Rectangle 77"/>
            <p:cNvSpPr>
              <a:spLocks noChangeArrowheads="1"/>
            </p:cNvSpPr>
            <p:nvPr/>
          </p:nvSpPr>
          <p:spPr bwMode="auto">
            <a:xfrm>
              <a:off x="3712" y="3736"/>
              <a:ext cx="387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zh-CN" altLang="en-US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并</a:t>
              </a:r>
              <a:endParaRPr lang="zh-CN" altLang="en-US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Line 80"/>
            <p:cNvSpPr>
              <a:spLocks noChangeShapeType="1"/>
            </p:cNvSpPr>
            <p:nvPr/>
          </p:nvSpPr>
          <p:spPr bwMode="auto">
            <a:xfrm>
              <a:off x="4196" y="3769"/>
              <a:ext cx="272" cy="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81"/>
            <p:cNvSpPr>
              <a:spLocks noChangeArrowheads="1"/>
            </p:cNvSpPr>
            <p:nvPr/>
          </p:nvSpPr>
          <p:spPr bwMode="auto">
            <a:xfrm>
              <a:off x="4202" y="3744"/>
              <a:ext cx="321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82"/>
            <p:cNvSpPr>
              <a:spLocks noChangeArrowheads="1"/>
            </p:cNvSpPr>
            <p:nvPr/>
          </p:nvSpPr>
          <p:spPr bwMode="auto">
            <a:xfrm>
              <a:off x="4703" y="3736"/>
              <a:ext cx="321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83"/>
            <p:cNvSpPr>
              <a:spLocks noChangeArrowheads="1"/>
            </p:cNvSpPr>
            <p:nvPr/>
          </p:nvSpPr>
          <p:spPr bwMode="auto">
            <a:xfrm>
              <a:off x="3778" y="3521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84"/>
            <p:cNvSpPr>
              <a:spLocks noChangeArrowheads="1"/>
            </p:cNvSpPr>
            <p:nvPr/>
          </p:nvSpPr>
          <p:spPr bwMode="auto">
            <a:xfrm>
              <a:off x="4712" y="3529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85"/>
            <p:cNvSpPr>
              <a:spLocks noChangeArrowheads="1"/>
            </p:cNvSpPr>
            <p:nvPr/>
          </p:nvSpPr>
          <p:spPr bwMode="auto">
            <a:xfrm>
              <a:off x="4241" y="3521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86"/>
            <p:cNvSpPr>
              <a:spLocks noChangeArrowheads="1"/>
            </p:cNvSpPr>
            <p:nvPr/>
          </p:nvSpPr>
          <p:spPr bwMode="auto">
            <a:xfrm>
              <a:off x="3969" y="3612"/>
              <a:ext cx="247" cy="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endParaRPr lang="zh-CN" altLang="en-US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ectangle 87"/>
            <p:cNvSpPr>
              <a:spLocks noChangeArrowheads="1"/>
            </p:cNvSpPr>
            <p:nvPr/>
          </p:nvSpPr>
          <p:spPr bwMode="auto">
            <a:xfrm>
              <a:off x="4459" y="3612"/>
              <a:ext cx="247" cy="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＋</a:t>
              </a:r>
              <a:endParaRPr lang="zh-CN" altLang="en-US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Line 90"/>
            <p:cNvSpPr>
              <a:spLocks noChangeShapeType="1"/>
            </p:cNvSpPr>
            <p:nvPr/>
          </p:nvSpPr>
          <p:spPr bwMode="auto">
            <a:xfrm>
              <a:off x="4686" y="3765"/>
              <a:ext cx="272" cy="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Line 105"/>
            <p:cNvSpPr>
              <a:spLocks noChangeShapeType="1"/>
            </p:cNvSpPr>
            <p:nvPr/>
          </p:nvSpPr>
          <p:spPr bwMode="auto">
            <a:xfrm>
              <a:off x="3733" y="3766"/>
              <a:ext cx="27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111"/>
          <p:cNvGrpSpPr/>
          <p:nvPr/>
        </p:nvGrpSpPr>
        <p:grpSpPr>
          <a:xfrm>
            <a:off x="9522002" y="4483795"/>
            <a:ext cx="1248838" cy="822324"/>
            <a:chOff x="4086" y="3657"/>
            <a:chExt cx="703" cy="518"/>
          </a:xfrm>
        </p:grpSpPr>
        <p:sp>
          <p:nvSpPr>
            <p:cNvPr id="17467" name="Rectangle 107"/>
            <p:cNvSpPr>
              <a:spLocks noChangeArrowheads="1"/>
            </p:cNvSpPr>
            <p:nvPr/>
          </p:nvSpPr>
          <p:spPr bwMode="auto">
            <a:xfrm>
              <a:off x="4086" y="3789"/>
              <a:ext cx="40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 smtClean="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400" smtClean="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zh-CN" sz="2400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68" name="Rectangle 108"/>
            <p:cNvSpPr>
              <a:spLocks noChangeArrowheads="1"/>
            </p:cNvSpPr>
            <p:nvPr/>
          </p:nvSpPr>
          <p:spPr bwMode="auto">
            <a:xfrm>
              <a:off x="4513" y="3884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69" name="Rectangle 109"/>
            <p:cNvSpPr>
              <a:spLocks noChangeArrowheads="1"/>
            </p:cNvSpPr>
            <p:nvPr/>
          </p:nvSpPr>
          <p:spPr bwMode="auto">
            <a:xfrm>
              <a:off x="4468" y="3657"/>
              <a:ext cx="3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70" name="Line 110"/>
            <p:cNvSpPr>
              <a:spLocks noChangeShapeType="1"/>
            </p:cNvSpPr>
            <p:nvPr/>
          </p:nvSpPr>
          <p:spPr bwMode="auto">
            <a:xfrm>
              <a:off x="4459" y="3945"/>
              <a:ext cx="31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126"/>
          <p:cNvGrpSpPr/>
          <p:nvPr/>
        </p:nvGrpSpPr>
        <p:grpSpPr>
          <a:xfrm>
            <a:off x="4582682" y="5454608"/>
            <a:ext cx="1336675" cy="903288"/>
            <a:chOff x="3461" y="3190"/>
            <a:chExt cx="842" cy="569"/>
          </a:xfrm>
        </p:grpSpPr>
        <p:sp>
          <p:nvSpPr>
            <p:cNvPr id="17459" name="Rectangle 127"/>
            <p:cNvSpPr>
              <a:spLocks noChangeArrowheads="1"/>
            </p:cNvSpPr>
            <p:nvPr/>
          </p:nvSpPr>
          <p:spPr bwMode="auto">
            <a:xfrm>
              <a:off x="3498" y="3471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</a:rPr>
                <a:t>U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60" name="Line 128"/>
            <p:cNvSpPr>
              <a:spLocks noChangeShapeType="1"/>
            </p:cNvSpPr>
            <p:nvPr/>
          </p:nvSpPr>
          <p:spPr bwMode="auto">
            <a:xfrm>
              <a:off x="3924" y="3497"/>
              <a:ext cx="272" cy="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1" name="Rectangle 129"/>
            <p:cNvSpPr>
              <a:spLocks noChangeArrowheads="1"/>
            </p:cNvSpPr>
            <p:nvPr/>
          </p:nvSpPr>
          <p:spPr bwMode="auto">
            <a:xfrm>
              <a:off x="3921" y="3466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62" name="Rectangle 130"/>
            <p:cNvSpPr>
              <a:spLocks noChangeArrowheads="1"/>
            </p:cNvSpPr>
            <p:nvPr/>
          </p:nvSpPr>
          <p:spPr bwMode="auto">
            <a:xfrm>
              <a:off x="3506" y="3213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</a:rPr>
                <a:t>U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63" name="Rectangle 131"/>
            <p:cNvSpPr>
              <a:spLocks noChangeArrowheads="1"/>
            </p:cNvSpPr>
            <p:nvPr/>
          </p:nvSpPr>
          <p:spPr bwMode="auto">
            <a:xfrm>
              <a:off x="3921" y="3190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400" baseline="-25000">
                  <a:solidFill>
                    <a:srgbClr val="E95A67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 baseline="-25000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64" name="Rectangle 132"/>
            <p:cNvSpPr>
              <a:spLocks noChangeArrowheads="1"/>
            </p:cNvSpPr>
            <p:nvPr/>
          </p:nvSpPr>
          <p:spPr bwMode="auto">
            <a:xfrm>
              <a:off x="3697" y="3340"/>
              <a:ext cx="33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baseline="-25000" smtClean="0">
                  <a:solidFill>
                    <a:srgbClr val="E95A67"/>
                  </a:solidFill>
                  <a:latin typeface="宋体" panose="02010600030101010101" pitchFamily="2" charset="-122"/>
                </a:rPr>
                <a:t>＝</a:t>
              </a:r>
              <a:endParaRPr lang="zh-CN" altLang="en-US" sz="2400" b="1" baseline="-25000" smtClean="0">
                <a:solidFill>
                  <a:srgbClr val="E95A67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7465" name="Rectangle 133"/>
            <p:cNvSpPr>
              <a:spLocks noChangeArrowheads="1"/>
            </p:cNvSpPr>
            <p:nvPr/>
          </p:nvSpPr>
          <p:spPr bwMode="auto">
            <a:xfrm>
              <a:off x="4187" y="3340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66" name="Line 134"/>
            <p:cNvSpPr>
              <a:spLocks noChangeShapeType="1"/>
            </p:cNvSpPr>
            <p:nvPr/>
          </p:nvSpPr>
          <p:spPr bwMode="auto">
            <a:xfrm>
              <a:off x="3461" y="3494"/>
              <a:ext cx="27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125"/>
          <p:cNvGrpSpPr/>
          <p:nvPr/>
        </p:nvGrpSpPr>
        <p:grpSpPr>
          <a:xfrm>
            <a:off x="8415921" y="5462534"/>
            <a:ext cx="1336675" cy="871537"/>
            <a:chOff x="3461" y="3213"/>
            <a:chExt cx="842" cy="549"/>
          </a:xfrm>
        </p:grpSpPr>
        <p:sp>
          <p:nvSpPr>
            <p:cNvPr id="17451" name="Rectangle 114"/>
            <p:cNvSpPr>
              <a:spLocks noChangeArrowheads="1"/>
            </p:cNvSpPr>
            <p:nvPr/>
          </p:nvSpPr>
          <p:spPr bwMode="auto">
            <a:xfrm>
              <a:off x="3506" y="3471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</a:rPr>
                <a:t>I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52" name="Line 115"/>
            <p:cNvSpPr>
              <a:spLocks noChangeShapeType="1"/>
            </p:cNvSpPr>
            <p:nvPr/>
          </p:nvSpPr>
          <p:spPr bwMode="auto">
            <a:xfrm>
              <a:off x="3924" y="3497"/>
              <a:ext cx="272" cy="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3" name="Rectangle 116"/>
            <p:cNvSpPr>
              <a:spLocks noChangeArrowheads="1"/>
            </p:cNvSpPr>
            <p:nvPr/>
          </p:nvSpPr>
          <p:spPr bwMode="auto">
            <a:xfrm>
              <a:off x="3920" y="3466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54" name="Rectangle 118"/>
            <p:cNvSpPr>
              <a:spLocks noChangeArrowheads="1"/>
            </p:cNvSpPr>
            <p:nvPr/>
          </p:nvSpPr>
          <p:spPr bwMode="auto">
            <a:xfrm>
              <a:off x="3506" y="3213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</a:rPr>
                <a:t>I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55" name="Rectangle 120"/>
            <p:cNvSpPr>
              <a:spLocks noChangeArrowheads="1"/>
            </p:cNvSpPr>
            <p:nvPr/>
          </p:nvSpPr>
          <p:spPr bwMode="auto">
            <a:xfrm>
              <a:off x="3921" y="3213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56" name="Rectangle 121"/>
            <p:cNvSpPr>
              <a:spLocks noChangeArrowheads="1"/>
            </p:cNvSpPr>
            <p:nvPr/>
          </p:nvSpPr>
          <p:spPr bwMode="auto">
            <a:xfrm>
              <a:off x="3697" y="3340"/>
              <a:ext cx="24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baseline="-25000">
                  <a:solidFill>
                    <a:srgbClr val="E95A67"/>
                  </a:solidFill>
                  <a:latin typeface="Times New Roman" panose="02020603050405020304" pitchFamily="18" charset="0"/>
                </a:rPr>
                <a:t>＝</a:t>
              </a:r>
              <a:endParaRPr lang="zh-CN" altLang="en-US" sz="2400" b="1" baseline="-25000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57" name="Rectangle 122"/>
            <p:cNvSpPr>
              <a:spLocks noChangeArrowheads="1"/>
            </p:cNvSpPr>
            <p:nvPr/>
          </p:nvSpPr>
          <p:spPr bwMode="auto">
            <a:xfrm>
              <a:off x="4187" y="3340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58" name="Line 124"/>
            <p:cNvSpPr>
              <a:spLocks noChangeShapeType="1"/>
            </p:cNvSpPr>
            <p:nvPr/>
          </p:nvSpPr>
          <p:spPr bwMode="auto">
            <a:xfrm>
              <a:off x="3461" y="3494"/>
              <a:ext cx="27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advClick="0" advTm="5000" p14:dur="250">
        <p:newsflash/>
      </p:transition>
    </mc:Choice>
    <mc:Fallback>
      <p:transition advClick="0" advTm="5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1545590" y="2226310"/>
            <a:ext cx="9648825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096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如图所示，电阻</a:t>
            </a:r>
            <a:r>
              <a:rPr lang="en-US" altLang="zh-CN" sz="2400" b="1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10Ω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，电源两端电压为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6V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。开关闭合后，</a:t>
            </a:r>
            <a:r>
              <a:rPr lang="zh-CN" altLang="en-US" sz="24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求：</a:t>
            </a:r>
            <a:endParaRPr lang="en-US" altLang="zh-CN" sz="2400" b="1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6096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）当滑动变阻器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接入电路的电</a:t>
            </a:r>
            <a:r>
              <a:rPr lang="zh-CN" altLang="en-US" sz="24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阻为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50Ω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时，通过电阻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的电流</a:t>
            </a:r>
            <a:r>
              <a:rPr kumimoji="1"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4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kumimoji="1" lang="en-US" altLang="zh-CN" sz="2400" b="1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6096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kumimoji="1" lang="zh-CN" altLang="en-US" sz="24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）当滑动变阻</a:t>
            </a:r>
            <a:r>
              <a:rPr kumimoji="1" lang="zh-CN" altLang="en-US" sz="24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器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4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接</a:t>
            </a:r>
            <a:r>
              <a:rPr kumimoji="1"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入电路的电阻为</a:t>
            </a:r>
            <a:r>
              <a:rPr kumimoji="1"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Ω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时，通过电阻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的电流</a:t>
            </a:r>
            <a:r>
              <a:rPr kumimoji="1"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′</a:t>
            </a:r>
            <a:r>
              <a:rPr kumimoji="1"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4339" name="Group 3"/>
          <p:cNvGrpSpPr/>
          <p:nvPr/>
        </p:nvGrpSpPr>
        <p:grpSpPr>
          <a:xfrm>
            <a:off x="4608725" y="4579137"/>
            <a:ext cx="2879725" cy="1550987"/>
            <a:chOff x="0" y="239"/>
            <a:chExt cx="1973" cy="1485"/>
          </a:xfrm>
        </p:grpSpPr>
        <p:sp>
          <p:nvSpPr>
            <p:cNvPr id="14357" name="Rectangle 4"/>
            <p:cNvSpPr>
              <a:spLocks noChangeArrowheads="1"/>
            </p:cNvSpPr>
            <p:nvPr/>
          </p:nvSpPr>
          <p:spPr bwMode="auto">
            <a:xfrm>
              <a:off x="0" y="726"/>
              <a:ext cx="1792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4358" name="Group 5"/>
            <p:cNvGrpSpPr/>
            <p:nvPr/>
          </p:nvGrpSpPr>
          <p:grpSpPr>
            <a:xfrm>
              <a:off x="544" y="1384"/>
              <a:ext cx="85" cy="340"/>
              <a:chExt cx="85" cy="340"/>
            </a:xfrm>
          </p:grpSpPr>
          <p:sp>
            <p:nvSpPr>
              <p:cNvPr id="14374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75" name="Line 2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6" name="Line 21"/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359" name="Group 9"/>
            <p:cNvGrpSpPr/>
            <p:nvPr/>
          </p:nvGrpSpPr>
          <p:grpSpPr>
            <a:xfrm>
              <a:off x="1202" y="1429"/>
              <a:ext cx="283" cy="170"/>
              <a:chExt cx="256" cy="142"/>
            </a:xfrm>
          </p:grpSpPr>
          <p:sp>
            <p:nvSpPr>
              <p:cNvPr id="14371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72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3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4360" name="Rectangle 178"/>
            <p:cNvSpPr>
              <a:spLocks noChangeArrowheads="1"/>
            </p:cNvSpPr>
            <p:nvPr/>
          </p:nvSpPr>
          <p:spPr bwMode="auto">
            <a:xfrm>
              <a:off x="346" y="659"/>
              <a:ext cx="425" cy="14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4361" name="Group 14"/>
            <p:cNvGrpSpPr/>
            <p:nvPr/>
          </p:nvGrpSpPr>
          <p:grpSpPr>
            <a:xfrm>
              <a:off x="1247" y="431"/>
              <a:ext cx="726" cy="363"/>
              <a:chExt cx="726" cy="363"/>
            </a:xfrm>
          </p:grpSpPr>
          <p:sp>
            <p:nvSpPr>
              <p:cNvPr id="14367" name="Rectangle 18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26" cy="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68" name="Line 182"/>
              <p:cNvSpPr>
                <a:spLocks noChangeShapeType="1"/>
              </p:cNvSpPr>
              <p:nvPr/>
            </p:nvSpPr>
            <p:spPr bwMode="auto">
              <a:xfrm>
                <a:off x="227" y="0"/>
                <a:ext cx="3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9" name="Line 183"/>
              <p:cNvSpPr>
                <a:spLocks noChangeShapeType="1"/>
              </p:cNvSpPr>
              <p:nvPr/>
            </p:nvSpPr>
            <p:spPr bwMode="auto">
              <a:xfrm flipH="1">
                <a:off x="227" y="0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0" name="Rectangle 184"/>
              <p:cNvSpPr>
                <a:spLocks noChangeArrowheads="1"/>
              </p:cNvSpPr>
              <p:nvPr/>
            </p:nvSpPr>
            <p:spPr bwMode="auto">
              <a:xfrm>
                <a:off x="0" y="227"/>
                <a:ext cx="453" cy="13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4362" name="Text Box 4"/>
            <p:cNvSpPr txBox="1">
              <a:spLocks noChangeArrowheads="1"/>
            </p:cNvSpPr>
            <p:nvPr/>
          </p:nvSpPr>
          <p:spPr bwMode="auto">
            <a:xfrm>
              <a:off x="386" y="748"/>
              <a:ext cx="369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 i="1">
                  <a:latin typeface="Times New Roman" panose="02020603050405020304" pitchFamily="18" charset="0"/>
                </a:rPr>
                <a:t>R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1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14363" name="Text Box 4"/>
            <p:cNvSpPr txBox="1">
              <a:spLocks noChangeArrowheads="1"/>
            </p:cNvSpPr>
            <p:nvPr/>
          </p:nvSpPr>
          <p:spPr bwMode="auto">
            <a:xfrm>
              <a:off x="1270" y="748"/>
              <a:ext cx="369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 i="1">
                  <a:latin typeface="Times New Roman" panose="02020603050405020304" pitchFamily="18" charset="0"/>
                </a:rPr>
                <a:t>R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2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14364" name="Line 31"/>
            <p:cNvSpPr>
              <a:spLocks noChangeShapeType="1"/>
            </p:cNvSpPr>
            <p:nvPr/>
          </p:nvSpPr>
          <p:spPr bwMode="auto">
            <a:xfrm flipH="1">
              <a:off x="1792" y="431"/>
              <a:ext cx="0" cy="3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5" name="Rectangle 32"/>
            <p:cNvSpPr>
              <a:spLocks noChangeArrowheads="1"/>
            </p:cNvSpPr>
            <p:nvPr/>
          </p:nvSpPr>
          <p:spPr bwMode="auto">
            <a:xfrm>
              <a:off x="1202" y="1227"/>
              <a:ext cx="22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latin typeface="Times New Roman" panose="02020603050405020304" pitchFamily="18" charset="0"/>
                </a:rPr>
                <a:t>S</a:t>
              </a:r>
              <a:endParaRPr lang="zh-CN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14366" name="Rectangle 33"/>
            <p:cNvSpPr>
              <a:spLocks noChangeArrowheads="1"/>
            </p:cNvSpPr>
            <p:nvPr/>
          </p:nvSpPr>
          <p:spPr bwMode="auto">
            <a:xfrm>
              <a:off x="1293" y="239"/>
              <a:ext cx="23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i="1">
                  <a:latin typeface="Times New Roman" panose="02020603050405020304" pitchFamily="18" charset="0"/>
                </a:rPr>
                <a:t>P</a:t>
              </a:r>
              <a:endParaRPr lang="zh-CN" altLang="en-US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11" name="TextBox 24"/>
          <p:cNvSpPr txBox="1"/>
          <p:nvPr/>
        </p:nvSpPr>
        <p:spPr>
          <a:xfrm>
            <a:off x="0" y="1063625"/>
            <a:ext cx="5356860" cy="521970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二、串并联电路的计算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/>
              <a:cs typeface="+mn-ea"/>
            </a:endParaRPr>
          </a:p>
        </p:txBody>
      </p:sp>
      <p:grpSp>
        <p:nvGrpSpPr>
          <p:cNvPr id="55302" name="组合 15"/>
          <p:cNvGrpSpPr/>
          <p:nvPr/>
        </p:nvGrpSpPr>
        <p:grpSpPr>
          <a:xfrm>
            <a:off x="1458913" y="2363153"/>
            <a:ext cx="582612" cy="458787"/>
            <a:chOff x="4812" y="1680"/>
            <a:chExt cx="918" cy="724"/>
          </a:xfrm>
        </p:grpSpPr>
        <p:grpSp>
          <p:nvGrpSpPr>
            <p:cNvPr id="55303" name="组合 12"/>
            <p:cNvGrpSpPr/>
            <p:nvPr/>
          </p:nvGrpSpPr>
          <p:grpSpPr>
            <a:xfrm>
              <a:off x="4812" y="1680"/>
              <a:ext cx="919" cy="720"/>
              <a:chOff x="4812" y="1680"/>
              <a:chExt cx="919" cy="720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4812" y="1680"/>
                <a:ext cx="795" cy="72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2" name="等腰三角形 1"/>
              <p:cNvSpPr/>
              <p:nvPr/>
            </p:nvSpPr>
            <p:spPr>
              <a:xfrm rot="5400000">
                <a:off x="5386" y="1936"/>
                <a:ext cx="480" cy="210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55306" name="文本框 13"/>
            <p:cNvSpPr txBox="1"/>
            <p:nvPr/>
          </p:nvSpPr>
          <p:spPr>
            <a:xfrm>
              <a:off x="4826" y="1680"/>
              <a:ext cx="76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charset="-122"/>
                  <a:ea typeface="微软雅黑"/>
                </a:rPr>
                <a:t>例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/>
              </a:endParaRPr>
            </a:p>
          </p:txBody>
        </p:sp>
      </p:grpSp>
      <p:sp>
        <p:nvSpPr>
          <p:cNvPr id="55307" name="文本框 1"/>
          <p:cNvSpPr txBox="1"/>
          <p:nvPr/>
        </p:nvSpPr>
        <p:spPr>
          <a:xfrm>
            <a:off x="903288" y="1782445"/>
            <a:ext cx="1693862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>
                <a:solidFill>
                  <a:srgbClr val="F0775F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典例分析</a:t>
            </a:r>
            <a:endParaRPr lang="zh-CN" altLang="en-US" sz="2800" b="1">
              <a:solidFill>
                <a:srgbClr val="F0775F"/>
              </a:solidFill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Click="0" advTm="5000" p14:dur="250">
        <p:newsflash/>
      </p:transition>
    </mc:Choice>
    <mc:Fallback>
      <p:transition advClick="0" advTm="5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53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TextBox 35"/>
          <p:cNvSpPr txBox="1"/>
          <p:nvPr/>
        </p:nvSpPr>
        <p:spPr>
          <a:xfrm>
            <a:off x="2117022" y="1373819"/>
            <a:ext cx="4527550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由图可知，</a:t>
            </a:r>
            <a:r>
              <a:rPr lang="en-US" altLang="zh-CN" sz="2400" b="1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</a:t>
            </a:r>
            <a:r>
              <a:rPr lang="en-US" altLang="zh-CN" sz="2400" b="1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串联。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7650" y="2349023"/>
            <a:ext cx="685467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）串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联的总电</a:t>
            </a: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阻是 </a:t>
            </a:r>
            <a:r>
              <a:rPr lang="en-US" altLang="zh-CN" sz="2400" b="1" i="1" smtClean="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smtClean="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smtClean="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smtClean="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smtClean="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smtClean="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smtClean="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smtClean="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=10Ω+50Ω=60Ω</a:t>
            </a:r>
            <a:endParaRPr lang="en-US" altLang="zh-CN" sz="2400" b="1" smtClean="0">
              <a:solidFill>
                <a:srgbClr val="E95A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49"/>
          <p:cNvGrpSpPr/>
          <p:nvPr/>
        </p:nvGrpSpPr>
        <p:grpSpPr>
          <a:xfrm>
            <a:off x="5307858" y="2887617"/>
            <a:ext cx="4085669" cy="830263"/>
            <a:chOff x="2132" y="3706"/>
            <a:chExt cx="2371" cy="523"/>
          </a:xfrm>
        </p:grpSpPr>
        <p:sp>
          <p:nvSpPr>
            <p:cNvPr id="14352" name="Rectangle 50"/>
            <p:cNvSpPr>
              <a:spLocks noChangeArrowheads="1"/>
            </p:cNvSpPr>
            <p:nvPr/>
          </p:nvSpPr>
          <p:spPr bwMode="auto">
            <a:xfrm>
              <a:off x="2132" y="3838"/>
              <a:ext cx="2371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I= </a:t>
              </a:r>
              <a:r>
                <a:rPr lang="zh-CN" altLang="en-US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　  </a:t>
              </a:r>
              <a:r>
                <a:rPr lang="zh-CN" altLang="en-US" sz="2400" b="1" smtClean="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　</a:t>
              </a:r>
              <a:r>
                <a:rPr lang="en-US" altLang="zh-CN" sz="2400" b="1" smtClean="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zh-CN" altLang="en-US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　　　 </a:t>
              </a:r>
              <a:r>
                <a:rPr lang="zh-CN" altLang="en-US" sz="2400" b="1" smtClean="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　</a:t>
              </a:r>
              <a:r>
                <a:rPr lang="en-US" altLang="zh-CN" sz="2400" b="1" smtClean="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zh-CN" altLang="en-US" sz="2400" b="1" smtClean="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0.1 A</a:t>
              </a:r>
              <a:endPara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3" name="Rectangle 51"/>
            <p:cNvSpPr>
              <a:spLocks noChangeArrowheads="1"/>
            </p:cNvSpPr>
            <p:nvPr/>
          </p:nvSpPr>
          <p:spPr bwMode="auto">
            <a:xfrm>
              <a:off x="2495" y="3706"/>
              <a:ext cx="23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4" name="Line 52"/>
            <p:cNvSpPr>
              <a:spLocks noChangeShapeType="1"/>
            </p:cNvSpPr>
            <p:nvPr/>
          </p:nvSpPr>
          <p:spPr bwMode="auto">
            <a:xfrm>
              <a:off x="2492" y="3978"/>
              <a:ext cx="273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5" name="Rectangle 53"/>
            <p:cNvSpPr>
              <a:spLocks noChangeArrowheads="1"/>
            </p:cNvSpPr>
            <p:nvPr/>
          </p:nvSpPr>
          <p:spPr bwMode="auto">
            <a:xfrm>
              <a:off x="3097" y="3706"/>
              <a:ext cx="51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V</a:t>
              </a:r>
              <a:endPara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60 Ω</a:t>
              </a:r>
              <a:endPara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6" name="Line 54"/>
            <p:cNvSpPr>
              <a:spLocks noChangeShapeType="1"/>
            </p:cNvSpPr>
            <p:nvPr/>
          </p:nvSpPr>
          <p:spPr bwMode="auto">
            <a:xfrm>
              <a:off x="3109" y="3987"/>
              <a:ext cx="572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054504" y="3071768"/>
            <a:ext cx="255903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通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过</a:t>
            </a:r>
            <a:r>
              <a:rPr lang="en-US" altLang="zh-CN" sz="2400" b="1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的电流为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76359" y="3930738"/>
            <a:ext cx="78136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）串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联的总电阻是 </a:t>
            </a:r>
            <a:r>
              <a: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′</a:t>
            </a:r>
            <a:r>
              <a: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=10Ω+20Ω=30Ω</a:t>
            </a:r>
            <a:endParaRPr lang="en-US" altLang="zh-CN" sz="2400" b="1">
              <a:solidFill>
                <a:srgbClr val="E95A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56346" y="4646222"/>
            <a:ext cx="551338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通过</a:t>
            </a:r>
            <a:r>
              <a:rPr lang="en-US" altLang="zh-CN" sz="2400" b="1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的电流为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8" name="Group 49"/>
          <p:cNvGrpSpPr/>
          <p:nvPr/>
        </p:nvGrpSpPr>
        <p:grpSpPr>
          <a:xfrm>
            <a:off x="5369509" y="4462072"/>
            <a:ext cx="3642811" cy="903287"/>
            <a:chOff x="2132" y="3702"/>
            <a:chExt cx="2114" cy="569"/>
          </a:xfrm>
        </p:grpSpPr>
        <p:sp>
          <p:nvSpPr>
            <p:cNvPr id="14347" name="Rectangle 50"/>
            <p:cNvSpPr>
              <a:spLocks noChangeArrowheads="1"/>
            </p:cNvSpPr>
            <p:nvPr/>
          </p:nvSpPr>
          <p:spPr bwMode="auto">
            <a:xfrm>
              <a:off x="2132" y="3838"/>
              <a:ext cx="211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′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zh-CN" altLang="en-US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　  </a:t>
              </a:r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zh-CN" altLang="en-US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　　　 </a:t>
              </a:r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zh-CN" altLang="en-US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0.2 A</a:t>
              </a:r>
              <a:endPara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8" name="Rectangle 51"/>
            <p:cNvSpPr>
              <a:spLocks noChangeArrowheads="1"/>
            </p:cNvSpPr>
            <p:nvPr/>
          </p:nvSpPr>
          <p:spPr bwMode="auto">
            <a:xfrm>
              <a:off x="2471" y="3748"/>
              <a:ext cx="33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′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zh-CN" sz="2400" b="1" i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9" name="Line 52"/>
            <p:cNvSpPr>
              <a:spLocks noChangeShapeType="1"/>
            </p:cNvSpPr>
            <p:nvPr/>
          </p:nvSpPr>
          <p:spPr bwMode="auto">
            <a:xfrm>
              <a:off x="2471" y="3978"/>
              <a:ext cx="273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0" name="Rectangle 53"/>
            <p:cNvSpPr>
              <a:spLocks noChangeArrowheads="1"/>
            </p:cNvSpPr>
            <p:nvPr/>
          </p:nvSpPr>
          <p:spPr bwMode="auto">
            <a:xfrm>
              <a:off x="2916" y="3702"/>
              <a:ext cx="51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V</a:t>
              </a:r>
              <a:endPara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 Ω</a:t>
              </a:r>
              <a:endPara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1" name="Line 54"/>
            <p:cNvSpPr>
              <a:spLocks noChangeShapeType="1"/>
            </p:cNvSpPr>
            <p:nvPr/>
          </p:nvSpPr>
          <p:spPr bwMode="auto">
            <a:xfrm>
              <a:off x="2895" y="3978"/>
              <a:ext cx="572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advClick="0" advTm="5000" p14:dur="250">
        <p:newsflash/>
      </p:transition>
    </mc:Choice>
    <mc:Fallback>
      <p:transition advClick="0" advTm="5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5302" name="组合 15"/>
          <p:cNvGrpSpPr/>
          <p:nvPr/>
        </p:nvGrpSpPr>
        <p:grpSpPr>
          <a:xfrm>
            <a:off x="1500188" y="1771968"/>
            <a:ext cx="582612" cy="458787"/>
            <a:chOff x="4812" y="1680"/>
            <a:chExt cx="918" cy="724"/>
          </a:xfrm>
        </p:grpSpPr>
        <p:grpSp>
          <p:nvGrpSpPr>
            <p:cNvPr id="55303" name="组合 12"/>
            <p:cNvGrpSpPr/>
            <p:nvPr/>
          </p:nvGrpSpPr>
          <p:grpSpPr>
            <a:xfrm>
              <a:off x="4812" y="1680"/>
              <a:ext cx="919" cy="720"/>
              <a:chOff x="4812" y="1680"/>
              <a:chExt cx="919" cy="720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4812" y="1680"/>
                <a:ext cx="795" cy="72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2" name="等腰三角形 1"/>
              <p:cNvSpPr/>
              <p:nvPr/>
            </p:nvSpPr>
            <p:spPr>
              <a:xfrm rot="5400000">
                <a:off x="5386" y="1936"/>
                <a:ext cx="480" cy="210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55306" name="文本框 13"/>
            <p:cNvSpPr txBox="1"/>
            <p:nvPr/>
          </p:nvSpPr>
          <p:spPr>
            <a:xfrm>
              <a:off x="4826" y="1680"/>
              <a:ext cx="76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charset="-122"/>
                  <a:ea typeface="微软雅黑"/>
                </a:rPr>
                <a:t>例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/>
              </a:endParaRPr>
            </a:p>
          </p:txBody>
        </p:sp>
      </p:grpSp>
      <p:sp>
        <p:nvSpPr>
          <p:cNvPr id="55307" name="文本框 1"/>
          <p:cNvSpPr txBox="1"/>
          <p:nvPr/>
        </p:nvSpPr>
        <p:spPr>
          <a:xfrm>
            <a:off x="944563" y="1191260"/>
            <a:ext cx="1693862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>
                <a:solidFill>
                  <a:srgbClr val="F0775F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典例分析</a:t>
            </a:r>
            <a:endParaRPr lang="zh-CN" altLang="en-US" sz="2800" b="1">
              <a:solidFill>
                <a:srgbClr val="F0775F"/>
              </a:solidFill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671320" y="1636395"/>
            <a:ext cx="935164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609600" eaLnBrk="1" hangingPunct="1">
              <a:lnSpc>
                <a:spcPct val="15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如图所示，已知</a:t>
            </a:r>
            <a:r>
              <a:rPr lang="en-US" altLang="zh-CN" sz="2400" b="1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=4.5 A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=0.9 A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，电源电压为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36 V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，那么灯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的电阻</a:t>
            </a:r>
            <a:r>
              <a:rPr lang="en-US" altLang="zh-CN" sz="2400" b="1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多大</a:t>
            </a: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灯</a:t>
            </a:r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电阻</a:t>
            </a:r>
            <a:r>
              <a:rPr lang="en-US" altLang="zh-CN" sz="2400" b="1" i="1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及并联的总电阻多大？ 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7347586" y="2938781"/>
            <a:ext cx="2555875" cy="2538413"/>
            <a:chExt cx="1724" cy="1691"/>
          </a:xfrm>
        </p:grpSpPr>
        <p:sp>
          <p:nvSpPr>
            <p:cNvPr id="15383" name="Rectangle 7"/>
            <p:cNvSpPr>
              <a:spLocks noChangeArrowheads="1"/>
            </p:cNvSpPr>
            <p:nvPr/>
          </p:nvSpPr>
          <p:spPr bwMode="auto">
            <a:xfrm>
              <a:off x="0" y="363"/>
              <a:ext cx="1724" cy="99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84" name="AutoShape 90"/>
            <p:cNvSpPr>
              <a:spLocks noChangeArrowheads="1"/>
            </p:cNvSpPr>
            <p:nvPr/>
          </p:nvSpPr>
          <p:spPr bwMode="auto">
            <a:xfrm>
              <a:off x="726" y="204"/>
              <a:ext cx="312" cy="311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385" name="Line 185"/>
            <p:cNvSpPr>
              <a:spLocks noChangeShapeType="1"/>
            </p:cNvSpPr>
            <p:nvPr/>
          </p:nvSpPr>
          <p:spPr bwMode="auto">
            <a:xfrm>
              <a:off x="0" y="862"/>
              <a:ext cx="17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5386" name="Group 10"/>
            <p:cNvGrpSpPr/>
            <p:nvPr/>
          </p:nvGrpSpPr>
          <p:grpSpPr>
            <a:xfrm>
              <a:off x="363" y="1248"/>
              <a:ext cx="283" cy="170"/>
              <a:chExt cx="256" cy="142"/>
            </a:xfrm>
          </p:grpSpPr>
          <p:sp>
            <p:nvSpPr>
              <p:cNvPr id="15400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01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2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387" name="Rectangle 178"/>
            <p:cNvSpPr>
              <a:spLocks noChangeArrowheads="1"/>
            </p:cNvSpPr>
            <p:nvPr/>
          </p:nvSpPr>
          <p:spPr bwMode="auto">
            <a:xfrm>
              <a:off x="1156" y="1293"/>
              <a:ext cx="385" cy="1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388" name="Oval 125"/>
            <p:cNvSpPr>
              <a:spLocks noChangeArrowheads="1"/>
            </p:cNvSpPr>
            <p:nvPr/>
          </p:nvSpPr>
          <p:spPr bwMode="auto">
            <a:xfrm rot="5400000" flipV="1">
              <a:off x="1106" y="1310"/>
              <a:ext cx="71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</a:ln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125"/>
            <p:cNvSpPr>
              <a:spLocks noChangeArrowheads="1"/>
            </p:cNvSpPr>
            <p:nvPr/>
          </p:nvSpPr>
          <p:spPr bwMode="auto">
            <a:xfrm rot="5400000" flipV="1">
              <a:off x="1514" y="1310"/>
              <a:ext cx="71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</a:ln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390" name="AutoShape 90"/>
            <p:cNvSpPr>
              <a:spLocks noChangeArrowheads="1"/>
            </p:cNvSpPr>
            <p:nvPr/>
          </p:nvSpPr>
          <p:spPr bwMode="auto">
            <a:xfrm>
              <a:off x="726" y="703"/>
              <a:ext cx="312" cy="311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391" name="Text Box 109"/>
            <p:cNvSpPr txBox="1">
              <a:spLocks noChangeArrowheads="1"/>
            </p:cNvSpPr>
            <p:nvPr/>
          </p:nvSpPr>
          <p:spPr bwMode="auto">
            <a:xfrm>
              <a:off x="976" y="499"/>
              <a:ext cx="34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5392" name="Text Box 4"/>
            <p:cNvSpPr txBox="1">
              <a:spLocks noChangeArrowheads="1"/>
            </p:cNvSpPr>
            <p:nvPr/>
          </p:nvSpPr>
          <p:spPr bwMode="auto">
            <a:xfrm>
              <a:off x="294" y="522"/>
              <a:ext cx="37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I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15393" name="Text Box 4"/>
            <p:cNvSpPr txBox="1">
              <a:spLocks noChangeArrowheads="1"/>
            </p:cNvSpPr>
            <p:nvPr/>
          </p:nvSpPr>
          <p:spPr bwMode="auto">
            <a:xfrm>
              <a:off x="45" y="953"/>
              <a:ext cx="36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I</a:t>
              </a: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15394" name="Text Box 116"/>
            <p:cNvSpPr txBox="1">
              <a:spLocks noChangeArrowheads="1"/>
            </p:cNvSpPr>
            <p:nvPr/>
          </p:nvSpPr>
          <p:spPr bwMode="auto">
            <a:xfrm>
              <a:off x="1043" y="1406"/>
              <a:ext cx="589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36 V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5395" name="Line 22"/>
            <p:cNvSpPr>
              <a:spLocks noChangeShapeType="1"/>
            </p:cNvSpPr>
            <p:nvPr/>
          </p:nvSpPr>
          <p:spPr bwMode="auto">
            <a:xfrm>
              <a:off x="317" y="363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6" name="Line 23"/>
            <p:cNvSpPr>
              <a:spLocks noChangeShapeType="1"/>
            </p:cNvSpPr>
            <p:nvPr/>
          </p:nvSpPr>
          <p:spPr bwMode="auto">
            <a:xfrm>
              <a:off x="249" y="862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7" name="Line 24"/>
            <p:cNvSpPr>
              <a:spLocks noChangeShapeType="1"/>
            </p:cNvSpPr>
            <p:nvPr/>
          </p:nvSpPr>
          <p:spPr bwMode="auto">
            <a:xfrm rot="-5400000">
              <a:off x="-114" y="1151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8" name="Text Box 109"/>
            <p:cNvSpPr txBox="1">
              <a:spLocks noChangeArrowheads="1"/>
            </p:cNvSpPr>
            <p:nvPr/>
          </p:nvSpPr>
          <p:spPr bwMode="auto">
            <a:xfrm>
              <a:off x="998" y="0"/>
              <a:ext cx="341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1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5399" name="Text Box 4"/>
            <p:cNvSpPr txBox="1">
              <a:spLocks noChangeArrowheads="1"/>
            </p:cNvSpPr>
            <p:nvPr/>
          </p:nvSpPr>
          <p:spPr bwMode="auto">
            <a:xfrm>
              <a:off x="249" y="36"/>
              <a:ext cx="36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I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1</a:t>
              </a: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44"/>
          <p:cNvGrpSpPr/>
          <p:nvPr/>
        </p:nvGrpSpPr>
        <p:grpSpPr>
          <a:xfrm>
            <a:off x="2265988" y="3014671"/>
            <a:ext cx="4643437" cy="882651"/>
            <a:chOff x="2876" y="3781"/>
            <a:chExt cx="2925" cy="556"/>
          </a:xfrm>
        </p:grpSpPr>
        <p:sp>
          <p:nvSpPr>
            <p:cNvPr id="15378" name="Rectangle 39"/>
            <p:cNvSpPr>
              <a:spLocks noChangeArrowheads="1"/>
            </p:cNvSpPr>
            <p:nvPr/>
          </p:nvSpPr>
          <p:spPr bwMode="auto">
            <a:xfrm>
              <a:off x="2876" y="3915"/>
              <a:ext cx="2925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zh-CN" altLang="en-US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　　</a:t>
              </a:r>
              <a:r>
                <a:rPr lang="en-US" altLang="zh-CN" sz="2400" b="1" smtClean="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 </a:t>
              </a:r>
              <a:r>
                <a:rPr lang="zh-CN" altLang="en-US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　  　</a:t>
              </a:r>
              <a:r>
                <a:rPr lang="zh-CN" altLang="en-US" sz="2400" b="1" smtClean="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　</a:t>
              </a:r>
              <a:r>
                <a:rPr lang="en-US" altLang="zh-CN" sz="2400" b="1" smtClean="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zh-CN" altLang="en-US" sz="2400" b="1" smtClean="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Ω</a:t>
              </a:r>
              <a:endPara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9" name="Rectangle 40"/>
            <p:cNvSpPr>
              <a:spLocks noChangeArrowheads="1"/>
            </p:cNvSpPr>
            <p:nvPr/>
          </p:nvSpPr>
          <p:spPr bwMode="auto">
            <a:xfrm>
              <a:off x="3282" y="3781"/>
              <a:ext cx="32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0" name="Line 41"/>
            <p:cNvSpPr>
              <a:spLocks noChangeShapeType="1"/>
            </p:cNvSpPr>
            <p:nvPr/>
          </p:nvSpPr>
          <p:spPr bwMode="auto">
            <a:xfrm>
              <a:off x="3306" y="4056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5381" name="Rectangle 42"/>
            <p:cNvSpPr>
              <a:spLocks noChangeArrowheads="1"/>
            </p:cNvSpPr>
            <p:nvPr/>
          </p:nvSpPr>
          <p:spPr bwMode="auto">
            <a:xfrm>
              <a:off x="3863" y="3814"/>
              <a:ext cx="53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 V</a:t>
              </a:r>
              <a:endPara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3.6 A</a:t>
              </a:r>
              <a:endPara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2" name="Line 43"/>
            <p:cNvSpPr>
              <a:spLocks noChangeShapeType="1"/>
            </p:cNvSpPr>
            <p:nvPr/>
          </p:nvSpPr>
          <p:spPr bwMode="auto">
            <a:xfrm>
              <a:off x="3805" y="4067"/>
              <a:ext cx="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2269796" y="3916373"/>
            <a:ext cx="4643438" cy="863601"/>
            <a:chOff x="2903" y="3797"/>
            <a:chExt cx="2925" cy="544"/>
          </a:xfrm>
        </p:grpSpPr>
        <p:sp>
          <p:nvSpPr>
            <p:cNvPr id="15373" name="Rectangle 39"/>
            <p:cNvSpPr>
              <a:spLocks noChangeArrowheads="1"/>
            </p:cNvSpPr>
            <p:nvPr/>
          </p:nvSpPr>
          <p:spPr bwMode="auto">
            <a:xfrm>
              <a:off x="2903" y="3923"/>
              <a:ext cx="292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zh-CN" altLang="en-US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　　</a:t>
              </a:r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zh-CN" altLang="en-US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　　  　</a:t>
              </a:r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zh-CN" altLang="en-US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 Ω</a:t>
              </a:r>
              <a:endPara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4" name="Rectangle 40"/>
            <p:cNvSpPr>
              <a:spLocks noChangeArrowheads="1"/>
            </p:cNvSpPr>
            <p:nvPr/>
          </p:nvSpPr>
          <p:spPr bwMode="auto">
            <a:xfrm>
              <a:off x="3307" y="3818"/>
              <a:ext cx="32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5" name="Line 41"/>
            <p:cNvSpPr>
              <a:spLocks noChangeShapeType="1"/>
            </p:cNvSpPr>
            <p:nvPr/>
          </p:nvSpPr>
          <p:spPr bwMode="auto">
            <a:xfrm>
              <a:off x="3337" y="4094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5376" name="Rectangle 42"/>
            <p:cNvSpPr>
              <a:spLocks noChangeArrowheads="1"/>
            </p:cNvSpPr>
            <p:nvPr/>
          </p:nvSpPr>
          <p:spPr bwMode="auto">
            <a:xfrm>
              <a:off x="3770" y="3797"/>
              <a:ext cx="53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 V</a:t>
              </a:r>
              <a:endPara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0.9 A</a:t>
              </a:r>
              <a:endPara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7" name="Line 43"/>
            <p:cNvSpPr>
              <a:spLocks noChangeShapeType="1"/>
            </p:cNvSpPr>
            <p:nvPr/>
          </p:nvSpPr>
          <p:spPr bwMode="auto">
            <a:xfrm>
              <a:off x="3770" y="4092"/>
              <a:ext cx="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44"/>
          <p:cNvGrpSpPr/>
          <p:nvPr/>
        </p:nvGrpSpPr>
        <p:grpSpPr>
          <a:xfrm>
            <a:off x="2196771" y="4797434"/>
            <a:ext cx="4643438" cy="871538"/>
            <a:chOff x="2903" y="3806"/>
            <a:chExt cx="2925" cy="549"/>
          </a:xfrm>
        </p:grpSpPr>
        <p:sp>
          <p:nvSpPr>
            <p:cNvPr id="15368" name="Rectangle 39"/>
            <p:cNvSpPr>
              <a:spLocks noChangeArrowheads="1"/>
            </p:cNvSpPr>
            <p:nvPr/>
          </p:nvSpPr>
          <p:spPr bwMode="auto">
            <a:xfrm>
              <a:off x="2903" y="3923"/>
              <a:ext cx="292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zh-CN" altLang="en-US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总</a:t>
              </a:r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zh-CN" altLang="en-US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　　</a:t>
              </a:r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zh-CN" altLang="en-US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　　  　</a:t>
              </a:r>
              <a:r>
                <a:rPr lang="zh-CN" altLang="en-US" sz="2400" b="1" smtClean="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　</a:t>
              </a:r>
              <a:r>
                <a:rPr lang="en-US" altLang="zh-CN" sz="2400" b="1" smtClean="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zh-CN" altLang="en-US" sz="2400" b="1" smtClean="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8Ω</a:t>
              </a:r>
              <a:endPara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69" name="Rectangle 40"/>
            <p:cNvSpPr>
              <a:spLocks noChangeArrowheads="1"/>
            </p:cNvSpPr>
            <p:nvPr/>
          </p:nvSpPr>
          <p:spPr bwMode="auto">
            <a:xfrm>
              <a:off x="3389" y="3832"/>
              <a:ext cx="25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altLang="zh-CN" sz="2400" b="1" i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0" name="Line 41"/>
            <p:cNvSpPr>
              <a:spLocks noChangeShapeType="1"/>
            </p:cNvSpPr>
            <p:nvPr/>
          </p:nvSpPr>
          <p:spPr bwMode="auto">
            <a:xfrm>
              <a:off x="3366" y="4083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5371" name="Rectangle 42"/>
            <p:cNvSpPr>
              <a:spLocks noChangeArrowheads="1"/>
            </p:cNvSpPr>
            <p:nvPr/>
          </p:nvSpPr>
          <p:spPr bwMode="auto">
            <a:xfrm>
              <a:off x="4004" y="3806"/>
              <a:ext cx="49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 V</a:t>
              </a:r>
              <a:endPara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4.5A</a:t>
              </a:r>
              <a:endPara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2" name="Line 43"/>
            <p:cNvSpPr>
              <a:spLocks noChangeShapeType="1"/>
            </p:cNvSpPr>
            <p:nvPr/>
          </p:nvSpPr>
          <p:spPr bwMode="auto">
            <a:xfrm>
              <a:off x="3905" y="4065"/>
              <a:ext cx="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advClick="0" advTm="5000" p14:dur="250">
        <p:newsflash/>
      </p:transition>
    </mc:Choice>
    <mc:Fallback>
      <p:transition advClick="0" advTm="5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/>
      <p:bldP spid="337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791461" y="481676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2224904" y="2276792"/>
            <a:ext cx="79565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indent="609600" algn="l" eaLnBrk="1" hangingPunct="1">
              <a:lnSpc>
                <a:spcPct val="150000"/>
              </a:lnSpc>
              <a:buClrTx/>
              <a:buSzTx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变阻器的滑片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向右移动过程中，三个电表的示数如何变化？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6392" name="Text Box 12"/>
          <p:cNvSpPr txBox="1">
            <a:spLocks noChangeArrowheads="1"/>
          </p:cNvSpPr>
          <p:nvPr/>
        </p:nvSpPr>
        <p:spPr bwMode="auto">
          <a:xfrm>
            <a:off x="3586005" y="3803968"/>
            <a:ext cx="2279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u="sng">
                <a:latin typeface="宋体" panose="02010600030101010101" pitchFamily="2" charset="-122"/>
              </a:rPr>
              <a:t>＿＿＿＿</a:t>
            </a:r>
            <a:r>
              <a:rPr lang="zh-CN" altLang="en-US" sz="2800" b="1">
                <a:latin typeface="宋体" panose="02010600030101010101" pitchFamily="2" charset="-122"/>
              </a:rPr>
              <a:t>；</a:t>
            </a:r>
            <a:r>
              <a:rPr lang="en-US" altLang="zh-CN" sz="2800" b="1" u="sng">
                <a:latin typeface="宋体" panose="02010600030101010101" pitchFamily="2" charset="-122"/>
              </a:rPr>
              <a:t>   </a:t>
            </a:r>
            <a:endParaRPr lang="en-US" altLang="zh-CN" sz="2800" b="1" u="sng">
              <a:latin typeface="宋体" panose="02010600030101010101" pitchFamily="2" charset="-122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543564" y="5075554"/>
            <a:ext cx="172878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spcBef>
                <a:spcPct val="50000"/>
              </a:spcBef>
              <a:buClrTx/>
              <a:buSzTx/>
            </a:pPr>
            <a:r>
              <a:rPr lang="zh-CN" altLang="en-US" sz="2800" b="1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示数变大</a:t>
            </a:r>
            <a:endParaRPr lang="zh-CN" altLang="en-US" sz="2800" b="1">
              <a:solidFill>
                <a:srgbClr val="E95A67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</p:txBody>
      </p:sp>
      <p:grpSp>
        <p:nvGrpSpPr>
          <p:cNvPr id="16394" name="Group 14"/>
          <p:cNvGrpSpPr/>
          <p:nvPr/>
        </p:nvGrpSpPr>
        <p:grpSpPr>
          <a:xfrm>
            <a:off x="2933882" y="5169217"/>
            <a:ext cx="612775" cy="533400"/>
            <a:chExt cx="380" cy="340"/>
          </a:xfrm>
        </p:grpSpPr>
        <p:sp>
          <p:nvSpPr>
            <p:cNvPr id="16443" name="Oval 197"/>
            <p:cNvSpPr>
              <a:spLocks noChangeArrowheads="1"/>
            </p:cNvSpPr>
            <p:nvPr/>
          </p:nvSpPr>
          <p:spPr bwMode="auto">
            <a:xfrm>
              <a:off x="0" y="0"/>
              <a:ext cx="341" cy="34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sp>
          <p:nvSpPr>
            <p:cNvPr id="16444" name="Text Box 198"/>
            <p:cNvSpPr txBox="1">
              <a:spLocks noChangeArrowheads="1"/>
            </p:cNvSpPr>
            <p:nvPr/>
          </p:nvSpPr>
          <p:spPr bwMode="auto">
            <a:xfrm>
              <a:off x="0" y="0"/>
              <a:ext cx="38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V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395" name="Group 17"/>
          <p:cNvGrpSpPr/>
          <p:nvPr/>
        </p:nvGrpSpPr>
        <p:grpSpPr>
          <a:xfrm>
            <a:off x="2933881" y="4464368"/>
            <a:ext cx="539750" cy="503237"/>
            <a:chExt cx="340" cy="317"/>
          </a:xfrm>
        </p:grpSpPr>
        <p:sp>
          <p:nvSpPr>
            <p:cNvPr id="16441" name="Oval 194"/>
            <p:cNvSpPr>
              <a:spLocks noChangeArrowheads="1"/>
            </p:cNvSpPr>
            <p:nvPr/>
          </p:nvSpPr>
          <p:spPr bwMode="auto">
            <a:xfrm>
              <a:off x="0" y="0"/>
              <a:ext cx="317" cy="3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sp>
          <p:nvSpPr>
            <p:cNvPr id="16442" name="Text Box 195"/>
            <p:cNvSpPr txBox="1">
              <a:spLocks noChangeArrowheads="1"/>
            </p:cNvSpPr>
            <p:nvPr/>
          </p:nvSpPr>
          <p:spPr bwMode="auto">
            <a:xfrm>
              <a:off x="68" y="23"/>
              <a:ext cx="2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V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396" name="Group 20"/>
          <p:cNvGrpSpPr/>
          <p:nvPr/>
        </p:nvGrpSpPr>
        <p:grpSpPr>
          <a:xfrm>
            <a:off x="2933881" y="3694429"/>
            <a:ext cx="503238" cy="539750"/>
            <a:chExt cx="295" cy="327"/>
          </a:xfrm>
        </p:grpSpPr>
        <p:sp>
          <p:nvSpPr>
            <p:cNvPr id="16439" name="Oval 197"/>
            <p:cNvSpPr>
              <a:spLocks noChangeArrowheads="1"/>
            </p:cNvSpPr>
            <p:nvPr/>
          </p:nvSpPr>
          <p:spPr bwMode="auto">
            <a:xfrm>
              <a:off x="0" y="33"/>
              <a:ext cx="295" cy="294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sp>
          <p:nvSpPr>
            <p:cNvPr id="16440" name="Text Box 198"/>
            <p:cNvSpPr txBox="1">
              <a:spLocks noChangeArrowheads="1"/>
            </p:cNvSpPr>
            <p:nvPr/>
          </p:nvSpPr>
          <p:spPr bwMode="auto">
            <a:xfrm>
              <a:off x="22" y="0"/>
              <a:ext cx="27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A</a:t>
              </a: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3534410" y="3692525"/>
            <a:ext cx="16313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</a:rPr>
              <a:t>示数变小</a:t>
            </a:r>
            <a:endParaRPr lang="zh-CN" altLang="en-US" sz="2800" b="1">
              <a:solidFill>
                <a:srgbClr val="E95A6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399" name="Text Box 25"/>
          <p:cNvSpPr txBox="1">
            <a:spLocks noChangeArrowheads="1"/>
          </p:cNvSpPr>
          <p:nvPr/>
        </p:nvSpPr>
        <p:spPr bwMode="auto">
          <a:xfrm>
            <a:off x="3572057" y="5204142"/>
            <a:ext cx="2422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u="sng">
                <a:latin typeface="宋体" panose="02010600030101010101" pitchFamily="2" charset="-122"/>
              </a:rPr>
              <a:t>＿＿＿＿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  <a:r>
              <a:rPr lang="zh-CN" altLang="en-US" sz="2800" b="1" u="sng">
                <a:latin typeface="宋体" panose="02010600030101010101" pitchFamily="2" charset="-122"/>
              </a:rPr>
              <a:t>   </a:t>
            </a:r>
            <a:endParaRPr lang="zh-CN" altLang="en-US" sz="2800" b="1" u="sng">
              <a:latin typeface="宋体" panose="02010600030101010101" pitchFamily="2" charset="-122"/>
            </a:endParaRPr>
          </a:p>
        </p:txBody>
      </p:sp>
      <p:grpSp>
        <p:nvGrpSpPr>
          <p:cNvPr id="16404" name="Group 30"/>
          <p:cNvGrpSpPr/>
          <p:nvPr/>
        </p:nvGrpSpPr>
        <p:grpSpPr>
          <a:xfrm>
            <a:off x="6388599" y="3407093"/>
            <a:ext cx="3529012" cy="2268537"/>
            <a:chExt cx="2223" cy="1429"/>
          </a:xfrm>
        </p:grpSpPr>
        <p:sp>
          <p:nvSpPr>
            <p:cNvPr id="16406" name="Line 31"/>
            <p:cNvSpPr>
              <a:spLocks noChangeShapeType="1"/>
            </p:cNvSpPr>
            <p:nvPr/>
          </p:nvSpPr>
          <p:spPr bwMode="auto">
            <a:xfrm flipH="1">
              <a:off x="562" y="350"/>
              <a:ext cx="0" cy="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7" name="Rectangle 32"/>
            <p:cNvSpPr>
              <a:spLocks noChangeArrowheads="1"/>
            </p:cNvSpPr>
            <p:nvPr/>
          </p:nvSpPr>
          <p:spPr bwMode="auto">
            <a:xfrm>
              <a:off x="178" y="340"/>
              <a:ext cx="1841" cy="9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6408" name="Group 33"/>
            <p:cNvGrpSpPr/>
            <p:nvPr/>
          </p:nvGrpSpPr>
          <p:grpSpPr>
            <a:xfrm>
              <a:off x="1248" y="1126"/>
              <a:ext cx="72" cy="280"/>
              <a:chExt cx="85" cy="340"/>
            </a:xfrm>
          </p:grpSpPr>
          <p:sp>
            <p:nvSpPr>
              <p:cNvPr id="16436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6437" name="Line 2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8" name="Line 21"/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409" name="Group 37"/>
            <p:cNvGrpSpPr/>
            <p:nvPr/>
          </p:nvGrpSpPr>
          <p:grpSpPr>
            <a:xfrm>
              <a:off x="771" y="1175"/>
              <a:ext cx="241" cy="141"/>
              <a:chExt cx="256" cy="142"/>
            </a:xfrm>
          </p:grpSpPr>
          <p:sp>
            <p:nvSpPr>
              <p:cNvPr id="16433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6434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5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</p:grpSp>
        <p:sp>
          <p:nvSpPr>
            <p:cNvPr id="16410" name="Rectangle 178"/>
            <p:cNvSpPr>
              <a:spLocks noChangeArrowheads="1"/>
            </p:cNvSpPr>
            <p:nvPr/>
          </p:nvSpPr>
          <p:spPr bwMode="auto">
            <a:xfrm rot="5400000">
              <a:off x="376" y="724"/>
              <a:ext cx="354" cy="11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</a:ln>
          </p:spPr>
          <p:txBody>
            <a:bodyPr rot="10800000"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sp>
          <p:nvSpPr>
            <p:cNvPr id="16411" name="Rectangle 181"/>
            <p:cNvSpPr>
              <a:spLocks noChangeArrowheads="1"/>
            </p:cNvSpPr>
            <p:nvPr/>
          </p:nvSpPr>
          <p:spPr bwMode="auto">
            <a:xfrm>
              <a:off x="1487" y="102"/>
              <a:ext cx="736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sp>
          <p:nvSpPr>
            <p:cNvPr id="16412" name="Rectangle 184"/>
            <p:cNvSpPr>
              <a:spLocks noChangeArrowheads="1"/>
            </p:cNvSpPr>
            <p:nvPr/>
          </p:nvSpPr>
          <p:spPr bwMode="auto">
            <a:xfrm>
              <a:off x="1384" y="272"/>
              <a:ext cx="398" cy="1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grpSp>
          <p:nvGrpSpPr>
            <p:cNvPr id="16413" name="Group 44"/>
            <p:cNvGrpSpPr/>
            <p:nvPr/>
          </p:nvGrpSpPr>
          <p:grpSpPr>
            <a:xfrm>
              <a:off x="1542" y="1079"/>
              <a:ext cx="318" cy="350"/>
              <a:chExt cx="318" cy="350"/>
            </a:xfrm>
          </p:grpSpPr>
          <p:sp>
            <p:nvSpPr>
              <p:cNvPr id="16431" name="Oval 197"/>
              <p:cNvSpPr>
                <a:spLocks noChangeArrowheads="1"/>
              </p:cNvSpPr>
              <p:nvPr/>
            </p:nvSpPr>
            <p:spPr bwMode="auto">
              <a:xfrm>
                <a:off x="0" y="32"/>
                <a:ext cx="318" cy="31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6432" name="Text Box 198"/>
              <p:cNvSpPr txBox="1">
                <a:spLocks noChangeArrowheads="1"/>
              </p:cNvSpPr>
              <p:nvPr/>
            </p:nvSpPr>
            <p:spPr bwMode="auto">
              <a:xfrm>
                <a:off x="23" y="0"/>
                <a:ext cx="26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  <a:endParaRPr lang="en-US" altLang="zh-CN" sz="2800" b="1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6414" name="Group 47"/>
            <p:cNvGrpSpPr/>
            <p:nvPr/>
          </p:nvGrpSpPr>
          <p:grpSpPr>
            <a:xfrm flipV="1">
              <a:off x="1021" y="340"/>
              <a:ext cx="995" cy="454"/>
              <a:chExt cx="964" cy="489"/>
            </a:xfrm>
          </p:grpSpPr>
          <p:sp>
            <p:nvSpPr>
              <p:cNvPr id="16429" name="Line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9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0" name="Line 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415" name="Text Box 4"/>
            <p:cNvSpPr txBox="1">
              <a:spLocks noChangeArrowheads="1"/>
            </p:cNvSpPr>
            <p:nvPr/>
          </p:nvSpPr>
          <p:spPr bwMode="auto">
            <a:xfrm>
              <a:off x="590" y="619"/>
              <a:ext cx="3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6416" name="Text Box 4"/>
            <p:cNvSpPr txBox="1">
              <a:spLocks noChangeArrowheads="1"/>
            </p:cNvSpPr>
            <p:nvPr/>
          </p:nvSpPr>
          <p:spPr bwMode="auto">
            <a:xfrm>
              <a:off x="1520" y="3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  <p:grpSp>
          <p:nvGrpSpPr>
            <p:cNvPr id="16417" name="Group 52"/>
            <p:cNvGrpSpPr/>
            <p:nvPr/>
          </p:nvGrpSpPr>
          <p:grpSpPr>
            <a:xfrm>
              <a:off x="1633" y="91"/>
              <a:ext cx="389" cy="318"/>
              <a:chExt cx="389" cy="318"/>
            </a:xfrm>
          </p:grpSpPr>
          <p:sp>
            <p:nvSpPr>
              <p:cNvPr id="16426" name="Line 182"/>
              <p:cNvSpPr>
                <a:spLocks noChangeShapeType="1"/>
              </p:cNvSpPr>
              <p:nvPr/>
            </p:nvSpPr>
            <p:spPr bwMode="auto">
              <a:xfrm>
                <a:off x="0" y="0"/>
                <a:ext cx="38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7" name="Line 18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1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8" name="Line 55"/>
              <p:cNvSpPr>
                <a:spLocks noChangeShapeType="1"/>
              </p:cNvSpPr>
              <p:nvPr/>
            </p:nvSpPr>
            <p:spPr bwMode="auto">
              <a:xfrm flipH="1">
                <a:off x="386" y="0"/>
                <a:ext cx="0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418" name="Rectangle 56"/>
            <p:cNvSpPr>
              <a:spLocks noChangeArrowheads="1"/>
            </p:cNvSpPr>
            <p:nvPr/>
          </p:nvSpPr>
          <p:spPr bwMode="auto">
            <a:xfrm>
              <a:off x="817" y="95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zh-CN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6419" name="Rectangle 57"/>
            <p:cNvSpPr>
              <a:spLocks noChangeArrowheads="1"/>
            </p:cNvSpPr>
            <p:nvPr/>
          </p:nvSpPr>
          <p:spPr bwMode="auto">
            <a:xfrm>
              <a:off x="1406" y="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latin typeface="Times New Roman" panose="02020603050405020304" pitchFamily="18" charset="0"/>
                </a:rPr>
                <a:t>P</a:t>
              </a:r>
              <a:endParaRPr lang="zh-CN" altLang="en-US" sz="2400" b="1" i="1">
                <a:latin typeface="Times New Roman" panose="02020603050405020304" pitchFamily="18" charset="0"/>
              </a:endParaRPr>
            </a:p>
          </p:txBody>
        </p:sp>
        <p:grpSp>
          <p:nvGrpSpPr>
            <p:cNvPr id="16420" name="Group 58"/>
            <p:cNvGrpSpPr/>
            <p:nvPr/>
          </p:nvGrpSpPr>
          <p:grpSpPr>
            <a:xfrm>
              <a:off x="1361" y="618"/>
              <a:ext cx="462" cy="335"/>
              <a:chExt cx="462" cy="335"/>
            </a:xfrm>
          </p:grpSpPr>
          <p:sp>
            <p:nvSpPr>
              <p:cNvPr id="16424" name="Oval 197"/>
              <p:cNvSpPr>
                <a:spLocks noChangeArrowheads="1"/>
              </p:cNvSpPr>
              <p:nvPr/>
            </p:nvSpPr>
            <p:spPr bwMode="auto">
              <a:xfrm>
                <a:off x="0" y="27"/>
                <a:ext cx="317" cy="30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6425" name="Text Box 19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46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>
                    <a:latin typeface="Times New Roman" panose="02020603050405020304" pitchFamily="18" charset="0"/>
                  </a:rPr>
                  <a:t>V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2</a:t>
                </a:r>
                <a:endParaRPr lang="en-US" altLang="zh-CN" sz="2400" b="1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6421" name="Group 61"/>
            <p:cNvGrpSpPr/>
            <p:nvPr/>
          </p:nvGrpSpPr>
          <p:grpSpPr>
            <a:xfrm>
              <a:off x="0" y="613"/>
              <a:ext cx="363" cy="312"/>
              <a:chExt cx="363" cy="312"/>
            </a:xfrm>
          </p:grpSpPr>
          <p:sp>
            <p:nvSpPr>
              <p:cNvPr id="16422" name="Oval 194"/>
              <p:cNvSpPr>
                <a:spLocks noChangeArrowheads="1"/>
              </p:cNvSpPr>
              <p:nvPr/>
            </p:nvSpPr>
            <p:spPr bwMode="auto">
              <a:xfrm>
                <a:off x="0" y="4"/>
                <a:ext cx="317" cy="30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6423" name="Text Box 195"/>
              <p:cNvSpPr txBox="1">
                <a:spLocks noChangeArrowheads="1"/>
              </p:cNvSpPr>
              <p:nvPr/>
            </p:nvSpPr>
            <p:spPr bwMode="auto">
              <a:xfrm>
                <a:off x="68" y="0"/>
                <a:ext cx="29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>
                    <a:latin typeface="Times New Roman" panose="02020603050405020304" pitchFamily="18" charset="0"/>
                  </a:rPr>
                  <a:t>V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1</a:t>
                </a:r>
                <a:endParaRPr lang="en-US" altLang="zh-CN" sz="2400" b="1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5664" name="Text Box 64"/>
          <p:cNvSpPr txBox="1">
            <a:spLocks noChangeArrowheads="1"/>
          </p:cNvSpPr>
          <p:nvPr/>
        </p:nvSpPr>
        <p:spPr bwMode="auto">
          <a:xfrm>
            <a:off x="3546656" y="4365942"/>
            <a:ext cx="16192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</a:rPr>
              <a:t>示数变小</a:t>
            </a:r>
            <a:endParaRPr lang="zh-CN" altLang="en-US" sz="2800" b="1">
              <a:solidFill>
                <a:srgbClr val="E95A6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TextBox 24"/>
          <p:cNvSpPr txBox="1"/>
          <p:nvPr/>
        </p:nvSpPr>
        <p:spPr>
          <a:xfrm>
            <a:off x="0" y="1063625"/>
            <a:ext cx="4540250" cy="521970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三、动态电路分析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/>
              <a:cs typeface="+mn-ea"/>
            </a:endParaRPr>
          </a:p>
        </p:txBody>
      </p:sp>
      <p:grpSp>
        <p:nvGrpSpPr>
          <p:cNvPr id="55302" name="组合 15"/>
          <p:cNvGrpSpPr/>
          <p:nvPr/>
        </p:nvGrpSpPr>
        <p:grpSpPr>
          <a:xfrm>
            <a:off x="2106613" y="2412048"/>
            <a:ext cx="582612" cy="458787"/>
            <a:chOff x="4812" y="1680"/>
            <a:chExt cx="918" cy="724"/>
          </a:xfrm>
        </p:grpSpPr>
        <p:grpSp>
          <p:nvGrpSpPr>
            <p:cNvPr id="55303" name="组合 12"/>
            <p:cNvGrpSpPr/>
            <p:nvPr/>
          </p:nvGrpSpPr>
          <p:grpSpPr>
            <a:xfrm>
              <a:off x="4812" y="1680"/>
              <a:ext cx="919" cy="720"/>
              <a:chOff x="4812" y="1680"/>
              <a:chExt cx="919" cy="720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4812" y="1680"/>
                <a:ext cx="795" cy="72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rot="5400000">
                <a:off x="5386" y="1936"/>
                <a:ext cx="480" cy="210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55306" name="文本框 13"/>
            <p:cNvSpPr txBox="1"/>
            <p:nvPr/>
          </p:nvSpPr>
          <p:spPr>
            <a:xfrm>
              <a:off x="4826" y="1680"/>
              <a:ext cx="76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charset="-122"/>
                  <a:ea typeface="微软雅黑"/>
                </a:rPr>
                <a:t>例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/>
              </a:endParaRPr>
            </a:p>
          </p:txBody>
        </p:sp>
      </p:grpSp>
      <p:sp>
        <p:nvSpPr>
          <p:cNvPr id="55307" name="文本框 1"/>
          <p:cNvSpPr txBox="1"/>
          <p:nvPr/>
        </p:nvSpPr>
        <p:spPr>
          <a:xfrm>
            <a:off x="1550988" y="1831340"/>
            <a:ext cx="1693862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>
                <a:solidFill>
                  <a:srgbClr val="F0775F"/>
                </a:solidFill>
                <a:latin typeface="微软雅黑" panose="020b0503020204020204" charset="-122"/>
                <a:ea typeface="微软雅黑"/>
                <a:sym typeface="微软雅黑" panose="020b0503020204020204" charset="-122"/>
              </a:rPr>
              <a:t>典例分析</a:t>
            </a:r>
            <a:endParaRPr lang="zh-CN" altLang="en-US" sz="2800" b="1">
              <a:solidFill>
                <a:srgbClr val="F0775F"/>
              </a:solidFill>
              <a:latin typeface="微软雅黑" panose="020b0503020204020204" charset="-122"/>
              <a:ea typeface="微软雅黑"/>
              <a:sym typeface="微软雅黑" panose="020b0503020204020204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72035" y="4500563"/>
            <a:ext cx="2279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u="sng">
                <a:latin typeface="宋体" panose="02010600030101010101" pitchFamily="2" charset="-122"/>
              </a:rPr>
              <a:t>＿＿＿＿</a:t>
            </a:r>
            <a:r>
              <a:rPr lang="zh-CN" altLang="en-US" sz="2800" b="1">
                <a:latin typeface="宋体" panose="02010600030101010101" pitchFamily="2" charset="-122"/>
              </a:rPr>
              <a:t>；</a:t>
            </a:r>
            <a:r>
              <a:rPr lang="en-US" altLang="zh-CN" sz="2800" b="1" u="sng">
                <a:latin typeface="宋体" panose="02010600030101010101" pitchFamily="2" charset="-122"/>
              </a:rPr>
              <a:t>   </a:t>
            </a:r>
            <a:endParaRPr lang="en-US" altLang="zh-CN" sz="2800" b="1" u="sng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Click="0" advTm="5000" p14:dur="250">
        <p:newsflash/>
      </p:transition>
    </mc:Choice>
    <mc:Fallback>
      <p:transition advClick="0" advTm="5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  <p:bldP spid="25664" grpId="0"/>
      <p:bldP spid="11" grpId="0"/>
      <p:bldP spid="55307" grpId="0"/>
      <p:bldP spid="16390" grpId="0"/>
      <p:bldP spid="5" grpId="0"/>
      <p:bldP spid="16399" grpId="0"/>
      <p:bldP spid="163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/>
          <p:cNvGrpSpPr/>
          <p:nvPr/>
        </p:nvGrpSpPr>
        <p:grpSpPr>
          <a:xfrm>
            <a:off x="6295889" y="3039473"/>
            <a:ext cx="647700" cy="433388"/>
            <a:chExt cx="360" cy="468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>
              <a:off x="0" y="0"/>
              <a:ext cx="0" cy="46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0" y="468"/>
              <a:ext cx="3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81726" y="3842749"/>
            <a:ext cx="755650" cy="396875"/>
            <a:chExt cx="360" cy="468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0" y="0"/>
              <a:ext cx="0" cy="46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0" y="468"/>
              <a:ext cx="3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54464" y="2964385"/>
            <a:ext cx="13017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800" b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一定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265227" y="2359342"/>
            <a:ext cx="133191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</a:rPr>
              <a:t>分析：</a:t>
            </a:r>
            <a:endParaRPr lang="zh-CN" altLang="en-US" sz="2800" b="1">
              <a:solidFill>
                <a:srgbClr val="E95A6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3272495" y="2376012"/>
            <a:ext cx="500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800" b="1">
                <a:latin typeface="Times New Roman" panose="02020603050405020304" pitchFamily="18" charset="0"/>
              </a:rPr>
              <a:t>↑→</a:t>
            </a:r>
            <a:r>
              <a:rPr lang="en-US" altLang="zh-CN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</a:rPr>
              <a:t>↑→</a:t>
            </a:r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800" b="1">
                <a:solidFill>
                  <a:srgbClr val="E95A67"/>
                </a:solidFill>
                <a:latin typeface="Times New Roman" panose="02020603050405020304" pitchFamily="18" charset="0"/>
              </a:rPr>
              <a:t>↓</a:t>
            </a:r>
            <a:r>
              <a:rPr lang="en-US" altLang="zh-CN" sz="2800" b="1">
                <a:latin typeface="Times New Roman" panose="02020603050405020304" pitchFamily="18" charset="0"/>
              </a:rPr>
              <a:t>= </a:t>
            </a:r>
            <a:r>
              <a:rPr lang="en-US" altLang="zh-CN" sz="2800" b="1" i="1">
                <a:latin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 </a:t>
            </a:r>
            <a:r>
              <a:rPr lang="en-US" altLang="zh-CN" sz="2800" b="1">
                <a:latin typeface="Times New Roman" panose="02020603050405020304" pitchFamily="18" charset="0"/>
              </a:rPr>
              <a:t>↓ = </a:t>
            </a:r>
            <a:r>
              <a:rPr lang="en-US" altLang="zh-CN" sz="2800" b="1" i="1">
                <a:latin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endParaRPr lang="zh-CN" altLang="en-US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6946764" y="3125513"/>
            <a:ext cx="13017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en-US" altLang="zh-CN" sz="2800" b="1">
              <a:solidFill>
                <a:srgbClr val="E95A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8019006" y="3840685"/>
            <a:ext cx="13017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altLang="zh-CN" sz="2800" b="1">
              <a:solidFill>
                <a:srgbClr val="E95A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6044565" y="3779838"/>
            <a:ext cx="12376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U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不变   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Click="0" advTm="5000" p14:dur="250">
        <p:newsflash/>
      </p:transition>
    </mc:Choice>
    <mc:Fallback>
      <p:transition advClick="0" advTm="5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1" name="Picture 4" descr="E:\薛刚\2016秋上\人九物导学案（新）\十七章板书第四节.tif"/>
          <p:cNvPicPr>
            <a:picLocks noChangeAspect="1"/>
          </p:cNvPicPr>
          <p:nvPr/>
        </p:nvPicPr>
        <p:blipFill>
          <a:blip r:embed="rId2"/>
          <a:srcRect l="13536" r="13902" b="72868"/>
          <a:stretch>
            <a:fillRect/>
          </a:stretch>
        </p:blipFill>
        <p:spPr>
          <a:xfrm>
            <a:off x="1809750" y="2161540"/>
            <a:ext cx="824547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文本框 6"/>
          <p:cNvSpPr txBox="1"/>
          <p:nvPr/>
        </p:nvSpPr>
        <p:spPr>
          <a:xfrm>
            <a:off x="3541395" y="1318578"/>
            <a:ext cx="51085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欧姆定律在串联电路中的应用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243" name="Picture 4" descr="E:\薛刚\2016秋上\人九物导学案（新）\十七章板书第四节.tif"/>
          <p:cNvPicPr>
            <a:picLocks noChangeAspect="1"/>
          </p:cNvPicPr>
          <p:nvPr/>
        </p:nvPicPr>
        <p:blipFill>
          <a:blip r:embed="rId2"/>
          <a:srcRect l="13104" t="31453" r="-958" b="-31453"/>
          <a:stretch>
            <a:fillRect/>
          </a:stretch>
        </p:blipFill>
        <p:spPr>
          <a:xfrm>
            <a:off x="1694815" y="4021138"/>
            <a:ext cx="8637588" cy="232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文本框 6"/>
          <p:cNvSpPr txBox="1"/>
          <p:nvPr/>
        </p:nvSpPr>
        <p:spPr>
          <a:xfrm>
            <a:off x="3542030" y="3380423"/>
            <a:ext cx="51085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buClrTx/>
              <a:buSzTx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欧姆定律在并联电路中的应用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Click="0" advTm="5000" p14:dur="250">
        <p:newsflash/>
      </p:transition>
    </mc:Choice>
    <mc:Fallback>
      <p:transition advClick="0" advTm="5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02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内容占位符 2"/>
          <p:cNvSpPr>
            <a:spLocks noGrp="1"/>
          </p:cNvSpPr>
          <p:nvPr/>
        </p:nvSpPr>
        <p:spPr>
          <a:xfrm>
            <a:off x="1746885" y="1425575"/>
            <a:ext cx="8505190" cy="4006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zh-CN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</a:t>
            </a:r>
            <a:r>
              <a:rPr lang="zh-CN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个小灯泡阻值为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10Ω</a:t>
            </a:r>
            <a:r>
              <a:rPr lang="zh-CN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，正常工作时的电流为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0.4 A</a:t>
            </a:r>
            <a:r>
              <a:rPr lang="zh-CN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，现要将其接入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12 V </a:t>
            </a:r>
            <a:r>
              <a:rPr lang="zh-CN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的电路中，要求仍能正常发光，则应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</a:t>
            </a:r>
            <a:r>
              <a:rPr lang="zh-CN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联一个阻值为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Ω</a:t>
            </a:r>
            <a:r>
              <a:rPr lang="zh-CN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的电阻</a:t>
            </a:r>
            <a:r>
              <a:rPr lang="zh-CN" altLang="zh-CN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甲乙两电阻之比为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2：1</a:t>
            </a:r>
            <a:r>
              <a:rPr lang="zh-CN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，将它们串联在电路中时，它们两端的电压之比为（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    </a:t>
            </a:r>
            <a:r>
              <a:rPr lang="zh-CN" altLang="zh-CN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altLang="zh-CN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1：2 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2：1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    </a:t>
            </a:r>
            <a:endParaRPr lang="en-US" altLang="zh-CN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1：1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  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无法比</a:t>
            </a:r>
            <a:r>
              <a:rPr lang="zh-CN" altLang="zh-CN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较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669030" y="3634740"/>
            <a:ext cx="164655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609600" algn="ctr">
              <a:lnSpc>
                <a:spcPct val="150000"/>
              </a:lnSpc>
            </a:pPr>
            <a:r>
              <a:rPr lang="en-US" sz="2400" b="1" smtClean="0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  <a:endParaRPr lang="en-US" sz="2400" b="1" smtClean="0">
              <a:solidFill>
                <a:srgbClr val="E95A67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8558530" y="1938655"/>
            <a:ext cx="111569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609600">
              <a:lnSpc>
                <a:spcPct val="150000"/>
              </a:lnSpc>
            </a:pPr>
            <a:r>
              <a:rPr lang="zh-CN" altLang="en-US" sz="2400" b="1" smtClean="0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串</a:t>
            </a:r>
            <a:endParaRPr lang="zh-CN" altLang="en-US" sz="2400" b="1" smtClean="0">
              <a:solidFill>
                <a:srgbClr val="E95A67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472815" y="2508250"/>
            <a:ext cx="126428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609600">
              <a:lnSpc>
                <a:spcPct val="150000"/>
              </a:lnSpc>
            </a:pPr>
            <a:r>
              <a:rPr lang="en-US" altLang="zh-CN" sz="2400" b="1" smtClean="0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</a:t>
            </a:r>
            <a:endParaRPr lang="en-US" altLang="zh-CN" sz="2400" b="1" smtClean="0">
              <a:solidFill>
                <a:srgbClr val="E95A67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Click="0" advTm="5000" p14:dur="250">
        <p:newsflash/>
      </p:transition>
    </mc:Choice>
    <mc:Fallback>
      <p:transition advClick="0" advTm="5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5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文本框 12293"/>
          <p:cNvSpPr>
            <a:spLocks noChangeArrowheads="1"/>
          </p:cNvSpPr>
          <p:nvPr/>
        </p:nvSpPr>
        <p:spPr bwMode="auto">
          <a:xfrm>
            <a:off x="1356360" y="900430"/>
            <a:ext cx="8373110" cy="17532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609600" algn="l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.下列几组电阻并联后，等效阻值最小的一组是（   ）</a:t>
            </a:r>
            <a:endParaRPr lang="en-US" altLang="zh-CN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lvl="0" indent="609600" algn="l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30Ω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和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15Ω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20Ω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和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25Ω</a:t>
            </a:r>
            <a:endParaRPr lang="en-US" altLang="zh-CN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lvl="0" indent="609600" algn="l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10Ω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和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35Ω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5Ω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和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40Ω</a:t>
            </a:r>
            <a:endParaRPr lang="en-US" altLang="zh-CN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8812266" y="1049704"/>
            <a:ext cx="590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 b="1">
              <a:solidFill>
                <a:srgbClr val="E95A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454150" y="2653348"/>
            <a:ext cx="9039225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60960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4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图所示，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是由同种材料制成的长度相同、横截面积不同的两段导体，将它们串联后连入电路中．比较这两段导体两端的电压及通过它们的电流的大小，有（    ）</a:t>
            </a:r>
            <a:endParaRPr lang="zh-CN" altLang="en-US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609600">
              <a:lnSpc>
                <a:spcPct val="150000"/>
              </a:lnSpc>
            </a:pPr>
            <a:r>
              <a:rPr lang="zh-CN" altLang="en-US" sz="24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en-US" altLang="zh-CN" sz="2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2400" b="1" i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AB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＞</a:t>
            </a:r>
            <a:r>
              <a:rPr lang="en-US" altLang="zh-CN" sz="2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2400" b="1" i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BC</a:t>
            </a:r>
            <a:r>
              <a:rPr lang="zh-CN" altLang="en-US" sz="2400" b="1" i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i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AB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i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BC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         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en-US" altLang="zh-CN" sz="2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2400" b="1" i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AB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2400" b="1" i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BC</a:t>
            </a:r>
            <a:r>
              <a:rPr lang="zh-CN" altLang="en-US" sz="2400" b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i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＝ </a:t>
            </a:r>
            <a:r>
              <a:rPr lang="en-US" altLang="zh-CN" sz="2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i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BC</a:t>
            </a:r>
            <a:endParaRPr lang="en-US" altLang="zh-CN" sz="2400" b="1" i="1" baseline="-300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609600">
              <a:lnSpc>
                <a:spcPct val="150000"/>
              </a:lnSpc>
            </a:pPr>
            <a:r>
              <a:rPr lang="zh-CN" altLang="en-US" sz="24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en-US" altLang="zh-CN" sz="2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2400" b="1" i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AB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＞</a:t>
            </a:r>
            <a:r>
              <a:rPr lang="en-US" altLang="zh-CN" sz="2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2400" b="1" i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BC</a:t>
            </a:r>
            <a:r>
              <a:rPr lang="zh-CN" altLang="en-US" sz="2400" b="1" i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i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i="1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BC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         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2400" b="1" i="1" baseline="-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2400" b="1" i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BC</a:t>
            </a:r>
            <a:r>
              <a:rPr lang="zh-CN" altLang="en-US" sz="2400" b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i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AB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＜</a:t>
            </a:r>
            <a:r>
              <a:rPr lang="en-US" altLang="zh-CN" sz="2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i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BC</a:t>
            </a:r>
            <a:r>
              <a:rPr lang="en-US" altLang="zh-CN" sz="24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0" hangingPunct="0"/>
            <a:endParaRPr lang="en-US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052310" y="3865880"/>
            <a:ext cx="43307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2400" b="1">
              <a:solidFill>
                <a:srgbClr val="E95A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 descr="J:\04.苏州中考\noname1.gif"/>
          <p:cNvPicPr>
            <a:picLocks noChangeAspect="1" noChangeArrowheads="1"/>
          </p:cNvPicPr>
          <p:nvPr/>
        </p:nvPicPr>
        <p:blipFill>
          <a:blip r:embed="rId3" r:link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4" t="13218" r="674" b="4044"/>
          <a:stretch>
            <a:fillRect/>
          </a:stretch>
        </p:blipFill>
        <p:spPr bwMode="auto">
          <a:xfrm>
            <a:off x="5432622" y="5590813"/>
            <a:ext cx="2154977" cy="89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:p14="http://schemas.microsoft.com/office/powerpoint/2010/main" Requires="p14">
      <p:transition advClick="0" advTm="5000" p14:dur="250">
        <p:newsflash/>
      </p:transition>
    </mc:Choice>
    <mc:Fallback>
      <p:transition advClick="0" advTm="5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build="p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advClick="0" advTm="5000" p14:dur="250">
        <p:newsflash/>
      </p:transition>
    </mc:Choice>
    <mc:Fallback>
      <p:transition advClick="0" advTm="5000">
        <p:newsflash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 bwMode="auto">
          <a:xfrm>
            <a:off x="1817370" y="1098550"/>
            <a:ext cx="8227695" cy="281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indent="609600" algn="l">
              <a:lnSpc>
                <a:spcPct val="150000"/>
              </a:lnSpc>
              <a:buClrTx/>
              <a:buSzTx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.如图所示，电源电压保持不变，闭合开关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、S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，电压表示数为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6V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，电流表示数为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0.6A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，断开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后，电压表示数变为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2V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，则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的电阻和电源电压分别是（    ）</a:t>
            </a:r>
            <a:endParaRPr lang="en-US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indent="609600" algn="l">
              <a:lnSpc>
                <a:spcPct val="150000"/>
              </a:lnSpc>
              <a:buClrTx/>
              <a:buSzTx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10Ω，9V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		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20Ω，6V</a:t>
            </a:r>
            <a:endParaRPr lang="en-US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indent="609600" algn="l">
              <a:lnSpc>
                <a:spcPct val="150000"/>
              </a:lnSpc>
              <a:buClrTx/>
              <a:buSzTx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20Ω，9V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		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10Ω，6V</a:t>
            </a:r>
            <a:endParaRPr lang="en-US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9219" name="Picture 3" descr="C:\Documents and Settings\Administrator\桌面\图片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8205" y="4042728"/>
            <a:ext cx="2486025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508875" y="2352040"/>
            <a:ext cx="3829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400" b="1">
              <a:solidFill>
                <a:srgbClr val="E95A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Click="0" advTm="5000" p14:dur="250">
        <p:newsflash/>
      </p:transition>
    </mc:Choice>
    <mc:Fallback>
      <p:transition advClick="0" advTm="5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B">
                  <a:alpha val="100000"/>
                </a:srgbClr>
              </a:clrFrom>
              <a:clrTo>
                <a:srgbClr val="FFFDE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2130" y="1516380"/>
            <a:ext cx="8600440" cy="40868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10030" y="1388110"/>
            <a:ext cx="161480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471400" y="10883900"/>
            <a:ext cx="342900" cy="254000"/>
          </a:xfrm>
          <a:prstGeom prst="cube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Click="0" advTm="5000" p14:dur="250">
        <p:newsflash/>
      </p:transition>
    </mc:Choice>
    <mc:Fallback>
      <p:transition advClick="0" advTm="5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圆角矩形 5"/>
          <p:cNvSpPr/>
          <p:nvPr/>
        </p:nvSpPr>
        <p:spPr>
          <a:xfrm>
            <a:off x="1274445" y="1524000"/>
            <a:ext cx="9838690" cy="3941445"/>
          </a:xfrm>
          <a:prstGeom prst="roundRect">
            <a:avLst/>
          </a:prstGeom>
          <a:noFill/>
          <a:ln w="28575" cmpd="sng">
            <a:solidFill>
              <a:srgbClr val="FFC167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7" name="图片 2" descr="A000220150321B92P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918" y="4018965"/>
            <a:ext cx="977900" cy="1446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607820" y="1767205"/>
            <a:ext cx="868045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88800"/>
              </a:buClr>
              <a:buFont typeface="Wingdings" panose="05000000000000000000" charset="0"/>
              <a:buChar char="l"/>
              <a:defRPr/>
            </a:pPr>
            <a:r>
              <a:rPr lang="en-US" altLang="zh-CN" sz="28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800" b="1" smtClean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能运用欧姆定律解</a:t>
            </a:r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决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简单的</a:t>
            </a:r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串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、并</a:t>
            </a:r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联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电路中的电学</a:t>
            </a:r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问题</a:t>
            </a:r>
            <a:r>
              <a:rPr lang="zh-CN" altLang="en-US" sz="2800" b="1" smtClean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en-US" altLang="zh-CN" sz="2800" b="1" smtClean="0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88800"/>
              </a:buClr>
              <a:buFont typeface="Wingdings" panose="05000000000000000000" charset="0"/>
              <a:buChar char="l"/>
              <a:defRPr/>
            </a:pPr>
            <a:r>
              <a:rPr lang="en-US" altLang="zh-CN" sz="28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通过计算，学会解答电学计算题的一般方法，养学生解答电学问题的良好习惯。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88800"/>
              </a:buClr>
              <a:buFont typeface="Wingdings" panose="05000000000000000000" charset="0"/>
              <a:buChar char="l"/>
              <a:defRPr/>
            </a:pPr>
            <a:r>
              <a:rPr lang="en-US" altLang="zh-CN" sz="28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知道串、并联电路中总电阻和分电阻的大小关系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Click="0" advTm="5000" p14:dur="250">
        <p:newsflash/>
      </p:transition>
    </mc:Choice>
    <mc:Fallback>
      <p:transition advClick="0" advTm="5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Box 11"/>
          <p:cNvSpPr>
            <a:spLocks noChangeArrowheads="1"/>
          </p:cNvSpPr>
          <p:nvPr/>
        </p:nvSpPr>
        <p:spPr bwMode="auto">
          <a:xfrm>
            <a:off x="1962468" y="1548765"/>
            <a:ext cx="8101012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lnSpc>
                <a:spcPct val="150000"/>
              </a:lnSpc>
              <a:buClrTx/>
              <a:buSzTx/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　　导体中的电流，跟导体两端的电压成正比，跟导体的电阻成反比。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2038034" y="1058228"/>
            <a:ext cx="24463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欧姆定律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038350" y="2903220"/>
            <a:ext cx="130873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800" b="1" smtClean="0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</a:rPr>
              <a:t>表</a:t>
            </a:r>
            <a:r>
              <a:rPr lang="zh-CN" altLang="en-US" sz="2800" b="1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</a:rPr>
              <a:t>达式</a:t>
            </a:r>
            <a:endParaRPr lang="zh-CN" altLang="en-US" sz="2800" b="1">
              <a:solidFill>
                <a:srgbClr val="E95A6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7" name="Group 24"/>
          <p:cNvGrpSpPr/>
          <p:nvPr/>
        </p:nvGrpSpPr>
        <p:grpSpPr>
          <a:xfrm>
            <a:off x="3706178" y="2874645"/>
            <a:ext cx="1079500" cy="946150"/>
            <a:chOff x="408" y="3809"/>
            <a:chExt cx="680" cy="596"/>
          </a:xfrm>
        </p:grpSpPr>
        <p:sp>
          <p:nvSpPr>
            <p:cNvPr id="3105" name="Rectangle 25"/>
            <p:cNvSpPr>
              <a:spLocks noChangeArrowheads="1"/>
            </p:cNvSpPr>
            <p:nvPr/>
          </p:nvSpPr>
          <p:spPr bwMode="auto">
            <a:xfrm>
              <a:off x="408" y="3945"/>
              <a:ext cx="6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i="1">
                  <a:latin typeface="Times New Roman" panose="02020603050405020304" pitchFamily="18" charset="0"/>
                </a:rPr>
                <a:t>I </a:t>
              </a:r>
              <a:r>
                <a:rPr lang="en-US" altLang="zh-CN" sz="2800" b="1">
                  <a:latin typeface="Times New Roman" panose="02020603050405020304" pitchFamily="18" charset="0"/>
                </a:rPr>
                <a:t>=</a:t>
              </a: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3106" name="Rectangle 26"/>
            <p:cNvSpPr>
              <a:spLocks noChangeArrowheads="1"/>
            </p:cNvSpPr>
            <p:nvPr/>
          </p:nvSpPr>
          <p:spPr bwMode="auto">
            <a:xfrm>
              <a:off x="793" y="3809"/>
              <a:ext cx="27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i="1">
                  <a:latin typeface="Times New Roman" panose="02020603050405020304" pitchFamily="18" charset="0"/>
                </a:rPr>
                <a:t>U</a:t>
              </a:r>
              <a:endParaRPr lang="en-US" altLang="zh-CN" sz="2800" b="1" i="1">
                <a:latin typeface="Times New Roman" panose="02020603050405020304" pitchFamily="18" charset="0"/>
              </a:endParaRPr>
            </a:p>
            <a:p>
              <a:pPr eaLnBrk="1" hangingPunct="1"/>
              <a:r>
                <a:rPr lang="en-US" altLang="zh-CN" sz="2800" b="1" i="1">
                  <a:latin typeface="Times New Roman" panose="02020603050405020304" pitchFamily="18" charset="0"/>
                </a:rPr>
                <a:t>R</a:t>
              </a:r>
              <a:endParaRPr lang="en-US" altLang="zh-CN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3107" name="Line 27"/>
            <p:cNvSpPr>
              <a:spLocks noChangeShapeType="1"/>
            </p:cNvSpPr>
            <p:nvPr/>
          </p:nvSpPr>
          <p:spPr bwMode="auto">
            <a:xfrm>
              <a:off x="793" y="4104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36"/>
          <p:cNvGrpSpPr/>
          <p:nvPr/>
        </p:nvGrpSpPr>
        <p:grpSpPr>
          <a:xfrm>
            <a:off x="4256723" y="4648835"/>
            <a:ext cx="1079500" cy="946150"/>
            <a:chOff x="408" y="3809"/>
            <a:chExt cx="680" cy="596"/>
          </a:xfrm>
        </p:grpSpPr>
        <p:sp>
          <p:nvSpPr>
            <p:cNvPr id="3102" name="Rectangle 37"/>
            <p:cNvSpPr>
              <a:spLocks noChangeArrowheads="1"/>
            </p:cNvSpPr>
            <p:nvPr/>
          </p:nvSpPr>
          <p:spPr bwMode="auto">
            <a:xfrm>
              <a:off x="408" y="3945"/>
              <a:ext cx="6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i="1">
                  <a:latin typeface="Times New Roman" panose="02020603050405020304" pitchFamily="18" charset="0"/>
                </a:rPr>
                <a:t>R</a:t>
              </a:r>
              <a:r>
                <a:rPr lang="en-US" altLang="zh-CN" sz="2800" b="1">
                  <a:latin typeface="Times New Roman" panose="02020603050405020304" pitchFamily="18" charset="0"/>
                </a:rPr>
                <a:t>=</a:t>
              </a: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3103" name="Rectangle 38"/>
            <p:cNvSpPr>
              <a:spLocks noChangeArrowheads="1"/>
            </p:cNvSpPr>
            <p:nvPr/>
          </p:nvSpPr>
          <p:spPr bwMode="auto">
            <a:xfrm>
              <a:off x="793" y="3809"/>
              <a:ext cx="27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i="1">
                  <a:latin typeface="Times New Roman" panose="02020603050405020304" pitchFamily="18" charset="0"/>
                </a:rPr>
                <a:t>U</a:t>
              </a:r>
              <a:endParaRPr lang="en-US" altLang="zh-CN" sz="2800" b="1" i="1">
                <a:latin typeface="Times New Roman" panose="02020603050405020304" pitchFamily="18" charset="0"/>
              </a:endParaRPr>
            </a:p>
            <a:p>
              <a:pPr eaLnBrk="1" hangingPunct="1"/>
              <a:r>
                <a:rPr lang="en-US" altLang="zh-CN" sz="2800" b="1" i="1">
                  <a:latin typeface="Times New Roman" panose="02020603050405020304" pitchFamily="18" charset="0"/>
                </a:rPr>
                <a:t>I</a:t>
              </a:r>
              <a:endParaRPr lang="en-US" altLang="zh-CN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3104" name="Line 39"/>
            <p:cNvSpPr>
              <a:spLocks noChangeShapeType="1"/>
            </p:cNvSpPr>
            <p:nvPr/>
          </p:nvSpPr>
          <p:spPr bwMode="auto">
            <a:xfrm>
              <a:off x="793" y="4104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4299903" y="3815080"/>
            <a:ext cx="156686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i="1">
                <a:latin typeface="Times New Roman" panose="02020603050405020304" pitchFamily="18" charset="0"/>
              </a:rPr>
              <a:t>U</a:t>
            </a:r>
            <a:r>
              <a:rPr lang="en-US" altLang="zh-CN" sz="2800" b="1">
                <a:latin typeface="Times New Roman" panose="02020603050405020304" pitchFamily="18" charset="0"/>
              </a:rPr>
              <a:t>= </a:t>
            </a:r>
            <a:r>
              <a:rPr lang="en-US" altLang="zh-CN" sz="2800" b="1" i="1">
                <a:latin typeface="Times New Roman" panose="02020603050405020304" pitchFamily="18" charset="0"/>
              </a:rPr>
              <a:t>IR</a:t>
            </a:r>
            <a:endParaRPr lang="en-US" altLang="zh-CN" sz="2800" b="1" i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" name="Group 24"/>
          <p:cNvGrpSpPr/>
          <p:nvPr/>
        </p:nvGrpSpPr>
        <p:grpSpPr>
          <a:xfrm>
            <a:off x="5987415" y="3718560"/>
            <a:ext cx="2819400" cy="1676400"/>
            <a:chOff x="3360" y="2736"/>
            <a:chExt cx="1776" cy="1056"/>
          </a:xfrm>
        </p:grpSpPr>
        <p:sp>
          <p:nvSpPr>
            <p:cNvPr id="3091" name="Rectangle 25"/>
            <p:cNvSpPr>
              <a:spLocks noChangeArrowheads="1"/>
            </p:cNvSpPr>
            <p:nvPr/>
          </p:nvSpPr>
          <p:spPr bwMode="auto">
            <a:xfrm>
              <a:off x="3888" y="3120"/>
              <a:ext cx="720" cy="1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/>
            </a:p>
          </p:txBody>
        </p:sp>
        <p:sp>
          <p:nvSpPr>
            <p:cNvPr id="3092" name="Line 26"/>
            <p:cNvSpPr>
              <a:spLocks noChangeShapeType="1"/>
            </p:cNvSpPr>
            <p:nvPr/>
          </p:nvSpPr>
          <p:spPr bwMode="auto">
            <a:xfrm>
              <a:off x="4608" y="3216"/>
              <a:ext cx="528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3" name="Line 27"/>
            <p:cNvSpPr>
              <a:spLocks noChangeShapeType="1"/>
            </p:cNvSpPr>
            <p:nvPr/>
          </p:nvSpPr>
          <p:spPr bwMode="auto">
            <a:xfrm flipH="1">
              <a:off x="3360" y="3216"/>
              <a:ext cx="528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4" name="Text Box 28"/>
            <p:cNvSpPr txBox="1">
              <a:spLocks noChangeArrowheads="1"/>
            </p:cNvSpPr>
            <p:nvPr/>
          </p:nvSpPr>
          <p:spPr bwMode="auto">
            <a:xfrm>
              <a:off x="4128" y="2736"/>
              <a:ext cx="4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95" name="Line 29"/>
            <p:cNvSpPr>
              <a:spLocks noChangeShapeType="1"/>
            </p:cNvSpPr>
            <p:nvPr/>
          </p:nvSpPr>
          <p:spPr bwMode="auto">
            <a:xfrm flipH="1">
              <a:off x="3552" y="3312"/>
              <a:ext cx="0" cy="48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6" name="Line 30"/>
            <p:cNvSpPr>
              <a:spLocks noChangeShapeType="1"/>
            </p:cNvSpPr>
            <p:nvPr/>
          </p:nvSpPr>
          <p:spPr bwMode="auto">
            <a:xfrm flipH="1">
              <a:off x="4944" y="3312"/>
              <a:ext cx="0" cy="48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7" name="Line 31"/>
            <p:cNvSpPr>
              <a:spLocks noChangeShapeType="1"/>
            </p:cNvSpPr>
            <p:nvPr/>
          </p:nvSpPr>
          <p:spPr bwMode="auto">
            <a:xfrm flipH="1">
              <a:off x="3552" y="3552"/>
              <a:ext cx="48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8" name="Line 32"/>
            <p:cNvSpPr>
              <a:spLocks noChangeShapeType="1"/>
            </p:cNvSpPr>
            <p:nvPr/>
          </p:nvSpPr>
          <p:spPr bwMode="auto">
            <a:xfrm>
              <a:off x="4512" y="3552"/>
              <a:ext cx="432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9" name="Text Box 33"/>
            <p:cNvSpPr txBox="1">
              <a:spLocks noChangeArrowheads="1"/>
            </p:cNvSpPr>
            <p:nvPr/>
          </p:nvSpPr>
          <p:spPr bwMode="auto">
            <a:xfrm>
              <a:off x="4080" y="3360"/>
              <a:ext cx="57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U</a:t>
              </a:r>
              <a:endPara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00" name="Line 34"/>
            <p:cNvSpPr>
              <a:spLocks noChangeShapeType="1"/>
            </p:cNvSpPr>
            <p:nvPr/>
          </p:nvSpPr>
          <p:spPr bwMode="auto">
            <a:xfrm>
              <a:off x="3360" y="3216"/>
              <a:ext cx="336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1" name="Text Box 35"/>
            <p:cNvSpPr txBox="1">
              <a:spLocks noChangeArrowheads="1"/>
            </p:cNvSpPr>
            <p:nvPr/>
          </p:nvSpPr>
          <p:spPr bwMode="auto">
            <a:xfrm>
              <a:off x="3552" y="2832"/>
              <a:ext cx="52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4011453" y="5694224"/>
            <a:ext cx="5795964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（必须对应于同一段电</a:t>
            </a:r>
            <a:r>
              <a:rPr lang="zh-CN" altLang="en-US" sz="24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路的同一时刻）</a:t>
            </a:r>
            <a:endParaRPr lang="zh-CN" altLang="en-US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" name="TextBox 27"/>
          <p:cNvSpPr/>
          <p:nvPr/>
        </p:nvSpPr>
        <p:spPr bwMode="auto">
          <a:xfrm>
            <a:off x="2032160" y="4309110"/>
            <a:ext cx="1979612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lnSpc>
                <a:spcPct val="150000"/>
              </a:lnSpc>
              <a:buClrTx/>
              <a:buSzTx/>
            </a:pPr>
            <a:r>
              <a:rPr lang="zh-CN" altLang="en-US" sz="2800" b="1" smtClean="0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变形公式</a:t>
            </a:r>
            <a:endParaRPr lang="zh-CN" altLang="en-US" sz="2800" b="1" smtClean="0">
              <a:solidFill>
                <a:srgbClr val="E95A67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</p:txBody>
      </p:sp>
      <p:sp>
        <p:nvSpPr>
          <p:cNvPr id="29" name="左大括号 28"/>
          <p:cNvSpPr/>
          <p:nvPr/>
        </p:nvSpPr>
        <p:spPr>
          <a:xfrm>
            <a:off x="3868104" y="4145598"/>
            <a:ext cx="287337" cy="971550"/>
          </a:xfrm>
          <a:prstGeom prst="lef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Click="0" advTm="5000" p14:dur="250">
        <p:newsflash/>
      </p:transition>
    </mc:Choice>
    <mc:Fallback>
      <p:transition advClick="0" advTm="5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8" grpId="0"/>
      <p:bldP spid="29" grpId="0"/>
      <p:bldP spid="30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941070" y="3578860"/>
            <a:ext cx="963104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）串联电路中各处的电流是相等的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=…=</a:t>
            </a:r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</a:t>
            </a:r>
            <a:endParaRPr lang="zh-CN" altLang="en-US" sz="2800" b="1">
              <a:solidFill>
                <a:srgbClr val="E95A67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）串联电路中的总电压等于各部分电路的电压之和。      </a:t>
            </a:r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2800" b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+…+</a:t>
            </a:r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</a:t>
            </a:r>
            <a:endParaRPr lang="en-US" altLang="zh-CN" sz="2800" b="1" baseline="-25000">
              <a:solidFill>
                <a:srgbClr val="E95A67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85069" y="1046650"/>
            <a:ext cx="57743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.串联电路中的电流、电压规律：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4100" name="Group 4"/>
          <p:cNvGrpSpPr/>
          <p:nvPr/>
        </p:nvGrpSpPr>
        <p:grpSpPr>
          <a:xfrm>
            <a:off x="4110892" y="1531621"/>
            <a:ext cx="4341812" cy="1995487"/>
            <a:chExt cx="2735" cy="1257"/>
          </a:xfrm>
        </p:grpSpPr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408"/>
              <a:ext cx="23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1565" y="0"/>
              <a:ext cx="4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R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454" y="363"/>
              <a:ext cx="384" cy="1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>
              <a:off x="295" y="40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1520" y="340"/>
              <a:ext cx="384" cy="1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1293" y="40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 flipH="1">
              <a:off x="1134" y="454"/>
              <a:ext cx="0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 rot="5400000">
              <a:off x="2291" y="839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 flipH="1">
              <a:off x="0" y="412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 flipH="1">
              <a:off x="2359" y="408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>
              <a:off x="1497" y="1112"/>
              <a:ext cx="8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 flipH="1">
              <a:off x="46" y="1112"/>
              <a:ext cx="7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1027" y="930"/>
              <a:ext cx="3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E95A67"/>
                  </a:solidFill>
                  <a:latin typeface="Times New Roman" panose="02020603050405020304" pitchFamily="18" charset="0"/>
                </a:rPr>
                <a:t>U</a:t>
              </a:r>
              <a:endPara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2427" y="567"/>
              <a:ext cx="3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I</a:t>
              </a:r>
              <a:endParaRPr lang="en-US" altLang="zh-CN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522" y="23"/>
              <a:ext cx="3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R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1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 flipH="1">
              <a:off x="22" y="681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>
              <a:off x="702" y="658"/>
              <a:ext cx="3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" name="Text Box 22"/>
            <p:cNvSpPr txBox="1">
              <a:spLocks noChangeArrowheads="1"/>
            </p:cNvSpPr>
            <p:nvPr/>
          </p:nvSpPr>
          <p:spPr bwMode="auto">
            <a:xfrm>
              <a:off x="386" y="499"/>
              <a:ext cx="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E95A67"/>
                  </a:solidFill>
                  <a:latin typeface="Times New Roman" panose="02020603050405020304" pitchFamily="18" charset="0"/>
                </a:rPr>
                <a:t>U</a:t>
              </a:r>
              <a:r>
                <a:rPr lang="en-US" altLang="zh-CN" sz="2800" b="1" baseline="-25000">
                  <a:solidFill>
                    <a:srgbClr val="E95A67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 flipH="1">
              <a:off x="1156" y="658"/>
              <a:ext cx="3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>
              <a:off x="1951" y="658"/>
              <a:ext cx="38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" name="Text Box 25"/>
            <p:cNvSpPr txBox="1">
              <a:spLocks noChangeArrowheads="1"/>
            </p:cNvSpPr>
            <p:nvPr/>
          </p:nvSpPr>
          <p:spPr bwMode="auto">
            <a:xfrm>
              <a:off x="1520" y="477"/>
              <a:ext cx="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E95A67"/>
                  </a:solidFill>
                  <a:latin typeface="Times New Roman" panose="02020603050405020304" pitchFamily="18" charset="0"/>
                </a:rPr>
                <a:t>U</a:t>
              </a:r>
              <a:r>
                <a:rPr lang="en-US" altLang="zh-CN" sz="2800" b="1" baseline="-25000">
                  <a:solidFill>
                    <a:srgbClr val="E95A67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22" name="Text Box 26"/>
            <p:cNvSpPr txBox="1">
              <a:spLocks noChangeArrowheads="1"/>
            </p:cNvSpPr>
            <p:nvPr/>
          </p:nvSpPr>
          <p:spPr bwMode="auto">
            <a:xfrm>
              <a:off x="1180" y="68"/>
              <a:ext cx="3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I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123" name="Text Box 27"/>
            <p:cNvSpPr txBox="1">
              <a:spLocks noChangeArrowheads="1"/>
            </p:cNvSpPr>
            <p:nvPr/>
          </p:nvSpPr>
          <p:spPr bwMode="auto">
            <a:xfrm>
              <a:off x="68" y="68"/>
              <a:ext cx="38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I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1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advClick="0" advTm="5000" p14:dur="250">
        <p:newsflash/>
      </p:transition>
    </mc:Choice>
    <mc:Fallback>
      <p:transition advClick="0" advTm="5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122" name="Group 2"/>
          <p:cNvGrpSpPr/>
          <p:nvPr/>
        </p:nvGrpSpPr>
        <p:grpSpPr>
          <a:xfrm>
            <a:off x="4334510" y="1576762"/>
            <a:ext cx="3478530" cy="2085827"/>
            <a:chOff x="0" y="-61"/>
            <a:chExt cx="2449" cy="1671"/>
          </a:xfrm>
        </p:grpSpPr>
        <p:sp>
          <p:nvSpPr>
            <p:cNvPr id="5125" name="Rectangle 3"/>
            <p:cNvSpPr>
              <a:spLocks noChangeArrowheads="1"/>
            </p:cNvSpPr>
            <p:nvPr/>
          </p:nvSpPr>
          <p:spPr bwMode="auto">
            <a:xfrm>
              <a:off x="137" y="726"/>
              <a:ext cx="2267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26" name="Rectangle 4"/>
            <p:cNvSpPr>
              <a:spLocks noChangeArrowheads="1"/>
            </p:cNvSpPr>
            <p:nvPr/>
          </p:nvSpPr>
          <p:spPr bwMode="auto">
            <a:xfrm>
              <a:off x="0" y="1429"/>
              <a:ext cx="2449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27" name="Rectangle 5"/>
            <p:cNvSpPr>
              <a:spLocks noChangeArrowheads="1"/>
            </p:cNvSpPr>
            <p:nvPr/>
          </p:nvSpPr>
          <p:spPr bwMode="auto">
            <a:xfrm>
              <a:off x="613" y="385"/>
              <a:ext cx="1361" cy="6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28" name="Rectangle 6"/>
            <p:cNvSpPr>
              <a:spLocks noChangeArrowheads="1"/>
            </p:cNvSpPr>
            <p:nvPr/>
          </p:nvSpPr>
          <p:spPr bwMode="auto">
            <a:xfrm>
              <a:off x="1112" y="322"/>
              <a:ext cx="363" cy="1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29" name="Rectangle 7"/>
            <p:cNvSpPr>
              <a:spLocks noChangeArrowheads="1"/>
            </p:cNvSpPr>
            <p:nvPr/>
          </p:nvSpPr>
          <p:spPr bwMode="auto">
            <a:xfrm>
              <a:off x="1134" y="975"/>
              <a:ext cx="363" cy="1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30" name="Line 8"/>
            <p:cNvSpPr>
              <a:spLocks noChangeShapeType="1"/>
            </p:cNvSpPr>
            <p:nvPr/>
          </p:nvSpPr>
          <p:spPr bwMode="auto">
            <a:xfrm>
              <a:off x="885" y="38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" name="Line 9"/>
            <p:cNvSpPr>
              <a:spLocks noChangeShapeType="1"/>
            </p:cNvSpPr>
            <p:nvPr/>
          </p:nvSpPr>
          <p:spPr bwMode="auto">
            <a:xfrm>
              <a:off x="862" y="1043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" name="Line 10"/>
            <p:cNvSpPr>
              <a:spLocks noChangeShapeType="1"/>
            </p:cNvSpPr>
            <p:nvPr/>
          </p:nvSpPr>
          <p:spPr bwMode="auto">
            <a:xfrm rot="5400000">
              <a:off x="2353" y="96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" name="Line 11"/>
            <p:cNvSpPr>
              <a:spLocks noChangeShapeType="1"/>
            </p:cNvSpPr>
            <p:nvPr/>
          </p:nvSpPr>
          <p:spPr bwMode="auto">
            <a:xfrm>
              <a:off x="386" y="726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" name="Text Box 12"/>
            <p:cNvSpPr txBox="1">
              <a:spLocks noChangeArrowheads="1"/>
            </p:cNvSpPr>
            <p:nvPr/>
          </p:nvSpPr>
          <p:spPr bwMode="auto">
            <a:xfrm>
              <a:off x="749" y="7"/>
              <a:ext cx="317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I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1</a:t>
              </a: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5135" name="Text Box 13"/>
            <p:cNvSpPr txBox="1">
              <a:spLocks noChangeArrowheads="1"/>
            </p:cNvSpPr>
            <p:nvPr/>
          </p:nvSpPr>
          <p:spPr bwMode="auto">
            <a:xfrm>
              <a:off x="295" y="408"/>
              <a:ext cx="18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I</a:t>
              </a:r>
              <a:endParaRPr lang="en-US" altLang="zh-CN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5136" name="Text Box 14"/>
            <p:cNvSpPr txBox="1">
              <a:spLocks noChangeArrowheads="1"/>
            </p:cNvSpPr>
            <p:nvPr/>
          </p:nvSpPr>
          <p:spPr bwMode="auto">
            <a:xfrm>
              <a:off x="726" y="642"/>
              <a:ext cx="317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I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5137" name="Text Box 15"/>
            <p:cNvSpPr txBox="1">
              <a:spLocks noChangeArrowheads="1"/>
            </p:cNvSpPr>
            <p:nvPr/>
          </p:nvSpPr>
          <p:spPr bwMode="auto">
            <a:xfrm>
              <a:off x="1202" y="597"/>
              <a:ext cx="317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R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5138" name="Text Box 16"/>
            <p:cNvSpPr txBox="1">
              <a:spLocks noChangeArrowheads="1"/>
            </p:cNvSpPr>
            <p:nvPr/>
          </p:nvSpPr>
          <p:spPr bwMode="auto">
            <a:xfrm>
              <a:off x="1187" y="-61"/>
              <a:ext cx="317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R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1</a:t>
              </a: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5139" name="Oval 125"/>
            <p:cNvSpPr>
              <a:spLocks noChangeArrowheads="1"/>
            </p:cNvSpPr>
            <p:nvPr/>
          </p:nvSpPr>
          <p:spPr bwMode="auto">
            <a:xfrm rot="5400000" flipV="1">
              <a:off x="1933" y="697"/>
              <a:ext cx="57" cy="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5140" name="Oval 125"/>
            <p:cNvSpPr>
              <a:spLocks noChangeArrowheads="1"/>
            </p:cNvSpPr>
            <p:nvPr/>
          </p:nvSpPr>
          <p:spPr bwMode="auto">
            <a:xfrm rot="5400000" flipV="1">
              <a:off x="584" y="697"/>
              <a:ext cx="57" cy="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5141" name="Line 19"/>
            <p:cNvSpPr>
              <a:spLocks noChangeShapeType="1"/>
            </p:cNvSpPr>
            <p:nvPr/>
          </p:nvSpPr>
          <p:spPr bwMode="auto">
            <a:xfrm>
              <a:off x="182" y="1361"/>
              <a:ext cx="21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2" name="Text Box 20"/>
            <p:cNvSpPr txBox="1">
              <a:spLocks noChangeArrowheads="1"/>
            </p:cNvSpPr>
            <p:nvPr/>
          </p:nvSpPr>
          <p:spPr bwMode="auto">
            <a:xfrm>
              <a:off x="1157" y="1247"/>
              <a:ext cx="408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U</a:t>
              </a:r>
              <a:endParaRPr lang="en-US" altLang="zh-CN" sz="28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1998345" y="3600450"/>
            <a:ext cx="788797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）并联电路中干路电流等于各支路电流之和；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</a:t>
            </a:r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+…+</a:t>
            </a:r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</a:t>
            </a:r>
            <a:endParaRPr lang="zh-CN" altLang="en-US" sz="2800" b="1" baseline="-25000">
              <a:solidFill>
                <a:srgbClr val="E95A67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）并联电路中各支路两端电压相等。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</a:t>
            </a:r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2800" b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=…=</a:t>
            </a:r>
            <a:r>
              <a:rPr lang="en-US" altLang="zh-CN" sz="2800" b="1" i="1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2800" b="1" baseline="-25000">
                <a:solidFill>
                  <a:srgbClr val="E95A67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</a:t>
            </a:r>
            <a:endParaRPr lang="en-US" altLang="zh-CN" sz="2800" b="1" baseline="-25000">
              <a:solidFill>
                <a:srgbClr val="E95A67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124" name="Rectangle 22"/>
          <p:cNvSpPr>
            <a:spLocks noChangeArrowheads="1"/>
          </p:cNvSpPr>
          <p:nvPr/>
        </p:nvSpPr>
        <p:spPr bwMode="auto">
          <a:xfrm>
            <a:off x="1208816" y="1055372"/>
            <a:ext cx="70564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.并联电路中的电流、电压规律：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Click="0" advTm="5000" p14:dur="250">
        <p:newsflash/>
      </p:transition>
    </mc:Choice>
    <mc:Fallback>
      <p:transition advClick="0" advTm="5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454" name="AutoShape 70"/>
          <p:cNvSpPr>
            <a:spLocks noChangeArrowheads="1"/>
          </p:cNvSpPr>
          <p:nvPr/>
        </p:nvSpPr>
        <p:spPr bwMode="auto">
          <a:xfrm>
            <a:off x="3027726" y="2917181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44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55" name="AutoShape 71"/>
          <p:cNvSpPr>
            <a:spLocks noChangeArrowheads="1"/>
          </p:cNvSpPr>
          <p:nvPr/>
        </p:nvSpPr>
        <p:spPr bwMode="auto">
          <a:xfrm>
            <a:off x="8587905" y="3050427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44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56" name="Text Box 72"/>
          <p:cNvSpPr txBox="1">
            <a:spLocks noChangeArrowheads="1"/>
          </p:cNvSpPr>
          <p:nvPr/>
        </p:nvSpPr>
        <p:spPr bwMode="auto">
          <a:xfrm>
            <a:off x="1122502" y="4771146"/>
            <a:ext cx="39624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609600" eaLnBrk="1" hangingPunct="1">
              <a:spcBef>
                <a:spcPct val="0"/>
              </a:spcBef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电阻串联相当于</a:t>
            </a:r>
            <a:r>
              <a:rPr lang="zh-CN" altLang="en-US" sz="2400" b="1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</a:rPr>
              <a:t>增大导体的长度。</a:t>
            </a:r>
            <a:endParaRPr lang="zh-CN" altLang="en-US" sz="2400" b="1">
              <a:solidFill>
                <a:srgbClr val="E95A6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457" name="Text Box 73"/>
          <p:cNvSpPr txBox="1">
            <a:spLocks noChangeArrowheads="1"/>
          </p:cNvSpPr>
          <p:nvPr/>
        </p:nvSpPr>
        <p:spPr bwMode="auto">
          <a:xfrm>
            <a:off x="1141393" y="5554671"/>
            <a:ext cx="399573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indent="609600" algn="l" eaLnBrk="1" hangingPunct="1">
              <a:spcBef>
                <a:spcPct val="0"/>
              </a:spcBef>
              <a:buClrTx/>
              <a:buSzTx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串联总电阻比任何一个分电阻都大。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</p:txBody>
      </p:sp>
      <p:sp>
        <p:nvSpPr>
          <p:cNvPr id="16458" name="Text Box 74"/>
          <p:cNvSpPr txBox="1">
            <a:spLocks noChangeArrowheads="1"/>
          </p:cNvSpPr>
          <p:nvPr/>
        </p:nvSpPr>
        <p:spPr bwMode="auto">
          <a:xfrm>
            <a:off x="6643370" y="4799239"/>
            <a:ext cx="42672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609600" eaLnBrk="1" hangingPunct="1">
              <a:spcBef>
                <a:spcPct val="0"/>
              </a:spcBef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电阻并联相当于</a:t>
            </a:r>
            <a:r>
              <a:rPr lang="zh-CN" altLang="en-US" sz="2400" b="1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  <a:cs typeface="+mn-ea"/>
              </a:rPr>
              <a:t>增大导体的横截面积。</a:t>
            </a:r>
            <a:endParaRPr lang="zh-CN" altLang="en-US" sz="2400" b="1">
              <a:solidFill>
                <a:srgbClr val="E95A67"/>
              </a:solidFill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  <p:sp>
        <p:nvSpPr>
          <p:cNvPr id="16459" name="Text Box 75"/>
          <p:cNvSpPr txBox="1">
            <a:spLocks noChangeArrowheads="1"/>
          </p:cNvSpPr>
          <p:nvPr/>
        </p:nvSpPr>
        <p:spPr bwMode="auto">
          <a:xfrm>
            <a:off x="6608445" y="5600634"/>
            <a:ext cx="40322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indent="609600" algn="l" eaLnBrk="1" hangingPunct="1">
              <a:spcBef>
                <a:spcPct val="0"/>
              </a:spcBef>
              <a:buClrTx/>
              <a:buSzTx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并联总电阻比任何一个分电阻都小。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</p:txBody>
      </p:sp>
      <p:sp>
        <p:nvSpPr>
          <p:cNvPr id="10253" name="Line 76"/>
          <p:cNvSpPr>
            <a:spLocks noChangeShapeType="1"/>
          </p:cNvSpPr>
          <p:nvPr/>
        </p:nvSpPr>
        <p:spPr bwMode="auto">
          <a:xfrm flipH="1">
            <a:off x="6011228" y="1284093"/>
            <a:ext cx="0" cy="525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5673725" y="2434590"/>
            <a:ext cx="675005" cy="255714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</a:rPr>
              <a:t>等效替代法</a:t>
            </a:r>
            <a:endParaRPr lang="zh-CN" altLang="en-US" sz="3200" b="1">
              <a:solidFill>
                <a:srgbClr val="E95A6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724775" y="3550285"/>
            <a:ext cx="1878330" cy="1228635"/>
            <a:chOff x="5341938" y="2954338"/>
            <a:chExt cx="2520950" cy="1584325"/>
          </a:xfrm>
        </p:grpSpPr>
        <p:grpSp>
          <p:nvGrpSpPr>
            <p:cNvPr id="6" name="Group 85"/>
            <p:cNvGrpSpPr/>
            <p:nvPr/>
          </p:nvGrpSpPr>
          <p:grpSpPr>
            <a:xfrm>
              <a:off x="5341938" y="2954338"/>
              <a:ext cx="2520950" cy="1584325"/>
              <a:chOff x="3379" y="1525"/>
              <a:chExt cx="1588" cy="998"/>
            </a:xfrm>
          </p:grpSpPr>
          <p:sp>
            <p:nvSpPr>
              <p:cNvPr id="10255" name="Text Box 67"/>
              <p:cNvSpPr txBox="1">
                <a:spLocks noChangeArrowheads="1"/>
              </p:cNvSpPr>
              <p:nvPr/>
            </p:nvSpPr>
            <p:spPr bwMode="auto">
              <a:xfrm>
                <a:off x="3931" y="1968"/>
                <a:ext cx="585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i="1">
                    <a:solidFill>
                      <a:srgbClr val="E95A6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en-US" sz="2400" b="1" baseline="-25000">
                    <a:solidFill>
                      <a:srgbClr val="E95A67"/>
                    </a:solidFill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并</a:t>
                </a:r>
                <a:endParaRPr lang="zh-CN" altLang="en-US" sz="2400" b="1" baseline="-25000">
                  <a:solidFill>
                    <a:srgbClr val="E95A67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256" name="Group 84"/>
              <p:cNvGrpSpPr/>
              <p:nvPr/>
            </p:nvGrpSpPr>
            <p:grpSpPr>
              <a:xfrm>
                <a:off x="3379" y="1525"/>
                <a:ext cx="1588" cy="998"/>
                <a:chOff x="3379" y="1525"/>
                <a:chExt cx="1588" cy="998"/>
              </a:xfrm>
            </p:grpSpPr>
            <p:sp>
              <p:nvSpPr>
                <p:cNvPr id="10257" name="Line 55"/>
                <p:cNvSpPr>
                  <a:spLocks noChangeShapeType="1"/>
                </p:cNvSpPr>
                <p:nvPr/>
              </p:nvSpPr>
              <p:spPr bwMode="auto">
                <a:xfrm>
                  <a:off x="3379" y="1676"/>
                  <a:ext cx="586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0258" name="Line 56"/>
                <p:cNvSpPr>
                  <a:spLocks noChangeShapeType="1"/>
                </p:cNvSpPr>
                <p:nvPr/>
              </p:nvSpPr>
              <p:spPr bwMode="auto">
                <a:xfrm>
                  <a:off x="3965" y="1525"/>
                  <a:ext cx="3" cy="26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0259" name="Line 57"/>
                <p:cNvSpPr>
                  <a:spLocks noChangeShapeType="1"/>
                </p:cNvSpPr>
                <p:nvPr/>
              </p:nvSpPr>
              <p:spPr bwMode="auto">
                <a:xfrm>
                  <a:off x="4071" y="1589"/>
                  <a:ext cx="1" cy="151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0260" name="Line 59"/>
                <p:cNvSpPr>
                  <a:spLocks noChangeShapeType="1"/>
                </p:cNvSpPr>
                <p:nvPr/>
              </p:nvSpPr>
              <p:spPr bwMode="auto">
                <a:xfrm>
                  <a:off x="3379" y="1676"/>
                  <a:ext cx="1" cy="75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0261" name="Rectangle 61"/>
                <p:cNvSpPr>
                  <a:spLocks noChangeArrowheads="1"/>
                </p:cNvSpPr>
                <p:nvPr/>
              </p:nvSpPr>
              <p:spPr bwMode="auto">
                <a:xfrm>
                  <a:off x="3875" y="2341"/>
                  <a:ext cx="469" cy="98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 sz="4400">
                    <a:solidFill>
                      <a:schemeClr val="accent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62" name="Rectangle 62"/>
                <p:cNvSpPr>
                  <a:spLocks noChangeArrowheads="1"/>
                </p:cNvSpPr>
                <p:nvPr/>
              </p:nvSpPr>
              <p:spPr bwMode="auto">
                <a:xfrm>
                  <a:off x="3875" y="2430"/>
                  <a:ext cx="469" cy="93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 sz="4400">
                    <a:solidFill>
                      <a:schemeClr val="accent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63" name="Line 63"/>
                <p:cNvSpPr>
                  <a:spLocks noChangeShapeType="1"/>
                </p:cNvSpPr>
                <p:nvPr/>
              </p:nvSpPr>
              <p:spPr bwMode="auto">
                <a:xfrm>
                  <a:off x="4082" y="1676"/>
                  <a:ext cx="469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0264" name="Line 64"/>
                <p:cNvSpPr>
                  <a:spLocks noChangeShapeType="1"/>
                </p:cNvSpPr>
                <p:nvPr/>
              </p:nvSpPr>
              <p:spPr bwMode="auto">
                <a:xfrm>
                  <a:off x="3379" y="2432"/>
                  <a:ext cx="158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0265" name="Line 66"/>
                <p:cNvSpPr>
                  <a:spLocks noChangeShapeType="1"/>
                </p:cNvSpPr>
                <p:nvPr/>
              </p:nvSpPr>
              <p:spPr bwMode="auto">
                <a:xfrm>
                  <a:off x="4962" y="1676"/>
                  <a:ext cx="1" cy="75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026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4529" y="1525"/>
                  <a:ext cx="234" cy="15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0267" name="Line 69"/>
                <p:cNvSpPr>
                  <a:spLocks noChangeShapeType="1"/>
                </p:cNvSpPr>
                <p:nvPr/>
              </p:nvSpPr>
              <p:spPr bwMode="auto">
                <a:xfrm>
                  <a:off x="4727" y="1676"/>
                  <a:ext cx="235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78" name="椭圆 77"/>
            <p:cNvSpPr/>
            <p:nvPr/>
          </p:nvSpPr>
          <p:spPr>
            <a:xfrm>
              <a:off x="7146356" y="3165414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708265" y="1586230"/>
            <a:ext cx="1895475" cy="1369060"/>
            <a:chOff x="5277867" y="685800"/>
            <a:chExt cx="2508312" cy="1828800"/>
          </a:xfrm>
        </p:grpSpPr>
        <p:grpSp>
          <p:nvGrpSpPr>
            <p:cNvPr id="4" name="Group 83"/>
            <p:cNvGrpSpPr/>
            <p:nvPr/>
          </p:nvGrpSpPr>
          <p:grpSpPr>
            <a:xfrm>
              <a:off x="5311775" y="685800"/>
              <a:ext cx="2438400" cy="1828800"/>
              <a:chOff x="3360" y="96"/>
              <a:chExt cx="1536" cy="1152"/>
            </a:xfrm>
          </p:grpSpPr>
          <p:sp>
            <p:nvSpPr>
              <p:cNvPr id="10282" name="Line 22"/>
              <p:cNvSpPr>
                <a:spLocks noChangeShapeType="1"/>
              </p:cNvSpPr>
              <p:nvPr/>
            </p:nvSpPr>
            <p:spPr bwMode="auto">
              <a:xfrm>
                <a:off x="3360" y="196"/>
                <a:ext cx="56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83" name="Line 23"/>
              <p:cNvSpPr>
                <a:spLocks noChangeShapeType="1"/>
              </p:cNvSpPr>
              <p:nvPr/>
            </p:nvSpPr>
            <p:spPr bwMode="auto">
              <a:xfrm flipH="1">
                <a:off x="3929" y="96"/>
                <a:ext cx="0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84" name="Line 24"/>
              <p:cNvSpPr>
                <a:spLocks noChangeShapeType="1"/>
              </p:cNvSpPr>
              <p:nvPr/>
            </p:nvSpPr>
            <p:spPr bwMode="auto">
              <a:xfrm flipH="1">
                <a:off x="3970" y="133"/>
                <a:ext cx="0" cy="1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85" name="Line 25"/>
              <p:cNvSpPr>
                <a:spLocks noChangeShapeType="1"/>
              </p:cNvSpPr>
              <p:nvPr/>
            </p:nvSpPr>
            <p:spPr bwMode="auto">
              <a:xfrm>
                <a:off x="3986" y="196"/>
                <a:ext cx="2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86" name="Line 26"/>
              <p:cNvSpPr>
                <a:spLocks noChangeShapeType="1"/>
              </p:cNvSpPr>
              <p:nvPr/>
            </p:nvSpPr>
            <p:spPr bwMode="auto">
              <a:xfrm flipH="1">
                <a:off x="3360" y="196"/>
                <a:ext cx="0" cy="10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87" name="Line 27"/>
              <p:cNvSpPr>
                <a:spLocks noChangeShapeType="1"/>
              </p:cNvSpPr>
              <p:nvPr/>
            </p:nvSpPr>
            <p:spPr bwMode="auto">
              <a:xfrm>
                <a:off x="3360" y="697"/>
                <a:ext cx="34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88" name="Rectangle 28"/>
              <p:cNvSpPr>
                <a:spLocks noChangeArrowheads="1"/>
              </p:cNvSpPr>
              <p:nvPr/>
            </p:nvSpPr>
            <p:spPr bwMode="auto">
              <a:xfrm>
                <a:off x="3701" y="647"/>
                <a:ext cx="455" cy="10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4400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89" name="Line 29"/>
              <p:cNvSpPr>
                <a:spLocks noChangeShapeType="1"/>
              </p:cNvSpPr>
              <p:nvPr/>
            </p:nvSpPr>
            <p:spPr bwMode="auto">
              <a:xfrm>
                <a:off x="4156" y="697"/>
                <a:ext cx="7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90" name="Line 30"/>
              <p:cNvSpPr>
                <a:spLocks noChangeShapeType="1"/>
              </p:cNvSpPr>
              <p:nvPr/>
            </p:nvSpPr>
            <p:spPr bwMode="auto">
              <a:xfrm>
                <a:off x="3360" y="1198"/>
                <a:ext cx="34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91" name="Rectangle 31"/>
              <p:cNvSpPr>
                <a:spLocks noChangeArrowheads="1"/>
              </p:cNvSpPr>
              <p:nvPr/>
            </p:nvSpPr>
            <p:spPr bwMode="auto">
              <a:xfrm>
                <a:off x="3701" y="1148"/>
                <a:ext cx="455" cy="10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4400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92" name="Line 32"/>
              <p:cNvSpPr>
                <a:spLocks noChangeShapeType="1"/>
              </p:cNvSpPr>
              <p:nvPr/>
            </p:nvSpPr>
            <p:spPr bwMode="auto">
              <a:xfrm>
                <a:off x="4156" y="1198"/>
                <a:ext cx="7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93" name="Line 33"/>
              <p:cNvSpPr>
                <a:spLocks noChangeShapeType="1"/>
              </p:cNvSpPr>
              <p:nvPr/>
            </p:nvSpPr>
            <p:spPr bwMode="auto">
              <a:xfrm flipH="1">
                <a:off x="4896" y="196"/>
                <a:ext cx="0" cy="65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94" name="Line 34"/>
              <p:cNvSpPr>
                <a:spLocks noChangeShapeType="1"/>
              </p:cNvSpPr>
              <p:nvPr/>
            </p:nvSpPr>
            <p:spPr bwMode="auto">
              <a:xfrm flipH="1">
                <a:off x="4896" y="697"/>
                <a:ext cx="0" cy="50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95" name="Text Box 35"/>
              <p:cNvSpPr txBox="1">
                <a:spLocks noChangeArrowheads="1"/>
              </p:cNvSpPr>
              <p:nvPr/>
            </p:nvSpPr>
            <p:spPr bwMode="auto">
              <a:xfrm>
                <a:off x="3750" y="249"/>
                <a:ext cx="508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i="1">
                    <a:solidFill>
                      <a:srgbClr val="E95A67"/>
                    </a:solidFill>
                    <a:latin typeface="Times New Roman" panose="02020603050405020304" pitchFamily="18" charset="0"/>
                  </a:rPr>
                  <a:t>R</a:t>
                </a:r>
                <a:r>
                  <a:rPr lang="en-US" altLang="zh-CN" sz="2400" b="1" baseline="-25000">
                    <a:solidFill>
                      <a:srgbClr val="E95A67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96" name="Text Box 36"/>
              <p:cNvSpPr txBox="1">
                <a:spLocks noChangeArrowheads="1"/>
              </p:cNvSpPr>
              <p:nvPr/>
            </p:nvSpPr>
            <p:spPr bwMode="auto">
              <a:xfrm>
                <a:off x="3718" y="743"/>
                <a:ext cx="478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i="1">
                    <a:solidFill>
                      <a:srgbClr val="E95A67"/>
                    </a:solidFill>
                    <a:latin typeface="Times New Roman" panose="02020603050405020304" pitchFamily="18" charset="0"/>
                  </a:rPr>
                  <a:t>R</a:t>
                </a:r>
                <a:r>
                  <a:rPr lang="en-US" altLang="zh-CN" sz="2400" b="1" baseline="-25000">
                    <a:solidFill>
                      <a:srgbClr val="E95A67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97" name="Line 37"/>
              <p:cNvSpPr>
                <a:spLocks noChangeShapeType="1"/>
              </p:cNvSpPr>
              <p:nvPr/>
            </p:nvSpPr>
            <p:spPr bwMode="auto">
              <a:xfrm flipV="1">
                <a:off x="4270" y="96"/>
                <a:ext cx="228" cy="1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98" name="Line 38"/>
              <p:cNvSpPr>
                <a:spLocks noChangeShapeType="1"/>
              </p:cNvSpPr>
              <p:nvPr/>
            </p:nvSpPr>
            <p:spPr bwMode="auto">
              <a:xfrm>
                <a:off x="4498" y="196"/>
                <a:ext cx="39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77" name="椭圆 76"/>
            <p:cNvSpPr/>
            <p:nvPr/>
          </p:nvSpPr>
          <p:spPr>
            <a:xfrm>
              <a:off x="6737585" y="8074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7714171" y="1602803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5277867" y="1602803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853742" y="1719720"/>
            <a:ext cx="2550611" cy="1177205"/>
            <a:chOff x="587375" y="1295400"/>
            <a:chExt cx="2971800" cy="1371600"/>
          </a:xfrm>
        </p:grpSpPr>
        <p:grpSp>
          <p:nvGrpSpPr>
            <p:cNvPr id="2" name="Group 79"/>
            <p:cNvGrpSpPr/>
            <p:nvPr/>
          </p:nvGrpSpPr>
          <p:grpSpPr>
            <a:xfrm>
              <a:off x="587375" y="1295400"/>
              <a:ext cx="2971800" cy="1371600"/>
              <a:chOff x="384" y="480"/>
              <a:chExt cx="1872" cy="864"/>
            </a:xfrm>
          </p:grpSpPr>
          <p:sp>
            <p:nvSpPr>
              <p:cNvPr id="10299" name="Line 4"/>
              <p:cNvSpPr>
                <a:spLocks noChangeShapeType="1"/>
              </p:cNvSpPr>
              <p:nvPr/>
            </p:nvSpPr>
            <p:spPr bwMode="auto">
              <a:xfrm>
                <a:off x="1795" y="612"/>
                <a:ext cx="461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10300" name="Group 78"/>
              <p:cNvGrpSpPr/>
              <p:nvPr/>
            </p:nvGrpSpPr>
            <p:grpSpPr>
              <a:xfrm>
                <a:off x="384" y="480"/>
                <a:ext cx="1872" cy="864"/>
                <a:chOff x="384" y="480"/>
                <a:chExt cx="1872" cy="864"/>
              </a:xfrm>
            </p:grpSpPr>
            <p:sp>
              <p:nvSpPr>
                <p:cNvPr id="10301" name="Line 6"/>
                <p:cNvSpPr>
                  <a:spLocks noChangeShapeType="1"/>
                </p:cNvSpPr>
                <p:nvPr/>
              </p:nvSpPr>
              <p:spPr bwMode="auto">
                <a:xfrm>
                  <a:off x="384" y="613"/>
                  <a:ext cx="52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0302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898" y="480"/>
                  <a:ext cx="0" cy="26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0303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944" y="531"/>
                  <a:ext cx="0" cy="13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0304" name="Line 9"/>
                <p:cNvSpPr>
                  <a:spLocks noChangeShapeType="1"/>
                </p:cNvSpPr>
                <p:nvPr/>
              </p:nvSpPr>
              <p:spPr bwMode="auto">
                <a:xfrm>
                  <a:off x="956" y="613"/>
                  <a:ext cx="26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0305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384" y="613"/>
                  <a:ext cx="0" cy="66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0306" name="Line 11"/>
                <p:cNvSpPr>
                  <a:spLocks noChangeShapeType="1"/>
                </p:cNvSpPr>
                <p:nvPr/>
              </p:nvSpPr>
              <p:spPr bwMode="auto">
                <a:xfrm>
                  <a:off x="384" y="1278"/>
                  <a:ext cx="31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0307" name="Rectangle 12"/>
                <p:cNvSpPr>
                  <a:spLocks noChangeArrowheads="1"/>
                </p:cNvSpPr>
                <p:nvPr/>
              </p:nvSpPr>
              <p:spPr bwMode="auto">
                <a:xfrm>
                  <a:off x="696" y="1211"/>
                  <a:ext cx="416" cy="133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 sz="4400">
                    <a:solidFill>
                      <a:schemeClr val="accent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08" name="Rectangle 13"/>
                <p:cNvSpPr>
                  <a:spLocks noChangeArrowheads="1"/>
                </p:cNvSpPr>
                <p:nvPr/>
              </p:nvSpPr>
              <p:spPr bwMode="auto">
                <a:xfrm>
                  <a:off x="1476" y="1211"/>
                  <a:ext cx="468" cy="133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 sz="4400">
                    <a:solidFill>
                      <a:schemeClr val="accent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09" name="Line 14"/>
                <p:cNvSpPr>
                  <a:spLocks noChangeShapeType="1"/>
                </p:cNvSpPr>
                <p:nvPr/>
              </p:nvSpPr>
              <p:spPr bwMode="auto">
                <a:xfrm>
                  <a:off x="1008" y="613"/>
                  <a:ext cx="52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0310" name="Line 15"/>
                <p:cNvSpPr>
                  <a:spLocks noChangeShapeType="1"/>
                </p:cNvSpPr>
                <p:nvPr/>
              </p:nvSpPr>
              <p:spPr bwMode="auto">
                <a:xfrm>
                  <a:off x="1944" y="1278"/>
                  <a:ext cx="31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0311" name="Line 16"/>
                <p:cNvSpPr>
                  <a:spLocks noChangeShapeType="1"/>
                </p:cNvSpPr>
                <p:nvPr/>
              </p:nvSpPr>
              <p:spPr bwMode="auto">
                <a:xfrm>
                  <a:off x="1112" y="1278"/>
                  <a:ext cx="36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0312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256" y="613"/>
                  <a:ext cx="0" cy="66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031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751" y="894"/>
                  <a:ext cx="455" cy="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 i="1">
                      <a:solidFill>
                        <a:srgbClr val="E95A67"/>
                      </a:solidFill>
                      <a:latin typeface="Times New Roman" panose="02020603050405020304" pitchFamily="18" charset="0"/>
                    </a:rPr>
                    <a:t>R</a:t>
                  </a:r>
                  <a:r>
                    <a:rPr lang="en-US" altLang="zh-CN" sz="2400" b="1" baseline="-25000">
                      <a:solidFill>
                        <a:srgbClr val="E95A67"/>
                      </a:solidFill>
                      <a:latin typeface="Times New Roman" panose="02020603050405020304" pitchFamily="18" charset="0"/>
                    </a:rPr>
                    <a:t>1</a:t>
                  </a:r>
                  <a:endParaRPr lang="en-US" altLang="zh-CN" sz="2400" b="1" baseline="-25000">
                    <a:solidFill>
                      <a:srgbClr val="E95A67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1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07" y="878"/>
                  <a:ext cx="395" cy="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 i="1">
                      <a:solidFill>
                        <a:srgbClr val="E95A67"/>
                      </a:solidFill>
                      <a:latin typeface="Times New Roman" panose="02020603050405020304" pitchFamily="18" charset="0"/>
                    </a:rPr>
                    <a:t>R</a:t>
                  </a:r>
                  <a:r>
                    <a:rPr lang="en-US" altLang="zh-CN" sz="2400" b="1" baseline="-25000">
                      <a:solidFill>
                        <a:srgbClr val="E95A67"/>
                      </a:solidFill>
                      <a:latin typeface="Times New Roman" panose="02020603050405020304" pitchFamily="18" charset="0"/>
                    </a:rPr>
                    <a:t>2</a:t>
                  </a:r>
                  <a:endParaRPr lang="en-US" altLang="zh-CN" sz="2400" b="1" baseline="-25000">
                    <a:solidFill>
                      <a:srgbClr val="E95A67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1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521" y="480"/>
                  <a:ext cx="208" cy="13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83" name="椭圆 82"/>
            <p:cNvSpPr/>
            <p:nvPr/>
          </p:nvSpPr>
          <p:spPr>
            <a:xfrm>
              <a:off x="2382268" y="1463613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76131" y="3446028"/>
            <a:ext cx="2606995" cy="1180825"/>
            <a:chOff x="587375" y="3124200"/>
            <a:chExt cx="3048000" cy="1371600"/>
          </a:xfrm>
        </p:grpSpPr>
        <p:grpSp>
          <p:nvGrpSpPr>
            <p:cNvPr id="5" name="Group 80"/>
            <p:cNvGrpSpPr/>
            <p:nvPr/>
          </p:nvGrpSpPr>
          <p:grpSpPr>
            <a:xfrm>
              <a:off x="587375" y="3124200"/>
              <a:ext cx="3048000" cy="1371600"/>
              <a:chOff x="384" y="1632"/>
              <a:chExt cx="1920" cy="864"/>
            </a:xfrm>
          </p:grpSpPr>
          <p:sp>
            <p:nvSpPr>
              <p:cNvPr id="10268" name="Line 40"/>
              <p:cNvSpPr>
                <a:spLocks noChangeShapeType="1"/>
              </p:cNvSpPr>
              <p:nvPr/>
            </p:nvSpPr>
            <p:spPr bwMode="auto">
              <a:xfrm>
                <a:off x="384" y="1765"/>
                <a:ext cx="54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69" name="Line 41"/>
              <p:cNvSpPr>
                <a:spLocks noChangeShapeType="1"/>
              </p:cNvSpPr>
              <p:nvPr/>
            </p:nvSpPr>
            <p:spPr bwMode="auto">
              <a:xfrm>
                <a:off x="920" y="1632"/>
                <a:ext cx="1" cy="26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70" name="Line 42"/>
              <p:cNvSpPr>
                <a:spLocks noChangeShapeType="1"/>
              </p:cNvSpPr>
              <p:nvPr/>
            </p:nvSpPr>
            <p:spPr bwMode="auto">
              <a:xfrm>
                <a:off x="965" y="1691"/>
                <a:ext cx="1" cy="13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71" name="Line 43"/>
              <p:cNvSpPr>
                <a:spLocks noChangeShapeType="1"/>
              </p:cNvSpPr>
              <p:nvPr/>
            </p:nvSpPr>
            <p:spPr bwMode="auto">
              <a:xfrm>
                <a:off x="964" y="1765"/>
                <a:ext cx="27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72" name="Line 44"/>
              <p:cNvSpPr>
                <a:spLocks noChangeShapeType="1"/>
              </p:cNvSpPr>
              <p:nvPr/>
            </p:nvSpPr>
            <p:spPr bwMode="auto">
              <a:xfrm>
                <a:off x="384" y="1765"/>
                <a:ext cx="1" cy="66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73" name="Line 45"/>
              <p:cNvSpPr>
                <a:spLocks noChangeShapeType="1"/>
              </p:cNvSpPr>
              <p:nvPr/>
            </p:nvSpPr>
            <p:spPr bwMode="auto">
              <a:xfrm>
                <a:off x="384" y="2430"/>
                <a:ext cx="364" cy="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74" name="Rectangle 46"/>
              <p:cNvSpPr>
                <a:spLocks noChangeArrowheads="1"/>
              </p:cNvSpPr>
              <p:nvPr/>
            </p:nvSpPr>
            <p:spPr bwMode="auto">
              <a:xfrm>
                <a:off x="763" y="2363"/>
                <a:ext cx="435" cy="13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4400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75" name="Rectangle 47"/>
              <p:cNvSpPr>
                <a:spLocks noChangeArrowheads="1"/>
              </p:cNvSpPr>
              <p:nvPr/>
            </p:nvSpPr>
            <p:spPr bwMode="auto">
              <a:xfrm>
                <a:off x="1203" y="2363"/>
                <a:ext cx="490" cy="13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4400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76" name="Line 48"/>
              <p:cNvSpPr>
                <a:spLocks noChangeShapeType="1"/>
              </p:cNvSpPr>
              <p:nvPr/>
            </p:nvSpPr>
            <p:spPr bwMode="auto">
              <a:xfrm>
                <a:off x="1017" y="1765"/>
                <a:ext cx="543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77" name="Line 49"/>
              <p:cNvSpPr>
                <a:spLocks noChangeShapeType="1"/>
              </p:cNvSpPr>
              <p:nvPr/>
            </p:nvSpPr>
            <p:spPr bwMode="auto">
              <a:xfrm flipV="1">
                <a:off x="1701" y="2431"/>
                <a:ext cx="603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78" name="Line 50"/>
              <p:cNvSpPr>
                <a:spLocks noChangeShapeType="1"/>
              </p:cNvSpPr>
              <p:nvPr/>
            </p:nvSpPr>
            <p:spPr bwMode="auto">
              <a:xfrm>
                <a:off x="1771" y="1764"/>
                <a:ext cx="530" cy="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79" name="Line 51"/>
              <p:cNvSpPr>
                <a:spLocks noChangeShapeType="1"/>
              </p:cNvSpPr>
              <p:nvPr/>
            </p:nvSpPr>
            <p:spPr bwMode="auto">
              <a:xfrm>
                <a:off x="2291" y="1765"/>
                <a:ext cx="1" cy="66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280" name="Text Box 52"/>
              <p:cNvSpPr txBox="1">
                <a:spLocks noChangeArrowheads="1"/>
              </p:cNvSpPr>
              <p:nvPr/>
            </p:nvSpPr>
            <p:spPr bwMode="auto">
              <a:xfrm>
                <a:off x="1071" y="2009"/>
                <a:ext cx="489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i="1">
                    <a:solidFill>
                      <a:srgbClr val="E95A67"/>
                    </a:solidFill>
                    <a:latin typeface="Times New Roman" panose="02020603050405020304" pitchFamily="18" charset="0"/>
                  </a:rPr>
                  <a:t>R</a:t>
                </a:r>
                <a:r>
                  <a:rPr lang="zh-CN" altLang="en-US" sz="2400" b="1" baseline="-25000">
                    <a:solidFill>
                      <a:srgbClr val="E95A67"/>
                    </a:solidFill>
                    <a:latin typeface="楷体" panose="02010609060101010101" charset="-122"/>
                    <a:ea typeface="楷体" panose="02010609060101010101" charset="-122"/>
                  </a:rPr>
                  <a:t>串</a:t>
                </a:r>
                <a:endParaRPr lang="zh-CN" altLang="en-US" sz="2400" b="1" baseline="-25000">
                  <a:solidFill>
                    <a:srgbClr val="E95A67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0281" name="Line 53"/>
              <p:cNvSpPr>
                <a:spLocks noChangeShapeType="1"/>
              </p:cNvSpPr>
              <p:nvPr/>
            </p:nvSpPr>
            <p:spPr bwMode="auto">
              <a:xfrm flipV="1">
                <a:off x="1527" y="1632"/>
                <a:ext cx="218" cy="13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84" name="椭圆 83"/>
            <p:cNvSpPr/>
            <p:nvPr/>
          </p:nvSpPr>
          <p:spPr>
            <a:xfrm>
              <a:off x="2396046" y="3300921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24"/>
          <p:cNvSpPr txBox="1"/>
          <p:nvPr/>
        </p:nvSpPr>
        <p:spPr>
          <a:xfrm>
            <a:off x="0" y="1063625"/>
            <a:ext cx="4966970" cy="521970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一、电阻的串联与并联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Click="0" advTm="5000" p14:dur="250">
        <p:newsflash/>
      </p:transition>
    </mc:Choice>
    <mc:Fallback>
      <p:transition advClick="0" advTm="5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4" grpId="0"/>
      <p:bldP spid="16455" grpId="0"/>
      <p:bldP spid="16456" grpId="0"/>
      <p:bldP spid="16457" grpId="0"/>
      <p:bldP spid="16458" grpId="0"/>
      <p:bldP spid="16459" grpId="0"/>
      <p:bldP spid="16461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Rectangle 2"/>
          <p:cNvSpPr>
            <a:spLocks noGrp="1" noChangeArrowheads="1"/>
          </p:cNvSpPr>
          <p:nvPr/>
        </p:nvSpPr>
        <p:spPr>
          <a:xfrm>
            <a:off x="1666508" y="1197056"/>
            <a:ext cx="8138263" cy="6159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串联电路的总电阻与分电阻的关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系</a:t>
            </a:r>
            <a:r>
              <a:rPr lang="en-US" altLang="zh-CN" sz="2800" b="1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en-US" sz="2800" b="1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理论推导</a:t>
            </a:r>
            <a:r>
              <a:rPr lang="en-US" altLang="zh-CN" sz="2800" b="1" smtClean="0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endParaRPr lang="en-US" altLang="zh-CN" sz="2800" b="1" smtClean="0">
              <a:solidFill>
                <a:srgbClr val="E95A6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87713" y="289983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4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734243" y="289983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4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359151" y="2032111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en-US" altLang="zh-CN" sz="24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863976" y="3256073"/>
            <a:ext cx="1008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zh-CN" altLang="en-US" sz="2400" b="1" baseline="-250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总</a:t>
            </a:r>
            <a:endParaRPr kumimoji="1" lang="zh-CN" altLang="en-US" sz="2400" b="1" baseline="-2500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1271" name="Group 8"/>
          <p:cNvGrpSpPr/>
          <p:nvPr/>
        </p:nvGrpSpPr>
        <p:grpSpPr>
          <a:xfrm>
            <a:off x="2424114" y="2681399"/>
            <a:ext cx="3527425" cy="225425"/>
            <a:chOff x="2280" y="1752"/>
            <a:chExt cx="3153" cy="312"/>
          </a:xfrm>
        </p:grpSpPr>
        <p:sp>
          <p:nvSpPr>
            <p:cNvPr id="11308" name="Line 9"/>
            <p:cNvSpPr>
              <a:spLocks noChangeShapeType="1"/>
            </p:cNvSpPr>
            <p:nvPr/>
          </p:nvSpPr>
          <p:spPr bwMode="auto">
            <a:xfrm>
              <a:off x="2280" y="1908"/>
              <a:ext cx="57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9" name="Rectangle 10"/>
            <p:cNvSpPr>
              <a:spLocks noChangeArrowheads="1"/>
            </p:cNvSpPr>
            <p:nvPr/>
          </p:nvSpPr>
          <p:spPr bwMode="auto">
            <a:xfrm>
              <a:off x="2868" y="1752"/>
              <a:ext cx="720" cy="31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44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310" name="Line 11"/>
            <p:cNvSpPr>
              <a:spLocks noChangeShapeType="1"/>
            </p:cNvSpPr>
            <p:nvPr/>
          </p:nvSpPr>
          <p:spPr bwMode="auto">
            <a:xfrm>
              <a:off x="3600" y="1908"/>
              <a:ext cx="57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1" name="Rectangle 12"/>
            <p:cNvSpPr>
              <a:spLocks noChangeArrowheads="1"/>
            </p:cNvSpPr>
            <p:nvPr/>
          </p:nvSpPr>
          <p:spPr bwMode="auto">
            <a:xfrm>
              <a:off x="4140" y="1752"/>
              <a:ext cx="720" cy="31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44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312" name="Line 13"/>
            <p:cNvSpPr>
              <a:spLocks noChangeShapeType="1"/>
            </p:cNvSpPr>
            <p:nvPr/>
          </p:nvSpPr>
          <p:spPr bwMode="auto">
            <a:xfrm>
              <a:off x="4860" y="1908"/>
              <a:ext cx="57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72" name="Line 15"/>
          <p:cNvSpPr>
            <a:spLocks noChangeShapeType="1"/>
          </p:cNvSpPr>
          <p:nvPr/>
        </p:nvSpPr>
        <p:spPr bwMode="auto">
          <a:xfrm>
            <a:off x="3792539" y="2321036"/>
            <a:ext cx="509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3" name="Line 16"/>
          <p:cNvSpPr>
            <a:spLocks noChangeShapeType="1"/>
          </p:cNvSpPr>
          <p:nvPr/>
        </p:nvSpPr>
        <p:spPr bwMode="auto">
          <a:xfrm flipH="1">
            <a:off x="2825751" y="3516423"/>
            <a:ext cx="9366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4" name="Line 17"/>
          <p:cNvSpPr>
            <a:spLocks noChangeShapeType="1"/>
          </p:cNvSpPr>
          <p:nvPr/>
        </p:nvSpPr>
        <p:spPr bwMode="auto">
          <a:xfrm>
            <a:off x="5159375" y="2321036"/>
            <a:ext cx="5095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5" name="Line 18"/>
          <p:cNvSpPr>
            <a:spLocks noChangeShapeType="1"/>
          </p:cNvSpPr>
          <p:nvPr/>
        </p:nvSpPr>
        <p:spPr bwMode="auto">
          <a:xfrm flipH="1">
            <a:off x="4295776" y="2321036"/>
            <a:ext cx="506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6" name="Line 19"/>
          <p:cNvSpPr>
            <a:spLocks noChangeShapeType="1"/>
          </p:cNvSpPr>
          <p:nvPr/>
        </p:nvSpPr>
        <p:spPr bwMode="auto">
          <a:xfrm>
            <a:off x="4468814" y="3516423"/>
            <a:ext cx="1152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7" name="Line 20"/>
          <p:cNvSpPr>
            <a:spLocks noChangeShapeType="1"/>
          </p:cNvSpPr>
          <p:nvPr/>
        </p:nvSpPr>
        <p:spPr bwMode="auto">
          <a:xfrm flipH="1">
            <a:off x="4295775" y="2219437"/>
            <a:ext cx="0" cy="57308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8" name="Line 22"/>
          <p:cNvSpPr>
            <a:spLocks noChangeShapeType="1"/>
          </p:cNvSpPr>
          <p:nvPr/>
        </p:nvSpPr>
        <p:spPr bwMode="auto">
          <a:xfrm flipH="1">
            <a:off x="2855913" y="2321036"/>
            <a:ext cx="506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279" name="Group 23"/>
          <p:cNvGrpSpPr/>
          <p:nvPr/>
        </p:nvGrpSpPr>
        <p:grpSpPr>
          <a:xfrm>
            <a:off x="2782888" y="2032112"/>
            <a:ext cx="2881312" cy="1716087"/>
            <a:chOff x="793" y="927"/>
            <a:chExt cx="1815" cy="1081"/>
          </a:xfrm>
        </p:grpSpPr>
        <p:sp>
          <p:nvSpPr>
            <p:cNvPr id="11306" name="Line 24"/>
            <p:cNvSpPr>
              <a:spLocks noChangeShapeType="1"/>
            </p:cNvSpPr>
            <p:nvPr/>
          </p:nvSpPr>
          <p:spPr bwMode="auto">
            <a:xfrm flipH="1">
              <a:off x="2608" y="973"/>
              <a:ext cx="0" cy="1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7" name="Line 25"/>
            <p:cNvSpPr>
              <a:spLocks noChangeShapeType="1"/>
            </p:cNvSpPr>
            <p:nvPr/>
          </p:nvSpPr>
          <p:spPr bwMode="auto">
            <a:xfrm flipH="1">
              <a:off x="793" y="927"/>
              <a:ext cx="0" cy="1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80" name="Rectangle 26"/>
          <p:cNvSpPr>
            <a:spLocks noChangeArrowheads="1"/>
          </p:cNvSpPr>
          <p:nvPr/>
        </p:nvSpPr>
        <p:spPr bwMode="auto">
          <a:xfrm>
            <a:off x="4725036" y="2032111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en-US" altLang="zh-CN" sz="24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53" name="AutoShape 29"/>
          <p:cNvSpPr>
            <a:spLocks noChangeArrowheads="1"/>
          </p:cNvSpPr>
          <p:nvPr/>
        </p:nvSpPr>
        <p:spPr bwMode="auto">
          <a:xfrm>
            <a:off x="6024563" y="2608374"/>
            <a:ext cx="1295400" cy="360363"/>
          </a:xfrm>
          <a:prstGeom prst="leftRightArrow">
            <a:avLst>
              <a:gd name="adj1" fmla="val 50000"/>
              <a:gd name="adj2" fmla="val 718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44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67" name="Rectangle 43"/>
          <p:cNvSpPr>
            <a:spLocks noChangeArrowheads="1"/>
          </p:cNvSpPr>
          <p:nvPr/>
        </p:nvSpPr>
        <p:spPr bwMode="auto">
          <a:xfrm>
            <a:off x="2125663" y="3819954"/>
            <a:ext cx="80645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zh-CN" altLang="en-US" sz="24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由欧姆定律变形公式可得：</a:t>
            </a:r>
            <a:endParaRPr kumimoji="1" lang="zh-CN" altLang="en-US" sz="2400" b="1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1"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kumimoji="1"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1"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kumimoji="1"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zh-CN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总</a:t>
            </a:r>
            <a:r>
              <a:rPr kumimoji="1"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1"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kumimoji="1" lang="zh-CN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总</a:t>
            </a:r>
            <a:r>
              <a:rPr kumimoji="1"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zh-CN" altLang="en-US" sz="24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串联电路中：</a:t>
            </a:r>
            <a:r>
              <a:rPr kumimoji="1"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zh-CN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总</a:t>
            </a:r>
            <a:r>
              <a:rPr kumimoji="1"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1"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1"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1"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68"/>
          <p:cNvGrpSpPr/>
          <p:nvPr/>
        </p:nvGrpSpPr>
        <p:grpSpPr>
          <a:xfrm>
            <a:off x="2495551" y="5218225"/>
            <a:ext cx="5918202" cy="460375"/>
            <a:chOff x="703" y="2795"/>
            <a:chExt cx="3728" cy="290"/>
          </a:xfrm>
        </p:grpSpPr>
        <p:sp>
          <p:nvSpPr>
            <p:cNvPr id="11304" name="Rectangle 67"/>
            <p:cNvSpPr>
              <a:spLocks noChangeArrowheads="1"/>
            </p:cNvSpPr>
            <p:nvPr/>
          </p:nvSpPr>
          <p:spPr bwMode="auto">
            <a:xfrm>
              <a:off x="703" y="2795"/>
              <a:ext cx="372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2400" b="1">
                  <a:latin typeface="Times New Roman" panose="02020603050405020304" pitchFamily="18" charset="0"/>
                </a:rPr>
                <a:t>即：</a:t>
              </a:r>
              <a:r>
                <a:rPr kumimoji="1" lang="en-US" altLang="zh-CN" sz="2400" b="1" i="1">
                  <a:latin typeface="Times New Roman" panose="02020603050405020304" pitchFamily="18" charset="0"/>
                </a:rPr>
                <a:t>IR</a:t>
              </a:r>
              <a:r>
                <a:rPr kumimoji="1" lang="zh-CN" altLang="en-US" sz="2400" b="1" baseline="-25000">
                  <a:latin typeface="Times New Roman" panose="02020603050405020304" pitchFamily="18" charset="0"/>
                </a:rPr>
                <a:t>总</a:t>
              </a:r>
              <a:r>
                <a:rPr kumimoji="1" lang="en-US" altLang="zh-CN" sz="2400" b="1">
                  <a:latin typeface="Times New Roman" panose="02020603050405020304" pitchFamily="18" charset="0"/>
                </a:rPr>
                <a:t>=</a:t>
              </a:r>
              <a:r>
                <a:rPr kumimoji="1" lang="en-US" altLang="zh-CN" sz="2400" b="1" i="1">
                  <a:latin typeface="Times New Roman" panose="02020603050405020304" pitchFamily="18" charset="0"/>
                </a:rPr>
                <a:t>IR</a:t>
              </a:r>
              <a:r>
                <a:rPr kumimoji="1" lang="en-US" altLang="zh-CN" sz="2400" b="1" baseline="-25000">
                  <a:latin typeface="Times New Roman" panose="02020603050405020304" pitchFamily="18" charset="0"/>
                </a:rPr>
                <a:t>1</a:t>
              </a:r>
              <a:r>
                <a:rPr kumimoji="1" lang="en-US" altLang="zh-CN" sz="2400" b="1">
                  <a:latin typeface="Times New Roman" panose="02020603050405020304" pitchFamily="18" charset="0"/>
                </a:rPr>
                <a:t>+</a:t>
              </a:r>
              <a:r>
                <a:rPr kumimoji="1" lang="en-US" altLang="zh-CN" sz="2400" b="1" i="1">
                  <a:latin typeface="Times New Roman" panose="02020603050405020304" pitchFamily="18" charset="0"/>
                </a:rPr>
                <a:t>IR</a:t>
              </a:r>
              <a:r>
                <a:rPr kumimoji="1" lang="en-US" altLang="zh-CN" sz="2400" b="1" baseline="-25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400">
                  <a:latin typeface="Times New Roman" panose="02020603050405020304" pitchFamily="18" charset="0"/>
                </a:rPr>
                <a:t>                           </a:t>
              </a:r>
              <a:r>
                <a:rPr kumimoji="1"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</a:rPr>
                <a:t>R</a:t>
              </a:r>
              <a:r>
                <a:rPr kumimoji="1" lang="zh-CN" altLang="en-US" sz="2400" b="1" baseline="-25000">
                  <a:solidFill>
                    <a:srgbClr val="E95A67"/>
                  </a:solidFill>
                  <a:latin typeface="Times New Roman" panose="02020603050405020304" pitchFamily="18" charset="0"/>
                </a:rPr>
                <a:t>总</a:t>
              </a:r>
              <a:r>
                <a:rPr kumimoji="1"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</a:rPr>
                <a:t>=</a:t>
              </a:r>
              <a:r>
                <a:rPr kumimoji="1"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</a:rPr>
                <a:t>R</a:t>
              </a:r>
              <a:r>
                <a:rPr kumimoji="1"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</a:rPr>
                <a:t>1</a:t>
              </a:r>
              <a:r>
                <a:rPr kumimoji="1"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</a:rPr>
                <a:t>+</a:t>
              </a:r>
              <a:r>
                <a:rPr kumimoji="1"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</a:rPr>
                <a:t>R</a:t>
              </a:r>
              <a:r>
                <a:rPr kumimoji="1"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</a:rPr>
                <a:t>2</a:t>
              </a:r>
              <a:endParaRPr kumimoji="1"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305" name="AutoShape 44"/>
            <p:cNvSpPr>
              <a:spLocks noChangeArrowheads="1"/>
            </p:cNvSpPr>
            <p:nvPr/>
          </p:nvSpPr>
          <p:spPr bwMode="auto">
            <a:xfrm>
              <a:off x="2450" y="2868"/>
              <a:ext cx="771" cy="145"/>
            </a:xfrm>
            <a:prstGeom prst="rightArrow">
              <a:avLst>
                <a:gd name="adj1" fmla="val 50000"/>
                <a:gd name="adj2" fmla="val 13293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44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6670" name="Rectangle 46"/>
          <p:cNvSpPr>
            <a:spLocks noChangeArrowheads="1"/>
          </p:cNvSpPr>
          <p:nvPr/>
        </p:nvSpPr>
        <p:spPr bwMode="auto">
          <a:xfrm>
            <a:off x="3221355" y="5857240"/>
            <a:ext cx="57492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</a:rPr>
              <a:t>串联电路的总电</a:t>
            </a:r>
            <a:r>
              <a:rPr kumimoji="1" lang="zh-CN" altLang="en-US" sz="2400" b="1" smtClean="0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</a:rPr>
              <a:t>阻等于各串联电阻之和。</a:t>
            </a:r>
            <a:endParaRPr kumimoji="1" lang="zh-CN" altLang="en-US" sz="2400" b="1" smtClean="0">
              <a:solidFill>
                <a:srgbClr val="E95A6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286" name="Text Box 49"/>
          <p:cNvSpPr txBox="1">
            <a:spLocks noChangeArrowheads="1"/>
          </p:cNvSpPr>
          <p:nvPr/>
        </p:nvSpPr>
        <p:spPr bwMode="auto">
          <a:xfrm>
            <a:off x="2770188" y="2762362"/>
            <a:ext cx="301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zh-CN" sz="2400" b="1" i="1">
              <a:solidFill>
                <a:srgbClr val="E95A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7" name="Line 51"/>
          <p:cNvSpPr>
            <a:spLocks noChangeShapeType="1"/>
          </p:cNvSpPr>
          <p:nvPr/>
        </p:nvSpPr>
        <p:spPr bwMode="auto">
          <a:xfrm>
            <a:off x="2566989" y="2795698"/>
            <a:ext cx="4333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8" name="Line 52"/>
          <p:cNvSpPr>
            <a:spLocks noChangeShapeType="1"/>
          </p:cNvSpPr>
          <p:nvPr/>
        </p:nvSpPr>
        <p:spPr bwMode="auto">
          <a:xfrm>
            <a:off x="4008439" y="2795698"/>
            <a:ext cx="4333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9" name="Line 53"/>
          <p:cNvSpPr>
            <a:spLocks noChangeShapeType="1"/>
          </p:cNvSpPr>
          <p:nvPr/>
        </p:nvSpPr>
        <p:spPr bwMode="auto">
          <a:xfrm>
            <a:off x="5375275" y="2795698"/>
            <a:ext cx="4333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0" name="Text Box 54"/>
          <p:cNvSpPr txBox="1">
            <a:spLocks noChangeArrowheads="1"/>
          </p:cNvSpPr>
          <p:nvPr/>
        </p:nvSpPr>
        <p:spPr bwMode="auto">
          <a:xfrm>
            <a:off x="4079875" y="2748074"/>
            <a:ext cx="336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zh-CN" sz="2400" b="1" i="1">
              <a:solidFill>
                <a:srgbClr val="E95A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1" name="Text Box 55"/>
          <p:cNvSpPr txBox="1">
            <a:spLocks noChangeArrowheads="1"/>
          </p:cNvSpPr>
          <p:nvPr/>
        </p:nvSpPr>
        <p:spPr bwMode="auto">
          <a:xfrm>
            <a:off x="5376863" y="2762362"/>
            <a:ext cx="336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zh-CN" sz="2400" b="1" i="1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grpSp>
        <p:nvGrpSpPr>
          <p:cNvPr id="12" name="Group 64"/>
          <p:cNvGrpSpPr/>
          <p:nvPr/>
        </p:nvGrpSpPr>
        <p:grpSpPr>
          <a:xfrm>
            <a:off x="7391401" y="2176573"/>
            <a:ext cx="2709863" cy="1295400"/>
            <a:chOff x="3696" y="1026"/>
            <a:chExt cx="1707" cy="816"/>
          </a:xfrm>
        </p:grpSpPr>
        <p:sp>
          <p:nvSpPr>
            <p:cNvPr id="11293" name="Line 59"/>
            <p:cNvSpPr>
              <a:spLocks noChangeShapeType="1"/>
            </p:cNvSpPr>
            <p:nvPr/>
          </p:nvSpPr>
          <p:spPr bwMode="auto">
            <a:xfrm>
              <a:off x="3696" y="1407"/>
              <a:ext cx="453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4" name="Line 30"/>
            <p:cNvSpPr>
              <a:spLocks noChangeShapeType="1"/>
            </p:cNvSpPr>
            <p:nvPr/>
          </p:nvSpPr>
          <p:spPr bwMode="auto">
            <a:xfrm flipH="1">
              <a:off x="5148" y="1426"/>
              <a:ext cx="0" cy="4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4332" y="1026"/>
              <a:ext cx="369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1" lang="zh-CN" altLang="en-US" sz="2400" b="1" baseline="-25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总</a:t>
              </a:r>
              <a:endParaRPr lang="zh-CN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6" name="Line 37"/>
            <p:cNvSpPr>
              <a:spLocks noChangeShapeType="1"/>
            </p:cNvSpPr>
            <p:nvPr/>
          </p:nvSpPr>
          <p:spPr bwMode="auto">
            <a:xfrm>
              <a:off x="4950" y="1407"/>
              <a:ext cx="453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7" name="Rectangle 39"/>
            <p:cNvSpPr>
              <a:spLocks noChangeArrowheads="1"/>
            </p:cNvSpPr>
            <p:nvPr/>
          </p:nvSpPr>
          <p:spPr bwMode="auto">
            <a:xfrm>
              <a:off x="4150" y="1344"/>
              <a:ext cx="817" cy="1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44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98" name="Line 40"/>
            <p:cNvSpPr>
              <a:spLocks noChangeShapeType="1"/>
            </p:cNvSpPr>
            <p:nvPr/>
          </p:nvSpPr>
          <p:spPr bwMode="auto">
            <a:xfrm flipH="1">
              <a:off x="4059" y="1434"/>
              <a:ext cx="0" cy="4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9" name="Text Box 56"/>
            <p:cNvSpPr txBox="1">
              <a:spLocks noChangeArrowheads="1"/>
            </p:cNvSpPr>
            <p:nvPr/>
          </p:nvSpPr>
          <p:spPr bwMode="auto">
            <a:xfrm>
              <a:off x="3787" y="1467"/>
              <a:ext cx="21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altLang="zh-CN" sz="2400" b="1" i="1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00" name="Line 57"/>
            <p:cNvSpPr>
              <a:spLocks noChangeShapeType="1"/>
            </p:cNvSpPr>
            <p:nvPr/>
          </p:nvSpPr>
          <p:spPr bwMode="auto">
            <a:xfrm>
              <a:off x="3787" y="1407"/>
              <a:ext cx="27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1" name="Rectangle 60"/>
            <p:cNvSpPr>
              <a:spLocks noChangeArrowheads="1"/>
            </p:cNvSpPr>
            <p:nvPr/>
          </p:nvSpPr>
          <p:spPr bwMode="auto">
            <a:xfrm>
              <a:off x="4422" y="1525"/>
              <a:ext cx="499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buClrTx/>
                <a:buSzTx/>
              </a:pPr>
              <a:r>
                <a:rPr kumimoji="1"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kumimoji="1" lang="zh-CN" altLang="en-US" sz="2400" b="1" baseline="-25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总</a:t>
              </a:r>
              <a:endParaRPr kumimoji="1" lang="zh-CN" altLang="en-US" sz="2400" b="1" baseline="-250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1302" name="Line 61"/>
            <p:cNvSpPr>
              <a:spLocks noChangeShapeType="1"/>
            </p:cNvSpPr>
            <p:nvPr/>
          </p:nvSpPr>
          <p:spPr bwMode="auto">
            <a:xfrm flipH="1">
              <a:off x="4105" y="1706"/>
              <a:ext cx="295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3" name="Line 63"/>
            <p:cNvSpPr>
              <a:spLocks noChangeShapeType="1"/>
            </p:cNvSpPr>
            <p:nvPr/>
          </p:nvSpPr>
          <p:spPr bwMode="auto">
            <a:xfrm>
              <a:off x="4785" y="1706"/>
              <a:ext cx="3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advClick="0" advTm="5000" p14:dur="250">
        <p:newsflash/>
      </p:transition>
    </mc:Choice>
    <mc:Fallback>
      <p:transition advClick="0" advTm="5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6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6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3" grpId="0"/>
      <p:bldP spid="26670" grpId="0"/>
      <p:bldP spid="11266" grpId="0"/>
      <p:bldP spid="11267" grpId="0"/>
      <p:bldP spid="11268" grpId="0"/>
      <p:bldP spid="11269" grpId="0"/>
      <p:bldP spid="11270" grpId="0"/>
      <p:bldP spid="11280" grpId="0"/>
      <p:bldP spid="11286" grpId="0"/>
      <p:bldP spid="11290" grpId="0"/>
      <p:bldP spid="112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290" name="Group 149"/>
          <p:cNvGrpSpPr/>
          <p:nvPr/>
        </p:nvGrpSpPr>
        <p:grpSpPr>
          <a:xfrm>
            <a:off x="2479993" y="1523049"/>
            <a:ext cx="3325812" cy="2001837"/>
            <a:chOff x="158" y="854"/>
            <a:chExt cx="2095" cy="1261"/>
          </a:xfrm>
        </p:grpSpPr>
        <p:sp>
          <p:nvSpPr>
            <p:cNvPr id="12359" name="Text Box 3"/>
            <p:cNvSpPr txBox="1">
              <a:spLocks noChangeArrowheads="1"/>
            </p:cNvSpPr>
            <p:nvPr/>
          </p:nvSpPr>
          <p:spPr bwMode="auto">
            <a:xfrm>
              <a:off x="1010" y="854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60" name="Rectangle 4"/>
            <p:cNvSpPr>
              <a:spLocks noChangeArrowheads="1"/>
            </p:cNvSpPr>
            <p:nvPr/>
          </p:nvSpPr>
          <p:spPr bwMode="auto">
            <a:xfrm>
              <a:off x="1020" y="1247"/>
              <a:ext cx="3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61" name="Rectangle 8"/>
            <p:cNvSpPr>
              <a:spLocks noChangeArrowheads="1"/>
            </p:cNvSpPr>
            <p:nvPr/>
          </p:nvSpPr>
          <p:spPr bwMode="auto">
            <a:xfrm>
              <a:off x="884" y="1525"/>
              <a:ext cx="590" cy="1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44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62" name="Rectangle 9"/>
            <p:cNvSpPr>
              <a:spLocks noChangeArrowheads="1"/>
            </p:cNvSpPr>
            <p:nvPr/>
          </p:nvSpPr>
          <p:spPr bwMode="auto">
            <a:xfrm>
              <a:off x="884" y="1162"/>
              <a:ext cx="590" cy="1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44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63" name="Line 10"/>
            <p:cNvSpPr>
              <a:spLocks noChangeShapeType="1"/>
            </p:cNvSpPr>
            <p:nvPr/>
          </p:nvSpPr>
          <p:spPr bwMode="auto">
            <a:xfrm flipH="1" flipV="1">
              <a:off x="1837" y="1253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4" name="Line 11"/>
            <p:cNvSpPr>
              <a:spLocks noChangeShapeType="1"/>
            </p:cNvSpPr>
            <p:nvPr/>
          </p:nvSpPr>
          <p:spPr bwMode="auto">
            <a:xfrm flipH="1">
              <a:off x="1837" y="1435"/>
              <a:ext cx="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5" name="Line 12"/>
            <p:cNvSpPr>
              <a:spLocks noChangeShapeType="1"/>
            </p:cNvSpPr>
            <p:nvPr/>
          </p:nvSpPr>
          <p:spPr bwMode="auto">
            <a:xfrm flipH="1">
              <a:off x="1474" y="1616"/>
              <a:ext cx="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6" name="Line 13"/>
            <p:cNvSpPr>
              <a:spLocks noChangeShapeType="1"/>
            </p:cNvSpPr>
            <p:nvPr/>
          </p:nvSpPr>
          <p:spPr bwMode="auto">
            <a:xfrm>
              <a:off x="1474" y="1253"/>
              <a:ext cx="3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367" name="Group 14"/>
            <p:cNvGrpSpPr/>
            <p:nvPr/>
          </p:nvGrpSpPr>
          <p:grpSpPr>
            <a:xfrm>
              <a:off x="158" y="1253"/>
              <a:ext cx="726" cy="363"/>
              <a:chOff x="158" y="2432"/>
              <a:chExt cx="726" cy="363"/>
            </a:xfrm>
          </p:grpSpPr>
          <p:sp>
            <p:nvSpPr>
              <p:cNvPr id="12379" name="Line 15"/>
              <p:cNvSpPr>
                <a:spLocks noChangeShapeType="1"/>
              </p:cNvSpPr>
              <p:nvPr/>
            </p:nvSpPr>
            <p:spPr bwMode="auto">
              <a:xfrm flipH="1" flipV="1">
                <a:off x="521" y="2432"/>
                <a:ext cx="0" cy="3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80" name="Line 16"/>
              <p:cNvSpPr>
                <a:spLocks noChangeShapeType="1"/>
              </p:cNvSpPr>
              <p:nvPr/>
            </p:nvSpPr>
            <p:spPr bwMode="auto">
              <a:xfrm flipH="1">
                <a:off x="158" y="2614"/>
                <a:ext cx="36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81" name="Line 17"/>
              <p:cNvSpPr>
                <a:spLocks noChangeShapeType="1"/>
              </p:cNvSpPr>
              <p:nvPr/>
            </p:nvSpPr>
            <p:spPr bwMode="auto">
              <a:xfrm flipH="1">
                <a:off x="521" y="2432"/>
                <a:ext cx="36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82" name="Line 18"/>
              <p:cNvSpPr>
                <a:spLocks noChangeShapeType="1"/>
              </p:cNvSpPr>
              <p:nvPr/>
            </p:nvSpPr>
            <p:spPr bwMode="auto">
              <a:xfrm flipH="1">
                <a:off x="521" y="2795"/>
                <a:ext cx="36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368" name="Line 20"/>
            <p:cNvSpPr>
              <a:spLocks noChangeShapeType="1"/>
            </p:cNvSpPr>
            <p:nvPr/>
          </p:nvSpPr>
          <p:spPr bwMode="auto">
            <a:xfrm flipH="1">
              <a:off x="2018" y="1434"/>
              <a:ext cx="0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9" name="Line 22"/>
            <p:cNvSpPr>
              <a:spLocks noChangeShapeType="1"/>
            </p:cNvSpPr>
            <p:nvPr/>
          </p:nvSpPr>
          <p:spPr bwMode="auto">
            <a:xfrm flipH="1">
              <a:off x="294" y="1434"/>
              <a:ext cx="0" cy="6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0" name="Line 23"/>
            <p:cNvSpPr>
              <a:spLocks noChangeShapeType="1"/>
            </p:cNvSpPr>
            <p:nvPr/>
          </p:nvSpPr>
          <p:spPr bwMode="auto">
            <a:xfrm>
              <a:off x="1464" y="1889"/>
              <a:ext cx="5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1" name="Line 24"/>
            <p:cNvSpPr>
              <a:spLocks noChangeShapeType="1"/>
            </p:cNvSpPr>
            <p:nvPr/>
          </p:nvSpPr>
          <p:spPr bwMode="auto">
            <a:xfrm flipH="1" flipV="1">
              <a:off x="294" y="1889"/>
              <a:ext cx="6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2" name="Rectangle 25"/>
            <p:cNvSpPr>
              <a:spLocks noChangeArrowheads="1"/>
            </p:cNvSpPr>
            <p:nvPr/>
          </p:nvSpPr>
          <p:spPr bwMode="auto">
            <a:xfrm>
              <a:off x="1039" y="1733"/>
              <a:ext cx="32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en-US" altLang="zh-CN" sz="2800" b="1" i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73" name="Line 26"/>
            <p:cNvSpPr>
              <a:spLocks noChangeShapeType="1"/>
            </p:cNvSpPr>
            <p:nvPr/>
          </p:nvSpPr>
          <p:spPr bwMode="auto">
            <a:xfrm>
              <a:off x="521" y="1253"/>
              <a:ext cx="31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4" name="Line 27"/>
            <p:cNvSpPr>
              <a:spLocks noChangeShapeType="1"/>
            </p:cNvSpPr>
            <p:nvPr/>
          </p:nvSpPr>
          <p:spPr bwMode="auto">
            <a:xfrm>
              <a:off x="1828" y="1434"/>
              <a:ext cx="31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5" name="Line 28"/>
            <p:cNvSpPr>
              <a:spLocks noChangeShapeType="1"/>
            </p:cNvSpPr>
            <p:nvPr/>
          </p:nvSpPr>
          <p:spPr bwMode="auto">
            <a:xfrm>
              <a:off x="521" y="1616"/>
              <a:ext cx="31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6" name="Text Box 29"/>
            <p:cNvSpPr txBox="1">
              <a:spLocks noChangeArrowheads="1"/>
            </p:cNvSpPr>
            <p:nvPr/>
          </p:nvSpPr>
          <p:spPr bwMode="auto">
            <a:xfrm>
              <a:off x="529" y="916"/>
              <a:ext cx="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77" name="Text Box 30"/>
            <p:cNvSpPr txBox="1">
              <a:spLocks noChangeArrowheads="1"/>
            </p:cNvSpPr>
            <p:nvPr/>
          </p:nvSpPr>
          <p:spPr bwMode="auto">
            <a:xfrm>
              <a:off x="1800" y="1079"/>
              <a:ext cx="45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zh-CN" altLang="en-US" sz="2400" b="1" baseline="-25000">
                  <a:solidFill>
                    <a:srgbClr val="E95A67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总</a:t>
              </a:r>
              <a:endParaRPr lang="zh-CN" altLang="en-US" sz="2400" b="1" baseline="-25000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78" name="Text Box 31"/>
            <p:cNvSpPr txBox="1">
              <a:spLocks noChangeArrowheads="1"/>
            </p:cNvSpPr>
            <p:nvPr/>
          </p:nvSpPr>
          <p:spPr bwMode="auto">
            <a:xfrm>
              <a:off x="521" y="1281"/>
              <a:ext cx="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680" name="AutoShape 32"/>
          <p:cNvSpPr>
            <a:spLocks noChangeArrowheads="1"/>
          </p:cNvSpPr>
          <p:nvPr/>
        </p:nvSpPr>
        <p:spPr bwMode="auto">
          <a:xfrm>
            <a:off x="5729605" y="2472374"/>
            <a:ext cx="1512888" cy="288925"/>
          </a:xfrm>
          <a:prstGeom prst="leftRightArrow">
            <a:avLst>
              <a:gd name="adj1" fmla="val 50000"/>
              <a:gd name="adj2" fmla="val 104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44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93" name="Rectangle 45"/>
          <p:cNvSpPr>
            <a:spLocks noChangeArrowheads="1"/>
          </p:cNvSpPr>
          <p:nvPr/>
        </p:nvSpPr>
        <p:spPr bwMode="auto">
          <a:xfrm>
            <a:off x="2313941" y="3689351"/>
            <a:ext cx="33115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由欧姆定律可得：</a:t>
            </a:r>
            <a:endParaRPr kumimoji="1" lang="zh-CN" altLang="en-US" sz="2400" b="1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63"/>
          <p:cNvGrpSpPr/>
          <p:nvPr/>
        </p:nvGrpSpPr>
        <p:grpSpPr>
          <a:xfrm>
            <a:off x="2326958" y="4279583"/>
            <a:ext cx="6121400" cy="550863"/>
            <a:chOff x="567" y="2913"/>
            <a:chExt cx="3856" cy="347"/>
          </a:xfrm>
        </p:grpSpPr>
        <p:sp>
          <p:nvSpPr>
            <p:cNvPr id="12357" name="Text Box 64"/>
            <p:cNvSpPr txBox="1">
              <a:spLocks noChangeArrowheads="1"/>
            </p:cNvSpPr>
            <p:nvPr/>
          </p:nvSpPr>
          <p:spPr bwMode="auto">
            <a:xfrm>
              <a:off x="567" y="2931"/>
              <a:ext cx="3856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400" b="1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并联电路中：</a:t>
              </a:r>
              <a:r>
                <a:rPr lang="en-US" altLang="zh-CN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zh-CN" altLang="en-US" sz="2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总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zh-CN" sz="2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zh-CN" sz="2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58" name="Rectangle 65"/>
            <p:cNvSpPr>
              <a:spLocks noChangeArrowheads="1"/>
            </p:cNvSpPr>
            <p:nvPr/>
          </p:nvSpPr>
          <p:spPr bwMode="auto">
            <a:xfrm>
              <a:off x="2381" y="2913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800">
                <a:latin typeface="Comic Sans MS" panose="030f0702030302020204" pitchFamily="66" charset="0"/>
              </a:endParaRPr>
            </a:p>
          </p:txBody>
        </p:sp>
      </p:grpSp>
      <p:sp>
        <p:nvSpPr>
          <p:cNvPr id="27716" name="AutoShape 68"/>
          <p:cNvSpPr>
            <a:spLocks noChangeArrowheads="1"/>
          </p:cNvSpPr>
          <p:nvPr/>
        </p:nvSpPr>
        <p:spPr bwMode="auto">
          <a:xfrm>
            <a:off x="5654040" y="5181919"/>
            <a:ext cx="865188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44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727" name="Rectangle 79"/>
          <p:cNvSpPr>
            <a:spLocks noChangeArrowheads="1"/>
          </p:cNvSpPr>
          <p:nvPr/>
        </p:nvSpPr>
        <p:spPr bwMode="auto">
          <a:xfrm>
            <a:off x="2313940" y="5878830"/>
            <a:ext cx="754507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</a:pPr>
            <a:r>
              <a:rPr kumimoji="1" lang="zh-CN" altLang="en-US" sz="2400" b="1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并联电路总电阻的倒数等于各个并联电阻的倒数之和。</a:t>
            </a:r>
            <a:endParaRPr kumimoji="1" lang="zh-CN" altLang="en-US" sz="2400" b="1">
              <a:solidFill>
                <a:srgbClr val="E95A67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</p:txBody>
      </p:sp>
      <p:sp>
        <p:nvSpPr>
          <p:cNvPr id="12304" name="Rectangle 82"/>
          <p:cNvSpPr>
            <a:spLocks noChangeArrowheads="1"/>
          </p:cNvSpPr>
          <p:nvPr/>
        </p:nvSpPr>
        <p:spPr bwMode="auto">
          <a:xfrm>
            <a:off x="1778635" y="937260"/>
            <a:ext cx="7941945" cy="629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/>
              </a:defRPr>
            </a:lvl9pPr>
          </a:lstStyle>
          <a:p>
            <a:pPr lvl="0" algn="l">
              <a:buClrTx/>
              <a:buSzTx/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.并联电路的总电阻与分电阻的关系</a:t>
            </a:r>
            <a:r>
              <a:rPr lang="en-US" altLang="zh-CN" sz="2800" b="1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(理论推导)</a:t>
            </a:r>
            <a:endParaRPr lang="en-US" altLang="zh-CN" sz="2800" b="1">
              <a:solidFill>
                <a:srgbClr val="E95A6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5" name="Group 91"/>
          <p:cNvGrpSpPr/>
          <p:nvPr/>
        </p:nvGrpSpPr>
        <p:grpSpPr>
          <a:xfrm>
            <a:off x="7299644" y="1742124"/>
            <a:ext cx="2225675" cy="1544638"/>
            <a:chOff x="3833" y="1162"/>
            <a:chExt cx="1402" cy="973"/>
          </a:xfrm>
        </p:grpSpPr>
        <p:grpSp>
          <p:nvGrpSpPr>
            <p:cNvPr id="12345" name="Group 33"/>
            <p:cNvGrpSpPr/>
            <p:nvPr/>
          </p:nvGrpSpPr>
          <p:grpSpPr>
            <a:xfrm>
              <a:off x="3833" y="1661"/>
              <a:ext cx="1225" cy="181"/>
              <a:chOff x="3787" y="709"/>
              <a:chExt cx="1225" cy="181"/>
            </a:xfrm>
          </p:grpSpPr>
          <p:sp>
            <p:nvSpPr>
              <p:cNvPr id="12354" name="Line 34"/>
              <p:cNvSpPr>
                <a:spLocks noChangeShapeType="1"/>
              </p:cNvSpPr>
              <p:nvPr/>
            </p:nvSpPr>
            <p:spPr bwMode="auto">
              <a:xfrm>
                <a:off x="4740" y="799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55" name="Line 35"/>
              <p:cNvSpPr>
                <a:spLocks noChangeShapeType="1"/>
              </p:cNvSpPr>
              <p:nvPr/>
            </p:nvSpPr>
            <p:spPr bwMode="auto">
              <a:xfrm flipH="1">
                <a:off x="3787" y="799"/>
                <a:ext cx="31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56" name="Rectangle 36"/>
              <p:cNvSpPr>
                <a:spLocks noChangeArrowheads="1"/>
              </p:cNvSpPr>
              <p:nvPr/>
            </p:nvSpPr>
            <p:spPr bwMode="auto">
              <a:xfrm>
                <a:off x="4105" y="709"/>
                <a:ext cx="635" cy="18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4400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346" name="Line 37"/>
            <p:cNvSpPr>
              <a:spLocks noChangeShapeType="1"/>
            </p:cNvSpPr>
            <p:nvPr/>
          </p:nvSpPr>
          <p:spPr bwMode="auto">
            <a:xfrm flipH="1">
              <a:off x="3923" y="1162"/>
              <a:ext cx="0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7" name="Line 38"/>
            <p:cNvSpPr>
              <a:spLocks noChangeShapeType="1"/>
            </p:cNvSpPr>
            <p:nvPr/>
          </p:nvSpPr>
          <p:spPr bwMode="auto">
            <a:xfrm flipH="1">
              <a:off x="4967" y="1162"/>
              <a:ext cx="0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8" name="Line 41"/>
            <p:cNvSpPr>
              <a:spLocks noChangeShapeType="1"/>
            </p:cNvSpPr>
            <p:nvPr/>
          </p:nvSpPr>
          <p:spPr bwMode="auto">
            <a:xfrm>
              <a:off x="4604" y="1344"/>
              <a:ext cx="3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9" name="Line 42"/>
            <p:cNvSpPr>
              <a:spLocks noChangeShapeType="1"/>
            </p:cNvSpPr>
            <p:nvPr/>
          </p:nvSpPr>
          <p:spPr bwMode="auto">
            <a:xfrm flipH="1">
              <a:off x="3969" y="1344"/>
              <a:ext cx="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0" name="Text Box 83"/>
            <p:cNvSpPr txBox="1">
              <a:spLocks noChangeArrowheads="1"/>
            </p:cNvSpPr>
            <p:nvPr/>
          </p:nvSpPr>
          <p:spPr bwMode="auto">
            <a:xfrm>
              <a:off x="4782" y="1732"/>
              <a:ext cx="45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zh-CN" altLang="en-US" sz="2400" b="1" baseline="-25000">
                  <a:solidFill>
                    <a:srgbClr val="E95A67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总</a:t>
              </a:r>
              <a:endParaRPr lang="zh-CN" altLang="en-US" sz="2400" b="1" baseline="-25000">
                <a:solidFill>
                  <a:srgbClr val="E95A67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51" name="Line 84"/>
            <p:cNvSpPr>
              <a:spLocks noChangeShapeType="1"/>
            </p:cNvSpPr>
            <p:nvPr/>
          </p:nvSpPr>
          <p:spPr bwMode="auto">
            <a:xfrm>
              <a:off x="4785" y="1752"/>
              <a:ext cx="31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2" name="Rectangle 88"/>
            <p:cNvSpPr>
              <a:spLocks noChangeArrowheads="1"/>
            </p:cNvSpPr>
            <p:nvPr/>
          </p:nvSpPr>
          <p:spPr bwMode="auto">
            <a:xfrm>
              <a:off x="4241" y="1845"/>
              <a:ext cx="417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zh-CN" altLang="en-US" sz="2400" b="1" baseline="-25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总</a:t>
              </a:r>
              <a:endParaRPr lang="zh-CN" altLang="en-US" sz="2400" b="1" baseline="-250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53" name="Rectangle 89"/>
            <p:cNvSpPr>
              <a:spLocks noChangeArrowheads="1"/>
            </p:cNvSpPr>
            <p:nvPr/>
          </p:nvSpPr>
          <p:spPr bwMode="auto">
            <a:xfrm>
              <a:off x="4299" y="1188"/>
              <a:ext cx="3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145"/>
          <p:cNvGrpSpPr/>
          <p:nvPr/>
        </p:nvGrpSpPr>
        <p:grpSpPr>
          <a:xfrm>
            <a:off x="5004119" y="3486468"/>
            <a:ext cx="1355725" cy="779462"/>
            <a:chOff x="2200" y="2068"/>
            <a:chExt cx="854" cy="491"/>
          </a:xfrm>
        </p:grpSpPr>
        <p:sp>
          <p:nvSpPr>
            <p:cNvPr id="12341" name="Rectangle 98"/>
            <p:cNvSpPr>
              <a:spLocks noChangeArrowheads="1"/>
            </p:cNvSpPr>
            <p:nvPr/>
          </p:nvSpPr>
          <p:spPr bwMode="auto">
            <a:xfrm>
              <a:off x="2735" y="2271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latin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2342" name="Rectangle 99"/>
            <p:cNvSpPr>
              <a:spLocks noChangeArrowheads="1"/>
            </p:cNvSpPr>
            <p:nvPr/>
          </p:nvSpPr>
          <p:spPr bwMode="auto">
            <a:xfrm>
              <a:off x="2718" y="206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</a:rPr>
                <a:t>U</a:t>
              </a:r>
              <a:endParaRPr lang="en-US" altLang="zh-CN" sz="2400" b="1" i="1">
                <a:latin typeface="Times New Roman" panose="02020603050405020304" pitchFamily="18" charset="0"/>
              </a:endParaRPr>
            </a:p>
          </p:txBody>
        </p:sp>
        <p:sp>
          <p:nvSpPr>
            <p:cNvPr id="12343" name="Rectangle 100"/>
            <p:cNvSpPr>
              <a:spLocks noChangeArrowheads="1"/>
            </p:cNvSpPr>
            <p:nvPr/>
          </p:nvSpPr>
          <p:spPr bwMode="auto">
            <a:xfrm>
              <a:off x="2200" y="2187"/>
              <a:ext cx="4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latin typeface="Times New Roman" panose="02020603050405020304" pitchFamily="18" charset="0"/>
                </a:rPr>
                <a:t>I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  <a:r>
                <a:rPr lang="zh-CN" altLang="en-US" sz="2400" b="1">
                  <a:latin typeface="Times New Roman" panose="02020603050405020304" pitchFamily="18" charset="0"/>
                </a:rPr>
                <a:t>＝</a:t>
              </a:r>
              <a:endParaRPr lang="zh-CN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2344" name="Line 101"/>
            <p:cNvSpPr>
              <a:spLocks noChangeShapeType="1"/>
            </p:cNvSpPr>
            <p:nvPr/>
          </p:nvSpPr>
          <p:spPr bwMode="auto">
            <a:xfrm>
              <a:off x="2636" y="2319"/>
              <a:ext cx="4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146"/>
          <p:cNvGrpSpPr/>
          <p:nvPr/>
        </p:nvGrpSpPr>
        <p:grpSpPr>
          <a:xfrm>
            <a:off x="6681470" y="3504566"/>
            <a:ext cx="1282700" cy="803275"/>
            <a:chOff x="3243" y="2069"/>
            <a:chExt cx="808" cy="506"/>
          </a:xfrm>
        </p:grpSpPr>
        <p:sp>
          <p:nvSpPr>
            <p:cNvPr id="12337" name="Rectangle 103"/>
            <p:cNvSpPr>
              <a:spLocks noChangeArrowheads="1"/>
            </p:cNvSpPr>
            <p:nvPr/>
          </p:nvSpPr>
          <p:spPr bwMode="auto">
            <a:xfrm>
              <a:off x="3705" y="2287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latin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2338" name="Rectangle 104"/>
            <p:cNvSpPr>
              <a:spLocks noChangeArrowheads="1"/>
            </p:cNvSpPr>
            <p:nvPr/>
          </p:nvSpPr>
          <p:spPr bwMode="auto">
            <a:xfrm>
              <a:off x="3696" y="2069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</a:rPr>
                <a:t>U</a:t>
              </a:r>
              <a:endParaRPr lang="en-US" altLang="zh-CN" sz="2400" b="1" i="1">
                <a:latin typeface="Times New Roman" panose="02020603050405020304" pitchFamily="18" charset="0"/>
              </a:endParaRPr>
            </a:p>
          </p:txBody>
        </p:sp>
        <p:sp>
          <p:nvSpPr>
            <p:cNvPr id="12339" name="Rectangle 105"/>
            <p:cNvSpPr>
              <a:spLocks noChangeArrowheads="1"/>
            </p:cNvSpPr>
            <p:nvPr/>
          </p:nvSpPr>
          <p:spPr bwMode="auto">
            <a:xfrm>
              <a:off x="3243" y="2187"/>
              <a:ext cx="4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latin typeface="Times New Roman" panose="02020603050405020304" pitchFamily="18" charset="0"/>
                </a:rPr>
                <a:t>I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r>
                <a:rPr lang="zh-CN" altLang="en-US" sz="2400" b="1">
                  <a:latin typeface="Times New Roman" panose="02020603050405020304" pitchFamily="18" charset="0"/>
                </a:rPr>
                <a:t>＝</a:t>
              </a:r>
              <a:endParaRPr lang="zh-CN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2340" name="Line 106"/>
            <p:cNvSpPr>
              <a:spLocks noChangeShapeType="1"/>
            </p:cNvSpPr>
            <p:nvPr/>
          </p:nvSpPr>
          <p:spPr bwMode="auto">
            <a:xfrm>
              <a:off x="3643" y="2328"/>
              <a:ext cx="4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147"/>
          <p:cNvGrpSpPr/>
          <p:nvPr/>
        </p:nvGrpSpPr>
        <p:grpSpPr>
          <a:xfrm>
            <a:off x="8266431" y="3530601"/>
            <a:ext cx="1516063" cy="779463"/>
            <a:chOff x="4377" y="2031"/>
            <a:chExt cx="955" cy="491"/>
          </a:xfrm>
        </p:grpSpPr>
        <p:sp>
          <p:nvSpPr>
            <p:cNvPr id="12333" name="Rectangle 108"/>
            <p:cNvSpPr>
              <a:spLocks noChangeArrowheads="1"/>
            </p:cNvSpPr>
            <p:nvPr/>
          </p:nvSpPr>
          <p:spPr bwMode="auto">
            <a:xfrm>
              <a:off x="4948" y="223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latin typeface="Times New Roman" panose="02020603050405020304" pitchFamily="18" charset="0"/>
                </a:rPr>
                <a:t>R</a:t>
              </a:r>
              <a:r>
                <a:rPr lang="zh-CN" altLang="en-US" sz="2400" b="1" baseline="-25000">
                  <a:latin typeface="Times New Roman" panose="02020603050405020304" pitchFamily="18" charset="0"/>
                </a:rPr>
                <a:t>总</a:t>
              </a:r>
              <a:endParaRPr lang="zh-CN" altLang="en-US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2334" name="Rectangle 109"/>
            <p:cNvSpPr>
              <a:spLocks noChangeArrowheads="1"/>
            </p:cNvSpPr>
            <p:nvPr/>
          </p:nvSpPr>
          <p:spPr bwMode="auto">
            <a:xfrm>
              <a:off x="4940" y="2031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</a:rPr>
                <a:t>U</a:t>
              </a:r>
              <a:endParaRPr lang="en-US" altLang="zh-CN" sz="2400" b="1" i="1">
                <a:latin typeface="Times New Roman" panose="02020603050405020304" pitchFamily="18" charset="0"/>
              </a:endParaRPr>
            </a:p>
          </p:txBody>
        </p:sp>
        <p:sp>
          <p:nvSpPr>
            <p:cNvPr id="12335" name="Rectangle 110"/>
            <p:cNvSpPr>
              <a:spLocks noChangeArrowheads="1"/>
            </p:cNvSpPr>
            <p:nvPr/>
          </p:nvSpPr>
          <p:spPr bwMode="auto">
            <a:xfrm>
              <a:off x="4377" y="2141"/>
              <a:ext cx="5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latin typeface="Times New Roman" panose="02020603050405020304" pitchFamily="18" charset="0"/>
                </a:rPr>
                <a:t>I</a:t>
              </a:r>
              <a:r>
                <a:rPr lang="zh-CN" altLang="en-US" sz="2400" b="1" baseline="-25000">
                  <a:latin typeface="Times New Roman" panose="02020603050405020304" pitchFamily="18" charset="0"/>
                </a:rPr>
                <a:t>总</a:t>
              </a:r>
              <a:r>
                <a:rPr lang="zh-CN" altLang="en-US" sz="2400" b="1">
                  <a:latin typeface="Times New Roman" panose="02020603050405020304" pitchFamily="18" charset="0"/>
                </a:rPr>
                <a:t>＝</a:t>
              </a:r>
              <a:endParaRPr lang="zh-CN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2336" name="Line 111"/>
            <p:cNvSpPr>
              <a:spLocks noChangeShapeType="1"/>
            </p:cNvSpPr>
            <p:nvPr/>
          </p:nvSpPr>
          <p:spPr bwMode="auto">
            <a:xfrm>
              <a:off x="4885" y="2278"/>
              <a:ext cx="4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130"/>
          <p:cNvGrpSpPr/>
          <p:nvPr/>
        </p:nvGrpSpPr>
        <p:grpSpPr>
          <a:xfrm>
            <a:off x="2733040" y="4926331"/>
            <a:ext cx="2679700" cy="879475"/>
            <a:chOff x="1927" y="2734"/>
            <a:chExt cx="1688" cy="554"/>
          </a:xfrm>
        </p:grpSpPr>
        <p:sp>
          <p:nvSpPr>
            <p:cNvPr id="12322" name="Rectangle 116"/>
            <p:cNvSpPr>
              <a:spLocks noChangeArrowheads="1"/>
            </p:cNvSpPr>
            <p:nvPr/>
          </p:nvSpPr>
          <p:spPr bwMode="auto">
            <a:xfrm>
              <a:off x="1991" y="2997"/>
              <a:ext cx="37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zh-CN" altLang="en-US" sz="24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总</a:t>
              </a:r>
              <a:endParaRPr lang="zh-CN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3" name="Rectangle 117"/>
            <p:cNvSpPr>
              <a:spLocks noChangeArrowheads="1"/>
            </p:cNvSpPr>
            <p:nvPr/>
          </p:nvSpPr>
          <p:spPr bwMode="auto">
            <a:xfrm>
              <a:off x="1992" y="2734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4" name="Line 119"/>
            <p:cNvSpPr>
              <a:spLocks noChangeShapeType="1"/>
            </p:cNvSpPr>
            <p:nvPr/>
          </p:nvSpPr>
          <p:spPr bwMode="auto">
            <a:xfrm>
              <a:off x="1927" y="3022"/>
              <a:ext cx="4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5" name="Rectangle 121"/>
            <p:cNvSpPr>
              <a:spLocks noChangeArrowheads="1"/>
            </p:cNvSpPr>
            <p:nvPr/>
          </p:nvSpPr>
          <p:spPr bwMode="auto">
            <a:xfrm>
              <a:off x="2608" y="2989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6" name="Rectangle 122"/>
            <p:cNvSpPr>
              <a:spLocks noChangeArrowheads="1"/>
            </p:cNvSpPr>
            <p:nvPr/>
          </p:nvSpPr>
          <p:spPr bwMode="auto">
            <a:xfrm>
              <a:off x="2608" y="2743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7" name="Rectangle 123"/>
            <p:cNvSpPr>
              <a:spLocks noChangeArrowheads="1"/>
            </p:cNvSpPr>
            <p:nvPr/>
          </p:nvSpPr>
          <p:spPr bwMode="auto">
            <a:xfrm>
              <a:off x="2273" y="2840"/>
              <a:ext cx="3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endPara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8" name="Line 124"/>
            <p:cNvSpPr>
              <a:spLocks noChangeShapeType="1"/>
            </p:cNvSpPr>
            <p:nvPr/>
          </p:nvSpPr>
          <p:spPr bwMode="auto">
            <a:xfrm>
              <a:off x="2562" y="3022"/>
              <a:ext cx="4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9" name="Rectangle 126"/>
            <p:cNvSpPr>
              <a:spLocks noChangeArrowheads="1"/>
            </p:cNvSpPr>
            <p:nvPr/>
          </p:nvSpPr>
          <p:spPr bwMode="auto">
            <a:xfrm>
              <a:off x="3261" y="2997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30" name="Rectangle 127"/>
            <p:cNvSpPr>
              <a:spLocks noChangeArrowheads="1"/>
            </p:cNvSpPr>
            <p:nvPr/>
          </p:nvSpPr>
          <p:spPr bwMode="auto">
            <a:xfrm>
              <a:off x="3271" y="2740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31" name="Rectangle 128"/>
            <p:cNvSpPr>
              <a:spLocks noChangeArrowheads="1"/>
            </p:cNvSpPr>
            <p:nvPr/>
          </p:nvSpPr>
          <p:spPr bwMode="auto">
            <a:xfrm>
              <a:off x="2971" y="2859"/>
              <a:ext cx="2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32" name="Line 129"/>
            <p:cNvSpPr>
              <a:spLocks noChangeShapeType="1"/>
            </p:cNvSpPr>
            <p:nvPr/>
          </p:nvSpPr>
          <p:spPr bwMode="auto">
            <a:xfrm>
              <a:off x="3207" y="3032"/>
              <a:ext cx="4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31"/>
          <p:cNvGrpSpPr/>
          <p:nvPr/>
        </p:nvGrpSpPr>
        <p:grpSpPr>
          <a:xfrm>
            <a:off x="6785928" y="4853306"/>
            <a:ext cx="2679700" cy="879475"/>
            <a:chOff x="1927" y="2734"/>
            <a:chExt cx="1688" cy="554"/>
          </a:xfrm>
        </p:grpSpPr>
        <p:sp>
          <p:nvSpPr>
            <p:cNvPr id="12311" name="Rectangle 132"/>
            <p:cNvSpPr>
              <a:spLocks noChangeArrowheads="1"/>
            </p:cNvSpPr>
            <p:nvPr/>
          </p:nvSpPr>
          <p:spPr bwMode="auto">
            <a:xfrm>
              <a:off x="1991" y="2997"/>
              <a:ext cx="37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</a:rPr>
                <a:t>R</a:t>
              </a:r>
              <a:r>
                <a:rPr lang="zh-CN" altLang="en-US" sz="2400" b="1" baseline="-25000">
                  <a:solidFill>
                    <a:srgbClr val="E95A67"/>
                  </a:solidFill>
                  <a:latin typeface="Times New Roman" panose="02020603050405020304" pitchFamily="18" charset="0"/>
                </a:rPr>
                <a:t>总</a:t>
              </a:r>
              <a:endParaRPr lang="zh-CN" altLang="en-US" sz="2400" b="1" baseline="-25000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12" name="Rectangle 133"/>
            <p:cNvSpPr>
              <a:spLocks noChangeArrowheads="1"/>
            </p:cNvSpPr>
            <p:nvPr/>
          </p:nvSpPr>
          <p:spPr bwMode="auto">
            <a:xfrm>
              <a:off x="1992" y="2734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13" name="Line 134"/>
            <p:cNvSpPr>
              <a:spLocks noChangeShapeType="1"/>
            </p:cNvSpPr>
            <p:nvPr/>
          </p:nvSpPr>
          <p:spPr bwMode="auto">
            <a:xfrm>
              <a:off x="1927" y="3022"/>
              <a:ext cx="4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4" name="Rectangle 135"/>
            <p:cNvSpPr>
              <a:spLocks noChangeArrowheads="1"/>
            </p:cNvSpPr>
            <p:nvPr/>
          </p:nvSpPr>
          <p:spPr bwMode="auto">
            <a:xfrm>
              <a:off x="2608" y="2989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15" name="Rectangle 136"/>
            <p:cNvSpPr>
              <a:spLocks noChangeArrowheads="1"/>
            </p:cNvSpPr>
            <p:nvPr/>
          </p:nvSpPr>
          <p:spPr bwMode="auto">
            <a:xfrm>
              <a:off x="2608" y="2743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16" name="Rectangle 137"/>
            <p:cNvSpPr>
              <a:spLocks noChangeArrowheads="1"/>
            </p:cNvSpPr>
            <p:nvPr/>
          </p:nvSpPr>
          <p:spPr bwMode="auto">
            <a:xfrm>
              <a:off x="2273" y="2840"/>
              <a:ext cx="3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E95A67"/>
                  </a:solidFill>
                  <a:latin typeface="Times New Roman" panose="02020603050405020304" pitchFamily="18" charset="0"/>
                </a:rPr>
                <a:t>＝</a:t>
              </a:r>
              <a:endParaRPr lang="zh-CN" altLang="en-US" sz="2800" b="1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17" name="Line 138"/>
            <p:cNvSpPr>
              <a:spLocks noChangeShapeType="1"/>
            </p:cNvSpPr>
            <p:nvPr/>
          </p:nvSpPr>
          <p:spPr bwMode="auto">
            <a:xfrm>
              <a:off x="2562" y="3022"/>
              <a:ext cx="4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8" name="Rectangle 139"/>
            <p:cNvSpPr>
              <a:spLocks noChangeArrowheads="1"/>
            </p:cNvSpPr>
            <p:nvPr/>
          </p:nvSpPr>
          <p:spPr bwMode="auto">
            <a:xfrm>
              <a:off x="3261" y="2997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E95A67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400" b="1" baseline="-25000">
                  <a:solidFill>
                    <a:srgbClr val="E95A67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2400" b="1" baseline="-25000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19" name="Rectangle 140"/>
            <p:cNvSpPr>
              <a:spLocks noChangeArrowheads="1"/>
            </p:cNvSpPr>
            <p:nvPr/>
          </p:nvSpPr>
          <p:spPr bwMode="auto">
            <a:xfrm>
              <a:off x="3271" y="2740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E95A67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 b="1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20" name="Rectangle 141"/>
            <p:cNvSpPr>
              <a:spLocks noChangeArrowheads="1"/>
            </p:cNvSpPr>
            <p:nvPr/>
          </p:nvSpPr>
          <p:spPr bwMode="auto">
            <a:xfrm>
              <a:off x="2971" y="2859"/>
              <a:ext cx="2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E95A67"/>
                  </a:solidFill>
                  <a:latin typeface="Times New Roman" panose="02020603050405020304" pitchFamily="18" charset="0"/>
                </a:rPr>
                <a:t>+</a:t>
              </a:r>
              <a:endParaRPr lang="en-US" altLang="zh-CN" sz="2800" b="1">
                <a:solidFill>
                  <a:srgbClr val="E95A6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21" name="Line 142"/>
            <p:cNvSpPr>
              <a:spLocks noChangeShapeType="1"/>
            </p:cNvSpPr>
            <p:nvPr/>
          </p:nvSpPr>
          <p:spPr bwMode="auto">
            <a:xfrm>
              <a:off x="3207" y="3032"/>
              <a:ext cx="4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advClick="0" advTm="5000" p14:dur="250">
        <p:newsflash/>
      </p:transition>
    </mc:Choice>
    <mc:Fallback>
      <p:transition advClick="0" advTm="5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7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0" grpId="0"/>
      <p:bldP spid="27693" grpId="0"/>
      <p:bldP spid="27716" grpId="0"/>
      <p:bldP spid="12304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.xml><?xml version="1.0" encoding="utf-8"?>
<p:tagLst xmlns:p="http://schemas.openxmlformats.org/presentationml/2006/main">
  <p:tag name="KSO_WM_UNIT_TABLE_BEAUTIFY" val="{d01f71f2-d077-45e2-b5df-2de3dd161006}"/>
</p:tagLst>
</file>

<file path=ppt/tags/tag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263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微软雅黑</vt:lpstr>
      <vt:lpstr>宋体</vt:lpstr>
      <vt:lpstr>Calibri Light</vt:lpstr>
      <vt:lpstr>Calibri</vt:lpstr>
      <vt:lpstr>Wingdings</vt:lpstr>
      <vt:lpstr>Times New Roman</vt:lpstr>
      <vt:lpstr>楷体</vt:lpstr>
      <vt:lpstr>Comic Sans MS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2021-07-09T18:15:11Z</cp:lastPrinted>
  <dcterms:created xsi:type="dcterms:W3CDTF">2021-07-09T18:15:11Z</dcterms:created>
  <dcterms:modified xsi:type="dcterms:W3CDTF">2021-07-09T10:15:13Z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