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6"/>
  </p:notesMasterIdLst>
  <p:sldIdLst>
    <p:sldId id="256" r:id="rId2"/>
    <p:sldId id="320" r:id="rId3"/>
    <p:sldId id="344" r:id="rId4"/>
    <p:sldId id="321" r:id="rId5"/>
    <p:sldId id="346" r:id="rId6"/>
    <p:sldId id="373" r:id="rId7"/>
    <p:sldId id="374" r:id="rId8"/>
    <p:sldId id="375" r:id="rId9"/>
    <p:sldId id="376" r:id="rId10"/>
    <p:sldId id="377" r:id="rId11"/>
    <p:sldId id="378" r:id="rId12"/>
    <p:sldId id="379" r:id="rId13"/>
    <p:sldId id="380" r:id="rId14"/>
    <p:sldId id="381" r:id="rId15"/>
    <p:sldId id="352" r:id="rId16"/>
    <p:sldId id="382" r:id="rId17"/>
    <p:sldId id="383" r:id="rId18"/>
    <p:sldId id="384" r:id="rId19"/>
    <p:sldId id="385" r:id="rId20"/>
    <p:sldId id="356" r:id="rId21"/>
    <p:sldId id="386" r:id="rId22"/>
    <p:sldId id="387" r:id="rId23"/>
    <p:sldId id="388" r:id="rId24"/>
    <p:sldId id="389" r:id="rId25"/>
    <p:sldId id="390" r:id="rId26"/>
    <p:sldId id="391" r:id="rId27"/>
    <p:sldId id="392" r:id="rId28"/>
    <p:sldId id="362" r:id="rId29"/>
    <p:sldId id="393" r:id="rId30"/>
    <p:sldId id="363" r:id="rId31"/>
    <p:sldId id="364" r:id="rId32"/>
    <p:sldId id="365" r:id="rId33"/>
    <p:sldId id="323" r:id="rId34"/>
    <p:sldId id="394" r:id="rId35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53"/>
        <p:guide pos="29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343616661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3874"/>
            <a:ext cx="7772400" cy="109979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07453"/>
            <a:ext cx="6400800" cy="13112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3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68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00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2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4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36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55491"/>
            <a:ext cx="2133600" cy="273168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4A503A-F974-4BBD-A5B9-F9266C438771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2019/11/7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55491"/>
            <a:ext cx="2895600" cy="273168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55491"/>
            <a:ext cx="2133600" cy="273168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168"/>
            <a:ext cx="7886700" cy="434811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4"/>
            <a:ext cx="2133600" cy="356306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4"/>
            <a:ext cx="2895600" cy="356306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4"/>
            <a:ext cx="2133600" cy="356306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117201" y="2617821"/>
            <a:ext cx="3063240" cy="49149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第十五章  第五节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299669" y="1086225"/>
            <a:ext cx="453063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沪科版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5257800" y="3248025"/>
            <a:ext cx="2981960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60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家庭用电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00900" y="2107669"/>
            <a:ext cx="1233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604020202020204"/>
              </a:rPr>
              <a:t>（九年级）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23595" y="830580"/>
            <a:ext cx="687959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. 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熔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断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器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熔断器内装有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保险丝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保险丝作用：电路中电流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过大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时，保险丝自动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熔断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19" name="Picture 8" descr="041116_hd_zgw_dy34hi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1173" y="1549400"/>
            <a:ext cx="2351617" cy="14026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5"/>
          <p:cNvGrpSpPr/>
          <p:nvPr/>
        </p:nvGrpSpPr>
        <p:grpSpPr>
          <a:xfrm>
            <a:off x="4445506" y="1549400"/>
            <a:ext cx="2918142" cy="1345649"/>
            <a:chOff x="4427984" y="1628800"/>
            <a:chExt cx="3899453" cy="179842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6398" name="Picture 7" descr="保险盒"/>
            <p:cNvPicPr>
              <a:picLocks noChangeAspect="1"/>
            </p:cNvPicPr>
            <p:nvPr/>
          </p:nvPicPr>
          <p:blipFill>
            <a:blip r:embed="rId3"/>
            <a:srcRect t="23529" b="20589"/>
            <a:stretch>
              <a:fillRect/>
            </a:stretch>
          </p:blipFill>
          <p:spPr>
            <a:xfrm>
              <a:off x="4427984" y="1628800"/>
              <a:ext cx="3899453" cy="13681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9" name="矩形 4"/>
            <p:cNvSpPr/>
            <p:nvPr/>
          </p:nvSpPr>
          <p:spPr>
            <a:xfrm>
              <a:off x="4499992" y="2996953"/>
              <a:ext cx="3744416" cy="4302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95" b="1" dirty="0">
                  <a:latin typeface="Arial" panose="020B0604020202020204" pitchFamily="34" charset="0"/>
                </a:rPr>
                <a:t>插入式开关和保险盒</a:t>
              </a:r>
            </a:p>
          </p:txBody>
        </p:sp>
      </p:grp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91960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家庭电路的组成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0" name="矩形 67589"/>
          <p:cNvSpPr/>
          <p:nvPr/>
        </p:nvSpPr>
        <p:spPr>
          <a:xfrm>
            <a:off x="795855" y="790587"/>
            <a:ext cx="16433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 defTabSz="457200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5.插座和插头</a:t>
            </a:r>
          </a:p>
        </p:txBody>
      </p:sp>
      <p:pic>
        <p:nvPicPr>
          <p:cNvPr id="67593" name="图片 67592" descr="插头"/>
          <p:cNvPicPr>
            <a:picLocks noChangeAspect="1"/>
          </p:cNvPicPr>
          <p:nvPr/>
        </p:nvPicPr>
        <p:blipFill>
          <a:blip r:embed="rId2">
            <a:clrChange>
              <a:clrFrom>
                <a:srgbClr val="040404">
                  <a:alpha val="100000"/>
                </a:srgbClr>
              </a:clrFrom>
              <a:clrTo>
                <a:srgbClr val="04040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0045" y="3284855"/>
            <a:ext cx="2950210" cy="168402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7594" name="图片 67593" descr="插座1"/>
          <p:cNvPicPr>
            <a:picLocks noChangeAspect="1"/>
          </p:cNvPicPr>
          <p:nvPr/>
        </p:nvPicPr>
        <p:blipFill>
          <a:blip r:embed="rId3">
            <a:clrChange>
              <a:clrFrom>
                <a:srgbClr val="0A0A0A">
                  <a:alpha val="100000"/>
                </a:srgbClr>
              </a:clrFrom>
              <a:clrTo>
                <a:srgbClr val="0A0A0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615" y="1490980"/>
            <a:ext cx="2512060" cy="172593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7595" name="图片 67594" descr="插座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0575" y="1490980"/>
            <a:ext cx="1904365" cy="15144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91960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家庭电路的组成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68609"/>
          <p:cNvPicPr>
            <a:picLocks noChangeAspect="1"/>
          </p:cNvPicPr>
          <p:nvPr/>
        </p:nvPicPr>
        <p:blipFill>
          <a:blip r:embed="rId2">
            <a:clrChange>
              <a:clrFrom>
                <a:srgbClr val="ECFFE9"/>
              </a:clrFrom>
              <a:clrTo>
                <a:srgbClr val="ECFFE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0526" y="1641146"/>
            <a:ext cx="1427598" cy="155824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图片 68610"/>
          <p:cNvPicPr>
            <a:picLocks noChangeAspect="1"/>
          </p:cNvPicPr>
          <p:nvPr/>
        </p:nvPicPr>
        <p:blipFill>
          <a:blip r:embed="rId3">
            <a:clrChange>
              <a:clrFrom>
                <a:srgbClr val="ECFFE9"/>
              </a:clrFrom>
              <a:clrTo>
                <a:srgbClr val="ECFFE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1540" y="1587700"/>
            <a:ext cx="1186498" cy="17779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68611"/>
          <p:cNvSpPr txBox="1"/>
          <p:nvPr/>
        </p:nvSpPr>
        <p:spPr>
          <a:xfrm>
            <a:off x="769044" y="878605"/>
            <a:ext cx="296565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5" dirty="0">
                <a:latin typeface="Arial" panose="020B0604020202020204" pitchFamily="34" charset="0"/>
                <a:ea typeface="微软雅黑" panose="020B0503020204020204" charset="-122"/>
              </a:rPr>
              <a:t>三孔式</a:t>
            </a:r>
            <a:r>
              <a:rPr lang="zh-CN" altLang="en-US" sz="2000" dirty="0">
                <a:latin typeface="Arial" panose="020B0604020202020204" pitchFamily="34" charset="0"/>
                <a:ea typeface="微软雅黑" panose="020B0503020204020204" charset="-122"/>
              </a:rPr>
              <a:t>插座</a:t>
            </a:r>
            <a:r>
              <a:rPr lang="zh-CN" altLang="en-US" sz="1795" dirty="0">
                <a:latin typeface="Arial" panose="020B0604020202020204" pitchFamily="34" charset="0"/>
                <a:ea typeface="微软雅黑" panose="020B0503020204020204" charset="-122"/>
              </a:rPr>
              <a:t>和三脚式插头</a:t>
            </a:r>
          </a:p>
        </p:txBody>
      </p:sp>
      <p:sp>
        <p:nvSpPr>
          <p:cNvPr id="68613" name="文本框 68612"/>
          <p:cNvSpPr txBox="1"/>
          <p:nvPr/>
        </p:nvSpPr>
        <p:spPr>
          <a:xfrm>
            <a:off x="1394096" y="3872125"/>
            <a:ext cx="5925361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5" dirty="0">
                <a:latin typeface="Arial" panose="020B0604020202020204" pitchFamily="34" charset="0"/>
                <a:ea typeface="微软雅黑" panose="020B0503020204020204" charset="-122"/>
              </a:rPr>
              <a:t>说明：三孔式插座比两孔式插座多了一个接地孔，而三脚式插头与接地孔相对应的那个插头脚接用电器的金属外壳。</a:t>
            </a:r>
          </a:p>
        </p:txBody>
      </p:sp>
      <p:sp>
        <p:nvSpPr>
          <p:cNvPr id="68614" name="文本框 68613"/>
          <p:cNvSpPr txBox="1"/>
          <p:nvPr/>
        </p:nvSpPr>
        <p:spPr>
          <a:xfrm>
            <a:off x="3135101" y="3365665"/>
            <a:ext cx="2245912" cy="506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795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“左</a:t>
            </a:r>
            <a:r>
              <a:rPr lang="zh-CN" altLang="en-US" sz="1795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零右火上</a:t>
            </a:r>
            <a:r>
              <a:rPr lang="zh-CN" altLang="en-US" sz="1795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接地”</a:t>
            </a:r>
            <a:endParaRPr lang="zh-CN" altLang="en-US" sz="1795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91960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家庭电路的组成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  <p:bldP spid="686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69633"/>
          <p:cNvSpPr txBox="1"/>
          <p:nvPr/>
        </p:nvSpPr>
        <p:spPr>
          <a:xfrm>
            <a:off x="1287145" y="942340"/>
            <a:ext cx="72047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charset="-122"/>
              </a:rPr>
              <a:t>根据你的观察与了解，什么样的用电器要用三脚式插头呢？</a:t>
            </a:r>
          </a:p>
        </p:txBody>
      </p:sp>
      <p:sp>
        <p:nvSpPr>
          <p:cNvPr id="69635" name="文本框 69634"/>
          <p:cNvSpPr txBox="1"/>
          <p:nvPr/>
        </p:nvSpPr>
        <p:spPr>
          <a:xfrm>
            <a:off x="1360170" y="2141220"/>
            <a:ext cx="71316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大功率、金属外壳的用电器要用三脚式插座，如电饭煲、空调、冰箱、洗衣机等。</a:t>
            </a: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91960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家庭电路的组成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70657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906" y="1481044"/>
            <a:ext cx="2237599" cy="160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图片 70658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635" y="1480655"/>
            <a:ext cx="1992936" cy="16401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70659"/>
          <p:cNvSpPr txBox="1"/>
          <p:nvPr/>
        </p:nvSpPr>
        <p:spPr>
          <a:xfrm>
            <a:off x="1910715" y="711200"/>
            <a:ext cx="56616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微软雅黑" panose="020B0503020204020204" charset="-122"/>
              </a:rPr>
              <a:t>思考：同是漏电，为何反差如此大？</a:t>
            </a:r>
          </a:p>
        </p:txBody>
      </p:sp>
      <p:sp>
        <p:nvSpPr>
          <p:cNvPr id="70661" name="文本框 70660"/>
          <p:cNvSpPr txBox="1"/>
          <p:nvPr/>
        </p:nvSpPr>
        <p:spPr>
          <a:xfrm>
            <a:off x="1143000" y="3181985"/>
            <a:ext cx="71970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5" dirty="0">
                <a:solidFill>
                  <a:srgbClr val="0000FF"/>
                </a:solidFill>
                <a:latin typeface="楷体_GB2312" pitchFamily="1" charset="-122"/>
                <a:ea typeface="微软雅黑" panose="020B0503020204020204" charset="-122"/>
              </a:rPr>
              <a:t>当用电器漏电时，其金属外壳上就有</a:t>
            </a:r>
            <a:r>
              <a:rPr lang="en-US" altLang="zh-CN" sz="1795">
                <a:solidFill>
                  <a:srgbClr val="0000FF"/>
                </a:solidFill>
                <a:latin typeface="楷体_GB2312" pitchFamily="1" charset="-122"/>
                <a:ea typeface="微软雅黑" panose="020B0503020204020204" charset="-122"/>
              </a:rPr>
              <a:t>220</a:t>
            </a:r>
            <a:r>
              <a:rPr lang="zh-CN" altLang="en-US" sz="1795" dirty="0">
                <a:solidFill>
                  <a:srgbClr val="0000FF"/>
                </a:solidFill>
                <a:latin typeface="楷体_GB2312" pitchFamily="1" charset="-122"/>
                <a:ea typeface="微软雅黑" panose="020B0503020204020204" charset="-122"/>
              </a:rPr>
              <a:t>伏的电压。如果这个用电器没有接地线，当人触及它时，电流就会通过人体进入大地，发生触电事故。若外壳接地，电流就会经接地线进入大地，人体接触用电器外壳时就不再有电流流经人体。因此，接地线是用电器的安全线。</a:t>
            </a: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91960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家庭电路的组成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95592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测电笔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935990" y="1064260"/>
            <a:ext cx="7272338" cy="28613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259205" marR="0" indent="-1259205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想一想：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进户线通常为两根：一根是火线、一根是零线。那么，怎么来辨别哪根是火线，哪根是零线？</a:t>
            </a:r>
            <a:endParaRPr kumimoji="0" lang="en-US" altLang="zh-CN" sz="24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为了安全、合理地安装和使用电器，常用测电笔来辨别火线和零线。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95592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测电笔</a:t>
            </a:r>
          </a:p>
        </p:txBody>
      </p:sp>
      <p:sp>
        <p:nvSpPr>
          <p:cNvPr id="21" name="文本框 10"/>
          <p:cNvSpPr txBox="1">
            <a:spLocks noChangeArrowheads="1"/>
          </p:cNvSpPr>
          <p:nvPr/>
        </p:nvSpPr>
        <p:spPr bwMode="auto">
          <a:xfrm>
            <a:off x="1060133" y="1097280"/>
            <a:ext cx="7380288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测电笔的构造和使用</a:t>
            </a:r>
            <a:endParaRPr kumimoji="0" lang="en-US" altLang="zh-CN" sz="24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en-US" sz="24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sz="24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sz="24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sz="24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作用    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辨别火线与零线</a:t>
            </a:r>
          </a:p>
        </p:txBody>
      </p:sp>
      <p:pic>
        <p:nvPicPr>
          <p:cNvPr id="22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8083" y="1914843"/>
            <a:ext cx="6807200" cy="170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95592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测电笔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6280" t="8166" r="11035" b="14096"/>
          <a:stretch>
            <a:fillRect/>
          </a:stretch>
        </p:blipFill>
        <p:spPr>
          <a:xfrm>
            <a:off x="3968115" y="1064895"/>
            <a:ext cx="4237355" cy="30010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18000" dir="5400000" sy="-100000" algn="bl" rotWithShape="0"/>
          </a:effectLst>
        </p:spPr>
      </p:pic>
      <p:sp>
        <p:nvSpPr>
          <p:cNvPr id="63493" name="文本框 63492"/>
          <p:cNvSpPr txBox="1"/>
          <p:nvPr/>
        </p:nvSpPr>
        <p:spPr>
          <a:xfrm>
            <a:off x="492760" y="1064895"/>
            <a:ext cx="34010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微软雅黑" panose="020B0503020204020204" charset="-122"/>
              </a:rPr>
              <a:t>正确操作：手触笔尾金属体；笔尖金属体触火线时氖管发光，触零线时不发光。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0"/>
          <p:cNvSpPr txBox="1">
            <a:spLocks noChangeArrowheads="1"/>
          </p:cNvSpPr>
          <p:nvPr/>
        </p:nvSpPr>
        <p:spPr bwMode="auto">
          <a:xfrm>
            <a:off x="715645" y="878840"/>
            <a:ext cx="4813935" cy="2399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使用方法及现象：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手触笔尾金属体；笔尖金属体</a:t>
            </a:r>
            <a:r>
              <a:rPr kumimoji="0" lang="zh-CN" altLang="en-US" sz="20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触</a:t>
            </a:r>
            <a:endParaRPr kumimoji="0" lang="en-US" altLang="zh-CN" sz="2000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火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线时氖管发光，触零线时氖管不发光。</a:t>
            </a:r>
          </a:p>
          <a:p>
            <a:pPr marR="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火线：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使氖管发光</a:t>
            </a:r>
          </a:p>
          <a:p>
            <a:pPr marR="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零线：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氖管不发光</a:t>
            </a:r>
          </a:p>
        </p:txBody>
      </p:sp>
      <p:pic>
        <p:nvPicPr>
          <p:cNvPr id="23563" name="Picture 3" descr="不正确方法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2566" y="646019"/>
            <a:ext cx="2291044" cy="1991748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25000" dir="5400000" sy="-100000" algn="bl" rotWithShape="0"/>
          </a:effectLst>
        </p:spPr>
      </p:pic>
      <p:pic>
        <p:nvPicPr>
          <p:cNvPr id="23564" name="Picture 5" descr="正确方法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2331" y="2789779"/>
            <a:ext cx="2291044" cy="1998874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25000" dir="5400000" sy="-100000" algn="bl" rotWithShape="0"/>
          </a:effectLst>
        </p:spPr>
      </p:pic>
      <p:sp>
        <p:nvSpPr>
          <p:cNvPr id="23" name="Rectangle 4"/>
          <p:cNvSpPr/>
          <p:nvPr/>
        </p:nvSpPr>
        <p:spPr>
          <a:xfrm>
            <a:off x="715645" y="3466465"/>
            <a:ext cx="46367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注意：千万不能接触笔尖金属体</a:t>
            </a: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95592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测电笔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文本框 57354"/>
          <p:cNvSpPr txBox="1"/>
          <p:nvPr/>
        </p:nvSpPr>
        <p:spPr>
          <a:xfrm>
            <a:off x="545465" y="976630"/>
            <a:ext cx="453263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微软雅黑" panose="020B0503020204020204" charset="-122"/>
              </a:rPr>
              <a:t>    一般认为：电流通过人体的心脏、肺部和中枢神经系统的危险性比较大，特别是电流通过心脏时，危险性最大。</a:t>
            </a:r>
            <a:r>
              <a:rPr lang="zh-CN" altLang="en-US" sz="20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</a:rPr>
              <a:t>所以从手到脚的电流途径最为危险</a:t>
            </a:r>
            <a:r>
              <a:rPr lang="zh-CN" altLang="en-US" sz="2000" dirty="0">
                <a:latin typeface="宋体" panose="02010600030101010101" pitchFamily="2" charset="-122"/>
                <a:ea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微软雅黑" panose="020B0503020204020204" charset="-122"/>
              </a:rPr>
              <a:t>    触电还容易因剧烈痉挛而摔倒，导致电流通过全身并造成摔伤、坠落等二次事故。</a:t>
            </a:r>
            <a:endParaRPr lang="zh-CN" altLang="en-US" sz="2000"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pic>
        <p:nvPicPr>
          <p:cNvPr id="21509" name="图片 57356" descr="20140328102925-19552828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4625" y="1173480"/>
            <a:ext cx="3158490" cy="278384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29000" dir="5400000" sy="-100000" algn="bl" rotWithShape="0"/>
          </a:effectLst>
        </p:spPr>
      </p:pic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用电安全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-26987" y="5837238"/>
            <a:ext cx="904875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165" y="1296035"/>
            <a:ext cx="3933825" cy="2819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26000" dir="5400000" sy="-100000" algn="bl" rotWithShape="0"/>
          </a:effectLst>
        </p:spPr>
      </p:pic>
      <p:sp>
        <p:nvSpPr>
          <p:cNvPr id="27" name="Text Box 9"/>
          <p:cNvSpPr txBox="1"/>
          <p:nvPr/>
        </p:nvSpPr>
        <p:spPr>
          <a:xfrm>
            <a:off x="648335" y="1134745"/>
            <a:ext cx="34067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微软雅黑" panose="020B0503020204020204" charset="-122"/>
              </a:rPr>
              <a:t>随着社会的进步和科学技术的发展，现代家庭的电气化水平也越来越高，懂得家庭用电的常识，已成为现代公民的基本素养。让我们先来了解家庭电路。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用电安全</a:t>
            </a:r>
          </a:p>
        </p:txBody>
      </p:sp>
      <p:cxnSp>
        <p:nvCxnSpPr>
          <p:cNvPr id="30" name="直接连接符 19"/>
          <p:cNvCxnSpPr/>
          <p:nvPr/>
        </p:nvCxnSpPr>
        <p:spPr>
          <a:xfrm>
            <a:off x="828040" y="576802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151890" y="3899535"/>
            <a:ext cx="7200900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结论：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通过人体的电流越强，触电死亡的时间越短。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177" name="TextBox 9"/>
          <p:cNvSpPr txBox="1"/>
          <p:nvPr/>
        </p:nvSpPr>
        <p:spPr>
          <a:xfrm>
            <a:off x="2736215" y="559435"/>
            <a:ext cx="3529013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ClrTx/>
              <a:buFontTx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人体对电流反应一览表</a:t>
            </a:r>
          </a:p>
        </p:txBody>
      </p:sp>
      <p:graphicFrame>
        <p:nvGraphicFramePr>
          <p:cNvPr id="21" name="表格 20"/>
          <p:cNvGraphicFramePr/>
          <p:nvPr/>
        </p:nvGraphicFramePr>
        <p:xfrm>
          <a:off x="1151890" y="1164273"/>
          <a:ext cx="6840538" cy="2619375"/>
        </p:xfrm>
        <a:graphic>
          <a:graphicData uri="http://schemas.openxmlformats.org/drawingml/2006/table">
            <a:tbl>
              <a:tblPr/>
              <a:tblGrid>
                <a:gridCol w="2528684"/>
                <a:gridCol w="4311854"/>
              </a:tblGrid>
              <a:tr h="504517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0.1</a:t>
                      </a:r>
                      <a:r>
                        <a:rPr lang="zh-CN" altLang="en-US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～</a:t>
                      </a:r>
                      <a:r>
                        <a:rPr lang="en-US" altLang="zh-CN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0.2 mA</a:t>
                      </a:r>
                      <a:endParaRPr lang="zh-CN" altLang="en-US" sz="2000" b="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91442" marR="91442" marT="45708" marB="4570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对人体无害反而能治病</a:t>
                      </a:r>
                    </a:p>
                  </a:txBody>
                  <a:tcPr marL="91442" marR="91442" marT="45708" marB="4570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933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 mA </a:t>
                      </a:r>
                      <a:r>
                        <a:rPr lang="zh-CN" altLang="en-US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左右</a:t>
                      </a:r>
                    </a:p>
                  </a:txBody>
                  <a:tcPr marL="91442" marR="91442" marT="45708" marB="4570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引起麻的感觉</a:t>
                      </a:r>
                    </a:p>
                  </a:txBody>
                  <a:tcPr marL="91442" marR="91442" marT="45708" marB="4570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404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不超过</a:t>
                      </a:r>
                      <a:r>
                        <a:rPr lang="en-US" altLang="zh-CN" sz="2000" b="0" err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 mA</a:t>
                      </a: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91442" marR="91442" marT="45708" marB="4570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人尚可摆脱电源</a:t>
                      </a:r>
                    </a:p>
                  </a:txBody>
                  <a:tcPr marL="91442" marR="91442" marT="45708" marB="4570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1803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超过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 </a:t>
                      </a:r>
                      <a:r>
                        <a:rPr lang="en-US" altLang="zh-CN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mA</a:t>
                      </a:r>
                      <a:endParaRPr lang="zh-CN" altLang="en-US" sz="2000" b="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91442" marR="91442" marT="45708" marB="45708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感到剧痛，神经麻痹，     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呼吸困难，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有生命危险</a:t>
                      </a:r>
                    </a:p>
                  </a:txBody>
                  <a:tcPr marL="91442" marR="91442" marT="45708" marB="4570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082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达到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 </a:t>
                      </a:r>
                      <a:r>
                        <a:rPr lang="en-US" altLang="zh-CN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mA</a:t>
                      </a:r>
                      <a:endParaRPr lang="zh-CN" altLang="en-US" sz="2000" b="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91442" marR="91442" marT="45708" marB="4570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只要很短时间使人心跳停止</a:t>
                      </a:r>
                    </a:p>
                  </a:txBody>
                  <a:tcPr marL="91442" marR="91442" marT="45708" marB="4570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用电安全</a:t>
            </a:r>
          </a:p>
        </p:txBody>
      </p:sp>
      <p:pic>
        <p:nvPicPr>
          <p:cNvPr id="2" name="图片 1" descr="1130400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1365" y="1167765"/>
            <a:ext cx="3808730" cy="3454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3" name="TextBox 32"/>
          <p:cNvSpPr txBox="1"/>
          <p:nvPr/>
        </p:nvSpPr>
        <p:spPr>
          <a:xfrm>
            <a:off x="644525" y="815975"/>
            <a:ext cx="436562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kern="1200" cap="none" spc="0" normalizeH="0" baseline="0" noProof="0" dirty="0">
                <a:solidFill>
                  <a:srgbClr val="FF0000"/>
                </a:solidFill>
                <a:latin typeface="+mn-ea"/>
                <a:ea typeface="微软雅黑" panose="020B0503020204020204" charset="-122"/>
                <a:cs typeface="+mn-cs"/>
              </a:rPr>
              <a:t>家庭触电的种类：单线触电</a:t>
            </a:r>
          </a:p>
        </p:txBody>
      </p:sp>
      <p:sp>
        <p:nvSpPr>
          <p:cNvPr id="16396" name="TextBox 4"/>
          <p:cNvSpPr/>
          <p:nvPr/>
        </p:nvSpPr>
        <p:spPr>
          <a:xfrm>
            <a:off x="715645" y="1729740"/>
            <a:ext cx="3244850" cy="596445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人体接触火线、大地</a:t>
            </a:r>
          </a:p>
        </p:txBody>
      </p:sp>
      <p:sp>
        <p:nvSpPr>
          <p:cNvPr id="27" name="文本框 31"/>
          <p:cNvSpPr txBox="1"/>
          <p:nvPr/>
        </p:nvSpPr>
        <p:spPr>
          <a:xfrm>
            <a:off x="715645" y="2820670"/>
            <a:ext cx="3637915" cy="1529715"/>
          </a:xfrm>
          <a:prstGeom prst="rect">
            <a:avLst/>
          </a:prstGeom>
          <a:noFill/>
          <a:ln w="2857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一般家庭电路中的触电事故都是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直接或间接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与火线接触而造成的。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用电安全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4525" y="815975"/>
            <a:ext cx="436562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kern="1200" cap="none" spc="0" normalizeH="0" baseline="0" noProof="0" dirty="0">
                <a:solidFill>
                  <a:srgbClr val="FF0000"/>
                </a:solidFill>
                <a:latin typeface="+mn-ea"/>
                <a:ea typeface="微软雅黑" panose="020B0503020204020204" charset="-122"/>
                <a:cs typeface="+mn-cs"/>
              </a:rPr>
              <a:t>家庭触电的种类：双线触电</a:t>
            </a:r>
          </a:p>
        </p:txBody>
      </p:sp>
      <p:sp>
        <p:nvSpPr>
          <p:cNvPr id="27" name="文本框 31"/>
          <p:cNvSpPr txBox="1"/>
          <p:nvPr/>
        </p:nvSpPr>
        <p:spPr>
          <a:xfrm>
            <a:off x="715645" y="2820670"/>
            <a:ext cx="3637915" cy="1529715"/>
          </a:xfrm>
          <a:prstGeom prst="rect">
            <a:avLst/>
          </a:prstGeom>
          <a:noFill/>
          <a:ln w="2857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一般家庭电路中的触电事故都是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直接或间接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与火线接触而造成的。</a:t>
            </a:r>
          </a:p>
        </p:txBody>
      </p:sp>
      <p:pic>
        <p:nvPicPr>
          <p:cNvPr id="3" name="图片 2" descr="1130400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1905" y="1074420"/>
            <a:ext cx="3865880" cy="35547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6395" name="TextBox 4"/>
          <p:cNvSpPr/>
          <p:nvPr/>
        </p:nvSpPr>
        <p:spPr>
          <a:xfrm>
            <a:off x="644525" y="1700530"/>
            <a:ext cx="3360420" cy="596445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人体接触火线、零线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74235" y="1241425"/>
            <a:ext cx="2080260" cy="2761528"/>
            <a:chOff x="4427539" y="2101714"/>
            <a:chExt cx="2887662" cy="3976352"/>
          </a:xfrm>
        </p:grpSpPr>
        <p:sp>
          <p:nvSpPr>
            <p:cNvPr id="19466" name="TextBox 4"/>
            <p:cNvSpPr/>
            <p:nvPr/>
          </p:nvSpPr>
          <p:spPr>
            <a:xfrm>
              <a:off x="5105382" y="5486611"/>
              <a:ext cx="2208938" cy="591455"/>
            </a:xfrm>
            <a:prstGeom prst="roundRect">
              <a:avLst>
                <a:gd name="adj" fmla="val 16667"/>
              </a:avLst>
            </a:prstGeom>
            <a:noFill/>
            <a:ln w="25400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95" b="1" dirty="0">
                  <a:latin typeface="微软雅黑" panose="020B0503020204020204" charset="-122"/>
                  <a:ea typeface="微软雅黑" panose="020B0503020204020204" charset="-122"/>
                </a:rPr>
                <a:t>跨步电压触电</a:t>
              </a:r>
            </a:p>
          </p:txBody>
        </p:sp>
        <p:pic>
          <p:nvPicPr>
            <p:cNvPr id="19467" name="Picture 5" descr="H{14L1CN(}UKR]NDK)(J2_W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7539" y="2101714"/>
              <a:ext cx="2887662" cy="3370399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" name="组合 6"/>
          <p:cNvGrpSpPr/>
          <p:nvPr/>
        </p:nvGrpSpPr>
        <p:grpSpPr>
          <a:xfrm>
            <a:off x="2348653" y="1228066"/>
            <a:ext cx="2166338" cy="2709465"/>
            <a:chOff x="1600200" y="2204865"/>
            <a:chExt cx="2895218" cy="3620924"/>
          </a:xfrm>
        </p:grpSpPr>
        <p:sp>
          <p:nvSpPr>
            <p:cNvPr id="19469" name="TextBox 4"/>
            <p:cNvSpPr/>
            <p:nvPr/>
          </p:nvSpPr>
          <p:spPr>
            <a:xfrm>
              <a:off x="2340223" y="5276844"/>
              <a:ext cx="1617528" cy="548945"/>
            </a:xfrm>
            <a:prstGeom prst="roundRect">
              <a:avLst>
                <a:gd name="adj" fmla="val 16667"/>
              </a:avLst>
            </a:prstGeom>
            <a:noFill/>
            <a:ln w="25400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95" b="1" dirty="0">
                  <a:latin typeface="微软雅黑" panose="020B0503020204020204" charset="-122"/>
                  <a:ea typeface="微软雅黑" panose="020B0503020204020204" charset="-122"/>
                </a:rPr>
                <a:t>电弧触电</a:t>
              </a:r>
            </a:p>
          </p:txBody>
        </p:sp>
        <p:pic>
          <p:nvPicPr>
            <p:cNvPr id="19470" name="Picture 6" descr="`6624ACYH89H[3_G[FR[1RD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00200" y="2204865"/>
              <a:ext cx="2895218" cy="3132310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32460" y="4084955"/>
            <a:ext cx="761492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归纳：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高压触电是由于人靠近高压带电体造成的，所以不要靠近高压带电体。</a:t>
            </a: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用电安全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2460" y="691515"/>
            <a:ext cx="436562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kern="1200" cap="none" spc="0" normalizeH="0" baseline="0" noProof="0" dirty="0">
                <a:solidFill>
                  <a:srgbClr val="FF0000"/>
                </a:solidFill>
                <a:latin typeface="+mn-ea"/>
                <a:ea typeface="微软雅黑" panose="020B0503020204020204" charset="-122"/>
                <a:cs typeface="+mn-cs"/>
              </a:rPr>
              <a:t>家庭触电的种类：高压触电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099820" y="723265"/>
            <a:ext cx="6701155" cy="553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为了避免触电事故，电器安装要符合国家规定的技术要求。</a:t>
            </a:r>
          </a:p>
        </p:txBody>
      </p:sp>
      <p:grpSp>
        <p:nvGrpSpPr>
          <p:cNvPr id="3" name="组合 18"/>
          <p:cNvGrpSpPr/>
          <p:nvPr/>
        </p:nvGrpSpPr>
        <p:grpSpPr>
          <a:xfrm>
            <a:off x="1771545" y="1558384"/>
            <a:ext cx="2585590" cy="2932380"/>
            <a:chOff x="683568" y="2060575"/>
            <a:chExt cx="3456384" cy="3918843"/>
          </a:xfrm>
        </p:grpSpPr>
        <p:pic>
          <p:nvPicPr>
            <p:cNvPr id="30738" name="Picture 4" descr="电线安装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9FB">
                    <a:alpha val="100000"/>
                  </a:srgbClr>
                </a:clrFrom>
                <a:clrTo>
                  <a:srgbClr val="FFF9FB">
                    <a:alpha val="100000"/>
                    <a:alpha val="0"/>
                  </a:srgbClr>
                </a:clrTo>
              </a:clrChange>
            </a:blip>
            <a:srcRect l="18193" r="4918" b="15788"/>
            <a:stretch>
              <a:fillRect/>
            </a:stretch>
          </p:blipFill>
          <p:spPr>
            <a:xfrm>
              <a:off x="1331640" y="2060575"/>
              <a:ext cx="2808312" cy="3456657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739" name="TextBox 4"/>
            <p:cNvSpPr txBox="1"/>
            <p:nvPr/>
          </p:nvSpPr>
          <p:spPr>
            <a:xfrm>
              <a:off x="683568" y="2204864"/>
              <a:ext cx="792088" cy="430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495" b="1" dirty="0">
                  <a:latin typeface="微软雅黑" panose="020B0503020204020204" charset="-122"/>
                  <a:ea typeface="微软雅黑" panose="020B0503020204020204" charset="-122"/>
                </a:rPr>
                <a:t>火线</a:t>
              </a:r>
            </a:p>
          </p:txBody>
        </p:sp>
        <p:sp>
          <p:nvSpPr>
            <p:cNvPr id="30740" name="TextBox 6"/>
            <p:cNvSpPr txBox="1"/>
            <p:nvPr/>
          </p:nvSpPr>
          <p:spPr>
            <a:xfrm>
              <a:off x="683568" y="2564904"/>
              <a:ext cx="792088" cy="430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495" b="1" dirty="0">
                  <a:latin typeface="微软雅黑" panose="020B0503020204020204" charset="-122"/>
                  <a:ea typeface="微软雅黑" panose="020B0503020204020204" charset="-122"/>
                </a:rPr>
                <a:t>零线</a:t>
              </a:r>
            </a:p>
          </p:txBody>
        </p:sp>
        <p:sp>
          <p:nvSpPr>
            <p:cNvPr id="30741" name="TextBox 8"/>
            <p:cNvSpPr txBox="1"/>
            <p:nvPr/>
          </p:nvSpPr>
          <p:spPr>
            <a:xfrm>
              <a:off x="1547664" y="5549170"/>
              <a:ext cx="2232248" cy="430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495" b="1" dirty="0">
                  <a:latin typeface="微软雅黑" panose="020B0503020204020204" charset="-122"/>
                  <a:ea typeface="微软雅黑" panose="020B0503020204020204" charset="-122"/>
                </a:rPr>
                <a:t>开关接在火线上</a:t>
              </a:r>
            </a:p>
          </p:txBody>
        </p:sp>
      </p:grpSp>
      <p:grpSp>
        <p:nvGrpSpPr>
          <p:cNvPr id="4" name="组合 24"/>
          <p:cNvGrpSpPr/>
          <p:nvPr/>
        </p:nvGrpSpPr>
        <p:grpSpPr>
          <a:xfrm>
            <a:off x="4490591" y="1666440"/>
            <a:ext cx="2640224" cy="2609302"/>
            <a:chOff x="4427984" y="2060575"/>
            <a:chExt cx="3528392" cy="3486755"/>
          </a:xfrm>
        </p:grpSpPr>
        <p:pic>
          <p:nvPicPr>
            <p:cNvPr id="30734" name="Picture 5" descr="电线安装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5FAFE">
                    <a:alpha val="100000"/>
                  </a:srgbClr>
                </a:clrFrom>
                <a:clrTo>
                  <a:srgbClr val="F5FAFE">
                    <a:alpha val="100000"/>
                    <a:alpha val="0"/>
                  </a:srgbClr>
                </a:clrTo>
              </a:clrChange>
            </a:blip>
            <a:srcRect l="18706" r="12080" b="28069"/>
            <a:stretch>
              <a:fillRect/>
            </a:stretch>
          </p:blipFill>
          <p:spPr>
            <a:xfrm>
              <a:off x="5076056" y="2060575"/>
              <a:ext cx="2664296" cy="2952601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735" name="TextBox 5"/>
            <p:cNvSpPr txBox="1"/>
            <p:nvPr/>
          </p:nvSpPr>
          <p:spPr>
            <a:xfrm>
              <a:off x="4427984" y="2132856"/>
              <a:ext cx="792088" cy="4302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495" b="1" dirty="0">
                  <a:latin typeface="微软雅黑" panose="020B0503020204020204" charset="-122"/>
                  <a:ea typeface="微软雅黑" panose="020B0503020204020204" charset="-122"/>
                </a:rPr>
                <a:t>火线</a:t>
              </a:r>
            </a:p>
          </p:txBody>
        </p:sp>
        <p:sp>
          <p:nvSpPr>
            <p:cNvPr id="30736" name="TextBox 7"/>
            <p:cNvSpPr txBox="1"/>
            <p:nvPr/>
          </p:nvSpPr>
          <p:spPr>
            <a:xfrm>
              <a:off x="4427984" y="2492896"/>
              <a:ext cx="792088" cy="4302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495" b="1" dirty="0">
                  <a:latin typeface="微软雅黑" panose="020B0503020204020204" charset="-122"/>
                  <a:ea typeface="微软雅黑" panose="020B0503020204020204" charset="-122"/>
                </a:rPr>
                <a:t>零线</a:t>
              </a:r>
            </a:p>
          </p:txBody>
        </p:sp>
        <p:sp>
          <p:nvSpPr>
            <p:cNvPr id="30737" name="TextBox 9"/>
            <p:cNvSpPr txBox="1"/>
            <p:nvPr/>
          </p:nvSpPr>
          <p:spPr>
            <a:xfrm>
              <a:off x="4572000" y="5117122"/>
              <a:ext cx="3384376" cy="4302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495" b="1" dirty="0">
                  <a:latin typeface="微软雅黑" panose="020B0503020204020204" charset="-122"/>
                  <a:ea typeface="微软雅黑" panose="020B0503020204020204" charset="-122"/>
                </a:rPr>
                <a:t>螺口灯头的外壳接在零线上</a:t>
              </a:r>
            </a:p>
          </p:txBody>
        </p:sp>
      </p:grpSp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用电安全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144905" y="783590"/>
            <a:ext cx="6871970" cy="553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为了避免触电事故，电器安装要符合国家规定的技术要求。</a:t>
            </a:r>
          </a:p>
        </p:txBody>
      </p:sp>
      <p:pic>
        <p:nvPicPr>
          <p:cNvPr id="34" name="Picture 4" descr="电线安装3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rcRect b="3079"/>
          <a:stretch>
            <a:fillRect/>
          </a:stretch>
        </p:blipFill>
        <p:spPr>
          <a:xfrm>
            <a:off x="1824885" y="1598624"/>
            <a:ext cx="2608157" cy="30285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Picture 5" descr="电线安装4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2396" y="1653258"/>
            <a:ext cx="3082043" cy="25855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用电安全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74315" y="949795"/>
            <a:ext cx="5494232" cy="3230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安全用电原则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电器设备安装要符合技术要求。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不接触高于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36V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的带电体。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不靠近高压带电体。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不弄湿用电器。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不损坏电器设备中的绝缘体。</a:t>
            </a:r>
          </a:p>
        </p:txBody>
      </p:sp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用电安全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797722" y="641350"/>
            <a:ext cx="834943" cy="2624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14750" y="641609"/>
            <a:ext cx="5494232" cy="42157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                     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触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电的急救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切断电源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迅速使触电人摆脱电源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发生火灾时也要先切断电源进行救火行动。</a:t>
            </a:r>
          </a:p>
        </p:txBody>
      </p:sp>
      <p:pic>
        <p:nvPicPr>
          <p:cNvPr id="21" name="Picture 3"/>
          <p:cNvPicPr>
            <a:picLocks noChangeAspect="1"/>
          </p:cNvPicPr>
          <p:nvPr/>
        </p:nvPicPr>
        <p:blipFill>
          <a:blip r:embed="rId2"/>
          <a:srcRect b="8035"/>
          <a:stretch>
            <a:fillRect/>
          </a:stretch>
        </p:blipFill>
        <p:spPr>
          <a:xfrm>
            <a:off x="1478797" y="1270741"/>
            <a:ext cx="2646163" cy="210101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4"/>
          <p:cNvPicPr>
            <a:picLocks noChangeAspect="1"/>
          </p:cNvPicPr>
          <p:nvPr/>
        </p:nvPicPr>
        <p:blipFill>
          <a:blip r:embed="rId3"/>
          <a:srcRect l="2753" t="1190" r="3889" b="7143"/>
          <a:stretch>
            <a:fillRect/>
          </a:stretch>
        </p:blipFill>
        <p:spPr>
          <a:xfrm>
            <a:off x="4786736" y="1296870"/>
            <a:ext cx="2586778" cy="2074886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用电安全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1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charRg st="19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3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charRg st="33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>
                <a:solidFill>
                  <a:srgbClr val="FFFFFF"/>
                </a:solidFill>
              </a:rPr>
              <a:t>0</a:t>
            </a:r>
            <a:r>
              <a:rPr lang="en-US" sz="1000" dirty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7" name="Shape 120"/>
          <p:cNvSpPr/>
          <p:nvPr/>
        </p:nvSpPr>
        <p:spPr>
          <a:xfrm>
            <a:off x="653757" y="309793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b="1" dirty="0" err="1">
                <a:solidFill>
                  <a:srgbClr val="007E27"/>
                </a:solidFill>
              </a:rPr>
              <a:t>典例分析</a:t>
            </a:r>
          </a:p>
        </p:txBody>
      </p:sp>
      <p:sp>
        <p:nvSpPr>
          <p:cNvPr id="17419" name="矩形 5"/>
          <p:cNvSpPr/>
          <p:nvPr/>
        </p:nvSpPr>
        <p:spPr>
          <a:xfrm>
            <a:off x="502285" y="976630"/>
            <a:ext cx="1325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1】 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420" name="TextBox 21"/>
          <p:cNvSpPr txBox="1"/>
          <p:nvPr/>
        </p:nvSpPr>
        <p:spPr>
          <a:xfrm>
            <a:off x="1568450" y="976630"/>
            <a:ext cx="72193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下列关于家庭电路各元件的说法中，正确的是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</a:p>
          <a:p>
            <a:pPr eaLnBrk="0" hangingPunc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．总开关与保险盒可以互换位置</a:t>
            </a:r>
          </a:p>
          <a:p>
            <a:pPr eaLnBrk="0" hangingPunc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．不能用细铜丝代替保险盒里的保险丝</a:t>
            </a:r>
          </a:p>
          <a:p>
            <a:pPr eaLnBrk="0" hangingPunc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．三孔插座多出的一孔是多余的，毫无作用</a:t>
            </a:r>
          </a:p>
          <a:p>
            <a:pPr eaLnBrk="0" hangingPunc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．开关应该与所控制的用电器并联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60995" y="1030288"/>
            <a:ext cx="38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>
                <a:solidFill>
                  <a:srgbClr val="FFFFFF"/>
                </a:solidFill>
              </a:rPr>
              <a:t>0</a:t>
            </a:r>
            <a:r>
              <a:rPr lang="en-US" sz="1000" dirty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7" name="Shape 120"/>
          <p:cNvSpPr/>
          <p:nvPr/>
        </p:nvSpPr>
        <p:spPr>
          <a:xfrm>
            <a:off x="653757" y="309793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b="1" dirty="0" err="1">
                <a:solidFill>
                  <a:srgbClr val="007E27"/>
                </a:solidFill>
              </a:rPr>
              <a:t>典例分析</a:t>
            </a:r>
          </a:p>
        </p:txBody>
      </p:sp>
      <p:sp>
        <p:nvSpPr>
          <p:cNvPr id="31" name="矩形 9"/>
          <p:cNvSpPr>
            <a:spLocks noChangeArrowheads="1"/>
          </p:cNvSpPr>
          <p:nvPr/>
        </p:nvSpPr>
        <p:spPr bwMode="auto">
          <a:xfrm>
            <a:off x="632460" y="677545"/>
            <a:ext cx="128206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4525" y="1302385"/>
            <a:ext cx="7978140" cy="3322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进户线应先接总开关再接保险盒，因此</a:t>
            </a:r>
            <a:r>
              <a:rPr kumimoji="0" lang="en-US" altLang="zh-CN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错误</a:t>
            </a:r>
            <a:r>
              <a:rPr kumimoji="0" lang="zh-CN" altLang="en-US" sz="20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000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保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险丝使用电阻率大、熔点低的铅锑合金制成，当</a:t>
            </a:r>
            <a:r>
              <a:rPr kumimoji="0" lang="zh-CN" altLang="en-US" sz="20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 路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中的电流超过规定值时，可以自动熔断而保护电路</a:t>
            </a:r>
            <a:r>
              <a:rPr kumimoji="0" lang="zh-CN" altLang="en-US" sz="20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，而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铜丝的电阻率小、熔点高，不能起到保护作用，</a:t>
            </a:r>
            <a:r>
              <a:rPr kumimoji="0" lang="zh-CN" altLang="en-US" sz="20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因 此</a:t>
            </a:r>
            <a:r>
              <a:rPr kumimoji="0" lang="en-US" altLang="zh-CN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正确</a:t>
            </a:r>
            <a:r>
              <a:rPr kumimoji="0" lang="zh-CN" altLang="en-US" sz="20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000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三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孔插座多出的一孔，是给有金属外壳的用电器接</a:t>
            </a:r>
            <a:r>
              <a:rPr kumimoji="0" lang="zh-CN" altLang="en-US" sz="20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地 用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的，这样可以防止因用电器漏电而发生触电事故</a:t>
            </a:r>
            <a:r>
              <a:rPr kumimoji="0" lang="zh-CN" altLang="en-US" sz="20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 因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此</a:t>
            </a:r>
            <a:r>
              <a:rPr kumimoji="0" lang="en-US" altLang="zh-CN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错误</a:t>
            </a:r>
            <a:r>
              <a:rPr kumimoji="0" lang="zh-CN" altLang="en-US" sz="20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000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开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关应该与所控制的用电器串联，因此</a:t>
            </a:r>
            <a:r>
              <a:rPr kumimoji="0" lang="en-US" altLang="zh-CN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错误，故选</a:t>
            </a:r>
            <a:r>
              <a:rPr kumimoji="0" lang="en-US" altLang="zh-CN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2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charRg st="22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104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charRg st="104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161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>
                                            <p:txEl>
                                              <p:charRg st="161" end="1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3"/>
          <p:cNvSpPr txBox="1"/>
          <p:nvPr/>
        </p:nvSpPr>
        <p:spPr>
          <a:xfrm>
            <a:off x="3703482" y="998401"/>
            <a:ext cx="1402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微软雅黑" panose="020B0503020204020204" charset="-122"/>
              </a:rPr>
              <a:t>学习目标</a:t>
            </a:r>
          </a:p>
        </p:txBody>
      </p:sp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5298" name="矩形 55297"/>
          <p:cNvSpPr/>
          <p:nvPr/>
        </p:nvSpPr>
        <p:spPr>
          <a:xfrm>
            <a:off x="2042160" y="1846263"/>
            <a:ext cx="5059680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latin typeface="宋体" panose="02010600030101010101" pitchFamily="2" charset="-122"/>
                <a:ea typeface="微软雅黑" panose="020B0503020204020204" charset="-122"/>
              </a:rPr>
              <a:t>了解家庭电路的组成及连接方式。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charset="-122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  <a:ea typeface="微软雅黑" panose="020B0503020204020204" charset="-122"/>
              </a:rPr>
              <a:t>知道总电流过大的原因、危害。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charset="-122"/>
              </a:rPr>
              <a:t>3.</a:t>
            </a:r>
            <a:r>
              <a:rPr lang="zh-CN" altLang="en-US" sz="2400" dirty="0">
                <a:latin typeface="宋体" panose="02010600030101010101" pitchFamily="2" charset="-122"/>
                <a:ea typeface="微软雅黑" panose="020B0503020204020204" charset="-122"/>
              </a:rPr>
              <a:t>知道家庭电路的保护。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charset="-122"/>
              </a:rPr>
              <a:t>4.</a:t>
            </a:r>
            <a:r>
              <a:rPr lang="zh-CN" altLang="en-US" sz="2400" dirty="0">
                <a:latin typeface="宋体" panose="02010600030101010101" pitchFamily="2" charset="-122"/>
                <a:ea typeface="微软雅黑" panose="020B0503020204020204" charset="-122"/>
              </a:rPr>
              <a:t>知道安全用电常识。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>
                <a:solidFill>
                  <a:srgbClr val="FFFFFF"/>
                </a:solidFill>
              </a:rPr>
              <a:t>0</a:t>
            </a:r>
            <a:r>
              <a:rPr lang="en-US" altLang="zh-CN" sz="1000" dirty="0">
                <a:solidFill>
                  <a:srgbClr val="FFFFFF"/>
                </a:solidFill>
              </a:rPr>
              <a:t>4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653757" y="309793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b="1" dirty="0" err="1">
                <a:solidFill>
                  <a:srgbClr val="007E27"/>
                </a:solidFill>
              </a:rPr>
              <a:t>典例分析</a:t>
            </a:r>
          </a:p>
        </p:txBody>
      </p:sp>
      <p:sp>
        <p:nvSpPr>
          <p:cNvPr id="85" name="矩形 9"/>
          <p:cNvSpPr>
            <a:spLocks noChangeArrowheads="1"/>
          </p:cNvSpPr>
          <p:nvPr/>
        </p:nvSpPr>
        <p:spPr bwMode="auto">
          <a:xfrm>
            <a:off x="393383" y="2637473"/>
            <a:ext cx="14020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048068" y="3282950"/>
            <a:ext cx="7459663" cy="17532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测电笔用来检测零线和火线；在使用时，应使测电笔</a:t>
            </a:r>
            <a:r>
              <a:rPr kumimoji="0" lang="zh-CN" altLang="en-US" sz="24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endParaRPr kumimoji="0" lang="en-US" altLang="zh-CN" sz="2400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人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体、大地</a:t>
            </a: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或其他导体</a:t>
            </a: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构成通路，图乙人手未与测</a:t>
            </a:r>
            <a:r>
              <a:rPr kumimoji="0" lang="zh-CN" altLang="en-US" sz="24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</a:t>
            </a:r>
            <a:endParaRPr kumimoji="0" lang="en-US" altLang="zh-CN" sz="2400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笔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金属体笔尾接触，无法构成通路。</a:t>
            </a:r>
          </a:p>
        </p:txBody>
      </p:sp>
      <p:sp>
        <p:nvSpPr>
          <p:cNvPr id="24586" name="文本框 3"/>
          <p:cNvSpPr txBox="1"/>
          <p:nvPr/>
        </p:nvSpPr>
        <p:spPr>
          <a:xfrm>
            <a:off x="6227763" y="5927725"/>
            <a:ext cx="2621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8000"/>
                </a:solidFill>
                <a:latin typeface="楷体" panose="02010609060101010101" pitchFamily="49" charset="-122"/>
                <a:ea typeface="微软雅黑" panose="020B0503020204020204" charset="-122"/>
              </a:rPr>
              <a:t>（来自</a:t>
            </a:r>
            <a:r>
              <a:rPr lang="en-US" altLang="zh-CN" sz="2400" dirty="0">
                <a:solidFill>
                  <a:srgbClr val="008000"/>
                </a:solidFill>
                <a:latin typeface="楷体" panose="02010609060101010101" pitchFamily="49" charset="-122"/>
                <a:ea typeface="微软雅黑" panose="020B0503020204020204" charset="-122"/>
              </a:rPr>
              <a:t>《</a:t>
            </a:r>
            <a:r>
              <a:rPr lang="zh-CN" altLang="en-US" sz="2400" dirty="0">
                <a:solidFill>
                  <a:srgbClr val="008000"/>
                </a:solidFill>
                <a:latin typeface="楷体" panose="02010609060101010101" pitchFamily="49" charset="-122"/>
                <a:ea typeface="微软雅黑" panose="020B0503020204020204" charset="-122"/>
              </a:rPr>
              <a:t>点拨</a:t>
            </a:r>
            <a:r>
              <a:rPr lang="en-US" altLang="zh-CN" sz="2400" dirty="0">
                <a:solidFill>
                  <a:srgbClr val="008000"/>
                </a:solidFill>
                <a:latin typeface="楷体" panose="02010609060101010101" pitchFamily="49" charset="-122"/>
                <a:ea typeface="微软雅黑" panose="020B0503020204020204" charset="-122"/>
              </a:rPr>
              <a:t>》</a:t>
            </a:r>
            <a:r>
              <a:rPr lang="zh-CN" altLang="en-US" sz="2400" dirty="0">
                <a:solidFill>
                  <a:srgbClr val="008000"/>
                </a:solidFill>
                <a:latin typeface="楷体" panose="02010609060101010101" pitchFamily="49" charset="-122"/>
                <a:ea typeface="微软雅黑" panose="020B0503020204020204" charset="-122"/>
              </a:rPr>
              <a:t>）</a:t>
            </a:r>
          </a:p>
        </p:txBody>
      </p:sp>
      <p:sp>
        <p:nvSpPr>
          <p:cNvPr id="24589" name="TextBox 1"/>
          <p:cNvSpPr txBox="1"/>
          <p:nvPr/>
        </p:nvSpPr>
        <p:spPr>
          <a:xfrm>
            <a:off x="1568450" y="678815"/>
            <a:ext cx="669607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照明电路中的火线和零线可以用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判别；如图所示是关于它的两种握法，正确的是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4590" name="矩形 5"/>
          <p:cNvSpPr/>
          <p:nvPr/>
        </p:nvSpPr>
        <p:spPr>
          <a:xfrm>
            <a:off x="448310" y="683578"/>
            <a:ext cx="1325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2】 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4591" name="Picture 38" descr="T1552A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7743" y="2003425"/>
            <a:ext cx="3952875" cy="127952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5" name="矩形 24"/>
          <p:cNvSpPr/>
          <p:nvPr/>
        </p:nvSpPr>
        <p:spPr>
          <a:xfrm>
            <a:off x="5966460" y="683578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测电笔</a:t>
            </a:r>
          </a:p>
        </p:txBody>
      </p:sp>
      <p:sp>
        <p:nvSpPr>
          <p:cNvPr id="26" name="矩形 25"/>
          <p:cNvSpPr/>
          <p:nvPr/>
        </p:nvSpPr>
        <p:spPr>
          <a:xfrm>
            <a:off x="1916430" y="1786890"/>
            <a:ext cx="487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甲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>
                <a:solidFill>
                  <a:srgbClr val="FFFFFF"/>
                </a:solidFill>
              </a:rPr>
              <a:t>0</a:t>
            </a:r>
            <a:r>
              <a:rPr lang="en-US" altLang="zh-CN" sz="1000" dirty="0">
                <a:solidFill>
                  <a:srgbClr val="FFFFFF"/>
                </a:solidFill>
              </a:rPr>
              <a:t>4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653757" y="309793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b="1" dirty="0" err="1">
                <a:solidFill>
                  <a:srgbClr val="007E27"/>
                </a:solidFill>
              </a:rPr>
              <a:t>典例分析</a:t>
            </a:r>
          </a:p>
        </p:txBody>
      </p:sp>
      <p:sp>
        <p:nvSpPr>
          <p:cNvPr id="34826" name="TextBox 1"/>
          <p:cNvSpPr txBox="1"/>
          <p:nvPr/>
        </p:nvSpPr>
        <p:spPr>
          <a:xfrm>
            <a:off x="1654810" y="944880"/>
            <a:ext cx="66960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[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济南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]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如图所示是一些与用电安全相关的现象。其中符合安全用电原则的是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4827" name="矩形 5"/>
          <p:cNvSpPr/>
          <p:nvPr/>
        </p:nvSpPr>
        <p:spPr>
          <a:xfrm>
            <a:off x="448310" y="944563"/>
            <a:ext cx="1325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3】 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4828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0155" y="2454275"/>
            <a:ext cx="7173595" cy="170751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8" name="矩形 27"/>
          <p:cNvSpPr/>
          <p:nvPr/>
        </p:nvSpPr>
        <p:spPr>
          <a:xfrm>
            <a:off x="5550218" y="1498283"/>
            <a:ext cx="47942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270058" y="92567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Box 21"/>
          <p:cNvSpPr txBox="1"/>
          <p:nvPr/>
        </p:nvSpPr>
        <p:spPr>
          <a:xfrm>
            <a:off x="1133793" y="997903"/>
            <a:ext cx="7167562" cy="3830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457200">
              <a:lnSpc>
                <a:spcPct val="13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家庭电路的组成</a:t>
            </a:r>
          </a:p>
          <a:p>
            <a:pPr defTabSz="457200">
              <a:lnSpc>
                <a:spcPct val="135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电源：</a:t>
            </a:r>
            <a:endParaRPr lang="zh-CN" altLang="zh-CN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457200">
              <a:lnSpc>
                <a:spcPct val="135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电能表：</a:t>
            </a:r>
            <a:endParaRPr lang="en-US" altLang="zh-CN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457200">
              <a:lnSpc>
                <a:spcPct val="135000"/>
              </a:lnSpc>
            </a:pPr>
            <a:endParaRPr lang="en-US" altLang="zh-CN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457200">
              <a:lnSpc>
                <a:spcPct val="135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总开关：</a:t>
            </a:r>
            <a:endParaRPr lang="en-US" altLang="zh-CN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457200">
              <a:lnSpc>
                <a:spcPct val="135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总保险：</a:t>
            </a:r>
            <a:endParaRPr lang="en-US" altLang="zh-CN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457200">
              <a:lnSpc>
                <a:spcPct val="135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供照明的电灯：</a:t>
            </a:r>
            <a:endParaRPr lang="en-US" altLang="zh-CN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457200">
              <a:lnSpc>
                <a:spcPct val="13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连接的口诀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火线零线并排走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零线直接进灯头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</a:p>
          <a:p>
            <a:pPr defTabSz="457200">
              <a:lnSpc>
                <a:spcPct val="135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火线接进保险盒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再过开关进灯座。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68550" y="1482408"/>
            <a:ext cx="241300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进户线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火线和零线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</a:p>
        </p:txBody>
      </p:sp>
      <p:sp>
        <p:nvSpPr>
          <p:cNvPr id="39" name="矩形 38"/>
          <p:cNvSpPr/>
          <p:nvPr/>
        </p:nvSpPr>
        <p:spPr>
          <a:xfrm>
            <a:off x="2535555" y="1881188"/>
            <a:ext cx="333184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记录家庭消耗的全部电能</a:t>
            </a:r>
          </a:p>
        </p:txBody>
      </p:sp>
      <p:sp>
        <p:nvSpPr>
          <p:cNvPr id="40" name="矩形 39"/>
          <p:cNvSpPr/>
          <p:nvPr/>
        </p:nvSpPr>
        <p:spPr>
          <a:xfrm>
            <a:off x="2535238" y="2280285"/>
            <a:ext cx="561784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接在家庭电路的干路上，所有用电器的最前面</a:t>
            </a:r>
          </a:p>
        </p:txBody>
      </p:sp>
      <p:sp>
        <p:nvSpPr>
          <p:cNvPr id="41" name="矩形 40"/>
          <p:cNvSpPr/>
          <p:nvPr/>
        </p:nvSpPr>
        <p:spPr>
          <a:xfrm>
            <a:off x="2624455" y="2679065"/>
            <a:ext cx="196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接在电能表后面</a:t>
            </a:r>
          </a:p>
        </p:txBody>
      </p:sp>
      <p:sp>
        <p:nvSpPr>
          <p:cNvPr id="42" name="矩形 41"/>
          <p:cNvSpPr/>
          <p:nvPr/>
        </p:nvSpPr>
        <p:spPr>
          <a:xfrm>
            <a:off x="2624138" y="3077845"/>
            <a:ext cx="196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接在总开关后面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5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charRg st="51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75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>
                                            <p:txEl>
                                              <p:charRg st="75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270058" y="92567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91" name="TextBox 90"/>
          <p:cNvSpPr txBox="1"/>
          <p:nvPr/>
        </p:nvSpPr>
        <p:spPr>
          <a:xfrm>
            <a:off x="1093153" y="1198880"/>
            <a:ext cx="7358063" cy="3415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测电笔的使用：</a:t>
            </a:r>
            <a:endParaRPr kumimoji="0" lang="zh-CN" altLang="en-US" sz="24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测电笔的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作用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是用来辨别火线和零线</a:t>
            </a:r>
            <a:r>
              <a:rPr kumimoji="0" lang="zh-CN" altLang="en-US" sz="2400" kern="1200" cap="none" spc="0" normalizeH="0" baseline="0" noProof="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kumimoji="0" lang="en-US" altLang="zh-CN" sz="2400" kern="1200" cap="none" spc="0" normalizeH="0" baseline="0" noProof="0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2)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测电笔的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使用方法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：用笔尖接触电线，食指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接触</a:t>
            </a:r>
            <a:r>
              <a:rPr kumimoji="0" lang="zh-CN" altLang="en-US" sz="24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笔</a:t>
            </a:r>
            <a:endParaRPr kumimoji="0" lang="en-US" altLang="zh-CN" sz="2400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4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尾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金属体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，如果氖管发光，则接触的电线是火线</a:t>
            </a:r>
            <a:r>
              <a:rPr kumimoji="0" lang="zh-CN" altLang="en-US" sz="2400" kern="1200" cap="none" spc="0" normalizeH="0" baseline="0" noProof="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endParaRPr kumimoji="0" lang="en-US" altLang="zh-CN" sz="2400" kern="1200" cap="none" spc="0" normalizeH="0" baseline="0" noProof="0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kern="1200" cap="none" spc="0" normalizeH="0" baseline="0" noProof="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400" kern="1200" cap="none" spc="0" normalizeH="0" baseline="0" noProof="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果氖管不发光，则接触的电线是零线。注意：</a:t>
            </a:r>
            <a:r>
              <a:rPr kumimoji="0" lang="zh-CN" altLang="en-US" sz="2400" kern="1200" cap="none" spc="0" normalizeH="0" baseline="0" noProof="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千</a:t>
            </a:r>
            <a:endParaRPr kumimoji="0" lang="en-US" altLang="zh-CN" sz="2400" kern="1200" cap="none" spc="0" normalizeH="0" baseline="0" noProof="0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kern="1200" cap="none" spc="0" normalizeH="0" baseline="0" noProof="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400" kern="1200" cap="none" spc="0" normalizeH="0" baseline="0" noProof="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万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不要让身体某处接触到测电笔的笔尖金属体。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charRg st="21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1">
                                            <p:txEl>
                                              <p:charRg st="21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charRg st="47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1">
                                            <p:txEl>
                                              <p:charRg st="47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charRg st="75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1">
                                            <p:txEl>
                                              <p:charRg st="75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charRg st="10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1">
                                            <p:txEl>
                                              <p:charRg st="103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270058" y="92567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287145" y="998220"/>
            <a:ext cx="6569075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en-US" sz="24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3. </a:t>
            </a:r>
            <a:r>
              <a:rPr kumimoji="0" lang="zh-CN" altLang="en-US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安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全用电的原则</a:t>
            </a:r>
            <a:r>
              <a:rPr kumimoji="0" lang="zh-CN" altLang="en-US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</a:t>
            </a:r>
            <a:endParaRPr kumimoji="0" lang="en-US" altLang="zh-CN" sz="2400" kern="1200" cap="none" spc="0" normalizeH="0" baseline="0" noProof="0" dirty="0" smtClean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不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接触低压带电体，不靠近高压带电体。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4. </a:t>
            </a:r>
            <a:r>
              <a:rPr kumimoji="0" lang="zh-CN" altLang="en-US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触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电急救的措施</a:t>
            </a:r>
            <a:r>
              <a:rPr kumimoji="0" lang="zh-CN" altLang="en-US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</a:t>
            </a:r>
            <a:endParaRPr kumimoji="0" lang="en-US" altLang="zh-CN" sz="2400" kern="1200" cap="none" spc="0" normalizeH="0" baseline="0" noProof="0" dirty="0" smtClean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kern="1200" cap="none" spc="0" normalizeH="0" baseline="0" noProof="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400" kern="1200" cap="none" spc="0" normalizeH="0" baseline="0" noProof="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先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切断总电源，再急救。</a:t>
            </a:r>
            <a:endParaRPr kumimoji="0" lang="zh-CN" altLang="zh-CN" sz="24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charRg st="44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5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charRg st="56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6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charRg st="64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6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charRg st="64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1275" name="AutoShape 2"/>
          <p:cNvSpPr/>
          <p:nvPr/>
        </p:nvSpPr>
        <p:spPr>
          <a:xfrm flipH="1">
            <a:off x="1554798" y="1229360"/>
            <a:ext cx="3151187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gray">
          <a:xfrm>
            <a:off x="1173798" y="104362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150000"/>
              </a:lnSpc>
              <a:buNone/>
            </a:pPr>
            <a:r>
              <a:rPr lang="en-US" altLang="ko-KR" sz="2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</a:p>
        </p:txBody>
      </p:sp>
      <p:sp>
        <p:nvSpPr>
          <p:cNvPr id="11279" name="文本框 28"/>
          <p:cNvSpPr txBox="1"/>
          <p:nvPr/>
        </p:nvSpPr>
        <p:spPr>
          <a:xfrm>
            <a:off x="1972310" y="1109663"/>
            <a:ext cx="23164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FF00"/>
                </a:solidFill>
                <a:latin typeface="Adobe 黑体 Std R" pitchFamily="34" charset="-122"/>
                <a:ea typeface="微软雅黑" panose="020B0503020204020204" charset="-122"/>
              </a:rPr>
              <a:t>家庭电路的组成</a:t>
            </a:r>
          </a:p>
        </p:txBody>
      </p:sp>
      <p:pic>
        <p:nvPicPr>
          <p:cNvPr id="27" name="图片 26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580" y="2080260"/>
            <a:ext cx="2983230" cy="20066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25000" dir="5400000" sy="-100000" algn="bl" rotWithShape="0"/>
          </a:effectLst>
        </p:spPr>
      </p:pic>
      <p:pic>
        <p:nvPicPr>
          <p:cNvPr id="28" name="图片 27" descr="123_3"/>
          <p:cNvPicPr>
            <a:picLocks noChangeAspect="1"/>
          </p:cNvPicPr>
          <p:nvPr/>
        </p:nvPicPr>
        <p:blipFill>
          <a:blip r:embed="rId4" cstate="print"/>
          <a:srcRect b="9049"/>
          <a:stretch>
            <a:fillRect/>
          </a:stretch>
        </p:blipFill>
        <p:spPr>
          <a:xfrm>
            <a:off x="4848225" y="2080260"/>
            <a:ext cx="2843530" cy="20059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25000" dir="5400000" sy="-100000" algn="bl" rotWithShape="0"/>
          </a:effectLst>
        </p:spPr>
      </p:pic>
      <p:sp>
        <p:nvSpPr>
          <p:cNvPr id="29" name="Rectangle 13"/>
          <p:cNvSpPr/>
          <p:nvPr/>
        </p:nvSpPr>
        <p:spPr>
          <a:xfrm>
            <a:off x="2973705" y="4236720"/>
            <a:ext cx="50368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要安装家庭电路，你该准备些什么材料呢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?</a:t>
            </a:r>
            <a:endParaRPr lang="en-US" altLang="zh-CN" sz="20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65580" y="4236403"/>
            <a:ext cx="1452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提出问题：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91960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家庭电路的组成</a:t>
            </a:r>
          </a:p>
        </p:txBody>
      </p:sp>
      <p:pic>
        <p:nvPicPr>
          <p:cNvPr id="6150" name="图片 16385" descr="电能表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C3">
                  <a:alpha val="100000"/>
                </a:srgbClr>
              </a:clrFrom>
              <a:clrTo>
                <a:srgbClr val="FFFEC3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2880" y="967105"/>
            <a:ext cx="1247775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6386"/>
          <p:cNvSpPr txBox="1"/>
          <p:nvPr/>
        </p:nvSpPr>
        <p:spPr>
          <a:xfrm>
            <a:off x="1382713" y="2394268"/>
            <a:ext cx="1657350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电能表</a:t>
            </a:r>
          </a:p>
        </p:txBody>
      </p:sp>
      <p:sp>
        <p:nvSpPr>
          <p:cNvPr id="21" name="文本框 16387"/>
          <p:cNvSpPr txBox="1"/>
          <p:nvPr/>
        </p:nvSpPr>
        <p:spPr>
          <a:xfrm>
            <a:off x="3862388" y="4139248"/>
            <a:ext cx="1025525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插座</a:t>
            </a:r>
          </a:p>
        </p:txBody>
      </p:sp>
      <p:sp>
        <p:nvSpPr>
          <p:cNvPr id="22" name="文本框 16388"/>
          <p:cNvSpPr txBox="1"/>
          <p:nvPr/>
        </p:nvSpPr>
        <p:spPr>
          <a:xfrm>
            <a:off x="6058853" y="4138930"/>
            <a:ext cx="1873250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熔丝盒</a:t>
            </a:r>
          </a:p>
        </p:txBody>
      </p:sp>
      <p:pic>
        <p:nvPicPr>
          <p:cNvPr id="6154" name="图片 16389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CB">
                  <a:alpha val="100000"/>
                </a:srgbClr>
              </a:clrFrom>
              <a:clrTo>
                <a:srgbClr val="FEFEC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6775" y="967105"/>
            <a:ext cx="1733550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5" name="图片 1639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12000" contrast="29999"/>
          </a:blip>
          <a:srcRect b="15334"/>
          <a:stretch>
            <a:fillRect/>
          </a:stretch>
        </p:blipFill>
        <p:spPr>
          <a:xfrm>
            <a:off x="6013768" y="967105"/>
            <a:ext cx="1528762" cy="115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文本框 16391"/>
          <p:cNvSpPr txBox="1"/>
          <p:nvPr/>
        </p:nvSpPr>
        <p:spPr>
          <a:xfrm>
            <a:off x="6504623" y="2299970"/>
            <a:ext cx="815975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开关</a:t>
            </a:r>
          </a:p>
        </p:txBody>
      </p:sp>
      <p:sp>
        <p:nvSpPr>
          <p:cNvPr id="3" name="文本框 16392"/>
          <p:cNvSpPr txBox="1"/>
          <p:nvPr/>
        </p:nvSpPr>
        <p:spPr>
          <a:xfrm>
            <a:off x="1382713" y="4139565"/>
            <a:ext cx="1943100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闸刀开关</a:t>
            </a:r>
          </a:p>
        </p:txBody>
      </p:sp>
      <p:sp>
        <p:nvSpPr>
          <p:cNvPr id="5" name="文本框 16393"/>
          <p:cNvSpPr txBox="1"/>
          <p:nvPr/>
        </p:nvSpPr>
        <p:spPr>
          <a:xfrm>
            <a:off x="3862388" y="2206625"/>
            <a:ext cx="923925" cy="649288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灯</a:t>
            </a:r>
            <a:endParaRPr lang="en-US" altLang="zh-CN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座</a:t>
            </a:r>
            <a:endParaRPr lang="en-US" altLang="zh-CN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61" name="图片 16396" descr="插座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4245" y="2855913"/>
            <a:ext cx="1735138" cy="1127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2" name="图片 163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2583" y="2855913"/>
            <a:ext cx="1198562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3" name="图片 1639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9170" y="2856230"/>
            <a:ext cx="1483360" cy="11125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5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91960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家庭电路的组成</a:t>
            </a:r>
          </a:p>
        </p:txBody>
      </p:sp>
      <p:pic>
        <p:nvPicPr>
          <p:cNvPr id="9227" name="Picture 12" descr="D2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806450"/>
            <a:ext cx="4802188" cy="235585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9000" dir="5400000" sy="-100000" algn="bl" rotWithShape="0"/>
          </a:effectLst>
        </p:spPr>
      </p:pic>
      <p:sp>
        <p:nvSpPr>
          <p:cNvPr id="23" name="矩形 22"/>
          <p:cNvSpPr/>
          <p:nvPr/>
        </p:nvSpPr>
        <p:spPr>
          <a:xfrm>
            <a:off x="1159510" y="3162300"/>
            <a:ext cx="749490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家庭电路基本组成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进户线、电能表、闸刀开关 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总开关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、熔断器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、插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座、开关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、用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电器。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charRg st="9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841375" y="955675"/>
            <a:ext cx="465582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 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进户线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35560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家庭电路中的两根电线，一根叫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火线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，另一根叫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零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线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。火线和零线之间有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220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伏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的电压，零线和地之间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没有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电压。</a:t>
            </a: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91960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家庭电路的组成</a:t>
            </a:r>
          </a:p>
        </p:txBody>
      </p:sp>
      <p:grpSp>
        <p:nvGrpSpPr>
          <p:cNvPr id="58379" name="组合 58378"/>
          <p:cNvGrpSpPr/>
          <p:nvPr/>
        </p:nvGrpSpPr>
        <p:grpSpPr>
          <a:xfrm>
            <a:off x="6006465" y="1527175"/>
            <a:ext cx="2570480" cy="2204085"/>
            <a:chOff x="3969" y="1525"/>
            <a:chExt cx="1270" cy="118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8194" name="图片 5836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2" y="1525"/>
              <a:ext cx="454" cy="1180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8195" name="文本框 58370"/>
            <p:cNvSpPr txBox="1"/>
            <p:nvPr/>
          </p:nvSpPr>
          <p:spPr>
            <a:xfrm>
              <a:off x="4604" y="1872"/>
              <a:ext cx="635" cy="213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火线</a:t>
              </a:r>
            </a:p>
          </p:txBody>
        </p:sp>
        <p:sp>
          <p:nvSpPr>
            <p:cNvPr id="8196" name="文本框 58371"/>
            <p:cNvSpPr txBox="1"/>
            <p:nvPr/>
          </p:nvSpPr>
          <p:spPr>
            <a:xfrm>
              <a:off x="3969" y="1865"/>
              <a:ext cx="557" cy="213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零线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8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charRg st="8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043305" y="1081311"/>
            <a:ext cx="5387340" cy="28613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电能表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2730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电能表上有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根导线与其连接，</a:t>
            </a:r>
          </a:p>
          <a:p>
            <a:pPr marL="0" marR="0" lvl="0" indent="2730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如何连接？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2730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1,3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进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;2,4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出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430763" y="3430505"/>
            <a:ext cx="1697203" cy="216159"/>
            <a:chOff x="3719" y="3430"/>
            <a:chExt cx="1837" cy="182"/>
          </a:xfrm>
        </p:grpSpPr>
        <p:sp>
          <p:nvSpPr>
            <p:cNvPr id="15399" name="Line 3"/>
            <p:cNvSpPr/>
            <p:nvPr/>
          </p:nvSpPr>
          <p:spPr>
            <a:xfrm>
              <a:off x="3719" y="3612"/>
              <a:ext cx="1837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00" name="Line 4"/>
            <p:cNvSpPr/>
            <p:nvPr/>
          </p:nvSpPr>
          <p:spPr>
            <a:xfrm flipV="1">
              <a:off x="3742" y="3430"/>
              <a:ext cx="0" cy="181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3" name="AutoShape 5"/>
          <p:cNvSpPr/>
          <p:nvPr/>
        </p:nvSpPr>
        <p:spPr>
          <a:xfrm>
            <a:off x="6452365" y="3565711"/>
            <a:ext cx="1454914" cy="160719"/>
          </a:xfrm>
          <a:prstGeom prst="rightArrow">
            <a:avLst>
              <a:gd name="adj1" fmla="val 50000"/>
              <a:gd name="adj2" fmla="val 336537"/>
            </a:avLst>
          </a:prstGeom>
          <a:solidFill>
            <a:srgbClr val="FF0000"/>
          </a:solidFill>
          <a:ln w="12700">
            <a:noFill/>
          </a:ln>
        </p:spPr>
        <p:txBody>
          <a:bodyPr anchor="ctr" anchorCtr="0">
            <a:spAutoFit/>
          </a:bodyPr>
          <a:lstStyle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15374" name="Picture 11" descr="电能表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CB"/>
              </a:clrFrom>
              <a:clrTo>
                <a:srgbClr val="FFFECB">
                  <a:alpha val="0"/>
                </a:srgbClr>
              </a:clrTo>
            </a:clrChange>
          </a:blip>
          <a:srcRect t="12658" r="22810"/>
          <a:stretch>
            <a:fillRect/>
          </a:stretch>
        </p:blipFill>
        <p:spPr>
          <a:xfrm>
            <a:off x="5577205" y="1217295"/>
            <a:ext cx="2269490" cy="235648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15"/>
          <p:cNvGrpSpPr/>
          <p:nvPr/>
        </p:nvGrpSpPr>
        <p:grpSpPr>
          <a:xfrm>
            <a:off x="7319151" y="3430505"/>
            <a:ext cx="808814" cy="431130"/>
            <a:chOff x="4830" y="3430"/>
            <a:chExt cx="590" cy="590"/>
          </a:xfrm>
        </p:grpSpPr>
        <p:sp>
          <p:nvSpPr>
            <p:cNvPr id="15395" name="Line 16"/>
            <p:cNvSpPr/>
            <p:nvPr/>
          </p:nvSpPr>
          <p:spPr>
            <a:xfrm>
              <a:off x="4830" y="4020"/>
              <a:ext cx="590" cy="0"/>
            </a:xfrm>
            <a:prstGeom prst="line">
              <a:avLst/>
            </a:prstGeom>
            <a:ln w="57150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6" name="Line 17"/>
            <p:cNvSpPr/>
            <p:nvPr/>
          </p:nvSpPr>
          <p:spPr>
            <a:xfrm flipH="1" flipV="1">
              <a:off x="4830" y="3430"/>
              <a:ext cx="0" cy="590"/>
            </a:xfrm>
            <a:prstGeom prst="line">
              <a:avLst/>
            </a:prstGeom>
            <a:ln w="57150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18"/>
          <p:cNvGrpSpPr/>
          <p:nvPr/>
        </p:nvGrpSpPr>
        <p:grpSpPr>
          <a:xfrm>
            <a:off x="3764410" y="3430505"/>
            <a:ext cx="3287513" cy="484576"/>
            <a:chOff x="1292" y="3430"/>
            <a:chExt cx="3176" cy="590"/>
          </a:xfrm>
        </p:grpSpPr>
        <p:sp>
          <p:nvSpPr>
            <p:cNvPr id="15393" name="Line 19"/>
            <p:cNvSpPr/>
            <p:nvPr/>
          </p:nvSpPr>
          <p:spPr>
            <a:xfrm>
              <a:off x="1292" y="4020"/>
              <a:ext cx="3175" cy="0"/>
            </a:xfrm>
            <a:prstGeom prst="line">
              <a:avLst/>
            </a:prstGeom>
            <a:ln w="57150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4" name="Line 20"/>
            <p:cNvSpPr/>
            <p:nvPr/>
          </p:nvSpPr>
          <p:spPr>
            <a:xfrm flipV="1">
              <a:off x="4468" y="3430"/>
              <a:ext cx="0" cy="590"/>
            </a:xfrm>
            <a:prstGeom prst="line">
              <a:avLst/>
            </a:prstGeom>
            <a:ln w="57150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7" name="AutoShape 21"/>
          <p:cNvSpPr/>
          <p:nvPr/>
        </p:nvSpPr>
        <p:spPr>
          <a:xfrm>
            <a:off x="4248985" y="3574025"/>
            <a:ext cx="1454914" cy="160718"/>
          </a:xfrm>
          <a:prstGeom prst="rightArrow">
            <a:avLst>
              <a:gd name="adj1" fmla="val 50000"/>
              <a:gd name="adj2" fmla="val 336539"/>
            </a:avLst>
          </a:prstGeom>
          <a:solidFill>
            <a:srgbClr val="FF0000"/>
          </a:solidFill>
          <a:ln w="12700">
            <a:noFill/>
          </a:ln>
        </p:spPr>
        <p:txBody>
          <a:bodyPr anchor="ctr" anchorCtr="0">
            <a:spAutoFit/>
          </a:bodyPr>
          <a:lstStyle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8" name="AutoShape 22"/>
          <p:cNvSpPr/>
          <p:nvPr/>
        </p:nvSpPr>
        <p:spPr>
          <a:xfrm>
            <a:off x="4355877" y="3843332"/>
            <a:ext cx="1454914" cy="160125"/>
          </a:xfrm>
          <a:prstGeom prst="rightArrow">
            <a:avLst>
              <a:gd name="adj1" fmla="val 50000"/>
              <a:gd name="adj2" fmla="val 340277"/>
            </a:avLst>
          </a:prstGeom>
          <a:solidFill>
            <a:srgbClr val="009900"/>
          </a:solidFill>
          <a:ln w="12700">
            <a:noFill/>
          </a:ln>
        </p:spPr>
        <p:txBody>
          <a:bodyPr anchor="ctr" anchorCtr="0">
            <a:spAutoFit/>
          </a:bodyPr>
          <a:lstStyle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9" name="AutoShape 23"/>
          <p:cNvSpPr/>
          <p:nvPr/>
        </p:nvSpPr>
        <p:spPr>
          <a:xfrm>
            <a:off x="7319151" y="3781870"/>
            <a:ext cx="539209" cy="160719"/>
          </a:xfrm>
          <a:prstGeom prst="rightArrow">
            <a:avLst>
              <a:gd name="adj1" fmla="val 50000"/>
              <a:gd name="adj2" fmla="val 124724"/>
            </a:avLst>
          </a:prstGeom>
          <a:solidFill>
            <a:srgbClr val="009900"/>
          </a:solidFill>
          <a:ln w="12700">
            <a:noFill/>
          </a:ln>
        </p:spPr>
        <p:txBody>
          <a:bodyPr anchor="ctr" anchorCtr="0">
            <a:spAutoFit/>
          </a:bodyPr>
          <a:lstStyle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284210" y="3214975"/>
            <a:ext cx="215491" cy="21549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795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1</a:t>
            </a:r>
          </a:p>
        </p:txBody>
      </p:sp>
      <p:sp>
        <p:nvSpPr>
          <p:cNvPr id="41" name="椭圆 40"/>
          <p:cNvSpPr/>
          <p:nvPr/>
        </p:nvSpPr>
        <p:spPr>
          <a:xfrm>
            <a:off x="4535805" y="3214975"/>
            <a:ext cx="215491" cy="21549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795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2</a:t>
            </a:r>
          </a:p>
        </p:txBody>
      </p:sp>
      <p:sp>
        <p:nvSpPr>
          <p:cNvPr id="42" name="椭圆 41"/>
          <p:cNvSpPr/>
          <p:nvPr/>
        </p:nvSpPr>
        <p:spPr>
          <a:xfrm>
            <a:off x="5128404" y="3214975"/>
            <a:ext cx="215491" cy="21549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795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3</a:t>
            </a:r>
          </a:p>
        </p:txBody>
      </p:sp>
      <p:sp>
        <p:nvSpPr>
          <p:cNvPr id="43" name="椭圆 42"/>
          <p:cNvSpPr/>
          <p:nvPr/>
        </p:nvSpPr>
        <p:spPr>
          <a:xfrm>
            <a:off x="5361663" y="3214975"/>
            <a:ext cx="215491" cy="21549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795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4</a:t>
            </a:r>
          </a:p>
        </p:txBody>
      </p:sp>
      <p:sp>
        <p:nvSpPr>
          <p:cNvPr id="2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91960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家庭电路的组成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charRg st="7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2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charRg st="27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94055" y="889635"/>
            <a:ext cx="424180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3. 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总开关：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）闸刀开关的作用</a:t>
            </a:r>
          </a:p>
          <a:p>
            <a:pPr marL="17780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接通和切断电路，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便于更换电器或维修设备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）闸刀开关安装时的应该怎样放置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?</a:t>
            </a:r>
          </a:p>
          <a:p>
            <a:pPr marL="0" marR="0" lvl="0" indent="1778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静触头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一定要在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上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边，切不可倒装</a:t>
            </a: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91960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家庭电路的组成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5080" y="1407160"/>
            <a:ext cx="3700145" cy="28054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1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charRg st="19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charRg st="4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6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charRg st="6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1574</Words>
  <Application>Microsoft Office PowerPoint</Application>
  <PresentationFormat>自定义</PresentationFormat>
  <Paragraphs>235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2019-10-09T07:48:23Z</dcterms:created>
  <dcterms:modified xsi:type="dcterms:W3CDTF">2019-11-07T07:50:40Z</dcterms:modified>
</cp:coreProperties>
</file>