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8" r:id="rId2"/>
    <p:sldId id="260" r:id="rId3"/>
    <p:sldId id="293" r:id="rId4"/>
    <p:sldId id="270" r:id="rId5"/>
    <p:sldId id="290" r:id="rId6"/>
    <p:sldId id="294" r:id="rId7"/>
    <p:sldId id="296" r:id="rId8"/>
    <p:sldId id="295" r:id="rId9"/>
    <p:sldId id="298" r:id="rId10"/>
    <p:sldId id="299" r:id="rId11"/>
    <p:sldId id="306" r:id="rId12"/>
    <p:sldId id="291" r:id="rId13"/>
    <p:sldId id="300" r:id="rId14"/>
    <p:sldId id="301" r:id="rId15"/>
    <p:sldId id="302" r:id="rId16"/>
    <p:sldId id="303" r:id="rId17"/>
    <p:sldId id="304" r:id="rId18"/>
    <p:sldId id="305" r:id="rId19"/>
    <p:sldId id="259" r:id="rId20"/>
  </p:sldIdLst>
  <p:sldSz cx="9144000" cy="5143500" type="screen16x9"/>
  <p:notesSz cx="6858000" cy="9144000"/>
  <p:custDataLst>
    <p:tags r:id="rId22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88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16" userDrawn="1">
          <p15:clr>
            <a:srgbClr val="A4A3A4"/>
          </p15:clr>
        </p15:guide>
        <p15:guide id="4" pos="7256" userDrawn="1">
          <p15:clr>
            <a:srgbClr val="A4A3A4"/>
          </p15:clr>
        </p15:guide>
        <p15:guide id="5" orient="horz" pos="648" userDrawn="1">
          <p15:clr>
            <a:srgbClr val="A4A3A4"/>
          </p15:clr>
        </p15:guide>
        <p15:guide id="6" orient="horz" pos="712" userDrawn="1">
          <p15:clr>
            <a:srgbClr val="A4A3A4"/>
          </p15:clr>
        </p15:guide>
        <p15:guide id="7" orient="horz" pos="3928" userDrawn="1">
          <p15:clr>
            <a:srgbClr val="A4A3A4"/>
          </p15:clr>
        </p15:guide>
        <p15:guide id="8" orient="horz" pos="3884" userDrawn="1">
          <p15:clr>
            <a:srgbClr val="A4A3A4"/>
          </p15:clr>
        </p15:guide>
        <p15:guide id="9" orient="horz" pos="1716">
          <p15:clr>
            <a:srgbClr val="A4A3A4"/>
          </p15:clr>
        </p15:guide>
        <p15:guide id="10" orient="horz" pos="486">
          <p15:clr>
            <a:srgbClr val="A4A3A4"/>
          </p15:clr>
        </p15:guide>
        <p15:guide id="11" orient="horz" pos="534">
          <p15:clr>
            <a:srgbClr val="A4A3A4"/>
          </p15:clr>
        </p15:guide>
        <p15:guide id="12" orient="horz" pos="2946">
          <p15:clr>
            <a:srgbClr val="A4A3A4"/>
          </p15:clr>
        </p15:guide>
        <p15:guide id="13" orient="horz" pos="2913">
          <p15:clr>
            <a:srgbClr val="A4A3A4"/>
          </p15:clr>
        </p15:guide>
        <p15:guide id="14" pos="2880">
          <p15:clr>
            <a:srgbClr val="A4A3A4"/>
          </p15:clr>
        </p15:guide>
        <p15:guide id="15" pos="312">
          <p15:clr>
            <a:srgbClr val="A4A3A4"/>
          </p15:clr>
        </p15:guide>
        <p15:guide id="16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0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58" y="206"/>
      </p:cViewPr>
      <p:guideLst>
        <p:guide orient="horz" pos="2288"/>
        <p:guide pos="3840"/>
        <p:guide pos="416"/>
        <p:guide pos="7256"/>
        <p:guide orient="horz" pos="648"/>
        <p:guide orient="horz" pos="712"/>
        <p:guide orient="horz" pos="3928"/>
        <p:guide orient="horz" pos="3884"/>
        <p:guide orient="horz" pos="1716"/>
        <p:guide orient="horz" pos="486"/>
        <p:guide orient="horz" pos="534"/>
        <p:guide orient="horz" pos="2946"/>
        <p:guide orient="horz" pos="2913"/>
        <p:guide pos="2880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387CB9A7-B038-418B-9F7F-C4C1EB2F4119}" type="datetimeFigureOut">
              <a:rPr lang="zh-CN" altLang="en-US" smtClean="0"/>
              <a:pPr/>
              <a:t>2023/10/22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C2B3AA91-492F-4A88-A3B3-F7A12151732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551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809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9930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19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752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51FBC6-CEEA-4130-9C51-10B20ED2FA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6240" y="1000594"/>
            <a:ext cx="2987966" cy="2768607"/>
          </a:xfrm>
          <a:custGeom>
            <a:avLst/>
            <a:gdLst>
              <a:gd name="connsiteX0" fmla="*/ 2057448 w 3983955"/>
              <a:gd name="connsiteY0" fmla="*/ 5 h 3691476"/>
              <a:gd name="connsiteX1" fmla="*/ 3937159 w 3983955"/>
              <a:gd name="connsiteY1" fmla="*/ 3295301 h 3691476"/>
              <a:gd name="connsiteX2" fmla="*/ 38498 w 3983955"/>
              <a:gd name="connsiteY2" fmla="*/ 3272094 h 3691476"/>
              <a:gd name="connsiteX3" fmla="*/ 2057448 w 3983955"/>
              <a:gd name="connsiteY3" fmla="*/ 5 h 369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3955" h="3691476">
                <a:moveTo>
                  <a:pt x="2057448" y="5"/>
                </a:moveTo>
                <a:cubicBezTo>
                  <a:pt x="2707225" y="3873"/>
                  <a:pt x="4273651" y="2749952"/>
                  <a:pt x="3937159" y="3295301"/>
                </a:cubicBezTo>
                <a:cubicBezTo>
                  <a:pt x="3600668" y="3840649"/>
                  <a:pt x="351783" y="3813575"/>
                  <a:pt x="38498" y="3272094"/>
                </a:cubicBezTo>
                <a:cubicBezTo>
                  <a:pt x="-274787" y="2730614"/>
                  <a:pt x="1407671" y="-3863"/>
                  <a:pt x="2057448" y="5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111166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38686458-F661-467C-845B-3D77DBE272C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3524" y="167608"/>
            <a:ext cx="464903" cy="432467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1BF72105-74B7-4664-8A1A-9C0D5D436B45}"/>
              </a:ext>
            </a:extLst>
          </p:cNvPr>
          <p:cNvSpPr/>
          <p:nvPr userDrawn="1"/>
        </p:nvSpPr>
        <p:spPr>
          <a:xfrm>
            <a:off x="6183226" y="4655128"/>
            <a:ext cx="240541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lvl="0"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sp>
        <p:nvSpPr>
          <p:cNvPr id="4" name="矩形: 圆角 3">
            <a:extLst>
              <a:ext uri="{FF2B5EF4-FFF2-40B4-BE49-F238E27FC236}">
                <a16:creationId xmlns:a16="http://schemas.microsoft.com/office/drawing/2014/main" id="{B4E542E3-0932-4F8E-BB08-367971D79B65}"/>
              </a:ext>
            </a:extLst>
          </p:cNvPr>
          <p:cNvSpPr/>
          <p:nvPr userDrawn="1"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9855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F1199D-98B9-4F79-B465-A4524243C254}"/>
              </a:ext>
            </a:extLst>
          </p:cNvPr>
          <p:cNvSpPr/>
          <p:nvPr userDrawn="1"/>
        </p:nvSpPr>
        <p:spPr>
          <a:xfrm>
            <a:off x="8233591" y="372291"/>
            <a:ext cx="489232" cy="3037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3C1997-D886-4E65-8A34-7770C87812D2}"/>
              </a:ext>
            </a:extLst>
          </p:cNvPr>
          <p:cNvSpPr txBox="1"/>
          <p:nvPr userDrawn="1"/>
        </p:nvSpPr>
        <p:spPr>
          <a:xfrm>
            <a:off x="7533095" y="460668"/>
            <a:ext cx="1890223" cy="126958"/>
          </a:xfrm>
          <a:prstGeom prst="rect">
            <a:avLst/>
          </a:prstGeom>
          <a:noFill/>
        </p:spPr>
        <p:txBody>
          <a:bodyPr wrap="square" lIns="68580" tIns="0" rIns="68580" bIns="0" rtlCol="0">
            <a:spAutoFit/>
          </a:bodyPr>
          <a:lstStyle/>
          <a:p>
            <a:pPr algn="ctr"/>
            <a:r>
              <a:rPr lang="en-US" sz="800" spc="0" dirty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t>|  </a:t>
            </a:r>
            <a:fld id="{C6DA61A6-9DFA-4531-9DEE-6E177963A29C}" type="slidenum">
              <a:rPr lang="en-US" sz="800" spc="0" smtClean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pPr algn="ctr"/>
              <a:t>‹#›</a:t>
            </a:fld>
            <a:r>
              <a:rPr lang="en-US" sz="800" spc="0" dirty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endParaRPr lang="id-ID" sz="800" spc="0" dirty="0">
              <a:solidFill>
                <a:schemeClr val="bg2"/>
              </a:solidFill>
              <a:latin typeface="Montserrat Medium" panose="00000600000000000000" pitchFamily="50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A68053-5B00-4839-B8B9-8E06468A65F1}"/>
              </a:ext>
            </a:extLst>
          </p:cNvPr>
          <p:cNvCxnSpPr>
            <a:cxnSpLocks/>
          </p:cNvCxnSpPr>
          <p:nvPr userDrawn="1"/>
        </p:nvCxnSpPr>
        <p:spPr>
          <a:xfrm>
            <a:off x="8470899" y="0"/>
            <a:ext cx="0" cy="3722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27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288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416" userDrawn="1">
          <p15:clr>
            <a:srgbClr val="F26B43"/>
          </p15:clr>
        </p15:guide>
        <p15:guide id="4" pos="7256" userDrawn="1">
          <p15:clr>
            <a:srgbClr val="F26B43"/>
          </p15:clr>
        </p15:guide>
        <p15:guide id="5" orient="horz" pos="648" userDrawn="1">
          <p15:clr>
            <a:srgbClr val="F26B43"/>
          </p15:clr>
        </p15:guide>
        <p15:guide id="6" orient="horz" pos="712" userDrawn="1">
          <p15:clr>
            <a:srgbClr val="F26B43"/>
          </p15:clr>
        </p15:guide>
        <p15:guide id="7" orient="horz" pos="3928" userDrawn="1">
          <p15:clr>
            <a:srgbClr val="F26B43"/>
          </p15:clr>
        </p15:guide>
        <p15:guide id="8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281613" y="196554"/>
            <a:ext cx="297982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B8E26BBC-36A9-4919-B079-97D9BB07E393}"/>
              </a:ext>
            </a:extLst>
          </p:cNvPr>
          <p:cNvGrpSpPr/>
          <p:nvPr/>
        </p:nvGrpSpPr>
        <p:grpSpPr>
          <a:xfrm>
            <a:off x="3876148" y="1423738"/>
            <a:ext cx="3731592" cy="1372761"/>
            <a:chOff x="-4708756" y="997498"/>
            <a:chExt cx="4975456" cy="1830348"/>
          </a:xfrm>
        </p:grpSpPr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8DC149E2-FB9F-4318-A55C-6F1910D3DE48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占位符 19">
              <a:extLst>
                <a:ext uri="{FF2B5EF4-FFF2-40B4-BE49-F238E27FC236}">
                  <a16:creationId xmlns:a16="http://schemas.microsoft.com/office/drawing/2014/main" id="{1FB5F147-43A4-4952-BEAD-92C3275AC512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4975455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第</a:t>
              </a:r>
              <a:r>
                <a:rPr lang="en-US" altLang="zh-CN" sz="3600" b="1" dirty="0">
                  <a:solidFill>
                    <a:srgbClr val="FF0000"/>
                  </a:solidFill>
                  <a:cs typeface="+mn-ea"/>
                  <a:sym typeface="+mn-lt"/>
                </a:rPr>
                <a:t>3</a:t>
              </a: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节 比热容</a:t>
              </a:r>
            </a:p>
          </p:txBody>
        </p:sp>
        <p:sp>
          <p:nvSpPr>
            <p:cNvPr id="46" name="文本占位符 20">
              <a:extLst>
                <a:ext uri="{FF2B5EF4-FFF2-40B4-BE49-F238E27FC236}">
                  <a16:creationId xmlns:a16="http://schemas.microsoft.com/office/drawing/2014/main" id="{B58FD3B8-6891-4474-8F01-232BF5D251A9}"/>
                </a:ext>
              </a:extLst>
            </p:cNvPr>
            <p:cNvSpPr txBox="1">
              <a:spLocks/>
            </p:cNvSpPr>
            <p:nvPr/>
          </p:nvSpPr>
          <p:spPr>
            <a:xfrm>
              <a:off x="-4096847" y="997498"/>
              <a:ext cx="3492385" cy="423271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2400" dirty="0">
                  <a:solidFill>
                    <a:prstClr val="black"/>
                  </a:solidFill>
                  <a:cs typeface="+mn-ea"/>
                  <a:sym typeface="+mn-lt"/>
                </a:rPr>
                <a:t>第十三章   内能 </a:t>
              </a:r>
              <a:endParaRPr lang="en-US" altLang="zh-CN" sz="20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E89EA05-20BE-202E-D608-2AB4AA851C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19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495300" y="1086759"/>
            <a:ext cx="3376083" cy="3262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/>
          <a:p>
            <a:pPr defTabSz="914378">
              <a:buSzPct val="100000"/>
            </a:pP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4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）海陆风的成因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613834" y="3845529"/>
            <a:ext cx="7916333" cy="326285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/>
          <a:p>
            <a:pPr defTabSz="914378">
              <a:buSzPct val="100000"/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因为海水的比热容比砂石的大。吸放热相同的情况下，温度变化小。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83184" y="1801338"/>
            <a:ext cx="2289527" cy="15408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2526" y="1781536"/>
            <a:ext cx="2362199" cy="156062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A7197B75-19B7-4FE2-A7D8-ACBE7245CC3F}"/>
              </a:ext>
            </a:extLst>
          </p:cNvPr>
          <p:cNvSpPr txBox="1"/>
          <p:nvPr/>
        </p:nvSpPr>
        <p:spPr>
          <a:xfrm>
            <a:off x="809625" y="238125"/>
            <a:ext cx="1745911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比热容（</a:t>
            </a:r>
            <a:r>
              <a:rPr lang="en-US" altLang="zh-CN" sz="2100" b="1" dirty="0">
                <a:cs typeface="+mn-ea"/>
                <a:sym typeface="+mn-lt"/>
              </a:rPr>
              <a:t>c </a:t>
            </a:r>
            <a:r>
              <a:rPr lang="zh-CN" altLang="en-US" sz="2100" b="1" dirty="0">
                <a:cs typeface="+mn-ea"/>
                <a:sym typeface="+mn-lt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664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95300" y="914049"/>
            <a:ext cx="8143875" cy="652180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5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）、冬天人们为了防冻，白天会放掉农田里的水，晚上会往里面灌水，这是为什么？</a:t>
            </a:r>
          </a:p>
        </p:txBody>
      </p:sp>
      <p:sp>
        <p:nvSpPr>
          <p:cNvPr id="6" name="矩形 5"/>
          <p:cNvSpPr/>
          <p:nvPr/>
        </p:nvSpPr>
        <p:spPr>
          <a:xfrm>
            <a:off x="619846" y="1955794"/>
            <a:ext cx="3628304" cy="2349506"/>
          </a:xfrm>
          <a:prstGeom prst="rect">
            <a:avLst/>
          </a:prstGeom>
        </p:spPr>
        <p:txBody>
          <a:bodyPr lIns="68580" tIns="34290" rIns="68580" bIns="34290"/>
          <a:lstStyle/>
          <a:p>
            <a:pPr defTabSz="914378">
              <a:lnSpc>
                <a:spcPct val="200000"/>
              </a:lnSpc>
              <a:buSzPct val="100000"/>
            </a:pPr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水的比热容大，吸热升温慢，放热降温慢。白天农田吸热，白天放水是让农田里面吸热升温快些；晚上气温下降，农田散热降温，灌水是为了让农田不致降温太多，以保护农田里的庄稼。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807D8CC-A6D0-4299-9159-72661087E699}"/>
              </a:ext>
            </a:extLst>
          </p:cNvPr>
          <p:cNvSpPr txBox="1"/>
          <p:nvPr/>
        </p:nvSpPr>
        <p:spPr>
          <a:xfrm>
            <a:off x="809625" y="238125"/>
            <a:ext cx="1745911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比热容（</a:t>
            </a:r>
            <a:r>
              <a:rPr lang="en-US" altLang="zh-CN" sz="2100" b="1" dirty="0">
                <a:cs typeface="+mn-ea"/>
                <a:sym typeface="+mn-lt"/>
              </a:rPr>
              <a:t>c </a:t>
            </a:r>
            <a:r>
              <a:rPr lang="zh-CN" altLang="en-US" sz="2100" b="1" dirty="0">
                <a:cs typeface="+mn-ea"/>
                <a:sym typeface="+mn-lt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966475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535494" y="878539"/>
            <a:ext cx="5618571" cy="4570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solidFill>
                  <a:srgbClr val="0039AC"/>
                </a:solidFill>
                <a:cs typeface="+mn-ea"/>
                <a:sym typeface="+mn-lt"/>
              </a:rPr>
              <a:t>1. </a:t>
            </a:r>
            <a:r>
              <a:rPr lang="zh-CN" altLang="en-US" sz="1800" kern="0" dirty="0">
                <a:solidFill>
                  <a:srgbClr val="0039AC"/>
                </a:solidFill>
                <a:cs typeface="+mn-ea"/>
                <a:sym typeface="+mn-lt"/>
              </a:rPr>
              <a:t>探究水吸收的热量跟哪些因素有关</a:t>
            </a:r>
          </a:p>
        </p:txBody>
      </p:sp>
      <p:pic>
        <p:nvPicPr>
          <p:cNvPr id="9" name="Picture 2" descr="D:\360安全浏览器下载\51C1oIbn%2BYL._SY300_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81761" y="1483792"/>
            <a:ext cx="1401050" cy="18680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Picture 3" descr="D:\我的文档\My Pictures\R九物上\烧水1.jpg"/>
          <p:cNvPicPr>
            <a:picLocks noChangeAspect="1" noChangeArrowheads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10653" y="1483049"/>
            <a:ext cx="1468343" cy="18665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621464" y="3534987"/>
            <a:ext cx="8922858" cy="90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50000"/>
              </a:lnSpc>
              <a:defRPr/>
            </a:pP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）与水的质量有关，水的质量越大吸收热量越多</a:t>
            </a:r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.</a:t>
            </a:r>
          </a:p>
          <a:p>
            <a:pPr defTabSz="914378" eaLnBrk="1" hangingPunct="1">
              <a:lnSpc>
                <a:spcPct val="150000"/>
              </a:lnSpc>
              <a:defRPr/>
            </a:pP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）与水温升高多少有关，升温越多吸收热量越多</a:t>
            </a:r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752372" y="1816151"/>
            <a:ext cx="2635676" cy="120032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2400" kern="0" dirty="0">
                <a:cs typeface="+mn-ea"/>
                <a:sym typeface="+mn-lt"/>
              </a:rPr>
              <a:t>吸收的热量还跟跟哪些因素有关？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61BE1614-5C8C-4194-9245-2E3CEF28F454}"/>
              </a:ext>
            </a:extLst>
          </p:cNvPr>
          <p:cNvSpPr txBox="1"/>
          <p:nvPr/>
        </p:nvSpPr>
        <p:spPr>
          <a:xfrm>
            <a:off x="809625" y="238125"/>
            <a:ext cx="148502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热量的计算</a:t>
            </a:r>
          </a:p>
        </p:txBody>
      </p:sp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4747949" y="-1108947"/>
            <a:ext cx="2201863" cy="58631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437091" y="907205"/>
            <a:ext cx="896937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、铝的比热容是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0.88×10</a:t>
            </a:r>
            <a:r>
              <a:rPr lang="en-US" altLang="zh-CN" sz="1800" kern="0" baseline="30000" dirty="0">
                <a:solidFill>
                  <a:sysClr val="windowText" lastClr="000000"/>
                </a:solidFill>
                <a:cs typeface="+mn-ea"/>
                <a:sym typeface="+mn-lt"/>
              </a:rPr>
              <a:t>3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J/(kg•℃),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物理意义是什么？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495301" y="2838131"/>
            <a:ext cx="9159875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、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2kg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温度为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20℃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的铝块升高到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30℃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，吸收热量是多少？</a:t>
            </a:r>
          </a:p>
        </p:txBody>
      </p:sp>
      <p:sp>
        <p:nvSpPr>
          <p:cNvPr id="5" name="文本框 1"/>
          <p:cNvSpPr txBox="1">
            <a:spLocks noChangeArrowheads="1"/>
          </p:cNvSpPr>
          <p:nvPr/>
        </p:nvSpPr>
        <p:spPr bwMode="auto">
          <a:xfrm>
            <a:off x="475986" y="1389936"/>
            <a:ext cx="8891587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1kg的铝在温度升高1℃时所吸收的热量为___________ J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42708" y="1343522"/>
            <a:ext cx="1628245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0.88×10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3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95301" y="1872668"/>
            <a:ext cx="895985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、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2kg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的铝块铝温度升高1℃时，吸收的热量是多少？</a:t>
            </a:r>
          </a:p>
        </p:txBody>
      </p:sp>
      <p:sp>
        <p:nvSpPr>
          <p:cNvPr id="8" name="文本框 3"/>
          <p:cNvSpPr txBox="1">
            <a:spLocks noChangeArrowheads="1"/>
          </p:cNvSpPr>
          <p:nvPr/>
        </p:nvSpPr>
        <p:spPr bwMode="auto">
          <a:xfrm>
            <a:off x="495300" y="2355399"/>
            <a:ext cx="9082087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2400">
                <a:solidFill>
                  <a:srgbClr val="8E163E"/>
                </a:solidFill>
                <a:latin typeface="微软雅黑" pitchFamily="34" charset="-122"/>
                <a:ea typeface="微软雅黑" pitchFamily="34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2kg</a:t>
            </a:r>
            <a:r>
              <a:rPr lang="zh-CN" altLang="en-US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的水在温度升高</a:t>
            </a:r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1 ℃</a:t>
            </a:r>
            <a:r>
              <a:rPr lang="zh-CN" altLang="en-US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时所吸收的热量为 </a:t>
            </a:r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______________ J.</a:t>
            </a:r>
            <a:endParaRPr lang="zh-CN" altLang="en-US" kern="0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文本框 4"/>
          <p:cNvSpPr txBox="1">
            <a:spLocks noChangeArrowheads="1"/>
          </p:cNvSpPr>
          <p:nvPr/>
        </p:nvSpPr>
        <p:spPr bwMode="auto">
          <a:xfrm>
            <a:off x="502936" y="3320861"/>
            <a:ext cx="8024284" cy="11772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 sz="2400">
                <a:solidFill>
                  <a:srgbClr val="8E163E"/>
                </a:solidFill>
                <a:latin typeface="微软雅黑" pitchFamily="34" charset="-122"/>
                <a:ea typeface="微软雅黑" pitchFamily="34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>
              <a:lnSpc>
                <a:spcPct val="150000"/>
              </a:lnSpc>
            </a:pPr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2kg</a:t>
            </a:r>
            <a:r>
              <a:rPr lang="zh-CN" altLang="en-US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的水在温度升高</a:t>
            </a:r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（30℃-20℃</a:t>
            </a:r>
            <a:r>
              <a:rPr lang="zh-CN" altLang="en-US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）时所吸收的热量为</a:t>
            </a:r>
            <a:endParaRPr lang="en-US" altLang="zh-CN" kern="0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  <a:p>
            <a:pPr defTabSz="914378">
              <a:lnSpc>
                <a:spcPct val="150000"/>
              </a:lnSpc>
            </a:pPr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_______</a:t>
            </a:r>
            <a:r>
              <a:rPr lang="en-US" altLang="zh-CN" u="sng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                                     </a:t>
            </a:r>
            <a:r>
              <a:rPr lang="en-US" altLang="zh-CN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 J</a:t>
            </a:r>
            <a:r>
              <a:rPr lang="zh-CN" altLang="en-US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。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831058" y="3757179"/>
            <a:ext cx="450215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0" hangingPunct="0"/>
            <a:r>
              <a:rPr lang="en-US" altLang="zh-CN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0.88×10</a:t>
            </a:r>
            <a:r>
              <a:rPr lang="en-US" altLang="zh-CN" sz="1800" kern="0" baseline="3000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en-US" altLang="zh-CN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×2×（30-20）</a:t>
            </a:r>
            <a:endParaRPr lang="en-US" altLang="zh-CN" sz="1800" kern="0" baseline="3000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848880" y="3364286"/>
            <a:ext cx="1042796" cy="1069812"/>
            <a:chOff x="0" y="0"/>
            <a:chExt cx="1497" cy="812"/>
          </a:xfrm>
        </p:grpSpPr>
        <p:sp>
          <p:nvSpPr>
            <p:cNvPr id="12" name="AutoShape 11"/>
            <p:cNvSpPr>
              <a:spLocks noChangeArrowheads="1"/>
            </p:cNvSpPr>
            <p:nvPr/>
          </p:nvSpPr>
          <p:spPr bwMode="auto">
            <a:xfrm>
              <a:off x="0" y="0"/>
              <a:ext cx="1497" cy="635"/>
            </a:xfrm>
            <a:prstGeom prst="downArrow">
              <a:avLst>
                <a:gd name="adj1" fmla="val 70204"/>
                <a:gd name="adj2" fmla="val 46917"/>
              </a:avLst>
            </a:prstGeom>
            <a:solidFill>
              <a:schemeClr val="bg1"/>
            </a:solidFill>
            <a:ln w="41275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/>
            <a:p>
              <a:pPr defTabSz="914378"/>
              <a:endParaRPr lang="zh-CN" altLang="zh-CN" kern="0">
                <a:solidFill>
                  <a:sysClr val="windowText" lastClr="000000"/>
                </a:solidFill>
                <a:cs typeface="+mn-ea"/>
                <a:sym typeface="+mn-lt"/>
              </a:endParaRPr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382" y="41"/>
              <a:ext cx="758" cy="7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1pPr>
              <a:lvl2pPr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2pPr>
              <a:lvl3pPr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3pPr>
              <a:lvl4pPr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4pPr>
              <a:lvl5pPr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5pPr>
              <a:lvl6pPr fontAlgn="base">
                <a:spcBef>
                  <a:spcPct val="5000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6pPr>
              <a:lvl7pPr fontAlgn="base">
                <a:spcBef>
                  <a:spcPct val="5000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7pPr>
              <a:lvl8pPr fontAlgn="base">
                <a:spcBef>
                  <a:spcPct val="5000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8pPr>
              <a:lvl9pPr fontAlgn="base">
                <a:spcBef>
                  <a:spcPct val="50000"/>
                </a:spcBef>
                <a:spcAft>
                  <a:spcPct val="0"/>
                </a:spcAft>
                <a:buFont typeface="Arial" pitchFamily="34" charset="0"/>
                <a:defRPr>
                  <a:solidFill>
                    <a:srgbClr val="8E163E"/>
                  </a:solidFill>
                  <a:latin typeface="Arial" pitchFamily="34" charset="0"/>
                  <a:ea typeface="宋体" pitchFamily="2" charset="-122"/>
                </a:defRPr>
              </a:lvl9pPr>
            </a:lstStyle>
            <a:p>
              <a:pPr algn="ctr" defTabSz="914378"/>
              <a:r>
                <a:rPr lang="zh-CN" altLang="en-US" sz="1500" b="1" kern="0" dirty="0">
                  <a:solidFill>
                    <a:srgbClr val="CC0000"/>
                  </a:solidFill>
                  <a:latin typeface="+mn-lt"/>
                  <a:ea typeface="+mn-ea"/>
                  <a:cs typeface="+mn-ea"/>
                  <a:sym typeface="+mn-lt"/>
                </a:rPr>
                <a:t>提炼</a:t>
              </a:r>
              <a:endParaRPr lang="en-US" altLang="zh-CN" sz="1500" b="1" kern="0" dirty="0">
                <a:solidFill>
                  <a:srgbClr val="CC0000"/>
                </a:solidFill>
                <a:latin typeface="+mn-lt"/>
                <a:ea typeface="+mn-ea"/>
                <a:cs typeface="+mn-ea"/>
                <a:sym typeface="+mn-lt"/>
              </a:endParaRPr>
            </a:p>
            <a:p>
              <a:pPr algn="ctr" defTabSz="914378"/>
              <a:r>
                <a:rPr lang="zh-CN" altLang="en-US" sz="1500" b="1" kern="0" dirty="0">
                  <a:solidFill>
                    <a:srgbClr val="CC0000"/>
                  </a:solidFill>
                  <a:latin typeface="+mn-lt"/>
                  <a:ea typeface="+mn-ea"/>
                  <a:cs typeface="+mn-ea"/>
                  <a:sym typeface="+mn-lt"/>
                </a:rPr>
                <a:t>公式</a:t>
              </a:r>
            </a:p>
          </p:txBody>
        </p:sp>
      </p:grp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2472928" y="4254327"/>
            <a:ext cx="7118616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defTabSz="914378"/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吸收的热量</a:t>
            </a:r>
            <a:r>
              <a:rPr lang="en-US" altLang="zh-CN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=</a:t>
            </a: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比热容</a:t>
            </a:r>
            <a:r>
              <a:rPr lang="en-US" altLang="zh-CN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×   </a:t>
            </a:r>
            <a:r>
              <a:rPr lang="en-US" altLang="zh-CN" sz="1800" kern="0" dirty="0" err="1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质量×升高的温度</a:t>
            </a:r>
            <a:endParaRPr lang="en-US" sz="1800" kern="0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4975225" y="2300593"/>
            <a:ext cx="2028032" cy="4385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 sz="24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0.88×10</a:t>
            </a:r>
            <a:r>
              <a:rPr lang="en-US" altLang="zh-CN" kern="0" baseline="30000" dirty="0"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×2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956D6FB-7292-47CB-BACB-46376EFD75D6}"/>
              </a:ext>
            </a:extLst>
          </p:cNvPr>
          <p:cNvSpPr txBox="1"/>
          <p:nvPr/>
        </p:nvSpPr>
        <p:spPr>
          <a:xfrm>
            <a:off x="809625" y="238125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想想议议</a:t>
            </a:r>
          </a:p>
        </p:txBody>
      </p:sp>
    </p:spTree>
    <p:extLst>
      <p:ext uri="{BB962C8B-B14F-4D97-AF65-F5344CB8AC3E}">
        <p14:creationId xmlns:p14="http://schemas.microsoft.com/office/powerpoint/2010/main" val="1628760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/>
          <p:nvPr/>
        </p:nvSpPr>
        <p:spPr>
          <a:xfrm>
            <a:off x="1978477" y="942701"/>
            <a:ext cx="5003800" cy="438581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de-DE" altLang="zh-CN" sz="2400" i="1" kern="0" noProof="1">
                <a:cs typeface="+mn-ea"/>
                <a:sym typeface="+mn-lt"/>
              </a:rPr>
              <a:t>Q</a:t>
            </a:r>
            <a:r>
              <a:rPr lang="zh-CN" altLang="en-US" sz="2400" kern="0" baseline="-25000" noProof="1">
                <a:cs typeface="+mn-ea"/>
                <a:sym typeface="+mn-lt"/>
              </a:rPr>
              <a:t>吸</a:t>
            </a:r>
            <a:r>
              <a:rPr lang="de-DE" altLang="zh-CN" sz="2400" i="1" kern="0" noProof="1">
                <a:cs typeface="+mn-ea"/>
                <a:sym typeface="+mn-lt"/>
              </a:rPr>
              <a:t>=cm</a:t>
            </a:r>
            <a:r>
              <a:rPr lang="de-DE" altLang="zh-CN" sz="2400" kern="0" noProof="1">
                <a:cs typeface="+mn-ea"/>
                <a:sym typeface="+mn-lt"/>
              </a:rPr>
              <a:t>(</a:t>
            </a:r>
            <a:r>
              <a:rPr lang="de-DE" altLang="zh-CN" sz="2400" i="1" kern="0" noProof="1">
                <a:cs typeface="+mn-ea"/>
                <a:sym typeface="+mn-lt"/>
              </a:rPr>
              <a:t>t</a:t>
            </a:r>
            <a:r>
              <a:rPr lang="de-DE" altLang="zh-CN" sz="2400" kern="0" noProof="1">
                <a:cs typeface="+mn-ea"/>
                <a:sym typeface="+mn-lt"/>
              </a:rPr>
              <a:t>-</a:t>
            </a:r>
            <a:r>
              <a:rPr lang="de-DE" altLang="zh-CN" sz="2400" i="1" kern="0" noProof="1">
                <a:cs typeface="+mn-ea"/>
                <a:sym typeface="+mn-lt"/>
              </a:rPr>
              <a:t>t</a:t>
            </a:r>
            <a:r>
              <a:rPr lang="de-DE" altLang="zh-CN" sz="2400" i="1" kern="0" baseline="-25000" noProof="1">
                <a:cs typeface="+mn-ea"/>
                <a:sym typeface="+mn-lt"/>
              </a:rPr>
              <a:t>0</a:t>
            </a:r>
            <a:r>
              <a:rPr lang="de-DE" altLang="zh-CN" sz="2400" kern="0" noProof="1">
                <a:cs typeface="+mn-ea"/>
                <a:sym typeface="+mn-lt"/>
              </a:rPr>
              <a:t>)  </a:t>
            </a:r>
            <a:r>
              <a:rPr lang="zh-CN" altLang="en-US" sz="2400" kern="0" noProof="1">
                <a:cs typeface="+mn-ea"/>
                <a:sym typeface="+mn-lt"/>
              </a:rPr>
              <a:t>或  </a:t>
            </a:r>
            <a:r>
              <a:rPr lang="de-DE" altLang="zh-CN" sz="2400" i="1" kern="0" noProof="1">
                <a:cs typeface="+mn-ea"/>
                <a:sym typeface="+mn-lt"/>
              </a:rPr>
              <a:t>Q</a:t>
            </a:r>
            <a:r>
              <a:rPr lang="zh-CN" altLang="en-US" sz="2400" kern="0" baseline="-25000" noProof="1">
                <a:cs typeface="+mn-ea"/>
                <a:sym typeface="+mn-lt"/>
              </a:rPr>
              <a:t>吸</a:t>
            </a:r>
            <a:r>
              <a:rPr lang="de-DE" altLang="zh-CN" sz="2400" kern="0" noProof="1">
                <a:cs typeface="+mn-ea"/>
                <a:sym typeface="+mn-lt"/>
              </a:rPr>
              <a:t>=</a:t>
            </a:r>
            <a:r>
              <a:rPr lang="de-DE" altLang="zh-CN" sz="2400" i="1" kern="0" noProof="1">
                <a:cs typeface="+mn-ea"/>
                <a:sym typeface="+mn-lt"/>
              </a:rPr>
              <a:t>cm</a:t>
            </a:r>
            <a:r>
              <a:rPr lang="el-GR" altLang="zh-CN" sz="2400" i="1" kern="0" noProof="1">
                <a:cs typeface="+mn-ea"/>
                <a:sym typeface="+mn-lt"/>
              </a:rPr>
              <a:t>Δ</a:t>
            </a:r>
            <a:r>
              <a:rPr lang="de-DE" altLang="zh-CN" sz="2400" i="1" kern="0" noProof="1">
                <a:cs typeface="+mn-ea"/>
                <a:sym typeface="+mn-lt"/>
              </a:rPr>
              <a:t>t</a:t>
            </a:r>
            <a:r>
              <a:rPr lang="zh-CN" altLang="de-DE" sz="2400" i="1" kern="0" baseline="-25000" noProof="1">
                <a:cs typeface="+mn-ea"/>
                <a:sym typeface="+mn-lt"/>
              </a:rPr>
              <a:t>升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600000" y="1552099"/>
            <a:ext cx="2123012" cy="4570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de-DE" altLang="zh-CN" sz="1800" kern="0" dirty="0">
                <a:cs typeface="+mn-ea"/>
                <a:sym typeface="+mn-lt"/>
              </a:rPr>
              <a:t>(2</a:t>
            </a:r>
            <a:r>
              <a:rPr lang="en-US" altLang="zh-CN" sz="1800" kern="0" dirty="0">
                <a:cs typeface="+mn-ea"/>
                <a:sym typeface="+mn-lt"/>
              </a:rPr>
              <a:t>)</a:t>
            </a:r>
            <a:r>
              <a:rPr lang="zh-CN" altLang="de-DE" sz="1800" kern="0" dirty="0">
                <a:cs typeface="+mn-ea"/>
                <a:sym typeface="+mn-lt"/>
              </a:rPr>
              <a:t>放热公式：</a:t>
            </a:r>
            <a:endParaRPr lang="de-DE" altLang="zh-CN" sz="1800" kern="0" dirty="0">
              <a:cs typeface="+mn-ea"/>
              <a:sym typeface="+mn-lt"/>
            </a:endParaRPr>
          </a:p>
        </p:txBody>
      </p:sp>
      <p:sp>
        <p:nvSpPr>
          <p:cNvPr id="11" name="Rectangle 8"/>
          <p:cNvSpPr/>
          <p:nvPr/>
        </p:nvSpPr>
        <p:spPr>
          <a:xfrm>
            <a:off x="2091630" y="1595188"/>
            <a:ext cx="5420785" cy="438581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de-DE" altLang="zh-CN" sz="2400" i="1" kern="0" noProof="1">
                <a:cs typeface="+mn-ea"/>
                <a:sym typeface="+mn-lt"/>
              </a:rPr>
              <a:t>Q</a:t>
            </a:r>
            <a:r>
              <a:rPr lang="zh-CN" altLang="en-US" sz="2400" kern="0" baseline="-25000" noProof="1">
                <a:cs typeface="+mn-ea"/>
                <a:sym typeface="+mn-lt"/>
              </a:rPr>
              <a:t>放</a:t>
            </a:r>
            <a:r>
              <a:rPr lang="de-DE" altLang="zh-CN" sz="2400" i="1" kern="0" noProof="1">
                <a:cs typeface="+mn-ea"/>
                <a:sym typeface="+mn-lt"/>
              </a:rPr>
              <a:t>= cm(t</a:t>
            </a:r>
            <a:r>
              <a:rPr lang="de-DE" altLang="zh-CN" sz="2400" i="1" kern="0" baseline="-25000" noProof="1">
                <a:cs typeface="+mn-ea"/>
                <a:sym typeface="+mn-lt"/>
              </a:rPr>
              <a:t>0</a:t>
            </a:r>
            <a:r>
              <a:rPr lang="de-DE" altLang="zh-CN" sz="2400" i="1" kern="0" noProof="1">
                <a:cs typeface="+mn-ea"/>
                <a:sym typeface="+mn-lt"/>
              </a:rPr>
              <a:t>-t)   </a:t>
            </a:r>
            <a:r>
              <a:rPr lang="zh-CN" altLang="en-US" sz="2400" i="1" kern="0" noProof="1">
                <a:cs typeface="+mn-ea"/>
                <a:sym typeface="+mn-lt"/>
              </a:rPr>
              <a:t>或   </a:t>
            </a:r>
            <a:r>
              <a:rPr lang="de-DE" altLang="zh-CN" sz="2400" i="1" kern="0" noProof="1">
                <a:cs typeface="+mn-ea"/>
                <a:sym typeface="+mn-lt"/>
              </a:rPr>
              <a:t>Q</a:t>
            </a:r>
            <a:r>
              <a:rPr lang="zh-CN" altLang="en-US" sz="2400" kern="0" baseline="-25000" noProof="1">
                <a:cs typeface="+mn-ea"/>
                <a:sym typeface="+mn-lt"/>
              </a:rPr>
              <a:t>放</a:t>
            </a:r>
            <a:r>
              <a:rPr lang="de-DE" altLang="zh-CN" sz="2400" i="1" kern="0" noProof="1">
                <a:cs typeface="+mn-ea"/>
                <a:sym typeface="+mn-lt"/>
              </a:rPr>
              <a:t>= cm</a:t>
            </a:r>
            <a:r>
              <a:rPr lang="el-GR" altLang="zh-CN" sz="2400" i="1" kern="0" noProof="1">
                <a:cs typeface="+mn-ea"/>
                <a:sym typeface="+mn-lt"/>
              </a:rPr>
              <a:t>Δ</a:t>
            </a:r>
            <a:r>
              <a:rPr lang="de-DE" altLang="zh-CN" sz="2400" i="1" kern="0" noProof="1">
                <a:cs typeface="+mn-ea"/>
                <a:sym typeface="+mn-lt"/>
              </a:rPr>
              <a:t>t</a:t>
            </a:r>
            <a:r>
              <a:rPr lang="zh-CN" altLang="de-DE" sz="2400" kern="0" baseline="-25000" noProof="1">
                <a:cs typeface="+mn-ea"/>
                <a:sym typeface="+mn-lt"/>
              </a:rPr>
              <a:t>降</a:t>
            </a:r>
          </a:p>
        </p:txBody>
      </p:sp>
      <p:sp>
        <p:nvSpPr>
          <p:cNvPr id="12" name="文本框 1"/>
          <p:cNvSpPr txBox="1">
            <a:spLocks noChangeArrowheads="1"/>
          </p:cNvSpPr>
          <p:nvPr/>
        </p:nvSpPr>
        <p:spPr bwMode="auto">
          <a:xfrm>
            <a:off x="678315" y="2206682"/>
            <a:ext cx="7985125" cy="10387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>
              <a:lnSpc>
                <a:spcPct val="150000"/>
              </a:lnSpc>
            </a:pPr>
            <a:r>
              <a:rPr kumimoji="1" lang="zh-CN" altLang="en-US" sz="1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物体吸收（或放出）的热量跟</a:t>
            </a:r>
            <a:r>
              <a:rPr kumimoji="1" lang="zh-CN" altLang="en-US" sz="18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                      </a:t>
            </a:r>
            <a:r>
              <a:rPr kumimoji="1" lang="en-US" altLang="zh-CN" sz="18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      </a:t>
            </a:r>
            <a:r>
              <a:rPr kumimoji="1" lang="zh-CN" altLang="en-US" sz="1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、</a:t>
            </a:r>
            <a:r>
              <a:rPr kumimoji="1" lang="zh-CN" altLang="en-US" sz="18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                            </a:t>
            </a:r>
            <a:r>
              <a:rPr kumimoji="1" lang="zh-CN" altLang="en-US" sz="1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、        </a:t>
            </a:r>
          </a:p>
          <a:p>
            <a:pPr defTabSz="914378"/>
            <a:r>
              <a:rPr kumimoji="1" lang="zh-CN" altLang="en-US" sz="1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  </a:t>
            </a:r>
            <a:endParaRPr kumimoji="1" lang="en-US" altLang="zh-CN" sz="1800" kern="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  <a:ea typeface="+mn-ea"/>
              <a:cs typeface="+mn-ea"/>
              <a:sym typeface="+mn-lt"/>
            </a:endParaRPr>
          </a:p>
          <a:p>
            <a:pPr defTabSz="914378"/>
            <a:r>
              <a:rPr kumimoji="1" lang="zh-CN" altLang="en-US" sz="1800" u="sng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                                  </a:t>
            </a:r>
            <a:r>
              <a:rPr kumimoji="1" lang="zh-CN" altLang="en-US" sz="1800" kern="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ea"/>
                <a:sym typeface="+mn-lt"/>
              </a:rPr>
              <a:t> 有关。          </a:t>
            </a:r>
          </a:p>
        </p:txBody>
      </p:sp>
      <p:sp>
        <p:nvSpPr>
          <p:cNvPr id="13" name="文本框 2"/>
          <p:cNvSpPr txBox="1">
            <a:spLocks noChangeArrowheads="1"/>
          </p:cNvSpPr>
          <p:nvPr/>
        </p:nvSpPr>
        <p:spPr bwMode="auto">
          <a:xfrm>
            <a:off x="3832677" y="2247675"/>
            <a:ext cx="165372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物质的比热容</a:t>
            </a:r>
          </a:p>
        </p:txBody>
      </p:sp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621695" y="942701"/>
            <a:ext cx="2109784" cy="4570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cs typeface="+mn-ea"/>
                <a:sym typeface="+mn-lt"/>
              </a:rPr>
              <a:t>(1)</a:t>
            </a:r>
            <a:r>
              <a:rPr lang="zh-CN" altLang="de-DE" sz="1800" kern="0" dirty="0">
                <a:cs typeface="+mn-ea"/>
                <a:sym typeface="+mn-lt"/>
              </a:rPr>
              <a:t>吸热公式：</a:t>
            </a:r>
            <a:endParaRPr lang="de-DE" altLang="zh-CN" sz="1800" kern="0" dirty="0">
              <a:cs typeface="+mn-ea"/>
              <a:sym typeface="+mn-lt"/>
            </a:endParaRPr>
          </a:p>
        </p:txBody>
      </p:sp>
      <p:sp>
        <p:nvSpPr>
          <p:cNvPr id="17" name="文本框 2"/>
          <p:cNvSpPr txBox="1">
            <a:spLocks noChangeArrowheads="1"/>
          </p:cNvSpPr>
          <p:nvPr/>
        </p:nvSpPr>
        <p:spPr bwMode="auto">
          <a:xfrm>
            <a:off x="5924359" y="2235155"/>
            <a:ext cx="1826684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物体的质量</a:t>
            </a:r>
          </a:p>
        </p:txBody>
      </p:sp>
      <p:sp>
        <p:nvSpPr>
          <p:cNvPr id="18" name="文本框 2"/>
          <p:cNvSpPr txBox="1">
            <a:spLocks noChangeArrowheads="1"/>
          </p:cNvSpPr>
          <p:nvPr/>
        </p:nvSpPr>
        <p:spPr bwMode="auto">
          <a:xfrm>
            <a:off x="990118" y="2877408"/>
            <a:ext cx="2528357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物体的温度变化</a:t>
            </a:r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 bwMode="auto">
          <a:xfrm>
            <a:off x="678316" y="3358888"/>
            <a:ext cx="7856085" cy="841913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45719" tIns="34290" rIns="45719" bIns="34290"/>
          <a:lstStyle>
            <a:lvl1pPr marL="342900" indent="-3429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1pPr>
            <a:lvl2pPr marL="783590" indent="-32639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2pPr>
            <a:lvl3pPr marL="1219200" indent="-3048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3pPr>
            <a:lvl4pPr marL="1737360" indent="-36576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4pPr>
            <a:lvl5pPr marL="2194560" indent="-365760">
              <a:spcBef>
                <a:spcPts val="700"/>
              </a:spcBef>
              <a:buSzPct val="100000"/>
              <a:buChar char="»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5pPr>
            <a:lvl6pPr marL="26924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6pPr>
            <a:lvl7pPr marL="31496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7pPr>
            <a:lvl8pPr marL="36068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8pPr>
            <a:lvl9pPr marL="40640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9pPr>
          </a:lstStyle>
          <a:p>
            <a:pPr marL="0" indent="0" defTabSz="914378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注：</a:t>
            </a:r>
            <a:r>
              <a:rPr lang="zh-CN" altLang="en-US" sz="1800" kern="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Ｑ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表示热量，</a:t>
            </a:r>
            <a:r>
              <a:rPr lang="zh-CN" altLang="en-US" sz="1800" kern="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Ｃ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表示比热容，</a:t>
            </a:r>
            <a:r>
              <a:rPr lang="en-US" altLang="zh-CN" sz="1800" kern="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表示物质的质量，</a:t>
            </a:r>
            <a:r>
              <a:rPr lang="en-US" altLang="zh-CN" sz="1800" kern="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t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 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表示末温，</a:t>
            </a:r>
            <a:r>
              <a:rPr lang="zh-CN" altLang="en-US" sz="1800" kern="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 </a:t>
            </a:r>
            <a:r>
              <a:rPr lang="en-US" altLang="zh-CN" sz="1800" kern="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t</a:t>
            </a:r>
            <a:r>
              <a:rPr lang="en-US" altLang="zh-CN" sz="1800" kern="0" baseline="-15000" dirty="0">
                <a:solidFill>
                  <a:srgbClr val="FF3300"/>
                </a:solidFill>
                <a:latin typeface="+mn-lt"/>
                <a:ea typeface="+mn-ea"/>
                <a:cs typeface="+mn-ea"/>
                <a:sym typeface="+mn-lt"/>
              </a:rPr>
              <a:t>0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表示初温。</a:t>
            </a: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C7B9F3AA-1467-46E2-A3E2-0264EF52D0A2}"/>
              </a:ext>
            </a:extLst>
          </p:cNvPr>
          <p:cNvSpPr txBox="1"/>
          <p:nvPr/>
        </p:nvSpPr>
        <p:spPr>
          <a:xfrm>
            <a:off x="809625" y="238125"/>
            <a:ext cx="271973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000000"/>
                </a:solidFill>
                <a:cs typeface="+mn-ea"/>
                <a:sym typeface="+mn-lt"/>
              </a:rPr>
              <a:t>2</a:t>
            </a:r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、吸放热一般公式：</a:t>
            </a:r>
          </a:p>
        </p:txBody>
      </p:sp>
    </p:spTree>
    <p:extLst>
      <p:ext uri="{BB962C8B-B14F-4D97-AF65-F5344CB8AC3E}">
        <p14:creationId xmlns:p14="http://schemas.microsoft.com/office/powerpoint/2010/main" val="3251589441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>
                                      <p:cBhvr>
                                        <p:cTn id="48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6" grpId="0"/>
      <p:bldP spid="17" grpId="0"/>
      <p:bldP spid="18" grpId="0"/>
      <p:bldP spid="19" grpId="0" build="p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9213105"/>
              </p:ext>
            </p:extLst>
          </p:nvPr>
        </p:nvGraphicFramePr>
        <p:xfrm>
          <a:off x="648814" y="3504525"/>
          <a:ext cx="6816724" cy="845414"/>
        </p:xfrm>
        <a:graphic>
          <a:graphicData uri="http://schemas.openxmlformats.org/drawingml/2006/table">
            <a:tbl>
              <a:tblPr firstRow="1" firstCol="1" bandRow="1" bandCol="1">
                <a:tableStyleId>{073A0DAA-6AF3-43AB-8588-CEC1D06C72B9}</a:tableStyleId>
              </a:tblPr>
              <a:tblGrid>
                <a:gridCol w="1508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39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10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35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911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069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物质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水</a:t>
                      </a:r>
                      <a:endParaRPr lang="zh-CN" sz="1300" kern="1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煤油</a:t>
                      </a:r>
                      <a:endParaRPr lang="zh-CN" sz="1300" kern="1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冰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铝</a:t>
                      </a:r>
                      <a:endParaRPr lang="zh-CN" sz="1300" kern="10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铜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72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比热容</a:t>
                      </a: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/( J</a:t>
                      </a: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˙</a:t>
                      </a: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k</a:t>
                      </a: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g</a:t>
                      </a:r>
                      <a:r>
                        <a:rPr lang="zh-CN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-1</a:t>
                      </a: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˙℃</a:t>
                      </a:r>
                      <a:r>
                        <a:rPr lang="zh-CN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-1</a:t>
                      </a: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)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4.2x</a:t>
                      </a: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10</a:t>
                      </a:r>
                      <a:r>
                        <a:rPr lang="zh-CN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3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2.1X10</a:t>
                      </a:r>
                      <a:r>
                        <a:rPr lang="en-US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3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2. lxl0</a:t>
                      </a:r>
                      <a:r>
                        <a:rPr lang="en-US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3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0.88x</a:t>
                      </a: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10</a:t>
                      </a:r>
                      <a:r>
                        <a:rPr lang="zh-CN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3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0.39x</a:t>
                      </a:r>
                      <a:r>
                        <a:rPr lang="zh-CN" sz="1300" kern="1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10</a:t>
                      </a:r>
                      <a:r>
                        <a:rPr lang="zh-CN" sz="1300" kern="100" baseline="30000" dirty="0">
                          <a:solidFill>
                            <a:schemeClr val="tx1"/>
                          </a:solidFill>
                          <a:effectLst/>
                          <a:sym typeface="+mn-lt"/>
                        </a:rPr>
                        <a:t>3</a:t>
                      </a:r>
                      <a:endParaRPr lang="zh-CN" sz="1300" kern="1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95300" y="847725"/>
            <a:ext cx="8143875" cy="2862322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2023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年</a:t>
            </a: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 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福建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）下表列出一些物质的比热容，根据表中数据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,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下列判断止确的是（     ）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A.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不同物质的比热容一定不同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B.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物质的物态发生变化，比热容不变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C.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质量相等的铝和铜升高相同的温度，铝吸收的热量更多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D.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质量相等的水和煤油吸收相同的热量，水升高的温度更多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9625" y="1231271"/>
            <a:ext cx="457200" cy="52317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C</a:t>
            </a:r>
            <a:endParaRPr lang="zh-CN" altLang="en-US" sz="2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C5B25920-23C5-41EB-BF00-21E14A0A8710}"/>
              </a:ext>
            </a:extLst>
          </p:cNvPr>
          <p:cNvSpPr txBox="1"/>
          <p:nvPr/>
        </p:nvSpPr>
        <p:spPr>
          <a:xfrm>
            <a:off x="809625" y="238125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258795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82371" y="870060"/>
            <a:ext cx="7493000" cy="33009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rgbClr val="FF0000"/>
                </a:solidFill>
                <a:cs typeface="+mn-ea"/>
                <a:sym typeface="+mn-lt"/>
              </a:rPr>
              <a:t>          (</a:t>
            </a:r>
            <a:r>
              <a:rPr lang="zh-CN" altLang="zh-CN" sz="2100" kern="0" dirty="0">
                <a:solidFill>
                  <a:srgbClr val="FF0000"/>
                </a:solidFill>
                <a:cs typeface="+mn-ea"/>
                <a:sym typeface="+mn-lt"/>
              </a:rPr>
              <a:t>北京市</a:t>
            </a:r>
            <a:r>
              <a:rPr lang="en-US" altLang="zh-CN" sz="2100" kern="0" dirty="0">
                <a:solidFill>
                  <a:srgbClr val="FF0000"/>
                </a:solidFill>
                <a:cs typeface="+mn-ea"/>
                <a:sym typeface="+mn-lt"/>
              </a:rPr>
              <a:t>)</a:t>
            </a:r>
            <a:r>
              <a:rPr lang="en-US" altLang="zh-CN" sz="2100" kern="0" dirty="0">
                <a:solidFill>
                  <a:srgbClr val="000000"/>
                </a:solidFill>
                <a:cs typeface="+mn-ea"/>
                <a:sym typeface="+mn-lt"/>
              </a:rPr>
              <a:t>(</a:t>
            </a:r>
            <a:r>
              <a:rPr lang="zh-CN" altLang="zh-CN" sz="2100" kern="0" dirty="0">
                <a:solidFill>
                  <a:srgbClr val="000000"/>
                </a:solidFill>
                <a:cs typeface="+mn-ea"/>
                <a:sym typeface="+mn-lt"/>
              </a:rPr>
              <a:t>多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选题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) 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下列说法中正确的是（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  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）</a:t>
            </a:r>
          </a:p>
          <a:p>
            <a:pPr marL="514337" indent="-514337" defTabSz="914378">
              <a:lnSpc>
                <a:spcPct val="200000"/>
              </a:lnSpc>
              <a:buFontTx/>
              <a:buAutoNum type="alphaUcPeriod"/>
            </a:pP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一杯水和半杯水的比热容相等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		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B. 0℃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的水没有内能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C. 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液体在任何温度下都能蒸发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		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D. 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固体分子之间只存在引力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88481" y="1010828"/>
            <a:ext cx="1049867" cy="523171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800" kern="0" dirty="0">
                <a:solidFill>
                  <a:srgbClr val="FF0000"/>
                </a:solidFill>
                <a:cs typeface="+mn-ea"/>
                <a:sym typeface="+mn-lt"/>
              </a:rPr>
              <a:t>A C</a:t>
            </a:r>
            <a:endParaRPr lang="zh-CN" altLang="en-US" sz="2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8325D8C4-39C7-488F-BE5E-57E565691C01}"/>
              </a:ext>
            </a:extLst>
          </p:cNvPr>
          <p:cNvSpPr txBox="1"/>
          <p:nvPr/>
        </p:nvSpPr>
        <p:spPr>
          <a:xfrm>
            <a:off x="809625" y="238125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304249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495300" y="847725"/>
            <a:ext cx="8143875" cy="2423740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 fontAlgn="ctr">
              <a:lnSpc>
                <a:spcPct val="300000"/>
              </a:lnSpc>
            </a:pP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        (</a:t>
            </a:r>
            <a:r>
              <a:rPr lang="zh-CN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山东威海）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小明在燃气灶上煲汤，将质量为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2kg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、初始温度为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20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℃的汤，升高了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80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℃，汤吸收了</a:t>
            </a:r>
            <a:r>
              <a:rPr lang="zh-CN" altLang="zh-CN" sz="18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　</a:t>
            </a:r>
            <a:r>
              <a:rPr lang="en-US" altLang="zh-CN" sz="18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</a:t>
            </a:r>
            <a:r>
              <a:rPr lang="zh-CN" altLang="zh-CN" sz="18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　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J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的热量，这是通过</a:t>
            </a:r>
            <a:r>
              <a:rPr lang="zh-CN" altLang="zh-CN" sz="18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　</a:t>
            </a:r>
            <a:r>
              <a:rPr lang="en-US" altLang="zh-CN" sz="18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</a:t>
            </a:r>
            <a:r>
              <a:rPr lang="zh-CN" altLang="zh-CN" sz="18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　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方式来改变汤的内能。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[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汤的比热容为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4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×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10</a:t>
            </a:r>
            <a:r>
              <a:rPr lang="en-US" altLang="zh-CN" sz="1800" kern="0" baseline="30000" dirty="0">
                <a:solidFill>
                  <a:sysClr val="windowText" lastClr="000000"/>
                </a:solidFill>
                <a:cs typeface="+mn-ea"/>
                <a:sym typeface="+mn-lt"/>
              </a:rPr>
              <a:t>3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J/kg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•℃）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  <a:endParaRPr lang="zh-CN" altLang="zh-CN" sz="18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878908" y="2059595"/>
            <a:ext cx="169309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6.4</a:t>
            </a:r>
            <a:r>
              <a:rPr lang="zh-CN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×</a:t>
            </a: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10</a:t>
            </a:r>
            <a:r>
              <a:rPr lang="en-US" altLang="zh-CN" sz="1800" kern="0" baseline="30000" dirty="0">
                <a:solidFill>
                  <a:srgbClr val="FF0000"/>
                </a:solidFill>
                <a:cs typeface="+mn-ea"/>
                <a:sym typeface="+mn-lt"/>
              </a:rPr>
              <a:t>5</a:t>
            </a: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 </a:t>
            </a:r>
            <a:endParaRPr lang="zh-CN" altLang="en-US" sz="1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48886" y="2059595"/>
            <a:ext cx="1261884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热传递</a:t>
            </a:r>
            <a:endParaRPr lang="zh-CN" altLang="en-US" sz="18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0D24DDFB-B452-43F3-A7EE-4359F0C0F6A2}"/>
              </a:ext>
            </a:extLst>
          </p:cNvPr>
          <p:cNvSpPr txBox="1"/>
          <p:nvPr/>
        </p:nvSpPr>
        <p:spPr>
          <a:xfrm>
            <a:off x="809625" y="238125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128253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549816" y="888616"/>
            <a:ext cx="7951927" cy="2862320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          (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铜仁市） 把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1kg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的水从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60℃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开始加热至沸腾，温度随时间变化的图像如图，由图像可知，水的沸点是</a:t>
            </a:r>
            <a:r>
              <a:rPr lang="zh-CN" altLang="en-US" sz="1800" u="sng" kern="0" dirty="0">
                <a:solidFill>
                  <a:srgbClr val="000000"/>
                </a:solidFill>
                <a:cs typeface="+mn-ea"/>
                <a:sym typeface="+mn-lt"/>
              </a:rPr>
              <a:t>        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℃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;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水从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70℃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加热至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90℃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需要吸收的热量是</a:t>
            </a:r>
            <a:r>
              <a:rPr lang="zh-CN" altLang="en-US" sz="1800" u="sng" kern="0" dirty="0">
                <a:solidFill>
                  <a:srgbClr val="000000"/>
                </a:solidFill>
                <a:cs typeface="+mn-ea"/>
                <a:sym typeface="+mn-lt"/>
              </a:rPr>
              <a:t>                 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 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J;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水沸腾时，水面上方的气压</a:t>
            </a:r>
            <a:r>
              <a:rPr lang="zh-CN" altLang="en-US" sz="1800" u="sng" kern="0" dirty="0">
                <a:solidFill>
                  <a:srgbClr val="000000"/>
                </a:solidFill>
                <a:cs typeface="+mn-ea"/>
                <a:sym typeface="+mn-lt"/>
              </a:rPr>
              <a:t>           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 一个标准大气压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(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最后一空选填“大于”“小于”或“等于”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)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。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[C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水＝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4.2×10</a:t>
            </a:r>
            <a:r>
              <a:rPr lang="en-US" altLang="zh-CN" sz="1800" kern="0" baseline="30000" dirty="0">
                <a:solidFill>
                  <a:srgbClr val="000000"/>
                </a:solidFill>
                <a:cs typeface="+mn-ea"/>
                <a:sym typeface="+mn-lt"/>
              </a:rPr>
              <a:t>3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J/(kg·℃)]</a:t>
            </a:r>
          </a:p>
          <a:p>
            <a:pPr defTabSz="914378" latinLnBrk="1" hangingPunct="0">
              <a:lnSpc>
                <a:spcPct val="200000"/>
              </a:lnSpc>
            </a:pP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      </a:t>
            </a: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31989" y="3060050"/>
            <a:ext cx="2080140" cy="1636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9633" y="2100320"/>
            <a:ext cx="1423608" cy="461663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8.4×10</a:t>
            </a:r>
            <a:r>
              <a:rPr lang="en-US" altLang="zh-CN" sz="2400" kern="0" baseline="30000" dirty="0">
                <a:solidFill>
                  <a:srgbClr val="FF0000"/>
                </a:solidFill>
                <a:cs typeface="+mn-ea"/>
                <a:sym typeface="+mn-lt"/>
              </a:rPr>
              <a:t>4</a:t>
            </a:r>
            <a:endParaRPr lang="zh-CN" altLang="en-US" sz="2400" kern="0" baseline="3000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5416380" y="2088944"/>
            <a:ext cx="915609" cy="461663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400" kern="0" dirty="0">
                <a:solidFill>
                  <a:srgbClr val="FF0000"/>
                </a:solidFill>
                <a:cs typeface="+mn-ea"/>
                <a:sym typeface="+mn-lt"/>
              </a:rPr>
              <a:t>小于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947629" y="1527227"/>
            <a:ext cx="578150" cy="461663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en-US" altLang="zh-CN" sz="2400" kern="0" dirty="0">
                <a:solidFill>
                  <a:srgbClr val="FF0000"/>
                </a:solidFill>
                <a:cs typeface="+mn-ea"/>
                <a:sym typeface="+mn-lt"/>
              </a:rPr>
              <a:t>98</a:t>
            </a:r>
            <a:endParaRPr lang="zh-CN" altLang="en-US" sz="2400" kern="0" dirty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D1B43D9D-3920-46D9-BAD5-DC719A332453}"/>
              </a:ext>
            </a:extLst>
          </p:cNvPr>
          <p:cNvSpPr txBox="1"/>
          <p:nvPr/>
        </p:nvSpPr>
        <p:spPr>
          <a:xfrm>
            <a:off x="809625" y="238125"/>
            <a:ext cx="1215718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defTabSz="914378"/>
            <a:r>
              <a:rPr lang="zh-CN" altLang="en-US" sz="2100" kern="0" dirty="0">
                <a:solidFill>
                  <a:srgbClr val="000000"/>
                </a:solidFill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667489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281613" y="196554"/>
            <a:ext cx="297982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B8E26BBC-36A9-4919-B079-97D9BB07E393}"/>
              </a:ext>
            </a:extLst>
          </p:cNvPr>
          <p:cNvGrpSpPr/>
          <p:nvPr/>
        </p:nvGrpSpPr>
        <p:grpSpPr>
          <a:xfrm>
            <a:off x="4716590" y="2289249"/>
            <a:ext cx="3853000" cy="675337"/>
            <a:chOff x="-4708756" y="1927396"/>
            <a:chExt cx="5137333" cy="900450"/>
          </a:xfrm>
        </p:grpSpPr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8DC149E2-FB9F-4318-A55C-6F1910D3DE48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占位符 19">
              <a:extLst>
                <a:ext uri="{FF2B5EF4-FFF2-40B4-BE49-F238E27FC236}">
                  <a16:creationId xmlns:a16="http://schemas.microsoft.com/office/drawing/2014/main" id="{1FB5F147-43A4-4952-BEAD-92C3275AC512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5137333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FB6427"/>
                  </a:solidFill>
                  <a:cs typeface="+mn-ea"/>
                  <a:sym typeface="+mn-lt"/>
                </a:rPr>
                <a:t>感谢！</a:t>
              </a:r>
            </a:p>
          </p:txBody>
        </p:sp>
      </p:grp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D6656FEF-6CA5-6F08-28CB-5552813C6E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9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6183226" y="4655128"/>
            <a:ext cx="240541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9B4EC7-3226-4C3C-90F9-BEB7D56A0B01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6538B81-F3E1-458B-BB61-486061E801A4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219306" y="1622362"/>
            <a:ext cx="3524050" cy="232764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7" name="Rectangle 16">
            <a:extLst>
              <a:ext uri="{FF2B5EF4-FFF2-40B4-BE49-F238E27FC236}">
                <a16:creationId xmlns:a16="http://schemas.microsoft.com/office/drawing/2014/main" id="{C8862DCD-09E8-4251-81BC-E984F4EC52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1" y="920229"/>
            <a:ext cx="8074289" cy="84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4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烈日下的中午，在水边玩耍时，脚踩在沙子上有什么感觉？踩在水中有什么感觉？ 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1D85DB58-8A22-46C2-BA13-CC458D53B69D}"/>
              </a:ext>
            </a:extLst>
          </p:cNvPr>
          <p:cNvSpPr/>
          <p:nvPr/>
        </p:nvSpPr>
        <p:spPr>
          <a:xfrm>
            <a:off x="292171" y="2281465"/>
            <a:ext cx="3524051" cy="844847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 defTabSz="914378">
              <a:lnSpc>
                <a:spcPct val="140000"/>
              </a:lnSpc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同样的太阳照射下，</a:t>
            </a:r>
            <a:endParaRPr lang="en-US" altLang="zh-CN" sz="1800" kern="0" dirty="0">
              <a:solidFill>
                <a:srgbClr val="FF0000"/>
              </a:solidFill>
              <a:cs typeface="+mn-ea"/>
              <a:sym typeface="+mn-lt"/>
            </a:endParaRPr>
          </a:p>
          <a:p>
            <a:pPr algn="ctr" defTabSz="914378">
              <a:lnSpc>
                <a:spcPct val="140000"/>
              </a:lnSpc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为什么沙子和水的温度不同？</a:t>
            </a:r>
          </a:p>
        </p:txBody>
      </p:sp>
      <p:sp>
        <p:nvSpPr>
          <p:cNvPr id="3" name="思想气泡: 云 2">
            <a:extLst>
              <a:ext uri="{FF2B5EF4-FFF2-40B4-BE49-F238E27FC236}">
                <a16:creationId xmlns:a16="http://schemas.microsoft.com/office/drawing/2014/main" id="{2C707893-8A82-4947-880C-25F266EE671E}"/>
              </a:ext>
            </a:extLst>
          </p:cNvPr>
          <p:cNvSpPr/>
          <p:nvPr/>
        </p:nvSpPr>
        <p:spPr>
          <a:xfrm>
            <a:off x="6685156" y="1535056"/>
            <a:ext cx="1696844" cy="980074"/>
          </a:xfrm>
          <a:prstGeom prst="cloudCallout">
            <a:avLst>
              <a:gd name="adj1" fmla="val -34626"/>
              <a:gd name="adj2" fmla="val 87233"/>
            </a:avLst>
          </a:prstGeom>
          <a:solidFill>
            <a:srgbClr val="FF6600"/>
          </a:solidFill>
          <a:ln>
            <a:solidFill>
              <a:srgbClr val="FF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r>
              <a:rPr lang="zh-CN" altLang="en-US" sz="1800" dirty="0">
                <a:solidFill>
                  <a:schemeClr val="bg1"/>
                </a:solidFill>
              </a:rPr>
              <a:t>沙子很烫水里很凉</a:t>
            </a:r>
          </a:p>
        </p:txBody>
      </p:sp>
    </p:spTree>
    <p:extLst>
      <p:ext uri="{BB962C8B-B14F-4D97-AF65-F5344CB8AC3E}">
        <p14:creationId xmlns:p14="http://schemas.microsoft.com/office/powerpoint/2010/main" val="415257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BK2P8BRA3NAHWSH4OMNWREC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69432" y="2561659"/>
            <a:ext cx="1379763" cy="1534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11" descr="[@75Z]SR~)9YOR0KS0E7K%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30114" y="2561659"/>
            <a:ext cx="1409555" cy="153448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TextBox 3"/>
          <p:cNvSpPr txBox="1"/>
          <p:nvPr/>
        </p:nvSpPr>
        <p:spPr>
          <a:xfrm>
            <a:off x="561976" y="926822"/>
            <a:ext cx="5145527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实验探究：比较不同物质的吸热情况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561976" y="1376019"/>
            <a:ext cx="7465484" cy="43858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>
              <a:lnSpc>
                <a:spcPct val="150000"/>
              </a:lnSpc>
            </a:pP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质量相等的</a:t>
            </a:r>
            <a:r>
              <a:rPr lang="zh-CN" altLang="en-US" sz="1500" kern="0" dirty="0">
                <a:solidFill>
                  <a:srgbClr val="0070C0"/>
                </a:solidFill>
                <a:latin typeface="+mn-lt"/>
                <a:ea typeface="+mn-ea"/>
                <a:cs typeface="+mn-ea"/>
                <a:sym typeface="+mn-lt"/>
              </a:rPr>
              <a:t>水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和</a:t>
            </a:r>
            <a:r>
              <a:rPr lang="zh-CN" altLang="en-US" sz="1500" kern="0" dirty="0">
                <a:solidFill>
                  <a:srgbClr val="0070C0"/>
                </a:solidFill>
                <a:latin typeface="+mn-lt"/>
                <a:ea typeface="+mn-ea"/>
                <a:cs typeface="+mn-ea"/>
                <a:sym typeface="+mn-lt"/>
              </a:rPr>
              <a:t>食用油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，吸收相等的热量，升高的的温度是否相同？</a:t>
            </a:r>
          </a:p>
        </p:txBody>
      </p:sp>
      <p:sp>
        <p:nvSpPr>
          <p:cNvPr id="11" name="文本框 212997"/>
          <p:cNvSpPr txBox="1">
            <a:spLocks noChangeArrowheads="1"/>
          </p:cNvSpPr>
          <p:nvPr/>
        </p:nvSpPr>
        <p:spPr bwMode="auto">
          <a:xfrm>
            <a:off x="561976" y="2042218"/>
            <a:ext cx="4010025" cy="14542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>
              <a:lnSpc>
                <a:spcPct val="200000"/>
              </a:lnSpc>
              <a:spcBef>
                <a:spcPct val="0"/>
              </a:spcBef>
            </a:pPr>
            <a:r>
              <a:rPr lang="zh-CN" altLang="en-US" sz="1500" kern="0" dirty="0">
                <a:solidFill>
                  <a:srgbClr val="0070C0"/>
                </a:solidFill>
                <a:latin typeface="+mn-lt"/>
                <a:ea typeface="+mn-ea"/>
                <a:cs typeface="+mn-ea"/>
                <a:sym typeface="+mn-lt"/>
              </a:rPr>
              <a:t>实验步骤：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取两个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______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的烧杯盛放</a:t>
            </a:r>
            <a:r>
              <a:rPr lang="zh-CN" altLang="en-US" sz="1500" u="sng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        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和初温相同的水和食用油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,  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用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_____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的两个电热器给它们加热 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,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比较它们升高的温度是否相同</a:t>
            </a:r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.</a:t>
            </a:r>
          </a:p>
        </p:txBody>
      </p:sp>
      <p:sp>
        <p:nvSpPr>
          <p:cNvPr id="13" name="文本框 213001"/>
          <p:cNvSpPr txBox="1">
            <a:spLocks noChangeArrowheads="1"/>
          </p:cNvSpPr>
          <p:nvPr/>
        </p:nvSpPr>
        <p:spPr bwMode="auto">
          <a:xfrm>
            <a:off x="2853728" y="2632796"/>
            <a:ext cx="865188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 sz="24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latin typeface="+mn-lt"/>
                <a:ea typeface="+mn-ea"/>
                <a:cs typeface="+mn-ea"/>
                <a:sym typeface="+mn-lt"/>
              </a:rPr>
              <a:t>相同</a:t>
            </a:r>
          </a:p>
        </p:txBody>
      </p:sp>
      <p:sp>
        <p:nvSpPr>
          <p:cNvPr id="14" name="文本框 213002"/>
          <p:cNvSpPr txBox="1">
            <a:spLocks noChangeArrowheads="1"/>
          </p:cNvSpPr>
          <p:nvPr/>
        </p:nvSpPr>
        <p:spPr bwMode="auto">
          <a:xfrm>
            <a:off x="2134395" y="2158750"/>
            <a:ext cx="865187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1pPr>
            <a:lvl2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2pPr>
            <a:lvl3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3pPr>
            <a:lvl4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4pPr>
            <a:lvl5pPr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5pPr>
            <a:lvl6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6pPr>
            <a:lvl7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7pPr>
            <a:lvl8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8pPr>
            <a:lvl9pPr fontAlgn="base">
              <a:spcBef>
                <a:spcPct val="50000"/>
              </a:spcBef>
              <a:spcAft>
                <a:spcPct val="0"/>
              </a:spcAft>
              <a:buFont typeface="Arial" pitchFamily="34" charset="0"/>
              <a:defRPr>
                <a:solidFill>
                  <a:srgbClr val="8E163E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相同</a:t>
            </a:r>
          </a:p>
        </p:txBody>
      </p:sp>
      <p:sp>
        <p:nvSpPr>
          <p:cNvPr id="15" name="矩形 14"/>
          <p:cNvSpPr/>
          <p:nvPr/>
        </p:nvSpPr>
        <p:spPr>
          <a:xfrm>
            <a:off x="3670388" y="2158750"/>
            <a:ext cx="800219" cy="300083"/>
          </a:xfrm>
          <a:prstGeom prst="rect">
            <a:avLst/>
          </a:prstGeom>
          <a:noFill/>
          <a:ln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质量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BE3F110-18A0-403A-A33A-2D8FB70084C6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课堂活动</a:t>
            </a:r>
          </a:p>
        </p:txBody>
      </p:sp>
    </p:spTree>
    <p:extLst>
      <p:ext uri="{BB962C8B-B14F-4D97-AF65-F5344CB8AC3E}">
        <p14:creationId xmlns:p14="http://schemas.microsoft.com/office/powerpoint/2010/main" val="19795548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3630375"/>
              </p:ext>
            </p:extLst>
          </p:nvPr>
        </p:nvGraphicFramePr>
        <p:xfrm>
          <a:off x="664029" y="1001486"/>
          <a:ext cx="7770434" cy="1891818"/>
        </p:xfrm>
        <a:graphic>
          <a:graphicData uri="http://schemas.openxmlformats.org/drawingml/2006/table">
            <a:tbl>
              <a:tblPr/>
              <a:tblGrid>
                <a:gridCol w="9297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6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88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96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95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603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958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液体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质量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m/g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初温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t</a:t>
                      </a:r>
                      <a:r>
                        <a:rPr kumimoji="0" lang="en-US" altLang="zh-CN" sz="15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/℃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末温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t/℃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升高的温度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 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(t-t</a:t>
                      </a:r>
                      <a:r>
                        <a:rPr kumimoji="0" lang="en-US" altLang="zh-CN" sz="1500" b="0" i="0" u="none" strike="noStrike" cap="none" normalizeH="0" baseline="-25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0</a:t>
                      </a: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)/℃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加热时间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  </a:t>
                      </a:r>
                      <a:r>
                        <a:rPr kumimoji="0" lang="en-US" altLang="zh-C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t/min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387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  </a:t>
                      </a: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水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500g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20℃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4min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35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alt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煤油</a:t>
                      </a:r>
                    </a:p>
                  </a:txBody>
                  <a:tcPr marT="45711" marB="45711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500g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ea"/>
                          <a:sym typeface="+mn-lt"/>
                        </a:rPr>
                        <a:t>20℃</a:t>
                      </a: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altLang="zh-CN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4min</a:t>
                      </a:r>
                      <a:endParaRPr kumimoji="0" lang="zh-CN" altLang="zh-CN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 Box 34"/>
          <p:cNvSpPr txBox="1">
            <a:spLocks noChangeArrowheads="1"/>
          </p:cNvSpPr>
          <p:nvPr/>
        </p:nvSpPr>
        <p:spPr bwMode="auto">
          <a:xfrm>
            <a:off x="3771544" y="2458360"/>
            <a:ext cx="1081088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800" b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2pPr>
            <a:lvl3pPr marL="11430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3pPr>
            <a:lvl4pPr marL="16002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4pPr>
            <a:lvl5pPr marL="20574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9pPr>
          </a:lstStyle>
          <a:p>
            <a:pPr algn="ctr"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41℃</a:t>
            </a: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3660154" y="1939247"/>
            <a:ext cx="1081088" cy="3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1pPr>
            <a:lvl2pPr marL="742950" indent="-28575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2pPr>
            <a:lvl3pPr marL="11430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3pPr>
            <a:lvl4pPr marL="16002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4pPr>
            <a:lvl5pPr marL="20574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9pPr>
          </a:lstStyle>
          <a:p>
            <a:pPr algn="ctr" defTabSz="914378" eaLnBrk="1" hangingPunct="1">
              <a:spcBef>
                <a:spcPct val="50000"/>
              </a:spcBef>
            </a:pPr>
            <a:r>
              <a:rPr lang="en-US" altLang="zh-CN" sz="2100" b="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30℃</a:t>
            </a:r>
          </a:p>
        </p:txBody>
      </p:sp>
      <p:sp>
        <p:nvSpPr>
          <p:cNvPr id="11" name="Text Box 36"/>
          <p:cNvSpPr txBox="1">
            <a:spLocks noChangeArrowheads="1"/>
          </p:cNvSpPr>
          <p:nvPr/>
        </p:nvSpPr>
        <p:spPr bwMode="auto">
          <a:xfrm>
            <a:off x="5144479" y="2458360"/>
            <a:ext cx="12954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800" b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2pPr>
            <a:lvl3pPr marL="11430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3pPr>
            <a:lvl4pPr marL="16002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4pPr>
            <a:lvl5pPr marL="20574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9pPr>
          </a:lstStyle>
          <a:p>
            <a:pPr algn="ctr"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21℃</a:t>
            </a:r>
          </a:p>
        </p:txBody>
      </p:sp>
      <p:sp>
        <p:nvSpPr>
          <p:cNvPr id="12" name="Text Box 37"/>
          <p:cNvSpPr txBox="1">
            <a:spLocks noChangeArrowheads="1"/>
          </p:cNvSpPr>
          <p:nvPr/>
        </p:nvSpPr>
        <p:spPr bwMode="auto">
          <a:xfrm>
            <a:off x="5113397" y="1939246"/>
            <a:ext cx="1295400" cy="500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800" b="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2pPr>
            <a:lvl3pPr marL="11430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3pPr>
            <a:lvl4pPr marL="16002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4pPr>
            <a:lvl5pPr marL="2057400" indent="-228600" eaLnBrk="0" hangingPunct="0"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CC0000"/>
                </a:solidFill>
                <a:latin typeface="Arial" pitchFamily="34" charset="0"/>
                <a:ea typeface="华文行楷" pitchFamily="2" charset="-122"/>
              </a:defRPr>
            </a:lvl9pPr>
          </a:lstStyle>
          <a:p>
            <a:pPr algn="ctr"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10℃</a:t>
            </a:r>
          </a:p>
        </p:txBody>
      </p:sp>
      <p:sp>
        <p:nvSpPr>
          <p:cNvPr id="102" name="Text Box 127"/>
          <p:cNvSpPr txBox="1">
            <a:spLocks noChangeArrowheads="1"/>
          </p:cNvSpPr>
          <p:nvPr/>
        </p:nvSpPr>
        <p:spPr bwMode="auto">
          <a:xfrm>
            <a:off x="664028" y="3264249"/>
            <a:ext cx="8210550" cy="36933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numCol="1" anchor="t">
            <a:spAutoFit/>
          </a:bodyPr>
          <a:lstStyle>
            <a:lvl1pPr lvl="0">
              <a:defRPr sz="2400" b="0">
                <a:solidFill>
                  <a:srgbClr val="0070C0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实验结论</a:t>
            </a:r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:  </a:t>
            </a:r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吸收相同的热量</a:t>
            </a:r>
            <a:r>
              <a:rPr lang="en-US" altLang="zh-CN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,</a:t>
            </a:r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食用油升高的温度比水的多</a:t>
            </a:r>
            <a:r>
              <a:rPr lang="en-US" altLang="zh-CN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.</a:t>
            </a:r>
          </a:p>
        </p:txBody>
      </p:sp>
      <p:sp>
        <p:nvSpPr>
          <p:cNvPr id="2" name="矩形 1"/>
          <p:cNvSpPr/>
          <p:nvPr/>
        </p:nvSpPr>
        <p:spPr>
          <a:xfrm>
            <a:off x="647165" y="4098333"/>
            <a:ext cx="6248757" cy="346249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问题：如何比较不同物质的这种属性呢？</a:t>
            </a:r>
          </a:p>
        </p:txBody>
      </p:sp>
      <p:sp>
        <p:nvSpPr>
          <p:cNvPr id="103" name="Rectangle 13"/>
          <p:cNvSpPr>
            <a:spLocks noChangeArrowheads="1"/>
          </p:cNvSpPr>
          <p:nvPr/>
        </p:nvSpPr>
        <p:spPr bwMode="auto">
          <a:xfrm>
            <a:off x="664029" y="3646666"/>
            <a:ext cx="8675687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质量相同的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不同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种物质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,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吸收相同的热量，升高的温度</a:t>
            </a: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不同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  <a:endParaRPr lang="en-US" altLang="zh-CN" sz="18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EDDBB8B2-955B-47FE-967E-98254EF356F4}"/>
              </a:ext>
            </a:extLst>
          </p:cNvPr>
          <p:cNvSpPr txBox="1"/>
          <p:nvPr/>
        </p:nvSpPr>
        <p:spPr>
          <a:xfrm>
            <a:off x="809626" y="238125"/>
            <a:ext cx="1521089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实验数据：</a:t>
            </a:r>
          </a:p>
        </p:txBody>
      </p:sp>
    </p:spTree>
    <p:extLst>
      <p:ext uri="{BB962C8B-B14F-4D97-AF65-F5344CB8AC3E}">
        <p14:creationId xmlns:p14="http://schemas.microsoft.com/office/powerpoint/2010/main" val="39697683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02" grpId="0"/>
      <p:bldP spid="2" grpId="0"/>
      <p:bldP spid="10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604208" y="1879942"/>
            <a:ext cx="1302637" cy="4570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solidFill>
                  <a:srgbClr val="0039AC"/>
                </a:solidFill>
                <a:cs typeface="+mn-ea"/>
                <a:sym typeface="+mn-lt"/>
              </a:rPr>
              <a:t>2</a:t>
            </a:r>
            <a:r>
              <a:rPr lang="zh-CN" altLang="en-US" sz="1800" kern="0" dirty="0">
                <a:solidFill>
                  <a:srgbClr val="0039AC"/>
                </a:solidFill>
                <a:cs typeface="+mn-ea"/>
                <a:sym typeface="+mn-lt"/>
              </a:rPr>
              <a:t>、定义</a:t>
            </a:r>
            <a:r>
              <a:rPr lang="en-US" altLang="zh-CN" sz="1800" kern="0" dirty="0">
                <a:solidFill>
                  <a:srgbClr val="0039AC"/>
                </a:solidFill>
                <a:cs typeface="+mn-ea"/>
                <a:sym typeface="+mn-lt"/>
              </a:rPr>
              <a:t>:</a:t>
            </a:r>
          </a:p>
        </p:txBody>
      </p:sp>
      <p:sp>
        <p:nvSpPr>
          <p:cNvPr id="10" name="矩形 9"/>
          <p:cNvSpPr/>
          <p:nvPr/>
        </p:nvSpPr>
        <p:spPr>
          <a:xfrm>
            <a:off x="1550988" y="1861902"/>
            <a:ext cx="6988805" cy="90024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indent="-342892" defTabSz="914378">
              <a:lnSpc>
                <a:spcPct val="150000"/>
              </a:lnSpc>
              <a:spcBef>
                <a:spcPct val="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单位质量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(1Kg)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的某种物质在温度升高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(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或降低）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1℃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时所吸收（或放出）的热量叫做这种物质的比热容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. </a:t>
            </a:r>
          </a:p>
        </p:txBody>
      </p:sp>
      <p:sp>
        <p:nvSpPr>
          <p:cNvPr id="11" name="矩形 10"/>
          <p:cNvSpPr/>
          <p:nvPr/>
        </p:nvSpPr>
        <p:spPr>
          <a:xfrm>
            <a:off x="1550988" y="3016154"/>
            <a:ext cx="5452534" cy="4570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焦每千克摄氏度     符号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: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J/(Kg·℃)</a:t>
            </a:r>
          </a:p>
        </p:txBody>
      </p:sp>
      <p:sp>
        <p:nvSpPr>
          <p:cNvPr id="12" name="矩形 11"/>
          <p:cNvSpPr/>
          <p:nvPr/>
        </p:nvSpPr>
        <p:spPr>
          <a:xfrm>
            <a:off x="587956" y="3016155"/>
            <a:ext cx="1468504" cy="4570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solidFill>
                  <a:srgbClr val="0039AC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rgbClr val="0039AC"/>
                </a:solidFill>
                <a:cs typeface="+mn-ea"/>
                <a:sym typeface="+mn-lt"/>
              </a:rPr>
              <a:t>、单位：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622520" y="3849405"/>
            <a:ext cx="8267480" cy="4570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solidFill>
                  <a:srgbClr val="0039AC"/>
                </a:solidFill>
                <a:cs typeface="+mn-ea"/>
                <a:sym typeface="+mn-lt"/>
              </a:rPr>
              <a:t>4</a:t>
            </a:r>
            <a:r>
              <a:rPr lang="zh-CN" altLang="en-US" sz="1800" kern="0" dirty="0">
                <a:solidFill>
                  <a:srgbClr val="0039AC"/>
                </a:solidFill>
                <a:cs typeface="+mn-ea"/>
                <a:sym typeface="+mn-lt"/>
              </a:rPr>
              <a:t>、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比热容是物质的一种</a:t>
            </a:r>
            <a:r>
              <a:rPr lang="zh-CN" altLang="en-US" sz="1800" kern="0" dirty="0">
                <a:solidFill>
                  <a:srgbClr val="0039AC"/>
                </a:solidFill>
                <a:cs typeface="+mn-ea"/>
                <a:sym typeface="+mn-lt"/>
              </a:rPr>
              <a:t>特性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，每种物质都有自己的比热容。</a:t>
            </a: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622521" y="1028652"/>
            <a:ext cx="2307424" cy="410177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>
            <a:lvl1pPr marL="342900" indent="-342900">
              <a:lnSpc>
                <a:spcPct val="140000"/>
              </a:lnSpc>
              <a:spcBef>
                <a:spcPct val="0"/>
              </a:spcBef>
              <a:defRPr sz="2400">
                <a:solidFill>
                  <a:srgbClr val="0039AC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marL="342892" indent="-342892" defTabSz="914378"/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、物理意义：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2056460" y="1019773"/>
            <a:ext cx="5761038" cy="4847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indent="-342892" defTabSz="914378">
              <a:lnSpc>
                <a:spcPct val="150000"/>
              </a:lnSpc>
              <a:spcBef>
                <a:spcPct val="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用来比较物质的吸热能力的物理量。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033C83A0-D7D9-4BBF-8959-D6EBA06CEF27}"/>
              </a:ext>
            </a:extLst>
          </p:cNvPr>
          <p:cNvSpPr txBox="1"/>
          <p:nvPr/>
        </p:nvSpPr>
        <p:spPr>
          <a:xfrm>
            <a:off x="809625" y="238125"/>
            <a:ext cx="1745911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比热容（</a:t>
            </a:r>
            <a:r>
              <a:rPr lang="en-US" altLang="zh-CN" sz="2100" b="1" dirty="0">
                <a:cs typeface="+mn-ea"/>
                <a:sym typeface="+mn-lt"/>
              </a:rPr>
              <a:t>c </a:t>
            </a:r>
            <a:r>
              <a:rPr lang="zh-CN" altLang="en-US" sz="2100" b="1" dirty="0">
                <a:cs typeface="+mn-ea"/>
                <a:sym typeface="+mn-lt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05867663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2008188" y="955950"/>
            <a:ext cx="338455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一些物质的比热容</a:t>
            </a:r>
            <a:endParaRPr lang="en-US" altLang="zh-CN" sz="1800" kern="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pic>
        <p:nvPicPr>
          <p:cNvPr id="3" name="Picture 29" descr="W9(CN]}3JA_1FIH72Y`SJ~Q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54233" y="1630046"/>
            <a:ext cx="6200453" cy="285938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矩形 3"/>
          <p:cNvSpPr/>
          <p:nvPr/>
        </p:nvSpPr>
        <p:spPr>
          <a:xfrm>
            <a:off x="510268" y="883094"/>
            <a:ext cx="2899371" cy="4570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cs typeface="+mn-ea"/>
                <a:sym typeface="+mn-lt"/>
              </a:rPr>
              <a:t>5</a:t>
            </a:r>
            <a:r>
              <a:rPr lang="zh-CN" altLang="en-US" sz="1800" kern="0" dirty="0">
                <a:cs typeface="+mn-ea"/>
                <a:sym typeface="+mn-lt"/>
              </a:rPr>
              <a:t>、比热容表</a:t>
            </a:r>
            <a:r>
              <a:rPr lang="en-US" altLang="zh-CN" sz="1800" kern="0" dirty="0">
                <a:cs typeface="+mn-ea"/>
                <a:sym typeface="+mn-lt"/>
              </a:rPr>
              <a:t>: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6D55042D-AB5F-4D5F-9EAD-E93443CEA40F}"/>
              </a:ext>
            </a:extLst>
          </p:cNvPr>
          <p:cNvSpPr txBox="1"/>
          <p:nvPr/>
        </p:nvSpPr>
        <p:spPr>
          <a:xfrm>
            <a:off x="809625" y="238125"/>
            <a:ext cx="1745911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比热容（</a:t>
            </a:r>
            <a:r>
              <a:rPr lang="en-US" altLang="zh-CN" sz="2100" b="1" dirty="0">
                <a:cs typeface="+mn-ea"/>
                <a:sym typeface="+mn-lt"/>
              </a:rPr>
              <a:t>c </a:t>
            </a:r>
            <a:r>
              <a:rPr lang="zh-CN" altLang="en-US" sz="2100" b="1" dirty="0">
                <a:cs typeface="+mn-ea"/>
                <a:sym typeface="+mn-lt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684896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452440" y="968879"/>
            <a:ext cx="7607828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. 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比热容表中，哪种物质的比热容最大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?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它为多少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?</a:t>
            </a:r>
          </a:p>
        </p:txBody>
      </p:sp>
      <p:sp>
        <p:nvSpPr>
          <p:cNvPr id="3" name="Text Box 13"/>
          <p:cNvSpPr txBox="1">
            <a:spLocks noChangeArrowheads="1"/>
          </p:cNvSpPr>
          <p:nvPr/>
        </p:nvSpPr>
        <p:spPr bwMode="auto">
          <a:xfrm>
            <a:off x="495301" y="3002232"/>
            <a:ext cx="8305799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>
            <a:lvl1pPr>
              <a:spcBef>
                <a:spcPct val="50000"/>
              </a:spcBef>
              <a:defRPr sz="2400"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）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. </a:t>
            </a:r>
            <a:r>
              <a:rPr lang="zh-CN" altLang="en-US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水与冰的比热容是否相同</a:t>
            </a:r>
            <a:r>
              <a:rPr lang="en-US" altLang="zh-CN" kern="0" dirty="0">
                <a:solidFill>
                  <a:sysClr val="windowText" lastClr="000000"/>
                </a:solidFill>
                <a:latin typeface="+mn-lt"/>
                <a:ea typeface="+mn-ea"/>
                <a:cs typeface="+mn-ea"/>
                <a:sym typeface="+mn-lt"/>
              </a:rPr>
              <a:t>?</a:t>
            </a:r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605107" y="3741910"/>
            <a:ext cx="760272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不相同。 同种物质的比热容与</a:t>
            </a:r>
            <a:r>
              <a:rPr lang="zh-CN" altLang="en-US" sz="1800" u="sng" kern="0" dirty="0">
                <a:solidFill>
                  <a:srgbClr val="000000"/>
                </a:solidFill>
                <a:cs typeface="+mn-ea"/>
                <a:sym typeface="+mn-lt"/>
              </a:rPr>
              <a:t>                      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有关</a:t>
            </a:r>
            <a:r>
              <a:rPr lang="en-US" altLang="zh-CN" sz="1800" kern="0" dirty="0">
                <a:solidFill>
                  <a:srgbClr val="000000"/>
                </a:solidFill>
                <a:cs typeface="+mn-ea"/>
                <a:sym typeface="+mn-lt"/>
              </a:rPr>
              <a:t>.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681566" y="1708557"/>
            <a:ext cx="7895694" cy="9002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50000"/>
              </a:spcBef>
              <a:defRPr sz="2800">
                <a:ea typeface="宋体" pitchFamily="2" charset="-122"/>
              </a:defRPr>
            </a:lvl1pPr>
          </a:lstStyle>
          <a:p>
            <a:pPr defTabSz="914378">
              <a:lnSpc>
                <a:spcPct val="150000"/>
              </a:lnSpc>
              <a:spcBef>
                <a:spcPts val="0"/>
              </a:spcBef>
            </a:pPr>
            <a:r>
              <a:rPr lang="zh-CN" altLang="en-US" sz="1800" kern="0" dirty="0">
                <a:solidFill>
                  <a:sysClr val="windowText" lastClr="000000"/>
                </a:solidFill>
                <a:ea typeface="+mn-ea"/>
                <a:cs typeface="+mn-ea"/>
                <a:sym typeface="+mn-lt"/>
              </a:rPr>
              <a:t>水的比热容最大。为</a:t>
            </a:r>
            <a:r>
              <a:rPr lang="en-US" altLang="zh-CN" sz="1800" kern="0" dirty="0">
                <a:solidFill>
                  <a:sysClr val="windowText" lastClr="000000"/>
                </a:solidFill>
                <a:ea typeface="+mn-ea"/>
                <a:cs typeface="+mn-ea"/>
                <a:sym typeface="+mn-lt"/>
              </a:rPr>
              <a:t>____________________</a:t>
            </a:r>
            <a:r>
              <a:rPr lang="zh-CN" altLang="en-US" sz="1800" kern="0" dirty="0">
                <a:solidFill>
                  <a:sysClr val="windowText" lastClr="000000"/>
                </a:solidFill>
                <a:ea typeface="+mn-ea"/>
                <a:cs typeface="+mn-ea"/>
                <a:sym typeface="+mn-lt"/>
              </a:rPr>
              <a:t>。 其物理意义是</a:t>
            </a:r>
            <a:r>
              <a:rPr lang="en-US" altLang="zh-CN" sz="1800" kern="0" dirty="0">
                <a:solidFill>
                  <a:sysClr val="windowText" lastClr="000000"/>
                </a:solidFill>
                <a:ea typeface="+mn-ea"/>
                <a:cs typeface="+mn-ea"/>
                <a:sym typeface="+mn-lt"/>
              </a:rPr>
              <a:t>:</a:t>
            </a:r>
          </a:p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ea typeface="+mn-ea"/>
                <a:cs typeface="+mn-ea"/>
                <a:sym typeface="+mn-lt"/>
              </a:rPr>
              <a:t>_________________________________________________. </a:t>
            </a: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164680" y="1736904"/>
            <a:ext cx="2929466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4.2X10</a:t>
            </a:r>
            <a:r>
              <a:rPr lang="en-US" altLang="zh-CN" sz="1800" kern="0" baseline="30000" dirty="0">
                <a:solidFill>
                  <a:srgbClr val="FF0000"/>
                </a:solidFill>
                <a:cs typeface="+mn-ea"/>
                <a:sym typeface="+mn-lt"/>
              </a:rPr>
              <a:t>3</a:t>
            </a: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J/(kg.</a:t>
            </a:r>
            <a:r>
              <a:rPr lang="en-US" altLang="zh-CN" sz="1800" kern="0" baseline="30000" dirty="0">
                <a:solidFill>
                  <a:srgbClr val="FF0000"/>
                </a:solidFill>
                <a:cs typeface="+mn-ea"/>
                <a:sym typeface="+mn-lt"/>
              </a:rPr>
              <a:t>0</a:t>
            </a:r>
            <a:r>
              <a:rPr lang="en-US" altLang="zh-CN" sz="1800" kern="0" dirty="0">
                <a:solidFill>
                  <a:srgbClr val="FF0000"/>
                </a:solidFill>
                <a:cs typeface="+mn-ea"/>
                <a:sym typeface="+mn-lt"/>
              </a:rPr>
              <a:t>c)</a:t>
            </a: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90575" y="2170383"/>
            <a:ext cx="8353425" cy="4385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spcBef>
                <a:spcPct val="50000"/>
              </a:spcBef>
              <a:defRPr sz="24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千克的水温度升高</a:t>
            </a:r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en-US" altLang="zh-CN" kern="0" baseline="30000" dirty="0">
                <a:latin typeface="+mn-lt"/>
                <a:ea typeface="+mn-ea"/>
                <a:cs typeface="+mn-ea"/>
                <a:sym typeface="+mn-lt"/>
              </a:rPr>
              <a:t>0</a:t>
            </a:r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c</a:t>
            </a:r>
            <a:r>
              <a:rPr lang="zh-CN" altLang="en-US" kern="0" dirty="0">
                <a:latin typeface="+mn-lt"/>
                <a:ea typeface="+mn-ea"/>
                <a:cs typeface="+mn-ea"/>
                <a:sym typeface="+mn-lt"/>
              </a:rPr>
              <a:t>时所吸收的热量为</a:t>
            </a:r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4.2X10</a:t>
            </a:r>
            <a:r>
              <a:rPr lang="en-US" altLang="zh-CN" kern="0" baseline="30000" dirty="0"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en-US" altLang="zh-CN" kern="0" dirty="0">
                <a:latin typeface="+mn-lt"/>
                <a:ea typeface="+mn-ea"/>
                <a:cs typeface="+mn-ea"/>
                <a:sym typeface="+mn-lt"/>
              </a:rPr>
              <a:t>J</a:t>
            </a:r>
            <a:endParaRPr lang="zh-CN" altLang="en-US" kern="0" dirty="0"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3764654" y="3660957"/>
            <a:ext cx="1723549" cy="346249"/>
          </a:xfrm>
          <a:prstGeom prst="rect">
            <a:avLst/>
          </a:prstGeom>
          <a:noFill/>
          <a:ln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物质的状态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3E602C6-A933-44F5-B21E-5792B9DDF899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观察思考</a:t>
            </a:r>
          </a:p>
        </p:txBody>
      </p:sp>
    </p:spTree>
    <p:extLst>
      <p:ext uri="{BB962C8B-B14F-4D97-AF65-F5344CB8AC3E}">
        <p14:creationId xmlns:p14="http://schemas.microsoft.com/office/powerpoint/2010/main" val="108244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  <p:bldP spid="4" grpId="0" build="allAtOnce"/>
      <p:bldP spid="6" grpId="0"/>
      <p:bldP spid="7" grpId="0"/>
      <p:bldP spid="8" grpId="0" build="allAtOnce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630202" y="2165870"/>
            <a:ext cx="4205817" cy="34169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l">
              <a:spcBef>
                <a:spcPts val="700"/>
              </a:spcBef>
              <a:buSzPct val="100000"/>
              <a:buNone/>
              <a:defRPr sz="2400">
                <a:latin typeface="微软雅黑" pitchFamily="34" charset="-122"/>
                <a:ea typeface="微软雅黑" pitchFamily="34" charset="-122"/>
              </a:defRPr>
            </a:lvl1pPr>
            <a:lvl2pPr marL="783590" indent="-326390">
              <a:spcBef>
                <a:spcPts val="700"/>
              </a:spcBef>
              <a:buSzPct val="100000"/>
              <a:buChar char="–"/>
              <a:defRPr sz="3200"/>
            </a:lvl2pPr>
            <a:lvl3pPr marL="1219200" indent="-304800">
              <a:spcBef>
                <a:spcPts val="700"/>
              </a:spcBef>
              <a:buSzPct val="100000"/>
              <a:buChar char="•"/>
              <a:defRPr sz="3200"/>
            </a:lvl3pPr>
            <a:lvl4pPr marL="1737360" indent="-365760">
              <a:spcBef>
                <a:spcPts val="700"/>
              </a:spcBef>
              <a:buSzPct val="100000"/>
              <a:buChar char="–"/>
              <a:defRPr sz="3200"/>
            </a:lvl4pPr>
            <a:lvl5pPr marL="2194560" indent="-365760">
              <a:spcBef>
                <a:spcPts val="700"/>
              </a:spcBef>
              <a:buSzPct val="100000"/>
              <a:buChar char="»"/>
              <a:defRPr sz="3200"/>
            </a:lvl5pPr>
            <a:lvl6pPr marL="2692400" indent="-406400">
              <a:spcBef>
                <a:spcPts val="700"/>
              </a:spcBef>
              <a:buSzPct val="100000"/>
              <a:buChar char="•"/>
              <a:defRPr sz="3200"/>
            </a:lvl6pPr>
            <a:lvl7pPr marL="3149600" indent="-406400">
              <a:spcBef>
                <a:spcPts val="700"/>
              </a:spcBef>
              <a:buSzPct val="100000"/>
              <a:buChar char="•"/>
              <a:defRPr sz="3200"/>
            </a:lvl7pPr>
            <a:lvl8pPr marL="3606800" indent="-406400">
              <a:spcBef>
                <a:spcPts val="700"/>
              </a:spcBef>
              <a:buSzPct val="100000"/>
              <a:buChar char="•"/>
              <a:defRPr sz="3200"/>
            </a:lvl8pPr>
            <a:lvl9pPr marL="4064000" indent="-406400">
              <a:spcBef>
                <a:spcPts val="700"/>
              </a:spcBef>
              <a:buSzPct val="100000"/>
              <a:buChar char="•"/>
              <a:defRPr sz="3200"/>
            </a:lvl9pPr>
          </a:lstStyle>
          <a:p>
            <a:pPr defTabSz="914378"/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）、汽车发动机用水冷却</a:t>
            </a:r>
          </a:p>
        </p:txBody>
      </p:sp>
      <p:sp>
        <p:nvSpPr>
          <p:cNvPr id="4" name="矩形 3"/>
          <p:cNvSpPr/>
          <p:nvPr/>
        </p:nvSpPr>
        <p:spPr>
          <a:xfrm>
            <a:off x="646171" y="1035922"/>
            <a:ext cx="4829771" cy="457048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marL="342892" indent="-342892" defTabSz="914378">
              <a:lnSpc>
                <a:spcPct val="140000"/>
              </a:lnSpc>
              <a:spcBef>
                <a:spcPct val="0"/>
              </a:spcBef>
            </a:pPr>
            <a:r>
              <a:rPr lang="en-US" altLang="zh-CN" sz="1800" kern="0" dirty="0">
                <a:solidFill>
                  <a:srgbClr val="0039AC"/>
                </a:solidFill>
                <a:cs typeface="+mn-ea"/>
                <a:sym typeface="+mn-lt"/>
              </a:rPr>
              <a:t>6</a:t>
            </a:r>
            <a:r>
              <a:rPr lang="zh-CN" altLang="en-US" sz="1800" kern="0" dirty="0">
                <a:solidFill>
                  <a:srgbClr val="0039AC"/>
                </a:solidFill>
                <a:cs typeface="+mn-ea"/>
                <a:sym typeface="+mn-lt"/>
              </a:rPr>
              <a:t>、水的比热容较大的应用</a:t>
            </a:r>
            <a:endParaRPr lang="en-US" altLang="zh-CN" sz="1800" kern="0" dirty="0">
              <a:solidFill>
                <a:srgbClr val="0039AC"/>
              </a:solidFill>
              <a:cs typeface="+mn-ea"/>
              <a:sym typeface="+mn-l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36177" y="1035922"/>
            <a:ext cx="1911612" cy="12744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630202" y="1739321"/>
            <a:ext cx="3077635" cy="341692"/>
          </a:xfrm>
          <a:prstGeom prst="rect">
            <a:avLst/>
          </a:prstGeom>
        </p:spPr>
        <p:txBody>
          <a:bodyPr lIns="68580" tIns="34290" rIns="68580" bIns="34290"/>
          <a:lstStyle>
            <a:lvl1pPr marL="342900" indent="-3429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1pPr>
            <a:lvl2pPr marL="783590" indent="-32639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2pPr>
            <a:lvl3pPr marL="1219200" indent="-3048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3pPr>
            <a:lvl4pPr marL="1737360" indent="-36576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4pPr>
            <a:lvl5pPr marL="2194560" indent="-365760">
              <a:spcBef>
                <a:spcPts val="700"/>
              </a:spcBef>
              <a:buSzPct val="100000"/>
              <a:buChar char="»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5pPr>
            <a:lvl6pPr marL="26924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6pPr>
            <a:lvl7pPr marL="31496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7pPr>
            <a:lvl8pPr marL="36068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8pPr>
            <a:lvl9pPr marL="40640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9pPr>
          </a:lstStyle>
          <a:p>
            <a:pPr marL="0" indent="0" defTabSz="914378">
              <a:buNone/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（1）、用热水取暖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60572" y="2507562"/>
            <a:ext cx="2262822" cy="160001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07333" y="2886148"/>
            <a:ext cx="4672239" cy="1342166"/>
          </a:xfrm>
          <a:prstGeom prst="rect">
            <a:avLst/>
          </a:prstGeom>
        </p:spPr>
        <p:txBody>
          <a:bodyPr lIns="68580" tIns="34290" rIns="68580" bIns="34290"/>
          <a:lstStyle>
            <a:lvl1pPr marL="342900" indent="-3429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1pPr>
            <a:lvl2pPr marL="783590" indent="-32639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2pPr>
            <a:lvl3pPr marL="1219200" indent="-3048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3pPr>
            <a:lvl4pPr marL="1737360" indent="-365760">
              <a:spcBef>
                <a:spcPts val="700"/>
              </a:spcBef>
              <a:buSzPct val="100000"/>
              <a:buChar char="–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4pPr>
            <a:lvl5pPr marL="2194560" indent="-365760">
              <a:spcBef>
                <a:spcPts val="700"/>
              </a:spcBef>
              <a:buSzPct val="100000"/>
              <a:buChar char="»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5pPr>
            <a:lvl6pPr marL="26924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6pPr>
            <a:lvl7pPr marL="31496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7pPr>
            <a:lvl8pPr marL="36068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8pPr>
            <a:lvl9pPr marL="4064000" indent="-406400">
              <a:spcBef>
                <a:spcPts val="700"/>
              </a:spcBef>
              <a:buSzPct val="100000"/>
              <a:buChar char="•"/>
              <a:defRPr sz="3200">
                <a:latin typeface="Arial" panose="020B0706020202030204"/>
                <a:ea typeface="Arial" panose="020B0706020202030204"/>
                <a:cs typeface="Arial" panose="020B0706020202030204"/>
                <a:sym typeface="Arial" panose="020B0706020202030204"/>
              </a:defRPr>
            </a:lvl9pPr>
          </a:lstStyle>
          <a:p>
            <a:pPr marL="0" indent="0" defTabSz="914378">
              <a:lnSpc>
                <a:spcPct val="150000"/>
              </a:lnSpc>
              <a:spcBef>
                <a:spcPts val="0"/>
              </a:spcBef>
              <a:buNone/>
            </a:pPr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因为水的比热容大。在吸收和放出一样热量的情况下，升高和降低的温度小，取暖和散热效果好。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2FC94E16-8D83-4A5D-8E00-C4F374B1AF44}"/>
              </a:ext>
            </a:extLst>
          </p:cNvPr>
          <p:cNvSpPr txBox="1"/>
          <p:nvPr/>
        </p:nvSpPr>
        <p:spPr>
          <a:xfrm>
            <a:off x="809625" y="238125"/>
            <a:ext cx="1745911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比热容（</a:t>
            </a:r>
            <a:r>
              <a:rPr lang="en-US" altLang="zh-CN" sz="2100" b="1" dirty="0">
                <a:cs typeface="+mn-ea"/>
                <a:sym typeface="+mn-lt"/>
              </a:rPr>
              <a:t>c </a:t>
            </a:r>
            <a:r>
              <a:rPr lang="zh-CN" altLang="en-US" sz="2100" b="1" dirty="0">
                <a:cs typeface="+mn-ea"/>
                <a:sym typeface="+mn-lt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89103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360587" y="1007712"/>
            <a:ext cx="7162269" cy="303253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1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/>
          <a:lstStyle/>
          <a:p>
            <a:pPr defTabSz="914378">
              <a:buSzPct val="100000"/>
            </a:pP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）为什么同一纬度的海滨城市和沙漠地区的气温变化差别如此大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?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936890" y="1790605"/>
            <a:ext cx="1850897" cy="123393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3"/>
          <p:cNvPicPr preferRelativeResize="0"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665133" y="1749478"/>
            <a:ext cx="1974278" cy="13161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481659" y="1970318"/>
            <a:ext cx="2600060" cy="76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defTabSz="914378" eaLnBrk="1" hangingPunct="1">
              <a:spcBef>
                <a:spcPct val="50000"/>
              </a:spcBef>
              <a:defRPr/>
            </a:pPr>
            <a:r>
              <a:rPr lang="zh-CN" altLang="en-US" sz="1800" b="1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海滨</a:t>
            </a:r>
            <a:endParaRPr lang="en-US" altLang="zh-CN" sz="1800" b="1" kern="0" dirty="0">
              <a:solidFill>
                <a:srgbClr val="00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ctr" defTabSz="914378" eaLnBrk="1" hangingPunct="1">
              <a:spcBef>
                <a:spcPct val="50000"/>
              </a:spcBef>
              <a:defRPr/>
            </a:pPr>
            <a:r>
              <a:rPr lang="en-US" altLang="zh-CN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24</a:t>
            </a:r>
            <a:r>
              <a:rPr lang="zh-CN" altLang="en-US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℃－</a:t>
            </a:r>
            <a:r>
              <a:rPr lang="en-US" altLang="zh-CN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28</a:t>
            </a:r>
            <a:r>
              <a:rPr lang="zh-CN" altLang="en-US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℃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207347" y="1970318"/>
            <a:ext cx="2631017" cy="76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</a:defRPr>
            </a:lvl9pPr>
          </a:lstStyle>
          <a:p>
            <a:pPr algn="ctr" defTabSz="914378" eaLnBrk="1" hangingPunct="1">
              <a:spcBef>
                <a:spcPct val="50000"/>
              </a:spcBef>
              <a:defRPr/>
            </a:pPr>
            <a:r>
              <a:rPr lang="zh-CN" altLang="en-US" sz="1800" b="1" kern="0" dirty="0">
                <a:latin typeface="+mn-lt"/>
                <a:ea typeface="+mn-ea"/>
                <a:cs typeface="+mn-ea"/>
                <a:sym typeface="+mn-lt"/>
              </a:rPr>
              <a:t>沙漠</a:t>
            </a:r>
            <a:endParaRPr lang="en-US" altLang="zh-CN" sz="1800" b="1" kern="0" dirty="0">
              <a:latin typeface="+mn-lt"/>
              <a:ea typeface="+mn-ea"/>
              <a:cs typeface="+mn-ea"/>
              <a:sym typeface="+mn-lt"/>
            </a:endParaRPr>
          </a:p>
          <a:p>
            <a:pPr algn="ctr" defTabSz="914378" eaLnBrk="1" hangingPunct="1">
              <a:spcBef>
                <a:spcPct val="50000"/>
              </a:spcBef>
              <a:defRPr/>
            </a:pPr>
            <a:r>
              <a:rPr lang="en-US" altLang="zh-CN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5</a:t>
            </a:r>
            <a:r>
              <a:rPr lang="zh-CN" altLang="en-US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℃－</a:t>
            </a:r>
            <a:r>
              <a:rPr lang="en-US" altLang="zh-CN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38</a:t>
            </a:r>
            <a:r>
              <a:rPr lang="zh-CN" altLang="en-US" sz="18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℃</a:t>
            </a:r>
          </a:p>
        </p:txBody>
      </p:sp>
      <p:sp>
        <p:nvSpPr>
          <p:cNvPr id="8" name="Rectangle 22"/>
          <p:cNvSpPr>
            <a:spLocks noChangeArrowheads="1"/>
          </p:cNvSpPr>
          <p:nvPr/>
        </p:nvSpPr>
        <p:spPr bwMode="auto">
          <a:xfrm>
            <a:off x="495301" y="3492960"/>
            <a:ext cx="8143875" cy="84484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40000"/>
              </a:lnSpc>
              <a:spcBef>
                <a:spcPct val="0"/>
              </a:spcBef>
              <a:defRPr/>
            </a:pPr>
            <a:r>
              <a:rPr kumimoji="1"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讨论</a:t>
            </a:r>
            <a:endParaRPr kumimoji="1" lang="en-US" altLang="zh-CN" sz="1800" kern="0" dirty="0">
              <a:solidFill>
                <a:srgbClr val="FF0000"/>
              </a:solidFill>
              <a:cs typeface="+mn-ea"/>
              <a:sym typeface="+mn-lt"/>
            </a:endParaRPr>
          </a:p>
          <a:p>
            <a:pPr defTabSz="914378">
              <a:lnSpc>
                <a:spcPct val="140000"/>
              </a:lnSpc>
              <a:spcBef>
                <a:spcPct val="0"/>
              </a:spcBef>
              <a:defRPr/>
            </a:pPr>
            <a:r>
              <a:rPr kumimoji="1"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新疆有句谚语：“早穿皮袄午穿纱 围着火炉吃西瓜”能说出道理吗？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B2503AF8-4A66-434E-BA79-18836F7FFBA4}"/>
              </a:ext>
            </a:extLst>
          </p:cNvPr>
          <p:cNvSpPr txBox="1"/>
          <p:nvPr/>
        </p:nvSpPr>
        <p:spPr>
          <a:xfrm>
            <a:off x="809625" y="238125"/>
            <a:ext cx="1745911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比热容（</a:t>
            </a:r>
            <a:r>
              <a:rPr lang="en-US" altLang="zh-CN" sz="2100" b="1" dirty="0">
                <a:cs typeface="+mn-ea"/>
                <a:sym typeface="+mn-lt"/>
              </a:rPr>
              <a:t>c </a:t>
            </a:r>
            <a:r>
              <a:rPr lang="zh-CN" altLang="en-US" sz="2100" b="1" dirty="0">
                <a:cs typeface="+mn-ea"/>
                <a:sym typeface="+mn-lt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16444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[WFD] Flat Orange 03">
      <a:dk1>
        <a:srgbClr val="F7F7F7"/>
      </a:dk1>
      <a:lt1>
        <a:srgbClr val="323232"/>
      </a:lt1>
      <a:dk2>
        <a:srgbClr val="F7F7F7"/>
      </a:dk2>
      <a:lt2>
        <a:srgbClr val="323232"/>
      </a:lt2>
      <a:accent1>
        <a:srgbClr val="FF6600"/>
      </a:accent1>
      <a:accent2>
        <a:srgbClr val="FF6600"/>
      </a:accent2>
      <a:accent3>
        <a:srgbClr val="FF6600"/>
      </a:accent3>
      <a:accent4>
        <a:srgbClr val="FF6600"/>
      </a:accent4>
      <a:accent5>
        <a:srgbClr val="FF6600"/>
      </a:accent5>
      <a:accent6>
        <a:srgbClr val="FF6600"/>
      </a:accent6>
      <a:hlink>
        <a:srgbClr val="FFFFFF"/>
      </a:hlink>
      <a:folHlink>
        <a:srgbClr val="7F7F00"/>
      </a:folHlink>
    </a:clrScheme>
    <a:fontScheme name="j5dcrwpa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</TotalTime>
  <Words>1271</Words>
  <Application>Microsoft Office PowerPoint</Application>
  <PresentationFormat>全屏显示(16:9)</PresentationFormat>
  <Paragraphs>154</Paragraphs>
  <Slides>19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3" baseType="lpstr">
      <vt:lpstr>FandolFang R</vt:lpstr>
      <vt:lpstr>Arial</vt:lpstr>
      <vt:lpstr>Montserrat Medium</vt:lpstr>
      <vt:lpstr>第一PPT模板网-WWW.1PPT.COM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2</cp:revision>
  <dcterms:created xsi:type="dcterms:W3CDTF">2020-05-16T14:24:54Z</dcterms:created>
  <dcterms:modified xsi:type="dcterms:W3CDTF">2023-10-22T03:11:40Z</dcterms:modified>
</cp:coreProperties>
</file>