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2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6.xml" ContentType="application/vnd.openxmlformats-officedocument.presentationml.tags+xml"/>
  <Override PartName="/ppt/tags/tag168.xml" ContentType="application/vnd.openxmlformats-officedocument.presentationml.tags+xml"/>
  <Override PartName="/ppt/tags/tag170.xml" ContentType="application/vnd.openxmlformats-officedocument.presentationml.tags+xml"/>
  <Override PartName="/ppt/tags/tag172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8.xml" ContentType="application/vnd.openxmlformats-officedocument.presentationml.tags+xml"/>
  <Override PartName="/ppt/tags/tag180.xml" ContentType="application/vnd.openxmlformats-officedocument.presentationml.tags+xml"/>
  <Override PartName="/ppt/tags/tag182.xml" ContentType="application/vnd.openxmlformats-officedocument.presentationml.tags+xml"/>
  <Override PartName="/ppt/tags/tag184.xml" ContentType="application/vnd.openxmlformats-officedocument.presentationml.tags+xml"/>
  <Override PartName="/ppt/tags/tag186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9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8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65.xml" ContentType="application/vnd.openxmlformats-officedocument.presentationml.tags+xml"/>
  <Override PartName="/ppt/tags/tag167.xml" ContentType="application/vnd.openxmlformats-officedocument.presentationml.tags+xml"/>
  <Override PartName="/ppt/tags/tag169.xml" ContentType="application/vnd.openxmlformats-officedocument.presentationml.tags+xml"/>
  <Override PartName="/ppt/tags/tag171.xml" ContentType="application/vnd.openxmlformats-officedocument.presentationml.tags+xml"/>
  <Override PartName="/ppt/tags/tag173.xml" ContentType="application/vnd.openxmlformats-officedocument.presentationml.tags+xml"/>
  <Override PartName="/ppt/tags/tag177.xml" ContentType="application/vnd.openxmlformats-officedocument.presentationml.tags+xml"/>
  <Override PartName="/ppt/tags/tag179.xml" ContentType="application/vnd.openxmlformats-officedocument.presentationml.tags+xml"/>
  <Override PartName="/ppt/tags/tag181.xml" ContentType="application/vnd.openxmlformats-officedocument.presentationml.tags+xml"/>
  <Override PartName="/ppt/tags/tag183.xml" ContentType="application/vnd.openxmlformats-officedocument.presentationml.tags+xml"/>
  <Override PartName="/ppt/tags/tag185.xml" ContentType="application/vnd.openxmlformats-officedocument.presentationml.tags+xml"/>
  <Override PartName="/ppt/tags/tag187.xml" ContentType="application/vnd.openxmlformats-officedocument.presentationml.tags+xml"/>
  <Override PartName="/ppt/tags/tag198.xml" ContentType="application/vnd.openxmlformats-officedocument.presentationml.tags+xml"/>
  <Override PartName="/ppt/tags/tag200.xml" ContentType="application/vnd.openxmlformats-officedocument.presentationml.tags+xml"/>
  <Override PartName="/ppt/tags/tag204.xml" ContentType="application/vnd.openxmlformats-officedocument.presentationml.tags+xml"/>
  <Override PartName="/ppt/tags/tag207.xml" ContentType="application/vnd.openxmlformats-officedocument.presentationml.tags+xml"/>
  <Override PartName="/ppt/tags/tag209.xml" ContentType="application/vnd.openxmlformats-officedocument.presentationml.tags+xml"/>
  <Override PartName="/ppt/tags/tag283.xml" ContentType="application/vnd.openxmlformats-officedocument.presentationml.tags+xml"/>
  <Override PartName="/ppt/tags/tag294.xml" ContentType="application/vnd.openxmlformats-officedocument.presentationml.tags+xml"/>
  <Override PartName="/ppt/tags/tag30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96" r:id="rId3"/>
    <p:sldId id="272" r:id="rId4"/>
    <p:sldId id="310" r:id="rId5"/>
    <p:sldId id="311" r:id="rId6"/>
    <p:sldId id="312" r:id="rId7"/>
    <p:sldId id="313" r:id="rId8"/>
    <p:sldId id="300" r:id="rId9"/>
    <p:sldId id="314" r:id="rId10"/>
    <p:sldId id="315" r:id="rId11"/>
    <p:sldId id="316" r:id="rId12"/>
    <p:sldId id="317" r:id="rId13"/>
    <p:sldId id="318" r:id="rId14"/>
    <p:sldId id="304" r:id="rId15"/>
    <p:sldId id="319" r:id="rId16"/>
    <p:sldId id="267" r:id="rId17"/>
    <p:sldId id="307" r:id="rId18"/>
    <p:sldId id="308" r:id="rId19"/>
    <p:sldId id="320" r:id="rId20"/>
    <p:sldId id="321" r:id="rId21"/>
    <p:sldId id="322" r:id="rId22"/>
    <p:sldId id="323" r:id="rId23"/>
    <p:sldId id="309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494" y="62"/>
      </p:cViewPr>
      <p:guideLst>
        <p:guide orient="horz" pos="2160"/>
        <p:guide pos="381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heme" Target="../theme/theme2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页眉占位符 24577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/>
          </a:p>
        </p:txBody>
      </p:sp>
      <p:sp>
        <p:nvSpPr>
          <p:cNvPr id="24579" name="日期占位符 24578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/>
          </a:p>
        </p:txBody>
      </p:sp>
      <p:sp>
        <p:nvSpPr>
          <p:cNvPr id="24580" name="幻灯片图像占位符 24579"/>
          <p:cNvSpPr>
            <a:spLocks noGrp="1" noRot="1" noChangeAspect="1" noTextEdi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文本占位符 24580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4582" name="页脚占位符 24581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/>
          </a:p>
        </p:txBody>
      </p:sp>
      <p:sp>
        <p:nvSpPr>
          <p:cNvPr id="24583" name="灯片编号占位符 24582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图片 1030" descr="课件母版背景副本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标题 1025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032" name="图片 1073743875" descr="学科网 zxxk.com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2.xml"/><Relationship Id="rId3" Type="http://schemas.openxmlformats.org/officeDocument/2006/relationships/tags" Target="../tags/tag182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201.xml"/><Relationship Id="rId2" Type="http://schemas.openxmlformats.org/officeDocument/2006/relationships/tags" Target="../tags/tag180.xml"/><Relationship Id="rId16" Type="http://schemas.openxmlformats.org/officeDocument/2006/relationships/tags" Target="../tags/tag199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78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6.xml"/><Relationship Id="rId15" Type="http://schemas.openxmlformats.org/officeDocument/2006/relationships/tags" Target="../tags/tag197.xml"/><Relationship Id="rId10" Type="http://schemas.openxmlformats.org/officeDocument/2006/relationships/tags" Target="../tags/tag192.xml"/><Relationship Id="rId19" Type="http://schemas.openxmlformats.org/officeDocument/2006/relationships/tags" Target="../tags/tag203.xml"/><Relationship Id="rId4" Type="http://schemas.openxmlformats.org/officeDocument/2006/relationships/tags" Target="../tags/tag184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8.xml"/><Relationship Id="rId7" Type="http://schemas.openxmlformats.org/officeDocument/2006/relationships/tags" Target="../tags/tag213.xml"/><Relationship Id="rId12" Type="http://schemas.openxmlformats.org/officeDocument/2006/relationships/image" Target="../media/image34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2.xml"/><Relationship Id="rId11" Type="http://schemas.microsoft.com/office/2007/relationships/hdphoto" Target="../media/hdphoto2.wdp"/><Relationship Id="rId5" Type="http://schemas.openxmlformats.org/officeDocument/2006/relationships/tags" Target="../tags/tag211.xml"/><Relationship Id="rId10" Type="http://schemas.openxmlformats.org/officeDocument/2006/relationships/image" Target="../media/image28.png"/><Relationship Id="rId4" Type="http://schemas.openxmlformats.org/officeDocument/2006/relationships/tags" Target="../tags/tag210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image" Target="../media/image36.png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image" Target="../media/image35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9.xml"/><Relationship Id="rId15" Type="http://schemas.openxmlformats.org/officeDocument/2006/relationships/image" Target="../media/image38.png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tags" Target="../tags/tag22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10" Type="http://schemas.openxmlformats.org/officeDocument/2006/relationships/image" Target="../media/image41.jpeg"/><Relationship Id="rId4" Type="http://schemas.openxmlformats.org/officeDocument/2006/relationships/tags" Target="../tags/tag228.xml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tags" Target="../tags/tag24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33.xml"/><Relationship Id="rId21" Type="http://schemas.openxmlformats.org/officeDocument/2006/relationships/image" Target="../media/image44.jpeg"/><Relationship Id="rId7" Type="http://schemas.openxmlformats.org/officeDocument/2006/relationships/tags" Target="../tags/tag237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0" Type="http://schemas.openxmlformats.org/officeDocument/2006/relationships/image" Target="../media/image43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10" Type="http://schemas.openxmlformats.org/officeDocument/2006/relationships/tags" Target="../tags/tag240.xml"/><Relationship Id="rId19" Type="http://schemas.openxmlformats.org/officeDocument/2006/relationships/image" Target="../media/image42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tags" Target="../tags/tag273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34" Type="http://schemas.openxmlformats.org/officeDocument/2006/relationships/image" Target="../media/image49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33" Type="http://schemas.openxmlformats.org/officeDocument/2006/relationships/tags" Target="../tags/tag294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29" Type="http://schemas.openxmlformats.org/officeDocument/2006/relationships/tags" Target="../tags/tag276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32" Type="http://schemas.openxmlformats.org/officeDocument/2006/relationships/image" Target="../media/image48.png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36" Type="http://schemas.openxmlformats.org/officeDocument/2006/relationships/image" Target="../media/image50.png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tags" Target="../tags/tag283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slideLayout" Target="../slideLayouts/slideLayout2.xml"/><Relationship Id="rId35" Type="http://schemas.openxmlformats.org/officeDocument/2006/relationships/tags" Target="../tags/tag301.xml"/><Relationship Id="rId8" Type="http://schemas.openxmlformats.org/officeDocument/2006/relationships/tags" Target="../tags/tag2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2" Type="http://schemas.openxmlformats.org/officeDocument/2006/relationships/tags" Target="../tags/tag295.xml"/><Relationship Id="rId1" Type="http://schemas.openxmlformats.org/officeDocument/2006/relationships/tags" Target="../tags/tag29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tags" Target="../tags/tag303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8.wmf"/><Relationship Id="rId2" Type="http://schemas.openxmlformats.org/officeDocument/2006/relationships/tags" Target="../tags/tag302.xml"/><Relationship Id="rId1" Type="http://schemas.openxmlformats.org/officeDocument/2006/relationships/tags" Target="../tags/tag300.x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5" Type="http://schemas.openxmlformats.org/officeDocument/2006/relationships/tags" Target="../tags/tag305.xml"/><Relationship Id="rId10" Type="http://schemas.openxmlformats.org/officeDocument/2006/relationships/image" Target="../media/image47.wmf"/><Relationship Id="rId4" Type="http://schemas.openxmlformats.org/officeDocument/2006/relationships/tags" Target="../tags/tag304.xml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image" Target="../media/image6.jpeg"/><Relationship Id="rId3" Type="http://schemas.openxmlformats.org/officeDocument/2006/relationships/tags" Target="../tags/tag84.xml"/><Relationship Id="rId21" Type="http://schemas.openxmlformats.org/officeDocument/2006/relationships/image" Target="../media/image9.jpe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image" Target="../media/image8.jpe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19" Type="http://schemas.openxmlformats.org/officeDocument/2006/relationships/image" Target="../media/image7.jpe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11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slideLayout" Target="../slideLayouts/slideLayout7.xml"/><Relationship Id="rId17" Type="http://schemas.microsoft.com/office/2007/relationships/hdphoto" Target="../media/hdphoto1.wdp"/><Relationship Id="rId2" Type="http://schemas.openxmlformats.org/officeDocument/2006/relationships/tags" Target="../tags/tag99.xml"/><Relationship Id="rId16" Type="http://schemas.openxmlformats.org/officeDocument/2006/relationships/image" Target="../media/image5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image" Target="../media/image13.png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11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0" Type="http://schemas.openxmlformats.org/officeDocument/2006/relationships/tags" Target="../tags/tag124.xml"/><Relationship Id="rId4" Type="http://schemas.openxmlformats.org/officeDocument/2006/relationships/tags" Target="../tags/tag118.xml"/><Relationship Id="rId9" Type="http://schemas.openxmlformats.org/officeDocument/2006/relationships/tags" Target="../tags/tag1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image" Target="../media/image15.pn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tags" Target="../tags/tag145.xml"/><Relationship Id="rId21" Type="http://schemas.openxmlformats.org/officeDocument/2006/relationships/tags" Target="../tags/tag171.xml"/><Relationship Id="rId34" Type="http://schemas.openxmlformats.org/officeDocument/2006/relationships/image" Target="../media/image26.png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67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2" Type="http://schemas.openxmlformats.org/officeDocument/2006/relationships/tags" Target="../tags/tag144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tags" Target="../tags/tag181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image" Target="../media/image27.png"/><Relationship Id="rId5" Type="http://schemas.openxmlformats.org/officeDocument/2006/relationships/tags" Target="../tags/tag147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image" Target="../media/image23.png"/><Relationship Id="rId36" Type="http://schemas.openxmlformats.org/officeDocument/2006/relationships/tags" Target="../tags/tag187.xml"/><Relationship Id="rId10" Type="http://schemas.openxmlformats.org/officeDocument/2006/relationships/tags" Target="../tags/tag152.xml"/><Relationship Id="rId19" Type="http://schemas.openxmlformats.org/officeDocument/2006/relationships/tags" Target="../tags/tag169.xml"/><Relationship Id="rId31" Type="http://schemas.openxmlformats.org/officeDocument/2006/relationships/tags" Target="../tags/tag183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20.png"/><Relationship Id="rId27" Type="http://schemas.openxmlformats.org/officeDocument/2006/relationships/tags" Target="../tags/tag179.xml"/><Relationship Id="rId30" Type="http://schemas.openxmlformats.org/officeDocument/2006/relationships/image" Target="../media/image24.png"/><Relationship Id="rId8" Type="http://schemas.openxmlformats.org/officeDocument/2006/relationships/tags" Target="../tags/tag1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72.xml"/><Relationship Id="rId18" Type="http://schemas.openxmlformats.org/officeDocument/2006/relationships/image" Target="../media/image5.png"/><Relationship Id="rId26" Type="http://schemas.openxmlformats.org/officeDocument/2006/relationships/image" Target="../media/image31.png"/><Relationship Id="rId3" Type="http://schemas.openxmlformats.org/officeDocument/2006/relationships/tags" Target="../tags/tag158.xml"/><Relationship Id="rId21" Type="http://schemas.openxmlformats.org/officeDocument/2006/relationships/tags" Target="../tags/tag198.xml"/><Relationship Id="rId7" Type="http://schemas.openxmlformats.org/officeDocument/2006/relationships/tags" Target="../tags/tag162.xml"/><Relationship Id="rId12" Type="http://schemas.openxmlformats.org/officeDocument/2006/relationships/tags" Target="../tags/tag170.xml"/><Relationship Id="rId17" Type="http://schemas.openxmlformats.org/officeDocument/2006/relationships/slideLayout" Target="../slideLayouts/slideLayout7.xml"/><Relationship Id="rId25" Type="http://schemas.openxmlformats.org/officeDocument/2006/relationships/tags" Target="../tags/tag204.xml"/><Relationship Id="rId2" Type="http://schemas.openxmlformats.org/officeDocument/2006/relationships/tags" Target="../tags/tag157.xml"/><Relationship Id="rId16" Type="http://schemas.openxmlformats.org/officeDocument/2006/relationships/tags" Target="../tags/tag176.xml"/><Relationship Id="rId20" Type="http://schemas.openxmlformats.org/officeDocument/2006/relationships/image" Target="../media/image16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8.xml"/><Relationship Id="rId24" Type="http://schemas.openxmlformats.org/officeDocument/2006/relationships/image" Target="../media/image30.png"/><Relationship Id="rId5" Type="http://schemas.openxmlformats.org/officeDocument/2006/relationships/tags" Target="../tags/tag160.xml"/><Relationship Id="rId15" Type="http://schemas.openxmlformats.org/officeDocument/2006/relationships/tags" Target="../tags/tag175.xml"/><Relationship Id="rId23" Type="http://schemas.openxmlformats.org/officeDocument/2006/relationships/tags" Target="../tags/tag200.xml"/><Relationship Id="rId28" Type="http://schemas.openxmlformats.org/officeDocument/2006/relationships/image" Target="../media/image32.png"/><Relationship Id="rId10" Type="http://schemas.openxmlformats.org/officeDocument/2006/relationships/tags" Target="../tags/tag166.xml"/><Relationship Id="rId19" Type="http://schemas.microsoft.com/office/2007/relationships/hdphoto" Target="../media/hdphoto1.wdp"/><Relationship Id="rId31" Type="http://schemas.openxmlformats.org/officeDocument/2006/relationships/image" Target="../media/image33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74.xml"/><Relationship Id="rId22" Type="http://schemas.openxmlformats.org/officeDocument/2006/relationships/image" Target="../media/image29.png"/><Relationship Id="rId27" Type="http://schemas.openxmlformats.org/officeDocument/2006/relationships/tags" Target="../tags/tag207.xml"/><Relationship Id="rId30" Type="http://schemas.openxmlformats.org/officeDocument/2006/relationships/tags" Target="../tags/tag2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5"/>
          <p:cNvSpPr/>
          <p:nvPr>
            <p:custDataLst>
              <p:tags r:id="rId1"/>
            </p:custDataLst>
          </p:nvPr>
        </p:nvSpPr>
        <p:spPr>
          <a:xfrm>
            <a:off x="2751023" y="2998885"/>
            <a:ext cx="6503704" cy="1175706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6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节  热机的效率</a:t>
            </a:r>
            <a:endParaRPr lang="en-US" altLang="zh-CN" sz="6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98" name="Text Box 4"/>
          <p:cNvSpPr txBox="1"/>
          <p:nvPr>
            <p:custDataLst>
              <p:tags r:id="rId2"/>
            </p:custDataLst>
          </p:nvPr>
        </p:nvSpPr>
        <p:spPr>
          <a:xfrm>
            <a:off x="2855640" y="1412776"/>
            <a:ext cx="903605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第十四章 内能的利用</a:t>
            </a: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12115800" y="110998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34461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三、热机的效率</a:t>
            </a: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559560" y="1222703"/>
            <a:ext cx="3126443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定义：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559560" y="3801649"/>
            <a:ext cx="216760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公式：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695325" y="2103755"/>
            <a:ext cx="11550650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用来做有用功的这部分能量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与</a:t>
            </a:r>
            <a:r>
              <a:rPr lang="zh-CN" altLang="en-US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燃料完全燃烧放出的热量</a:t>
            </a:r>
            <a:r>
              <a:rPr lang="zh-CN" altLang="en-US" sz="320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之比，叫做热机的效率。</a:t>
            </a:r>
            <a:endParaRPr lang="zh-CN" altLang="en-US" sz="320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6311734" y="3500669"/>
            <a:ext cx="2019242" cy="1043548"/>
            <a:chOff x="2398040" y="4212940"/>
            <a:chExt cx="1702913" cy="1043548"/>
          </a:xfrm>
        </p:grpSpPr>
        <p:sp>
          <p:nvSpPr>
            <p:cNvPr id="19" name="文本框 18"/>
            <p:cNvSpPr txBox="1"/>
            <p:nvPr>
              <p:custDataLst>
                <p:tags r:id="rId15"/>
              </p:custDataLst>
            </p:nvPr>
          </p:nvSpPr>
          <p:spPr>
            <a:xfrm>
              <a:off x="2398040" y="4488018"/>
              <a:ext cx="462664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6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ŋ  </a:t>
              </a:r>
              <a:endParaRPr lang="zh-CN" altLang="zh-CN" sz="36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6"/>
              </p:custDataLst>
            </p:nvPr>
          </p:nvSpPr>
          <p:spPr>
            <a:xfrm>
              <a:off x="3152758" y="4778333"/>
              <a:ext cx="825123" cy="4781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-22860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</a:pPr>
              <a:r>
                <a:rPr lang="en-US" altLang="zh-CN" sz="28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2800" baseline="-250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放</a:t>
              </a:r>
              <a:endParaRPr 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17"/>
              </p:custDataLst>
            </p:nvPr>
          </p:nvSpPr>
          <p:spPr>
            <a:xfrm>
              <a:off x="3171395" y="4212940"/>
              <a:ext cx="92955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2800" baseline="-250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吸</a:t>
              </a:r>
              <a:endPara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18"/>
              </p:custDataLst>
            </p:nvPr>
          </p:nvCxnSpPr>
          <p:spPr>
            <a:xfrm>
              <a:off x="3171395" y="4811776"/>
              <a:ext cx="667068" cy="2422"/>
            </a:xfrm>
            <a:prstGeom prst="line">
              <a:avLst/>
            </a:prstGeom>
          </p:spPr>
          <p:style>
            <a:lnRef idx="3">
              <a:sysClr val="windowText" lastClr="000000"/>
            </a:lnRef>
            <a:fillRef idx="0">
              <a:sysClr val="windowText" lastClr="000000"/>
            </a:fillRef>
            <a:effectRef idx="2">
              <a:sysClr val="windowText" lastClr="000000"/>
            </a:effectRef>
            <a:fontRef idx="minor">
              <a:sysClr val="windowText" lastClr="000000"/>
            </a:fontRef>
          </p:style>
        </p:cxnSp>
        <p:sp>
          <p:nvSpPr>
            <p:cNvPr id="27" name="文本框 26"/>
            <p:cNvSpPr txBox="1"/>
            <p:nvPr>
              <p:custDataLst>
                <p:tags r:id="rId19"/>
              </p:custDataLst>
            </p:nvPr>
          </p:nvSpPr>
          <p:spPr>
            <a:xfrm>
              <a:off x="2656574" y="4598818"/>
              <a:ext cx="621797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= </a:t>
              </a:r>
              <a:endParaRPr lang="zh-CN" altLang="zh-CN" sz="28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>
            <p:custDataLst>
              <p:tags r:id="rId6"/>
            </p:custDataLst>
          </p:nvPr>
        </p:nvSpPr>
        <p:spPr>
          <a:xfrm>
            <a:off x="6311900" y="1988820"/>
            <a:ext cx="4608830" cy="79184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>
            <p:custDataLst>
              <p:tags r:id="rId7"/>
            </p:custDataLst>
          </p:nvPr>
        </p:nvGrpSpPr>
        <p:grpSpPr>
          <a:xfrm>
            <a:off x="3452964" y="3476539"/>
            <a:ext cx="2019242" cy="1043548"/>
            <a:chOff x="2398040" y="4212940"/>
            <a:chExt cx="1702913" cy="1043548"/>
          </a:xfrm>
        </p:grpSpPr>
        <p:sp>
          <p:nvSpPr>
            <p:cNvPr id="31" name="文本框 30"/>
            <p:cNvSpPr txBox="1"/>
            <p:nvPr>
              <p:custDataLst>
                <p:tags r:id="rId10"/>
              </p:custDataLst>
            </p:nvPr>
          </p:nvSpPr>
          <p:spPr>
            <a:xfrm>
              <a:off x="2398040" y="4488018"/>
              <a:ext cx="462664" cy="590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6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ŋ  </a:t>
              </a:r>
              <a:endParaRPr lang="zh-CN" altLang="zh-CN" sz="36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1"/>
              </p:custDataLst>
            </p:nvPr>
          </p:nvSpPr>
          <p:spPr>
            <a:xfrm>
              <a:off x="3152758" y="4778333"/>
              <a:ext cx="825123" cy="4781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-22860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</a:pPr>
              <a:r>
                <a:rPr lang="en-US" altLang="zh-CN" sz="28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2800" baseline="-250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放</a:t>
              </a:r>
              <a:endParaRPr 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12"/>
              </p:custDataLst>
            </p:nvPr>
          </p:nvSpPr>
          <p:spPr>
            <a:xfrm>
              <a:off x="3171395" y="4212940"/>
              <a:ext cx="92955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W</a:t>
              </a:r>
              <a:r>
                <a:rPr lang="zh-CN" altLang="en-US" sz="2800" baseline="-250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有</a:t>
              </a:r>
              <a:endPara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3"/>
              </p:custDataLst>
            </p:nvPr>
          </p:nvCxnSpPr>
          <p:spPr>
            <a:xfrm>
              <a:off x="3171395" y="4811776"/>
              <a:ext cx="667068" cy="2422"/>
            </a:xfrm>
            <a:prstGeom prst="line">
              <a:avLst/>
            </a:prstGeom>
          </p:spPr>
          <p:style>
            <a:lnRef idx="3">
              <a:sysClr val="windowText" lastClr="000000"/>
            </a:lnRef>
            <a:fillRef idx="0">
              <a:sysClr val="windowText" lastClr="000000"/>
            </a:fillRef>
            <a:effectRef idx="2">
              <a:sysClr val="windowText" lastClr="000000"/>
            </a:effectRef>
            <a:fontRef idx="minor">
              <a:sysClr val="windowText" lastClr="000000"/>
            </a:fontRef>
          </p:style>
        </p:cxnSp>
        <p:sp>
          <p:nvSpPr>
            <p:cNvPr id="35" name="文本框 34"/>
            <p:cNvSpPr txBox="1"/>
            <p:nvPr>
              <p:custDataLst>
                <p:tags r:id="rId14"/>
              </p:custDataLst>
            </p:nvPr>
          </p:nvSpPr>
          <p:spPr>
            <a:xfrm>
              <a:off x="2656574" y="4598818"/>
              <a:ext cx="621797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28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= </a:t>
              </a:r>
              <a:endParaRPr lang="zh-CN" altLang="zh-CN" sz="28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23"/>
          <p:cNvSpPr txBox="1"/>
          <p:nvPr>
            <p:custDataLst>
              <p:tags r:id="rId8"/>
            </p:custDataLst>
          </p:nvPr>
        </p:nvSpPr>
        <p:spPr>
          <a:xfrm>
            <a:off x="1559797" y="5420783"/>
            <a:ext cx="6270363" cy="7696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Arial"/>
              </a:rPr>
              <a:t>3.热机的效率都小于1且无单位</a:t>
            </a: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37" name="文本框 36"/>
          <p:cNvSpPr txBox="1"/>
          <p:nvPr>
            <p:custDataLst>
              <p:tags r:id="rId9"/>
            </p:custDataLst>
          </p:nvPr>
        </p:nvSpPr>
        <p:spPr>
          <a:xfrm>
            <a:off x="8256270" y="3789045"/>
            <a:ext cx="34512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（燃料烧水的效率）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29" grpId="0" animBg="1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34461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三、热机的效率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195" y="3679624"/>
            <a:ext cx="2166427" cy="122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内容占位符 2"/>
          <p:cNvSpPr txBox="1"/>
          <p:nvPr>
            <p:custDataLst>
              <p:tags r:id="rId3"/>
            </p:custDataLst>
          </p:nvPr>
        </p:nvSpPr>
        <p:spPr bwMode="auto">
          <a:xfrm>
            <a:off x="2187580" y="1222717"/>
            <a:ext cx="7816839" cy="8156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algn="just">
              <a:spcBef>
                <a:spcPts val="1000"/>
              </a:spcBef>
              <a:buClrTx/>
              <a:buSzTx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问题：</a:t>
            </a:r>
            <a:r>
              <a:rPr lang="zh-CN" sz="32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热机</a:t>
            </a:r>
            <a:r>
              <a:rPr lang="zh-CN" sz="32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工作时，能不能将燃料所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放出的热量</a:t>
            </a:r>
            <a:r>
              <a:rPr lang="zh-CN" sz="32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全部用来对外做功呢？</a:t>
            </a:r>
          </a:p>
        </p:txBody>
      </p:sp>
      <p:pic>
        <p:nvPicPr>
          <p:cNvPr id="4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 l="40899"/>
          <a:stretch>
            <a:fillRect/>
          </a:stretch>
        </p:blipFill>
        <p:spPr>
          <a:xfrm>
            <a:off x="4372344" y="3562028"/>
            <a:ext cx="2892667" cy="132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对话气泡: 矩形 4"/>
          <p:cNvSpPr/>
          <p:nvPr>
            <p:custDataLst>
              <p:tags r:id="rId5"/>
            </p:custDataLst>
          </p:nvPr>
        </p:nvSpPr>
        <p:spPr>
          <a:xfrm>
            <a:off x="3645105" y="2421866"/>
            <a:ext cx="3583335" cy="938126"/>
          </a:xfrm>
          <a:prstGeom prst="wedgeRectCallout">
            <a:avLst>
              <a:gd name="adj1" fmla="val 16861"/>
              <a:gd name="adj2" fmla="val 83611"/>
            </a:avLst>
          </a:prstGeom>
          <a:ln w="28575"/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由于机械传动等，克服摩擦所消耗的能量</a:t>
            </a:r>
          </a:p>
        </p:txBody>
      </p:sp>
      <p:sp>
        <p:nvSpPr>
          <p:cNvPr id="6" name="对话气泡: 矩形 5"/>
          <p:cNvSpPr/>
          <p:nvPr>
            <p:custDataLst>
              <p:tags r:id="rId6"/>
            </p:custDataLst>
          </p:nvPr>
        </p:nvSpPr>
        <p:spPr>
          <a:xfrm>
            <a:off x="7874696" y="3356883"/>
            <a:ext cx="2129723" cy="1463912"/>
          </a:xfrm>
          <a:prstGeom prst="wedgeRectCallout">
            <a:avLst>
              <a:gd name="adj1" fmla="val -76600"/>
              <a:gd name="adj2" fmla="val 16864"/>
            </a:avLst>
          </a:prstGeom>
          <a:ln w="38100">
            <a:solidFill>
              <a:srgbClr val="FF0000"/>
            </a:solidFill>
          </a:ln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热机真正转变为对外做功的部分</a:t>
            </a:r>
          </a:p>
        </p:txBody>
      </p:sp>
      <p:sp>
        <p:nvSpPr>
          <p:cNvPr id="8" name="对话气泡: 矩形 6"/>
          <p:cNvSpPr/>
          <p:nvPr>
            <p:custDataLst>
              <p:tags r:id="rId7"/>
            </p:custDataLst>
          </p:nvPr>
        </p:nvSpPr>
        <p:spPr>
          <a:xfrm>
            <a:off x="5994399" y="5271578"/>
            <a:ext cx="2183486" cy="825469"/>
          </a:xfrm>
          <a:prstGeom prst="wedgeRectCallout">
            <a:avLst>
              <a:gd name="adj1" fmla="val -33299"/>
              <a:gd name="adj2" fmla="val -94146"/>
            </a:avLst>
          </a:prstGeom>
          <a:ln w="28575"/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机械传热损失的能量</a:t>
            </a:r>
          </a:p>
        </p:txBody>
      </p:sp>
      <p:sp>
        <p:nvSpPr>
          <p:cNvPr id="9" name="对话气泡: 矩形 7"/>
          <p:cNvSpPr/>
          <p:nvPr>
            <p:custDataLst>
              <p:tags r:id="rId8"/>
            </p:custDataLst>
          </p:nvPr>
        </p:nvSpPr>
        <p:spPr>
          <a:xfrm>
            <a:off x="3280603" y="5232116"/>
            <a:ext cx="2183485" cy="863486"/>
          </a:xfrm>
          <a:prstGeom prst="wedgeRectCallout">
            <a:avLst>
              <a:gd name="adj1" fmla="val 29774"/>
              <a:gd name="adj2" fmla="val -86637"/>
            </a:avLst>
          </a:prstGeom>
          <a:ln w="28575"/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废气排出带走的能量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34461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三、热机的效率</a:t>
            </a:r>
          </a:p>
        </p:txBody>
      </p:sp>
      <p:sp>
        <p:nvSpPr>
          <p:cNvPr id="7" name="Rectangle 3"/>
          <p:cNvSpPr/>
          <p:nvPr>
            <p:custDataLst>
              <p:tags r:id="rId2"/>
            </p:custDataLst>
          </p:nvPr>
        </p:nvSpPr>
        <p:spPr>
          <a:xfrm>
            <a:off x="1749357" y="3659601"/>
            <a:ext cx="1642577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742950" lvl="1" indent="-28575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2pPr>
            <a:lvl3pPr marL="1143000" lvl="2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3pPr>
            <a:lvl4pPr marL="1600200" lvl="3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4pPr>
            <a:lvl5pPr marL="2057400" lvl="4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5pPr>
            <a:lvl6pPr marL="2286000" lvl="5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6pPr>
            <a:lvl7pPr marL="2743200" lvl="6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7pPr>
            <a:lvl8pPr marL="3200400" lvl="7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8pPr>
            <a:lvl9pPr marL="3657600" lvl="8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just" eaLnBrk="0" fontAlgn="base" hangingPunct="0"/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蒸汽机的效率为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6%~15%</a:t>
            </a:r>
          </a:p>
        </p:txBody>
      </p:sp>
      <p:sp>
        <p:nvSpPr>
          <p:cNvPr id="10" name="Rectangle 5"/>
          <p:cNvSpPr/>
          <p:nvPr>
            <p:custDataLst>
              <p:tags r:id="rId3"/>
            </p:custDataLst>
          </p:nvPr>
        </p:nvSpPr>
        <p:spPr>
          <a:xfrm>
            <a:off x="3998711" y="3659602"/>
            <a:ext cx="174685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742950" lvl="1" indent="-28575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2pPr>
            <a:lvl3pPr marL="1143000" lvl="2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3pPr>
            <a:lvl4pPr marL="1600200" lvl="3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4pPr>
            <a:lvl5pPr marL="2057400" lvl="4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5pPr>
            <a:lvl6pPr marL="2286000" lvl="5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6pPr>
            <a:lvl7pPr marL="2743200" lvl="6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7pPr>
            <a:lvl8pPr marL="3200400" lvl="7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8pPr>
            <a:lvl9pPr marL="3657600" lvl="8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just" eaLnBrk="0" fontAlgn="base" hangingPunct="0"/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汽油机的效率为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20%~30%</a:t>
            </a:r>
          </a:p>
        </p:txBody>
      </p:sp>
      <p:sp>
        <p:nvSpPr>
          <p:cNvPr id="11" name="Rectangle 7"/>
          <p:cNvSpPr/>
          <p:nvPr>
            <p:custDataLst>
              <p:tags r:id="rId4"/>
            </p:custDataLst>
          </p:nvPr>
        </p:nvSpPr>
        <p:spPr>
          <a:xfrm>
            <a:off x="6461289" y="3670666"/>
            <a:ext cx="174685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742950" lvl="1" indent="-28575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2pPr>
            <a:lvl3pPr marL="1143000" lvl="2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3pPr>
            <a:lvl4pPr marL="1600200" lvl="3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4pPr>
            <a:lvl5pPr marL="2057400" lvl="4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5pPr>
            <a:lvl6pPr marL="2286000" lvl="5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6pPr>
            <a:lvl7pPr marL="2743200" lvl="6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7pPr>
            <a:lvl8pPr marL="3200400" lvl="7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8pPr>
            <a:lvl9pPr marL="3657600" lvl="8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just" eaLnBrk="0" fontAlgn="base" hangingPunct="0"/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柴油机的效率为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30%~45%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 b="6082"/>
          <a:stretch>
            <a:fillRect/>
          </a:stretch>
        </p:blipFill>
        <p:spPr>
          <a:xfrm>
            <a:off x="1573169" y="1967379"/>
            <a:ext cx="1994955" cy="170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00880" y="2319012"/>
            <a:ext cx="2317122" cy="135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214258" y="2151115"/>
            <a:ext cx="2199749" cy="1592922"/>
          </a:xfrm>
          <a:prstGeom prst="rect">
            <a:avLst/>
          </a:prstGeom>
        </p:spPr>
      </p:pic>
      <p:sp>
        <p:nvSpPr>
          <p:cNvPr id="15" name="文本框 13326"/>
          <p:cNvSpPr txBox="1"/>
          <p:nvPr>
            <p:custDataLst>
              <p:tags r:id="rId8"/>
            </p:custDataLst>
          </p:nvPr>
        </p:nvSpPr>
        <p:spPr>
          <a:xfrm>
            <a:off x="8621189" y="3659601"/>
            <a:ext cx="206218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喷气式发动机的效率为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50%~60%</a:t>
            </a:r>
            <a:endParaRPr lang="zh-CN" altLang="en-US" sz="28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rcRect l="6124"/>
          <a:stretch>
            <a:fillRect/>
          </a:stretch>
        </p:blipFill>
        <p:spPr>
          <a:xfrm>
            <a:off x="8584863" y="2013908"/>
            <a:ext cx="2062188" cy="1610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2063750" y="1052830"/>
            <a:ext cx="6435090" cy="58356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  <a:sym typeface="+mn-ea"/>
              </a:rPr>
              <a:t>热机的效率是热机性能的重要指标。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34461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三、热机的效率</a:t>
            </a:r>
          </a:p>
        </p:txBody>
      </p:sp>
      <p:sp>
        <p:nvSpPr>
          <p:cNvPr id="2" name="内容占位符 2"/>
          <p:cNvSpPr/>
          <p:nvPr>
            <p:custDataLst>
              <p:tags r:id="rId2"/>
            </p:custDataLst>
          </p:nvPr>
        </p:nvSpPr>
        <p:spPr>
          <a:xfrm>
            <a:off x="1343660" y="1772920"/>
            <a:ext cx="9283065" cy="2536825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/>
          <a:lstStyle>
            <a:lvl1pPr marL="0" lv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742950" lvl="1" indent="-28575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2pPr>
            <a:lvl3pPr marL="1143000" lvl="2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3pPr>
            <a:lvl4pPr marL="1600200" lvl="3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4pPr>
            <a:lvl5pPr marL="2057400" lvl="4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5pPr>
            <a:lvl6pPr marL="2286000" lvl="5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6pPr>
            <a:lvl7pPr marL="2743200" lvl="6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7pPr>
            <a:lvl8pPr marL="3200400" lvl="7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8pPr>
            <a:lvl9pPr marL="3657600" lvl="8" indent="-22860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800" b="0" i="0" u="none" kern="12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使燃料充分燃烧。例如把煤磨成煤粉或煤粒，加大与氧气的接触面积。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尽量减少各种热量损失。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在热机设计和制造上提高技术水平和使用新材料。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保证良好的润滑，减少因摩擦额外消耗的功。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）利用废气的能量；（主要措施）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zh-CN" altLang="en-US" sz="28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381941" y="1165601"/>
            <a:ext cx="417824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提高热机效率：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760" y="4869815"/>
            <a:ext cx="2474595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4470" y="4869180"/>
            <a:ext cx="2454275" cy="1629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4"/>
          <a:stretch>
            <a:fillRect/>
          </a:stretch>
        </p:blipFill>
        <p:spPr bwMode="auto">
          <a:xfrm>
            <a:off x="1714500" y="4869815"/>
            <a:ext cx="2542540" cy="1628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rcRect l="32689" t="21698" r="32605" b="18321"/>
          <a:stretch>
            <a:fillRect/>
          </a:stretch>
        </p:blipFill>
        <p:spPr>
          <a:xfrm>
            <a:off x="846316" y="3228299"/>
            <a:ext cx="2262076" cy="2198989"/>
          </a:xfrm>
          <a:prstGeom prst="flowChartConnector">
            <a:avLst/>
          </a:prstGeom>
        </p:spPr>
      </p:pic>
      <p:sp>
        <p:nvSpPr>
          <p:cNvPr id="27" name="标题 1"/>
          <p:cNvSpPr txBox="1"/>
          <p:nvPr>
            <p:custDataLst>
              <p:tags r:id="rId2"/>
            </p:custDataLst>
          </p:nvPr>
        </p:nvSpPr>
        <p:spPr>
          <a:xfrm>
            <a:off x="618469" y="5675016"/>
            <a:ext cx="11468693" cy="520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53975">
              <a:lnSpc>
                <a:spcPts val="2395"/>
              </a:lnSpc>
            </a:pPr>
            <a:r>
              <a:rPr lang="zh-CN" altLang="en-US" sz="28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热电站既供电又供热，比起一般的火电站，燃料的利用率大大提高。 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/>
          <a:srcRect l="7553" t="17597" r="24557" b="21568"/>
          <a:stretch>
            <a:fillRect/>
          </a:stretch>
        </p:blipFill>
        <p:spPr>
          <a:xfrm>
            <a:off x="7667782" y="849686"/>
            <a:ext cx="3724581" cy="22011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56"/>
          <a:stretch>
            <a:fillRect/>
          </a:stretch>
        </p:blipFill>
        <p:spPr>
          <a:xfrm>
            <a:off x="8155544" y="3310999"/>
            <a:ext cx="3019413" cy="1868561"/>
          </a:xfrm>
          <a:prstGeom prst="rect">
            <a:avLst/>
          </a:prstGeom>
        </p:spPr>
      </p:pic>
      <p:sp>
        <p:nvSpPr>
          <p:cNvPr id="15" name="右箭头 14"/>
          <p:cNvSpPr/>
          <p:nvPr>
            <p:custDataLst>
              <p:tags r:id="rId5"/>
            </p:custDataLst>
          </p:nvPr>
        </p:nvSpPr>
        <p:spPr>
          <a:xfrm>
            <a:off x="7043202" y="4064476"/>
            <a:ext cx="997697" cy="401445"/>
          </a:xfrm>
          <a:prstGeom prst="rightArrow">
            <a:avLst>
              <a:gd name="adj1" fmla="val 50000"/>
              <a:gd name="adj2" fmla="val 74528"/>
            </a:avLst>
          </a:prstGeom>
          <a:solidFill>
            <a:srgbClr val="9177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右箭头 19"/>
          <p:cNvSpPr/>
          <p:nvPr>
            <p:custDataLst>
              <p:tags r:id="rId6"/>
            </p:custDataLst>
          </p:nvPr>
        </p:nvSpPr>
        <p:spPr>
          <a:xfrm rot="10800000">
            <a:off x="3127914" y="4064475"/>
            <a:ext cx="831545" cy="401447"/>
          </a:xfrm>
          <a:prstGeom prst="rightArrow">
            <a:avLst>
              <a:gd name="adj1" fmla="val 50000"/>
              <a:gd name="adj2" fmla="val 74528"/>
            </a:avLst>
          </a:prstGeom>
          <a:solidFill>
            <a:srgbClr val="025E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3111344" y="3622603"/>
            <a:ext cx="861060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65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供电</a:t>
            </a: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6946882" y="3590566"/>
            <a:ext cx="861060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65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供热</a:t>
            </a:r>
          </a:p>
        </p:txBody>
      </p: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4016072" y="3212235"/>
            <a:ext cx="3027131" cy="1967325"/>
            <a:chOff x="4044661" y="3626108"/>
            <a:chExt cx="2932147" cy="1785840"/>
          </a:xfrm>
        </p:grpSpPr>
        <p:pic>
          <p:nvPicPr>
            <p:cNvPr id="24" name="Picture 2" descr="http://xhjqlj.com/uploads/170529/1-1F52Z10J5O7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4661" y="3911467"/>
              <a:ext cx="2932147" cy="1500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>
              <p:custDataLst>
                <p:tags r:id="rId17"/>
              </p:custDataLst>
            </p:nvPr>
          </p:nvSpPr>
          <p:spPr>
            <a:xfrm>
              <a:off x="4803794" y="3626108"/>
              <a:ext cx="1490943" cy="4553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665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蒸汽轮机</a:t>
              </a:r>
            </a:p>
          </p:txBody>
        </p:sp>
      </p:grpSp>
      <p:grpSp>
        <p:nvGrpSpPr>
          <p:cNvPr id="10" name="组合 9"/>
          <p:cNvGrpSpPr/>
          <p:nvPr>
            <p:custDataLst>
              <p:tags r:id="rId10"/>
            </p:custDataLst>
          </p:nvPr>
        </p:nvGrpSpPr>
        <p:grpSpPr>
          <a:xfrm>
            <a:off x="876533" y="858787"/>
            <a:ext cx="4910704" cy="2189734"/>
            <a:chOff x="2899269" y="1431247"/>
            <a:chExt cx="4754259" cy="2038100"/>
          </a:xfrm>
        </p:grpSpPr>
        <p:sp>
          <p:nvSpPr>
            <p:cNvPr id="26" name="矩形 3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899269" y="1441842"/>
              <a:ext cx="4754259" cy="2027505"/>
            </a:xfrm>
            <a:prstGeom prst="rect">
              <a:avLst/>
            </a:prstGeom>
            <a:gradFill>
              <a:gsLst>
                <a:gs pos="20000">
                  <a:srgbClr val="046FB6"/>
                </a:gs>
                <a:gs pos="100000">
                  <a:srgbClr val="00478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345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lt"/>
              </a:endParaRPr>
            </a:p>
          </p:txBody>
        </p:sp>
        <p:sp>
          <p:nvSpPr>
            <p:cNvPr id="28" name="矩形 4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067869" y="1431247"/>
              <a:ext cx="4417056" cy="187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</a:pPr>
              <a:r>
                <a:rPr lang="zh-CN" altLang="en-US" sz="2400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大型发电机常常用蒸汽轮机推动，为了提高燃料的利用率，人们利用蒸汽轮机排出的废气来供热，这就是热电站。</a:t>
              </a:r>
            </a:p>
          </p:txBody>
        </p:sp>
      </p:grpSp>
      <p:sp>
        <p:nvSpPr>
          <p:cNvPr id="29" name="矩形标注 28"/>
          <p:cNvSpPr/>
          <p:nvPr>
            <p:custDataLst>
              <p:tags r:id="rId11"/>
            </p:custDataLst>
          </p:nvPr>
        </p:nvSpPr>
        <p:spPr>
          <a:xfrm>
            <a:off x="5799469" y="2050807"/>
            <a:ext cx="1868315" cy="1007627"/>
          </a:xfrm>
          <a:prstGeom prst="wedgeRectCallout">
            <a:avLst>
              <a:gd name="adj1" fmla="val 49639"/>
              <a:gd name="adj2" fmla="val -20233"/>
            </a:avLst>
          </a:prstGeom>
          <a:solidFill>
            <a:srgbClr val="9177B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0" tIns="34205" rIns="68410" bIns="34205" rtlCol="0" anchor="ctr"/>
          <a:lstStyle/>
          <a:p>
            <a:pPr marL="26670" algn="ctr" defTabSz="681990">
              <a:spcBef>
                <a:spcPct val="20000"/>
              </a:spcBef>
            </a:pPr>
            <a:r>
              <a:rPr lang="zh-CN" altLang="en-US" sz="2935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热电站</a:t>
            </a:r>
          </a:p>
        </p:txBody>
      </p:sp>
      <p:cxnSp>
        <p:nvCxnSpPr>
          <p:cNvPr id="30" name="肘形连接符 29"/>
          <p:cNvCxnSpPr/>
          <p:nvPr>
            <p:custDataLst>
              <p:tags r:id="rId12"/>
            </p:custDataLst>
          </p:nvPr>
        </p:nvCxnSpPr>
        <p:spPr>
          <a:xfrm rot="10800000" flipV="1">
            <a:off x="1272184" y="2840306"/>
            <a:ext cx="10161265" cy="207931"/>
          </a:xfrm>
          <a:prstGeom prst="bentConnector3">
            <a:avLst>
              <a:gd name="adj1" fmla="val 180"/>
            </a:avLst>
          </a:prstGeom>
          <a:noFill/>
          <a:ln w="19050" cap="flat" cmpd="sng" algn="ctr">
            <a:solidFill>
              <a:srgbClr val="9177BB"/>
            </a:solidFill>
            <a:prstDash val="sysDash"/>
          </a:ln>
          <a:effectLst/>
        </p:spPr>
      </p:cxn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335280" y="260985"/>
            <a:ext cx="34461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三、热机的效率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 animBg="1"/>
      <p:bldP spid="20" grpId="0" animBg="1"/>
      <p:bldP spid="16" grpId="0"/>
      <p:bldP spid="17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34461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四、课堂小结</a:t>
            </a:r>
          </a:p>
        </p:txBody>
      </p:sp>
      <p:sp>
        <p:nvSpPr>
          <p:cNvPr id="7" name="内容占位符 2"/>
          <p:cNvSpPr txBox="1"/>
          <p:nvPr>
            <p:custDataLst>
              <p:tags r:id="rId2"/>
            </p:custDataLst>
          </p:nvPr>
        </p:nvSpPr>
        <p:spPr>
          <a:xfrm>
            <a:off x="2082247" y="1913531"/>
            <a:ext cx="1991532" cy="58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一、燃料</a:t>
            </a:r>
          </a:p>
        </p:txBody>
      </p:sp>
      <p:sp>
        <p:nvSpPr>
          <p:cNvPr id="8" name="内容占位符 2"/>
          <p:cNvSpPr txBox="1"/>
          <p:nvPr>
            <p:custDataLst>
              <p:tags r:id="rId3"/>
            </p:custDataLst>
          </p:nvPr>
        </p:nvSpPr>
        <p:spPr>
          <a:xfrm>
            <a:off x="2086426" y="2944052"/>
            <a:ext cx="1879251" cy="58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二、热值</a:t>
            </a:r>
          </a:p>
        </p:txBody>
      </p:sp>
      <p:sp>
        <p:nvSpPr>
          <p:cNvPr id="9" name="内容占位符 2"/>
          <p:cNvSpPr txBox="1"/>
          <p:nvPr>
            <p:custDataLst>
              <p:tags r:id="rId4"/>
            </p:custDataLst>
          </p:nvPr>
        </p:nvSpPr>
        <p:spPr>
          <a:xfrm>
            <a:off x="2082247" y="4584820"/>
            <a:ext cx="5128801" cy="491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三、用燃料烧水的效率</a:t>
            </a:r>
          </a:p>
        </p:txBody>
      </p:sp>
      <p:sp>
        <p:nvSpPr>
          <p:cNvPr id="10" name="内容占位符 2"/>
          <p:cNvSpPr txBox="1"/>
          <p:nvPr>
            <p:custDataLst>
              <p:tags r:id="rId5"/>
            </p:custDataLst>
          </p:nvPr>
        </p:nvSpPr>
        <p:spPr>
          <a:xfrm>
            <a:off x="2082247" y="5432506"/>
            <a:ext cx="3536487" cy="488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四、热机的效率</a:t>
            </a:r>
          </a:p>
        </p:txBody>
      </p:sp>
      <p:grpSp>
        <p:nvGrpSpPr>
          <p:cNvPr id="11" name="组合 10"/>
          <p:cNvGrpSpPr/>
          <p:nvPr>
            <p:custDataLst>
              <p:tags r:id="rId6"/>
            </p:custDataLst>
          </p:nvPr>
        </p:nvGrpSpPr>
        <p:grpSpPr>
          <a:xfrm>
            <a:off x="5331261" y="4938224"/>
            <a:ext cx="2273642" cy="1253958"/>
            <a:chOff x="4542896" y="4513196"/>
            <a:chExt cx="1189155" cy="1253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5"/>
                <p:cNvSpPr txBox="1"/>
                <p:nvPr>
                  <p:custDataLst>
                    <p:tags r:id="rId25"/>
                  </p:custDataLst>
                </p:nvPr>
              </p:nvSpPr>
              <p:spPr>
                <a:xfrm>
                  <a:off x="4542896" y="4854622"/>
                  <a:ext cx="543677" cy="665163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3600" i="1">
                            <a:latin typeface="Cambria Math" panose="02040503050406030204" pitchFamily="18" charset="0"/>
                            <a:ea typeface="华文楷体" panose="02010600040101010101" pitchFamily="2" charset="-122"/>
                            <a:cs typeface="Times New Roman" panose="02020603050405020304" pitchFamily="18" charset="0"/>
                            <a:sym typeface="+mn-ea"/>
                          </a:rPr>
                          <m:t>ŋ</m:t>
                        </m:r>
                        <m:r>
                          <a:rPr lang="zh-CN" alt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sz="320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12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1"/>
                  </p:custDataLst>
                </p:nvPr>
              </p:nvSpPr>
              <p:spPr>
                <a:xfrm>
                  <a:off x="4542896" y="4854622"/>
                  <a:ext cx="543677" cy="665163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组合 12"/>
            <p:cNvGrpSpPr/>
            <p:nvPr>
              <p:custDataLst>
                <p:tags r:id="rId26"/>
              </p:custDataLst>
            </p:nvPr>
          </p:nvGrpSpPr>
          <p:grpSpPr>
            <a:xfrm>
              <a:off x="5018299" y="4513196"/>
              <a:ext cx="713752" cy="1253958"/>
              <a:chOff x="5981241" y="3493246"/>
              <a:chExt cx="713752" cy="1253958"/>
            </a:xfrm>
          </p:grpSpPr>
          <p:sp>
            <p:nvSpPr>
              <p:cNvPr id="14" name="文本框 13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6005730" y="4213169"/>
                <a:ext cx="484675" cy="53403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-2286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</a:pPr>
                <a:r>
                  <a:rPr lang="en-US" altLang="zh-CN" sz="3200" i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Q</a:t>
                </a:r>
                <a:r>
                  <a:rPr lang="zh-CN" altLang="en-US" sz="3200" baseline="-2500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放</a:t>
                </a:r>
                <a:endParaRPr lang="zh-CN" sz="32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文本框 14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5981241" y="3493246"/>
                <a:ext cx="713752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i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W</a:t>
                </a:r>
                <a:r>
                  <a:rPr lang="zh-CN" altLang="en-US" sz="3200" baseline="-2500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有</a:t>
                </a:r>
                <a:endParaRPr lang="zh-CN" altLang="en-US" sz="32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直接连接符 15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5989935" y="4157499"/>
                <a:ext cx="500469" cy="0"/>
              </a:xfrm>
              <a:prstGeom prst="line">
                <a:avLst/>
              </a:prstGeom>
            </p:spPr>
            <p:style>
              <a:lnRef idx="3">
                <a:sysClr val="windowText" lastClr="000000"/>
              </a:lnRef>
              <a:fillRef idx="0">
                <a:sysClr val="windowText" lastClr="000000"/>
              </a:fillRef>
              <a:effectRef idx="2">
                <a:sysClr val="windowText" lastClr="000000"/>
              </a:effectRef>
              <a:fontRef idx="minor">
                <a:sysClr val="windowText" lastClr="000000"/>
              </a:fontRef>
            </p:style>
          </p:cxnSp>
        </p:grpSp>
      </p:grpSp>
      <p:grpSp>
        <p:nvGrpSpPr>
          <p:cNvPr id="17" name="组合 16"/>
          <p:cNvGrpSpPr/>
          <p:nvPr>
            <p:custDataLst>
              <p:tags r:id="rId7"/>
            </p:custDataLst>
          </p:nvPr>
        </p:nvGrpSpPr>
        <p:grpSpPr>
          <a:xfrm>
            <a:off x="6821675" y="4075939"/>
            <a:ext cx="2301945" cy="1171375"/>
            <a:chOff x="2604394" y="4316629"/>
            <a:chExt cx="1415117" cy="788160"/>
          </a:xfrm>
        </p:grpSpPr>
        <p:sp>
          <p:nvSpPr>
            <p:cNvPr id="18" name="文本框 17"/>
            <p:cNvSpPr txBox="1"/>
            <p:nvPr>
              <p:custDataLst>
                <p:tags r:id="rId20"/>
              </p:custDataLst>
            </p:nvPr>
          </p:nvSpPr>
          <p:spPr>
            <a:xfrm>
              <a:off x="2604394" y="4559556"/>
              <a:ext cx="462664" cy="397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6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ŋ  </a:t>
              </a:r>
              <a:endParaRPr lang="zh-CN" altLang="zh-CN" sz="36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1"/>
              </p:custDataLst>
            </p:nvPr>
          </p:nvSpPr>
          <p:spPr>
            <a:xfrm>
              <a:off x="3181477" y="4745464"/>
              <a:ext cx="714389" cy="3593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-22860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</a:pPr>
              <a:r>
                <a:rPr lang="en-US" altLang="zh-CN" sz="32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3200" baseline="-250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放</a:t>
              </a:r>
              <a:endParaRPr lang="zh-CN" sz="32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22"/>
              </p:custDataLst>
            </p:nvPr>
          </p:nvSpPr>
          <p:spPr>
            <a:xfrm>
              <a:off x="3180576" y="4316629"/>
              <a:ext cx="838935" cy="392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Q</a:t>
              </a:r>
              <a:r>
                <a:rPr lang="zh-CN" altLang="en-US" sz="3200" baseline="-250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吸</a:t>
              </a:r>
              <a:endParaRPr lang="zh-CN" altLang="en-US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23"/>
              </p:custDataLst>
            </p:nvPr>
          </p:nvCxnSpPr>
          <p:spPr>
            <a:xfrm>
              <a:off x="3171395" y="4769051"/>
              <a:ext cx="667068" cy="2422"/>
            </a:xfrm>
            <a:prstGeom prst="line">
              <a:avLst/>
            </a:prstGeom>
          </p:spPr>
          <p:style>
            <a:lnRef idx="3">
              <a:sysClr val="windowText" lastClr="000000"/>
            </a:lnRef>
            <a:fillRef idx="0">
              <a:sysClr val="windowText" lastClr="000000"/>
            </a:fillRef>
            <a:effectRef idx="2">
              <a:sysClr val="windowText" lastClr="000000"/>
            </a:effectRef>
            <a:fontRef idx="minor">
              <a:sysClr val="windowText" lastClr="000000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/>
                <p:cNvSpPr txBox="1"/>
                <p:nvPr>
                  <p:custDataLst>
                    <p:tags r:id="rId24"/>
                  </p:custDataLst>
                </p:nvPr>
              </p:nvSpPr>
              <p:spPr>
                <a:xfrm>
                  <a:off x="2732423" y="4598818"/>
                  <a:ext cx="621797" cy="360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indent="-228600">
                    <a:lnSpc>
                      <a:spcPct val="90000"/>
                    </a:lnSpc>
                    <a:spcBef>
                      <a:spcPts val="1000"/>
                    </a:spcBef>
                  </a:pPr>
                  <a:r>
                    <a:rPr lang="en-US" altLang="zh-CN" sz="3200" i="1"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zh-CN" alt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zh-CN" sz="3200" i="1"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endParaRPr lang="zh-CN" altLang="zh-CN" sz="3200" i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3"/>
                  </p:custDataLst>
                </p:nvPr>
              </p:nvSpPr>
              <p:spPr>
                <a:xfrm>
                  <a:off x="2732423" y="4598818"/>
                  <a:ext cx="621797" cy="360332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/>
          <p:cNvGrpSpPr/>
          <p:nvPr>
            <p:custDataLst>
              <p:tags r:id="rId8"/>
            </p:custDataLst>
          </p:nvPr>
        </p:nvGrpSpPr>
        <p:grpSpPr>
          <a:xfrm>
            <a:off x="4526854" y="3604968"/>
            <a:ext cx="1302762" cy="1051635"/>
            <a:chOff x="2402302" y="4168310"/>
            <a:chExt cx="1302762" cy="1051635"/>
          </a:xfrm>
        </p:grpSpPr>
        <p:sp>
          <p:nvSpPr>
            <p:cNvPr id="24" name="文本框 23"/>
            <p:cNvSpPr txBox="1"/>
            <p:nvPr>
              <p:custDataLst>
                <p:tags r:id="rId15"/>
              </p:custDataLst>
            </p:nvPr>
          </p:nvSpPr>
          <p:spPr>
            <a:xfrm>
              <a:off x="2402302" y="4424837"/>
              <a:ext cx="462664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2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q  </a:t>
              </a:r>
              <a:endParaRPr lang="zh-CN" altLang="zh-CN" sz="32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6"/>
              </p:custDataLst>
            </p:nvPr>
          </p:nvSpPr>
          <p:spPr>
            <a:xfrm>
              <a:off x="3104981" y="4684414"/>
              <a:ext cx="600083" cy="535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-22860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</a:pPr>
              <a:r>
                <a:rPr lang="en-US" altLang="zh-CN" sz="32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m </a:t>
              </a:r>
              <a:endParaRPr lang="zh-CN" sz="32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17"/>
              </p:custDataLst>
            </p:nvPr>
          </p:nvSpPr>
          <p:spPr>
            <a:xfrm>
              <a:off x="3117458" y="4168310"/>
              <a:ext cx="4887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2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Q</a:t>
              </a:r>
              <a:endParaRPr lang="zh-CN" altLang="en-US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18"/>
              </p:custDataLst>
            </p:nvPr>
          </p:nvCxnSpPr>
          <p:spPr>
            <a:xfrm>
              <a:off x="3091125" y="4773447"/>
              <a:ext cx="541414" cy="0"/>
            </a:xfrm>
            <a:prstGeom prst="line">
              <a:avLst/>
            </a:prstGeom>
          </p:spPr>
          <p:style>
            <a:lnRef idx="3">
              <a:sysClr val="windowText" lastClr="000000"/>
            </a:lnRef>
            <a:fillRef idx="0">
              <a:sysClr val="windowText" lastClr="000000"/>
            </a:fillRef>
            <a:effectRef idx="2">
              <a:sysClr val="windowText" lastClr="000000"/>
            </a:effectRef>
            <a:fontRef idx="minor">
              <a:sysClr val="windowText" lastClr="000000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2654633" y="4505682"/>
                  <a:ext cx="621797" cy="5355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indent="-228600">
                    <a:lnSpc>
                      <a:spcPct val="90000"/>
                    </a:lnSpc>
                    <a:spcBef>
                      <a:spcPts val="1000"/>
                    </a:spcBef>
                  </a:pPr>
                  <a14:m>
                    <m:oMath xmlns:m="http://schemas.openxmlformats.org/officeDocument/2006/math">
                      <m:r>
                        <a:rPr lang="zh-CN" alt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altLang="zh-CN" sz="3200" i="1"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  <a:sym typeface="+mn-ea"/>
                    </a:rPr>
                    <a:t> </a:t>
                  </a:r>
                  <a:endParaRPr lang="zh-CN" altLang="zh-CN" sz="3200" i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  <p:sp>
              <p:nvSpPr>
                <p:cNvPr id="28" name="文本框 27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35"/>
                  </p:custDataLst>
                </p:nvPr>
              </p:nvSpPr>
              <p:spPr>
                <a:xfrm>
                  <a:off x="2654633" y="4505682"/>
                  <a:ext cx="621797" cy="535531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左大括号 28"/>
          <p:cNvSpPr/>
          <p:nvPr>
            <p:custDataLst>
              <p:tags r:id="rId9"/>
            </p:custDataLst>
          </p:nvPr>
        </p:nvSpPr>
        <p:spPr>
          <a:xfrm>
            <a:off x="4073779" y="1626355"/>
            <a:ext cx="250104" cy="970144"/>
          </a:xfrm>
          <a:prstGeom prst="leftBrace">
            <a:avLst>
              <a:gd name="adj1" fmla="val 42679"/>
              <a:gd name="adj2" fmla="val 50000"/>
            </a:avLst>
          </a:prstGeom>
        </p:spPr>
        <p:style>
          <a:lnRef idx="3">
            <a:sysClr val="windowText" lastClr="000000"/>
          </a:lnRef>
          <a:fillRef idx="0">
            <a:sysClr val="windowText" lastClr="000000"/>
          </a:fillRef>
          <a:effectRef idx="2">
            <a:sysClr val="windowText" lastClr="000000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ysClr val="windowText" lastClr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内容占位符 2"/>
          <p:cNvSpPr txBox="1"/>
          <p:nvPr>
            <p:custDataLst>
              <p:tags r:id="rId10"/>
            </p:custDataLst>
          </p:nvPr>
        </p:nvSpPr>
        <p:spPr bwMode="auto">
          <a:xfrm>
            <a:off x="4348273" y="1580176"/>
            <a:ext cx="2231427" cy="48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>
              <a:buNone/>
            </a:pPr>
            <a:r>
              <a:rPr lang="zh-CN" altLang="en-US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燃料的分类</a:t>
            </a:r>
            <a:endParaRPr lang="zh-CN" altLang="en-US" sz="32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内容占位符 2"/>
          <p:cNvSpPr txBox="1"/>
          <p:nvPr>
            <p:custDataLst>
              <p:tags r:id="rId11"/>
            </p:custDataLst>
          </p:nvPr>
        </p:nvSpPr>
        <p:spPr bwMode="auto">
          <a:xfrm>
            <a:off x="4323883" y="2135424"/>
            <a:ext cx="4464517" cy="45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>
              <a:buNone/>
            </a:pPr>
            <a:r>
              <a:rPr lang="zh-CN" altLang="en-US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化学能转化为内能</a:t>
            </a:r>
          </a:p>
        </p:txBody>
      </p:sp>
      <p:sp>
        <p:nvSpPr>
          <p:cNvPr id="32" name="左大括号 31"/>
          <p:cNvSpPr/>
          <p:nvPr>
            <p:custDataLst>
              <p:tags r:id="rId12"/>
            </p:custDataLst>
          </p:nvPr>
        </p:nvSpPr>
        <p:spPr>
          <a:xfrm>
            <a:off x="4094366" y="2789491"/>
            <a:ext cx="246179" cy="1607535"/>
          </a:xfrm>
          <a:prstGeom prst="leftBrace">
            <a:avLst>
              <a:gd name="adj1" fmla="val 42679"/>
              <a:gd name="adj2" fmla="val 26555"/>
            </a:avLst>
          </a:prstGeom>
        </p:spPr>
        <p:style>
          <a:lnRef idx="3">
            <a:sysClr val="windowText" lastClr="000000"/>
          </a:lnRef>
          <a:fillRef idx="0">
            <a:sysClr val="windowText" lastClr="000000"/>
          </a:fillRef>
          <a:effectRef idx="2">
            <a:sysClr val="windowText" lastClr="000000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ysClr val="windowText" lastClr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3"/>
            </p:custDataLst>
          </p:nvPr>
        </p:nvSpPr>
        <p:spPr>
          <a:xfrm>
            <a:off x="4340545" y="3262168"/>
            <a:ext cx="287965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zh-CN" altLang="zh-CN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焦/千克（J/kg）</a:t>
            </a:r>
            <a:endParaRPr lang="zh-CN" altLang="zh-CN" sz="32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14"/>
            </p:custDataLst>
          </p:nvPr>
        </p:nvSpPr>
        <p:spPr>
          <a:xfrm>
            <a:off x="4348273" y="2719470"/>
            <a:ext cx="6772634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</a:pPr>
            <a:r>
              <a:rPr lang="zh-CN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1</a:t>
            </a:r>
            <a:r>
              <a:rPr lang="en-US" altLang="zh-CN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kg</a:t>
            </a:r>
            <a:r>
              <a:rPr lang="zh-CN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的某种燃料</a:t>
            </a:r>
            <a:r>
              <a:rPr lang="zh-CN" sz="320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完全燃烧</a:t>
            </a:r>
            <a:r>
              <a:rPr lang="zh-CN" sz="32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放出的热量</a:t>
            </a:r>
            <a:endParaRPr lang="zh-CN" sz="32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9" grpId="0" animBg="1"/>
      <p:bldP spid="30" grpId="0"/>
      <p:bldP spid="31" grpId="0"/>
      <p:bldP spid="32" grpId="0" animBg="1"/>
      <p:bldP spid="33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593819" y="1484538"/>
            <a:ext cx="10480709" cy="34829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538480" defTabSz="683895" fontAlgn="base">
              <a:lnSpc>
                <a:spcPct val="150000"/>
              </a:lnSpc>
            </a:pPr>
            <a:r>
              <a:rPr lang="zh-CN" altLang="en-US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en-US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1. </a:t>
            </a:r>
            <a:r>
              <a:rPr lang="zh-CN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关于燃料的热值说法正确的是</a:t>
            </a:r>
            <a:r>
              <a:rPr lang="en-US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(</a:t>
            </a:r>
            <a:r>
              <a:rPr lang="zh-CN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 </a:t>
            </a:r>
            <a:r>
              <a:rPr lang="en-US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)</a:t>
            </a:r>
            <a:endParaRPr lang="zh-CN" altLang="zh-CN" sz="2935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indent="700405" defTabSz="683895" fontAlgn="base">
              <a:lnSpc>
                <a:spcPct val="150000"/>
              </a:lnSpc>
            </a:pPr>
            <a:r>
              <a:rPr lang="zh-CN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en-US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A.</a:t>
            </a:r>
            <a:r>
              <a:rPr lang="zh-CN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燃料的热值与燃料的种类有关</a:t>
            </a:r>
            <a:endParaRPr lang="zh-CN" altLang="zh-CN" sz="2935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indent="700405" defTabSz="683895" fontAlgn="base">
              <a:lnSpc>
                <a:spcPct val="150000"/>
              </a:lnSpc>
            </a:pPr>
            <a:r>
              <a:rPr lang="zh-CN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</a:t>
            </a:r>
            <a:r>
              <a:rPr lang="en-US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B.</a:t>
            </a:r>
            <a:r>
              <a:rPr lang="zh-CN" altLang="en-US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热值在数值上等于</a:t>
            </a:r>
            <a:r>
              <a:rPr lang="en-US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1</a:t>
            </a:r>
            <a:r>
              <a:rPr lang="zh-CN" altLang="en-US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千克某种燃料燃烧时放出的热量</a:t>
            </a:r>
            <a:r>
              <a:rPr lang="zh-CN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en-US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</a:t>
            </a:r>
            <a:endParaRPr lang="en-US" altLang="zh-CN" sz="2935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indent="700405" defTabSz="683895" fontAlgn="base">
              <a:lnSpc>
                <a:spcPct val="150000"/>
              </a:lnSpc>
            </a:pPr>
            <a:r>
              <a:rPr lang="en-US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C.</a:t>
            </a:r>
            <a:r>
              <a:rPr lang="zh-CN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燃料的热值越大，燃烧时放出的热越多    </a:t>
            </a:r>
            <a:endParaRPr lang="zh-CN" altLang="zh-CN" sz="2935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indent="700405" defTabSz="683895" fontAlgn="base">
              <a:lnSpc>
                <a:spcPct val="150000"/>
              </a:lnSpc>
            </a:pPr>
            <a:r>
              <a:rPr lang="zh-CN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en-US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D.</a:t>
            </a:r>
            <a:r>
              <a:rPr lang="zh-CN" altLang="zh-CN" sz="293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燃料不完全燃烧时的热值比完全燃烧时的热值小</a:t>
            </a:r>
          </a:p>
        </p:txBody>
      </p:sp>
      <p:sp>
        <p:nvSpPr>
          <p:cNvPr id="11" name="Text Box 14"/>
          <p:cNvSpPr txBox="1"/>
          <p:nvPr>
            <p:custDataLst>
              <p:tags r:id="rId2"/>
            </p:custDataLst>
          </p:nvPr>
        </p:nvSpPr>
        <p:spPr>
          <a:xfrm>
            <a:off x="7087740" y="1601962"/>
            <a:ext cx="790573" cy="664845"/>
          </a:xfrm>
          <a:prstGeom prst="rect">
            <a:avLst/>
          </a:prstGeom>
          <a:noFill/>
          <a:ln w="9525">
            <a:noFill/>
          </a:ln>
        </p:spPr>
        <p:txBody>
          <a:bodyPr wrap="square" lIns="91214" tIns="45606" rIns="91214" bIns="45606" anchor="t">
            <a:spAutoFit/>
          </a:bodyPr>
          <a:lstStyle/>
          <a:p>
            <a:pPr defTabSz="683895" fontAlgn="base"/>
            <a:r>
              <a:rPr lang="en-US" altLang="zh-CN" sz="373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5280" y="260985"/>
            <a:ext cx="28479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练习巩固</a:t>
            </a:r>
            <a:endParaRPr lang="zh-CN" sz="3200" b="1" strike="noStrike" noProof="1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/>
          <p:nvPr>
            <p:custDataLst>
              <p:tags r:id="rId1"/>
            </p:custDataLst>
          </p:nvPr>
        </p:nvSpPr>
        <p:spPr>
          <a:xfrm>
            <a:off x="667756" y="1058737"/>
            <a:ext cx="10803777" cy="3811448"/>
          </a:xfrm>
          <a:prstGeom prst="rect">
            <a:avLst/>
          </a:prstGeom>
        </p:spPr>
        <p:txBody>
          <a:bodyPr vert="horz" lIns="91214" tIns="45606" rIns="91214" bIns="45606" rtlCol="0">
            <a:noAutofit/>
          </a:bodyPr>
          <a:lstStyle>
            <a:defPPr>
              <a:defRPr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42265" algn="l">
              <a:lnSpc>
                <a:spcPct val="150000"/>
              </a:lnSpc>
              <a:spcBef>
                <a:spcPct val="0"/>
              </a:spcBef>
            </a:pPr>
            <a:r>
              <a:rPr lang="en-US" altLang="zh-CN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．有关热值的概念，下列说法中正确的是（         ） </a:t>
            </a:r>
          </a:p>
          <a:p>
            <a:pPr indent="619125"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A．燃料完全燃烧时，它的热值最大 </a:t>
            </a:r>
          </a:p>
          <a:p>
            <a:pPr indent="619125"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B．没有燃烧的燃料，热值等于零</a:t>
            </a:r>
          </a:p>
          <a:p>
            <a:pPr indent="619125"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C．燃料燃烧时放出的热量越多，热值越大 </a:t>
            </a:r>
          </a:p>
          <a:p>
            <a:pPr indent="619125"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D．燃料的热值与燃烧情况无关</a:t>
            </a:r>
          </a:p>
        </p:txBody>
      </p:sp>
      <p:sp>
        <p:nvSpPr>
          <p:cNvPr id="17" name="Text Box 14"/>
          <p:cNvSpPr txBox="1"/>
          <p:nvPr>
            <p:custDataLst>
              <p:tags r:id="rId2"/>
            </p:custDataLst>
          </p:nvPr>
        </p:nvSpPr>
        <p:spPr>
          <a:xfrm>
            <a:off x="9377371" y="1158820"/>
            <a:ext cx="677772" cy="703580"/>
          </a:xfrm>
          <a:prstGeom prst="rect">
            <a:avLst/>
          </a:prstGeom>
          <a:noFill/>
          <a:ln w="9525">
            <a:noFill/>
          </a:ln>
        </p:spPr>
        <p:txBody>
          <a:bodyPr wrap="square" lIns="91214" tIns="45606" rIns="91214" bIns="45606" anchor="t">
            <a:spAutoFit/>
          </a:bodyPr>
          <a:lstStyle/>
          <a:p>
            <a:pPr defTabSz="683895" fontAlgn="base"/>
            <a:r>
              <a:rPr lang="en-US" altLang="zh-CN" sz="398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5280" y="260985"/>
            <a:ext cx="28479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练习巩固</a:t>
            </a:r>
            <a:endParaRPr lang="zh-CN" sz="3200" b="1" strike="noStrike" noProof="1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/>
          <p:nvPr>
            <p:custDataLst>
              <p:tags r:id="rId1"/>
            </p:custDataLst>
          </p:nvPr>
        </p:nvSpPr>
        <p:spPr>
          <a:xfrm>
            <a:off x="843767" y="812028"/>
            <a:ext cx="9960928" cy="5260975"/>
          </a:xfrm>
          <a:prstGeom prst="rect">
            <a:avLst/>
          </a:prstGeom>
          <a:noFill/>
          <a:ln w="9525">
            <a:noFill/>
          </a:ln>
        </p:spPr>
        <p:txBody>
          <a:bodyPr wrap="square" lIns="91214" tIns="45606" rIns="91214" bIns="45606" anchor="t">
            <a:spAutoFit/>
          </a:bodyPr>
          <a:lstStyle/>
          <a:p>
            <a:pPr indent="484505" defTabSz="683895" fontAlgn="base">
              <a:lnSpc>
                <a:spcPct val="150000"/>
              </a:lnSpc>
            </a:pPr>
            <a:r>
              <a:rPr lang="en-US" altLang="zh-CN" sz="32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3. </a:t>
            </a: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航天工业中的火箭是用液态氢作为燃料的，这是因为液态氢具有（　  　）         </a:t>
            </a:r>
            <a:endParaRPr lang="en-US" altLang="zh-CN" sz="32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indent="484505" fontAlgn="base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A、较小的质量　         </a:t>
            </a:r>
            <a:endParaRPr lang="en-US" altLang="zh-CN" sz="32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indent="484505" fontAlgn="base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</a:t>
            </a: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B、较小的密度　          </a:t>
            </a:r>
            <a:endParaRPr lang="en-US" altLang="zh-CN" sz="32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indent="484505" fontAlgn="base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</a:t>
            </a: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C、较大的比热容　       </a:t>
            </a:r>
            <a:endParaRPr lang="en-US" altLang="zh-CN" sz="32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indent="484505" fontAlgn="base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</a:t>
            </a:r>
            <a:r>
              <a:rPr lang="zh-CN" altLang="en-US" sz="3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D、较大的热值</a:t>
            </a:r>
            <a:endParaRPr lang="zh-CN" altLang="zh-CN" sz="32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indent="484505" defTabSz="683895" fontAlgn="base">
              <a:lnSpc>
                <a:spcPct val="150000"/>
              </a:lnSpc>
            </a:pPr>
            <a:endParaRPr lang="zh-CN" altLang="zh-CN" sz="320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7" name="Text Box 14"/>
          <p:cNvSpPr txBox="1"/>
          <p:nvPr>
            <p:custDataLst>
              <p:tags r:id="rId2"/>
            </p:custDataLst>
          </p:nvPr>
        </p:nvSpPr>
        <p:spPr>
          <a:xfrm>
            <a:off x="4415284" y="1597428"/>
            <a:ext cx="677772" cy="703580"/>
          </a:xfrm>
          <a:prstGeom prst="rect">
            <a:avLst/>
          </a:prstGeom>
          <a:noFill/>
          <a:ln w="9525">
            <a:noFill/>
          </a:ln>
        </p:spPr>
        <p:txBody>
          <a:bodyPr wrap="square" lIns="91214" tIns="45606" rIns="91214" bIns="45606" anchor="t">
            <a:spAutoFit/>
          </a:bodyPr>
          <a:lstStyle/>
          <a:p>
            <a:pPr defTabSz="683895" fontAlgn="base"/>
            <a:r>
              <a:rPr lang="en-US" altLang="zh-CN" sz="3985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5280" y="260985"/>
            <a:ext cx="28479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练习巩固</a:t>
            </a:r>
            <a:endParaRPr lang="zh-CN" sz="3200" b="1" strike="noStrike" noProof="1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28479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练习巩固</a:t>
            </a:r>
            <a:endParaRPr lang="zh-CN" sz="3200" b="1" strike="noStrike" noProof="1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316" name="矩形 13315"/>
          <p:cNvSpPr/>
          <p:nvPr>
            <p:custDataLst>
              <p:tags r:id="rId2"/>
            </p:custDataLst>
          </p:nvPr>
        </p:nvSpPr>
        <p:spPr>
          <a:xfrm>
            <a:off x="695325" y="1196975"/>
            <a:ext cx="1067371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、对于燃料的热值，下列说法中，正确的是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(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 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) </a:t>
            </a:r>
          </a:p>
          <a:p>
            <a:pPr fontAlgn="base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A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．燃料的热值跟燃料燃烧时放出的热量成正比 </a:t>
            </a:r>
          </a:p>
          <a:p>
            <a:pPr fontAlgn="base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B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．燃料没燃烧时就没有热值</a:t>
            </a:r>
          </a:p>
          <a:p>
            <a:pPr fontAlgn="base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C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．就某种确定的燃料而言，它的热值是一个确定的值，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跟燃料的质量及燃料燃烧放出的热量无关</a:t>
            </a:r>
          </a:p>
          <a:p>
            <a:pPr fontAlgn="base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　　</a:t>
            </a:r>
            <a:r>
              <a:rPr lang="en-US" altLang="zh-CN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D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．容易燃烧的燃料热值一定大</a:t>
            </a:r>
          </a:p>
        </p:txBody>
      </p:sp>
      <p:sp>
        <p:nvSpPr>
          <p:cNvPr id="13315" name="文本框 13314"/>
          <p:cNvSpPr txBox="1"/>
          <p:nvPr>
            <p:custDataLst>
              <p:tags r:id="rId3"/>
            </p:custDataLst>
          </p:nvPr>
        </p:nvSpPr>
        <p:spPr>
          <a:xfrm>
            <a:off x="8052687" y="1035742"/>
            <a:ext cx="545306" cy="82278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135664" y="1844758"/>
            <a:ext cx="882824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热机工作时需要消耗媒、汽油、柴油等燃料，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对外做功的目的是将燃料中的化学能转化为机械能。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热机中燃料燃烧释放的热量能被完全利用吗？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89" b="45799" l="17110" r="35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-1219" r="61646" b="49112"/>
          <a:stretch>
            <a:fillRect/>
          </a:stretch>
        </p:blipFill>
        <p:spPr bwMode="auto">
          <a:xfrm>
            <a:off x="1127570" y="1484851"/>
            <a:ext cx="1152867" cy="143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28479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练习巩固</a:t>
            </a:r>
            <a:endParaRPr lang="zh-CN" sz="3200" b="1" strike="noStrike" noProof="1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76225" y="1056005"/>
            <a:ext cx="11282045" cy="332295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我国于2017年5月18日在南海海域成功试采“可燃冰”，“可燃冰”作为新型能源，有着巨大的开发使用潜力，在相同条件下，“可燃冰”完全燃烧放出的热量可达到天然气的数十倍。如果“可燃冰”热值是天然气的10倍，设天然气热值为4.2×10</a:t>
            </a:r>
            <a:r>
              <a:rPr lang="zh-CN" altLang="en-US" sz="2800" b="1" baseline="30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J/kg，完全燃烧0.5kg“可燃冰”放出的热量为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__________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567232" y="3716341"/>
            <a:ext cx="24479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2.1×10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28479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练习巩固</a:t>
            </a:r>
            <a:endParaRPr lang="zh-CN" sz="3200" b="1" strike="noStrike" noProof="1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95325" y="1124585"/>
            <a:ext cx="8559800" cy="439991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、下列提高热机效率的方法中，不可行的是 （    ）</a:t>
            </a:r>
          </a:p>
          <a:p>
            <a:pPr lvl="1">
              <a:lnSpc>
                <a:spcPct val="20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A．减少各种热损失           </a:t>
            </a:r>
          </a:p>
          <a:p>
            <a:pPr lvl="1">
              <a:lnSpc>
                <a:spcPct val="20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B．加润滑油减少机器各部件之间的摩擦</a:t>
            </a:r>
          </a:p>
          <a:p>
            <a:pPr lvl="1">
              <a:lnSpc>
                <a:spcPct val="20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C．充分利用废气的能量，如建热电站   </a:t>
            </a:r>
          </a:p>
          <a:p>
            <a:pPr lvl="1">
              <a:lnSpc>
                <a:spcPct val="200000"/>
              </a:lnSpc>
            </a:pP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D．采取少消耗总能量的办法</a:t>
            </a:r>
          </a:p>
        </p:txBody>
      </p:sp>
      <p:sp>
        <p:nvSpPr>
          <p:cNvPr id="232460" name="矩形 232459"/>
          <p:cNvSpPr/>
          <p:nvPr>
            <p:custDataLst>
              <p:tags r:id="rId3"/>
            </p:custDataLst>
          </p:nvPr>
        </p:nvSpPr>
        <p:spPr>
          <a:xfrm>
            <a:off x="8183880" y="1412875"/>
            <a:ext cx="511810" cy="584835"/>
          </a:xfrm>
          <a:prstGeom prst="rect">
            <a:avLst/>
          </a:prstGeom>
          <a:noFill/>
          <a:ln w="28575">
            <a:noFill/>
          </a:ln>
        </p:spPr>
        <p:txBody>
          <a:bodyPr wrap="square" anchor="t">
            <a:noAutofit/>
          </a:bodyPr>
          <a:lstStyle/>
          <a:p>
            <a:pPr>
              <a:spcBef>
                <a:spcPct val="50000"/>
              </a:spcBef>
              <a:buClrTx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0030101010101" pitchFamily="49" charset="-122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28479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练习巩固</a:t>
            </a:r>
            <a:endParaRPr lang="zh-CN" sz="3200" b="1" strike="noStrike" noProof="1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231140" y="980440"/>
            <a:ext cx="11206480" cy="332295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古语道：“人要实，火要虚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。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”此话的意思是说做人要脚踏实地，才能事业有成；可燃物要架空一些，才能燃烧更旺。“火要虚”的目的是 （　　）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A．增大可燃物的热值         B．降低可燃物的着火点 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C．能使可燃物完全燃烧     D．提高了可燃物的利用率 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631496" y="2380932"/>
            <a:ext cx="439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charset="-122"/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 txBox="1"/>
          <p:nvPr>
            <p:custDataLst>
              <p:tags r:id="rId1"/>
            </p:custDataLst>
          </p:nvPr>
        </p:nvSpPr>
        <p:spPr>
          <a:xfrm>
            <a:off x="769829" y="1133239"/>
            <a:ext cx="10432423" cy="2985432"/>
          </a:xfrm>
          <a:prstGeom prst="rect">
            <a:avLst/>
          </a:prstGeom>
        </p:spPr>
        <p:txBody>
          <a:bodyPr vert="horz" lIns="91214" tIns="45606" rIns="91214" bIns="45606" rtlCol="0">
            <a:noAutofit/>
          </a:bodyPr>
          <a:lstStyle>
            <a:defPPr>
              <a:defRPr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" indent="457835" algn="l" eaLnBrk="0" fontAlgn="base" hangingPunct="0">
              <a:lnSpc>
                <a:spcPts val="3000"/>
              </a:lnSpc>
              <a:spcBef>
                <a:spcPct val="0"/>
              </a:spcBef>
            </a:pP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用天然气灶烧水，燃烧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1m</a:t>
            </a:r>
            <a:r>
              <a:rPr lang="en-US" altLang="zh-CN" sz="2935" baseline="30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的天然气，能使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100kg</a:t>
            </a: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的水从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℃升高到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70℃</a:t>
            </a:r>
            <a:r>
              <a:rPr lang="zh-CN" altLang="en-US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天然气热值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3.2×10</a:t>
            </a:r>
            <a:r>
              <a:rPr lang="en-US" altLang="zh-CN" sz="2935" baseline="30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J/m</a:t>
            </a:r>
            <a:r>
              <a:rPr lang="en-US" altLang="zh-CN" sz="2935" baseline="30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 </a:t>
            </a:r>
            <a:r>
              <a:rPr lang="zh-CN" altLang="en-US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，水的比热容为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4.2</a:t>
            </a:r>
            <a:r>
              <a:rPr lang="zh-CN" altLang="en-US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935" baseline="30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J/(kg·℃)</a:t>
            </a:r>
            <a:r>
              <a:rPr lang="zh-CN" altLang="en-US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。</a:t>
            </a: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求</a:t>
            </a:r>
            <a:r>
              <a:rPr lang="zh-CN" altLang="en-US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2935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6670" indent="457835" algn="l" eaLnBrk="0" fontAlgn="base" hangingPunct="0">
              <a:lnSpc>
                <a:spcPts val="3000"/>
              </a:lnSpc>
              <a:spcBef>
                <a:spcPct val="0"/>
              </a:spcBef>
            </a:pP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）天然气完全燃烧放出热量</a:t>
            </a:r>
            <a:r>
              <a:rPr lang="zh-CN" altLang="en-US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zh-CN" sz="2935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6670" indent="457835" algn="l" eaLnBrk="0" fontAlgn="base" hangingPunct="0">
              <a:lnSpc>
                <a:spcPts val="3000"/>
              </a:lnSpc>
              <a:spcBef>
                <a:spcPct val="0"/>
              </a:spcBef>
            </a:pP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）水吸收的热量</a:t>
            </a:r>
            <a:r>
              <a:rPr lang="zh-CN" altLang="en-US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sz="2935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26670" indent="457835" algn="l" eaLnBrk="0" fontAlgn="base" hangingPunct="0">
              <a:lnSpc>
                <a:spcPts val="3000"/>
              </a:lnSpc>
              <a:spcBef>
                <a:spcPct val="0"/>
              </a:spcBef>
            </a:pP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zh-CN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）天然气灶的效率</a:t>
            </a:r>
            <a:r>
              <a:rPr lang="zh-CN" altLang="en-US" sz="2935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935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6670" indent="457835" algn="l">
              <a:lnSpc>
                <a:spcPts val="3000"/>
              </a:lnSpc>
              <a:spcBef>
                <a:spcPct val="0"/>
              </a:spcBef>
            </a:pPr>
            <a:endParaRPr lang="zh-CN" altLang="zh-CN" sz="2935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64956" y="4651813"/>
          <a:ext cx="7781713" cy="110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352800" imgH="482600" progId="Equation.3">
                  <p:embed/>
                </p:oleObj>
              </mc:Choice>
              <mc:Fallback>
                <p:oleObj r:id="rId7" imgW="3352800" imgH="482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4956" y="4651813"/>
                        <a:ext cx="7781713" cy="110723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32156" y="3962696"/>
          <a:ext cx="7414323" cy="58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175000" imgH="254000" progId="Equation.3">
                  <p:embed/>
                </p:oleObj>
              </mc:Choice>
              <mc:Fallback>
                <p:oleObj r:id="rId9" imgW="3175000" imgH="2540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32156" y="3962696"/>
                        <a:ext cx="7414323" cy="589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073971" y="5673737"/>
          <a:ext cx="5693921" cy="114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552700" imgH="469900" progId="Equation.3">
                  <p:embed/>
                </p:oleObj>
              </mc:Choice>
              <mc:Fallback>
                <p:oleObj r:id="rId11" imgW="2552700" imgH="469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73971" y="5673737"/>
                        <a:ext cx="5693921" cy="11496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35280" y="260985"/>
            <a:ext cx="284797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五、</a:t>
            </a:r>
            <a:r>
              <a:rPr lang="zh-CN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练习巩固</a:t>
            </a:r>
            <a:endParaRPr lang="zh-CN" sz="3200" b="1" strike="noStrike" noProof="1">
              <a:solidFill>
                <a:sysClr val="windowText" lastClr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1848079" y="837016"/>
            <a:ext cx="2137111" cy="2735219"/>
            <a:chOff x="649300" y="640834"/>
            <a:chExt cx="1602833" cy="2051414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00" y="640834"/>
              <a:ext cx="1602833" cy="1602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>
              <p:custDataLst>
                <p:tags r:id="rId16"/>
              </p:custDataLst>
            </p:nvPr>
          </p:nvSpPr>
          <p:spPr>
            <a:xfrm>
              <a:off x="708888" y="2294103"/>
              <a:ext cx="1466051" cy="39814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200" latinLnBrk="1" hangingPunct="0"/>
              <a:r>
                <a:rPr lang="zh-CN" altLang="en-US" sz="2665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Arial"/>
                </a:rPr>
                <a:t>烧木柴做饭</a:t>
              </a:r>
            </a:p>
          </p:txBody>
        </p:sp>
      </p:grpSp>
      <p:grpSp>
        <p:nvGrpSpPr>
          <p:cNvPr id="21" name="组合 20"/>
          <p:cNvGrpSpPr/>
          <p:nvPr>
            <p:custDataLst>
              <p:tags r:id="rId2"/>
            </p:custDataLst>
          </p:nvPr>
        </p:nvGrpSpPr>
        <p:grpSpPr>
          <a:xfrm>
            <a:off x="4728024" y="717636"/>
            <a:ext cx="2570268" cy="2718272"/>
            <a:chOff x="5444061" y="669896"/>
            <a:chExt cx="1927701" cy="2038704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061" y="669896"/>
              <a:ext cx="1927701" cy="1602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Box 15"/>
            <p:cNvSpPr txBox="1"/>
            <p:nvPr>
              <p:custDataLst>
                <p:tags r:id="rId14"/>
              </p:custDataLst>
            </p:nvPr>
          </p:nvSpPr>
          <p:spPr>
            <a:xfrm>
              <a:off x="5674885" y="2310455"/>
              <a:ext cx="1466051" cy="398145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200" latinLnBrk="1" hangingPunct="0"/>
              <a:r>
                <a:rPr lang="zh-CN" altLang="en-US" sz="2665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热电厂供暖</a:t>
              </a:r>
            </a:p>
          </p:txBody>
        </p:sp>
      </p:grpSp>
      <p:grpSp>
        <p:nvGrpSpPr>
          <p:cNvPr id="23" name="组合 22"/>
          <p:cNvGrpSpPr/>
          <p:nvPr>
            <p:custDataLst>
              <p:tags r:id="rId3"/>
            </p:custDataLst>
          </p:nvPr>
        </p:nvGrpSpPr>
        <p:grpSpPr>
          <a:xfrm>
            <a:off x="4656065" y="4134516"/>
            <a:ext cx="2393299" cy="2509640"/>
            <a:chOff x="2518461" y="3064933"/>
            <a:chExt cx="1576038" cy="1856064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461" y="3064933"/>
              <a:ext cx="1576038" cy="1438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>
              <p:custDataLst>
                <p:tags r:id="rId12"/>
              </p:custDataLst>
            </p:nvPr>
          </p:nvSpPr>
          <p:spPr>
            <a:xfrm>
              <a:off x="2628448" y="4528387"/>
              <a:ext cx="1466051" cy="39261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algn="l" rtl="0" latinLnBrk="1" hangingPunct="0"/>
              <a:r>
                <a:rPr lang="zh-CN" altLang="en-US" sz="2665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液化石油气</a:t>
              </a:r>
            </a:p>
          </p:txBody>
        </p:sp>
      </p:grp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8544560" y="836930"/>
            <a:ext cx="2505710" cy="5038090"/>
            <a:chOff x="14817" y="2451"/>
            <a:chExt cx="3946" cy="7934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8" b="3852"/>
            <a:stretch>
              <a:fillRect/>
            </a:stretch>
          </p:blipFill>
          <p:spPr>
            <a:xfrm>
              <a:off x="15157" y="2451"/>
              <a:ext cx="2991" cy="4938"/>
            </a:xfrm>
            <a:prstGeom prst="rect">
              <a:avLst/>
            </a:prstGeom>
          </p:spPr>
        </p:pic>
        <p:sp>
          <p:nvSpPr>
            <p:cNvPr id="33" name="矩形 32"/>
            <p:cNvSpPr/>
            <p:nvPr>
              <p:custDataLst>
                <p:tags r:id="rId10"/>
              </p:custDataLst>
            </p:nvPr>
          </p:nvSpPr>
          <p:spPr>
            <a:xfrm>
              <a:off x="14817" y="7657"/>
              <a:ext cx="3946" cy="2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665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+mn-ea"/>
                  <a:sym typeface="+mn-lt"/>
                </a:rPr>
                <a:t>火箭升空靠液态氢气与氧气的燃烧获取内能。</a:t>
              </a:r>
            </a:p>
          </p:txBody>
        </p:sp>
      </p:grp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1061591" y="4119141"/>
            <a:ext cx="3593845" cy="2544150"/>
            <a:chOff x="7139434" y="4093007"/>
            <a:chExt cx="3153311" cy="240723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782" b="5258"/>
            <a:stretch>
              <a:fillRect/>
            </a:stretch>
          </p:blipFill>
          <p:spPr>
            <a:xfrm>
              <a:off x="7513290" y="4093007"/>
              <a:ext cx="2472683" cy="1855354"/>
            </a:xfrm>
            <a:prstGeom prst="rect">
              <a:avLst/>
            </a:prstGeom>
          </p:spPr>
        </p:pic>
        <p:sp>
          <p:nvSpPr>
            <p:cNvPr id="67" name="矩形 66"/>
            <p:cNvSpPr/>
            <p:nvPr>
              <p:custDataLst>
                <p:tags r:id="rId8"/>
              </p:custDataLst>
            </p:nvPr>
          </p:nvSpPr>
          <p:spPr>
            <a:xfrm>
              <a:off x="7139434" y="6025589"/>
              <a:ext cx="3153311" cy="474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l" latinLnBrk="1" hangingPunct="0">
                <a:buClrTx/>
                <a:buSzTx/>
                <a:buFontTx/>
              </a:pPr>
              <a:r>
                <a:rPr lang="zh-CN" altLang="en-US" sz="2135" b="1">
                  <a:solidFill>
                    <a:schemeClr val="bg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lt"/>
                </a:rPr>
                <a:t>    </a:t>
              </a:r>
              <a:r>
                <a:rPr lang="zh-CN" altLang="en-US" sz="2135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lt"/>
                </a:rPr>
                <a:t>  </a:t>
              </a:r>
              <a:r>
                <a:rPr lang="zh-CN" altLang="en-US" sz="2665" b="1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+mn-lt"/>
                </a:rPr>
                <a:t>汽油燃烧</a:t>
              </a:r>
            </a:p>
          </p:txBody>
        </p:sp>
      </p:grpSp>
      <p:sp>
        <p:nvSpPr>
          <p:cNvPr id="26" name="TextBox 7"/>
          <p:cNvSpPr txBox="1"/>
          <p:nvPr>
            <p:custDataLst>
              <p:tags r:id="rId6"/>
            </p:custDataLst>
          </p:nvPr>
        </p:nvSpPr>
        <p:spPr>
          <a:xfrm>
            <a:off x="1559593" y="3390972"/>
            <a:ext cx="6475051" cy="6127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808" tIns="60808" rIns="60808" bIns="60808" numCol="1" spcCol="38100" rtlCol="0" anchor="t">
            <a:spAutoFit/>
          </a:bodyPr>
          <a:lstStyle/>
          <a:p>
            <a:pPr defTabSz="911860" latinLnBrk="1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/>
              </a:rPr>
              <a:t> 人类从燃料的燃烧获取内能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35425" y="260770"/>
            <a:ext cx="2855607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一、燃料</a:t>
            </a:r>
          </a:p>
        </p:txBody>
      </p:sp>
      <p:sp>
        <p:nvSpPr>
          <p:cNvPr id="2" name="内容占位符 2"/>
          <p:cNvSpPr txBox="1"/>
          <p:nvPr>
            <p:custDataLst>
              <p:tags r:id="rId2"/>
            </p:custDataLst>
          </p:nvPr>
        </p:nvSpPr>
        <p:spPr bwMode="auto">
          <a:xfrm>
            <a:off x="2216506" y="1122425"/>
            <a:ext cx="3277870" cy="48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燃料的分类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391491" y="3657502"/>
            <a:ext cx="1788847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0" indent="0">
              <a:buNone/>
            </a:pPr>
            <a:r>
              <a:rPr lang="zh-CN">
                <a:latin typeface="Times New Roman" panose="02020603050405020304" pitchFamily="18" charset="0"/>
                <a:cs typeface="Times New Roman" panose="02020603050405020304" pitchFamily="18" charset="0"/>
              </a:rPr>
              <a:t>固体燃料</a:t>
            </a:r>
          </a:p>
        </p:txBody>
      </p:sp>
      <p:sp>
        <p:nvSpPr>
          <p:cNvPr id="4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214640" y="3703471"/>
            <a:ext cx="1788847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0" indent="0">
              <a:buNone/>
            </a:pPr>
            <a:r>
              <a:rPr lang="zh-CN">
                <a:latin typeface="Times New Roman" panose="02020603050405020304" pitchFamily="18" charset="0"/>
                <a:cs typeface="Times New Roman" panose="02020603050405020304" pitchFamily="18" charset="0"/>
              </a:rPr>
              <a:t>液体燃料</a:t>
            </a:r>
          </a:p>
        </p:txBody>
      </p:sp>
      <p:sp>
        <p:nvSpPr>
          <p:cNvPr id="5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011664" y="3703471"/>
            <a:ext cx="1718864" cy="55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0" indent="0">
              <a:buNone/>
            </a:pPr>
            <a:r>
              <a:rPr lang="zh-CN">
                <a:latin typeface="Times New Roman" panose="02020603050405020304" pitchFamily="18" charset="0"/>
                <a:cs typeface="Times New Roman" panose="02020603050405020304" pitchFamily="18" charset="0"/>
              </a:rPr>
              <a:t>气体燃料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rcRect t="21923" b="3241"/>
          <a:stretch>
            <a:fillRect/>
          </a:stretch>
        </p:blipFill>
        <p:spPr>
          <a:xfrm>
            <a:off x="5182807" y="1924550"/>
            <a:ext cx="1662130" cy="1667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847406" y="1924550"/>
            <a:ext cx="1924534" cy="1667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内容占位符 2"/>
          <p:cNvSpPr txBox="1"/>
          <p:nvPr>
            <p:custDataLst>
              <p:tags r:id="rId8"/>
            </p:custDataLst>
          </p:nvPr>
        </p:nvSpPr>
        <p:spPr bwMode="auto">
          <a:xfrm>
            <a:off x="2233674" y="4364866"/>
            <a:ext cx="6835837" cy="48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能量转化：化学能转化为内能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rcRect l="9779" r="9779"/>
          <a:stretch>
            <a:fillRect/>
          </a:stretch>
        </p:blipFill>
        <p:spPr>
          <a:xfrm>
            <a:off x="2165459" y="1904659"/>
            <a:ext cx="2014879" cy="1667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089" b="45799" l="17110" r="35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-1219" r="61646" b="49112"/>
          <a:stretch>
            <a:fillRect/>
          </a:stretch>
        </p:blipFill>
        <p:spPr bwMode="auto">
          <a:xfrm>
            <a:off x="1012190" y="4940935"/>
            <a:ext cx="1234440" cy="14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>
            <p:custDataLst>
              <p:tags r:id="rId11"/>
            </p:custDataLst>
          </p:nvPr>
        </p:nvSpPr>
        <p:spPr>
          <a:xfrm>
            <a:off x="2351405" y="4874895"/>
            <a:ext cx="94545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11111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根据你的经验，质量相等的不同燃料，燃烧时放出的热量是否相同？要找出事实依据来支持你的观点，并进行分析。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30250" y="1346835"/>
            <a:ext cx="10928985" cy="112458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229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【实验设计】</a:t>
            </a:r>
            <a:r>
              <a:rPr lang="zh-CN" altLang="en-US" sz="2800" b="1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选取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相同质量</a:t>
            </a:r>
            <a:r>
              <a:rPr lang="zh-CN" altLang="en-US" sz="2800" b="1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不同燃料</a:t>
            </a:r>
            <a:r>
              <a:rPr lang="zh-CN" altLang="en-US" sz="2800" b="1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，点燃后，对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相同质量的水</a:t>
            </a:r>
            <a:r>
              <a:rPr lang="zh-CN" altLang="en-US" sz="2800" b="1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进行加热，比较两杯水温度的升高多少，来确定燃料的放热本领。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5375910" y="2636520"/>
            <a:ext cx="3921125" cy="953135"/>
          </a:xfrm>
          <a:prstGeom prst="rect">
            <a:avLst/>
          </a:prstGeom>
          <a:solidFill>
            <a:srgbClr val="673B77">
              <a:lumMod val="20000"/>
              <a:lumOff val="80000"/>
            </a:srgbClr>
          </a:solidFill>
          <a:ln w="3175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rgbClr val="0229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实验方法</a:t>
            </a:r>
          </a:p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ysClr val="windowText" lastClr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控制变量法和转换法</a:t>
            </a:r>
          </a:p>
        </p:txBody>
      </p:sp>
      <p:pic>
        <p:nvPicPr>
          <p:cNvPr id="341" name="WL93.EP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34904" y="2988284"/>
            <a:ext cx="3600450" cy="2369344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5375910" y="3747135"/>
            <a:ext cx="5866765" cy="1323975"/>
          </a:xfrm>
          <a:prstGeom prst="rect">
            <a:avLst/>
          </a:prstGeom>
          <a:solidFill>
            <a:srgbClr val="BECE37">
              <a:lumMod val="20000"/>
              <a:lumOff val="80000"/>
            </a:srgbClr>
          </a:solidFill>
          <a:ln w="25400" cmpd="thinThick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用质量相同的酒精和碎纸片分别给两杯完全相同的水加热，两杯水升高的温度不同，用酒精加热的水升高的温度多。</a:t>
            </a:r>
          </a:p>
          <a:p>
            <a:pPr algn="ctr"/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335425" y="260770"/>
            <a:ext cx="2855607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一、燃料</a:t>
            </a:r>
          </a:p>
        </p:txBody>
      </p:sp>
      <p:sp>
        <p:nvSpPr>
          <p:cNvPr id="6" name="Text Box 14"/>
          <p:cNvSpPr txBox="1"/>
          <p:nvPr>
            <p:custDataLst>
              <p:tags r:id="rId6"/>
            </p:custDataLst>
          </p:nvPr>
        </p:nvSpPr>
        <p:spPr>
          <a:xfrm>
            <a:off x="1703691" y="5805157"/>
            <a:ext cx="982128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为了比较燃料的特性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引入了“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热值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”这一物理量。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9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34461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二、燃料的热值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83615" y="1693545"/>
            <a:ext cx="109982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定义：</a:t>
            </a: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某种燃料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完全燃烧</a:t>
            </a: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放出的热量与其质量之</a:t>
            </a:r>
            <a:endParaRPr lang="en-US" altLang="zh-CN" sz="36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比，叫做这种燃料的热值</a:t>
            </a:r>
            <a:r>
              <a:rPr 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。</a:t>
            </a:r>
            <a:endParaRPr lang="zh-CN" sz="36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83784" y="4354266"/>
            <a:ext cx="596619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l"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单位：焦/千克（J/kg）</a:t>
            </a:r>
            <a:endParaRPr lang="zh-CN" altLang="zh-CN" sz="36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83785" y="3321993"/>
            <a:ext cx="229009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l"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表达式</a:t>
            </a:r>
            <a:r>
              <a:rPr lang="zh-CN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：</a:t>
            </a:r>
            <a:endParaRPr lang="zh-CN" altLang="zh-CN" sz="36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>
            <p:custDataLst>
              <p:tags r:id="rId5"/>
            </p:custDataLst>
          </p:nvPr>
        </p:nvGrpSpPr>
        <p:grpSpPr>
          <a:xfrm>
            <a:off x="3329295" y="2917040"/>
            <a:ext cx="1390478" cy="1176838"/>
            <a:chOff x="2393357" y="4143196"/>
            <a:chExt cx="1390478" cy="1176838"/>
          </a:xfrm>
        </p:grpSpPr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2393357" y="4347208"/>
              <a:ext cx="462664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6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q</a:t>
              </a:r>
              <a:r>
                <a:rPr lang="en-US" altLang="zh-CN" sz="40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48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zh-CN" altLang="zh-CN" sz="4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3183752" y="4673703"/>
              <a:ext cx="600083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-22860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</a:pPr>
              <a:r>
                <a:rPr lang="en-US" altLang="zh-CN" sz="36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m</a:t>
              </a:r>
              <a:r>
                <a:rPr lang="en-US" altLang="zh-CN" sz="40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zh-CN" sz="40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3199690" y="4143196"/>
              <a:ext cx="4887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6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Q</a:t>
              </a:r>
              <a:endPara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连接符 11"/>
            <p:cNvCxnSpPr/>
            <p:nvPr>
              <p:custDataLst>
                <p:tags r:id="rId11"/>
              </p:custDataLst>
            </p:nvPr>
          </p:nvCxnSpPr>
          <p:spPr>
            <a:xfrm>
              <a:off x="3171395" y="4811776"/>
              <a:ext cx="541414" cy="0"/>
            </a:xfrm>
            <a:prstGeom prst="line">
              <a:avLst/>
            </a:prstGeom>
            <a:ln w="38100"/>
          </p:spPr>
          <p:style>
            <a:lnRef idx="3">
              <a:sysClr val="windowText" lastClr="000000"/>
            </a:lnRef>
            <a:fillRef idx="0">
              <a:sysClr val="windowText" lastClr="000000"/>
            </a:fillRef>
            <a:effectRef idx="2">
              <a:sysClr val="windowText" lastClr="000000"/>
            </a:effectRef>
            <a:fontRef idx="minor">
              <a:sysClr val="windowText" lastClr="000000"/>
            </a:fontRef>
          </p:style>
        </p:cxnSp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2619464" y="4540851"/>
              <a:ext cx="6217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2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40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= </a:t>
              </a:r>
              <a:endParaRPr lang="zh-CN" altLang="zh-CN" sz="40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对话气泡: 矩形 10"/>
          <p:cNvSpPr/>
          <p:nvPr>
            <p:custDataLst>
              <p:tags r:id="rId6"/>
            </p:custDataLst>
          </p:nvPr>
        </p:nvSpPr>
        <p:spPr>
          <a:xfrm>
            <a:off x="5437418" y="105442"/>
            <a:ext cx="2741276" cy="1414885"/>
          </a:xfrm>
          <a:prstGeom prst="wedgeRectCallout">
            <a:avLst>
              <a:gd name="adj1" fmla="val -37228"/>
              <a:gd name="adj2" fmla="val 65150"/>
            </a:avLst>
          </a:prstGeom>
          <a:ln w="28575"/>
        </p:spPr>
        <p:style>
          <a:lnRef idx="2">
            <a:srgbClr val="70AD47"/>
          </a:lnRef>
          <a:fillRef idx="1">
            <a:sysClr val="window" lastClr="FFFFFF"/>
          </a:fillRef>
          <a:effectRef idx="0">
            <a:srgbClr val="70AD47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r>
              <a:rPr lang="zh-CN" altLang="en-US" sz="320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指燃料燃烧后</a:t>
            </a:r>
            <a:r>
              <a:rPr lang="en-US" altLang="zh-CN" sz="320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>
                <a:solidFill>
                  <a:srgbClr val="333333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全部变成不可燃烧物的过程</a:t>
            </a:r>
            <a:endParaRPr lang="zh-CN" altLang="en-US" sz="3200">
              <a:solidFill>
                <a:sysClr val="windowText" lastClr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958215" y="5265420"/>
            <a:ext cx="10558145" cy="108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l"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物理意义：热值在数值上等于</a:t>
            </a:r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 kg</a:t>
            </a: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某种燃料完全燃烧放出的热量。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35280" y="260985"/>
            <a:ext cx="34461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二、燃料的热值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908232" y="5567121"/>
            <a:ext cx="7741192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物理意义是：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表示</a:t>
            </a: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1kg</a:t>
            </a: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的氢气完全燃烧所放出的热量约为</a:t>
            </a: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1.4×10</a:t>
            </a:r>
            <a:r>
              <a:rPr lang="en-US" altLang="zh-CN" sz="3200" b="1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en-US" altLang="zh-CN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J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8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91135" y="1124585"/>
          <a:ext cx="10015855" cy="494411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0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n>
                            <a:solidFill>
                              <a:sysClr val="window" lastClr="FFFFFF"/>
                            </a:solidFill>
                          </a:ln>
                          <a:solidFill>
                            <a:sysClr val="window" lastClr="FFFF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燃料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n>
                            <a:solidFill>
                              <a:sysClr val="window" lastClr="FFFFFF"/>
                            </a:solidFill>
                          </a:ln>
                          <a:solidFill>
                            <a:sysClr val="window" lastClr="FFFF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热值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n>
                            <a:solidFill>
                              <a:sysClr val="window" lastClr="FFFFFF"/>
                            </a:solidFill>
                          </a:ln>
                          <a:solidFill>
                            <a:sysClr val="window" lastClr="FFFF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燃料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>
                          <a:ln>
                            <a:solidFill>
                              <a:sysClr val="window" lastClr="FFFFFF"/>
                            </a:solidFill>
                          </a:ln>
                          <a:solidFill>
                            <a:sysClr val="window" lastClr="FFFFFF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热值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5B9BD5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干木柴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1.2×10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柴油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4.3×10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烟煤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2.9×10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煤油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4.6×10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无烟煤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3.4×10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汽油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4.6×10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焦炭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3.0×10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氢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1.4×10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8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木炭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3.4×10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焦炉煤气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1.7×10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J/m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endParaRPr lang="zh-CN" altLang="en-US" sz="2800" baseline="300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酒精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3.0×10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J/kg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沼气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约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1.9×10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7</a:t>
                      </a:r>
                      <a:r>
                        <a:rPr lang="en-US" altLang="zh-CN" sz="28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J/m</a:t>
                      </a:r>
                      <a:r>
                        <a:rPr lang="en-US" altLang="zh-CN" sz="2800" baseline="3000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endParaRPr lang="zh-CN" altLang="en-US" sz="280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solidFill>
                      <a:srgbClr val="44546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311150" y="4648835"/>
            <a:ext cx="4891405" cy="5080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rgbClr val="ED7D31"/>
          </a:lnRef>
          <a:fillRef idx="1">
            <a:sysClr val="window" lastClr="FFFFFF"/>
          </a:fillRef>
          <a:effectRef idx="0">
            <a:srgbClr val="ED7D31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5202555" y="3485515"/>
            <a:ext cx="5004435" cy="50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rgbClr val="ED7D31"/>
          </a:lnRef>
          <a:fillRef idx="1">
            <a:sysClr val="window" lastClr="FFFFFF"/>
          </a:fillRef>
          <a:effectRef idx="0">
            <a:srgbClr val="ED7D31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9466580" y="3993515"/>
            <a:ext cx="653415" cy="1163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rgbClr val="ED7D31"/>
          </a:lnRef>
          <a:fillRef idx="1">
            <a:sysClr val="window" lastClr="FFFFFF"/>
          </a:fillRef>
          <a:effectRef idx="0">
            <a:srgbClr val="ED7D31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311150" y="1692275"/>
            <a:ext cx="4891405" cy="562610"/>
          </a:xfrm>
          <a:prstGeom prst="rect">
            <a:avLst/>
          </a:prstGeom>
          <a:noFill/>
          <a:ln w="38100">
            <a:solidFill>
              <a:srgbClr val="CB3BC3"/>
            </a:solidFill>
          </a:ln>
        </p:spPr>
        <p:style>
          <a:lnRef idx="2">
            <a:srgbClr val="ED7D31"/>
          </a:lnRef>
          <a:fillRef idx="1">
            <a:sysClr val="window" lastClr="FFFFFF"/>
          </a:fillRef>
          <a:effectRef idx="0">
            <a:srgbClr val="ED7D31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ysClr val="windowText" lastClr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9120600" y="5517606"/>
            <a:ext cx="1517929" cy="59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l" eaLnBrk="1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公式：</a:t>
            </a: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10547088" y="5102954"/>
            <a:ext cx="1415192" cy="1279930"/>
            <a:chOff x="2393357" y="4128015"/>
            <a:chExt cx="1415192" cy="1279930"/>
          </a:xfrm>
        </p:grpSpPr>
        <p:sp>
          <p:nvSpPr>
            <p:cNvPr id="15" name="文本框 14"/>
            <p:cNvSpPr txBox="1"/>
            <p:nvPr>
              <p:custDataLst>
                <p:tags r:id="rId12"/>
              </p:custDataLst>
            </p:nvPr>
          </p:nvSpPr>
          <p:spPr>
            <a:xfrm>
              <a:off x="2393357" y="4347208"/>
              <a:ext cx="462664" cy="757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6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q</a:t>
              </a:r>
              <a:r>
                <a:rPr lang="en-US" altLang="zh-CN" sz="40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48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zh-CN" altLang="zh-CN" sz="48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3"/>
              </p:custDataLst>
            </p:nvPr>
          </p:nvSpPr>
          <p:spPr>
            <a:xfrm>
              <a:off x="3208466" y="4761614"/>
              <a:ext cx="600083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-22860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</a:pPr>
              <a:r>
                <a:rPr lang="en-US" altLang="zh-CN" sz="36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V</a:t>
              </a:r>
              <a:r>
                <a:rPr lang="en-US" altLang="zh-CN" sz="40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zh-CN" sz="40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4"/>
              </p:custDataLst>
            </p:nvPr>
          </p:nvSpPr>
          <p:spPr>
            <a:xfrm>
              <a:off x="3236761" y="4128015"/>
              <a:ext cx="4887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6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Q</a:t>
              </a:r>
              <a:endParaRPr lang="zh-CN" altLang="en-US" sz="3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15"/>
              </p:custDataLst>
            </p:nvPr>
          </p:nvCxnSpPr>
          <p:spPr>
            <a:xfrm>
              <a:off x="3171395" y="4811776"/>
              <a:ext cx="54141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>
              <p:custDataLst>
                <p:tags r:id="rId16"/>
              </p:custDataLst>
            </p:nvPr>
          </p:nvSpPr>
          <p:spPr>
            <a:xfrm>
              <a:off x="2619464" y="4540851"/>
              <a:ext cx="6217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228600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2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4000" b="1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=</a:t>
              </a:r>
              <a:r>
                <a:rPr lang="en-US" altLang="zh-CN" sz="40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endParaRPr lang="zh-CN" altLang="zh-CN" sz="40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4944305" y="331927"/>
            <a:ext cx="630889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为什么火箭用液态氢作为燃料？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583815" y="55793"/>
            <a:ext cx="1399204" cy="121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2" grpId="0" animBg="1"/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382706" y="2465120"/>
                <a:ext cx="4507152" cy="614362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3.9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×10 </m:t>
                      </m:r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J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m</m:t>
                      </m:r>
                      <m:r>
                        <a:rPr lang="en-US" altLang="zh-CN" sz="2800" baseline="300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3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×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0.03</m:t>
                      </m:r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m</m:t>
                      </m:r>
                      <m:r>
                        <a:rPr lang="en-US" altLang="zh-CN" sz="2800" baseline="300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3</m:t>
                      </m:r>
                    </m:oMath>
                  </m:oMathPara>
                </a14:m>
                <a:endParaRPr lang="zh-CN" altLang="en-US" sz="28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3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4382706" y="2465120"/>
                <a:ext cx="4507152" cy="614362"/>
              </a:xfrm>
              <a:prstGeom prst="rect">
                <a:avLst/>
              </a:prstGeom>
              <a:blipFill rotWithShape="1">
                <a:blip r:embed="rId16"/>
                <a:stretch>
                  <a:fillRect l="-13" t="-7037" r="11" b="60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389649" y="2892839"/>
                <a:ext cx="2446040" cy="52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11.7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×10   </m:t>
                      </m:r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J</m:t>
                      </m:r>
                    </m:oMath>
                  </m:oMathPara>
                </a14:m>
                <a:endPara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4389649" y="2892839"/>
                <a:ext cx="2446040" cy="521970"/>
              </a:xfrm>
              <a:prstGeom prst="rect">
                <a:avLst/>
              </a:prstGeom>
              <a:blipFill rotWithShape="1">
                <a:blip r:embed="rId18"/>
                <a:stretch>
                  <a:fillRect l="-22" t="-79" r="22" b="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704671" y="3590573"/>
                <a:ext cx="3269378" cy="578232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𝑄</m:t>
                    </m:r>
                    <m:r>
                      <a:rPr lang="zh-CN" altLang="en-US" sz="2800" i="1" baseline="-2500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宋体" pitchFamily="2" charset="-122"/>
                      </a:rPr>
                      <m:t>吸</m:t>
                    </m:r>
                    <m:r>
                      <a:rPr lang="zh-CN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zh-CN" sz="3200" i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(𝑡 − 𝑡</a:t>
                </a:r>
                <a:r>
                  <a:rPr lang="en-US" altLang="zh-CN" sz="3200" baseline="-25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3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32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5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704671" y="3590573"/>
                <a:ext cx="3269378" cy="578232"/>
              </a:xfrm>
              <a:prstGeom prst="rect">
                <a:avLst/>
              </a:prstGeom>
              <a:blipFill rotWithShape="1">
                <a:blip r:embed="rId20"/>
                <a:stretch>
                  <a:fillRect l="-6" t="-11250" r="18" b="-6254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287801" y="4132197"/>
                <a:ext cx="6785294" cy="523220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4.2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×10 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J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/(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kg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⦁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℃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×</m:t>
                    </m:r>
                    <m:r>
                      <a:rPr lang="en-US" altLang="zh-CN" sz="2800" b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1</m:t>
                    </m:r>
                    <m:r>
                      <m:rPr>
                        <m:sty m:val="p"/>
                      </m:rPr>
                      <a:rPr lang="en-US" altLang="zh-CN" sz="2800" b="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kg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×</m:t>
                    </m:r>
                  </m:oMath>
                </a14:m>
                <a:r>
                  <a:rPr lang="en-US" altLang="zh-CN" sz="280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(100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℃</m:t>
                    </m:r>
                  </m:oMath>
                </a14:m>
                <a:r>
                  <a:rPr lang="en-US" altLang="zh-CN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80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25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℃</m:t>
                    </m:r>
                  </m:oMath>
                </a14:m>
                <a:r>
                  <a:rPr lang="en-US" altLang="zh-CN" sz="2800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3287801" y="4132197"/>
                <a:ext cx="6785294" cy="523220"/>
              </a:xfrm>
              <a:prstGeom prst="rect">
                <a:avLst/>
              </a:prstGeom>
              <a:blipFill rotWithShape="1">
                <a:blip r:embed="rId22"/>
                <a:stretch>
                  <a:fillRect l="-6" t="-48" r="1" b="44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273527" y="4618809"/>
                <a:ext cx="22479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800" b="0" i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3.15</m:t>
                      </m:r>
                      <m: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×10 </m:t>
                      </m:r>
                      <m:r>
                        <m:rPr>
                          <m:sty m:val="p"/>
                        </m:rPr>
                        <a:rPr lang="en-US" altLang="zh-CN" sz="28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J</m:t>
                      </m:r>
                    </m:oMath>
                  </m:oMathPara>
                </a14:m>
                <a:endParaRPr lang="zh-CN" altLang="en-US" sz="28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3273527" y="4618809"/>
                <a:ext cx="2247900" cy="523220"/>
              </a:xfrm>
              <a:prstGeom prst="rect">
                <a:avLst/>
              </a:prstGeom>
              <a:blipFill rotWithShape="1">
                <a:blip r:embed="rId24"/>
                <a:stretch>
                  <a:fillRect l="-5" t="-87" r="5" b="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4810506" y="2952872"/>
            <a:ext cx="1918583" cy="439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rgbClr val="ED7D31"/>
          </a:lnRef>
          <a:fillRef idx="1">
            <a:sysClr val="window" lastClr="FFFFFF"/>
          </a:fillRef>
          <a:effectRef idx="0">
            <a:srgbClr val="ED7D31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3679424" y="4671188"/>
            <a:ext cx="1774182" cy="455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rgbClr val="ED7D31"/>
          </a:lnRef>
          <a:fillRef idx="1">
            <a:sysClr val="window" lastClr="FFFFFF"/>
          </a:fillRef>
          <a:effectRef idx="0">
            <a:srgbClr val="ED7D31"/>
          </a:effectRef>
          <a:fontRef idx="minor">
            <a:sysClr val="windowText" lastClr="000000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ysClr val="windowText" lastClr="00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680027" y="2450808"/>
                <a:ext cx="723845" cy="382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7</m:t>
                      </m:r>
                    </m:oMath>
                  </m:oMathPara>
                </a14:m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5680027" y="2450808"/>
                <a:ext cx="723845" cy="382399"/>
              </a:xfrm>
              <a:prstGeom prst="rect">
                <a:avLst/>
              </a:prstGeom>
              <a:blipFill rotWithShape="1">
                <a:blip r:embed="rId26"/>
                <a:stretch>
                  <a:fillRect l="-81" t="-90" r="73" b="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5976729" y="2865491"/>
                <a:ext cx="5367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5</m:t>
                      </m:r>
                    </m:oMath>
                  </m:oMathPara>
                </a14:m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5976729" y="2865491"/>
                <a:ext cx="536714" cy="369332"/>
              </a:xfrm>
              <a:prstGeom prst="rect">
                <a:avLst/>
              </a:prstGeom>
              <a:blipFill rotWithShape="1">
                <a:blip r:embed="rId28"/>
                <a:stretch>
                  <a:fillRect l="-20" t="-100" r="46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637002" y="4124878"/>
                <a:ext cx="6201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3</m:t>
                      </m:r>
                    </m:oMath>
                  </m:oMathPara>
                </a14:m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9"/>
                </p:custDataLst>
              </p:nvPr>
            </p:nvSpPr>
            <p:spPr>
              <a:xfrm>
                <a:off x="4637002" y="4124878"/>
                <a:ext cx="620169" cy="369332"/>
              </a:xfrm>
              <a:prstGeom prst="rect">
                <a:avLst/>
              </a:prstGeom>
              <a:blipFill rotWithShape="1">
                <a:blip r:embed="rId30"/>
                <a:stretch>
                  <a:fillRect l="-37" t="-150" r="1" b="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4720604" y="4596017"/>
                <a:ext cx="786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5</m:t>
                      </m:r>
                    </m:oMath>
                  </m:oMathPara>
                </a14:m>
                <a:endParaRPr lang="zh-CN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4720604" y="4596017"/>
                <a:ext cx="786212" cy="369332"/>
              </a:xfrm>
              <a:prstGeom prst="rect">
                <a:avLst/>
              </a:prstGeom>
              <a:blipFill rotWithShape="1">
                <a:blip r:embed="rId32"/>
                <a:stretch>
                  <a:fillRect l="-2" t="-141" r="12" b="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8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704671" y="2441905"/>
                <a:ext cx="3269378" cy="663321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𝑄</m:t>
                    </m:r>
                    <m:r>
                      <a:rPr lang="zh-CN" altLang="en-US" sz="2800" i="1" baseline="-25000" smtClean="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宋体" pitchFamily="2" charset="-122"/>
                      </a:rPr>
                      <m:t>放</m:t>
                    </m:r>
                    <m:r>
                      <a:rPr lang="zh-CN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𝑞</m:t>
                    </m:r>
                  </m:oMath>
                </a14:m>
                <a:r>
                  <a:rPr lang="en-US" altLang="zh-CN" sz="3200" i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V</a:t>
                </a:r>
                <a:endParaRPr lang="zh-CN" altLang="en-US" sz="3200" i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7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3"/>
                </p:custDataLst>
              </p:nvPr>
            </p:nvSpPr>
            <p:spPr>
              <a:xfrm>
                <a:off x="2704671" y="2441905"/>
                <a:ext cx="3269378" cy="663321"/>
              </a:xfrm>
              <a:prstGeom prst="rect">
                <a:avLst/>
              </a:prstGeom>
              <a:blipFill rotWithShape="1">
                <a:blip r:embed="rId34"/>
                <a:stretch>
                  <a:fillRect l="-6" t="-50" r="18" b="11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/>
              <p:cNvSpPr txBox="1"/>
              <p:nvPr>
                <p:custDataLst>
                  <p:tags r:id="rId13"/>
                </p:custDataLst>
              </p:nvPr>
            </p:nvSpPr>
            <p:spPr bwMode="auto">
              <a:xfrm>
                <a:off x="1306558" y="382668"/>
                <a:ext cx="9483634" cy="1873798"/>
              </a:xfrm>
              <a:prstGeom prst="rect">
                <a:avLst/>
              </a:prstGeom>
            </p:spPr>
            <p:style>
              <a:lnRef idx="2">
                <a:srgbClr val="4472C4"/>
              </a:lnRef>
              <a:fillRef idx="1">
                <a:sysClr val="window" lastClr="FFFFFF"/>
              </a:fillRef>
              <a:effectRef idx="0">
                <a:srgbClr val="4472C4"/>
              </a:effectRef>
              <a:fontRef idx="minor">
                <a:sysClr val="windowText" lastClr="000000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>
                    <a:latin typeface="黑体" panose="02010609060101010101" pitchFamily="49" charset="-122"/>
                    <a:ea typeface="黑体" panose="02010609060101010101" pitchFamily="49" charset="-122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华文楷体" panose="02010600040101010101" pitchFamily="2" charset="-122"/>
                    <a:ea typeface="华文楷体" panose="02010600040101010101" pitchFamily="2" charset="-122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/>
                </a:lvl9pPr>
              </a:lstStyle>
              <a:p>
                <a:pPr marL="0" algn="just">
                  <a:lnSpc>
                    <a:spcPct val="120000"/>
                  </a:lnSpc>
                  <a:buNone/>
                </a:pPr>
                <a:r>
                  <a:rPr lang="zh-CN" alt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问题：</a:t>
                </a:r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用</a:t>
                </a:r>
                <a:r>
                  <a:rPr lang="en-US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 0.03m</a:t>
                </a:r>
                <a:r>
                  <a:rPr lang="en-US" altLang="zh-CN" sz="32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煤气将</a:t>
                </a:r>
                <a:r>
                  <a:rPr lang="en-US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1kg</a:t>
                </a:r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的水烧开（从</a:t>
                </a:r>
                <a:r>
                  <a:rPr lang="en-US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25</a:t>
                </a:r>
                <a14:m>
                  <m:oMath xmlns:m="http://schemas.openxmlformats.org/officeDocument/2006/math">
                    <m:r>
                      <a:rPr lang="en-US" altLang="zh-CN" sz="32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℃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</m:oMath>
                </a14:m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加热</a:t>
                </a:r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100</a:t>
                </a:r>
                <a14:m>
                  <m:oMath xmlns:m="http://schemas.openxmlformats.org/officeDocument/2006/math">
                    <m:r>
                      <a:rPr lang="en-US" altLang="zh-CN" sz="3200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℃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  <a:sym typeface="+mn-ea"/>
                      </a:rPr>
                      <m:t> </m:t>
                    </m:r>
                  </m:oMath>
                </a14:m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），</a:t>
                </a:r>
                <a:r>
                  <a:rPr lang="zh-CN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这些</a:t>
                </a:r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煤气</a:t>
                </a:r>
                <a:r>
                  <a:rPr lang="zh-CN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完全燃烧放出热量是多少</a:t>
                </a:r>
                <a:r>
                  <a:rPr lang="en-US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+mn-ea"/>
                  </a:rPr>
                  <a:t>J</a:t>
                </a:r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？水吸收的热量是多少</a:t>
                </a:r>
                <a:r>
                  <a:rPr lang="en-US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+mn-ea"/>
                  </a:rPr>
                  <a:t>J</a:t>
                </a:r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？（煤气</a:t>
                </a:r>
                <a:r>
                  <a:rPr lang="zh-CN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的热值是</a:t>
                </a:r>
                <a:r>
                  <a:rPr lang="en-US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+mn-ea"/>
                  </a:rPr>
                  <a:t>3.9</a:t>
                </a:r>
                <a:r>
                  <a:rPr lang="zh-CN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×10</a:t>
                </a:r>
                <a:r>
                  <a:rPr lang="zh-CN" altLang="zh-CN" sz="32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7</a:t>
                </a:r>
                <a:r>
                  <a:rPr lang="zh-CN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J/</a:t>
                </a:r>
                <a:r>
                  <a:rPr lang="en-US" altLang="zh-CN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+mn-ea"/>
                  </a:rPr>
                  <a:t>m</a:t>
                </a:r>
                <a:r>
                  <a:rPr lang="zh-CN" altLang="zh-CN" sz="32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3</a:t>
                </a:r>
                <a:r>
                  <a:rPr lang="zh-CN" altLang="en-US" sz="3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  <a:sym typeface="宋体" panose="02010600030101010101" pitchFamily="2" charset="-122"/>
                  </a:rPr>
                  <a:t>）</a:t>
                </a:r>
                <a:endParaRPr lang="zh-CN" altLang="zh-CN" sz="32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306558" y="382668"/>
                <a:ext cx="9483634" cy="1873798"/>
              </a:xfrm>
              <a:prstGeom prst="rect">
                <a:avLst/>
              </a:prstGeom>
              <a:blipFill rotWithShape="1">
                <a:blip r:embed="rId37"/>
                <a:stretch>
                  <a:fillRect l="-71" t="-3003" r="-64" b="-322"/>
                </a:stretch>
              </a:blipFill>
            </p:spPr>
            <p:style>
              <a:lnRef idx="2">
                <a:srgbClr val="4472C4"/>
              </a:lnRef>
              <a:fillRef idx="1">
                <a:sysClr val="window" lastClr="FFFFFF"/>
              </a:fillRef>
              <a:effectRef idx="0">
                <a:srgbClr val="4472C4"/>
              </a:effectRef>
              <a:fontRef idx="minor">
                <a:sysClr val="windowText" lastClr="000000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/>
          <p:cNvSpPr txBox="1"/>
          <p:nvPr>
            <p:custDataLst>
              <p:tags r:id="rId1"/>
            </p:custDataLst>
          </p:nvPr>
        </p:nvSpPr>
        <p:spPr bwMode="auto">
          <a:xfrm>
            <a:off x="955675" y="1484630"/>
            <a:ext cx="10577830" cy="749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华文楷体" panose="02010600040101010101" pitchFamily="2" charset="-122"/>
                <a:ea typeface="华文楷体" panose="0201060004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华文楷体" panose="02010600040101010101" pitchFamily="2" charset="-122"/>
                <a:ea typeface="华文楷体" panose="0201060004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华文楷体" panose="02010600040101010101" pitchFamily="2" charset="-122"/>
                <a:ea typeface="华文楷体" panose="02010600040101010101" pitchFamily="2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marL="0" algn="l">
              <a:buClrTx/>
              <a:buSzTx/>
              <a:buNone/>
            </a:pP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烧水时</a:t>
            </a:r>
            <a:r>
              <a:rPr lang="en-US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水为什么不能吸收煤气燃烧放出的全部热量</a:t>
            </a:r>
            <a:r>
              <a:rPr lang="zh-CN" altLang="zh-CN" sz="36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089" b="45799" l="17110" r="35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50" t="-1219" r="61646" b="49112"/>
          <a:stretch>
            <a:fillRect/>
          </a:stretch>
        </p:blipFill>
        <p:spPr bwMode="auto">
          <a:xfrm>
            <a:off x="119380" y="527050"/>
            <a:ext cx="1234440" cy="14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61260" y="2492176"/>
            <a:ext cx="10002607" cy="84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538480">
              <a:lnSpc>
                <a:spcPts val="2920"/>
              </a:lnSpc>
            </a:pPr>
            <a:r>
              <a:rPr lang="zh-CN" altLang="en-US" sz="2665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66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一是煤气不可能全部燃烧；二是高温的烟气带走了一部分热量；还有一部分热量直接散失了。</a:t>
            </a:r>
          </a:p>
        </p:txBody>
      </p:sp>
      <p:sp>
        <p:nvSpPr>
          <p:cNvPr id="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9360" y="3716456"/>
            <a:ext cx="10002607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538480">
              <a:lnSpc>
                <a:spcPts val="2920"/>
              </a:lnSpc>
            </a:pPr>
            <a:r>
              <a:rPr lang="zh-CN" altLang="en-US" sz="2665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2665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有效利用的热量只是被水吸收的热量。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047891" y="4221250"/>
            <a:ext cx="2167425" cy="1883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140887" y="5038460"/>
            <a:ext cx="825123" cy="5909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36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3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放</a:t>
            </a:r>
            <a:endParaRPr lang="zh-CN" sz="3600" i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170890" y="4308258"/>
            <a:ext cx="851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3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吸</a:t>
            </a:r>
            <a:endParaRPr lang="zh-CN" altLang="en-US" sz="36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8"/>
            </p:custDataLst>
          </p:nvPr>
        </p:nvCxnSpPr>
        <p:spPr>
          <a:xfrm>
            <a:off x="3140815" y="5056393"/>
            <a:ext cx="667068" cy="2422"/>
          </a:xfrm>
          <a:prstGeom prst="line">
            <a:avLst/>
          </a:prstGeom>
          <a:ln w="28575"/>
        </p:spPr>
        <p:style>
          <a:lnRef idx="3">
            <a:sysClr val="windowText" lastClr="000000"/>
          </a:lnRef>
          <a:fillRef idx="0">
            <a:sysClr val="windowText" lastClr="000000"/>
          </a:fillRef>
          <a:effectRef idx="2">
            <a:sysClr val="windowText" lastClr="000000"/>
          </a:effectRef>
          <a:fontRef idx="minor">
            <a:sysClr val="windowText" lastClr="000000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256854" y="5085395"/>
                <a:ext cx="2791250" cy="635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i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11.7</m:t>
                      </m:r>
                      <m:r>
                        <a:rPr lang="en-US" altLang="zh-CN" sz="32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×10  </m:t>
                      </m:r>
                      <m:r>
                        <m:rPr>
                          <m:sty m:val="p"/>
                        </m:rPr>
                        <a:rPr lang="en-US" altLang="zh-CN" sz="32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J</m:t>
                      </m:r>
                    </m:oMath>
                  </m:oMathPara>
                </a14:m>
                <a:endParaRPr lang="zh-CN" altLang="en-US" sz="32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4256854" y="5085395"/>
                <a:ext cx="2791250" cy="635635"/>
              </a:xfrm>
              <a:prstGeom prst="rect">
                <a:avLst/>
              </a:prstGeom>
              <a:blipFill rotWithShape="1">
                <a:blip r:embed="rId22"/>
                <a:stretch>
                  <a:fillRect l="-16" t="-50" r="9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313270" y="4471618"/>
                <a:ext cx="22479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00" b="0" i="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3.15</m:t>
                      </m:r>
                      <m:r>
                        <a:rPr lang="en-US" altLang="zh-CN" sz="32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×10  </m:t>
                      </m:r>
                      <m:r>
                        <m:rPr>
                          <m:sty m:val="p"/>
                        </m:rPr>
                        <a:rPr lang="en-US" altLang="zh-CN" sz="320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J</m:t>
                      </m:r>
                    </m:oMath>
                  </m:oMathPara>
                </a14:m>
                <a:endParaRPr lang="zh-CN" altLang="en-US" sz="320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4313270" y="4471618"/>
                <a:ext cx="2247900" cy="584775"/>
              </a:xfrm>
              <a:prstGeom prst="rect">
                <a:avLst/>
              </a:prstGeom>
              <a:blipFill rotWithShape="1">
                <a:blip r:embed="rId24"/>
                <a:stretch>
                  <a:fillRect l="-16" t="-100" r="16" b="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/>
          <p:cNvCxnSpPr/>
          <p:nvPr>
            <p:custDataLst>
              <p:tags r:id="rId11"/>
            </p:custDataLst>
          </p:nvPr>
        </p:nvCxnSpPr>
        <p:spPr>
          <a:xfrm flipV="1">
            <a:off x="4243110" y="5056393"/>
            <a:ext cx="2388220" cy="12326"/>
          </a:xfrm>
          <a:prstGeom prst="line">
            <a:avLst/>
          </a:prstGeom>
          <a:ln w="28575"/>
        </p:spPr>
        <p:style>
          <a:lnRef idx="3">
            <a:sysClr val="windowText" lastClr="000000"/>
          </a:lnRef>
          <a:fillRef idx="0">
            <a:sysClr val="windowText" lastClr="000000"/>
          </a:fillRef>
          <a:effectRef idx="2">
            <a:sysClr val="windowText" lastClr="000000"/>
          </a:effectRef>
          <a:fontRef idx="minor">
            <a:sysClr val="windowText" lastClr="000000"/>
          </a:fontRef>
        </p:style>
      </p:cxn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3839790" y="4798224"/>
            <a:ext cx="350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=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666506" y="4778214"/>
                <a:ext cx="914400" cy="614362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8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15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5"/>
                </p:custDataLst>
              </p:nvPr>
            </p:nvSpPr>
            <p:spPr>
              <a:xfrm>
                <a:off x="6666506" y="4778214"/>
                <a:ext cx="914400" cy="614362"/>
              </a:xfrm>
              <a:prstGeom prst="rect">
                <a:avLst/>
              </a:prstGeom>
              <a:blipFill rotWithShape="1">
                <a:blip r:embed="rId26"/>
                <a:stretch>
                  <a:fillRect l="-30" t="-77" r="30" b="25"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8"/>
          <p:cNvSpPr txBox="1"/>
          <p:nvPr>
            <p:custDataLst>
              <p:tags r:id="rId14"/>
            </p:custDataLst>
          </p:nvPr>
        </p:nvSpPr>
        <p:spPr>
          <a:xfrm>
            <a:off x="7153440" y="4764005"/>
            <a:ext cx="1538923" cy="614362"/>
          </a:xfrm>
          <a:prstGeom prst="rect">
            <a:avLst/>
          </a:prstGeom>
          <a:noFill/>
          <a:ln w="38100">
            <a:noFill/>
            <a:miter/>
          </a:ln>
        </p:spPr>
        <p:txBody>
          <a:bodyPr>
            <a:no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26.9%</a:t>
            </a:r>
            <a:endParaRPr lang="zh-CN" altLang="en-US" sz="32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751085" y="4374890"/>
                <a:ext cx="52090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5</m:t>
                      </m:r>
                    </m:oMath>
                  </m:oMathPara>
                </a14:m>
                <a:endPara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7"/>
                </p:custDataLst>
              </p:nvPr>
            </p:nvSpPr>
            <p:spPr>
              <a:xfrm>
                <a:off x="5751085" y="4374890"/>
                <a:ext cx="520905" cy="461665"/>
              </a:xfrm>
              <a:prstGeom prst="rect">
                <a:avLst/>
              </a:prstGeom>
              <a:blipFill rotWithShape="1">
                <a:blip r:embed="rId28"/>
                <a:stretch>
                  <a:fillRect l="-101" t="-81" r="18" b="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5915315" y="5018242"/>
                <a:ext cx="52090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smtClean="0">
                          <a:latin typeface="Cambria Math" panose="020405030504060302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  <a:sym typeface="+mn-ea"/>
                        </a:rPr>
                        <m:t>5</m:t>
                      </m:r>
                    </m:oMath>
                  </m:oMathPara>
                </a14:m>
                <a:endParaRPr lang="zh-CN" alt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 xmlns:m="http://schemas.openxmlformats.org/officeDocument/2006/math" xmlns:w="http://schemas.openxmlformats.org/wordprocessingml/2006/main" xmlns:wp="http://schemas.openxmlformats.org/drawingml/2006/wordprocessingDrawing" xmlns:p14="http://schemas.microsoft.com/office/powerpoint/2010/main" xmlns:p15="http://schemas.microsoft.com/office/powerpoint/2012/main" xmlns:p159="http://schemas.microsoft.com/office/powerpoint/2015/09/main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5915315" y="5018242"/>
                <a:ext cx="520905" cy="400110"/>
              </a:xfrm>
              <a:prstGeom prst="rect">
                <a:avLst/>
              </a:prstGeom>
              <a:blipFill rotWithShape="1">
                <a:blip r:embed="rId31"/>
                <a:stretch>
                  <a:fillRect l="-56" t="-118" r="95" b="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 animBg="1"/>
      <p:bldP spid="8" grpId="0"/>
      <p:bldP spid="9" grpId="0"/>
      <p:bldP spid="11" grpId="0"/>
      <p:bldP spid="5" grpId="0"/>
      <p:bldP spid="14" grpId="0"/>
      <p:bldP spid="15" grpId="0"/>
      <p:bldP spid="6" grpId="0"/>
      <p:bldP spid="23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g3N2I3NjM1ZDM3ODgyNmY0NzY3OGM5N2YzYWQ3MzgifQ=="/>
  <p:tag name="KSO_WPP_MARK_KEY" val="cd87a175-73d9-4964-a817-1a01ae54aa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  <p:tag name="KSO_WM_DIAGRAM_VIRTUALLY_FRAME" val="{&quot;height&quot;:185.63874015748033,&quot;left&quot;:170.5085826771653,&quot;top&quot;:228.1231496062992,&quot;width&quot;:598.9355118110236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  <p:tag name="KSO_WM_DIAGRAM_VIRTUALLY_FRAME" val="{&quot;height&quot;:185.63874015748033,&quot;left&quot;:170.5085826771653,&quot;top&quot;:228.1231496062992,&quot;width&quot;:598.9355118110236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  <p:tag name="KSO_WM_DIAGRAM_VIRTUALLY_FRAME" val="{&quot;height&quot;:185.63874015748033,&quot;left&quot;:170.5085826771653,&quot;top&quot;:228.1231496062992,&quot;width&quot;:598.9355118110236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  <p:tag name="KSO_WM_DIAGRAM_VIRTUALLY_FRAME" val="{&quot;height&quot;:185.63874015748033,&quot;left&quot;:170.5085826771653,&quot;top&quot;:228.1231496062992,&quot;width&quot;:598.9355118110236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  <p:tag name="KSO_WM_DIAGRAM_VIRTUALLY_FRAME" val="{&quot;height&quot;:185.63874015748033,&quot;left&quot;:170.5085826771653,&quot;top&quot;:228.1231496062992,&quot;width&quot;:598.9355118110236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  <p:tag name="KSO_WM_DIAGRAM_VIRTUALLY_FRAME" val="{&quot;height&quot;:185.63874015748033,&quot;left&quot;:170.5085826771653,&quot;top&quot;:228.1231496062992,&quot;width&quot;:598.9355118110236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5"/>
  <p:tag name="TABLE_ENDDRAG_ORIGIN_RECT" val="788*489"/>
  <p:tag name="TABLE_ENDDRAG_RECT" val="106*78*788*4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165.xml><?xml version="1.0" encoding="utf-8"?>
<p:tagLst xmlns:p="http://schemas.openxmlformats.org/presentationml/2006/main">
  <p:tag name="AS_UNIQUEID" val="125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167.xml><?xml version="1.0" encoding="utf-8"?>
<p:tagLst xmlns:p="http://schemas.openxmlformats.org/presentationml/2006/main">
  <p:tag name="AS_UNIQUEID" val="125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</p:tagLst>
</file>

<file path=ppt/tags/tag169.xml><?xml version="1.0" encoding="utf-8"?>
<p:tagLst xmlns:p="http://schemas.openxmlformats.org/presentationml/2006/main">
  <p:tag name="AS_UNIQUEID" val="12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6"/>
</p:tagLst>
</file>

<file path=ppt/tags/tag171.xml><?xml version="1.0" encoding="utf-8"?>
<p:tagLst xmlns:p="http://schemas.openxmlformats.org/presentationml/2006/main">
  <p:tag name="AS_UNIQUEID" val="125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173.xml><?xml version="1.0" encoding="utf-8"?>
<p:tagLst xmlns:p="http://schemas.openxmlformats.org/presentationml/2006/main">
  <p:tag name="AS_UNIQUEID" val="125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2"/>
</p:tagLst>
</file>

<file path=ppt/tags/tag177.xml><?xml version="1.0" encoding="utf-8"?>
<p:tagLst xmlns:p="http://schemas.openxmlformats.org/presentationml/2006/main">
  <p:tag name="AS_UNIQUEID" val="126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179.xml><?xml version="1.0" encoding="utf-8"?>
<p:tagLst xmlns:p="http://schemas.openxmlformats.org/presentationml/2006/main">
  <p:tag name="AS_UNIQUEID" val="12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181.xml><?xml version="1.0" encoding="utf-8"?>
<p:tagLst xmlns:p="http://schemas.openxmlformats.org/presentationml/2006/main">
  <p:tag name="AS_UNIQUEID" val="126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183.xml><?xml version="1.0" encoding="utf-8"?>
<p:tagLst xmlns:p="http://schemas.openxmlformats.org/presentationml/2006/main">
  <p:tag name="AS_UNIQUEID" val="126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8"/>
</p:tagLst>
</file>

<file path=ppt/tags/tag185.xml><?xml version="1.0" encoding="utf-8"?>
<p:tagLst xmlns:p="http://schemas.openxmlformats.org/presentationml/2006/main">
  <p:tag name="AS_UNIQUEID" val="127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187.xml><?xml version="1.0" encoding="utf-8"?>
<p:tagLst xmlns:p="http://schemas.openxmlformats.org/presentationml/2006/main">
  <p:tag name="AS_UNIQUEID" val="127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198.xml><?xml version="1.0" encoding="utf-8"?>
<p:tagLst xmlns:p="http://schemas.openxmlformats.org/presentationml/2006/main">
  <p:tag name="AS_UNIQUEID" val="128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7"/>
</p:tagLst>
</file>

<file path=ppt/tags/tag200.xml><?xml version="1.0" encoding="utf-8"?>
<p:tagLst xmlns:p="http://schemas.openxmlformats.org/presentationml/2006/main">
  <p:tag name="AS_UNIQUEID" val="128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204.xml><?xml version="1.0" encoding="utf-8"?>
<p:tagLst xmlns:p="http://schemas.openxmlformats.org/presentationml/2006/main">
  <p:tag name="AS_UNIQUEID" val="128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207.xml><?xml version="1.0" encoding="utf-8"?>
<p:tagLst xmlns:p="http://schemas.openxmlformats.org/presentationml/2006/main">
  <p:tag name="AS_UNIQUEID" val="129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209.xml><?xml version="1.0" encoding="utf-8"?>
<p:tagLst xmlns:p="http://schemas.openxmlformats.org/presentationml/2006/main">
  <p:tag name="AS_UNIQUEID" val="12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9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  <p:tag name="KSO_WM_BEAUTIFY_FLAG" val="#wm#"/>
  <p:tag name="KSO_WM_DIAGRAM_GROUP_CODE" val="m1-1"/>
  <p:tag name="KSO_WM_DIAGRAM_VIRTUALLY_FRAME" val="{&quot;height&quot;:41.006377952755884,&quot;left&quot;:48.69834645669291,&quot;top&quot;:446.8516535433071,&quot;width&quot;:903.0466929133858}"/>
  <p:tag name="KSO_WM_TAG_VERSION" val="1.0"/>
  <p:tag name="KSO_WM_TEMPLATE_CATEGORY" val="diagram"/>
  <p:tag name="KSO_WM_TEMPLATE_INDEX" val="160193"/>
  <p:tag name="KSO_WM_UNIT_CLEAR" val="1"/>
  <p:tag name="KSO_WM_UNIT_COMPATIBLE" val="0"/>
  <p:tag name="KSO_WM_UNIT_HIGHLIGHT" val="0"/>
  <p:tag name="KSO_WM_UNIT_ID" val="diagram160193_3*m_h_a*1_1_1"/>
  <p:tag name="KSO_WM_UNIT_INDEX" val="1_1_1"/>
  <p:tag name="KSO_WM_UNIT_LAYERLEVEL" val="1_1_1"/>
  <p:tag name="KSO_WM_UNIT_PRESET_TEXT_INDEX" val="3"/>
  <p:tag name="KSO_WM_UNIT_PRESET_TEXT_LEN" val="18"/>
  <p:tag name="KSO_WM_UNIT_TEXT_FILL_FORE_SCHEMECOLOR_INDEX" val="7"/>
  <p:tag name="KSO_WM_UNIT_TEXT_FILL_TYPE" val="1"/>
  <p:tag name="KSO_WM_UNIT_TYPE" val="m_h_a"/>
  <p:tag name="KSO_WM_UNIT_VALUE" val="1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4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5"/>
</p:tagLst>
</file>

<file path=ppt/tags/tag283.xml><?xml version="1.0" encoding="utf-8"?>
<p:tagLst xmlns:p="http://schemas.openxmlformats.org/presentationml/2006/main">
  <p:tag name="AS_UNIQUEID" val="134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7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294.xml><?xml version="1.0" encoding="utf-8"?>
<p:tagLst xmlns:p="http://schemas.openxmlformats.org/presentationml/2006/main">
  <p:tag name="AS_UNIQUEID" val="135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301.xml><?xml version="1.0" encoding="utf-8"?>
<p:tagLst xmlns:p="http://schemas.openxmlformats.org/presentationml/2006/main">
  <p:tag name="AS_UNIQUEID" val="136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heme/theme1.xml><?xml version="1.0" encoding="utf-8"?>
<a:theme xmlns:a="http://schemas.openxmlformats.org/drawingml/2006/main" name="mykonglong.taobao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1509</Words>
  <Application>Microsoft Office PowerPoint</Application>
  <PresentationFormat>宽屏</PresentationFormat>
  <Paragraphs>202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黑体</vt:lpstr>
      <vt:lpstr>华文楷体</vt:lpstr>
      <vt:lpstr>隶书</vt:lpstr>
      <vt:lpstr>微软雅黑</vt:lpstr>
      <vt:lpstr>Arial</vt:lpstr>
      <vt:lpstr>Cambria Math</vt:lpstr>
      <vt:lpstr>Times New Roman</vt:lpstr>
      <vt:lpstr>mykonglong.taobao.com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2</cp:revision>
  <cp:lastPrinted>2025-07-24T21:14:08Z</cp:lastPrinted>
  <dcterms:created xsi:type="dcterms:W3CDTF">2025-07-24T21:14:08Z</dcterms:created>
  <dcterms:modified xsi:type="dcterms:W3CDTF">2025-07-26T01:43:32Z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