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9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华文楷体" panose="02010600040101010101" pitchFamily="2" charset="-122"/>
      <p:regular r:id="rId21"/>
    </p:embeddedFont>
    <p:embeddedFont>
      <p:font typeface="华文中宋" panose="02010600040101010101" pitchFamily="2" charset="-122"/>
      <p:regular r:id="rId22"/>
    </p:embeddedFont>
    <p:embeddedFont>
      <p:font typeface="楷体" panose="02010609060101010101" pitchFamily="49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67" y="288"/>
      </p:cViewPr>
      <p:guideLst>
        <p:guide orient="horz" pos="2160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9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 fontScale="90000"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 fontScale="90000"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9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4.xml"/><Relationship Id="rId42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37" Type="http://schemas.openxmlformats.org/officeDocument/2006/relationships/tags" Target="../tags/tag7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38" Type="http://schemas.openxmlformats.org/officeDocument/2006/relationships/tags" Target="../tags/tag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142.xml"/><Relationship Id="rId18" Type="http://schemas.openxmlformats.org/officeDocument/2006/relationships/tags" Target="../tags/tag147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17" Type="http://schemas.openxmlformats.org/officeDocument/2006/relationships/tags" Target="../tags/tag146.xml"/><Relationship Id="rId2" Type="http://schemas.openxmlformats.org/officeDocument/2006/relationships/slideLayout" Target="../slideLayouts/slideLayout32.xml"/><Relationship Id="rId16" Type="http://schemas.openxmlformats.org/officeDocument/2006/relationships/tags" Target="../tags/tag145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ags" Target="../tags/tag144.xml"/><Relationship Id="rId10" Type="http://schemas.openxmlformats.org/officeDocument/2006/relationships/slideLayout" Target="../slideLayouts/slideLayout40.xml"/><Relationship Id="rId19" Type="http://schemas.openxmlformats.org/officeDocument/2006/relationships/tags" Target="../tags/tag148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ags" Target="../tags/tag143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38"/>
            </p:custDataLst>
          </p:nvPr>
        </p:nvSpPr>
        <p:spPr>
          <a:xfrm>
            <a:off x="666750" y="5881370"/>
            <a:ext cx="1417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noFill/>
              </a:rPr>
              <a:t>24002</a:t>
            </a:r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1" r:link="rId4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3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0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17.png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slideLayout" Target="../slideLayouts/slideLayout21.xml"/><Relationship Id="rId2" Type="http://schemas.openxmlformats.org/officeDocument/2006/relationships/tags" Target="../tags/tag248.xml"/><Relationship Id="rId16" Type="http://schemas.openxmlformats.org/officeDocument/2006/relationships/image" Target="../media/image3.png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image" Target="../media/image19.png"/><Relationship Id="rId10" Type="http://schemas.openxmlformats.org/officeDocument/2006/relationships/tags" Target="../tags/tag256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4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7" Type="http://schemas.openxmlformats.org/officeDocument/2006/relationships/slideLayout" Target="../slideLayouts/slideLayout2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tags" Target="../tags/tag280.xml"/><Relationship Id="rId18" Type="http://schemas.openxmlformats.org/officeDocument/2006/relationships/tags" Target="../tags/tag285.xml"/><Relationship Id="rId26" Type="http://schemas.openxmlformats.org/officeDocument/2006/relationships/image" Target="../media/image21.png"/><Relationship Id="rId3" Type="http://schemas.openxmlformats.org/officeDocument/2006/relationships/tags" Target="../tags/tag270.xml"/><Relationship Id="rId21" Type="http://schemas.openxmlformats.org/officeDocument/2006/relationships/tags" Target="../tags/tag288.xml"/><Relationship Id="rId7" Type="http://schemas.openxmlformats.org/officeDocument/2006/relationships/tags" Target="../tags/tag274.xml"/><Relationship Id="rId12" Type="http://schemas.openxmlformats.org/officeDocument/2006/relationships/tags" Target="../tags/tag279.xml"/><Relationship Id="rId17" Type="http://schemas.openxmlformats.org/officeDocument/2006/relationships/tags" Target="../tags/tag284.xml"/><Relationship Id="rId25" Type="http://schemas.openxmlformats.org/officeDocument/2006/relationships/image" Target="../media/image20.png"/><Relationship Id="rId2" Type="http://schemas.openxmlformats.org/officeDocument/2006/relationships/tags" Target="../tags/tag269.xml"/><Relationship Id="rId16" Type="http://schemas.openxmlformats.org/officeDocument/2006/relationships/tags" Target="../tags/tag283.xml"/><Relationship Id="rId20" Type="http://schemas.openxmlformats.org/officeDocument/2006/relationships/tags" Target="../tags/tag287.xml"/><Relationship Id="rId29" Type="http://schemas.openxmlformats.org/officeDocument/2006/relationships/image" Target="../media/image24.pn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24" Type="http://schemas.openxmlformats.org/officeDocument/2006/relationships/slideLayout" Target="../slideLayouts/slideLayout25.xml"/><Relationship Id="rId5" Type="http://schemas.openxmlformats.org/officeDocument/2006/relationships/tags" Target="../tags/tag272.xml"/><Relationship Id="rId15" Type="http://schemas.openxmlformats.org/officeDocument/2006/relationships/tags" Target="../tags/tag282.xml"/><Relationship Id="rId23" Type="http://schemas.openxmlformats.org/officeDocument/2006/relationships/tags" Target="../tags/tag290.xml"/><Relationship Id="rId28" Type="http://schemas.openxmlformats.org/officeDocument/2006/relationships/image" Target="../media/image23.png"/><Relationship Id="rId10" Type="http://schemas.openxmlformats.org/officeDocument/2006/relationships/tags" Target="../tags/tag277.xml"/><Relationship Id="rId19" Type="http://schemas.openxmlformats.org/officeDocument/2006/relationships/tags" Target="../tags/tag286.xml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tags" Target="../tags/tag281.xml"/><Relationship Id="rId22" Type="http://schemas.openxmlformats.org/officeDocument/2006/relationships/tags" Target="../tags/tag289.xml"/><Relationship Id="rId27" Type="http://schemas.openxmlformats.org/officeDocument/2006/relationships/image" Target="../media/image22.png"/><Relationship Id="rId30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92.xml"/><Relationship Id="rId1" Type="http://schemas.openxmlformats.org/officeDocument/2006/relationships/tags" Target="../tags/tag2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4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tags" Target="../tags/tag308.xml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12" Type="http://schemas.openxmlformats.org/officeDocument/2006/relationships/tags" Target="../tags/tag307.xml"/><Relationship Id="rId2" Type="http://schemas.openxmlformats.org/officeDocument/2006/relationships/tags" Target="../tags/tag297.xml"/><Relationship Id="rId16" Type="http://schemas.openxmlformats.org/officeDocument/2006/relationships/image" Target="../media/image25.png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tags" Target="../tags/tag306.xml"/><Relationship Id="rId5" Type="http://schemas.openxmlformats.org/officeDocument/2006/relationships/tags" Target="../tags/tag300.xml"/><Relationship Id="rId15" Type="http://schemas.openxmlformats.org/officeDocument/2006/relationships/image" Target="../media/image3.png"/><Relationship Id="rId10" Type="http://schemas.openxmlformats.org/officeDocument/2006/relationships/tags" Target="../tags/tag305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7" Type="http://schemas.openxmlformats.org/officeDocument/2006/relationships/image" Target="../media/image3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3.xml"/><Relationship Id="rId4" Type="http://schemas.openxmlformats.org/officeDocument/2006/relationships/tags" Target="../tags/tag2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16.xml"/><Relationship Id="rId7" Type="http://schemas.openxmlformats.org/officeDocument/2006/relationships/image" Target="../media/image4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218.xml"/><Relationship Id="rId4" Type="http://schemas.openxmlformats.org/officeDocument/2006/relationships/tags" Target="../tags/tag2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tags" Target="../tags/tag231.xml"/><Relationship Id="rId18" Type="http://schemas.openxmlformats.org/officeDocument/2006/relationships/slideLayout" Target="../slideLayouts/slideLayout15.xml"/><Relationship Id="rId3" Type="http://schemas.openxmlformats.org/officeDocument/2006/relationships/tags" Target="../tags/tag221.xml"/><Relationship Id="rId21" Type="http://schemas.openxmlformats.org/officeDocument/2006/relationships/image" Target="../media/image7.jpeg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0" Type="http://schemas.openxmlformats.org/officeDocument/2006/relationships/image" Target="../media/image6.jpe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24" Type="http://schemas.openxmlformats.org/officeDocument/2006/relationships/image" Target="../media/image3.png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23" Type="http://schemas.openxmlformats.org/officeDocument/2006/relationships/image" Target="../media/image9.jpeg"/><Relationship Id="rId10" Type="http://schemas.openxmlformats.org/officeDocument/2006/relationships/tags" Target="../tags/tag228.xml"/><Relationship Id="rId19" Type="http://schemas.openxmlformats.org/officeDocument/2006/relationships/image" Target="../media/image5.jpeg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38.xml"/><Relationship Id="rId7" Type="http://schemas.openxmlformats.org/officeDocument/2006/relationships/image" Target="../media/image10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4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4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/>
          <p:nvPr>
            <p:custDataLst>
              <p:tags r:id="rId1"/>
            </p:custDataLst>
          </p:nvPr>
        </p:nvSpPr>
        <p:spPr>
          <a:xfrm>
            <a:off x="1732917" y="6415319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2"/>
            </p:custDataLst>
          </p:nvPr>
        </p:nvSpPr>
        <p:spPr>
          <a:xfrm>
            <a:off x="476336" y="6415319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3"/>
            </p:custDataLst>
          </p:nvPr>
        </p:nvSpPr>
        <p:spPr>
          <a:xfrm>
            <a:off x="2611940" y="3194174"/>
            <a:ext cx="7277784" cy="13385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5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</a:t>
            </a:r>
            <a:r>
              <a:rPr lang="en-US" altLang="zh-CN" sz="5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6</a:t>
            </a:r>
            <a:r>
              <a:rPr lang="zh-CN" altLang="en-US" sz="5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节</a:t>
            </a:r>
            <a:r>
              <a:rPr lang="en-US" altLang="zh-CN" sz="5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5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制作简易升降机</a:t>
            </a:r>
            <a:endParaRPr kumimoji="1" lang="zh-CN" altLang="en-US" sz="5400" dirty="0">
              <a:ln w="12700">
                <a:noFill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标题 1"/>
          <p:cNvSpPr txBox="1"/>
          <p:nvPr>
            <p:custDataLst>
              <p:tags r:id="rId4"/>
            </p:custDataLst>
          </p:nvPr>
        </p:nvSpPr>
        <p:spPr>
          <a:xfrm>
            <a:off x="2799079" y="1307119"/>
            <a:ext cx="6593205" cy="151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6600" b="1" dirty="0">
                <a:solidFill>
                  <a:srgbClr val="3F999C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第九章 机械和功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29030" y="1435735"/>
            <a:ext cx="1560195" cy="16935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094990" y="1436370"/>
            <a:ext cx="1925955" cy="1692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451100" y="3092450"/>
            <a:ext cx="800100" cy="28956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198745" y="2095500"/>
            <a:ext cx="627443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不同的机械有不同的功能，比如，利用定滑轮可以改变力的方向，利用动滑轮、轮轴可以省力，等等。因此，我们要根据功能需求选择不同的简单机械来设计升降机。</a:t>
            </a:r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0" y="0"/>
            <a:ext cx="10101580" cy="813435"/>
            <a:chOff x="0" y="0"/>
            <a:chExt cx="15908" cy="1281"/>
          </a:xfrm>
        </p:grpSpPr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0" y="0"/>
              <a:ext cx="3664" cy="1280"/>
              <a:chOff x="1070" y="-166"/>
              <a:chExt cx="3664" cy="1280"/>
            </a:xfrm>
          </p:grpSpPr>
          <p:sp>
            <p:nvSpPr>
              <p:cNvPr id="15" name="平行四边形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1640" y="304"/>
                <a:ext cx="3094" cy="810"/>
              </a:xfrm>
              <a:prstGeom prst="parallelogram">
                <a:avLst>
                  <a:gd name="adj" fmla="val 24995"/>
                </a:avLst>
              </a:prstGeom>
              <a:solidFill>
                <a:srgbClr val="FFBF53"/>
              </a:solidFill>
              <a:ln w="12700">
                <a:noFill/>
              </a:ln>
            </p:spPr>
            <p:txBody>
              <a:bodyPr anchor="ctr" anchorCtr="0"/>
              <a:lstStyle/>
              <a:p>
                <a:pPr algn="ctr"/>
                <a:r>
                  <a:rPr lang="zh-CN" altLang="en-US" sz="24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新知学习</a:t>
                </a:r>
              </a:p>
            </p:txBody>
          </p:sp>
          <p:pic>
            <p:nvPicPr>
              <p:cNvPr id="16" name="图片 15" descr="水星_#3333385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6"/>
              <a:srcRect b="12800"/>
              <a:stretch>
                <a:fillRect/>
              </a:stretch>
            </p:blipFill>
            <p:spPr>
              <a:xfrm>
                <a:off x="1070" y="-166"/>
                <a:ext cx="952" cy="831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>
              <p:custDataLst>
                <p:tags r:id="rId7"/>
              </p:custDataLst>
            </p:nvPr>
          </p:nvGrpSpPr>
          <p:grpSpPr>
            <a:xfrm>
              <a:off x="3352" y="365"/>
              <a:ext cx="12556" cy="916"/>
              <a:chOff x="2320063" y="617010"/>
              <a:chExt cx="7973060" cy="581496"/>
            </a:xfrm>
          </p:grpSpPr>
          <p:sp>
            <p:nvSpPr>
              <p:cNvPr id="23" name="矩形 22"/>
              <p:cNvSpPr/>
              <p:nvPr>
                <p:custDataLst>
                  <p:tags r:id="rId8"/>
                </p:custDataLst>
              </p:nvPr>
            </p:nvSpPr>
            <p:spPr>
              <a:xfrm flipH="1" flipV="1">
                <a:off x="2320063" y="1122306"/>
                <a:ext cx="7941310" cy="76200"/>
              </a:xfrm>
              <a:prstGeom prst="rect">
                <a:avLst/>
              </a:prstGeom>
              <a:solidFill>
                <a:srgbClr val="FF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3"/>
              <p:cNvSpPr/>
              <p:nvPr>
                <p:custDataLst>
                  <p:tags r:id="rId9"/>
                </p:custDataLst>
              </p:nvPr>
            </p:nvSpPr>
            <p:spPr>
              <a:xfrm>
                <a:off x="2518183" y="617010"/>
                <a:ext cx="7774940" cy="50546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lIns="91431" tIns="45716" rIns="91431" bIns="45716">
                <a:noAutofit/>
              </a:bodyPr>
              <a:lstStyle/>
              <a:p>
                <a:pPr lvl="0" algn="l" eaLnBrk="1" hangingPunct="1">
                  <a:buNone/>
                </a:pPr>
                <a:r>
                  <a:rPr lang="zh-CN" sz="2800" b="1">
                    <a:solidFill>
                      <a:srgbClr val="3F999C"/>
                    </a:solidFill>
                    <a:uFillTx/>
                    <a:latin typeface="+mj-ea"/>
                    <a:ea typeface="+mj-ea"/>
                    <a:cs typeface="方正楷体_GBK" panose="03000509000000000000" charset="-122"/>
                    <a:sym typeface="+mn-ea"/>
                  </a:rPr>
                  <a:t>知识点二：利用简单机械设计并制作简易升降机</a:t>
                </a:r>
                <a:endParaRPr lang="zh-CN" sz="2800" b="1">
                  <a:solidFill>
                    <a:srgbClr val="3F999C"/>
                  </a:solidFill>
                  <a:uFillTx/>
                  <a:latin typeface="+mj-ea"/>
                  <a:ea typeface="+mj-ea"/>
                  <a:cs typeface="方正楷体_GBK" panose="03000509000000000000" charset="-122"/>
                </a:endParaRPr>
              </a:p>
              <a:p>
                <a:pPr lvl="0" algn="l" eaLnBrk="1" hangingPunct="1">
                  <a:buNone/>
                </a:pPr>
                <a:endParaRPr lang="zh-CN" altLang="en-US" sz="2800" b="1">
                  <a:solidFill>
                    <a:srgbClr val="3F999C"/>
                  </a:solidFill>
                  <a:uFillTx/>
                  <a:latin typeface="+mj-ea"/>
                  <a:ea typeface="+mj-ea"/>
                  <a:cs typeface="方正楷体_GBK" panose="03000509000000000000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596390" y="1955800"/>
            <a:ext cx="236093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ct val="60000"/>
              </a:spcAft>
            </a:pPr>
            <a:r>
              <a:rPr lang="zh-CN" altLang="en-US" sz="2400" b="1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升降机功能需求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596390" y="2804160"/>
            <a:ext cx="92811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升降机要实现竖直上下搬运 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0.3kg </a:t>
            </a: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物体，搬运高度不小于 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10cm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596390" y="3542030"/>
            <a:ext cx="564070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indent="0" algn="l"/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为实现这些功能，升降机需要哪些部分？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dvAuto="0"/>
      <p:bldP spid="4" grpId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782445" y="834390"/>
            <a:ext cx="146304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ct val="60000"/>
              </a:spcAft>
            </a:pPr>
            <a:r>
              <a:rPr lang="zh-CN" altLang="en-US" sz="2400" b="1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轿厢设计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746250" y="2309495"/>
            <a:ext cx="246443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ct val="60000"/>
              </a:spcAft>
            </a:pPr>
            <a:r>
              <a:rPr lang="zh-CN" altLang="en-US" sz="2400" b="1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轿厢运行的支撑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46250" y="3832225"/>
            <a:ext cx="152781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ct val="60000"/>
              </a:spcAft>
            </a:pPr>
            <a:r>
              <a:rPr lang="zh-CN" altLang="en-US" sz="2400" b="1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动力部分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74060" y="1537970"/>
            <a:ext cx="27971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个性化、承载能力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245485" y="3070543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三角形结构、方形框架结构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245485" y="4363720"/>
            <a:ext cx="754634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滑轮组、轮轴等简单机械选择，滑轮组和轮轴在省力、操作便利性等方面的特点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dvAuto="0"/>
      <p:bldP spid="6" grpId="1" advAuto="0"/>
      <p:bldP spid="7" grpId="2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61060" y="1211580"/>
            <a:ext cx="10469245" cy="364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60000"/>
              </a:spcAft>
            </a:pPr>
            <a:r>
              <a:rPr lang="zh-CN" altLang="en-US" sz="2400" b="1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简易升降机制作步骤</a:t>
            </a:r>
          </a:p>
          <a:p>
            <a:pPr indent="0" fontAlgn="auto">
              <a:lnSpc>
                <a:spcPct val="150000"/>
              </a:lnSpc>
              <a:spcAft>
                <a:spcPct val="0"/>
              </a:spcAft>
              <a:buAutoNum type="arabicPeriod"/>
            </a:pPr>
            <a:r>
              <a:rPr lang="zh-CN" altLang="en-US" sz="2400" b="0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轿厢制作：选硬纸板，裁剪成长方体状（尺寸自定 ），用胶水粘贴组装，可加固、装饰 。</a:t>
            </a:r>
          </a:p>
          <a:p>
            <a:pPr indent="0" fontAlgn="auto">
              <a:lnSpc>
                <a:spcPct val="150000"/>
              </a:lnSpc>
              <a:spcAft>
                <a:spcPct val="0"/>
              </a:spcAft>
              <a:buAutoNum type="arabicPeriod"/>
            </a:pPr>
            <a:r>
              <a:rPr lang="zh-CN" altLang="en-US" sz="2400" b="0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支架搭建：选木条等，可搭三角形或方形结构，底部固定后垂直加高 。</a:t>
            </a:r>
          </a:p>
          <a:p>
            <a:pPr indent="0" fontAlgn="auto">
              <a:lnSpc>
                <a:spcPct val="150000"/>
              </a:lnSpc>
              <a:spcAft>
                <a:spcPct val="0"/>
              </a:spcAft>
              <a:buAutoNum type="arabicPeriod"/>
            </a:pPr>
            <a:r>
              <a:rPr lang="zh-CN" altLang="en-US" sz="2400" b="0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动力安装（滑轮组 ）：顶固定定滑轮，轿厢连动滑轮，按规则绕细绳 。</a:t>
            </a:r>
          </a:p>
          <a:p>
            <a:pPr indent="0" fontAlgn="auto">
              <a:lnSpc>
                <a:spcPct val="150000"/>
              </a:lnSpc>
              <a:spcAft>
                <a:spcPct val="0"/>
              </a:spcAft>
              <a:buAutoNum type="arabicPeriod"/>
            </a:pPr>
            <a:r>
              <a:rPr lang="zh-CN" altLang="en-US" sz="2400" b="0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整体调试：查连接，空载看顺否，载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0.3kg </a:t>
            </a:r>
            <a:r>
              <a:rPr lang="zh-CN" altLang="en-US" sz="2400" b="0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重物调平衡、加固 。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2"/>
          <p:cNvGrpSpPr/>
          <p:nvPr>
            <p:custDataLst>
              <p:tags r:id="rId1"/>
            </p:custDataLst>
          </p:nvPr>
        </p:nvGrpSpPr>
        <p:grpSpPr>
          <a:xfrm>
            <a:off x="2439035" y="1855471"/>
            <a:ext cx="6827520" cy="647065"/>
            <a:chOff x="0" y="41480"/>
            <a:chExt cx="6969636" cy="704441"/>
          </a:xfrm>
        </p:grpSpPr>
        <p:sp>
          <p:nvSpPr>
            <p:cNvPr id="9" name="形状5"/>
            <p:cNvSpPr txBox="1"/>
            <p:nvPr>
              <p:custDataLst>
                <p:tags r:id="rId22"/>
              </p:custDataLst>
            </p:nvPr>
          </p:nvSpPr>
          <p:spPr>
            <a:xfrm>
              <a:off x="0" y="108535"/>
              <a:ext cx="6969636" cy="615263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FF6B42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0" name="文本5"/>
            <p:cNvSpPr txBox="1"/>
            <p:nvPr>
              <p:custDataLst>
                <p:tags r:id="rId23"/>
              </p:custDataLst>
            </p:nvPr>
          </p:nvSpPr>
          <p:spPr>
            <a:xfrm>
              <a:off x="1988732" y="41480"/>
              <a:ext cx="4818201" cy="70444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000"/>
                </a:lnSpc>
              </a:pPr>
              <a:r>
                <a:rPr lang="zh-CN" altLang="en-US" sz="24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把</a:t>
              </a:r>
              <a:r>
                <a:rPr lang="zh-CN" altLang="en-US" sz="2400" b="1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有用功</a:t>
              </a:r>
              <a:r>
                <a:rPr lang="zh-CN" altLang="en-US" sz="24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与</a:t>
              </a:r>
              <a:r>
                <a:rPr lang="zh-CN" altLang="en-US" sz="2400" b="1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总功</a:t>
              </a:r>
              <a:r>
                <a:rPr lang="zh-CN" altLang="en-US" sz="24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的比值（百分比）</a:t>
              </a:r>
            </a:p>
          </p:txBody>
        </p:sp>
      </p:grpSp>
      <p:grpSp>
        <p:nvGrpSpPr>
          <p:cNvPr id="11" name="组合3"/>
          <p:cNvGrpSpPr/>
          <p:nvPr>
            <p:custDataLst>
              <p:tags r:id="rId2"/>
            </p:custDataLst>
          </p:nvPr>
        </p:nvGrpSpPr>
        <p:grpSpPr>
          <a:xfrm>
            <a:off x="2501265" y="1936750"/>
            <a:ext cx="1678940" cy="534670"/>
            <a:chOff x="0" y="-12065"/>
            <a:chExt cx="1838068" cy="534670"/>
          </a:xfrm>
        </p:grpSpPr>
        <p:sp>
          <p:nvSpPr>
            <p:cNvPr id="2" name="形状6"/>
            <p:cNvSpPr txBox="1"/>
            <p:nvPr>
              <p:custDataLst>
                <p:tags r:id="rId20"/>
              </p:custDataLst>
            </p:nvPr>
          </p:nvSpPr>
          <p:spPr>
            <a:xfrm>
              <a:off x="0" y="35560"/>
              <a:ext cx="1731010" cy="410210"/>
            </a:xfrm>
            <a:prstGeom prst="roundRect">
              <a:avLst/>
            </a:prstGeom>
            <a:solidFill>
              <a:srgbClr val="FF6B42">
                <a:alpha val="100000"/>
              </a:srgbClr>
            </a:solidFill>
            <a:ln w="9525">
              <a:solidFill>
                <a:srgbClr val="FF6B42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 sz="240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3" name="文本6"/>
            <p:cNvSpPr txBox="1"/>
            <p:nvPr>
              <p:custDataLst>
                <p:tags r:id="rId21"/>
              </p:custDataLst>
            </p:nvPr>
          </p:nvSpPr>
          <p:spPr>
            <a:xfrm>
              <a:off x="31283" y="-12065"/>
              <a:ext cx="1806785" cy="5346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000"/>
                </a:lnSpc>
              </a:pPr>
              <a:r>
                <a:rPr lang="zh-CN" altLang="en-US" sz="2400" b="1" i="0">
                  <a:solidFill>
                    <a:srgbClr val="FFFFFF">
                      <a:alpha val="100000"/>
                    </a:srgbClr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机械效率</a:t>
              </a:r>
            </a:p>
          </p:txBody>
        </p:sp>
      </p:grpSp>
      <p:pic>
        <p:nvPicPr>
          <p:cNvPr id="3" name="公式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411730" y="3338830"/>
            <a:ext cx="6308725" cy="1425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5" name="文本4"/>
          <p:cNvSpPr txBox="1"/>
          <p:nvPr>
            <p:custDataLst>
              <p:tags r:id="rId4"/>
            </p:custDataLst>
          </p:nvPr>
        </p:nvSpPr>
        <p:spPr>
          <a:xfrm>
            <a:off x="3302076" y="3338570"/>
            <a:ext cx="2511425" cy="124460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endParaRPr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5"/>
          <p:cNvSpPr txBox="1"/>
          <p:nvPr>
            <p:custDataLst>
              <p:tags r:id="rId5"/>
            </p:custDataLst>
          </p:nvPr>
        </p:nvSpPr>
        <p:spPr>
          <a:xfrm>
            <a:off x="5231508" y="2525633"/>
            <a:ext cx="1647854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rgbClr val="F65E5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重力G</a:t>
            </a:r>
          </a:p>
        </p:txBody>
      </p:sp>
      <p:sp>
        <p:nvSpPr>
          <p:cNvPr id="7" name="文本6"/>
          <p:cNvSpPr txBox="1"/>
          <p:nvPr>
            <p:custDataLst>
              <p:tags r:id="rId6"/>
            </p:custDataLst>
          </p:nvPr>
        </p:nvSpPr>
        <p:spPr>
          <a:xfrm>
            <a:off x="7125430" y="2525766"/>
            <a:ext cx="3146422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rgbClr val="F65E5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重物上升高度h</a:t>
            </a:r>
          </a:p>
        </p:txBody>
      </p:sp>
      <p:sp>
        <p:nvSpPr>
          <p:cNvPr id="22" name="文本7"/>
          <p:cNvSpPr txBox="1"/>
          <p:nvPr>
            <p:custDataLst>
              <p:tags r:id="rId7"/>
            </p:custDataLst>
          </p:nvPr>
        </p:nvSpPr>
        <p:spPr>
          <a:xfrm>
            <a:off x="5268532" y="4699952"/>
            <a:ext cx="1574225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rgbClr val="F65E5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拉力F</a:t>
            </a:r>
          </a:p>
        </p:txBody>
      </p:sp>
      <p:sp>
        <p:nvSpPr>
          <p:cNvPr id="25" name="文本8"/>
          <p:cNvSpPr txBox="1"/>
          <p:nvPr>
            <p:custDataLst>
              <p:tags r:id="rId8"/>
            </p:custDataLst>
          </p:nvPr>
        </p:nvSpPr>
        <p:spPr>
          <a:xfrm>
            <a:off x="6744011" y="4700124"/>
            <a:ext cx="2968628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>
                <a:solidFill>
                  <a:srgbClr val="F65E5E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</a:rPr>
              <a:t>绳子移动距离s</a:t>
            </a:r>
          </a:p>
        </p:txBody>
      </p:sp>
      <p:pic>
        <p:nvPicPr>
          <p:cNvPr id="26" name="图片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010986" y="4500956"/>
            <a:ext cx="495300" cy="317500"/>
          </a:xfrm>
          <a:prstGeom prst="rect">
            <a:avLst/>
          </a:prstGeom>
        </p:spPr>
      </p:pic>
      <p:pic>
        <p:nvPicPr>
          <p:cNvPr id="27" name="图片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6744059" y="4501290"/>
            <a:ext cx="495300" cy="317500"/>
          </a:xfrm>
          <a:prstGeom prst="rect">
            <a:avLst/>
          </a:prstGeom>
        </p:spPr>
      </p:pic>
      <p:pic>
        <p:nvPicPr>
          <p:cNvPr id="28" name="图片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5808304" y="3180353"/>
            <a:ext cx="495300" cy="317500"/>
          </a:xfrm>
          <a:prstGeom prst="rect">
            <a:avLst/>
          </a:prstGeom>
        </p:spPr>
      </p:pic>
      <p:pic>
        <p:nvPicPr>
          <p:cNvPr id="29" name="图片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6904736" y="3179886"/>
            <a:ext cx="495300" cy="317500"/>
          </a:xfrm>
          <a:prstGeom prst="rect">
            <a:avLst/>
          </a:prstGeom>
        </p:spPr>
      </p:pic>
      <p:grpSp>
        <p:nvGrpSpPr>
          <p:cNvPr id="19" name="组合 18"/>
          <p:cNvGrpSpPr/>
          <p:nvPr>
            <p:custDataLst>
              <p:tags r:id="rId13"/>
            </p:custDataLst>
          </p:nvPr>
        </p:nvGrpSpPr>
        <p:grpSpPr>
          <a:xfrm>
            <a:off x="0" y="0"/>
            <a:ext cx="7842160" cy="812800"/>
            <a:chOff x="0" y="0"/>
            <a:chExt cx="12350" cy="1280"/>
          </a:xfrm>
        </p:grpSpPr>
        <p:grpSp>
          <p:nvGrpSpPr>
            <p:cNvPr id="20" name="组合 19"/>
            <p:cNvGrpSpPr/>
            <p:nvPr>
              <p:custDataLst>
                <p:tags r:id="rId14"/>
              </p:custDataLst>
            </p:nvPr>
          </p:nvGrpSpPr>
          <p:grpSpPr>
            <a:xfrm>
              <a:off x="0" y="0"/>
              <a:ext cx="3664" cy="1280"/>
              <a:chOff x="1070" y="-166"/>
              <a:chExt cx="3664" cy="1280"/>
            </a:xfrm>
          </p:grpSpPr>
          <p:sp>
            <p:nvSpPr>
              <p:cNvPr id="21" name="平行四边形 20"/>
              <p:cNvSpPr/>
              <p:nvPr>
                <p:custDataLst>
                  <p:tags r:id="rId18"/>
                </p:custDataLst>
              </p:nvPr>
            </p:nvSpPr>
            <p:spPr>
              <a:xfrm>
                <a:off x="1640" y="304"/>
                <a:ext cx="3094" cy="810"/>
              </a:xfrm>
              <a:prstGeom prst="parallelogram">
                <a:avLst>
                  <a:gd name="adj" fmla="val 24995"/>
                </a:avLst>
              </a:prstGeom>
              <a:solidFill>
                <a:srgbClr val="FFBF53"/>
              </a:solidFill>
              <a:ln w="12700">
                <a:noFill/>
              </a:ln>
            </p:spPr>
            <p:txBody>
              <a:bodyPr anchor="ctr" anchorCtr="0"/>
              <a:lstStyle/>
              <a:p>
                <a:pPr algn="ctr"/>
                <a:r>
                  <a:rPr lang="zh-CN" altLang="en-US" sz="24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新知学习</a:t>
                </a:r>
              </a:p>
            </p:txBody>
          </p:sp>
          <p:pic>
            <p:nvPicPr>
              <p:cNvPr id="24" name="图片 23" descr="水星_#33333850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30"/>
              <a:srcRect b="12800"/>
              <a:stretch>
                <a:fillRect/>
              </a:stretch>
            </p:blipFill>
            <p:spPr>
              <a:xfrm>
                <a:off x="1070" y="-166"/>
                <a:ext cx="952" cy="831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>
              <p:custDataLst>
                <p:tags r:id="rId15"/>
              </p:custDataLst>
            </p:nvPr>
          </p:nvGrpSpPr>
          <p:grpSpPr>
            <a:xfrm>
              <a:off x="3352" y="385"/>
              <a:ext cx="8998" cy="895"/>
              <a:chOff x="2320063" y="629394"/>
              <a:chExt cx="5713640" cy="568477"/>
            </a:xfrm>
          </p:grpSpPr>
          <p:sp>
            <p:nvSpPr>
              <p:cNvPr id="31" name="矩形 30"/>
              <p:cNvSpPr/>
              <p:nvPr>
                <p:custDataLst>
                  <p:tags r:id="rId16"/>
                </p:custDataLst>
              </p:nvPr>
            </p:nvSpPr>
            <p:spPr>
              <a:xfrm flipH="1" flipV="1">
                <a:off x="2320063" y="1121671"/>
                <a:ext cx="5705475" cy="76200"/>
              </a:xfrm>
              <a:prstGeom prst="rect">
                <a:avLst/>
              </a:prstGeom>
              <a:solidFill>
                <a:srgbClr val="FF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"/>
              <p:cNvSpPr/>
              <p:nvPr>
                <p:custDataLst>
                  <p:tags r:id="rId17"/>
                </p:custDataLst>
              </p:nvPr>
            </p:nvSpPr>
            <p:spPr>
              <a:xfrm>
                <a:off x="2518093" y="629394"/>
                <a:ext cx="5515610" cy="52070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algn="l" eaLnBrk="1" hangingPunct="1">
                  <a:buNone/>
                </a:pPr>
                <a:r>
                  <a:rPr lang="zh-CN" sz="2800" b="1">
                    <a:solidFill>
                      <a:srgbClr val="3F999C"/>
                    </a:solidFill>
                    <a:uFillTx/>
                    <a:latin typeface="+mj-ea"/>
                    <a:ea typeface="+mj-ea"/>
                    <a:cs typeface="方正楷体_GBK" panose="03000509000000000000" charset="-122"/>
                    <a:sym typeface="+mn-ea"/>
                  </a:rPr>
                  <a:t>知识点三：测量升降机的机械效率</a:t>
                </a:r>
                <a:endParaRPr lang="zh-CN" altLang="en-US" sz="2800" b="1">
                  <a:solidFill>
                    <a:srgbClr val="3F999C"/>
                  </a:solidFill>
                  <a:uFillTx/>
                  <a:latin typeface="+mj-ea"/>
                  <a:ea typeface="+mj-ea"/>
                  <a:cs typeface="方正楷体_GBK" panose="03000509000000000000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dvAuto="0"/>
      <p:bldP spid="3" grpId="1" animBg="1" advAuto="0"/>
      <p:bldP spid="5" grpId="2" advAuto="0"/>
      <p:bldP spid="6" grpId="3" advAuto="0"/>
      <p:bldP spid="7" grpId="5" advAuto="0"/>
      <p:bldP spid="22" grpId="7" advAuto="0"/>
      <p:bldP spid="25" grpId="9" advAuto="0"/>
      <p:bldP spid="26" grpId="8" advAuto="0"/>
      <p:bldP spid="27" grpId="10" advAuto="0"/>
      <p:bldP spid="28" grpId="4" advAuto="0"/>
      <p:bldP spid="29" grpId="6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11225" y="1268413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Aft>
                <a:spcPct val="60000"/>
              </a:spcAft>
            </a:pPr>
            <a:r>
              <a:rPr lang="zh-CN" altLang="en-US" sz="2400" b="1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测量步骤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1225" y="1988820"/>
            <a:ext cx="943673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lnSpc>
                <a:spcPct val="150000"/>
              </a:lnSpc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步骤一：用天平（或直接用已知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0.3</a:t>
            </a:r>
            <a:r>
              <a:rPr lang="en-US" altLang="zh-CN" sz="2400" b="0" i="1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kg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 </a:t>
            </a: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）确定重物质量</a:t>
            </a:r>
            <a:r>
              <a:rPr lang="en-US" altLang="zh-CN" sz="2400" b="0" i="1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m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 </a:t>
            </a: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</a:p>
          <a:p>
            <a:pPr marL="0" indent="0" algn="l">
              <a:lnSpc>
                <a:spcPct val="150000"/>
              </a:lnSpc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步骤二：在升降机支架上合适位置做好标记，用刻度尺测量出物体要提升的高度</a:t>
            </a:r>
            <a:r>
              <a:rPr lang="en-US" altLang="zh-CN" sz="2400" b="0" i="1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h</a:t>
            </a: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（不小于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10</a:t>
            </a:r>
            <a:r>
              <a:rPr lang="en-US" altLang="zh-CN" sz="2400" b="0" i="1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cm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 </a:t>
            </a: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） 。</a:t>
            </a:r>
          </a:p>
          <a:p>
            <a:pPr marL="0" indent="0" algn="l">
              <a:lnSpc>
                <a:spcPct val="150000"/>
              </a:lnSpc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步骤三：将弹簧测力计挂钩与拉动升降机的绳子自由端相连，缓慢匀速拉动绳子，读取并记录弹簧测力计示数</a:t>
            </a:r>
            <a:r>
              <a:rPr lang="en-US" altLang="zh-CN" sz="2400" b="0" i="1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F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 </a:t>
            </a: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</a:p>
          <a:p>
            <a:pPr marL="0" indent="0" algn="l">
              <a:lnSpc>
                <a:spcPct val="150000"/>
              </a:lnSpc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步骤四：在拉动绳子的同时，用刻度尺测量绳子自由端移动的距离</a:t>
            </a:r>
            <a:r>
              <a:rPr lang="en-US" altLang="zh-CN" sz="2400" b="0" i="1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s</a:t>
            </a:r>
            <a:r>
              <a:rPr lang="en-US" altLang="zh-CN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 </a:t>
            </a: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99515" y="450215"/>
            <a:ext cx="18173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Aft>
                <a:spcPct val="60000"/>
              </a:spcAft>
            </a:pPr>
            <a:r>
              <a:rPr lang="zh-CN" altLang="en-US" sz="2400" b="1" i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测量记录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47140" y="996315"/>
          <a:ext cx="978408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58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实验小组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物体质量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m/kg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提升高度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h/m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2400" b="0" i="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拉力</a:t>
                      </a:r>
                      <a:r>
                        <a:rPr lang="en-US" altLang="zh-CN" sz="2400" b="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F</a:t>
                      </a:r>
                      <a:r>
                        <a:rPr lang="en-US" altLang="zh-CN" sz="2400" b="0" i="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en-US" altLang="zh-CN" sz="2400" b="0" i="1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N</a:t>
                      </a:r>
                    </a:p>
                  </a:txBody>
                  <a:tcPr marL="171767" marR="171767" marT="114617" marB="11461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绳子自由端移动距离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s/m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有用功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有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W</a:t>
                      </a: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有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/J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总功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W</a:t>
                      </a: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总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/J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机械效率</a:t>
                      </a: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247140" y="5171440"/>
            <a:ext cx="90449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）比一比，看谁制作的升降机在提升物体的过程中更省力。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）比一比，看谁制作的升降机完成上述任务的机械效率更高。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808466" y="1077603"/>
            <a:ext cx="3911600" cy="48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011" tIns="60006" rIns="120011" bIns="60006">
            <a:spAutoFit/>
          </a:bodyPr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一、我国机械发展历程回顾</a:t>
            </a:r>
          </a:p>
        </p:txBody>
      </p:sp>
      <p:sp>
        <p:nvSpPr>
          <p:cNvPr id="7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795766" y="3240875"/>
            <a:ext cx="5757510" cy="55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3399"/>
              </a:buClr>
              <a:buSzPct val="90000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</a:rPr>
              <a:t>二、简易升降机设计制作要点</a:t>
            </a:r>
          </a:p>
        </p:txBody>
      </p:sp>
      <p:sp>
        <p:nvSpPr>
          <p:cNvPr id="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2622550" y="1814830"/>
            <a:ext cx="662622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003399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zh-CN" altLang="en-US" sz="240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涵盖舂米、汲水、计量、农业、军事等多领域</a:t>
            </a:r>
          </a:p>
        </p:txBody>
      </p:sp>
      <p:sp>
        <p:nvSpPr>
          <p:cNvPr id="1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581910" y="3970655"/>
            <a:ext cx="7134860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微软雅黑" panose="020B0503020204020204" charset="-122"/>
              </a:rPr>
              <a:t>设计思路：依据搬运功能需求，合理选择简单机械</a:t>
            </a:r>
          </a:p>
        </p:txBody>
      </p:sp>
      <p:sp>
        <p:nvSpPr>
          <p:cNvPr id="4" name="Rectangle 4"/>
          <p:cNvSpPr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2622550" y="2501900"/>
            <a:ext cx="5294630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003399"/>
              </a:buClr>
              <a:buSzPct val="90000"/>
              <a:buFont typeface="Symbol" panose="05050102010706020507" pitchFamily="18" charset="2"/>
              <a:buNone/>
              <a:defRPr/>
            </a:pPr>
            <a:r>
              <a:rPr lang="zh-CN" altLang="en-US" sz="2400"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sym typeface="+mn-ea"/>
              </a:rPr>
              <a:t>动力利用从人力向畜力、水力等拓展</a:t>
            </a:r>
          </a:p>
        </p:txBody>
      </p:sp>
      <p:sp>
        <p:nvSpPr>
          <p:cNvPr id="13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2581910" y="4670425"/>
            <a:ext cx="8047990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微软雅黑" panose="020B0503020204020204" charset="-122"/>
              </a:rPr>
              <a:t>制作流程：依次完成轿厢制作、支架搭建、动力部分安装</a:t>
            </a:r>
          </a:p>
        </p:txBody>
      </p:sp>
      <p:sp>
        <p:nvSpPr>
          <p:cNvPr id="5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1795766" y="5229695"/>
            <a:ext cx="5757510" cy="55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3399"/>
              </a:buClr>
              <a:buSzPct val="90000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</a:rPr>
              <a:t>三、升降机机械效率测量</a:t>
            </a:r>
          </a:p>
        </p:txBody>
      </p:sp>
      <p:sp>
        <p:nvSpPr>
          <p:cNvPr id="6" name="Rectangle 4"/>
          <p:cNvSpPr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2572385" y="5788025"/>
            <a:ext cx="157797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微软雅黑" panose="020B0503020204020204" charset="-122"/>
              </a:rPr>
              <a:t>测量原理</a:t>
            </a:r>
          </a:p>
        </p:txBody>
      </p:sp>
      <p:sp>
        <p:nvSpPr>
          <p:cNvPr id="11" name="Rectangle 4"/>
          <p:cNvSpPr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4356100" y="5788025"/>
            <a:ext cx="1577975" cy="499745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微软雅黑" panose="020B0503020204020204" charset="-122"/>
              </a:rPr>
              <a:t>测量步骤</a:t>
            </a:r>
          </a:p>
        </p:txBody>
      </p:sp>
      <p:grpSp>
        <p:nvGrpSpPr>
          <p:cNvPr id="9" name="组合 8"/>
          <p:cNvGrpSpPr/>
          <p:nvPr>
            <p:custDataLst>
              <p:tags r:id="rId10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2" name="平行四边形 1"/>
            <p:cNvSpPr/>
            <p:nvPr>
              <p:custDataLst>
                <p:tags r:id="rId12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课堂小结</a:t>
              </a:r>
            </a:p>
          </p:txBody>
        </p:sp>
        <p:pic>
          <p:nvPicPr>
            <p:cNvPr id="14" name="图片 13" descr="水星_#3333385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5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1303000" y="10706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562735" y="2005330"/>
            <a:ext cx="90671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调查生活中常见的高层建筑电梯系统，了解其工作原理、组成结构以及保障安全运行的措施，以报告形式呈现探究结果。</a:t>
            </a: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7" name="平行四边形 6"/>
            <p:cNvSpPr/>
            <p:nvPr>
              <p:custDataLst>
                <p:tags r:id="rId3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随堂练习</a:t>
              </a:r>
            </a:p>
          </p:txBody>
        </p:sp>
        <p:pic>
          <p:nvPicPr>
            <p:cNvPr id="8" name="图片 7" descr="水星_#3333385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5620" y="2072640"/>
            <a:ext cx="599059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了解升降机中简单机械原理及能量转化。</a:t>
            </a: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2.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设计升降机，运用知识优化设计方案。</a:t>
            </a: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制作模型并测试，探究影响效率的因素。</a:t>
            </a: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4.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微软雅黑" panose="020B0503020204020204" charset="-122"/>
              </a:rPr>
              <a:t>认真制作，认识升降机在生活中的应用。</a:t>
            </a:r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2820670" y="1911350"/>
            <a:ext cx="6376670" cy="2651125"/>
          </a:xfrm>
          <a:prstGeom prst="roundRect">
            <a:avLst/>
          </a:prstGeom>
          <a:noFill/>
          <a:ln w="28575" cmpd="sng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>
                <a:sym typeface="+mn-ea"/>
              </a:rPr>
              <a:t>     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16" name="平行四边形 15"/>
            <p:cNvSpPr/>
            <p:nvPr>
              <p:custDataLst>
                <p:tags r:id="rId4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学习目标</a:t>
              </a:r>
            </a:p>
          </p:txBody>
        </p:sp>
        <p:pic>
          <p:nvPicPr>
            <p:cNvPr id="17" name="图片 16" descr="水星_#3333385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799965" y="2818765"/>
            <a:ext cx="57829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在没有电的时代，古人如何利用简单机械实现物体搬运？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23035" y="1809750"/>
            <a:ext cx="2921635" cy="3238500"/>
          </a:xfrm>
          <a:prstGeom prst="rect">
            <a:avLst/>
          </a:prstGeom>
        </p:spPr>
      </p:pic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2326640" cy="812800"/>
            <a:chOff x="1070" y="-166"/>
            <a:chExt cx="3664" cy="1280"/>
          </a:xfrm>
        </p:grpSpPr>
        <p:sp>
          <p:nvSpPr>
            <p:cNvPr id="7" name="平行四边形 6"/>
            <p:cNvSpPr/>
            <p:nvPr>
              <p:custDataLst>
                <p:tags r:id="rId4"/>
              </p:custDataLst>
            </p:nvPr>
          </p:nvSpPr>
          <p:spPr>
            <a:xfrm>
              <a:off x="1640" y="304"/>
              <a:ext cx="3094" cy="810"/>
            </a:xfrm>
            <a:prstGeom prst="parallelogram">
              <a:avLst>
                <a:gd name="adj" fmla="val 24995"/>
              </a:avLst>
            </a:prstGeom>
            <a:solidFill>
              <a:srgbClr val="FFBF53"/>
            </a:solidFill>
            <a:ln w="12700">
              <a:noFill/>
            </a:ln>
          </p:spPr>
          <p:txBody>
            <a:bodyPr anchor="ctr" anchorCtr="0"/>
            <a:lstStyle/>
            <a:p>
              <a:pPr algn="ctr"/>
              <a:r>
                <a:rPr lang="zh-CN" altLang="en-US" sz="24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新知引入</a:t>
              </a:r>
            </a:p>
          </p:txBody>
        </p:sp>
        <p:pic>
          <p:nvPicPr>
            <p:cNvPr id="8" name="图片 7" descr="水星_#3333385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rcRect b="12800"/>
            <a:stretch>
              <a:fillRect/>
            </a:stretch>
          </p:blipFill>
          <p:spPr>
            <a:xfrm>
              <a:off x="1070" y="-166"/>
              <a:ext cx="952" cy="83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90625" y="1233805"/>
            <a:ext cx="5539105" cy="39636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838960" y="541051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舂米的碓</a:t>
            </a:r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199005" y="1195705"/>
            <a:ext cx="8255000" cy="47371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215130" y="6129973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汲水的桔槔</a:t>
            </a:r>
          </a:p>
        </p:txBody>
      </p:sp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21"/>
          <a:srcRect b="5393"/>
          <a:stretch>
            <a:fillRect/>
          </a:stretch>
        </p:blipFill>
        <p:spPr>
          <a:xfrm>
            <a:off x="3639185" y="1195705"/>
            <a:ext cx="4700270" cy="49682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359275" y="623728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计重的天平</a:t>
            </a:r>
          </a:p>
        </p:txBody>
      </p:sp>
      <p:pic>
        <p:nvPicPr>
          <p:cNvPr id="8" name="图片 7"/>
          <p:cNvPicPr/>
          <p:nvPr>
            <p:custDataLst>
              <p:tags r:id="rId7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774950" y="1139825"/>
            <a:ext cx="6394450" cy="47961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215130" y="612203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农业的水车</a:t>
            </a:r>
          </a:p>
        </p:txBody>
      </p:sp>
      <p:pic>
        <p:nvPicPr>
          <p:cNvPr id="10" name="图片 9"/>
          <p:cNvPicPr/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941320" y="1305878"/>
            <a:ext cx="6096000" cy="406717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358005" y="541083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</a:rPr>
              <a:t>军事的投石机</a:t>
            </a:r>
          </a:p>
        </p:txBody>
      </p:sp>
      <p:grpSp>
        <p:nvGrpSpPr>
          <p:cNvPr id="13" name="组合 12"/>
          <p:cNvGrpSpPr/>
          <p:nvPr>
            <p:custDataLst>
              <p:tags r:id="rId11"/>
            </p:custDataLst>
          </p:nvPr>
        </p:nvGrpSpPr>
        <p:grpSpPr>
          <a:xfrm>
            <a:off x="0" y="0"/>
            <a:ext cx="8189595" cy="832485"/>
            <a:chOff x="0" y="0"/>
            <a:chExt cx="12897" cy="1311"/>
          </a:xfrm>
        </p:grpSpPr>
        <p:grpSp>
          <p:nvGrpSpPr>
            <p:cNvPr id="14" name="组合 13"/>
            <p:cNvGrpSpPr/>
            <p:nvPr>
              <p:custDataLst>
                <p:tags r:id="rId12"/>
              </p:custDataLst>
            </p:nvPr>
          </p:nvGrpSpPr>
          <p:grpSpPr>
            <a:xfrm>
              <a:off x="0" y="0"/>
              <a:ext cx="3664" cy="1280"/>
              <a:chOff x="1070" y="-166"/>
              <a:chExt cx="3664" cy="1280"/>
            </a:xfrm>
          </p:grpSpPr>
          <p:sp>
            <p:nvSpPr>
              <p:cNvPr id="15" name="平行四边形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1640" y="304"/>
                <a:ext cx="3094" cy="810"/>
              </a:xfrm>
              <a:prstGeom prst="parallelogram">
                <a:avLst>
                  <a:gd name="adj" fmla="val 24995"/>
                </a:avLst>
              </a:prstGeom>
              <a:solidFill>
                <a:srgbClr val="FFBF53"/>
              </a:solidFill>
              <a:ln w="12700">
                <a:noFill/>
              </a:ln>
            </p:spPr>
            <p:txBody>
              <a:bodyPr anchor="ctr" anchorCtr="0"/>
              <a:lstStyle/>
              <a:p>
                <a:pPr algn="ctr"/>
                <a:r>
                  <a:rPr lang="zh-CN" altLang="en-US" sz="24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新知学习</a:t>
                </a:r>
              </a:p>
            </p:txBody>
          </p:sp>
          <p:pic>
            <p:nvPicPr>
              <p:cNvPr id="16" name="图片 15" descr="水星_#33333850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4"/>
              <a:srcRect b="12800"/>
              <a:stretch>
                <a:fillRect/>
              </a:stretch>
            </p:blipFill>
            <p:spPr>
              <a:xfrm>
                <a:off x="1070" y="-166"/>
                <a:ext cx="952" cy="831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>
              <p:custDataLst>
                <p:tags r:id="rId13"/>
              </p:custDataLst>
            </p:nvPr>
          </p:nvGrpSpPr>
          <p:grpSpPr>
            <a:xfrm>
              <a:off x="3352" y="371"/>
              <a:ext cx="9545" cy="940"/>
              <a:chOff x="2320063" y="620509"/>
              <a:chExt cx="6061075" cy="597047"/>
            </a:xfrm>
          </p:grpSpPr>
          <p:sp>
            <p:nvSpPr>
              <p:cNvPr id="23" name="矩形 22"/>
              <p:cNvSpPr/>
              <p:nvPr>
                <p:custDataLst>
                  <p:tags r:id="rId14"/>
                </p:custDataLst>
              </p:nvPr>
            </p:nvSpPr>
            <p:spPr>
              <a:xfrm flipH="1" flipV="1">
                <a:off x="2320063" y="1122306"/>
                <a:ext cx="6061075" cy="95250"/>
              </a:xfrm>
              <a:prstGeom prst="rect">
                <a:avLst/>
              </a:prstGeom>
              <a:solidFill>
                <a:srgbClr val="FFB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3"/>
              <p:cNvSpPr/>
              <p:nvPr>
                <p:custDataLst>
                  <p:tags r:id="rId15"/>
                </p:custDataLst>
              </p:nvPr>
            </p:nvSpPr>
            <p:spPr>
              <a:xfrm>
                <a:off x="2509838" y="620509"/>
                <a:ext cx="5871210" cy="52070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algn="l" eaLnBrk="1" hangingPunct="1">
                  <a:buNone/>
                </a:pPr>
                <a:r>
                  <a:rPr lang="zh-CN" sz="2800" b="1">
                    <a:solidFill>
                      <a:srgbClr val="3F999C"/>
                    </a:solidFill>
                    <a:uFillTx/>
                    <a:latin typeface="+mj-ea"/>
                    <a:ea typeface="+mj-ea"/>
                    <a:cs typeface="方正楷体_GBK" panose="03000509000000000000" charset="-122"/>
                    <a:sym typeface="+mn-ea"/>
                  </a:rPr>
                  <a:t>知识点一：了解我国机械发展的历史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 prLst="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 prLst="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 prLst="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5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 prLst="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dvAuto="0"/>
      <p:bldP spid="3" grpId="1" advAuto="0"/>
      <p:bldP spid="5" grpId="2" advAuto="0"/>
      <p:bldP spid="5" grpId="3" advAuto="0"/>
      <p:bldP spid="7" grpId="4" advAuto="0"/>
      <p:bldP spid="7" grpId="5" advAuto="0"/>
      <p:bldP spid="9" grpId="6" advAuto="0"/>
      <p:bldP spid="9" grpId="7" advAuto="0"/>
      <p:bldP spid="11" grpId="8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5790" y="974090"/>
            <a:ext cx="3439160" cy="3481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39590" y="974090"/>
            <a:ext cx="3593465" cy="3495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27695" y="974090"/>
            <a:ext cx="3089275" cy="35464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966720" y="4895850"/>
            <a:ext cx="44640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lang="zh-CN" altLang="en-US" sz="2400" b="0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动力演变（人力</a:t>
            </a:r>
            <a:r>
              <a:rPr lang="en-US" altLang="zh-CN" sz="2400" b="0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→</a:t>
            </a:r>
            <a:r>
              <a:rPr lang="zh-CN" altLang="en-US" sz="2400" b="0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畜力、水力）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966720" y="5569585"/>
            <a:ext cx="51847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lang="zh-CN" altLang="en-US" sz="2400" b="0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结构创新（齿轮、凸轮等传动机构）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dvAuto="0"/>
      <p:bldP spid="6" grpId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水转筒车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850" y="1047750"/>
            <a:ext cx="8129905" cy="4616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531870" y="513080"/>
            <a:ext cx="52006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zh-CN" altLang="en-US" sz="2400" b="1" i="0">
                <a:latin typeface="Times New Roman" panose="02020603050405020304" charset="0"/>
                <a:ea typeface="宋体" panose="02010600030101010101" pitchFamily="2" charset="-122"/>
              </a:rPr>
              <a:t>视频：嫦娥五号探测器机械臂</a:t>
            </a:r>
          </a:p>
        </p:txBody>
      </p:sp>
      <p:pic>
        <p:nvPicPr>
          <p:cNvPr id="2" name="嫦娥五号机械臂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685" y="1155065"/>
            <a:ext cx="8903970" cy="50082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092575" y="499110"/>
            <a:ext cx="40601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视频：</a:t>
            </a:r>
            <a:r>
              <a:rPr lang="zh-CN" altLang="en-US" sz="2400" b="1" i="0">
                <a:latin typeface="Times New Roman" panose="02020603050405020304" charset="0"/>
                <a:ea typeface="宋体" panose="02010600030101010101" pitchFamily="2" charset="-122"/>
              </a:rPr>
              <a:t>我国纺织机械与技术</a:t>
            </a:r>
          </a:p>
        </p:txBody>
      </p:sp>
      <p:pic>
        <p:nvPicPr>
          <p:cNvPr id="4" name="织机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" y="1080135"/>
            <a:ext cx="9888220" cy="50984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715010" y="445770"/>
            <a:ext cx="1923415" cy="467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Source Han Sans CN Bold" panose="020B0800000000000000" charset="-122"/>
              </a:rPr>
              <a:t>【交流讨论】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00735" y="882015"/>
            <a:ext cx="105905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2400" b="0" i="0">
                <a:latin typeface="Times New Roman" panose="02020603050405020304" charset="0"/>
                <a:ea typeface="宋体" panose="02010600030101010101" pitchFamily="2" charset="-122"/>
              </a:rPr>
              <a:t>请以小组为单位，上网查询一下建筑工地或道路施工过程中使用的工程机械，了解它们的名称和用途，以及它们在工作过程中涉及哪些物理知识。调研内容可包括以下几个方面。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84515" y="3140710"/>
            <a:ext cx="3008630" cy="211455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23570" y="2606675"/>
            <a:ext cx="725360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）该工程机械的结构特点与物理原理。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）除简单机械外，该工程机械在设计中还应用了哪些与物理有关的知识。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）该工程机械在使用过程中有哪些操作规程，其中有什么物理道理。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）关于该工程机械的安全使用，你还有哪些建议。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1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4"/>
  <p:tag name="KSO_WM_DIAGRAM_VIRTUALLY_FRAME" val="{&quot;height&quot;:617.5499877929688,&quot;left&quot;:81.7,&quot;top&quot;:36,&quot;width&quot;:771.3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5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0"/>
  <p:tag name="KSO_WM_DIAGRAM_VIRTUALLY_FRAME" val="{&quot;height&quot;:617.5499877929688,&quot;left&quot;:81.7,&quot;top&quot;:36,&quot;width&quot;:771.3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1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5"/>
  <p:tag name="KSO_WM_DIAGRAM_VIRTUALLY_FRAME" val="{&quot;height&quot;:617.5499877929688,&quot;left&quot;:81.7,&quot;top&quot;:36,&quot;width&quot;:771.3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6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6"/>
  <p:tag name="KSO_WM_DIAGRAM_VIRTUALLY_FRAME" val="{&quot;height&quot;:617.5499877929688,&quot;left&quot;:81.7,&quot;top&quot;:36,&quot;width&quot;:771.3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7"/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1"/>
  <p:tag name="KSO_WM_DIAGRAM_VIRTUALLY_FRAME" val="{&quot;height&quot;:312.15000000000003,&quot;left&quot;:25.321496062992125,&quot;top&quot;:99.16874015748031,&quot;width&quot;:797.9857480314961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3"/>
  <p:tag name="KSO_WM_DIAGRAM_VIRTUALLY_FRAME" val="{&quot;height&quot;:312.15000000000003,&quot;left&quot;:25.321496062992125,&quot;top&quot;:99.16874015748031,&quot;width&quot;:797.9857480314961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4"/>
  <p:tag name="KSO_WM_DIAGRAM_VIRTUALLY_FRAME" val="{&quot;height&quot;:312.15000000000003,&quot;left&quot;:25.321496062992125,&quot;top&quot;:99.16874015748031,&quot;width&quot;:797.9857480314961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5"/>
  <p:tag name="KSO_WM_DIAGRAM_VIRTUALLY_FRAME" val="{&quot;height&quot;:312.15000000000003,&quot;left&quot;:25.321496062992125,&quot;top&quot;:99.16874015748031,&quot;width&quot;:797.9857480314961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6"/>
  <p:tag name="KSO_WM_DIAGRAM_VIRTUALLY_FRAME" val="{&quot;height&quot;:312.15000000000003,&quot;left&quot;:25.321496062992125,&quot;top&quot;:99.16874015748031,&quot;width&quot;:797.9857480314961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7"/>
  <p:tag name="KSO_WM_DIAGRAM_VIRTUALLY_FRAME" val="{&quot;height&quot;:312.15000000000003,&quot;left&quot;:25.321496062992125,&quot;top&quot;:99.16874015748031,&quot;width&quot;:797.9857480314961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8"/>
  <p:tag name="KSO_WM_DIAGRAM_VIRTUALLY_FRAME" val="{&quot;height&quot;:312.15000000000003,&quot;left&quot;:25.321496062992125,&quot;top&quot;:99.16874015748031,&quot;width&quot;:797.9857480314961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9"/>
  <p:tag name="KSO_WM_DIAGRAM_VIRTUALLY_FRAME" val="{&quot;height&quot;:312.15000000000003,&quot;left&quot;:25.321496062992125,&quot;top&quot;:99.16874015748031,&quot;width&quot;:797.9857480314961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0"/>
  <p:tag name="KSO_WM_DIAGRAM_VIRTUALLY_FRAME" val="{&quot;height&quot;:312.15000000000003,&quot;left&quot;:25.321496062992125,&quot;top&quot;:99.16874015748031,&quot;width&quot;:797.9857480314961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3"/>
  <p:tag name="KSO_WM_DIAGRAM_VIRTUALLY_FRAME" val="{&quot;height&quot;:617.5499877929688,&quot;left&quot;:81.7,&quot;top&quot;:36,&quot;width&quot;:771.3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4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3"/>
  <p:tag name="TABLE_ENDDRAG_ORIGIN_RECT" val="770*406"/>
  <p:tag name="TABLE_ENDDRAG_RECT" val="100*104*770*40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6"/>
  <p:tag name="KSO_WM_DIAGRAM_VIRTUALLY_FRAME" val="{&quot;height&quot;:214.00417322834647,&quot;left&quot;:45.14889763779527,&quot;top&quot;:84.05062992125984,&quot;width&quot;:548.3011023622047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7"/>
  <p:tag name="KSO_WM_DIAGRAM_VIRTUALLY_FRAME" val="{&quot;height&quot;:214.00417322834647,&quot;left&quot;:45.14889763779527,&quot;top&quot;:84.05062992125984,&quot;width&quot;:548.3011023622047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8"/>
  <p:tag name="KSO_WM_DIAGRAM_VIRTUALLY_FRAME" val="{&quot;height&quot;:214.00417322834647,&quot;left&quot;:45.14889763779527,&quot;top&quot;:84.05062992125984,&quot;width&quot;:548.3011023622047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0"/>
  <p:tag name="KSO_WM_DIAGRAM_VIRTUALLY_FRAME" val="{&quot;height&quot;:214.00417322834647,&quot;left&quot;:45.14889763779527,&quot;top&quot;:84.05062992125984,&quot;width&quot;:548.3011023622047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2"/>
  <p:tag name="KSO_WM_DIAGRAM_VIRTUALLY_FRAME" val="{&quot;height&quot;:214.00417322834647,&quot;left&quot;:45.14889763779527,&quot;top&quot;:84.05062992125984,&quot;width&quot;:548.3011023622047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6"/>
  <p:tag name="KSO_WM_DIAGRAM_VIRTUALLY_FRAME" val="{&quot;height&quot;:617.5499877929688,&quot;left&quot;:81.7,&quot;top&quot;:36,&quot;width&quot;:771.3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7"/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  <p:tag name="KSO_WM_DIAGRAM_VIRTUALLY_FRAME" val="{&quot;height&quot;:617.5499877929688,&quot;left&quot;:81.7,&quot;top&quot;:36,&quot;width&quot;:771.3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6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1"/>
</p:tagLst>
</file>

<file path=ppt/theme/theme1.xml><?xml version="1.0" encoding="utf-8"?>
<a:theme xmlns:a="http://schemas.openxmlformats.org/drawingml/2006/main" name="1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783</Words>
  <Application>Microsoft Office PowerPoint</Application>
  <PresentationFormat>宽屏</PresentationFormat>
  <Paragraphs>88</Paragraphs>
  <Slides>18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华文楷体</vt:lpstr>
      <vt:lpstr>Wingdings</vt:lpstr>
      <vt:lpstr>楷体</vt:lpstr>
      <vt:lpstr>微软雅黑</vt:lpstr>
      <vt:lpstr>Symbol</vt:lpstr>
      <vt:lpstr>华文中宋</vt:lpstr>
      <vt:lpstr>Arial</vt:lpstr>
      <vt:lpstr>Times New Roman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Administrator</cp:lastModifiedBy>
  <cp:revision>1</cp:revision>
  <cp:lastPrinted>2025-05-08T14:25:00Z</cp:lastPrinted>
  <dcterms:created xsi:type="dcterms:W3CDTF">2025-05-08T14:25:00Z</dcterms:created>
  <dcterms:modified xsi:type="dcterms:W3CDTF">2025-05-26T13:25:32Z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0CD44C85D86048B5A55535996B769B97_12</vt:lpwstr>
  </property>
  <property fmtid="{D5CDD505-2E9C-101B-9397-08002B2CF9AE}" pid="7" name="KSOProductBuildVer">
    <vt:lpwstr>2052-12.1.0.20784</vt:lpwstr>
  </property>
</Properties>
</file>