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6"/>
  </p:handoutMasterIdLst>
  <p:sldIdLst>
    <p:sldId id="317" r:id="rId3"/>
    <p:sldId id="258" r:id="rId4"/>
    <p:sldId id="293" r:id="rId6"/>
    <p:sldId id="323" r:id="rId7"/>
    <p:sldId id="315" r:id="rId8"/>
    <p:sldId id="263" r:id="rId9"/>
    <p:sldId id="295" r:id="rId10"/>
    <p:sldId id="296" r:id="rId11"/>
    <p:sldId id="308" r:id="rId12"/>
    <p:sldId id="337" r:id="rId13"/>
    <p:sldId id="318" r:id="rId14"/>
    <p:sldId id="338" r:id="rId15"/>
    <p:sldId id="319" r:id="rId16"/>
    <p:sldId id="320" r:id="rId17"/>
    <p:sldId id="339" r:id="rId18"/>
    <p:sldId id="324" r:id="rId19"/>
    <p:sldId id="340" r:id="rId20"/>
    <p:sldId id="342" r:id="rId21"/>
    <p:sldId id="321" r:id="rId22"/>
    <p:sldId id="325" r:id="rId23"/>
    <p:sldId id="310" r:id="rId24"/>
    <p:sldId id="292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17"/>
    <a:srgbClr val="FF9900"/>
    <a:srgbClr val="177743"/>
    <a:srgbClr val="FF9B01"/>
    <a:srgbClr val="DE0023"/>
    <a:srgbClr val="1A804A"/>
    <a:srgbClr val="A7EA65"/>
    <a:srgbClr val="6DC01A"/>
    <a:srgbClr val="529013"/>
    <a:srgbClr val="147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14" autoAdjust="0"/>
  </p:normalViewPr>
  <p:slideViewPr>
    <p:cSldViewPr snapToGrid="0" showGuides="1">
      <p:cViewPr>
        <p:scale>
          <a:sx n="80" d="100"/>
          <a:sy n="80" d="100"/>
        </p:scale>
        <p:origin x="-408" y="-90"/>
      </p:cViewPr>
      <p:guideLst>
        <p:guide pos="354"/>
        <p:guide pos="1252"/>
        <p:guide orient="horz" pos="3280"/>
        <p:guide orient="horz" pos="2501"/>
        <p:guide orient="horz" pos="13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6.wmf"/><Relationship Id="rId1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1" Type="http://schemas.openxmlformats.org/officeDocument/2006/relationships/hyperlink" Target="1.&#25506;&#31350;&#23548;&#20307;&#30005;&#38459;&#19982;&#21738;&#20123;&#22240;&#32032;&#26377;&#20851;&#65288;&#27178;&#25130;&#38754;&#31215;&#65289;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8.xml"/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slide" Target="slide6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软雅黑" panose="020B0503020204020204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微软雅黑" panose="020B0503020204020204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11916" y="1642230"/>
            <a:ext cx="7098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kern="8000" spc="1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 理</a:t>
            </a:r>
            <a:endParaRPr lang="zh-CN" altLang="en-US" sz="11500" b="1" kern="8000" spc="1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922423" y="5311888"/>
            <a:ext cx="505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九年级（全一册）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 阻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5350" y="1261745"/>
            <a:ext cx="935799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电阻定义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835" y="2747645"/>
            <a:ext cx="3274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电阻符号：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0425" y="3575685"/>
            <a:ext cx="9467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电阻单位：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10285" y="4769485"/>
            <a:ext cx="9293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2800" b="1">
                <a:latin typeface="微软雅黑" panose="020B0503020204020204" charset="-122"/>
                <a:ea typeface="微软雅黑" panose="020B0503020204020204" charset="-122"/>
              </a:rPr>
              <a:t>换算关系：</a:t>
            </a:r>
            <a:endParaRPr lang="en-US" altLang="en-US" sz="2400" b="0">
              <a:latin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29280" y="1394460"/>
            <a:ext cx="733425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表示导体对电流的阻碍作用的大小。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导体电阻大，表示导体对电流的阻碍作用大。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43885" y="2870835"/>
            <a:ext cx="555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14040" y="3609975"/>
            <a:ext cx="64033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欧姆，简称欧，符号Ω。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还有较大的单位千欧(kΩ)、兆欧(MΩ)。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96895" y="4865370"/>
            <a:ext cx="73666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1kΩ＝1000Ω＝10</a:t>
            </a:r>
            <a:r>
              <a:rPr lang="en-US" sz="2400" baseline="30000">
                <a:latin typeface="微软雅黑" panose="020B0503020204020204" charset="-122"/>
                <a:sym typeface="+mn-ea"/>
              </a:rPr>
              <a:t>3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Ω　　1MΩ＝1000000Ω＝10</a:t>
            </a:r>
            <a:r>
              <a:rPr lang="en-US" sz="2400" baseline="30000">
                <a:latin typeface="微软雅黑" panose="020B0503020204020204" charset="-122"/>
                <a:sym typeface="+mn-ea"/>
              </a:rPr>
              <a:t>6</a:t>
            </a:r>
            <a:r>
              <a:rPr lang="en-US" sz="2400">
                <a:latin typeface="微软雅黑" panose="020B0503020204020204" charset="-122"/>
                <a:sym typeface="+mn-ea"/>
              </a:rPr>
              <a:t>Ω</a:t>
            </a:r>
            <a:endParaRPr lang="en-US" altLang="en-US" sz="2400" b="0">
              <a:latin typeface="微软雅黑" panose="020B0503020204020204" charset="-122"/>
            </a:endParaRPr>
          </a:p>
          <a:p>
            <a:endParaRPr lang="en-US" altLang="en-US" sz="2400" b="0"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64845" y="4058920"/>
            <a:ext cx="3328670" cy="1486535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4231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 阻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72e0ac72fe1cd067165bc701be08f94e"/>
          <p:cNvPicPr>
            <a:picLocks noChangeAspect="1"/>
          </p:cNvPicPr>
          <p:nvPr/>
        </p:nvPicPr>
        <p:blipFill>
          <a:blip r:embed="rId1"/>
          <a:srcRect l="12737" t="26209" r="15539" b="24348"/>
          <a:stretch>
            <a:fillRect/>
          </a:stretch>
        </p:blipFill>
        <p:spPr>
          <a:xfrm>
            <a:off x="1216660" y="1985010"/>
            <a:ext cx="2268220" cy="15633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845" y="4015740"/>
            <a:ext cx="337566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手电筒的小灯泡，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灯丝的电阻为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几欧到十几欧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3720" y="1089025"/>
            <a:ext cx="3576320" cy="4591050"/>
          </a:xfrm>
          <a:prstGeom prst="rect">
            <a:avLst/>
          </a:prstGeom>
          <a:noFill/>
          <a:ln w="19050"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07840" y="1089025"/>
            <a:ext cx="3576320" cy="4591050"/>
          </a:xfrm>
          <a:prstGeom prst="rect">
            <a:avLst/>
          </a:prstGeom>
          <a:noFill/>
          <a:ln w="19050"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 descr="9f30c6a9c6803ea0857e9d22f616b0f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30" y="1281430"/>
            <a:ext cx="3329305" cy="257619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431665" y="4057015"/>
            <a:ext cx="3328670" cy="1486535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85945" y="4284345"/>
            <a:ext cx="33756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日常用的电炉丝的电阻约为几欧。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13395" y="1089025"/>
            <a:ext cx="3576320" cy="4591050"/>
          </a:xfrm>
          <a:prstGeom prst="rect">
            <a:avLst/>
          </a:prstGeom>
          <a:noFill/>
          <a:ln w="19050">
            <a:solidFill>
              <a:srgbClr val="E9711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 descr="5da896eb6ffa5b11d86ca2446658d831"/>
          <p:cNvPicPr>
            <a:picLocks noChangeAspect="1"/>
          </p:cNvPicPr>
          <p:nvPr/>
        </p:nvPicPr>
        <p:blipFill>
          <a:blip r:embed="rId3"/>
          <a:srcRect l="2367" t="15175" r="25095" b="21095"/>
          <a:stretch>
            <a:fillRect/>
          </a:stretch>
        </p:blipFill>
        <p:spPr>
          <a:xfrm>
            <a:off x="8351520" y="1281430"/>
            <a:ext cx="3192145" cy="258191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283575" y="4058920"/>
            <a:ext cx="3328670" cy="1486535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36585" y="4015740"/>
            <a:ext cx="337566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长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1m,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截面积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1mm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的家用铜导线，电阻约为百分之欧，同规格的的电阻为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倍左右，所以一般不用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铁导线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 animBg="1"/>
      <p:bldP spid="13" grpId="0"/>
      <p:bldP spid="12" grpId="0" animBg="1"/>
      <p:bldP spid="9" grpId="0" animBg="1"/>
      <p:bldP spid="17" grpId="0"/>
      <p:bldP spid="1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a1d2384464baf6541cd1b2c3f48499da"/>
          <p:cNvPicPr>
            <a:picLocks noChangeAspect="1"/>
          </p:cNvPicPr>
          <p:nvPr/>
        </p:nvPicPr>
        <p:blipFill>
          <a:blip r:embed="rId1"/>
          <a:srcRect r="7835"/>
          <a:stretch>
            <a:fillRect/>
          </a:stretch>
        </p:blipFill>
        <p:spPr>
          <a:xfrm>
            <a:off x="1661795" y="871855"/>
            <a:ext cx="9270365" cy="32918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2615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 阻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91895" y="4479290"/>
            <a:ext cx="10046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电阻器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:常用到具有一定阻值的元件,也叫定值电阻，简称电阻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05760" y="5048885"/>
            <a:ext cx="60204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在电路图中用符号“               ”表示电阻。</a:t>
            </a:r>
            <a:endParaRPr lang="zh-CN" altLang="en-US" sz="24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-21474815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465" y="5200650"/>
            <a:ext cx="969010" cy="154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345" y="5354916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672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（影响电阻大小的因素）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115" y="1056005"/>
            <a:ext cx="4951095" cy="1610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绝缘体对电流的阻碍作用大，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导体对电流的阻碍作用小。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75" y="3654425"/>
            <a:ext cx="1128776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36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材料不同，阻碍作用不同。</a:t>
            </a:r>
            <a:endParaRPr lang="zh-CN" altLang="en-US" sz="36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6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那么在材料一定的情况下，电阻还与什么因素相关呢？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4515" y="2081530"/>
            <a:ext cx="5771515" cy="10502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天然橡胶棒的电阻，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大约是相同粗细、长短铁棒的            倍！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" name="图片 9" descr="0fdddcd8758fc0aace89de1b323d94d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4400" y="1160145"/>
            <a:ext cx="2781935" cy="1856105"/>
          </a:xfrm>
          <a:prstGeom prst="rect">
            <a:avLst/>
          </a:prstGeom>
        </p:spPr>
      </p:pic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05350" y="2666365"/>
          <a:ext cx="955675" cy="37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520700" imgH="203200" progId="Equation.KSEE3">
                  <p:embed/>
                </p:oleObj>
              </mc:Choice>
              <mc:Fallback>
                <p:oleObj name="" r:id="rId2" imgW="5207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05350" y="2666365"/>
                        <a:ext cx="955675" cy="372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38885" y="2528570"/>
            <a:ext cx="2552700" cy="1435735"/>
          </a:xfrm>
          <a:prstGeom prst="rect">
            <a:avLst/>
          </a:prstGeom>
          <a:solidFill>
            <a:srgbClr val="FF9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影响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电阻大小的因素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664210" y="2509520"/>
            <a:ext cx="6560185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</a:t>
            </a:r>
            <a:r>
              <a:rPr lang="en-US" altLang="zh-CN" sz="3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28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探究影响导体电阻大小的因素</a:t>
            </a:r>
            <a:endParaRPr lang="zh-CN" altLang="en-US" sz="24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78120" y="2255520"/>
            <a:ext cx="6447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电阻的大小是否跟导线的</a:t>
            </a:r>
            <a:r>
              <a:rPr lang="zh-CN" altLang="en-US" sz="28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长度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有关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3520" y="3971925"/>
            <a:ext cx="35572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检验其他猜想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00980" y="3164840"/>
            <a:ext cx="586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电阻的大小是否跟导线的</a:t>
            </a:r>
            <a:r>
              <a:rPr lang="zh-CN" altLang="en-US" sz="28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粗细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有关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影响电阻大小的因素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Picture 6" descr="06504003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820" y="2047875"/>
            <a:ext cx="3731260" cy="2198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560830" y="1369695"/>
            <a:ext cx="617982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用粗细相同，长度不同的镍铬合金丝，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分别接入同一个电路，观察电流表的示数。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比较流过长短不同的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镍铬合金丝电流的大小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4165" y="1681480"/>
            <a:ext cx="1256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1</a:t>
            </a: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</a:t>
            </a:r>
            <a:endParaRPr lang="en-US" altLang="zh-CN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57020" y="2849880"/>
            <a:ext cx="6272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用长度相同的粗细不同的镍铬合金丝，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分别接入同一个电路，观察电流表的示数。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比较流过长短不同的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镍铬合金丝电流的大小。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7020" y="4592955"/>
            <a:ext cx="7932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电路中接入某一金属丝，找一个酒精灯加热这段金属丝，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观察电流表的示数是否改变。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3690" y="3157855"/>
            <a:ext cx="1256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2</a:t>
            </a: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4485" y="4690110"/>
            <a:ext cx="1256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3</a:t>
            </a:r>
            <a:r>
              <a:rPr lang="zh-CN" altLang="en-US" sz="32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</a:t>
            </a:r>
            <a:endParaRPr lang="zh-CN" altLang="en-US" sz="32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23340" y="1952625"/>
            <a:ext cx="247650" cy="95250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22705" y="3402330"/>
            <a:ext cx="247650" cy="95250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22705" y="4933950"/>
            <a:ext cx="247650" cy="95250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 animBg="1"/>
      <p:bldP spid="12" grpId="0"/>
      <p:bldP spid="14" grpId="0"/>
      <p:bldP spid="17" grpId="0" animBg="1"/>
      <p:bldP spid="13" grpId="0"/>
      <p:bldP spid="15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QQ图片201903131126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765" y="958215"/>
            <a:ext cx="11723370" cy="49263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影响电阻大小的因素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78885" y="2790825"/>
            <a:ext cx="659765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粗细相同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的两段导体，</a:t>
            </a:r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导线长度越长</a:t>
            </a:r>
            <a:r>
              <a:rPr lang="en-US" altLang="zh-CN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电阻越大。</a:t>
            </a:r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61105" y="5258435"/>
            <a:ext cx="6206490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同一段导体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温度不同时，电阻不同。</a:t>
            </a:r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778885" y="4095750"/>
            <a:ext cx="5989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长度相同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的两段导体，</a:t>
            </a:r>
            <a:r>
              <a:rPr lang="zh-CN" altLang="en-US" sz="2400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导线越细，电阻也大。</a:t>
            </a:r>
            <a:endParaRPr lang="zh-CN" altLang="en-US" sz="240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影响电阻大小的因素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6140" y="2367280"/>
            <a:ext cx="993140" cy="1435735"/>
          </a:xfrm>
          <a:prstGeom prst="rect">
            <a:avLst/>
          </a:prstGeom>
          <a:solidFill>
            <a:srgbClr val="FF9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1130" y="2639060"/>
            <a:ext cx="265557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 验 结 论：</a:t>
            </a:r>
            <a:endParaRPr lang="en-US" altLang="zh-CN" sz="3200" b="1" noProof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4500" y="1839595"/>
            <a:ext cx="7972425" cy="2084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导体的电阻是导体本身的一种性质，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导体的电阻与导体的</a:t>
            </a: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材料、长短、横截面积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有关，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有时还与</a:t>
            </a:r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有关。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25800" y="3651250"/>
            <a:ext cx="6758305" cy="1789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长度、横截面积相同时，材料不同，电阻不同；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材料、横截面积一定时，导线越长，电阻越大；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材料、长度一定时，横截面积越大，电阻越小。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07055" y="3605530"/>
            <a:ext cx="6753860" cy="1647190"/>
          </a:xfrm>
          <a:prstGeom prst="rect">
            <a:avLst/>
          </a:prstGeom>
          <a:noFill/>
          <a:ln w="25400" cmpd="sng">
            <a:solidFill>
              <a:srgbClr val="E97117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影响电阻大小的因素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6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843" y="5226011"/>
            <a:ext cx="1269841" cy="380952"/>
          </a:xfrm>
          <a:prstGeom prst="rect">
            <a:avLst/>
          </a:prstGeom>
        </p:spPr>
      </p:pic>
      <p:pic>
        <p:nvPicPr>
          <p:cNvPr id="23555" name="Picture 3" descr="D:\搜狗高速下载\快速保存图片\W02014111552138321135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4045" y="0"/>
            <a:ext cx="2625725" cy="5748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11860" y="1588770"/>
            <a:ext cx="7596505" cy="3537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在其他条件相同的情况下，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电阻较小的材料导电性比较强；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反之，电阻较大的材料导电性比较弱，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图中展示的是不同材料在导电性能上的排序，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从上至下，材料的导电性能依次减弱。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6635" y="1430655"/>
            <a:ext cx="785495" cy="158115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92060" y="5126355"/>
            <a:ext cx="321310" cy="99695"/>
          </a:xfrm>
          <a:prstGeom prst="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85" y="5226011"/>
            <a:ext cx="1269841" cy="3809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7325" y="2174240"/>
            <a:ext cx="10193020" cy="683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algn="l"/>
            <a:r>
              <a:rPr lang="zh-CN" sz="2800" b="0">
                <a:latin typeface="微软雅黑" panose="020B0503020204020204" charset="-122"/>
                <a:ea typeface="微软雅黑" panose="020B0503020204020204" charset="-122"/>
              </a:rPr>
              <a:t>单位：欧姆(简称欧) Ω</a:t>
            </a:r>
            <a:endParaRPr lang="zh-CN" sz="2800" b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050" b="0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2915" y="4312920"/>
            <a:ext cx="10434320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电阻是导体本身的一种性质。</a:t>
            </a:r>
            <a:endParaRPr lang="zh-CN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它的大小决定于导体的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__________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endParaRPr lang="zh-CN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有时还和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______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有关。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0000"/>
              </a:lnSpc>
            </a:pP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2915" y="3614420"/>
            <a:ext cx="5130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决定电阻大小的因素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5135" y="1129665"/>
            <a:ext cx="1559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电阻(</a:t>
            </a:r>
            <a:r>
              <a:rPr lang="en-US" sz="3200" b="1" i="1">
                <a:latin typeface="微软雅黑" panose="020B0503020204020204" charset="-122"/>
                <a:sym typeface="+mn-ea"/>
              </a:rPr>
              <a:t>R </a:t>
            </a:r>
            <a:r>
              <a:rPr 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7675" y="1685925"/>
            <a:ext cx="6397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表示导体对电流的阻碍作用的大小。 </a:t>
            </a:r>
            <a:endParaRPr lang="zh-CN" altLang="en-US" sz="28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30350" y="2652395"/>
            <a:ext cx="9366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1kΩ＝1000Ω＝10</a:t>
            </a:r>
            <a:r>
              <a:rPr lang="en-US" sz="2800" b="1" baseline="3000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3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Ω　　1MΩ＝1000000Ω＝10</a:t>
            </a:r>
            <a:r>
              <a:rPr lang="en-US" sz="2800" b="1" baseline="3000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6</a:t>
            </a:r>
            <a:r>
              <a:rPr lang="en-US" sz="2800" b="1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Ω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642110" y="3146425"/>
            <a:ext cx="8836660" cy="952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116070" y="4818380"/>
            <a:ext cx="1014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材料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22265" y="4818380"/>
            <a:ext cx="1014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长度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07505" y="4818380"/>
            <a:ext cx="1699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横截面积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88185" y="5287010"/>
            <a:ext cx="1014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温度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" grpId="0"/>
      <p:bldP spid="7" grpId="1"/>
      <p:bldP spid="9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89337" y="30794"/>
            <a:ext cx="10213326" cy="6825439"/>
            <a:chOff x="989337" y="30794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30794"/>
              <a:ext cx="10213326" cy="6825439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943675" y="2381176"/>
              <a:ext cx="6285186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第十六章 电压、电阻</a:t>
              </a:r>
              <a:endPara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3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节 电阻</a:t>
              </a:r>
              <a:endParaRPr lang="zh-CN" altLang="en-US" sz="3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8605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9430" y="1520190"/>
            <a:ext cx="984250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段导线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B,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在相同的电压下，通过导线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的电流较大，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通过导线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的电流较小，哪段导线的电阻大？ 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3305" y="2982595"/>
            <a:ext cx="2965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导线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的电阻大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947420" y="2909570"/>
            <a:ext cx="2762885" cy="679450"/>
          </a:xfrm>
          <a:prstGeom prst="roundRect">
            <a:avLst/>
          </a:prstGeom>
          <a:noFill/>
          <a:ln w="22225" cmpd="sng">
            <a:solidFill>
              <a:schemeClr val="tx1">
                <a:lumMod val="95000"/>
                <a:lumOff val="5000"/>
              </a:schemeClr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8950" y="4201795"/>
            <a:ext cx="8394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2. 24000    =_____      =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_________        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321560" y="4201795"/>
            <a:ext cx="4965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微软雅黑" panose="020B0503020204020204" charset="-122"/>
                <a:ea typeface="宋体" panose="02010600030101010101" pitchFamily="2" charset="-122"/>
              </a:rPr>
              <a:t>Ω</a:t>
            </a:r>
            <a:endParaRPr lang="en-US" altLang="en-US" sz="3200" b="1">
              <a:latin typeface="微软雅黑" panose="020B0503020204020204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7175" y="4201795"/>
            <a:ext cx="9124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微软雅黑" panose="020B0503020204020204" charset="-122"/>
                <a:ea typeface="宋体" panose="02010600030101010101" pitchFamily="2" charset="-122"/>
              </a:rPr>
              <a:t>kΩ</a:t>
            </a:r>
            <a:endParaRPr lang="en-US" altLang="en-US" sz="3200" b="1">
              <a:latin typeface="微软雅黑" panose="020B0503020204020204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92265" y="4199255"/>
            <a:ext cx="11747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1">
                <a:latin typeface="微软雅黑" panose="020B0503020204020204" charset="-122"/>
                <a:ea typeface="宋体" panose="02010600030101010101" pitchFamily="2" charset="-122"/>
              </a:rPr>
              <a:t> MΩ </a:t>
            </a:r>
            <a:endParaRPr lang="en-US" altLang="en-US" sz="3200" b="1">
              <a:latin typeface="微软雅黑" panose="020B0503020204020204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27070" y="4199255"/>
            <a:ext cx="714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24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64785" y="4199255"/>
            <a:ext cx="15341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0.024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979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课题练习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095" y="5226011"/>
            <a:ext cx="1269841" cy="3809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7525" y="832485"/>
            <a:ext cx="10930890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小明用如下图所示的器材探究“影响电阻大小的因素”。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a、b为长度一样的镍铬合金丝，b比a的横截面积大。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关于此实验，下列说法正确的是(　)。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15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320" y="3178175"/>
            <a:ext cx="4907915" cy="1988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07695" y="2694305"/>
            <a:ext cx="6000115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小灯泡越亮，表示接入的合金丝电阻越大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利用此装置只能探究导体电阻大小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和横截面积的关系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利用此装置能探究导体电阻大小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和横截面积、长度的关系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为了准确比较两条合金丝的电阻，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可在电路中串联一个电压表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74360" y="2044065"/>
            <a:ext cx="7143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944506" y="2071797"/>
            <a:ext cx="652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624330" y="1831340"/>
            <a:ext cx="9844405" cy="3389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1.知道电阻是表示导体对电流阻碍作用大小的物理量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2.知道电阻及其单位，能进行电阻的不同单位之间的换算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3.知道影响电阻大小的因素，电阻是导体本身的性质；能根据</a:t>
            </a:r>
            <a:endParaRPr lang="en-US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决定电阻大小的因素，判断、比较不同导体电阻的大小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1064" y="1189850"/>
            <a:ext cx="243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207886" y="1573622"/>
            <a:ext cx="11249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学习重点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电阻的概念；影响电阻大小的因素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1588" y="3473790"/>
            <a:ext cx="1013206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 smtClean="0">
                <a:latin typeface="微软雅黑" panose="020B0503020204020204" charset="-122"/>
                <a:ea typeface="微软雅黑" panose="020B0503020204020204" charset="-122"/>
              </a:rPr>
              <a:t>学习</a:t>
            </a:r>
            <a:r>
              <a:rPr lang="zh-CN" altLang="zh-CN" sz="4000" b="1" dirty="0">
                <a:latin typeface="微软雅黑" panose="020B0503020204020204" charset="-122"/>
                <a:ea typeface="微软雅黑" panose="020B0503020204020204" charset="-122"/>
              </a:rPr>
              <a:t>难点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通过实验探究，认识电阻大小与哪些因素有关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895" y="988695"/>
            <a:ext cx="10993120" cy="333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学习方法  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通过观察小灯泡的亮度来认识导体对电流的阻碍作用，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  用到转换法；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2. 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在探究影响导体电阻大小的因素实验中，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  学习了控制变量法，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3. 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同时为更好地理解电阻和影响电阻大小的因素，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    可以用到类比的物理研究方法。  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8532" y="4121061"/>
            <a:ext cx="10132067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600" b="1" dirty="0" smtClean="0">
                <a:latin typeface="微软雅黑" panose="020B0503020204020204" charset="-122"/>
                <a:ea typeface="微软雅黑" panose="020B0503020204020204" charset="-122"/>
              </a:rPr>
              <a:t>学具准备  </a:t>
            </a: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各种导线、两节干电池、演示电流表、开关、</a:t>
            </a:r>
            <a:endParaRPr lang="zh-CN" altLang="zh-CN" sz="28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                    小灯泡、电阻丝组合示教板、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废旧日光灯灯丝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8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639410" y="2056921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148357" y="2165447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spc="300" dirty="0" smtClean="0">
                <a:solidFill>
                  <a:schemeClr val="bg2">
                    <a:lumMod val="10000"/>
                  </a:schemeClr>
                </a:solidFill>
                <a:hlinkClick r:id="rId1" action="ppaction://hlinksldjump"/>
              </a:rPr>
              <a:t>导入新课</a:t>
            </a:r>
            <a:endParaRPr lang="zh-CN" altLang="en-US" sz="4000" spc="3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661445" y="3624464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8022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 smtClean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charset="-122"/>
                  </a:rPr>
                  <a:t>03</a:t>
                </a:r>
                <a:endPara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170392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2" action="ppaction://hlinksldjump"/>
              </a:rPr>
              <a:t>课堂小结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618536" y="2056921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02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618536" y="3624464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8080674" y="3700740"/>
            <a:ext cx="22395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2">
                    <a:lumMod val="10000"/>
                  </a:schemeClr>
                </a:solidFill>
                <a:hlinkClick r:id="rId3" action="ppaction://hlinksldjump"/>
              </a:rPr>
              <a:t>课题练习</a:t>
            </a:r>
            <a:endParaRPr lang="zh-CN" alt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892542" y="1535247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90372" y="1630569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1977" y="2166143"/>
            <a:ext cx="309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hlinkClick r:id="rId4" action="ppaction://hlinksldjump"/>
              </a:rPr>
              <a:t>讲授新课</a:t>
            </a:r>
            <a:endParaRPr lang="zh-CN" altLang="en-US" sz="40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048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pc="300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导入新课</a:t>
            </a:r>
            <a:endParaRPr lang="zh-CN" altLang="en-US" sz="2800" b="1" spc="3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51807" y="3203080"/>
            <a:ext cx="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子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 descr="b9aa3591032a848032f1d0691a9b5de1"/>
          <p:cNvPicPr>
            <a:picLocks noChangeAspect="1"/>
          </p:cNvPicPr>
          <p:nvPr/>
        </p:nvPicPr>
        <p:blipFill>
          <a:blip r:embed="rId1"/>
          <a:srcRect l="19880" t="5051" r="3548" b="5051"/>
          <a:stretch>
            <a:fillRect/>
          </a:stretch>
        </p:blipFill>
        <p:spPr>
          <a:xfrm>
            <a:off x="653415" y="1022350"/>
            <a:ext cx="3322320" cy="2926080"/>
          </a:xfrm>
          <a:prstGeom prst="rect">
            <a:avLst/>
          </a:prstGeom>
        </p:spPr>
      </p:pic>
      <p:pic>
        <p:nvPicPr>
          <p:cNvPr id="3" name="图片 2" descr="71b06c32b71c9bc3e8294d2fccae6ab2"/>
          <p:cNvPicPr>
            <a:picLocks noChangeAspect="1"/>
          </p:cNvPicPr>
          <p:nvPr/>
        </p:nvPicPr>
        <p:blipFill>
          <a:blip r:embed="rId2"/>
          <a:srcRect b="42140"/>
          <a:stretch>
            <a:fillRect/>
          </a:stretch>
        </p:blipFill>
        <p:spPr>
          <a:xfrm>
            <a:off x="7952740" y="1049020"/>
            <a:ext cx="3334385" cy="2894965"/>
          </a:xfrm>
          <a:prstGeom prst="rect">
            <a:avLst/>
          </a:prstGeom>
        </p:spPr>
      </p:pic>
      <p:pic>
        <p:nvPicPr>
          <p:cNvPr id="4" name="图片 3" descr="581e447f36c5000c0dcb5c6dcc28e75e"/>
          <p:cNvPicPr>
            <a:picLocks noChangeAspect="1"/>
          </p:cNvPicPr>
          <p:nvPr/>
        </p:nvPicPr>
        <p:blipFill>
          <a:blip r:embed="rId3"/>
          <a:srcRect l="6395" r="27222" b="12444"/>
          <a:stretch>
            <a:fillRect/>
          </a:stretch>
        </p:blipFill>
        <p:spPr>
          <a:xfrm>
            <a:off x="4237990" y="1023620"/>
            <a:ext cx="3335020" cy="29279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31925" y="4071620"/>
            <a:ext cx="1321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铝导线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383665" y="4071620"/>
            <a:ext cx="1345565" cy="499745"/>
          </a:xfrm>
          <a:prstGeom prst="roundRect">
            <a:avLst/>
          </a:prstGeom>
          <a:noFill/>
          <a:ln w="12700" cmpd="sng">
            <a:solidFill>
              <a:srgbClr val="E97117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38115" y="4071620"/>
            <a:ext cx="1321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金导线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175885" y="4071620"/>
            <a:ext cx="1345565" cy="499745"/>
          </a:xfrm>
          <a:prstGeom prst="roundRect">
            <a:avLst/>
          </a:prstGeom>
          <a:noFill/>
          <a:ln w="12700" cmpd="sng">
            <a:solidFill>
              <a:srgbClr val="E97117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27465" y="4049395"/>
            <a:ext cx="1321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E97117"/>
                </a:solidFill>
                <a:latin typeface="微软雅黑" panose="020B0503020204020204" charset="-122"/>
                <a:ea typeface="微软雅黑" panose="020B0503020204020204" charset="-122"/>
              </a:rPr>
              <a:t>铜导线</a:t>
            </a:r>
            <a:endParaRPr lang="zh-CN" altLang="en-US" sz="2800" b="1">
              <a:solidFill>
                <a:srgbClr val="E9711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865235" y="4049395"/>
            <a:ext cx="1345565" cy="499745"/>
          </a:xfrm>
          <a:prstGeom prst="roundRect">
            <a:avLst/>
          </a:prstGeom>
          <a:noFill/>
          <a:ln w="12700" cmpd="sng">
            <a:solidFill>
              <a:srgbClr val="E97117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94765" y="4844415"/>
            <a:ext cx="10012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铁也是导体，既多又便宜，为什么很少用它来做导线呢？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95" y="5622886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10" grpId="0"/>
      <p:bldP spid="11" grpId="0" animBg="1"/>
      <p:bldP spid="7" grpId="0" animBg="1"/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85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（电 阻）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Picture 3" descr="\\初三物理\初三物理共享\新教材图 电压电阻 生活用电\16章 电压电阻\电压电阻图\16-3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9710" y="1647825"/>
            <a:ext cx="5220970" cy="2983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85800" y="1663065"/>
            <a:ext cx="4873625" cy="2952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</a:t>
            </a:r>
            <a:r>
              <a:rPr lang="en-US" altLang="zh-CN" sz="2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28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把长短、粗细相同的铜丝</a:t>
            </a:r>
            <a:endParaRPr lang="zh-CN" altLang="en-US" sz="28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和镍铬合金丝分别接入电路，闭合开关，</a:t>
            </a:r>
            <a:endParaRPr lang="zh-CN" altLang="en-US" sz="28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观察电路中小灯泡的亮度。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黑体" panose="02010609060101010101" pitchFamily="49" charset="-122"/>
              <a:cs typeface="+mn-cs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14035" y="1559560"/>
            <a:ext cx="26035" cy="3571240"/>
          </a:xfrm>
          <a:prstGeom prst="line">
            <a:avLst/>
          </a:prstGeom>
          <a:ln w="53975" cmpd="sng">
            <a:solidFill>
              <a:srgbClr val="E9711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1103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讲授新课</a:t>
            </a: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8830" y="514727"/>
            <a:ext cx="4240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电 阻</a:t>
            </a:r>
            <a:r>
              <a:rPr lang="zh-CN" altLang="en-US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</a:t>
            </a:r>
            <a:endParaRPr lang="zh-CN" altLang="en-US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4995" y="1947545"/>
            <a:ext cx="3550285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接入铜丝时，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电流表示数大，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小灯泡较亮；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79645" y="1905635"/>
            <a:ext cx="6717030" cy="1826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导体虽然容易导电，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不同的材料导电能力不同，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   但是对电流也有一定的阻碍作用。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</a:pP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651250" y="3246120"/>
            <a:ext cx="690880" cy="333375"/>
          </a:xfrm>
          <a:prstGeom prst="rightArrow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 flipV="1">
            <a:off x="425450" y="2167255"/>
            <a:ext cx="169545" cy="169545"/>
          </a:xfrm>
          <a:prstGeom prst="round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 flipV="1">
            <a:off x="438150" y="3762375"/>
            <a:ext cx="169545" cy="169545"/>
          </a:xfrm>
          <a:prstGeom prst="roundRect">
            <a:avLst/>
          </a:prstGeom>
          <a:solidFill>
            <a:srgbClr val="E97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2595" y="1096010"/>
            <a:ext cx="2225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实验结论：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4995" y="3579495"/>
            <a:ext cx="3286125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接入镍铬合金丝时，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电流表示数小，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小灯泡较暗。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423545" y="1663700"/>
            <a:ext cx="11073130" cy="0"/>
          </a:xfrm>
          <a:prstGeom prst="line">
            <a:avLst/>
          </a:prstGeom>
          <a:ln>
            <a:solidFill>
              <a:srgbClr val="E971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791075" y="3540125"/>
            <a:ext cx="6191250" cy="20288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在相同电压下，通过铜丝的电流大，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表明铜丝对电流的阻碍作用较小，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反之，镍铬合金丝对电流的阻碍作用较大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4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6" grpId="0"/>
      <p:bldP spid="26" grpId="0"/>
    </p:bldLst>
  </p:timing>
</p:sld>
</file>

<file path=ppt/tags/tag1.xml><?xml version="1.0" encoding="utf-8"?>
<p:tagLst xmlns:p="http://schemas.openxmlformats.org/presentationml/2006/main">
  <p:tag name="KSO_WM_DOC_GUID" val="{8d1e1429-d5a5-4383-86a3-e11cc59f8a6e}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2213</Words>
  <Application>WPS 演示</Application>
  <PresentationFormat>自定义</PresentationFormat>
  <Paragraphs>311</Paragraphs>
  <Slides>22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黑体</vt:lpstr>
      <vt:lpstr>Agency FB</vt:lpstr>
      <vt:lpstr>Malgun Gothic</vt:lpstr>
      <vt:lpstr>幼圆</vt:lpstr>
      <vt:lpstr>微软雅黑 Light</vt:lpstr>
      <vt:lpstr>Arial Unicode MS</vt:lpstr>
      <vt:lpstr>Office 主题​​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1.10信息化教师说课05PPT</dc:title>
  <dc:creator>Administrator</dc:creator>
  <cp:lastModifiedBy>Administrator</cp:lastModifiedBy>
  <cp:revision>352</cp:revision>
  <dcterms:created xsi:type="dcterms:W3CDTF">2018-01-10T07:31:00Z</dcterms:created>
  <dcterms:modified xsi:type="dcterms:W3CDTF">2019-09-03T07:09:11Z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