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36"/>
  </p:notesMasterIdLst>
  <p:sldIdLst>
    <p:sldId id="260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1" r:id="rId23"/>
    <p:sldId id="282" r:id="rId24"/>
    <p:sldId id="283" r:id="rId25"/>
    <p:sldId id="284" r:id="rId26"/>
    <p:sldId id="285" r:id="rId27"/>
    <p:sldId id="286" r:id="rId28"/>
    <p:sldId id="287" r:id="rId29"/>
    <p:sldId id="288" r:id="rId30"/>
    <p:sldId id="289" r:id="rId31"/>
    <p:sldId id="290" r:id="rId32"/>
    <p:sldId id="291" r:id="rId33"/>
    <p:sldId id="292" r:id="rId34"/>
    <p:sldId id="293" r:id="rId35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8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image" Target="../media/image15.emf"/><Relationship Id="rId1" Type="http://schemas.openxmlformats.org/officeDocument/2006/relationships/image" Target="../media/image14.emf"/><Relationship Id="rId6" Type="http://schemas.openxmlformats.org/officeDocument/2006/relationships/image" Target="../media/image19.emf"/><Relationship Id="rId5" Type="http://schemas.openxmlformats.org/officeDocument/2006/relationships/image" Target="../media/image18.emf"/><Relationship Id="rId4" Type="http://schemas.openxmlformats.org/officeDocument/2006/relationships/image" Target="../media/image17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55274FD3-7084-4500-949F-4FE6A7624A21}" type="datetimeFigureOut">
              <a:rPr lang="zh-CN" altLang="en-US"/>
              <a:pPr>
                <a:defRPr/>
              </a:pPr>
              <a:t>2017/11/16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EC183564-B309-45DC-BE00-D0ABA1B2C61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hdr" sz="quarter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 typeface="Arial" charset="0"/>
              <a:buNone/>
            </a:pPr>
            <a:r>
              <a:rPr lang="en-US" altLang="zh-CN" smtClean="0">
                <a:latin typeface="Arial" charset="0"/>
              </a:rPr>
              <a:t>苏科版　八年级　下册</a:t>
            </a:r>
          </a:p>
        </p:txBody>
      </p:sp>
      <p:sp>
        <p:nvSpPr>
          <p:cNvPr id="163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 typeface="Arial" charset="0"/>
              <a:buNone/>
            </a:pPr>
            <a:r>
              <a:rPr lang="zh-CN" altLang="en-US" smtClean="0">
                <a:latin typeface="Arial" charset="0"/>
              </a:rPr>
              <a:t>澄城县冯原镇中学　赵军平</a:t>
            </a:r>
            <a:endParaRPr lang="en-US" altLang="zh-CN" smtClean="0">
              <a:latin typeface="Arial" charset="0"/>
            </a:endParaRPr>
          </a:p>
        </p:txBody>
      </p:sp>
      <p:sp>
        <p:nvSpPr>
          <p:cNvPr id="163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213E06B-F41B-4B6F-8781-F1C9641A4E6B}" type="slidenum">
              <a:rPr lang="en-US" altLang="zh-CN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altLang="zh-CN">
              <a:latin typeface="Arial" charset="0"/>
            </a:endParaRPr>
          </a:p>
        </p:txBody>
      </p:sp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3"/>
          <p:cNvSpPr>
            <a:spLocks noGrp="1" noChangeArrowheads="1"/>
          </p:cNvSpPr>
          <p:nvPr>
            <p:ph type="body" idx="4294967295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zh-CN" smtClean="0"/>
          </a:p>
        </p:txBody>
      </p:sp>
      <p:sp>
        <p:nvSpPr>
          <p:cNvPr id="16390" name="日期占位符 6"/>
          <p:cNvSpPr>
            <a:spLocks noGrp="1" noChangeArrowheads="1"/>
          </p:cNvSpPr>
          <p:nvPr>
            <p:ph type="dt" sz="quarter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 typeface="Arial" charset="0"/>
              <a:buNone/>
            </a:pPr>
            <a:fld id="{53D5EB4F-5A9F-4FA9-8716-70790D886BDA}" type="datetime1">
              <a:rPr lang="zh-CN" altLang="en-US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 typeface="Arial" charset="0"/>
                <a:buNone/>
              </a:pPr>
              <a:t>2017/11/16</a:t>
            </a:fld>
            <a:endParaRPr lang="en-US" altLang="zh-CN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备注占位符 2"/>
          <p:cNvSpPr>
            <a:spLocks noGrp="1" noChangeArrowheads="1"/>
          </p:cNvSpPr>
          <p:nvPr>
            <p:ph type="body" idx="4294967295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7651" name="页眉占位符 3"/>
          <p:cNvSpPr>
            <a:spLocks noGrp="1" noChangeArrowheads="1"/>
          </p:cNvSpPr>
          <p:nvPr>
            <p:ph type="hdr" sz="quarter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 typeface="Arial" charset="0"/>
              <a:buNone/>
            </a:pPr>
            <a:r>
              <a:rPr lang="en-US" altLang="zh-CN" smtClean="0">
                <a:latin typeface="Arial" charset="0"/>
              </a:rPr>
              <a:t>苏科版　八年级　下册</a:t>
            </a:r>
          </a:p>
        </p:txBody>
      </p:sp>
      <p:sp>
        <p:nvSpPr>
          <p:cNvPr id="27652" name="页脚占位符 4"/>
          <p:cNvSpPr>
            <a:spLocks noGrp="1" noChangeArrowheads="1"/>
          </p:cNvSpPr>
          <p:nvPr>
            <p:ph type="ftr" sz="quarter" idx="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 typeface="Arial" charset="0"/>
              <a:buNone/>
            </a:pPr>
            <a:r>
              <a:rPr lang="zh-CN" altLang="en-US" smtClean="0">
                <a:latin typeface="Arial" charset="0"/>
              </a:rPr>
              <a:t>澄城县冯原镇中学　赵军平</a:t>
            </a:r>
            <a:endParaRPr lang="en-US" altLang="zh-CN" smtClean="0">
              <a:latin typeface="Arial" charset="0"/>
            </a:endParaRPr>
          </a:p>
        </p:txBody>
      </p:sp>
      <p:sp>
        <p:nvSpPr>
          <p:cNvPr id="27653" name="灯片编号占位符 5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13474A1-E824-46B3-862E-C85BAEC4C9EC}" type="slidenum">
              <a:rPr lang="en-US" altLang="zh-CN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US" altLang="zh-CN">
              <a:latin typeface="Arial" charset="0"/>
            </a:endParaRPr>
          </a:p>
        </p:txBody>
      </p:sp>
      <p:sp>
        <p:nvSpPr>
          <p:cNvPr id="27654" name="日期占位符 6"/>
          <p:cNvSpPr>
            <a:spLocks noGrp="1" noChangeArrowheads="1"/>
          </p:cNvSpPr>
          <p:nvPr>
            <p:ph type="dt" sz="quarter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 typeface="Arial" charset="0"/>
              <a:buNone/>
            </a:pPr>
            <a:fld id="{08F5FC9D-4052-4A92-BD7F-6994E58211B0}" type="datetime1">
              <a:rPr lang="zh-CN" altLang="en-US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 typeface="Arial" charset="0"/>
                <a:buNone/>
              </a:pPr>
              <a:t>2017/11/16</a:t>
            </a:fld>
            <a:endParaRPr lang="en-US" altLang="zh-CN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4" name="备注占位符 2"/>
          <p:cNvSpPr>
            <a:spLocks noGrp="1" noChangeArrowheads="1"/>
          </p:cNvSpPr>
          <p:nvPr>
            <p:ph type="body" idx="4294967295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49155" name="页眉占位符 3"/>
          <p:cNvSpPr>
            <a:spLocks noGrp="1" noChangeArrowheads="1"/>
          </p:cNvSpPr>
          <p:nvPr>
            <p:ph type="hdr" sz="quarter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 typeface="Arial" charset="0"/>
              <a:buNone/>
            </a:pPr>
            <a:r>
              <a:rPr lang="en-US" altLang="zh-CN" smtClean="0">
                <a:latin typeface="Arial" charset="0"/>
              </a:rPr>
              <a:t>苏科版　八年级　下册</a:t>
            </a:r>
          </a:p>
        </p:txBody>
      </p:sp>
      <p:sp>
        <p:nvSpPr>
          <p:cNvPr id="49156" name="页脚占位符 4"/>
          <p:cNvSpPr>
            <a:spLocks noGrp="1" noChangeArrowheads="1"/>
          </p:cNvSpPr>
          <p:nvPr>
            <p:ph type="ftr" sz="quarter" idx="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 typeface="Arial" charset="0"/>
              <a:buNone/>
            </a:pPr>
            <a:r>
              <a:rPr lang="zh-CN" altLang="en-US" smtClean="0">
                <a:latin typeface="Arial" charset="0"/>
              </a:rPr>
              <a:t>澄城县冯原镇中学　赵军平</a:t>
            </a:r>
            <a:endParaRPr lang="en-US" altLang="zh-CN" smtClean="0">
              <a:latin typeface="Arial" charset="0"/>
            </a:endParaRPr>
          </a:p>
        </p:txBody>
      </p:sp>
      <p:sp>
        <p:nvSpPr>
          <p:cNvPr id="49157" name="灯片编号占位符 5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FE64570-C458-43A3-9189-A575C0E3BD8E}" type="slidenum">
              <a:rPr lang="en-US" altLang="zh-CN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30</a:t>
            </a:fld>
            <a:endParaRPr lang="en-US" altLang="zh-CN">
              <a:latin typeface="Arial" charset="0"/>
            </a:endParaRPr>
          </a:p>
        </p:txBody>
      </p:sp>
      <p:sp>
        <p:nvSpPr>
          <p:cNvPr id="49158" name="日期占位符 6"/>
          <p:cNvSpPr>
            <a:spLocks noGrp="1" noChangeArrowheads="1"/>
          </p:cNvSpPr>
          <p:nvPr>
            <p:ph type="dt" sz="quarter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 typeface="Arial" charset="0"/>
              <a:buNone/>
            </a:pPr>
            <a:fld id="{087695C5-4524-4A97-803F-C156A0F7A711}" type="datetime1">
              <a:rPr lang="zh-CN" altLang="en-US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Font typeface="Arial" charset="0"/>
                <a:buNone/>
              </a:pPr>
              <a:t>2017/11/16</a:t>
            </a:fld>
            <a:endParaRPr lang="en-US" altLang="zh-CN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66B2C9-C55B-46E5-8C8C-9F21955DF5DA}" type="datetimeFigureOut">
              <a:rPr lang="zh-CN" altLang="en-US"/>
              <a:pPr/>
              <a:t>2017/11/16</a:t>
            </a:fld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9C33FF-EF0F-49D0-B0D5-F00764C8329B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D9F2D50-9133-42F2-BD63-7598E8B77922}" type="datetimeFigureOut">
              <a:rPr lang="zh-CN" altLang="en-US"/>
              <a:pPr/>
              <a:t>2017/11/16</a:t>
            </a:fld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111D14-9C11-4357-800D-DBEC004B1507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81D8CFB-847F-4087-A624-5ED78452F39D}" type="datetimeFigureOut">
              <a:rPr lang="zh-CN" altLang="en-US"/>
              <a:pPr/>
              <a:t>2017/11/16</a:t>
            </a:fld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BD2CA3-A7E5-43CB-8D9A-DB0F1DF9B9EB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2A70806-9F8D-4071-BA43-1DECFDBF0A9D}" type="datetimeFigureOut">
              <a:rPr lang="zh-CN" altLang="en-US"/>
              <a:pPr/>
              <a:t>2017/11/16</a:t>
            </a:fld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2D52DF-89CF-485B-965E-A8C95524AAA6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BD3B9BF-3147-4D7C-8E8E-9B6495766444}" type="datetimeFigureOut">
              <a:rPr lang="zh-CN" altLang="en-US"/>
              <a:pPr/>
              <a:t>2017/11/16</a:t>
            </a:fld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165F18-804B-49A8-A56E-BCCF7DA6E198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ED4F623-56CD-4E41-9E56-3FEC9266B4FE}" type="datetimeFigureOut">
              <a:rPr lang="zh-CN" altLang="en-US"/>
              <a:pPr/>
              <a:t>2017/11/16</a:t>
            </a:fld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63C1FA-90A5-424B-9B39-EC531B7B1AD4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E55311A-9F34-40B3-8EDF-47A867EE0F55}" type="datetimeFigureOut">
              <a:rPr lang="zh-CN" altLang="en-US"/>
              <a:pPr/>
              <a:t>2017/11/16</a:t>
            </a:fld>
            <a:endParaRPr lang="en-US" altLang="zh-CN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9E89F6-E065-4E8B-902C-DAD7E6B10ECF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7AFB937-E603-48E1-8AFE-01C267EF1A6D}" type="datetimeFigureOut">
              <a:rPr lang="zh-CN" altLang="en-US"/>
              <a:pPr/>
              <a:t>2017/11/16</a:t>
            </a:fld>
            <a:endParaRPr lang="en-US" alt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360D32-42A6-4F28-B3C4-99CE28A6A581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BAC1425-2629-41F9-9C66-DBA68DDD23B1}" type="datetimeFigureOut">
              <a:rPr lang="zh-CN" altLang="en-US"/>
              <a:pPr/>
              <a:t>2017/11/16</a:t>
            </a:fld>
            <a:endParaRPr lang="en-US" altLang="zh-CN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AFD814-B638-4010-BEC6-0F0AC6CA245A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93F22A5-BB74-45BA-8488-116803BB6BA0}" type="datetimeFigureOut">
              <a:rPr lang="zh-CN" altLang="en-US"/>
              <a:pPr/>
              <a:t>2017/11/16</a:t>
            </a:fld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1843C4-7C1E-4808-8ADC-F71198FA0020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D848E27-A6C9-4DB5-9928-644D83F2A980}" type="datetimeFigureOut">
              <a:rPr lang="zh-CN" altLang="en-US"/>
              <a:pPr/>
              <a:t>2017/11/16</a:t>
            </a:fld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BE639C-CCD6-45C5-87A8-FDD51285802F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583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7C9D08F9-CA4B-490B-AD1A-046D6F275918}" type="datetimeFigureOut">
              <a:rPr lang="zh-CN" altLang="en-US"/>
              <a:pPr/>
              <a:t>2017/11/16</a:t>
            </a:fld>
            <a:endParaRPr lang="en-US" altLang="zh-CN"/>
          </a:p>
        </p:txBody>
      </p:sp>
      <p:sp>
        <p:nvSpPr>
          <p:cNvPr id="583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zh-CN"/>
          </a:p>
        </p:txBody>
      </p:sp>
      <p:sp>
        <p:nvSpPr>
          <p:cNvPr id="583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F36C7A1-DCE6-48A0-B3DF-70EA57473EF2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-122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-122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-122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http://downold.aspoo.cn/uploadsoftP/2006-11E/Book1.xls" TargetMode="External"/><Relationship Id="rId13" Type="http://schemas.openxmlformats.org/officeDocument/2006/relationships/slide" Target="slide15.xml"/><Relationship Id="rId3" Type="http://schemas.openxmlformats.org/officeDocument/2006/relationships/audio" Target="../media/audio2.wav"/><Relationship Id="rId7" Type="http://schemas.openxmlformats.org/officeDocument/2006/relationships/slide" Target="slide27.xml"/><Relationship Id="rId12" Type="http://schemas.openxmlformats.org/officeDocument/2006/relationships/slide" Target="slide23.xml"/><Relationship Id="rId2" Type="http://schemas.openxmlformats.org/officeDocument/2006/relationships/audio" Target="../media/audio1.wav"/><Relationship Id="rId16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slide" Target="slide26.xml"/><Relationship Id="rId11" Type="http://schemas.openxmlformats.org/officeDocument/2006/relationships/slide" Target="slide9.xml"/><Relationship Id="rId5" Type="http://schemas.openxmlformats.org/officeDocument/2006/relationships/slide" Target="slide1.xml"/><Relationship Id="rId15" Type="http://schemas.openxmlformats.org/officeDocument/2006/relationships/image" Target="../media/image9.png"/><Relationship Id="rId10" Type="http://schemas.openxmlformats.org/officeDocument/2006/relationships/slide" Target="slide29.xml"/><Relationship Id="rId4" Type="http://schemas.openxmlformats.org/officeDocument/2006/relationships/image" Target="../media/image8.gif"/><Relationship Id="rId9" Type="http://schemas.openxmlformats.org/officeDocument/2006/relationships/slide" Target="slide14.xml"/><Relationship Id="rId14" Type="http://schemas.openxmlformats.org/officeDocument/2006/relationships/slide" Target="slide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hyperlink" Target="../../../360&#39640;&#36895;&#19979;&#36733;/&#20809;&#20174;&#29627;&#29827;&#23556;&#20837;&#31354;&#27668;.wmv" TargetMode="Externa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audio" Target="../media/audio3.wav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Relationship Id="rId9" Type="http://schemas.openxmlformats.org/officeDocument/2006/relationships/oleObject" Target="../embeddings/oleObject6.bin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 Box 8"/>
          <p:cNvSpPr txBox="1">
            <a:spLocks noChangeArrowheads="1"/>
          </p:cNvSpPr>
          <p:nvPr/>
        </p:nvSpPr>
        <p:spPr bwMode="auto">
          <a:xfrm>
            <a:off x="6351588" y="458628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zh-CN" altLang="zh-CN"/>
          </a:p>
        </p:txBody>
      </p:sp>
      <p:sp>
        <p:nvSpPr>
          <p:cNvPr id="3083" name="Rectangle 11"/>
          <p:cNvSpPr>
            <a:spLocks noChangeArrowheads="1"/>
          </p:cNvSpPr>
          <p:nvPr/>
        </p:nvSpPr>
        <p:spPr bwMode="auto">
          <a:xfrm>
            <a:off x="539750" y="1196975"/>
            <a:ext cx="8132763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b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6000" noProof="1">
                <a:solidFill>
                  <a:srgbClr val="FF000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+mn-lt"/>
                <a:ea typeface="隶书" pitchFamily="49" charset="-122"/>
              </a:rPr>
              <a:t>探究</a:t>
            </a:r>
            <a:r>
              <a:rPr lang="zh-CN" altLang="en-US" sz="6000" noProof="1">
                <a:solidFill>
                  <a:srgbClr val="FF000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+mn-lt"/>
                <a:ea typeface="隶书" pitchFamily="49" charset="-122"/>
              </a:rPr>
              <a:t>凸透镜成像的规律</a:t>
            </a:r>
          </a:p>
        </p:txBody>
      </p:sp>
      <p:sp>
        <p:nvSpPr>
          <p:cNvPr id="15363" name="Text Box 16"/>
          <p:cNvSpPr txBox="1">
            <a:spLocks noChangeArrowheads="1"/>
          </p:cNvSpPr>
          <p:nvPr/>
        </p:nvSpPr>
        <p:spPr bwMode="auto">
          <a:xfrm>
            <a:off x="2627313" y="476250"/>
            <a:ext cx="2825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CN" altLang="en-US" sz="2800" b="1">
                <a:ea typeface="黑体" pitchFamily="49" charset="-122"/>
              </a:rPr>
              <a:t> </a:t>
            </a:r>
          </a:p>
        </p:txBody>
      </p:sp>
      <p:pic>
        <p:nvPicPr>
          <p:cNvPr id="1035" name="图片 1034" descr="20041014113540845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4213" y="2636838"/>
            <a:ext cx="7620000" cy="302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250825" y="915988"/>
            <a:ext cx="8686800" cy="3405187"/>
            <a:chOff x="144" y="1085"/>
            <a:chExt cx="5472" cy="2145"/>
          </a:xfrm>
        </p:grpSpPr>
        <p:pic>
          <p:nvPicPr>
            <p:cNvPr id="25604" name="Picture 4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90" y="1748"/>
              <a:ext cx="4649" cy="14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5605" name="Text Box 5"/>
            <p:cNvSpPr txBox="1">
              <a:spLocks noChangeArrowheads="1"/>
            </p:cNvSpPr>
            <p:nvPr/>
          </p:nvSpPr>
          <p:spPr bwMode="auto">
            <a:xfrm>
              <a:off x="144" y="1085"/>
              <a:ext cx="5472" cy="8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1798638" indent="-1798638">
                <a:spcBef>
                  <a:spcPct val="50000"/>
                </a:spcBef>
              </a:pPr>
              <a:r>
                <a:rPr lang="zh-CN" altLang="en-US" sz="4000" b="1">
                  <a:ea typeface="楷体_GB2312"/>
                  <a:cs typeface="楷体_GB2312"/>
                </a:rPr>
                <a:t>如何保证蜡烛的像始终能成在光屏上？</a:t>
              </a:r>
            </a:p>
          </p:txBody>
        </p:sp>
      </p:grpSp>
      <p:sp>
        <p:nvSpPr>
          <p:cNvPr id="5126" name="Line 6"/>
          <p:cNvSpPr>
            <a:spLocks noChangeShapeType="1"/>
          </p:cNvSpPr>
          <p:nvPr/>
        </p:nvSpPr>
        <p:spPr bwMode="auto">
          <a:xfrm flipV="1">
            <a:off x="2700338" y="2349500"/>
            <a:ext cx="4419600" cy="476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395288" y="4292600"/>
            <a:ext cx="8534400" cy="2744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800" b="1">
                <a:ea typeface="黑体" pitchFamily="49" charset="-122"/>
              </a:rPr>
              <a:t>调节蜡烛、透镜、光屏的</a:t>
            </a:r>
            <a:r>
              <a:rPr lang="en-US" altLang="zh-CN" sz="3800" b="1">
                <a:ea typeface="黑体" pitchFamily="49" charset="-122"/>
              </a:rPr>
              <a:t> </a:t>
            </a:r>
            <a:r>
              <a:rPr lang="zh-CN" altLang="en-US" sz="3800" b="1">
                <a:ea typeface="黑体" pitchFamily="49" charset="-122"/>
              </a:rPr>
              <a:t>中心，使</a:t>
            </a:r>
            <a:r>
              <a:rPr lang="zh-CN" altLang="en-US" sz="3800" b="1">
                <a:solidFill>
                  <a:srgbClr val="0000CC"/>
                </a:solidFill>
                <a:ea typeface="黑体" pitchFamily="49" charset="-122"/>
              </a:rPr>
              <a:t>烛焰和光屏的中心位于凸透镜的主光轴上</a:t>
            </a:r>
            <a:r>
              <a:rPr lang="en-US" altLang="zh-CN" sz="3800" b="1">
                <a:ea typeface="黑体" pitchFamily="49" charset="-122"/>
              </a:rPr>
              <a:t>,</a:t>
            </a:r>
            <a:r>
              <a:rPr lang="zh-CN" altLang="en-US" sz="3800" b="1">
                <a:ea typeface="黑体" pitchFamily="49" charset="-122"/>
              </a:rPr>
              <a:t>为了使烛焰的像成在光屏的中央。</a:t>
            </a:r>
            <a:endParaRPr lang="en-US" altLang="zh-CN" sz="3800" b="1">
              <a:ea typeface="黑体" pitchFamily="49" charset="-122"/>
            </a:endParaRPr>
          </a:p>
          <a:p>
            <a:pPr algn="ctr">
              <a:spcBef>
                <a:spcPct val="50000"/>
              </a:spcBef>
            </a:pPr>
            <a:r>
              <a:rPr lang="zh-CN" altLang="en-US" sz="4000" b="1">
                <a:ea typeface="黑体" pitchFamily="49" charset="-122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7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6" grpId="0" animBg="1"/>
      <p:bldP spid="512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日期占位符 1"/>
          <p:cNvSpPr>
            <a:spLocks noGrp="1"/>
          </p:cNvSpPr>
          <p:nvPr>
            <p:ph type="dt" sz="quarter" idx="10"/>
          </p:nvPr>
        </p:nvSpPr>
        <p:spPr>
          <a:xfrm>
            <a:off x="457200" y="6356350"/>
            <a:ext cx="2133600" cy="365125"/>
          </a:xfrm>
          <a:noFill/>
          <a:ln/>
        </p:spPr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3C597281-A697-493B-8A09-73D4AC396DBB}" type="datetime1">
              <a:rPr lang="zh-CN" altLang="en-US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2017/11/16</a:t>
            </a:fld>
            <a:endParaRPr lang="en-US" altLang="zh-CN" sz="1200">
              <a:solidFill>
                <a:schemeClr val="tx1">
                  <a:tint val="75000"/>
                </a:schemeClr>
              </a:solidFill>
              <a:latin typeface="+mn-lt"/>
              <a:ea typeface="+mn-ea"/>
            </a:endParaRP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785813" y="357188"/>
            <a:ext cx="1765300" cy="1238250"/>
            <a:chOff x="3107" y="2840"/>
            <a:chExt cx="1112" cy="780"/>
          </a:xfrm>
        </p:grpSpPr>
        <p:pic>
          <p:nvPicPr>
            <p:cNvPr id="26630" name="Picture 8" descr="Gif0405_029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261" y="2840"/>
              <a:ext cx="780" cy="7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6631" name="WordArt 9"/>
            <p:cNvSpPr>
              <a:spLocks noChangeArrowheads="1" noChangeShapeType="1" noTextEdit="1"/>
            </p:cNvSpPr>
            <p:nvPr/>
          </p:nvSpPr>
          <p:spPr bwMode="auto">
            <a:xfrm>
              <a:off x="3107" y="3113"/>
              <a:ext cx="1112" cy="390"/>
            </a:xfrm>
            <a:prstGeom prst="rect">
              <a:avLst/>
            </a:prstGeom>
          </p:spPr>
          <p:txBody>
            <a:bodyPr wrap="none" fromWordArt="1">
              <a:prstTxWarp prst="textCurveDown">
                <a:avLst>
                  <a:gd name="adj" fmla="val 23088"/>
                </a:avLst>
              </a:prstTxWarp>
            </a:bodyPr>
            <a:lstStyle/>
            <a:p>
              <a:pPr algn="ctr"/>
              <a:r>
                <a:rPr lang="zh-CN" altLang="en-US" sz="3600" kern="10">
                  <a:ln w="19050">
                    <a:solidFill>
                      <a:srgbClr val="FFFF99"/>
                    </a:solidFill>
                    <a:miter lim="800000"/>
                    <a:headEnd/>
                    <a:tailEnd/>
                  </a:ln>
                  <a:solidFill>
                    <a:srgbClr val="FF0000"/>
                  </a:solidFill>
                  <a:latin typeface="黑体"/>
                  <a:ea typeface="黑体"/>
                </a:rPr>
                <a:t>想一想</a:t>
              </a:r>
            </a:p>
          </p:txBody>
        </p:sp>
      </p:grpSp>
      <p:sp>
        <p:nvSpPr>
          <p:cNvPr id="18442" name="Text Box 10"/>
          <p:cNvSpPr txBox="1">
            <a:spLocks noChangeArrowheads="1"/>
          </p:cNvSpPr>
          <p:nvPr/>
        </p:nvSpPr>
        <p:spPr bwMode="auto">
          <a:xfrm>
            <a:off x="2928938" y="785813"/>
            <a:ext cx="564356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4000" b="1">
                <a:solidFill>
                  <a:srgbClr val="FF0000"/>
                </a:solidFill>
                <a:latin typeface="Times New Roman" pitchFamily="18" charset="0"/>
                <a:ea typeface="隶书"/>
                <a:cs typeface="隶书"/>
              </a:rPr>
              <a:t>如何测定凸透镜焦距</a:t>
            </a:r>
            <a:r>
              <a:rPr lang="en-US" altLang="zh-CN" sz="4000" b="1">
                <a:solidFill>
                  <a:srgbClr val="FF0000"/>
                </a:solidFill>
                <a:latin typeface="Times New Roman" pitchFamily="18" charset="0"/>
                <a:ea typeface="隶书"/>
                <a:cs typeface="隶书"/>
              </a:rPr>
              <a:t>?</a:t>
            </a:r>
            <a:endParaRPr lang="zh-CN" altLang="en-US" sz="4000" b="1">
              <a:solidFill>
                <a:srgbClr val="FF0000"/>
              </a:solidFill>
              <a:latin typeface="Times New Roman" pitchFamily="18" charset="0"/>
              <a:ea typeface="隶书"/>
              <a:cs typeface="隶书"/>
            </a:endParaRPr>
          </a:p>
        </p:txBody>
      </p:sp>
      <p:pic>
        <p:nvPicPr>
          <p:cNvPr id="12" name="图片 2" descr="测焦距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00375" y="1571625"/>
            <a:ext cx="2714625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785786" y="3929066"/>
            <a:ext cx="7286676" cy="132343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000" cap="all" dirty="0"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　　根据凸透镜特性，让平行光（如太阳光）沿主轴方向入射到凸透镜上，在另一侧与透镜平行放置一光屏，调节光屏位置使光屏上的光斑最小且最明亮，此时透镜与光屏的间距为凸透镜焦距。这是一种简便的粗测凸透镜焦距的方法。 </a:t>
            </a: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8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4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971550" y="4292600"/>
            <a:ext cx="6985000" cy="144463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grpSp>
        <p:nvGrpSpPr>
          <p:cNvPr id="28674" name="Group 6"/>
          <p:cNvGrpSpPr>
            <a:grpSpLocks/>
          </p:cNvGrpSpPr>
          <p:nvPr/>
        </p:nvGrpSpPr>
        <p:grpSpPr bwMode="auto">
          <a:xfrm>
            <a:off x="6934200" y="3352800"/>
            <a:ext cx="142875" cy="1150938"/>
            <a:chOff x="2472" y="1979"/>
            <a:chExt cx="90" cy="725"/>
          </a:xfrm>
        </p:grpSpPr>
        <p:sp>
          <p:nvSpPr>
            <p:cNvPr id="28686" name="Oval 7"/>
            <p:cNvSpPr>
              <a:spLocks noChangeArrowheads="1"/>
            </p:cNvSpPr>
            <p:nvPr/>
          </p:nvSpPr>
          <p:spPr bwMode="auto">
            <a:xfrm>
              <a:off x="2472" y="1979"/>
              <a:ext cx="90" cy="544"/>
            </a:xfrm>
            <a:prstGeom prst="ellipse">
              <a:avLst/>
            </a:prstGeom>
            <a:solidFill>
              <a:srgbClr val="00FF00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687" name="Line 8"/>
            <p:cNvSpPr>
              <a:spLocks noChangeShapeType="1"/>
            </p:cNvSpPr>
            <p:nvPr/>
          </p:nvSpPr>
          <p:spPr bwMode="auto">
            <a:xfrm>
              <a:off x="2517" y="2523"/>
              <a:ext cx="0" cy="18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28675" name="Group 9"/>
          <p:cNvGrpSpPr>
            <a:grpSpLocks/>
          </p:cNvGrpSpPr>
          <p:nvPr/>
        </p:nvGrpSpPr>
        <p:grpSpPr bwMode="auto">
          <a:xfrm>
            <a:off x="7543800" y="3352800"/>
            <a:ext cx="504825" cy="1079500"/>
            <a:chOff x="3651" y="2024"/>
            <a:chExt cx="318" cy="680"/>
          </a:xfrm>
        </p:grpSpPr>
        <p:sp>
          <p:nvSpPr>
            <p:cNvPr id="28684" name="Rectangle 10"/>
            <p:cNvSpPr>
              <a:spLocks noChangeArrowheads="1"/>
            </p:cNvSpPr>
            <p:nvPr/>
          </p:nvSpPr>
          <p:spPr bwMode="auto">
            <a:xfrm>
              <a:off x="3651" y="2024"/>
              <a:ext cx="318" cy="454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685" name="Line 11"/>
            <p:cNvSpPr>
              <a:spLocks noChangeShapeType="1"/>
            </p:cNvSpPr>
            <p:nvPr/>
          </p:nvSpPr>
          <p:spPr bwMode="auto">
            <a:xfrm>
              <a:off x="3787" y="2478"/>
              <a:ext cx="0" cy="22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</p:grpSp>
      <p:pic>
        <p:nvPicPr>
          <p:cNvPr id="28676" name="Picture 13" descr="1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3352800"/>
            <a:ext cx="473075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7" name="Text Box 17"/>
          <p:cNvSpPr txBox="1">
            <a:spLocks noChangeArrowheads="1"/>
          </p:cNvSpPr>
          <p:nvPr/>
        </p:nvSpPr>
        <p:spPr bwMode="auto">
          <a:xfrm>
            <a:off x="1752600" y="0"/>
            <a:ext cx="57912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800" b="1">
                <a:solidFill>
                  <a:srgbClr val="0000FF"/>
                </a:solidFill>
                <a:latin typeface="黑体" pitchFamily="49" charset="-122"/>
                <a:ea typeface="黑体" pitchFamily="49" charset="-122"/>
              </a:rPr>
              <a:t>测定凸透镜的焦距</a:t>
            </a:r>
          </a:p>
        </p:txBody>
      </p:sp>
      <p:sp>
        <p:nvSpPr>
          <p:cNvPr id="17426" name="Text Box 18"/>
          <p:cNvSpPr txBox="1">
            <a:spLocks noChangeArrowheads="1"/>
          </p:cNvSpPr>
          <p:nvPr/>
        </p:nvSpPr>
        <p:spPr bwMode="auto">
          <a:xfrm>
            <a:off x="304800" y="5105400"/>
            <a:ext cx="76962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800" b="1">
                <a:solidFill>
                  <a:srgbClr val="0000FF"/>
                </a:solidFill>
                <a:latin typeface="黑体" pitchFamily="49" charset="-122"/>
                <a:ea typeface="黑体" pitchFamily="49" charset="-122"/>
              </a:rPr>
              <a:t>测得凸透镜的焦距</a:t>
            </a:r>
            <a:r>
              <a:rPr lang="en-US" altLang="zh-CN" sz="4800" b="1">
                <a:solidFill>
                  <a:srgbClr val="0000FF"/>
                </a:solidFill>
                <a:latin typeface="黑体" pitchFamily="49" charset="-122"/>
                <a:ea typeface="黑体" pitchFamily="49" charset="-122"/>
              </a:rPr>
              <a:t>f=   cm</a:t>
            </a:r>
          </a:p>
        </p:txBody>
      </p:sp>
      <p:sp>
        <p:nvSpPr>
          <p:cNvPr id="17427" name="Text Box 19"/>
          <p:cNvSpPr txBox="1">
            <a:spLocks noChangeArrowheads="1"/>
          </p:cNvSpPr>
          <p:nvPr/>
        </p:nvSpPr>
        <p:spPr bwMode="auto">
          <a:xfrm>
            <a:off x="5867400" y="5105400"/>
            <a:ext cx="12954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4800" b="1">
                <a:solidFill>
                  <a:srgbClr val="CC0066"/>
                </a:solidFill>
                <a:latin typeface="黑体" pitchFamily="49" charset="-122"/>
                <a:ea typeface="黑体" pitchFamily="49" charset="-122"/>
              </a:rPr>
              <a:t>10</a:t>
            </a:r>
          </a:p>
        </p:txBody>
      </p:sp>
      <p:sp>
        <p:nvSpPr>
          <p:cNvPr id="17428" name="Rectangle 20"/>
          <p:cNvSpPr>
            <a:spLocks noChangeArrowheads="1"/>
          </p:cNvSpPr>
          <p:nvPr/>
        </p:nvSpPr>
        <p:spPr bwMode="auto">
          <a:xfrm>
            <a:off x="381000" y="1219200"/>
            <a:ext cx="85344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altLang="zh-CN" sz="4000" b="1">
                <a:solidFill>
                  <a:srgbClr val="0000FF"/>
                </a:solidFill>
                <a:latin typeface="黑体" pitchFamily="49" charset="-122"/>
                <a:ea typeface="黑体" pitchFamily="49" charset="-122"/>
              </a:rPr>
              <a:t>    </a:t>
            </a:r>
            <a:r>
              <a:rPr lang="zh-CN" altLang="en-US" sz="4000" b="1">
                <a:solidFill>
                  <a:srgbClr val="0000FF"/>
                </a:solidFill>
                <a:latin typeface="黑体" pitchFamily="49" charset="-122"/>
                <a:ea typeface="黑体" pitchFamily="49" charset="-122"/>
              </a:rPr>
              <a:t>移动透镜，直到屏上出现最小、</a:t>
            </a:r>
            <a:r>
              <a:rPr lang="zh-CN" altLang="en-US" sz="4000" b="1">
                <a:solidFill>
                  <a:srgbClr val="CC0066"/>
                </a:solidFill>
                <a:latin typeface="黑体" pitchFamily="49" charset="-122"/>
                <a:ea typeface="黑体" pitchFamily="49" charset="-122"/>
              </a:rPr>
              <a:t>清晰</a:t>
            </a:r>
            <a:r>
              <a:rPr lang="zh-CN" altLang="en-US" sz="4000" b="1">
                <a:solidFill>
                  <a:srgbClr val="0000FF"/>
                </a:solidFill>
                <a:latin typeface="黑体" pitchFamily="49" charset="-122"/>
                <a:ea typeface="黑体" pitchFamily="49" charset="-122"/>
              </a:rPr>
              <a:t>的烛焰的像。此时</a:t>
            </a:r>
            <a:r>
              <a:rPr lang="zh-CN" altLang="en-US" sz="4800" b="1">
                <a:solidFill>
                  <a:srgbClr val="0000FF"/>
                </a:solidFill>
                <a:latin typeface="黑体" pitchFamily="49" charset="-122"/>
                <a:ea typeface="黑体" pitchFamily="49" charset="-122"/>
              </a:rPr>
              <a:t>焦距近似等于像距</a:t>
            </a:r>
            <a:r>
              <a:rPr lang="en-US" altLang="zh-CN" sz="4800" b="1">
                <a:solidFill>
                  <a:srgbClr val="0000FF"/>
                </a:solidFill>
                <a:latin typeface="黑体" pitchFamily="49" charset="-122"/>
                <a:ea typeface="黑体" pitchFamily="49" charset="-122"/>
              </a:rPr>
              <a:t>(</a:t>
            </a:r>
            <a:r>
              <a:rPr lang="zh-CN" altLang="en-US" sz="4800" b="1">
                <a:solidFill>
                  <a:srgbClr val="CC0066"/>
                </a:solidFill>
                <a:latin typeface="黑体" pitchFamily="49" charset="-122"/>
                <a:ea typeface="黑体" pitchFamily="49" charset="-122"/>
              </a:rPr>
              <a:t>透镜到光屏的距离</a:t>
            </a:r>
            <a:r>
              <a:rPr lang="en-US" altLang="zh-CN" sz="4800" b="1">
                <a:solidFill>
                  <a:srgbClr val="0000FF"/>
                </a:solidFill>
                <a:latin typeface="黑体" pitchFamily="49" charset="-122"/>
                <a:ea typeface="黑体" pitchFamily="49" charset="-122"/>
              </a:rPr>
              <a:t>)</a:t>
            </a:r>
          </a:p>
        </p:txBody>
      </p:sp>
      <p:grpSp>
        <p:nvGrpSpPr>
          <p:cNvPr id="28681" name="Group 21"/>
          <p:cNvGrpSpPr>
            <a:grpSpLocks/>
          </p:cNvGrpSpPr>
          <p:nvPr/>
        </p:nvGrpSpPr>
        <p:grpSpPr bwMode="auto">
          <a:xfrm>
            <a:off x="8534400" y="6553200"/>
            <a:ext cx="457200" cy="304800"/>
            <a:chOff x="5376" y="4128"/>
            <a:chExt cx="288" cy="192"/>
          </a:xfrm>
        </p:grpSpPr>
        <p:sp>
          <p:nvSpPr>
            <p:cNvPr id="28682" name="AutoShape 22">
              <a:hlinkClick r:id="" action="ppaction://hlinkshowjump?jump=previousslide" highlightClick="1"/>
            </p:cNvPr>
            <p:cNvSpPr>
              <a:spLocks noChangeArrowheads="1"/>
            </p:cNvSpPr>
            <p:nvPr/>
          </p:nvSpPr>
          <p:spPr bwMode="auto">
            <a:xfrm>
              <a:off x="5376" y="4128"/>
              <a:ext cx="144" cy="192"/>
            </a:xfrm>
            <a:prstGeom prst="actionButtonBackPrevious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683" name="AutoShape 23">
              <a:hlinkClick r:id="" action="ppaction://hlinkshowjump?jump=nextslide" highlightClick="1"/>
            </p:cNvPr>
            <p:cNvSpPr>
              <a:spLocks noChangeArrowheads="1"/>
            </p:cNvSpPr>
            <p:nvPr/>
          </p:nvSpPr>
          <p:spPr bwMode="auto">
            <a:xfrm>
              <a:off x="5520" y="4128"/>
              <a:ext cx="144" cy="192"/>
            </a:xfrm>
            <a:prstGeom prst="actionButtonForwardNex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500"/>
                                        <p:tgtEl>
                                          <p:spTgt spid="174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500"/>
                                        <p:tgtEl>
                                          <p:spTgt spid="174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500"/>
                                        <p:tgtEl>
                                          <p:spTgt spid="174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500"/>
                                        <p:tgtEl>
                                          <p:spTgt spid="174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500"/>
                                        <p:tgtEl>
                                          <p:spTgt spid="174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500"/>
                                        <p:tgtEl>
                                          <p:spTgt spid="174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74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74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3" grpId="0" animBg="1"/>
      <p:bldP spid="17426" grpId="0"/>
      <p:bldP spid="17427" grpId="0"/>
      <p:bldP spid="1742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971550" y="4292600"/>
            <a:ext cx="6985000" cy="144463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grpSp>
        <p:nvGrpSpPr>
          <p:cNvPr id="29698" name="Group 6"/>
          <p:cNvGrpSpPr>
            <a:grpSpLocks/>
          </p:cNvGrpSpPr>
          <p:nvPr/>
        </p:nvGrpSpPr>
        <p:grpSpPr bwMode="auto">
          <a:xfrm>
            <a:off x="4140200" y="3068638"/>
            <a:ext cx="144463" cy="1223962"/>
            <a:chOff x="2472" y="1979"/>
            <a:chExt cx="90" cy="725"/>
          </a:xfrm>
        </p:grpSpPr>
        <p:sp>
          <p:nvSpPr>
            <p:cNvPr id="29712" name="Oval 7"/>
            <p:cNvSpPr>
              <a:spLocks noChangeArrowheads="1"/>
            </p:cNvSpPr>
            <p:nvPr/>
          </p:nvSpPr>
          <p:spPr bwMode="auto">
            <a:xfrm>
              <a:off x="2472" y="1979"/>
              <a:ext cx="90" cy="544"/>
            </a:xfrm>
            <a:prstGeom prst="ellipse">
              <a:avLst/>
            </a:prstGeom>
            <a:solidFill>
              <a:srgbClr val="00FF00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9713" name="Line 8"/>
            <p:cNvSpPr>
              <a:spLocks noChangeShapeType="1"/>
            </p:cNvSpPr>
            <p:nvPr/>
          </p:nvSpPr>
          <p:spPr bwMode="auto">
            <a:xfrm>
              <a:off x="2517" y="2523"/>
              <a:ext cx="0" cy="18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29699" name="Group 9"/>
          <p:cNvGrpSpPr>
            <a:grpSpLocks/>
          </p:cNvGrpSpPr>
          <p:nvPr/>
        </p:nvGrpSpPr>
        <p:grpSpPr bwMode="auto">
          <a:xfrm>
            <a:off x="4572000" y="3213100"/>
            <a:ext cx="504825" cy="1079500"/>
            <a:chOff x="3651" y="2024"/>
            <a:chExt cx="318" cy="680"/>
          </a:xfrm>
        </p:grpSpPr>
        <p:sp>
          <p:nvSpPr>
            <p:cNvPr id="29710" name="Rectangle 10"/>
            <p:cNvSpPr>
              <a:spLocks noChangeArrowheads="1"/>
            </p:cNvSpPr>
            <p:nvPr/>
          </p:nvSpPr>
          <p:spPr bwMode="auto">
            <a:xfrm>
              <a:off x="3651" y="2024"/>
              <a:ext cx="318" cy="454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9711" name="Line 11"/>
            <p:cNvSpPr>
              <a:spLocks noChangeShapeType="1"/>
            </p:cNvSpPr>
            <p:nvPr/>
          </p:nvSpPr>
          <p:spPr bwMode="auto">
            <a:xfrm>
              <a:off x="3787" y="2478"/>
              <a:ext cx="0" cy="22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</p:grpSp>
      <p:pic>
        <p:nvPicPr>
          <p:cNvPr id="29700" name="Picture 13" descr="1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76600" y="3284538"/>
            <a:ext cx="473075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701" name="Text Box 17"/>
          <p:cNvSpPr txBox="1">
            <a:spLocks noChangeArrowheads="1"/>
          </p:cNvSpPr>
          <p:nvPr/>
        </p:nvSpPr>
        <p:spPr bwMode="auto">
          <a:xfrm>
            <a:off x="1752600" y="0"/>
            <a:ext cx="57912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800" b="1">
                <a:solidFill>
                  <a:srgbClr val="0000FF"/>
                </a:solidFill>
                <a:latin typeface="黑体" pitchFamily="49" charset="-122"/>
                <a:ea typeface="黑体" pitchFamily="49" charset="-122"/>
              </a:rPr>
              <a:t>测定凸透镜的焦距</a:t>
            </a:r>
          </a:p>
        </p:txBody>
      </p:sp>
      <p:sp>
        <p:nvSpPr>
          <p:cNvPr id="17426" name="Text Box 18"/>
          <p:cNvSpPr txBox="1">
            <a:spLocks noChangeArrowheads="1"/>
          </p:cNvSpPr>
          <p:nvPr/>
        </p:nvSpPr>
        <p:spPr bwMode="auto">
          <a:xfrm>
            <a:off x="304800" y="5105400"/>
            <a:ext cx="76962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800" b="1">
                <a:solidFill>
                  <a:srgbClr val="0000FF"/>
                </a:solidFill>
                <a:latin typeface="黑体" pitchFamily="49" charset="-122"/>
                <a:ea typeface="黑体" pitchFamily="49" charset="-122"/>
              </a:rPr>
              <a:t>测得凸透镜的焦距</a:t>
            </a:r>
            <a:r>
              <a:rPr lang="en-US" altLang="zh-CN" sz="4800" b="1">
                <a:solidFill>
                  <a:srgbClr val="0000FF"/>
                </a:solidFill>
                <a:latin typeface="黑体" pitchFamily="49" charset="-122"/>
                <a:ea typeface="黑体" pitchFamily="49" charset="-122"/>
              </a:rPr>
              <a:t>f=   cm</a:t>
            </a:r>
          </a:p>
        </p:txBody>
      </p:sp>
      <p:sp>
        <p:nvSpPr>
          <p:cNvPr id="17427" name="Text Box 19"/>
          <p:cNvSpPr txBox="1">
            <a:spLocks noChangeArrowheads="1"/>
          </p:cNvSpPr>
          <p:nvPr/>
        </p:nvSpPr>
        <p:spPr bwMode="auto">
          <a:xfrm>
            <a:off x="5867400" y="5105400"/>
            <a:ext cx="12954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4800" b="1">
                <a:solidFill>
                  <a:srgbClr val="CC0066"/>
                </a:solidFill>
                <a:latin typeface="黑体" pitchFamily="49" charset="-122"/>
                <a:ea typeface="黑体" pitchFamily="49" charset="-122"/>
              </a:rPr>
              <a:t>10</a:t>
            </a:r>
          </a:p>
        </p:txBody>
      </p:sp>
      <p:sp>
        <p:nvSpPr>
          <p:cNvPr id="17428" name="Rectangle 20"/>
          <p:cNvSpPr>
            <a:spLocks noChangeArrowheads="1"/>
          </p:cNvSpPr>
          <p:nvPr/>
        </p:nvSpPr>
        <p:spPr bwMode="auto">
          <a:xfrm>
            <a:off x="323850" y="1052513"/>
            <a:ext cx="85344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altLang="zh-CN" sz="4000" b="1">
                <a:solidFill>
                  <a:srgbClr val="0000FF"/>
                </a:solidFill>
                <a:latin typeface="黑体" pitchFamily="49" charset="-122"/>
                <a:ea typeface="黑体" pitchFamily="49" charset="-122"/>
              </a:rPr>
              <a:t>    </a:t>
            </a:r>
            <a:r>
              <a:rPr lang="zh-CN" altLang="en-US" sz="3200" b="1">
                <a:solidFill>
                  <a:srgbClr val="0000FF"/>
                </a:solidFill>
                <a:latin typeface="黑体" pitchFamily="49" charset="-122"/>
                <a:ea typeface="黑体" pitchFamily="49" charset="-122"/>
              </a:rPr>
              <a:t>透镜位置不变，分别向两侧同时移动蜡烛与光屏，直到屏上出现</a:t>
            </a:r>
            <a:r>
              <a:rPr lang="zh-CN" altLang="en-US" sz="3200" b="1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等大</a:t>
            </a:r>
            <a:r>
              <a:rPr lang="zh-CN" altLang="en-US" sz="3200" b="1">
                <a:solidFill>
                  <a:srgbClr val="0000FF"/>
                </a:solidFill>
                <a:latin typeface="黑体" pitchFamily="49" charset="-122"/>
                <a:ea typeface="黑体" pitchFamily="49" charset="-122"/>
              </a:rPr>
              <a:t>、</a:t>
            </a:r>
            <a:r>
              <a:rPr lang="zh-CN" altLang="en-US" sz="3200" b="1">
                <a:solidFill>
                  <a:srgbClr val="CC0066"/>
                </a:solidFill>
                <a:latin typeface="黑体" pitchFamily="49" charset="-122"/>
                <a:ea typeface="黑体" pitchFamily="49" charset="-122"/>
              </a:rPr>
              <a:t>清晰</a:t>
            </a:r>
            <a:r>
              <a:rPr lang="zh-CN" altLang="en-US" sz="3200" b="1">
                <a:solidFill>
                  <a:srgbClr val="0000FF"/>
                </a:solidFill>
                <a:latin typeface="黑体" pitchFamily="49" charset="-122"/>
                <a:ea typeface="黑体" pitchFamily="49" charset="-122"/>
              </a:rPr>
              <a:t>的烛焰的像。此时物距</a:t>
            </a:r>
            <a:r>
              <a:rPr lang="en-US" altLang="zh-CN" sz="3200" b="1">
                <a:solidFill>
                  <a:srgbClr val="0000FF"/>
                </a:solidFill>
                <a:latin typeface="黑体" pitchFamily="49" charset="-122"/>
                <a:ea typeface="黑体" pitchFamily="49" charset="-122"/>
              </a:rPr>
              <a:t>=</a:t>
            </a:r>
            <a:r>
              <a:rPr lang="zh-CN" altLang="en-US" sz="3200" b="1">
                <a:solidFill>
                  <a:srgbClr val="0000FF"/>
                </a:solidFill>
                <a:latin typeface="黑体" pitchFamily="49" charset="-122"/>
                <a:ea typeface="黑体" pitchFamily="49" charset="-122"/>
              </a:rPr>
              <a:t>像距</a:t>
            </a:r>
            <a:r>
              <a:rPr lang="en-US" altLang="zh-CN" sz="3200" b="1">
                <a:solidFill>
                  <a:srgbClr val="0000FF"/>
                </a:solidFill>
                <a:latin typeface="黑体" pitchFamily="49" charset="-122"/>
                <a:ea typeface="黑体" pitchFamily="49" charset="-122"/>
              </a:rPr>
              <a:t>=2*</a:t>
            </a:r>
            <a:r>
              <a:rPr lang="zh-CN" altLang="en-US" sz="3200" b="1">
                <a:solidFill>
                  <a:srgbClr val="0000FF"/>
                </a:solidFill>
                <a:latin typeface="黑体" pitchFamily="49" charset="-122"/>
                <a:ea typeface="黑体" pitchFamily="49" charset="-122"/>
              </a:rPr>
              <a:t>焦距</a:t>
            </a:r>
            <a:r>
              <a:rPr lang="en-US" altLang="zh-CN" sz="3200" b="1">
                <a:solidFill>
                  <a:srgbClr val="0000FF"/>
                </a:solidFill>
                <a:latin typeface="黑体" pitchFamily="49" charset="-122"/>
                <a:ea typeface="黑体" pitchFamily="49" charset="-122"/>
              </a:rPr>
              <a:t>(</a:t>
            </a:r>
            <a:r>
              <a:rPr lang="zh-CN" altLang="en-US" sz="3200" b="1">
                <a:solidFill>
                  <a:srgbClr val="CC0066"/>
                </a:solidFill>
                <a:latin typeface="黑体" pitchFamily="49" charset="-122"/>
                <a:ea typeface="黑体" pitchFamily="49" charset="-122"/>
              </a:rPr>
              <a:t>二倍焦距成等大实像</a:t>
            </a:r>
            <a:r>
              <a:rPr lang="en-US" altLang="zh-CN" sz="3200" b="1">
                <a:solidFill>
                  <a:srgbClr val="0000FF"/>
                </a:solidFill>
                <a:latin typeface="黑体" pitchFamily="49" charset="-122"/>
                <a:ea typeface="黑体" pitchFamily="49" charset="-122"/>
              </a:rPr>
              <a:t>)</a:t>
            </a:r>
          </a:p>
        </p:txBody>
      </p:sp>
      <p:grpSp>
        <p:nvGrpSpPr>
          <p:cNvPr id="29705" name="Group 21"/>
          <p:cNvGrpSpPr>
            <a:grpSpLocks/>
          </p:cNvGrpSpPr>
          <p:nvPr/>
        </p:nvGrpSpPr>
        <p:grpSpPr bwMode="auto">
          <a:xfrm>
            <a:off x="8534400" y="6553200"/>
            <a:ext cx="457200" cy="304800"/>
            <a:chOff x="5376" y="4128"/>
            <a:chExt cx="288" cy="192"/>
          </a:xfrm>
        </p:grpSpPr>
        <p:sp>
          <p:nvSpPr>
            <p:cNvPr id="29708" name="AutoShape 22">
              <a:hlinkClick r:id="" action="ppaction://hlinkshowjump?jump=previousslide" highlightClick="1"/>
            </p:cNvPr>
            <p:cNvSpPr>
              <a:spLocks noChangeArrowheads="1"/>
            </p:cNvSpPr>
            <p:nvPr/>
          </p:nvSpPr>
          <p:spPr bwMode="auto">
            <a:xfrm>
              <a:off x="5376" y="4128"/>
              <a:ext cx="144" cy="192"/>
            </a:xfrm>
            <a:prstGeom prst="actionButtonBackPrevious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9709" name="AutoShape 23">
              <a:hlinkClick r:id="" action="ppaction://hlinkshowjump?jump=nextslide" highlightClick="1"/>
            </p:cNvPr>
            <p:cNvSpPr>
              <a:spLocks noChangeArrowheads="1"/>
            </p:cNvSpPr>
            <p:nvPr/>
          </p:nvSpPr>
          <p:spPr bwMode="auto">
            <a:xfrm>
              <a:off x="5520" y="4128"/>
              <a:ext cx="144" cy="192"/>
            </a:xfrm>
            <a:prstGeom prst="actionButtonForwardNex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29706" name="直接连接符 63504"/>
          <p:cNvSpPr>
            <a:spLocks noChangeShapeType="1"/>
          </p:cNvSpPr>
          <p:nvPr/>
        </p:nvSpPr>
        <p:spPr bwMode="auto">
          <a:xfrm flipH="1">
            <a:off x="2771775" y="3789363"/>
            <a:ext cx="719138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9707" name="直接连接符 63505"/>
          <p:cNvSpPr>
            <a:spLocks noChangeShapeType="1"/>
          </p:cNvSpPr>
          <p:nvPr/>
        </p:nvSpPr>
        <p:spPr bwMode="auto">
          <a:xfrm>
            <a:off x="4859338" y="3789363"/>
            <a:ext cx="6477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500"/>
                                        <p:tgtEl>
                                          <p:spTgt spid="174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500"/>
                                        <p:tgtEl>
                                          <p:spTgt spid="174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500"/>
                                        <p:tgtEl>
                                          <p:spTgt spid="174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500"/>
                                        <p:tgtEl>
                                          <p:spTgt spid="174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500"/>
                                        <p:tgtEl>
                                          <p:spTgt spid="174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500"/>
                                        <p:tgtEl>
                                          <p:spTgt spid="174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74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74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3" grpId="0" animBg="1"/>
      <p:bldP spid="17426" grpId="0"/>
      <p:bldP spid="17427" grpId="0"/>
      <p:bldP spid="1742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quarter" idx="10"/>
          </p:nvPr>
        </p:nvSpPr>
        <p:spPr>
          <a:xfrm>
            <a:off x="457200" y="6356350"/>
            <a:ext cx="2133600" cy="365125"/>
          </a:xfrm>
          <a:noFill/>
          <a:ln/>
        </p:spPr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3823B4C4-C00F-48F0-8505-9EAE9CD928A7}" type="datetime1">
              <a:rPr lang="zh-CN" altLang="en-US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2017/11/16</a:t>
            </a:fld>
            <a:endParaRPr lang="en-US" altLang="zh-CN" sz="1200" dirty="0">
              <a:solidFill>
                <a:schemeClr val="tx1">
                  <a:tint val="75000"/>
                </a:schemeClr>
              </a:solidFill>
              <a:latin typeface="+mn-lt"/>
              <a:ea typeface="+mn-ea"/>
            </a:endParaRPr>
          </a:p>
        </p:txBody>
      </p:sp>
    </p:spTree>
  </p:cSld>
  <p:clrMapOvr>
    <a:masterClrMapping/>
  </p:clrMapOvr>
  <p:transition>
    <p:newsflash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矩形 44033"/>
          <p:cNvSpPr>
            <a:spLocks noChangeArrowheads="1"/>
          </p:cNvSpPr>
          <p:nvPr/>
        </p:nvSpPr>
        <p:spPr bwMode="auto">
          <a:xfrm>
            <a:off x="3657600" y="2514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zh-CN" altLang="en-US" sz="3800" b="1">
              <a:ea typeface="黑体" pitchFamily="49" charset="-122"/>
            </a:endParaRPr>
          </a:p>
        </p:txBody>
      </p:sp>
      <p:sp>
        <p:nvSpPr>
          <p:cNvPr id="32770" name="矩形 44034"/>
          <p:cNvSpPr>
            <a:spLocks noChangeArrowheads="1"/>
          </p:cNvSpPr>
          <p:nvPr/>
        </p:nvSpPr>
        <p:spPr bwMode="auto">
          <a:xfrm>
            <a:off x="3333750" y="2724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zh-CN" altLang="en-US" sz="3800" b="1">
              <a:ea typeface="黑体" pitchFamily="49" charset="-122"/>
            </a:endParaRPr>
          </a:p>
        </p:txBody>
      </p:sp>
      <p:pic>
        <p:nvPicPr>
          <p:cNvPr id="44036" name="图片 44035" descr="放大镜的作用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9388" y="4724400"/>
            <a:ext cx="295275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72" name="文本框 44036">
            <a:hlinkClick r:id="rId5" action="ppaction://hlinksldjump"/>
          </p:cNvPr>
          <p:cNvSpPr txBox="1">
            <a:spLocks noChangeArrowheads="1"/>
          </p:cNvSpPr>
          <p:nvPr/>
        </p:nvSpPr>
        <p:spPr bwMode="auto">
          <a:xfrm>
            <a:off x="8893175" y="692150"/>
            <a:ext cx="250825" cy="4572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1200" b="1">
                <a:solidFill>
                  <a:srgbClr val="66FF33"/>
                </a:solidFill>
                <a:latin typeface="Times New Roman" pitchFamily="18" charset="0"/>
              </a:rPr>
              <a:t>设计</a:t>
            </a:r>
          </a:p>
        </p:txBody>
      </p:sp>
      <p:sp>
        <p:nvSpPr>
          <p:cNvPr id="32773" name="文本框 44037">
            <a:hlinkClick r:id="rId5" action="ppaction://hlinksldjump"/>
          </p:cNvPr>
          <p:cNvSpPr txBox="1">
            <a:spLocks noChangeArrowheads="1"/>
          </p:cNvSpPr>
          <p:nvPr/>
        </p:nvSpPr>
        <p:spPr bwMode="auto">
          <a:xfrm>
            <a:off x="8893175" y="1171575"/>
            <a:ext cx="250825" cy="4572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1200">
                <a:solidFill>
                  <a:srgbClr val="FF3300"/>
                </a:solidFill>
                <a:latin typeface="Times New Roman" pitchFamily="18" charset="0"/>
              </a:rPr>
              <a:t>课题</a:t>
            </a:r>
          </a:p>
        </p:txBody>
      </p:sp>
      <p:sp>
        <p:nvSpPr>
          <p:cNvPr id="32774" name="文本框 44038">
            <a:hlinkClick r:id="rId6" action="ppaction://hlinksldjump"/>
          </p:cNvPr>
          <p:cNvSpPr txBox="1">
            <a:spLocks noChangeArrowheads="1"/>
          </p:cNvSpPr>
          <p:nvPr/>
        </p:nvSpPr>
        <p:spPr bwMode="auto">
          <a:xfrm>
            <a:off x="8893175" y="1646238"/>
            <a:ext cx="250825" cy="4572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1200" b="1">
                <a:solidFill>
                  <a:srgbClr val="66FF33"/>
                </a:solidFill>
                <a:latin typeface="Times New Roman" pitchFamily="18" charset="0"/>
              </a:rPr>
              <a:t>预备</a:t>
            </a:r>
          </a:p>
        </p:txBody>
      </p:sp>
      <p:sp>
        <p:nvSpPr>
          <p:cNvPr id="32775" name="文本框 44039">
            <a:hlinkClick r:id="rId7" action="ppaction://hlinksldjump"/>
          </p:cNvPr>
          <p:cNvSpPr txBox="1">
            <a:spLocks noChangeArrowheads="1"/>
          </p:cNvSpPr>
          <p:nvPr/>
        </p:nvSpPr>
        <p:spPr bwMode="auto">
          <a:xfrm>
            <a:off x="8893175" y="2119313"/>
            <a:ext cx="250825" cy="4572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1200">
                <a:solidFill>
                  <a:srgbClr val="FFFF00"/>
                </a:solidFill>
                <a:latin typeface="Times New Roman" pitchFamily="18" charset="0"/>
              </a:rPr>
              <a:t>实验</a:t>
            </a:r>
          </a:p>
        </p:txBody>
      </p:sp>
      <p:sp>
        <p:nvSpPr>
          <p:cNvPr id="32776" name="文本框 44040">
            <a:hlinkClick r:id="rId8" action="ppaction://hlinkfile"/>
          </p:cNvPr>
          <p:cNvSpPr txBox="1">
            <a:spLocks noChangeArrowheads="1"/>
          </p:cNvSpPr>
          <p:nvPr/>
        </p:nvSpPr>
        <p:spPr bwMode="auto">
          <a:xfrm>
            <a:off x="8893175" y="2598738"/>
            <a:ext cx="250825" cy="4572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1200" b="1">
                <a:solidFill>
                  <a:srgbClr val="66FF33"/>
                </a:solidFill>
                <a:latin typeface="Times New Roman" pitchFamily="18" charset="0"/>
              </a:rPr>
              <a:t>10</a:t>
            </a:r>
          </a:p>
        </p:txBody>
      </p:sp>
      <p:sp>
        <p:nvSpPr>
          <p:cNvPr id="32777" name="文本框 44041">
            <a:hlinkClick r:id="rId8" action="ppaction://hlinkfile"/>
          </p:cNvPr>
          <p:cNvSpPr txBox="1">
            <a:spLocks noChangeArrowheads="1"/>
          </p:cNvSpPr>
          <p:nvPr/>
        </p:nvSpPr>
        <p:spPr bwMode="auto">
          <a:xfrm>
            <a:off x="8893175" y="3073400"/>
            <a:ext cx="250825" cy="274638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1200" b="1">
                <a:solidFill>
                  <a:srgbClr val="FF3300"/>
                </a:solidFill>
                <a:latin typeface="Times New Roman" pitchFamily="18" charset="0"/>
              </a:rPr>
              <a:t>5</a:t>
            </a:r>
          </a:p>
        </p:txBody>
      </p:sp>
      <p:sp>
        <p:nvSpPr>
          <p:cNvPr id="32778" name="文本框 44042">
            <a:hlinkClick r:id="rId9" action="ppaction://hlinksldjump"/>
          </p:cNvPr>
          <p:cNvSpPr txBox="1">
            <a:spLocks noChangeArrowheads="1"/>
          </p:cNvSpPr>
          <p:nvPr/>
        </p:nvSpPr>
        <p:spPr bwMode="auto">
          <a:xfrm>
            <a:off x="8893175" y="3371850"/>
            <a:ext cx="250825" cy="4572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1200" b="1">
                <a:solidFill>
                  <a:srgbClr val="66FF33"/>
                </a:solidFill>
                <a:latin typeface="Times New Roman" pitchFamily="18" charset="0"/>
              </a:rPr>
              <a:t>论证</a:t>
            </a:r>
          </a:p>
        </p:txBody>
      </p:sp>
      <p:sp>
        <p:nvSpPr>
          <p:cNvPr id="32779" name="文本框 44043">
            <a:hlinkClick r:id="rId10" action="ppaction://hlinksldjump"/>
          </p:cNvPr>
          <p:cNvSpPr txBox="1">
            <a:spLocks noChangeArrowheads="1"/>
          </p:cNvSpPr>
          <p:nvPr/>
        </p:nvSpPr>
        <p:spPr bwMode="auto">
          <a:xfrm>
            <a:off x="8893175" y="3852863"/>
            <a:ext cx="250825" cy="4572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1200" b="1">
                <a:solidFill>
                  <a:srgbClr val="FF3300"/>
                </a:solidFill>
                <a:latin typeface="Times New Roman" pitchFamily="18" charset="0"/>
              </a:rPr>
              <a:t>口诀</a:t>
            </a:r>
          </a:p>
        </p:txBody>
      </p:sp>
      <p:sp>
        <p:nvSpPr>
          <p:cNvPr id="32780" name="文本框 44044">
            <a:hlinkClick r:id="rId11" action="ppaction://hlinksldjump"/>
          </p:cNvPr>
          <p:cNvSpPr txBox="1">
            <a:spLocks noChangeArrowheads="1"/>
          </p:cNvSpPr>
          <p:nvPr/>
        </p:nvSpPr>
        <p:spPr bwMode="auto">
          <a:xfrm>
            <a:off x="8893175" y="4327525"/>
            <a:ext cx="250825" cy="4572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1200" b="1">
                <a:solidFill>
                  <a:srgbClr val="66FF33"/>
                </a:solidFill>
                <a:latin typeface="Times New Roman" pitchFamily="18" charset="0"/>
              </a:rPr>
              <a:t>练习</a:t>
            </a:r>
          </a:p>
        </p:txBody>
      </p:sp>
      <p:sp>
        <p:nvSpPr>
          <p:cNvPr id="32781" name="文本框 44045">
            <a:hlinkClick r:id="rId12" action="ppaction://hlinksldjump"/>
          </p:cNvPr>
          <p:cNvSpPr txBox="1">
            <a:spLocks noChangeArrowheads="1"/>
          </p:cNvSpPr>
          <p:nvPr/>
        </p:nvSpPr>
        <p:spPr bwMode="auto">
          <a:xfrm>
            <a:off x="8893175" y="4797425"/>
            <a:ext cx="250825" cy="4572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1200" b="1">
                <a:solidFill>
                  <a:srgbClr val="FF3300"/>
                </a:solidFill>
                <a:latin typeface="Times New Roman" pitchFamily="18" charset="0"/>
              </a:rPr>
              <a:t>拓展</a:t>
            </a:r>
          </a:p>
        </p:txBody>
      </p:sp>
      <p:sp>
        <p:nvSpPr>
          <p:cNvPr id="32782" name="文本框 44046">
            <a:hlinkClick r:id="rId13" action="ppaction://hlinksldjump"/>
          </p:cNvPr>
          <p:cNvSpPr txBox="1">
            <a:spLocks noChangeArrowheads="1"/>
          </p:cNvSpPr>
          <p:nvPr/>
        </p:nvSpPr>
        <p:spPr bwMode="auto">
          <a:xfrm>
            <a:off x="8893175" y="5262563"/>
            <a:ext cx="250825" cy="4572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1200" b="1">
                <a:solidFill>
                  <a:srgbClr val="66FF33"/>
                </a:solidFill>
                <a:latin typeface="Times New Roman" pitchFamily="18" charset="0"/>
              </a:rPr>
              <a:t>挑战</a:t>
            </a:r>
          </a:p>
        </p:txBody>
      </p:sp>
      <p:sp>
        <p:nvSpPr>
          <p:cNvPr id="32783" name="文本框 44047">
            <a:hlinkClick r:id="" action="ppaction://hlinkshowjump?jump=lastslideviewed"/>
          </p:cNvPr>
          <p:cNvSpPr txBox="1">
            <a:spLocks noChangeArrowheads="1"/>
          </p:cNvSpPr>
          <p:nvPr/>
        </p:nvSpPr>
        <p:spPr bwMode="auto">
          <a:xfrm>
            <a:off x="8893175" y="5735638"/>
            <a:ext cx="250825" cy="4572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1200" b="1">
                <a:solidFill>
                  <a:srgbClr val="FF3300"/>
                </a:solidFill>
                <a:latin typeface="Times New Roman" pitchFamily="18" charset="0"/>
              </a:rPr>
              <a:t>返回</a:t>
            </a:r>
          </a:p>
        </p:txBody>
      </p:sp>
      <p:sp>
        <p:nvSpPr>
          <p:cNvPr id="32784" name="文本框 44048">
            <a:hlinkClick r:id="rId14" action="ppaction://hlinksldjump"/>
          </p:cNvPr>
          <p:cNvSpPr txBox="1">
            <a:spLocks noChangeArrowheads="1"/>
          </p:cNvSpPr>
          <p:nvPr/>
        </p:nvSpPr>
        <p:spPr bwMode="auto">
          <a:xfrm>
            <a:off x="8893175" y="6211888"/>
            <a:ext cx="250825" cy="4572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1200" b="1">
                <a:solidFill>
                  <a:srgbClr val="66FF33"/>
                </a:solidFill>
                <a:latin typeface="Times New Roman" pitchFamily="18" charset="0"/>
              </a:rPr>
              <a:t>结束</a:t>
            </a:r>
          </a:p>
        </p:txBody>
      </p:sp>
      <p:sp>
        <p:nvSpPr>
          <p:cNvPr id="32785" name="文本框 44049">
            <a:hlinkClick r:id="rId13" action="ppaction://hlinksldjump"/>
          </p:cNvPr>
          <p:cNvSpPr txBox="1">
            <a:spLocks noChangeArrowheads="1"/>
          </p:cNvSpPr>
          <p:nvPr/>
        </p:nvSpPr>
        <p:spPr bwMode="auto">
          <a:xfrm>
            <a:off x="8893175" y="200025"/>
            <a:ext cx="250825" cy="4572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1200" b="1">
                <a:solidFill>
                  <a:srgbClr val="FF3300"/>
                </a:solidFill>
                <a:latin typeface="Times New Roman" pitchFamily="18" charset="0"/>
              </a:rPr>
              <a:t>应用</a:t>
            </a:r>
          </a:p>
        </p:txBody>
      </p:sp>
      <p:sp>
        <p:nvSpPr>
          <p:cNvPr id="44051" name="矩形 44050"/>
          <p:cNvSpPr>
            <a:spLocks noChangeArrowheads="1" noChangeShapeType="1" noTextEdit="1"/>
          </p:cNvSpPr>
          <p:nvPr/>
        </p:nvSpPr>
        <p:spPr bwMode="auto">
          <a:xfrm>
            <a:off x="5435600" y="0"/>
            <a:ext cx="3025775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宋体"/>
                <a:ea typeface="宋体"/>
              </a:rPr>
              <a:t>凸透镜的应用</a:t>
            </a:r>
          </a:p>
        </p:txBody>
      </p:sp>
      <p:grpSp>
        <p:nvGrpSpPr>
          <p:cNvPr id="44052" name="组合 44051"/>
          <p:cNvGrpSpPr>
            <a:grpSpLocks/>
          </p:cNvGrpSpPr>
          <p:nvPr/>
        </p:nvGrpSpPr>
        <p:grpSpPr bwMode="auto">
          <a:xfrm>
            <a:off x="2959100" y="188913"/>
            <a:ext cx="1152525" cy="2109787"/>
            <a:chOff x="3239" y="1178"/>
            <a:chExt cx="1248" cy="1584"/>
          </a:xfrm>
        </p:grpSpPr>
        <p:sp>
          <p:nvSpPr>
            <p:cNvPr id="32868" name="椭圆 44052"/>
            <p:cNvSpPr>
              <a:spLocks noChangeArrowheads="1"/>
            </p:cNvSpPr>
            <p:nvPr/>
          </p:nvSpPr>
          <p:spPr bwMode="auto">
            <a:xfrm>
              <a:off x="3239" y="1658"/>
              <a:ext cx="144" cy="672"/>
            </a:xfrm>
            <a:prstGeom prst="ellipse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 sz="3800" b="1">
                <a:ea typeface="黑体" pitchFamily="49" charset="-122"/>
              </a:endParaRPr>
            </a:p>
          </p:txBody>
        </p:sp>
        <p:sp>
          <p:nvSpPr>
            <p:cNvPr id="32869" name="直接连接符 44053"/>
            <p:cNvSpPr>
              <a:spLocks noChangeShapeType="1"/>
            </p:cNvSpPr>
            <p:nvPr/>
          </p:nvSpPr>
          <p:spPr bwMode="auto">
            <a:xfrm>
              <a:off x="3287" y="1658"/>
              <a:ext cx="67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2870" name="直接连接符 44054"/>
            <p:cNvSpPr>
              <a:spLocks noChangeShapeType="1"/>
            </p:cNvSpPr>
            <p:nvPr/>
          </p:nvSpPr>
          <p:spPr bwMode="auto">
            <a:xfrm>
              <a:off x="3287" y="2330"/>
              <a:ext cx="72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2871" name="直接连接符 44055"/>
            <p:cNvSpPr>
              <a:spLocks noChangeShapeType="1"/>
            </p:cNvSpPr>
            <p:nvPr/>
          </p:nvSpPr>
          <p:spPr bwMode="auto">
            <a:xfrm flipV="1">
              <a:off x="3959" y="1178"/>
              <a:ext cx="0" cy="48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2872" name="直接连接符 44056"/>
            <p:cNvSpPr>
              <a:spLocks noChangeShapeType="1"/>
            </p:cNvSpPr>
            <p:nvPr/>
          </p:nvSpPr>
          <p:spPr bwMode="auto">
            <a:xfrm>
              <a:off x="4007" y="2330"/>
              <a:ext cx="0" cy="43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2873" name="直接连接符 44057"/>
            <p:cNvSpPr>
              <a:spLocks noChangeShapeType="1"/>
            </p:cNvSpPr>
            <p:nvPr/>
          </p:nvSpPr>
          <p:spPr bwMode="auto">
            <a:xfrm>
              <a:off x="3959" y="1178"/>
              <a:ext cx="52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2874" name="直接连接符 44058"/>
            <p:cNvSpPr>
              <a:spLocks noChangeShapeType="1"/>
            </p:cNvSpPr>
            <p:nvPr/>
          </p:nvSpPr>
          <p:spPr bwMode="auto">
            <a:xfrm>
              <a:off x="4007" y="2762"/>
              <a:ext cx="48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2875" name="直接连接符 44059"/>
            <p:cNvSpPr>
              <a:spLocks noChangeShapeType="1"/>
            </p:cNvSpPr>
            <p:nvPr/>
          </p:nvSpPr>
          <p:spPr bwMode="auto">
            <a:xfrm>
              <a:off x="4487" y="1178"/>
              <a:ext cx="0" cy="158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44061" name="组合 44060"/>
          <p:cNvGrpSpPr>
            <a:grpSpLocks/>
          </p:cNvGrpSpPr>
          <p:nvPr/>
        </p:nvGrpSpPr>
        <p:grpSpPr bwMode="auto">
          <a:xfrm>
            <a:off x="395288" y="476250"/>
            <a:ext cx="3671887" cy="1871663"/>
            <a:chOff x="793" y="1482"/>
            <a:chExt cx="3683" cy="1285"/>
          </a:xfrm>
        </p:grpSpPr>
        <p:sp>
          <p:nvSpPr>
            <p:cNvPr id="32864" name="任意多边形 44061"/>
            <p:cNvSpPr>
              <a:spLocks noChangeArrowheads="1"/>
            </p:cNvSpPr>
            <p:nvPr/>
          </p:nvSpPr>
          <p:spPr bwMode="auto">
            <a:xfrm>
              <a:off x="793" y="1482"/>
              <a:ext cx="3673" cy="661"/>
            </a:xfrm>
            <a:custGeom>
              <a:avLst/>
              <a:gdLst>
                <a:gd name="T0" fmla="*/ 0 w 3673"/>
                <a:gd name="T1" fmla="*/ 0 h 661"/>
                <a:gd name="T2" fmla="*/ 3673 w 3673"/>
                <a:gd name="T3" fmla="*/ 661 h 661"/>
                <a:gd name="T4" fmla="*/ 0 60000 65536"/>
                <a:gd name="T5" fmla="*/ 0 60000 65536"/>
                <a:gd name="T6" fmla="*/ 0 w 3673"/>
                <a:gd name="T7" fmla="*/ 0 h 661"/>
                <a:gd name="T8" fmla="*/ 3673 w 3673"/>
                <a:gd name="T9" fmla="*/ 661 h 66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673" h="661">
                  <a:moveTo>
                    <a:pt x="0" y="0"/>
                  </a:moveTo>
                  <a:lnTo>
                    <a:pt x="3673" y="661"/>
                  </a:lnTo>
                </a:path>
              </a:pathLst>
            </a:cu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2865" name="任意多边形 44062"/>
            <p:cNvSpPr>
              <a:spLocks noChangeArrowheads="1"/>
            </p:cNvSpPr>
            <p:nvPr/>
          </p:nvSpPr>
          <p:spPr bwMode="auto">
            <a:xfrm>
              <a:off x="793" y="1851"/>
              <a:ext cx="3683" cy="916"/>
            </a:xfrm>
            <a:custGeom>
              <a:avLst/>
              <a:gdLst>
                <a:gd name="T0" fmla="*/ 0 w 3683"/>
                <a:gd name="T1" fmla="*/ 916 h 916"/>
                <a:gd name="T2" fmla="*/ 3683 w 3683"/>
                <a:gd name="T3" fmla="*/ 0 h 916"/>
                <a:gd name="T4" fmla="*/ 0 60000 65536"/>
                <a:gd name="T5" fmla="*/ 0 60000 65536"/>
                <a:gd name="T6" fmla="*/ 0 w 3683"/>
                <a:gd name="T7" fmla="*/ 0 h 916"/>
                <a:gd name="T8" fmla="*/ 3683 w 3683"/>
                <a:gd name="T9" fmla="*/ 916 h 91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683" h="916">
                  <a:moveTo>
                    <a:pt x="0" y="916"/>
                  </a:moveTo>
                  <a:lnTo>
                    <a:pt x="3683" y="0"/>
                  </a:lnTo>
                </a:path>
              </a:pathLst>
            </a:cu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2866" name="任意多边形 44063"/>
            <p:cNvSpPr>
              <a:spLocks noChangeArrowheads="1"/>
            </p:cNvSpPr>
            <p:nvPr/>
          </p:nvSpPr>
          <p:spPr bwMode="auto">
            <a:xfrm>
              <a:off x="1383" y="2469"/>
              <a:ext cx="579" cy="153"/>
            </a:xfrm>
            <a:custGeom>
              <a:avLst/>
              <a:gdLst>
                <a:gd name="T0" fmla="*/ 0 w 572"/>
                <a:gd name="T1" fmla="*/ 153 h 74"/>
                <a:gd name="T2" fmla="*/ 579 w 572"/>
                <a:gd name="T3" fmla="*/ 0 h 74"/>
                <a:gd name="T4" fmla="*/ 0 60000 65536"/>
                <a:gd name="T5" fmla="*/ 0 60000 65536"/>
                <a:gd name="T6" fmla="*/ 0 w 572"/>
                <a:gd name="T7" fmla="*/ 0 h 74"/>
                <a:gd name="T8" fmla="*/ 572 w 572"/>
                <a:gd name="T9" fmla="*/ 74 h 7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72" h="74">
                  <a:moveTo>
                    <a:pt x="0" y="74"/>
                  </a:moveTo>
                  <a:lnTo>
                    <a:pt x="572" y="0"/>
                  </a:lnTo>
                </a:path>
              </a:pathLst>
            </a:cu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2867" name="任意多边形 44064"/>
            <p:cNvSpPr>
              <a:spLocks noChangeArrowheads="1"/>
            </p:cNvSpPr>
            <p:nvPr/>
          </p:nvSpPr>
          <p:spPr bwMode="auto">
            <a:xfrm>
              <a:off x="1292" y="1570"/>
              <a:ext cx="691" cy="130"/>
            </a:xfrm>
            <a:custGeom>
              <a:avLst/>
              <a:gdLst>
                <a:gd name="T0" fmla="*/ 0 w 691"/>
                <a:gd name="T1" fmla="*/ 0 h 130"/>
                <a:gd name="T2" fmla="*/ 691 w 691"/>
                <a:gd name="T3" fmla="*/ 130 h 130"/>
                <a:gd name="T4" fmla="*/ 0 60000 65536"/>
                <a:gd name="T5" fmla="*/ 0 60000 65536"/>
                <a:gd name="T6" fmla="*/ 0 w 691"/>
                <a:gd name="T7" fmla="*/ 0 h 130"/>
                <a:gd name="T8" fmla="*/ 691 w 691"/>
                <a:gd name="T9" fmla="*/ 130 h 13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691" h="130">
                  <a:moveTo>
                    <a:pt x="0" y="0"/>
                  </a:moveTo>
                  <a:lnTo>
                    <a:pt x="691" y="130"/>
                  </a:lnTo>
                </a:path>
              </a:pathLst>
            </a:cu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44066" name="文本框 44065"/>
          <p:cNvSpPr txBox="1">
            <a:spLocks noChangeArrowheads="1"/>
          </p:cNvSpPr>
          <p:nvPr/>
        </p:nvSpPr>
        <p:spPr bwMode="auto">
          <a:xfrm>
            <a:off x="1331913" y="0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2400" b="1">
                <a:latin typeface="黑体" pitchFamily="49" charset="-122"/>
                <a:ea typeface="黑体" pitchFamily="49" charset="-122"/>
              </a:rPr>
              <a:t>镜头</a:t>
            </a:r>
            <a:r>
              <a:rPr lang="en-US" altLang="zh-CN" sz="2400" b="1">
                <a:latin typeface="黑体" pitchFamily="49" charset="-122"/>
                <a:ea typeface="黑体" pitchFamily="49" charset="-122"/>
              </a:rPr>
              <a:t>(</a:t>
            </a:r>
            <a:r>
              <a:rPr lang="zh-CN" altLang="en-US" sz="2400" b="1">
                <a:latin typeface="黑体" pitchFamily="49" charset="-122"/>
                <a:ea typeface="黑体" pitchFamily="49" charset="-122"/>
              </a:rPr>
              <a:t>凸透镜</a:t>
            </a:r>
            <a:r>
              <a:rPr lang="en-US" altLang="zh-CN" sz="2400" b="1">
                <a:latin typeface="黑体" pitchFamily="49" charset="-122"/>
                <a:ea typeface="黑体" pitchFamily="49" charset="-122"/>
              </a:rPr>
              <a:t>)</a:t>
            </a:r>
          </a:p>
        </p:txBody>
      </p:sp>
      <p:sp>
        <p:nvSpPr>
          <p:cNvPr id="44067" name="文本框 44066"/>
          <p:cNvSpPr txBox="1">
            <a:spLocks noChangeArrowheads="1"/>
          </p:cNvSpPr>
          <p:nvPr/>
        </p:nvSpPr>
        <p:spPr bwMode="auto">
          <a:xfrm>
            <a:off x="4284663" y="981075"/>
            <a:ext cx="549275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r>
              <a:rPr lang="en-US" altLang="zh-CN" sz="2400" b="1">
                <a:latin typeface="黑体" pitchFamily="49" charset="-122"/>
                <a:ea typeface="黑体" pitchFamily="49" charset="-122"/>
              </a:rPr>
              <a:t>(</a:t>
            </a:r>
            <a:r>
              <a:rPr lang="zh-CN" altLang="en-US" sz="2400" b="1">
                <a:latin typeface="黑体" pitchFamily="49" charset="-122"/>
                <a:ea typeface="黑体" pitchFamily="49" charset="-122"/>
              </a:rPr>
              <a:t>像</a:t>
            </a:r>
            <a:r>
              <a:rPr lang="en-US" altLang="zh-CN" sz="2400" b="1">
                <a:latin typeface="黑体" pitchFamily="49" charset="-122"/>
                <a:ea typeface="黑体" pitchFamily="49" charset="-122"/>
              </a:rPr>
              <a:t>)</a:t>
            </a:r>
          </a:p>
        </p:txBody>
      </p:sp>
      <p:pic>
        <p:nvPicPr>
          <p:cNvPr id="44068" name="图片 44067" descr="xx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0" y="333375"/>
            <a:ext cx="755650" cy="201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069" name="图片 44068" descr="xx2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4010025" y="995363"/>
            <a:ext cx="1301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4070" name="文本框 44069"/>
          <p:cNvSpPr txBox="1">
            <a:spLocks noChangeArrowheads="1"/>
          </p:cNvSpPr>
          <p:nvPr/>
        </p:nvSpPr>
        <p:spPr bwMode="auto">
          <a:xfrm>
            <a:off x="5148263" y="908050"/>
            <a:ext cx="3527425" cy="95567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latin typeface="黑体" pitchFamily="49" charset="-122"/>
                <a:ea typeface="黑体" pitchFamily="49" charset="-122"/>
              </a:rPr>
              <a:t>   照相机能成</a:t>
            </a:r>
            <a:r>
              <a:rPr lang="zh-CN" altLang="en-US" sz="2800" b="1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倒立</a:t>
            </a:r>
            <a:r>
              <a:rPr lang="zh-CN" altLang="en-US" sz="2800" b="1">
                <a:latin typeface="黑体" pitchFamily="49" charset="-122"/>
                <a:ea typeface="黑体" pitchFamily="49" charset="-122"/>
              </a:rPr>
              <a:t>的、</a:t>
            </a:r>
            <a:r>
              <a:rPr lang="zh-CN" altLang="en-US" sz="2800" b="1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缩小</a:t>
            </a:r>
            <a:r>
              <a:rPr lang="zh-CN" altLang="en-US" sz="2800" b="1">
                <a:latin typeface="黑体" pitchFamily="49" charset="-122"/>
                <a:ea typeface="黑体" pitchFamily="49" charset="-122"/>
              </a:rPr>
              <a:t>的</a:t>
            </a:r>
            <a:r>
              <a:rPr lang="zh-CN" altLang="en-US" sz="2800" b="1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实像</a:t>
            </a:r>
            <a:r>
              <a:rPr lang="zh-CN" altLang="en-US" sz="2800" b="1">
                <a:latin typeface="黑体" pitchFamily="49" charset="-122"/>
                <a:ea typeface="黑体" pitchFamily="49" charset="-122"/>
              </a:rPr>
              <a:t>。</a:t>
            </a:r>
          </a:p>
        </p:txBody>
      </p:sp>
      <p:grpSp>
        <p:nvGrpSpPr>
          <p:cNvPr id="44071" name="组合 44070"/>
          <p:cNvGrpSpPr>
            <a:grpSpLocks/>
          </p:cNvGrpSpPr>
          <p:nvPr/>
        </p:nvGrpSpPr>
        <p:grpSpPr bwMode="auto">
          <a:xfrm>
            <a:off x="395288" y="2419350"/>
            <a:ext cx="4608512" cy="2336800"/>
            <a:chOff x="249" y="1524"/>
            <a:chExt cx="2903" cy="1472"/>
          </a:xfrm>
        </p:grpSpPr>
        <p:sp>
          <p:nvSpPr>
            <p:cNvPr id="32800" name="矩形 44071"/>
            <p:cNvSpPr>
              <a:spLocks noChangeArrowheads="1"/>
            </p:cNvSpPr>
            <p:nvPr/>
          </p:nvSpPr>
          <p:spPr bwMode="auto">
            <a:xfrm flipH="1">
              <a:off x="249" y="1525"/>
              <a:ext cx="48" cy="1274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bg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zh-CN" altLang="en-US" sz="3800" b="1">
                <a:ea typeface="黑体" pitchFamily="49" charset="-122"/>
              </a:endParaRPr>
            </a:p>
          </p:txBody>
        </p:sp>
        <p:sp>
          <p:nvSpPr>
            <p:cNvPr id="32801" name="任意多边形 44072"/>
            <p:cNvSpPr>
              <a:spLocks noChangeArrowheads="1"/>
            </p:cNvSpPr>
            <p:nvPr/>
          </p:nvSpPr>
          <p:spPr bwMode="auto">
            <a:xfrm>
              <a:off x="2092" y="2568"/>
              <a:ext cx="726" cy="428"/>
            </a:xfrm>
            <a:custGeom>
              <a:avLst/>
              <a:gdLst>
                <a:gd name="T0" fmla="*/ 0 w 21600"/>
                <a:gd name="T1" fmla="*/ 0 h 21600"/>
                <a:gd name="T2" fmla="*/ 182 w 21600"/>
                <a:gd name="T3" fmla="*/ 428 h 21600"/>
                <a:gd name="T4" fmla="*/ 544 w 21600"/>
                <a:gd name="T5" fmla="*/ 428 h 21600"/>
                <a:gd name="T6" fmla="*/ 726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9966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2802" name="矩形 44073"/>
            <p:cNvSpPr>
              <a:spLocks noChangeArrowheads="1"/>
            </p:cNvSpPr>
            <p:nvPr/>
          </p:nvSpPr>
          <p:spPr bwMode="auto">
            <a:xfrm flipV="1">
              <a:off x="2092" y="2524"/>
              <a:ext cx="725" cy="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zh-CN" altLang="en-US" sz="3800" b="1">
                <a:ea typeface="黑体" pitchFamily="49" charset="-122"/>
              </a:endParaRPr>
            </a:p>
          </p:txBody>
        </p:sp>
        <p:grpSp>
          <p:nvGrpSpPr>
            <p:cNvPr id="32803" name="组合 44074"/>
            <p:cNvGrpSpPr>
              <a:grpSpLocks/>
            </p:cNvGrpSpPr>
            <p:nvPr/>
          </p:nvGrpSpPr>
          <p:grpSpPr bwMode="auto">
            <a:xfrm>
              <a:off x="2272" y="1625"/>
              <a:ext cx="499" cy="888"/>
              <a:chOff x="3755" y="636"/>
              <a:chExt cx="1078" cy="1649"/>
            </a:xfrm>
          </p:grpSpPr>
          <p:sp>
            <p:nvSpPr>
              <p:cNvPr id="32857" name="椭圆 44075"/>
              <p:cNvSpPr>
                <a:spLocks noChangeArrowheads="1"/>
              </p:cNvSpPr>
              <p:nvPr/>
            </p:nvSpPr>
            <p:spPr bwMode="auto">
              <a:xfrm>
                <a:off x="3755" y="1068"/>
                <a:ext cx="768" cy="96"/>
              </a:xfrm>
              <a:prstGeom prst="ellipse">
                <a:avLst/>
              </a:prstGeom>
              <a:solidFill>
                <a:srgbClr val="FFFF00"/>
              </a:solidFill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 sz="3800" b="1">
                  <a:ea typeface="黑体" pitchFamily="49" charset="-122"/>
                </a:endParaRPr>
              </a:p>
            </p:txBody>
          </p:sp>
          <p:sp>
            <p:nvSpPr>
              <p:cNvPr id="32858" name="矩形 44076"/>
              <p:cNvSpPr>
                <a:spLocks noChangeArrowheads="1"/>
              </p:cNvSpPr>
              <p:nvPr/>
            </p:nvSpPr>
            <p:spPr bwMode="auto">
              <a:xfrm>
                <a:off x="4785" y="845"/>
                <a:ext cx="48" cy="14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zh-CN" altLang="en-US" sz="3800" b="1">
                  <a:ea typeface="黑体" pitchFamily="49" charset="-122"/>
                </a:endParaRPr>
              </a:p>
            </p:txBody>
          </p:sp>
          <p:sp>
            <p:nvSpPr>
              <p:cNvPr id="32859" name="矩形 44077"/>
              <p:cNvSpPr>
                <a:spLocks noChangeArrowheads="1"/>
              </p:cNvSpPr>
              <p:nvPr/>
            </p:nvSpPr>
            <p:spPr bwMode="auto">
              <a:xfrm>
                <a:off x="4497" y="1105"/>
                <a:ext cx="288" cy="4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zh-CN" altLang="en-US" sz="3800" b="1">
                  <a:ea typeface="黑体" pitchFamily="49" charset="-122"/>
                </a:endParaRPr>
              </a:p>
            </p:txBody>
          </p:sp>
          <p:grpSp>
            <p:nvGrpSpPr>
              <p:cNvPr id="32860" name="lxqlx8"/>
              <p:cNvGrpSpPr>
                <a:grpSpLocks/>
              </p:cNvGrpSpPr>
              <p:nvPr/>
            </p:nvGrpSpPr>
            <p:grpSpPr bwMode="auto">
              <a:xfrm rot="2398839" flipV="1">
                <a:off x="3851" y="636"/>
                <a:ext cx="576" cy="63"/>
                <a:chOff x="4373" y="6238"/>
                <a:chExt cx="3035" cy="93"/>
              </a:xfrm>
            </p:grpSpPr>
            <p:sp>
              <p:nvSpPr>
                <p:cNvPr id="32862" name="矩形 44079"/>
                <p:cNvSpPr>
                  <a:spLocks noChangeArrowheads="1"/>
                </p:cNvSpPr>
                <p:nvPr/>
              </p:nvSpPr>
              <p:spPr bwMode="auto">
                <a:xfrm>
                  <a:off x="4373" y="6239"/>
                  <a:ext cx="3021" cy="92"/>
                </a:xfrm>
                <a:prstGeom prst="rect">
                  <a:avLst/>
                </a:prstGeom>
                <a:pattFill prst="ltUpDiag">
                  <a:fgClr>
                    <a:srgbClr val="000000"/>
                  </a:fgClr>
                  <a:bgClr>
                    <a:srgbClr val="FFFFFF"/>
                  </a:bgClr>
                </a:pattFill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zh-CN" altLang="en-US" sz="3800" b="1">
                    <a:ea typeface="黑体" pitchFamily="49" charset="-122"/>
                  </a:endParaRPr>
                </a:p>
              </p:txBody>
            </p:sp>
            <p:sp>
              <p:nvSpPr>
                <p:cNvPr id="32863" name="直接连接符 44080"/>
                <p:cNvSpPr>
                  <a:spLocks noChangeShapeType="1"/>
                </p:cNvSpPr>
                <p:nvPr/>
              </p:nvSpPr>
              <p:spPr bwMode="auto">
                <a:xfrm>
                  <a:off x="4378" y="6238"/>
                  <a:ext cx="3030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sp>
            <p:nvSpPr>
              <p:cNvPr id="32861" name="矩形 44081"/>
              <p:cNvSpPr>
                <a:spLocks noChangeArrowheads="1"/>
              </p:cNvSpPr>
              <p:nvPr/>
            </p:nvSpPr>
            <p:spPr bwMode="auto">
              <a:xfrm>
                <a:off x="4331" y="828"/>
                <a:ext cx="480" cy="4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zh-CN" altLang="en-US" sz="3800" b="1">
                  <a:ea typeface="黑体" pitchFamily="49" charset="-122"/>
                </a:endParaRPr>
              </a:p>
            </p:txBody>
          </p:sp>
        </p:grpSp>
        <p:sp>
          <p:nvSpPr>
            <p:cNvPr id="32804" name="文本框 44082"/>
            <p:cNvSpPr txBox="1">
              <a:spLocks noChangeArrowheads="1"/>
            </p:cNvSpPr>
            <p:nvPr/>
          </p:nvSpPr>
          <p:spPr bwMode="auto">
            <a:xfrm>
              <a:off x="2863" y="1524"/>
              <a:ext cx="289" cy="9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eaVert">
              <a:spAutoFit/>
            </a:bodyPr>
            <a:lstStyle/>
            <a:p>
              <a:r>
                <a:rPr lang="zh-CN" altLang="en-US" b="1">
                  <a:latin typeface="黑体" pitchFamily="49" charset="-122"/>
                  <a:ea typeface="黑体" pitchFamily="49" charset="-122"/>
                </a:rPr>
                <a:t>镜头</a:t>
              </a:r>
              <a:r>
                <a:rPr lang="en-US" altLang="zh-CN" b="1">
                  <a:latin typeface="黑体" pitchFamily="49" charset="-122"/>
                  <a:ea typeface="黑体" pitchFamily="49" charset="-122"/>
                </a:rPr>
                <a:t>(</a:t>
              </a:r>
              <a:r>
                <a:rPr lang="zh-CN" altLang="en-US" b="1">
                  <a:latin typeface="黑体" pitchFamily="49" charset="-122"/>
                  <a:ea typeface="黑体" pitchFamily="49" charset="-122"/>
                </a:rPr>
                <a:t>凸透镜</a:t>
              </a:r>
              <a:r>
                <a:rPr lang="en-US" altLang="zh-CN" b="1">
                  <a:latin typeface="黑体" pitchFamily="49" charset="-122"/>
                  <a:ea typeface="黑体" pitchFamily="49" charset="-122"/>
                </a:rPr>
                <a:t>)</a:t>
              </a:r>
            </a:p>
          </p:txBody>
        </p:sp>
        <p:grpSp>
          <p:nvGrpSpPr>
            <p:cNvPr id="32805" name="组合 44083"/>
            <p:cNvGrpSpPr>
              <a:grpSpLocks/>
            </p:cNvGrpSpPr>
            <p:nvPr/>
          </p:nvGrpSpPr>
          <p:grpSpPr bwMode="auto">
            <a:xfrm>
              <a:off x="341" y="1589"/>
              <a:ext cx="2176" cy="961"/>
              <a:chOff x="839" y="709"/>
              <a:chExt cx="3216" cy="1248"/>
            </a:xfrm>
          </p:grpSpPr>
          <p:sp>
            <p:nvSpPr>
              <p:cNvPr id="32853" name="直接连接符 44084"/>
              <p:cNvSpPr>
                <a:spLocks noChangeShapeType="1"/>
              </p:cNvSpPr>
              <p:nvPr/>
            </p:nvSpPr>
            <p:spPr bwMode="auto">
              <a:xfrm flipH="1">
                <a:off x="839" y="709"/>
                <a:ext cx="2976" cy="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2854" name="直接连接符 44085"/>
              <p:cNvSpPr>
                <a:spLocks noChangeShapeType="1"/>
              </p:cNvSpPr>
              <p:nvPr/>
            </p:nvSpPr>
            <p:spPr bwMode="auto">
              <a:xfrm flipH="1">
                <a:off x="839" y="949"/>
                <a:ext cx="3216" cy="1008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2855" name="直接连接符 44086"/>
              <p:cNvSpPr>
                <a:spLocks noChangeShapeType="1"/>
              </p:cNvSpPr>
              <p:nvPr/>
            </p:nvSpPr>
            <p:spPr bwMode="auto">
              <a:xfrm flipH="1">
                <a:off x="2327" y="1399"/>
                <a:ext cx="288" cy="96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2856" name="直接连接符 44087"/>
              <p:cNvSpPr>
                <a:spLocks noChangeShapeType="1"/>
              </p:cNvSpPr>
              <p:nvPr/>
            </p:nvSpPr>
            <p:spPr bwMode="auto">
              <a:xfrm flipH="1">
                <a:off x="2279" y="709"/>
                <a:ext cx="288" cy="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sp>
          <p:nvSpPr>
            <p:cNvPr id="32806" name="上箭头 44088"/>
            <p:cNvSpPr>
              <a:spLocks noChangeArrowheads="1"/>
            </p:cNvSpPr>
            <p:nvPr/>
          </p:nvSpPr>
          <p:spPr bwMode="auto">
            <a:xfrm>
              <a:off x="278" y="1570"/>
              <a:ext cx="91" cy="998"/>
            </a:xfrm>
            <a:prstGeom prst="upArrow">
              <a:avLst>
                <a:gd name="adj1" fmla="val 50000"/>
                <a:gd name="adj2" fmla="val 274125"/>
              </a:avLst>
            </a:prstGeom>
            <a:solidFill>
              <a:srgbClr val="00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zh-CN" altLang="en-US" sz="3800" b="1">
                <a:ea typeface="黑体" pitchFamily="49" charset="-122"/>
              </a:endParaRPr>
            </a:p>
          </p:txBody>
        </p:sp>
        <p:grpSp>
          <p:nvGrpSpPr>
            <p:cNvPr id="32807" name="组合 44089"/>
            <p:cNvGrpSpPr>
              <a:grpSpLocks/>
            </p:cNvGrpSpPr>
            <p:nvPr/>
          </p:nvGrpSpPr>
          <p:grpSpPr bwMode="auto">
            <a:xfrm>
              <a:off x="2245" y="1616"/>
              <a:ext cx="482" cy="906"/>
              <a:chOff x="3622" y="712"/>
              <a:chExt cx="720" cy="1632"/>
            </a:xfrm>
          </p:grpSpPr>
          <p:sp>
            <p:nvSpPr>
              <p:cNvPr id="32849" name="直接连接符 44090"/>
              <p:cNvSpPr>
                <a:spLocks noChangeShapeType="1"/>
              </p:cNvSpPr>
              <p:nvPr/>
            </p:nvSpPr>
            <p:spPr bwMode="auto">
              <a:xfrm flipH="1" flipV="1">
                <a:off x="3814" y="712"/>
                <a:ext cx="528" cy="1632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2850" name="直接连接符 44091"/>
              <p:cNvSpPr>
                <a:spLocks noChangeShapeType="1"/>
              </p:cNvSpPr>
              <p:nvPr/>
            </p:nvSpPr>
            <p:spPr bwMode="auto">
              <a:xfrm flipV="1">
                <a:off x="3622" y="952"/>
                <a:ext cx="432" cy="1392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2851" name="直接连接符 44092"/>
              <p:cNvSpPr>
                <a:spLocks noChangeShapeType="1"/>
              </p:cNvSpPr>
              <p:nvPr/>
            </p:nvSpPr>
            <p:spPr bwMode="auto">
              <a:xfrm flipH="1" flipV="1">
                <a:off x="4189" y="1864"/>
                <a:ext cx="48" cy="144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2852" name="直接连接符 44093"/>
              <p:cNvSpPr>
                <a:spLocks noChangeShapeType="1"/>
              </p:cNvSpPr>
              <p:nvPr/>
            </p:nvSpPr>
            <p:spPr bwMode="auto">
              <a:xfrm flipV="1">
                <a:off x="3709" y="1912"/>
                <a:ext cx="48" cy="144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32808" name="组合 44094"/>
            <p:cNvGrpSpPr>
              <a:grpSpLocks/>
            </p:cNvGrpSpPr>
            <p:nvPr/>
          </p:nvGrpSpPr>
          <p:grpSpPr bwMode="auto">
            <a:xfrm>
              <a:off x="2501" y="2522"/>
              <a:ext cx="227" cy="318"/>
              <a:chOff x="4513" y="2069"/>
              <a:chExt cx="182" cy="363"/>
            </a:xfrm>
          </p:grpSpPr>
          <p:sp>
            <p:nvSpPr>
              <p:cNvPr id="32847" name="直接连接符 44095"/>
              <p:cNvSpPr>
                <a:spLocks noChangeShapeType="1"/>
              </p:cNvSpPr>
              <p:nvPr/>
            </p:nvSpPr>
            <p:spPr bwMode="auto">
              <a:xfrm flipV="1">
                <a:off x="4513" y="2069"/>
                <a:ext cx="182" cy="363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2848" name="直接连接符 44096"/>
              <p:cNvSpPr>
                <a:spLocks noChangeShapeType="1"/>
              </p:cNvSpPr>
              <p:nvPr/>
            </p:nvSpPr>
            <p:spPr bwMode="auto">
              <a:xfrm flipV="1">
                <a:off x="4574" y="2178"/>
                <a:ext cx="60" cy="145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32809" name="组合 44097"/>
            <p:cNvGrpSpPr>
              <a:grpSpLocks/>
            </p:cNvGrpSpPr>
            <p:nvPr/>
          </p:nvGrpSpPr>
          <p:grpSpPr bwMode="auto">
            <a:xfrm>
              <a:off x="2228" y="2522"/>
              <a:ext cx="182" cy="318"/>
              <a:chOff x="4241" y="2069"/>
              <a:chExt cx="151" cy="327"/>
            </a:xfrm>
          </p:grpSpPr>
          <p:sp>
            <p:nvSpPr>
              <p:cNvPr id="32845" name="直接连接符 44098"/>
              <p:cNvSpPr>
                <a:spLocks noChangeShapeType="1"/>
              </p:cNvSpPr>
              <p:nvPr/>
            </p:nvSpPr>
            <p:spPr bwMode="auto">
              <a:xfrm flipH="1" flipV="1">
                <a:off x="4241" y="2069"/>
                <a:ext cx="151" cy="327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2846" name="直接连接符 44099"/>
              <p:cNvSpPr>
                <a:spLocks noChangeShapeType="1"/>
              </p:cNvSpPr>
              <p:nvPr/>
            </p:nvSpPr>
            <p:spPr bwMode="auto">
              <a:xfrm flipH="1" flipV="1">
                <a:off x="4296" y="2178"/>
                <a:ext cx="60" cy="145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32810" name="组合 44100"/>
            <p:cNvGrpSpPr>
              <a:grpSpLocks/>
            </p:cNvGrpSpPr>
            <p:nvPr/>
          </p:nvGrpSpPr>
          <p:grpSpPr bwMode="auto">
            <a:xfrm>
              <a:off x="1593" y="2296"/>
              <a:ext cx="1134" cy="366"/>
              <a:chOff x="2806" y="1960"/>
              <a:chExt cx="1488" cy="452"/>
            </a:xfrm>
          </p:grpSpPr>
          <p:sp>
            <p:nvSpPr>
              <p:cNvPr id="32843" name="右箭头 44101"/>
              <p:cNvSpPr>
                <a:spLocks noChangeArrowheads="1"/>
              </p:cNvSpPr>
              <p:nvPr/>
            </p:nvSpPr>
            <p:spPr bwMode="auto">
              <a:xfrm>
                <a:off x="3670" y="2200"/>
                <a:ext cx="624" cy="96"/>
              </a:xfrm>
              <a:prstGeom prst="rightArrow">
                <a:avLst>
                  <a:gd name="adj1" fmla="val 50000"/>
                  <a:gd name="adj2" fmla="val 162500"/>
                </a:avLst>
              </a:prstGeom>
              <a:solidFill>
                <a:srgbClr val="0066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zh-CN" altLang="en-US" sz="3800" b="1">
                  <a:ea typeface="黑体" pitchFamily="49" charset="-122"/>
                </a:endParaRPr>
              </a:p>
            </p:txBody>
          </p:sp>
          <p:sp>
            <p:nvSpPr>
              <p:cNvPr id="32844" name="文本框 44102"/>
              <p:cNvSpPr txBox="1">
                <a:spLocks noChangeArrowheads="1"/>
              </p:cNvSpPr>
              <p:nvPr/>
            </p:nvSpPr>
            <p:spPr bwMode="auto">
              <a:xfrm>
                <a:off x="2806" y="1960"/>
                <a:ext cx="768" cy="4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zh-CN" altLang="en-US" sz="1600" b="1">
                    <a:latin typeface="黑体" pitchFamily="49" charset="-122"/>
                    <a:ea typeface="黑体" pitchFamily="49" charset="-122"/>
                  </a:rPr>
                  <a:t>投影片（物）</a:t>
                </a:r>
              </a:p>
            </p:txBody>
          </p:sp>
        </p:grpSp>
        <p:sp>
          <p:nvSpPr>
            <p:cNvPr id="32811" name="文本框 44103"/>
            <p:cNvSpPr txBox="1">
              <a:spLocks noChangeArrowheads="1"/>
            </p:cNvSpPr>
            <p:nvPr/>
          </p:nvSpPr>
          <p:spPr bwMode="auto">
            <a:xfrm>
              <a:off x="335" y="2023"/>
              <a:ext cx="44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zh-CN" altLang="en-US" sz="2400" b="1">
                  <a:latin typeface="黑体" pitchFamily="49" charset="-122"/>
                  <a:ea typeface="黑体" pitchFamily="49" charset="-122"/>
                </a:rPr>
                <a:t>像</a:t>
              </a:r>
            </a:p>
          </p:txBody>
        </p:sp>
        <p:grpSp>
          <p:nvGrpSpPr>
            <p:cNvPr id="32812" name="lxqdxt11"/>
            <p:cNvGrpSpPr>
              <a:grpSpLocks/>
            </p:cNvGrpSpPr>
            <p:nvPr/>
          </p:nvGrpSpPr>
          <p:grpSpPr bwMode="auto">
            <a:xfrm>
              <a:off x="2410" y="2794"/>
              <a:ext cx="91" cy="181"/>
              <a:chOff x="1936" y="6723"/>
              <a:chExt cx="1874" cy="2763"/>
            </a:xfrm>
          </p:grpSpPr>
          <p:grpSp>
            <p:nvGrpSpPr>
              <p:cNvPr id="32814" name="组合 44105"/>
              <p:cNvGrpSpPr>
                <a:grpSpLocks noChangeAspect="1"/>
              </p:cNvGrpSpPr>
              <p:nvPr/>
            </p:nvGrpSpPr>
            <p:grpSpPr bwMode="auto">
              <a:xfrm>
                <a:off x="2658" y="9339"/>
                <a:ext cx="462" cy="147"/>
                <a:chOff x="6549" y="5081"/>
                <a:chExt cx="498" cy="198"/>
              </a:xfrm>
            </p:grpSpPr>
            <p:sp>
              <p:nvSpPr>
                <p:cNvPr id="32841" name="任意多边形 44106"/>
                <p:cNvSpPr>
                  <a:spLocks noChangeAspect="1" noChangeArrowheads="1"/>
                </p:cNvSpPr>
                <p:nvPr/>
              </p:nvSpPr>
              <p:spPr bwMode="auto">
                <a:xfrm>
                  <a:off x="6549" y="5081"/>
                  <a:ext cx="498" cy="198"/>
                </a:xfrm>
                <a:custGeom>
                  <a:avLst/>
                  <a:gdLst>
                    <a:gd name="T0" fmla="*/ 0 w 498"/>
                    <a:gd name="T1" fmla="*/ 0 h 198"/>
                    <a:gd name="T2" fmla="*/ 101 w 498"/>
                    <a:gd name="T3" fmla="*/ 157 h 198"/>
                    <a:gd name="T4" fmla="*/ 110 w 498"/>
                    <a:gd name="T5" fmla="*/ 167 h 198"/>
                    <a:gd name="T6" fmla="*/ 121 w 498"/>
                    <a:gd name="T7" fmla="*/ 173 h 198"/>
                    <a:gd name="T8" fmla="*/ 136 w 498"/>
                    <a:gd name="T9" fmla="*/ 178 h 198"/>
                    <a:gd name="T10" fmla="*/ 153 w 498"/>
                    <a:gd name="T11" fmla="*/ 186 h 198"/>
                    <a:gd name="T12" fmla="*/ 174 w 498"/>
                    <a:gd name="T13" fmla="*/ 190 h 198"/>
                    <a:gd name="T14" fmla="*/ 188 w 498"/>
                    <a:gd name="T15" fmla="*/ 191 h 198"/>
                    <a:gd name="T16" fmla="*/ 205 w 498"/>
                    <a:gd name="T17" fmla="*/ 194 h 198"/>
                    <a:gd name="T18" fmla="*/ 222 w 498"/>
                    <a:gd name="T19" fmla="*/ 195 h 198"/>
                    <a:gd name="T20" fmla="*/ 243 w 498"/>
                    <a:gd name="T21" fmla="*/ 198 h 198"/>
                    <a:gd name="T22" fmla="*/ 257 w 498"/>
                    <a:gd name="T23" fmla="*/ 198 h 198"/>
                    <a:gd name="T24" fmla="*/ 278 w 498"/>
                    <a:gd name="T25" fmla="*/ 195 h 198"/>
                    <a:gd name="T26" fmla="*/ 295 w 498"/>
                    <a:gd name="T27" fmla="*/ 194 h 198"/>
                    <a:gd name="T28" fmla="*/ 315 w 498"/>
                    <a:gd name="T29" fmla="*/ 191 h 198"/>
                    <a:gd name="T30" fmla="*/ 332 w 498"/>
                    <a:gd name="T31" fmla="*/ 190 h 198"/>
                    <a:gd name="T32" fmla="*/ 349 w 498"/>
                    <a:gd name="T33" fmla="*/ 185 h 198"/>
                    <a:gd name="T34" fmla="*/ 366 w 498"/>
                    <a:gd name="T35" fmla="*/ 181 h 198"/>
                    <a:gd name="T36" fmla="*/ 380 w 498"/>
                    <a:gd name="T37" fmla="*/ 173 h 198"/>
                    <a:gd name="T38" fmla="*/ 392 w 498"/>
                    <a:gd name="T39" fmla="*/ 165 h 198"/>
                    <a:gd name="T40" fmla="*/ 397 w 498"/>
                    <a:gd name="T41" fmla="*/ 160 h 198"/>
                    <a:gd name="T42" fmla="*/ 405 w 498"/>
                    <a:gd name="T43" fmla="*/ 152 h 198"/>
                    <a:gd name="T44" fmla="*/ 498 w 498"/>
                    <a:gd name="T45" fmla="*/ 0 h 198"/>
                    <a:gd name="T46" fmla="*/ 0 w 498"/>
                    <a:gd name="T47" fmla="*/ 0 h 198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w 498"/>
                    <a:gd name="T73" fmla="*/ 0 h 198"/>
                    <a:gd name="T74" fmla="*/ 498 w 498"/>
                    <a:gd name="T75" fmla="*/ 198 h 198"/>
                  </a:gdLst>
                  <a:ahLst/>
                  <a:cxnLst>
                    <a:cxn ang="T48">
                      <a:pos x="T0" y="T1"/>
                    </a:cxn>
                    <a:cxn ang="T49">
                      <a:pos x="T2" y="T3"/>
                    </a:cxn>
                    <a:cxn ang="T50">
                      <a:pos x="T4" y="T5"/>
                    </a:cxn>
                    <a:cxn ang="T51">
                      <a:pos x="T6" y="T7"/>
                    </a:cxn>
                    <a:cxn ang="T52">
                      <a:pos x="T8" y="T9"/>
                    </a:cxn>
                    <a:cxn ang="T53">
                      <a:pos x="T10" y="T11"/>
                    </a:cxn>
                    <a:cxn ang="T54">
                      <a:pos x="T12" y="T13"/>
                    </a:cxn>
                    <a:cxn ang="T55">
                      <a:pos x="T14" y="T15"/>
                    </a:cxn>
                    <a:cxn ang="T56">
                      <a:pos x="T16" y="T17"/>
                    </a:cxn>
                    <a:cxn ang="T57">
                      <a:pos x="T18" y="T19"/>
                    </a:cxn>
                    <a:cxn ang="T58">
                      <a:pos x="T20" y="T21"/>
                    </a:cxn>
                    <a:cxn ang="T59">
                      <a:pos x="T22" y="T23"/>
                    </a:cxn>
                    <a:cxn ang="T60">
                      <a:pos x="T24" y="T25"/>
                    </a:cxn>
                    <a:cxn ang="T61">
                      <a:pos x="T26" y="T27"/>
                    </a:cxn>
                    <a:cxn ang="T62">
                      <a:pos x="T28" y="T29"/>
                    </a:cxn>
                    <a:cxn ang="T63">
                      <a:pos x="T30" y="T31"/>
                    </a:cxn>
                    <a:cxn ang="T64">
                      <a:pos x="T32" y="T33"/>
                    </a:cxn>
                    <a:cxn ang="T65">
                      <a:pos x="T34" y="T35"/>
                    </a:cxn>
                    <a:cxn ang="T66">
                      <a:pos x="T36" y="T37"/>
                    </a:cxn>
                    <a:cxn ang="T67">
                      <a:pos x="T38" y="T39"/>
                    </a:cxn>
                    <a:cxn ang="T68">
                      <a:pos x="T40" y="T41"/>
                    </a:cxn>
                    <a:cxn ang="T69">
                      <a:pos x="T42" y="T43"/>
                    </a:cxn>
                    <a:cxn ang="T70">
                      <a:pos x="T44" y="T45"/>
                    </a:cxn>
                    <a:cxn ang="T71">
                      <a:pos x="T46" y="T47"/>
                    </a:cxn>
                  </a:cxnLst>
                  <a:rect l="T72" t="T73" r="T74" b="T75"/>
                  <a:pathLst>
                    <a:path w="498" h="198">
                      <a:moveTo>
                        <a:pt x="0" y="0"/>
                      </a:moveTo>
                      <a:lnTo>
                        <a:pt x="101" y="157"/>
                      </a:lnTo>
                      <a:lnTo>
                        <a:pt x="110" y="167"/>
                      </a:lnTo>
                      <a:lnTo>
                        <a:pt x="121" y="173"/>
                      </a:lnTo>
                      <a:lnTo>
                        <a:pt x="136" y="178"/>
                      </a:lnTo>
                      <a:lnTo>
                        <a:pt x="153" y="186"/>
                      </a:lnTo>
                      <a:lnTo>
                        <a:pt x="174" y="190"/>
                      </a:lnTo>
                      <a:lnTo>
                        <a:pt x="188" y="191"/>
                      </a:lnTo>
                      <a:lnTo>
                        <a:pt x="205" y="194"/>
                      </a:lnTo>
                      <a:lnTo>
                        <a:pt x="222" y="195"/>
                      </a:lnTo>
                      <a:lnTo>
                        <a:pt x="243" y="198"/>
                      </a:lnTo>
                      <a:lnTo>
                        <a:pt x="257" y="198"/>
                      </a:lnTo>
                      <a:lnTo>
                        <a:pt x="278" y="195"/>
                      </a:lnTo>
                      <a:lnTo>
                        <a:pt x="295" y="194"/>
                      </a:lnTo>
                      <a:lnTo>
                        <a:pt x="315" y="191"/>
                      </a:lnTo>
                      <a:lnTo>
                        <a:pt x="332" y="190"/>
                      </a:lnTo>
                      <a:lnTo>
                        <a:pt x="349" y="185"/>
                      </a:lnTo>
                      <a:lnTo>
                        <a:pt x="366" y="181"/>
                      </a:lnTo>
                      <a:lnTo>
                        <a:pt x="380" y="173"/>
                      </a:lnTo>
                      <a:lnTo>
                        <a:pt x="392" y="165"/>
                      </a:lnTo>
                      <a:lnTo>
                        <a:pt x="397" y="160"/>
                      </a:lnTo>
                      <a:lnTo>
                        <a:pt x="405" y="152"/>
                      </a:lnTo>
                      <a:lnTo>
                        <a:pt x="498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32842" name="任意多边形 44107"/>
                <p:cNvSpPr>
                  <a:spLocks noChangeAspect="1" noChangeArrowheads="1"/>
                </p:cNvSpPr>
                <p:nvPr/>
              </p:nvSpPr>
              <p:spPr bwMode="auto">
                <a:xfrm>
                  <a:off x="6627" y="5081"/>
                  <a:ext cx="222" cy="198"/>
                </a:xfrm>
                <a:custGeom>
                  <a:avLst/>
                  <a:gdLst>
                    <a:gd name="T0" fmla="*/ 0 w 222"/>
                    <a:gd name="T1" fmla="*/ 0 h 198"/>
                    <a:gd name="T2" fmla="*/ 62 w 222"/>
                    <a:gd name="T3" fmla="*/ 178 h 198"/>
                    <a:gd name="T4" fmla="*/ 75 w 222"/>
                    <a:gd name="T5" fmla="*/ 186 h 198"/>
                    <a:gd name="T6" fmla="*/ 96 w 222"/>
                    <a:gd name="T7" fmla="*/ 190 h 198"/>
                    <a:gd name="T8" fmla="*/ 110 w 222"/>
                    <a:gd name="T9" fmla="*/ 191 h 198"/>
                    <a:gd name="T10" fmla="*/ 127 w 222"/>
                    <a:gd name="T11" fmla="*/ 194 h 198"/>
                    <a:gd name="T12" fmla="*/ 144 w 222"/>
                    <a:gd name="T13" fmla="*/ 195 h 198"/>
                    <a:gd name="T14" fmla="*/ 165 w 222"/>
                    <a:gd name="T15" fmla="*/ 198 h 198"/>
                    <a:gd name="T16" fmla="*/ 179 w 222"/>
                    <a:gd name="T17" fmla="*/ 198 h 198"/>
                    <a:gd name="T18" fmla="*/ 200 w 222"/>
                    <a:gd name="T19" fmla="*/ 195 h 198"/>
                    <a:gd name="T20" fmla="*/ 222 w 222"/>
                    <a:gd name="T21" fmla="*/ 0 h 198"/>
                    <a:gd name="T22" fmla="*/ 0 w 222"/>
                    <a:gd name="T23" fmla="*/ 0 h 198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w 222"/>
                    <a:gd name="T37" fmla="*/ 0 h 198"/>
                    <a:gd name="T38" fmla="*/ 222 w 222"/>
                    <a:gd name="T39" fmla="*/ 198 h 198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T36" t="T37" r="T38" b="T39"/>
                  <a:pathLst>
                    <a:path w="222" h="198">
                      <a:moveTo>
                        <a:pt x="0" y="0"/>
                      </a:moveTo>
                      <a:lnTo>
                        <a:pt x="62" y="178"/>
                      </a:lnTo>
                      <a:lnTo>
                        <a:pt x="75" y="186"/>
                      </a:lnTo>
                      <a:lnTo>
                        <a:pt x="96" y="190"/>
                      </a:lnTo>
                      <a:lnTo>
                        <a:pt x="110" y="191"/>
                      </a:lnTo>
                      <a:lnTo>
                        <a:pt x="127" y="194"/>
                      </a:lnTo>
                      <a:lnTo>
                        <a:pt x="144" y="195"/>
                      </a:lnTo>
                      <a:lnTo>
                        <a:pt x="165" y="198"/>
                      </a:lnTo>
                      <a:lnTo>
                        <a:pt x="179" y="198"/>
                      </a:lnTo>
                      <a:lnTo>
                        <a:pt x="200" y="195"/>
                      </a:lnTo>
                      <a:lnTo>
                        <a:pt x="222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sp>
            <p:nvSpPr>
              <p:cNvPr id="32815" name="任意多边形 44108"/>
              <p:cNvSpPr>
                <a:spLocks noChangeAspect="1" noChangeArrowheads="1"/>
              </p:cNvSpPr>
              <p:nvPr/>
            </p:nvSpPr>
            <p:spPr bwMode="auto">
              <a:xfrm>
                <a:off x="2447" y="8837"/>
                <a:ext cx="847" cy="533"/>
              </a:xfrm>
              <a:custGeom>
                <a:avLst/>
                <a:gdLst>
                  <a:gd name="T0" fmla="*/ 19 w 913"/>
                  <a:gd name="T1" fmla="*/ 15 h 718"/>
                  <a:gd name="T2" fmla="*/ 23 w 913"/>
                  <a:gd name="T3" fmla="*/ 28 h 718"/>
                  <a:gd name="T4" fmla="*/ 21 w 913"/>
                  <a:gd name="T5" fmla="*/ 54 h 718"/>
                  <a:gd name="T6" fmla="*/ 11 w 913"/>
                  <a:gd name="T7" fmla="*/ 71 h 718"/>
                  <a:gd name="T8" fmla="*/ 6 w 913"/>
                  <a:gd name="T9" fmla="*/ 94 h 718"/>
                  <a:gd name="T10" fmla="*/ 16 w 913"/>
                  <a:gd name="T11" fmla="*/ 111 h 718"/>
                  <a:gd name="T12" fmla="*/ 32 w 913"/>
                  <a:gd name="T13" fmla="*/ 131 h 718"/>
                  <a:gd name="T14" fmla="*/ 28 w 913"/>
                  <a:gd name="T15" fmla="*/ 145 h 718"/>
                  <a:gd name="T16" fmla="*/ 12 w 913"/>
                  <a:gd name="T17" fmla="*/ 160 h 718"/>
                  <a:gd name="T18" fmla="*/ 6 w 913"/>
                  <a:gd name="T19" fmla="*/ 175 h 718"/>
                  <a:gd name="T20" fmla="*/ 18 w 913"/>
                  <a:gd name="T21" fmla="*/ 192 h 718"/>
                  <a:gd name="T22" fmla="*/ 28 w 913"/>
                  <a:gd name="T23" fmla="*/ 206 h 718"/>
                  <a:gd name="T24" fmla="*/ 28 w 913"/>
                  <a:gd name="T25" fmla="*/ 223 h 718"/>
                  <a:gd name="T26" fmla="*/ 11 w 913"/>
                  <a:gd name="T27" fmla="*/ 239 h 718"/>
                  <a:gd name="T28" fmla="*/ 0 w 913"/>
                  <a:gd name="T29" fmla="*/ 259 h 718"/>
                  <a:gd name="T30" fmla="*/ 12 w 913"/>
                  <a:gd name="T31" fmla="*/ 276 h 718"/>
                  <a:gd name="T32" fmla="*/ 31 w 913"/>
                  <a:gd name="T33" fmla="*/ 294 h 718"/>
                  <a:gd name="T34" fmla="*/ 31 w 913"/>
                  <a:gd name="T35" fmla="*/ 320 h 718"/>
                  <a:gd name="T36" fmla="*/ 18 w 913"/>
                  <a:gd name="T37" fmla="*/ 338 h 718"/>
                  <a:gd name="T38" fmla="*/ 19 w 913"/>
                  <a:gd name="T39" fmla="*/ 351 h 718"/>
                  <a:gd name="T40" fmla="*/ 39 w 913"/>
                  <a:gd name="T41" fmla="*/ 370 h 718"/>
                  <a:gd name="T42" fmla="*/ 99 w 913"/>
                  <a:gd name="T43" fmla="*/ 425 h 718"/>
                  <a:gd name="T44" fmla="*/ 154 w 913"/>
                  <a:gd name="T45" fmla="*/ 467 h 718"/>
                  <a:gd name="T46" fmla="*/ 201 w 913"/>
                  <a:gd name="T47" fmla="*/ 490 h 718"/>
                  <a:gd name="T48" fmla="*/ 290 w 913"/>
                  <a:gd name="T49" fmla="*/ 520 h 718"/>
                  <a:gd name="T50" fmla="*/ 372 w 913"/>
                  <a:gd name="T51" fmla="*/ 532 h 718"/>
                  <a:gd name="T52" fmla="*/ 485 w 913"/>
                  <a:gd name="T53" fmla="*/ 532 h 718"/>
                  <a:gd name="T54" fmla="*/ 580 w 913"/>
                  <a:gd name="T55" fmla="*/ 524 h 718"/>
                  <a:gd name="T56" fmla="*/ 647 w 913"/>
                  <a:gd name="T57" fmla="*/ 509 h 718"/>
                  <a:gd name="T58" fmla="*/ 690 w 913"/>
                  <a:gd name="T59" fmla="*/ 489 h 718"/>
                  <a:gd name="T60" fmla="*/ 722 w 913"/>
                  <a:gd name="T61" fmla="*/ 467 h 718"/>
                  <a:gd name="T62" fmla="*/ 811 w 913"/>
                  <a:gd name="T63" fmla="*/ 366 h 718"/>
                  <a:gd name="T64" fmla="*/ 829 w 913"/>
                  <a:gd name="T65" fmla="*/ 333 h 718"/>
                  <a:gd name="T66" fmla="*/ 830 w 913"/>
                  <a:gd name="T67" fmla="*/ 317 h 718"/>
                  <a:gd name="T68" fmla="*/ 818 w 913"/>
                  <a:gd name="T69" fmla="*/ 301 h 718"/>
                  <a:gd name="T70" fmla="*/ 818 w 913"/>
                  <a:gd name="T71" fmla="*/ 283 h 718"/>
                  <a:gd name="T72" fmla="*/ 829 w 913"/>
                  <a:gd name="T73" fmla="*/ 269 h 718"/>
                  <a:gd name="T74" fmla="*/ 842 w 913"/>
                  <a:gd name="T75" fmla="*/ 253 h 718"/>
                  <a:gd name="T76" fmla="*/ 846 w 913"/>
                  <a:gd name="T77" fmla="*/ 235 h 718"/>
                  <a:gd name="T78" fmla="*/ 835 w 913"/>
                  <a:gd name="T79" fmla="*/ 219 h 718"/>
                  <a:gd name="T80" fmla="*/ 822 w 913"/>
                  <a:gd name="T81" fmla="*/ 204 h 718"/>
                  <a:gd name="T82" fmla="*/ 822 w 913"/>
                  <a:gd name="T83" fmla="*/ 189 h 718"/>
                  <a:gd name="T84" fmla="*/ 839 w 913"/>
                  <a:gd name="T85" fmla="*/ 170 h 718"/>
                  <a:gd name="T86" fmla="*/ 842 w 913"/>
                  <a:gd name="T87" fmla="*/ 150 h 718"/>
                  <a:gd name="T88" fmla="*/ 829 w 913"/>
                  <a:gd name="T89" fmla="*/ 131 h 718"/>
                  <a:gd name="T90" fmla="*/ 822 w 913"/>
                  <a:gd name="T91" fmla="*/ 115 h 718"/>
                  <a:gd name="T92" fmla="*/ 830 w 913"/>
                  <a:gd name="T93" fmla="*/ 97 h 718"/>
                  <a:gd name="T94" fmla="*/ 842 w 913"/>
                  <a:gd name="T95" fmla="*/ 84 h 718"/>
                  <a:gd name="T96" fmla="*/ 847 w 913"/>
                  <a:gd name="T97" fmla="*/ 65 h 718"/>
                  <a:gd name="T98" fmla="*/ 838 w 913"/>
                  <a:gd name="T99" fmla="*/ 50 h 718"/>
                  <a:gd name="T100" fmla="*/ 826 w 913"/>
                  <a:gd name="T101" fmla="*/ 31 h 718"/>
                  <a:gd name="T102" fmla="*/ 829 w 913"/>
                  <a:gd name="T103" fmla="*/ 13 h 718"/>
                  <a:gd name="T104" fmla="*/ 24 w 913"/>
                  <a:gd name="T105" fmla="*/ 0 h 718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913"/>
                  <a:gd name="T160" fmla="*/ 0 h 718"/>
                  <a:gd name="T161" fmla="*/ 913 w 913"/>
                  <a:gd name="T162" fmla="*/ 718 h 718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913" h="718">
                    <a:moveTo>
                      <a:pt x="26" y="0"/>
                    </a:moveTo>
                    <a:lnTo>
                      <a:pt x="21" y="20"/>
                    </a:lnTo>
                    <a:lnTo>
                      <a:pt x="23" y="29"/>
                    </a:lnTo>
                    <a:lnTo>
                      <a:pt x="25" y="38"/>
                    </a:lnTo>
                    <a:lnTo>
                      <a:pt x="26" y="59"/>
                    </a:lnTo>
                    <a:lnTo>
                      <a:pt x="23" y="73"/>
                    </a:lnTo>
                    <a:lnTo>
                      <a:pt x="17" y="86"/>
                    </a:lnTo>
                    <a:lnTo>
                      <a:pt x="12" y="96"/>
                    </a:lnTo>
                    <a:lnTo>
                      <a:pt x="6" y="113"/>
                    </a:lnTo>
                    <a:lnTo>
                      <a:pt x="6" y="126"/>
                    </a:lnTo>
                    <a:lnTo>
                      <a:pt x="12" y="138"/>
                    </a:lnTo>
                    <a:lnTo>
                      <a:pt x="17" y="149"/>
                    </a:lnTo>
                    <a:lnTo>
                      <a:pt x="29" y="162"/>
                    </a:lnTo>
                    <a:lnTo>
                      <a:pt x="34" y="176"/>
                    </a:lnTo>
                    <a:lnTo>
                      <a:pt x="34" y="185"/>
                    </a:lnTo>
                    <a:lnTo>
                      <a:pt x="30" y="195"/>
                    </a:lnTo>
                    <a:lnTo>
                      <a:pt x="21" y="204"/>
                    </a:lnTo>
                    <a:lnTo>
                      <a:pt x="13" y="216"/>
                    </a:lnTo>
                    <a:lnTo>
                      <a:pt x="8" y="225"/>
                    </a:lnTo>
                    <a:lnTo>
                      <a:pt x="6" y="236"/>
                    </a:lnTo>
                    <a:lnTo>
                      <a:pt x="12" y="248"/>
                    </a:lnTo>
                    <a:lnTo>
                      <a:pt x="19" y="259"/>
                    </a:lnTo>
                    <a:lnTo>
                      <a:pt x="26" y="269"/>
                    </a:lnTo>
                    <a:lnTo>
                      <a:pt x="30" y="278"/>
                    </a:lnTo>
                    <a:lnTo>
                      <a:pt x="34" y="288"/>
                    </a:lnTo>
                    <a:lnTo>
                      <a:pt x="30" y="301"/>
                    </a:lnTo>
                    <a:lnTo>
                      <a:pt x="21" y="313"/>
                    </a:lnTo>
                    <a:lnTo>
                      <a:pt x="12" y="322"/>
                    </a:lnTo>
                    <a:lnTo>
                      <a:pt x="2" y="337"/>
                    </a:lnTo>
                    <a:lnTo>
                      <a:pt x="0" y="349"/>
                    </a:lnTo>
                    <a:lnTo>
                      <a:pt x="4" y="362"/>
                    </a:lnTo>
                    <a:lnTo>
                      <a:pt x="13" y="372"/>
                    </a:lnTo>
                    <a:lnTo>
                      <a:pt x="23" y="383"/>
                    </a:lnTo>
                    <a:lnTo>
                      <a:pt x="33" y="396"/>
                    </a:lnTo>
                    <a:lnTo>
                      <a:pt x="38" y="414"/>
                    </a:lnTo>
                    <a:lnTo>
                      <a:pt x="33" y="431"/>
                    </a:lnTo>
                    <a:lnTo>
                      <a:pt x="23" y="444"/>
                    </a:lnTo>
                    <a:lnTo>
                      <a:pt x="19" y="455"/>
                    </a:lnTo>
                    <a:lnTo>
                      <a:pt x="19" y="466"/>
                    </a:lnTo>
                    <a:lnTo>
                      <a:pt x="21" y="473"/>
                    </a:lnTo>
                    <a:lnTo>
                      <a:pt x="29" y="484"/>
                    </a:lnTo>
                    <a:lnTo>
                      <a:pt x="42" y="499"/>
                    </a:lnTo>
                    <a:lnTo>
                      <a:pt x="64" y="528"/>
                    </a:lnTo>
                    <a:lnTo>
                      <a:pt x="107" y="573"/>
                    </a:lnTo>
                    <a:lnTo>
                      <a:pt x="144" y="609"/>
                    </a:lnTo>
                    <a:lnTo>
                      <a:pt x="166" y="629"/>
                    </a:lnTo>
                    <a:lnTo>
                      <a:pt x="190" y="643"/>
                    </a:lnTo>
                    <a:lnTo>
                      <a:pt x="217" y="660"/>
                    </a:lnTo>
                    <a:lnTo>
                      <a:pt x="255" y="681"/>
                    </a:lnTo>
                    <a:lnTo>
                      <a:pt x="313" y="701"/>
                    </a:lnTo>
                    <a:lnTo>
                      <a:pt x="356" y="710"/>
                    </a:lnTo>
                    <a:lnTo>
                      <a:pt x="401" y="716"/>
                    </a:lnTo>
                    <a:lnTo>
                      <a:pt x="460" y="718"/>
                    </a:lnTo>
                    <a:lnTo>
                      <a:pt x="523" y="716"/>
                    </a:lnTo>
                    <a:lnTo>
                      <a:pt x="578" y="714"/>
                    </a:lnTo>
                    <a:lnTo>
                      <a:pt x="625" y="706"/>
                    </a:lnTo>
                    <a:lnTo>
                      <a:pt x="667" y="697"/>
                    </a:lnTo>
                    <a:lnTo>
                      <a:pt x="697" y="685"/>
                    </a:lnTo>
                    <a:lnTo>
                      <a:pt x="723" y="672"/>
                    </a:lnTo>
                    <a:lnTo>
                      <a:pt x="744" y="659"/>
                    </a:lnTo>
                    <a:lnTo>
                      <a:pt x="761" y="647"/>
                    </a:lnTo>
                    <a:lnTo>
                      <a:pt x="778" y="629"/>
                    </a:lnTo>
                    <a:lnTo>
                      <a:pt x="832" y="556"/>
                    </a:lnTo>
                    <a:lnTo>
                      <a:pt x="874" y="493"/>
                    </a:lnTo>
                    <a:lnTo>
                      <a:pt x="890" y="461"/>
                    </a:lnTo>
                    <a:lnTo>
                      <a:pt x="894" y="448"/>
                    </a:lnTo>
                    <a:lnTo>
                      <a:pt x="895" y="438"/>
                    </a:lnTo>
                    <a:lnTo>
                      <a:pt x="895" y="427"/>
                    </a:lnTo>
                    <a:lnTo>
                      <a:pt x="887" y="414"/>
                    </a:lnTo>
                    <a:lnTo>
                      <a:pt x="882" y="406"/>
                    </a:lnTo>
                    <a:lnTo>
                      <a:pt x="879" y="394"/>
                    </a:lnTo>
                    <a:lnTo>
                      <a:pt x="882" y="381"/>
                    </a:lnTo>
                    <a:lnTo>
                      <a:pt x="887" y="372"/>
                    </a:lnTo>
                    <a:lnTo>
                      <a:pt x="894" y="362"/>
                    </a:lnTo>
                    <a:lnTo>
                      <a:pt x="900" y="352"/>
                    </a:lnTo>
                    <a:lnTo>
                      <a:pt x="908" y="341"/>
                    </a:lnTo>
                    <a:lnTo>
                      <a:pt x="913" y="330"/>
                    </a:lnTo>
                    <a:lnTo>
                      <a:pt x="912" y="316"/>
                    </a:lnTo>
                    <a:lnTo>
                      <a:pt x="907" y="305"/>
                    </a:lnTo>
                    <a:lnTo>
                      <a:pt x="900" y="295"/>
                    </a:lnTo>
                    <a:lnTo>
                      <a:pt x="894" y="286"/>
                    </a:lnTo>
                    <a:lnTo>
                      <a:pt x="886" y="275"/>
                    </a:lnTo>
                    <a:lnTo>
                      <a:pt x="883" y="263"/>
                    </a:lnTo>
                    <a:lnTo>
                      <a:pt x="886" y="254"/>
                    </a:lnTo>
                    <a:lnTo>
                      <a:pt x="895" y="240"/>
                    </a:lnTo>
                    <a:lnTo>
                      <a:pt x="904" y="229"/>
                    </a:lnTo>
                    <a:lnTo>
                      <a:pt x="908" y="217"/>
                    </a:lnTo>
                    <a:lnTo>
                      <a:pt x="908" y="202"/>
                    </a:lnTo>
                    <a:lnTo>
                      <a:pt x="903" y="187"/>
                    </a:lnTo>
                    <a:lnTo>
                      <a:pt x="894" y="176"/>
                    </a:lnTo>
                    <a:lnTo>
                      <a:pt x="890" y="168"/>
                    </a:lnTo>
                    <a:lnTo>
                      <a:pt x="886" y="155"/>
                    </a:lnTo>
                    <a:lnTo>
                      <a:pt x="887" y="141"/>
                    </a:lnTo>
                    <a:lnTo>
                      <a:pt x="895" y="130"/>
                    </a:lnTo>
                    <a:lnTo>
                      <a:pt x="900" y="122"/>
                    </a:lnTo>
                    <a:lnTo>
                      <a:pt x="908" y="113"/>
                    </a:lnTo>
                    <a:lnTo>
                      <a:pt x="912" y="101"/>
                    </a:lnTo>
                    <a:lnTo>
                      <a:pt x="913" y="88"/>
                    </a:lnTo>
                    <a:lnTo>
                      <a:pt x="911" y="80"/>
                    </a:lnTo>
                    <a:lnTo>
                      <a:pt x="903" y="67"/>
                    </a:lnTo>
                    <a:lnTo>
                      <a:pt x="895" y="56"/>
                    </a:lnTo>
                    <a:lnTo>
                      <a:pt x="890" y="42"/>
                    </a:lnTo>
                    <a:lnTo>
                      <a:pt x="890" y="29"/>
                    </a:lnTo>
                    <a:lnTo>
                      <a:pt x="894" y="18"/>
                    </a:lnTo>
                    <a:lnTo>
                      <a:pt x="891" y="0"/>
                    </a:lnTo>
                    <a:lnTo>
                      <a:pt x="26" y="0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2816" name="任意多边形 44109"/>
              <p:cNvSpPr>
                <a:spLocks noChangeAspect="1" noChangeArrowheads="1"/>
              </p:cNvSpPr>
              <p:nvPr/>
            </p:nvSpPr>
            <p:spPr bwMode="auto">
              <a:xfrm>
                <a:off x="2452" y="8880"/>
                <a:ext cx="105" cy="74"/>
              </a:xfrm>
              <a:custGeom>
                <a:avLst/>
                <a:gdLst>
                  <a:gd name="T0" fmla="*/ 6 w 113"/>
                  <a:gd name="T1" fmla="*/ 0 h 99"/>
                  <a:gd name="T2" fmla="*/ 12 w 113"/>
                  <a:gd name="T3" fmla="*/ 10 h 99"/>
                  <a:gd name="T4" fmla="*/ 22 w 113"/>
                  <a:gd name="T5" fmla="*/ 19 h 99"/>
                  <a:gd name="T6" fmla="*/ 41 w 113"/>
                  <a:gd name="T7" fmla="*/ 32 h 99"/>
                  <a:gd name="T8" fmla="*/ 63 w 113"/>
                  <a:gd name="T9" fmla="*/ 43 h 99"/>
                  <a:gd name="T10" fmla="*/ 85 w 113"/>
                  <a:gd name="T11" fmla="*/ 49 h 99"/>
                  <a:gd name="T12" fmla="*/ 105 w 113"/>
                  <a:gd name="T13" fmla="*/ 54 h 99"/>
                  <a:gd name="T14" fmla="*/ 97 w 113"/>
                  <a:gd name="T15" fmla="*/ 67 h 99"/>
                  <a:gd name="T16" fmla="*/ 70 w 113"/>
                  <a:gd name="T17" fmla="*/ 64 h 99"/>
                  <a:gd name="T18" fmla="*/ 41 w 113"/>
                  <a:gd name="T19" fmla="*/ 65 h 99"/>
                  <a:gd name="T20" fmla="*/ 22 w 113"/>
                  <a:gd name="T21" fmla="*/ 74 h 99"/>
                  <a:gd name="T22" fmla="*/ 26 w 113"/>
                  <a:gd name="T23" fmla="*/ 67 h 99"/>
                  <a:gd name="T24" fmla="*/ 25 w 113"/>
                  <a:gd name="T25" fmla="*/ 58 h 99"/>
                  <a:gd name="T26" fmla="*/ 19 w 113"/>
                  <a:gd name="T27" fmla="*/ 46 h 99"/>
                  <a:gd name="T28" fmla="*/ 10 w 113"/>
                  <a:gd name="T29" fmla="*/ 37 h 99"/>
                  <a:gd name="T30" fmla="*/ 2 w 113"/>
                  <a:gd name="T31" fmla="*/ 25 h 99"/>
                  <a:gd name="T32" fmla="*/ 0 w 113"/>
                  <a:gd name="T33" fmla="*/ 13 h 99"/>
                  <a:gd name="T34" fmla="*/ 6 w 113"/>
                  <a:gd name="T35" fmla="*/ 0 h 99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13"/>
                  <a:gd name="T55" fmla="*/ 0 h 99"/>
                  <a:gd name="T56" fmla="*/ 113 w 113"/>
                  <a:gd name="T57" fmla="*/ 99 h 99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13" h="99">
                    <a:moveTo>
                      <a:pt x="6" y="0"/>
                    </a:moveTo>
                    <a:lnTo>
                      <a:pt x="13" y="13"/>
                    </a:lnTo>
                    <a:lnTo>
                      <a:pt x="24" y="26"/>
                    </a:lnTo>
                    <a:lnTo>
                      <a:pt x="44" y="43"/>
                    </a:lnTo>
                    <a:lnTo>
                      <a:pt x="68" y="57"/>
                    </a:lnTo>
                    <a:lnTo>
                      <a:pt x="91" y="66"/>
                    </a:lnTo>
                    <a:lnTo>
                      <a:pt x="113" y="72"/>
                    </a:lnTo>
                    <a:lnTo>
                      <a:pt x="104" y="89"/>
                    </a:lnTo>
                    <a:lnTo>
                      <a:pt x="75" y="85"/>
                    </a:lnTo>
                    <a:lnTo>
                      <a:pt x="44" y="87"/>
                    </a:lnTo>
                    <a:lnTo>
                      <a:pt x="24" y="99"/>
                    </a:lnTo>
                    <a:lnTo>
                      <a:pt x="28" y="89"/>
                    </a:lnTo>
                    <a:lnTo>
                      <a:pt x="27" y="78"/>
                    </a:lnTo>
                    <a:lnTo>
                      <a:pt x="20" y="62"/>
                    </a:lnTo>
                    <a:lnTo>
                      <a:pt x="11" y="49"/>
                    </a:lnTo>
                    <a:lnTo>
                      <a:pt x="2" y="34"/>
                    </a:lnTo>
                    <a:lnTo>
                      <a:pt x="0" y="17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2817" name="任意多边形 44110"/>
              <p:cNvSpPr>
                <a:spLocks noChangeAspect="1" noChangeArrowheads="1"/>
              </p:cNvSpPr>
              <p:nvPr/>
            </p:nvSpPr>
            <p:spPr bwMode="auto">
              <a:xfrm>
                <a:off x="2454" y="8972"/>
                <a:ext cx="138" cy="62"/>
              </a:xfrm>
              <a:custGeom>
                <a:avLst/>
                <a:gdLst>
                  <a:gd name="T0" fmla="*/ 0 w 149"/>
                  <a:gd name="T1" fmla="*/ 7 h 84"/>
                  <a:gd name="T2" fmla="*/ 4 w 149"/>
                  <a:gd name="T3" fmla="*/ 0 h 84"/>
                  <a:gd name="T4" fmla="*/ 8 w 149"/>
                  <a:gd name="T5" fmla="*/ 7 h 84"/>
                  <a:gd name="T6" fmla="*/ 19 w 149"/>
                  <a:gd name="T7" fmla="*/ 11 h 84"/>
                  <a:gd name="T8" fmla="*/ 39 w 149"/>
                  <a:gd name="T9" fmla="*/ 18 h 84"/>
                  <a:gd name="T10" fmla="*/ 59 w 149"/>
                  <a:gd name="T11" fmla="*/ 23 h 84"/>
                  <a:gd name="T12" fmla="*/ 91 w 149"/>
                  <a:gd name="T13" fmla="*/ 28 h 84"/>
                  <a:gd name="T14" fmla="*/ 127 w 149"/>
                  <a:gd name="T15" fmla="*/ 32 h 84"/>
                  <a:gd name="T16" fmla="*/ 138 w 149"/>
                  <a:gd name="T17" fmla="*/ 59 h 84"/>
                  <a:gd name="T18" fmla="*/ 98 w 149"/>
                  <a:gd name="T19" fmla="*/ 51 h 84"/>
                  <a:gd name="T20" fmla="*/ 67 w 149"/>
                  <a:gd name="T21" fmla="*/ 48 h 84"/>
                  <a:gd name="T22" fmla="*/ 42 w 149"/>
                  <a:gd name="T23" fmla="*/ 52 h 84"/>
                  <a:gd name="T24" fmla="*/ 23 w 149"/>
                  <a:gd name="T25" fmla="*/ 62 h 84"/>
                  <a:gd name="T26" fmla="*/ 23 w 149"/>
                  <a:gd name="T27" fmla="*/ 54 h 84"/>
                  <a:gd name="T28" fmla="*/ 23 w 149"/>
                  <a:gd name="T29" fmla="*/ 46 h 84"/>
                  <a:gd name="T30" fmla="*/ 19 w 149"/>
                  <a:gd name="T31" fmla="*/ 38 h 84"/>
                  <a:gd name="T32" fmla="*/ 8 w 149"/>
                  <a:gd name="T33" fmla="*/ 27 h 84"/>
                  <a:gd name="T34" fmla="*/ 0 w 149"/>
                  <a:gd name="T35" fmla="*/ 17 h 84"/>
                  <a:gd name="T36" fmla="*/ 0 w 149"/>
                  <a:gd name="T37" fmla="*/ 7 h 84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149"/>
                  <a:gd name="T58" fmla="*/ 0 h 84"/>
                  <a:gd name="T59" fmla="*/ 149 w 149"/>
                  <a:gd name="T60" fmla="*/ 84 h 84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149" h="84">
                    <a:moveTo>
                      <a:pt x="0" y="10"/>
                    </a:moveTo>
                    <a:lnTo>
                      <a:pt x="4" y="0"/>
                    </a:lnTo>
                    <a:lnTo>
                      <a:pt x="9" y="10"/>
                    </a:lnTo>
                    <a:lnTo>
                      <a:pt x="21" y="15"/>
                    </a:lnTo>
                    <a:lnTo>
                      <a:pt x="42" y="25"/>
                    </a:lnTo>
                    <a:lnTo>
                      <a:pt x="64" y="31"/>
                    </a:lnTo>
                    <a:lnTo>
                      <a:pt x="98" y="38"/>
                    </a:lnTo>
                    <a:lnTo>
                      <a:pt x="137" y="44"/>
                    </a:lnTo>
                    <a:lnTo>
                      <a:pt x="149" y="80"/>
                    </a:lnTo>
                    <a:lnTo>
                      <a:pt x="106" y="69"/>
                    </a:lnTo>
                    <a:lnTo>
                      <a:pt x="72" y="65"/>
                    </a:lnTo>
                    <a:lnTo>
                      <a:pt x="45" y="71"/>
                    </a:lnTo>
                    <a:lnTo>
                      <a:pt x="25" y="84"/>
                    </a:lnTo>
                    <a:lnTo>
                      <a:pt x="25" y="73"/>
                    </a:lnTo>
                    <a:lnTo>
                      <a:pt x="25" y="63"/>
                    </a:lnTo>
                    <a:lnTo>
                      <a:pt x="21" y="52"/>
                    </a:lnTo>
                    <a:lnTo>
                      <a:pt x="9" y="36"/>
                    </a:lnTo>
                    <a:lnTo>
                      <a:pt x="0" y="23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2818" name="任意多边形 44111"/>
              <p:cNvSpPr>
                <a:spLocks noChangeAspect="1" noChangeArrowheads="1"/>
              </p:cNvSpPr>
              <p:nvPr/>
            </p:nvSpPr>
            <p:spPr bwMode="auto">
              <a:xfrm>
                <a:off x="2448" y="9049"/>
                <a:ext cx="163" cy="78"/>
              </a:xfrm>
              <a:custGeom>
                <a:avLst/>
                <a:gdLst>
                  <a:gd name="T0" fmla="*/ 2 w 175"/>
                  <a:gd name="T1" fmla="*/ 10 h 104"/>
                  <a:gd name="T2" fmla="*/ 9 w 175"/>
                  <a:gd name="T3" fmla="*/ 0 h 104"/>
                  <a:gd name="T4" fmla="*/ 20 w 175"/>
                  <a:gd name="T5" fmla="*/ 13 h 104"/>
                  <a:gd name="T6" fmla="*/ 30 w 175"/>
                  <a:gd name="T7" fmla="*/ 19 h 104"/>
                  <a:gd name="T8" fmla="*/ 42 w 175"/>
                  <a:gd name="T9" fmla="*/ 26 h 104"/>
                  <a:gd name="T10" fmla="*/ 64 w 175"/>
                  <a:gd name="T11" fmla="*/ 32 h 104"/>
                  <a:gd name="T12" fmla="*/ 89 w 175"/>
                  <a:gd name="T13" fmla="*/ 37 h 104"/>
                  <a:gd name="T14" fmla="*/ 117 w 175"/>
                  <a:gd name="T15" fmla="*/ 44 h 104"/>
                  <a:gd name="T16" fmla="*/ 156 w 175"/>
                  <a:gd name="T17" fmla="*/ 54 h 104"/>
                  <a:gd name="T18" fmla="*/ 163 w 175"/>
                  <a:gd name="T19" fmla="*/ 78 h 104"/>
                  <a:gd name="T20" fmla="*/ 124 w 175"/>
                  <a:gd name="T21" fmla="*/ 65 h 104"/>
                  <a:gd name="T22" fmla="*/ 96 w 175"/>
                  <a:gd name="T23" fmla="*/ 57 h 104"/>
                  <a:gd name="T24" fmla="*/ 73 w 175"/>
                  <a:gd name="T25" fmla="*/ 54 h 104"/>
                  <a:gd name="T26" fmla="*/ 54 w 175"/>
                  <a:gd name="T27" fmla="*/ 54 h 104"/>
                  <a:gd name="T28" fmla="*/ 45 w 175"/>
                  <a:gd name="T29" fmla="*/ 60 h 104"/>
                  <a:gd name="T30" fmla="*/ 34 w 175"/>
                  <a:gd name="T31" fmla="*/ 68 h 104"/>
                  <a:gd name="T32" fmla="*/ 32 w 175"/>
                  <a:gd name="T33" fmla="*/ 59 h 104"/>
                  <a:gd name="T34" fmla="*/ 20 w 175"/>
                  <a:gd name="T35" fmla="*/ 44 h 104"/>
                  <a:gd name="T36" fmla="*/ 9 w 175"/>
                  <a:gd name="T37" fmla="*/ 34 h 104"/>
                  <a:gd name="T38" fmla="*/ 0 w 175"/>
                  <a:gd name="T39" fmla="*/ 23 h 104"/>
                  <a:gd name="T40" fmla="*/ 2 w 175"/>
                  <a:gd name="T41" fmla="*/ 10 h 104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175"/>
                  <a:gd name="T64" fmla="*/ 0 h 104"/>
                  <a:gd name="T65" fmla="*/ 175 w 175"/>
                  <a:gd name="T66" fmla="*/ 104 h 104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175" h="104">
                    <a:moveTo>
                      <a:pt x="2" y="13"/>
                    </a:moveTo>
                    <a:lnTo>
                      <a:pt x="10" y="0"/>
                    </a:lnTo>
                    <a:lnTo>
                      <a:pt x="21" y="17"/>
                    </a:lnTo>
                    <a:lnTo>
                      <a:pt x="32" y="25"/>
                    </a:lnTo>
                    <a:lnTo>
                      <a:pt x="45" y="34"/>
                    </a:lnTo>
                    <a:lnTo>
                      <a:pt x="69" y="42"/>
                    </a:lnTo>
                    <a:lnTo>
                      <a:pt x="96" y="49"/>
                    </a:lnTo>
                    <a:lnTo>
                      <a:pt x="126" y="59"/>
                    </a:lnTo>
                    <a:lnTo>
                      <a:pt x="167" y="72"/>
                    </a:lnTo>
                    <a:lnTo>
                      <a:pt x="175" y="104"/>
                    </a:lnTo>
                    <a:lnTo>
                      <a:pt x="133" y="87"/>
                    </a:lnTo>
                    <a:lnTo>
                      <a:pt x="103" y="76"/>
                    </a:lnTo>
                    <a:lnTo>
                      <a:pt x="78" y="72"/>
                    </a:lnTo>
                    <a:lnTo>
                      <a:pt x="58" y="72"/>
                    </a:lnTo>
                    <a:lnTo>
                      <a:pt x="48" y="80"/>
                    </a:lnTo>
                    <a:lnTo>
                      <a:pt x="36" y="91"/>
                    </a:lnTo>
                    <a:lnTo>
                      <a:pt x="34" y="78"/>
                    </a:lnTo>
                    <a:lnTo>
                      <a:pt x="21" y="59"/>
                    </a:lnTo>
                    <a:lnTo>
                      <a:pt x="10" y="45"/>
                    </a:lnTo>
                    <a:lnTo>
                      <a:pt x="0" y="31"/>
                    </a:lnTo>
                    <a:lnTo>
                      <a:pt x="2" y="13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2819" name="任意多边形 44112"/>
              <p:cNvSpPr>
                <a:spLocks noChangeAspect="1" noChangeArrowheads="1"/>
              </p:cNvSpPr>
              <p:nvPr/>
            </p:nvSpPr>
            <p:spPr bwMode="auto">
              <a:xfrm>
                <a:off x="2465" y="9134"/>
                <a:ext cx="193" cy="171"/>
              </a:xfrm>
              <a:custGeom>
                <a:avLst/>
                <a:gdLst>
                  <a:gd name="T0" fmla="*/ 2 w 208"/>
                  <a:gd name="T1" fmla="*/ 26 h 230"/>
                  <a:gd name="T2" fmla="*/ 0 w 208"/>
                  <a:gd name="T3" fmla="*/ 16 h 230"/>
                  <a:gd name="T4" fmla="*/ 0 w 208"/>
                  <a:gd name="T5" fmla="*/ 8 h 230"/>
                  <a:gd name="T6" fmla="*/ 7 w 208"/>
                  <a:gd name="T7" fmla="*/ 0 h 230"/>
                  <a:gd name="T8" fmla="*/ 20 w 208"/>
                  <a:gd name="T9" fmla="*/ 13 h 230"/>
                  <a:gd name="T10" fmla="*/ 44 w 208"/>
                  <a:gd name="T11" fmla="*/ 24 h 230"/>
                  <a:gd name="T12" fmla="*/ 67 w 208"/>
                  <a:gd name="T13" fmla="*/ 33 h 230"/>
                  <a:gd name="T14" fmla="*/ 98 w 208"/>
                  <a:gd name="T15" fmla="*/ 41 h 230"/>
                  <a:gd name="T16" fmla="*/ 145 w 208"/>
                  <a:gd name="T17" fmla="*/ 48 h 230"/>
                  <a:gd name="T18" fmla="*/ 154 w 208"/>
                  <a:gd name="T19" fmla="*/ 68 h 230"/>
                  <a:gd name="T20" fmla="*/ 130 w 208"/>
                  <a:gd name="T21" fmla="*/ 62 h 230"/>
                  <a:gd name="T22" fmla="*/ 106 w 208"/>
                  <a:gd name="T23" fmla="*/ 59 h 230"/>
                  <a:gd name="T24" fmla="*/ 94 w 208"/>
                  <a:gd name="T25" fmla="*/ 61 h 230"/>
                  <a:gd name="T26" fmla="*/ 90 w 208"/>
                  <a:gd name="T27" fmla="*/ 71 h 230"/>
                  <a:gd name="T28" fmla="*/ 97 w 208"/>
                  <a:gd name="T29" fmla="*/ 83 h 230"/>
                  <a:gd name="T30" fmla="*/ 107 w 208"/>
                  <a:gd name="T31" fmla="*/ 95 h 230"/>
                  <a:gd name="T32" fmla="*/ 126 w 208"/>
                  <a:gd name="T33" fmla="*/ 114 h 230"/>
                  <a:gd name="T34" fmla="*/ 154 w 208"/>
                  <a:gd name="T35" fmla="*/ 133 h 230"/>
                  <a:gd name="T36" fmla="*/ 193 w 208"/>
                  <a:gd name="T37" fmla="*/ 155 h 230"/>
                  <a:gd name="T38" fmla="*/ 193 w 208"/>
                  <a:gd name="T39" fmla="*/ 171 h 230"/>
                  <a:gd name="T40" fmla="*/ 176 w 208"/>
                  <a:gd name="T41" fmla="*/ 163 h 230"/>
                  <a:gd name="T42" fmla="*/ 154 w 208"/>
                  <a:gd name="T43" fmla="*/ 152 h 230"/>
                  <a:gd name="T44" fmla="*/ 122 w 208"/>
                  <a:gd name="T45" fmla="*/ 133 h 230"/>
                  <a:gd name="T46" fmla="*/ 97 w 208"/>
                  <a:gd name="T47" fmla="*/ 112 h 230"/>
                  <a:gd name="T48" fmla="*/ 74 w 208"/>
                  <a:gd name="T49" fmla="*/ 95 h 230"/>
                  <a:gd name="T50" fmla="*/ 52 w 208"/>
                  <a:gd name="T51" fmla="*/ 75 h 230"/>
                  <a:gd name="T52" fmla="*/ 33 w 208"/>
                  <a:gd name="T53" fmla="*/ 58 h 230"/>
                  <a:gd name="T54" fmla="*/ 14 w 208"/>
                  <a:gd name="T55" fmla="*/ 42 h 230"/>
                  <a:gd name="T56" fmla="*/ 2 w 208"/>
                  <a:gd name="T57" fmla="*/ 26 h 2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208"/>
                  <a:gd name="T88" fmla="*/ 0 h 230"/>
                  <a:gd name="T89" fmla="*/ 208 w 208"/>
                  <a:gd name="T90" fmla="*/ 230 h 2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208" h="230">
                    <a:moveTo>
                      <a:pt x="2" y="35"/>
                    </a:moveTo>
                    <a:lnTo>
                      <a:pt x="0" y="21"/>
                    </a:lnTo>
                    <a:lnTo>
                      <a:pt x="0" y="11"/>
                    </a:lnTo>
                    <a:lnTo>
                      <a:pt x="8" y="0"/>
                    </a:lnTo>
                    <a:lnTo>
                      <a:pt x="22" y="17"/>
                    </a:lnTo>
                    <a:lnTo>
                      <a:pt x="47" y="32"/>
                    </a:lnTo>
                    <a:lnTo>
                      <a:pt x="72" y="44"/>
                    </a:lnTo>
                    <a:lnTo>
                      <a:pt x="106" y="55"/>
                    </a:lnTo>
                    <a:lnTo>
                      <a:pt x="156" y="65"/>
                    </a:lnTo>
                    <a:lnTo>
                      <a:pt x="166" y="91"/>
                    </a:lnTo>
                    <a:lnTo>
                      <a:pt x="140" y="84"/>
                    </a:lnTo>
                    <a:lnTo>
                      <a:pt x="114" y="80"/>
                    </a:lnTo>
                    <a:lnTo>
                      <a:pt x="101" y="82"/>
                    </a:lnTo>
                    <a:lnTo>
                      <a:pt x="97" y="95"/>
                    </a:lnTo>
                    <a:lnTo>
                      <a:pt x="105" y="112"/>
                    </a:lnTo>
                    <a:lnTo>
                      <a:pt x="115" y="128"/>
                    </a:lnTo>
                    <a:lnTo>
                      <a:pt x="136" y="153"/>
                    </a:lnTo>
                    <a:lnTo>
                      <a:pt x="166" y="179"/>
                    </a:lnTo>
                    <a:lnTo>
                      <a:pt x="208" y="209"/>
                    </a:lnTo>
                    <a:lnTo>
                      <a:pt x="208" y="230"/>
                    </a:lnTo>
                    <a:lnTo>
                      <a:pt x="190" y="219"/>
                    </a:lnTo>
                    <a:lnTo>
                      <a:pt x="166" y="205"/>
                    </a:lnTo>
                    <a:lnTo>
                      <a:pt x="132" y="179"/>
                    </a:lnTo>
                    <a:lnTo>
                      <a:pt x="105" y="150"/>
                    </a:lnTo>
                    <a:lnTo>
                      <a:pt x="80" y="128"/>
                    </a:lnTo>
                    <a:lnTo>
                      <a:pt x="56" y="101"/>
                    </a:lnTo>
                    <a:lnTo>
                      <a:pt x="36" y="78"/>
                    </a:lnTo>
                    <a:lnTo>
                      <a:pt x="15" y="57"/>
                    </a:lnTo>
                    <a:lnTo>
                      <a:pt x="2" y="35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2820" name="任意多边形 44113"/>
              <p:cNvSpPr>
                <a:spLocks noChangeAspect="1" noChangeArrowheads="1"/>
              </p:cNvSpPr>
              <p:nvPr/>
            </p:nvSpPr>
            <p:spPr bwMode="auto">
              <a:xfrm>
                <a:off x="2469" y="8828"/>
                <a:ext cx="79" cy="51"/>
              </a:xfrm>
              <a:custGeom>
                <a:avLst/>
                <a:gdLst>
                  <a:gd name="T0" fmla="*/ 0 w 86"/>
                  <a:gd name="T1" fmla="*/ 0 h 69"/>
                  <a:gd name="T2" fmla="*/ 10 w 86"/>
                  <a:gd name="T3" fmla="*/ 7 h 69"/>
                  <a:gd name="T4" fmla="*/ 23 w 86"/>
                  <a:gd name="T5" fmla="*/ 16 h 69"/>
                  <a:gd name="T6" fmla="*/ 39 w 86"/>
                  <a:gd name="T7" fmla="*/ 24 h 69"/>
                  <a:gd name="T8" fmla="*/ 55 w 86"/>
                  <a:gd name="T9" fmla="*/ 33 h 69"/>
                  <a:gd name="T10" fmla="*/ 71 w 86"/>
                  <a:gd name="T11" fmla="*/ 40 h 69"/>
                  <a:gd name="T12" fmla="*/ 79 w 86"/>
                  <a:gd name="T13" fmla="*/ 45 h 69"/>
                  <a:gd name="T14" fmla="*/ 60 w 86"/>
                  <a:gd name="T15" fmla="*/ 51 h 69"/>
                  <a:gd name="T16" fmla="*/ 39 w 86"/>
                  <a:gd name="T17" fmla="*/ 45 h 69"/>
                  <a:gd name="T18" fmla="*/ 17 w 86"/>
                  <a:gd name="T19" fmla="*/ 38 h 69"/>
                  <a:gd name="T20" fmla="*/ 0 w 86"/>
                  <a:gd name="T21" fmla="*/ 31 h 69"/>
                  <a:gd name="T22" fmla="*/ 1 w 86"/>
                  <a:gd name="T23" fmla="*/ 24 h 69"/>
                  <a:gd name="T24" fmla="*/ 4 w 86"/>
                  <a:gd name="T25" fmla="*/ 13 h 69"/>
                  <a:gd name="T26" fmla="*/ 0 w 86"/>
                  <a:gd name="T27" fmla="*/ 0 h 69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86"/>
                  <a:gd name="T43" fmla="*/ 0 h 69"/>
                  <a:gd name="T44" fmla="*/ 86 w 86"/>
                  <a:gd name="T45" fmla="*/ 69 h 69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86" h="69">
                    <a:moveTo>
                      <a:pt x="0" y="0"/>
                    </a:moveTo>
                    <a:lnTo>
                      <a:pt x="11" y="10"/>
                    </a:lnTo>
                    <a:lnTo>
                      <a:pt x="25" y="21"/>
                    </a:lnTo>
                    <a:lnTo>
                      <a:pt x="42" y="33"/>
                    </a:lnTo>
                    <a:lnTo>
                      <a:pt x="60" y="44"/>
                    </a:lnTo>
                    <a:lnTo>
                      <a:pt x="77" y="54"/>
                    </a:lnTo>
                    <a:lnTo>
                      <a:pt x="86" y="61"/>
                    </a:lnTo>
                    <a:lnTo>
                      <a:pt x="65" y="69"/>
                    </a:lnTo>
                    <a:lnTo>
                      <a:pt x="42" y="61"/>
                    </a:lnTo>
                    <a:lnTo>
                      <a:pt x="18" y="52"/>
                    </a:lnTo>
                    <a:lnTo>
                      <a:pt x="0" y="42"/>
                    </a:lnTo>
                    <a:lnTo>
                      <a:pt x="1" y="33"/>
                    </a:lnTo>
                    <a:lnTo>
                      <a:pt x="4" y="1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2821" name="任意多边形 44114"/>
              <p:cNvSpPr>
                <a:spLocks noChangeAspect="1" noChangeArrowheads="1"/>
              </p:cNvSpPr>
              <p:nvPr/>
            </p:nvSpPr>
            <p:spPr bwMode="auto">
              <a:xfrm>
                <a:off x="2615" y="8824"/>
                <a:ext cx="678" cy="511"/>
              </a:xfrm>
              <a:custGeom>
                <a:avLst/>
                <a:gdLst>
                  <a:gd name="T0" fmla="*/ 322 w 732"/>
                  <a:gd name="T1" fmla="*/ 117 h 689"/>
                  <a:gd name="T2" fmla="*/ 270 w 732"/>
                  <a:gd name="T3" fmla="*/ 134 h 689"/>
                  <a:gd name="T4" fmla="*/ 162 w 732"/>
                  <a:gd name="T5" fmla="*/ 148 h 689"/>
                  <a:gd name="T6" fmla="*/ 0 w 732"/>
                  <a:gd name="T7" fmla="*/ 155 h 689"/>
                  <a:gd name="T8" fmla="*/ 190 w 732"/>
                  <a:gd name="T9" fmla="*/ 181 h 689"/>
                  <a:gd name="T10" fmla="*/ 403 w 732"/>
                  <a:gd name="T11" fmla="*/ 167 h 689"/>
                  <a:gd name="T12" fmla="*/ 553 w 732"/>
                  <a:gd name="T13" fmla="*/ 131 h 689"/>
                  <a:gd name="T14" fmla="*/ 600 w 732"/>
                  <a:gd name="T15" fmla="*/ 125 h 689"/>
                  <a:gd name="T16" fmla="*/ 579 w 732"/>
                  <a:gd name="T17" fmla="*/ 154 h 689"/>
                  <a:gd name="T18" fmla="*/ 472 w 732"/>
                  <a:gd name="T19" fmla="*/ 195 h 689"/>
                  <a:gd name="T20" fmla="*/ 282 w 732"/>
                  <a:gd name="T21" fmla="*/ 228 h 689"/>
                  <a:gd name="T22" fmla="*/ 164 w 732"/>
                  <a:gd name="T23" fmla="*/ 261 h 689"/>
                  <a:gd name="T24" fmla="*/ 381 w 732"/>
                  <a:gd name="T25" fmla="*/ 257 h 689"/>
                  <a:gd name="T26" fmla="*/ 525 w 732"/>
                  <a:gd name="T27" fmla="*/ 228 h 689"/>
                  <a:gd name="T28" fmla="*/ 610 w 732"/>
                  <a:gd name="T29" fmla="*/ 205 h 689"/>
                  <a:gd name="T30" fmla="*/ 612 w 732"/>
                  <a:gd name="T31" fmla="*/ 222 h 689"/>
                  <a:gd name="T32" fmla="*/ 541 w 732"/>
                  <a:gd name="T33" fmla="*/ 263 h 689"/>
                  <a:gd name="T34" fmla="*/ 407 w 732"/>
                  <a:gd name="T35" fmla="*/ 302 h 689"/>
                  <a:gd name="T36" fmla="*/ 220 w 732"/>
                  <a:gd name="T37" fmla="*/ 329 h 689"/>
                  <a:gd name="T38" fmla="*/ 283 w 732"/>
                  <a:gd name="T39" fmla="*/ 346 h 689"/>
                  <a:gd name="T40" fmla="*/ 446 w 732"/>
                  <a:gd name="T41" fmla="*/ 340 h 689"/>
                  <a:gd name="T42" fmla="*/ 583 w 732"/>
                  <a:gd name="T43" fmla="*/ 306 h 689"/>
                  <a:gd name="T44" fmla="*/ 595 w 732"/>
                  <a:gd name="T45" fmla="*/ 319 h 689"/>
                  <a:gd name="T46" fmla="*/ 555 w 732"/>
                  <a:gd name="T47" fmla="*/ 352 h 689"/>
                  <a:gd name="T48" fmla="*/ 453 w 732"/>
                  <a:gd name="T49" fmla="*/ 386 h 689"/>
                  <a:gd name="T50" fmla="*/ 333 w 732"/>
                  <a:gd name="T51" fmla="*/ 402 h 689"/>
                  <a:gd name="T52" fmla="*/ 154 w 732"/>
                  <a:gd name="T53" fmla="*/ 405 h 689"/>
                  <a:gd name="T54" fmla="*/ 279 w 732"/>
                  <a:gd name="T55" fmla="*/ 429 h 689"/>
                  <a:gd name="T56" fmla="*/ 395 w 732"/>
                  <a:gd name="T57" fmla="*/ 430 h 689"/>
                  <a:gd name="T58" fmla="*/ 500 w 732"/>
                  <a:gd name="T59" fmla="*/ 417 h 689"/>
                  <a:gd name="T60" fmla="*/ 546 w 732"/>
                  <a:gd name="T61" fmla="*/ 419 h 689"/>
                  <a:gd name="T62" fmla="*/ 520 w 732"/>
                  <a:gd name="T63" fmla="*/ 443 h 689"/>
                  <a:gd name="T64" fmla="*/ 458 w 732"/>
                  <a:gd name="T65" fmla="*/ 461 h 689"/>
                  <a:gd name="T66" fmla="*/ 234 w 732"/>
                  <a:gd name="T67" fmla="*/ 481 h 689"/>
                  <a:gd name="T68" fmla="*/ 420 w 732"/>
                  <a:gd name="T69" fmla="*/ 492 h 689"/>
                  <a:gd name="T70" fmla="*/ 432 w 732"/>
                  <a:gd name="T71" fmla="*/ 510 h 689"/>
                  <a:gd name="T72" fmla="*/ 502 w 732"/>
                  <a:gd name="T73" fmla="*/ 492 h 689"/>
                  <a:gd name="T74" fmla="*/ 553 w 732"/>
                  <a:gd name="T75" fmla="*/ 461 h 689"/>
                  <a:gd name="T76" fmla="*/ 657 w 732"/>
                  <a:gd name="T77" fmla="*/ 336 h 689"/>
                  <a:gd name="T78" fmla="*/ 661 w 732"/>
                  <a:gd name="T79" fmla="*/ 311 h 689"/>
                  <a:gd name="T80" fmla="*/ 647 w 732"/>
                  <a:gd name="T81" fmla="*/ 286 h 689"/>
                  <a:gd name="T82" fmla="*/ 660 w 732"/>
                  <a:gd name="T83" fmla="*/ 263 h 689"/>
                  <a:gd name="T84" fmla="*/ 678 w 732"/>
                  <a:gd name="T85" fmla="*/ 239 h 689"/>
                  <a:gd name="T86" fmla="*/ 666 w 732"/>
                  <a:gd name="T87" fmla="*/ 213 h 689"/>
                  <a:gd name="T88" fmla="*/ 650 w 732"/>
                  <a:gd name="T89" fmla="*/ 189 h 689"/>
                  <a:gd name="T90" fmla="*/ 670 w 732"/>
                  <a:gd name="T91" fmla="*/ 164 h 689"/>
                  <a:gd name="T92" fmla="*/ 669 w 732"/>
                  <a:gd name="T93" fmla="*/ 133 h 689"/>
                  <a:gd name="T94" fmla="*/ 653 w 732"/>
                  <a:gd name="T95" fmla="*/ 109 h 689"/>
                  <a:gd name="T96" fmla="*/ 666 w 732"/>
                  <a:gd name="T97" fmla="*/ 85 h 689"/>
                  <a:gd name="T98" fmla="*/ 678 w 732"/>
                  <a:gd name="T99" fmla="*/ 59 h 689"/>
                  <a:gd name="T100" fmla="*/ 661 w 732"/>
                  <a:gd name="T101" fmla="*/ 36 h 689"/>
                  <a:gd name="T102" fmla="*/ 587 w 732"/>
                  <a:gd name="T103" fmla="*/ 37 h 689"/>
                  <a:gd name="T104" fmla="*/ 440 w 732"/>
                  <a:gd name="T105" fmla="*/ 78 h 689"/>
                  <a:gd name="T106" fmla="*/ 272 w 732"/>
                  <a:gd name="T107" fmla="*/ 100 h 689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w 732"/>
                  <a:gd name="T163" fmla="*/ 0 h 689"/>
                  <a:gd name="T164" fmla="*/ 732 w 732"/>
                  <a:gd name="T165" fmla="*/ 689 h 689"/>
                </a:gdLst>
                <a:ahLst/>
                <a:cxnLst>
                  <a:cxn ang="T108">
                    <a:pos x="T0" y="T1"/>
                  </a:cxn>
                  <a:cxn ang="T109">
                    <a:pos x="T2" y="T3"/>
                  </a:cxn>
                  <a:cxn ang="T110">
                    <a:pos x="T4" y="T5"/>
                  </a:cxn>
                  <a:cxn ang="T111">
                    <a:pos x="T6" y="T7"/>
                  </a:cxn>
                  <a:cxn ang="T112">
                    <a:pos x="T8" y="T9"/>
                  </a:cxn>
                  <a:cxn ang="T113">
                    <a:pos x="T10" y="T11"/>
                  </a:cxn>
                  <a:cxn ang="T114">
                    <a:pos x="T12" y="T13"/>
                  </a:cxn>
                  <a:cxn ang="T115">
                    <a:pos x="T14" y="T15"/>
                  </a:cxn>
                  <a:cxn ang="T116">
                    <a:pos x="T16" y="T17"/>
                  </a:cxn>
                  <a:cxn ang="T117">
                    <a:pos x="T18" y="T19"/>
                  </a:cxn>
                  <a:cxn ang="T118">
                    <a:pos x="T20" y="T21"/>
                  </a:cxn>
                  <a:cxn ang="T119">
                    <a:pos x="T22" y="T23"/>
                  </a:cxn>
                  <a:cxn ang="T120">
                    <a:pos x="T24" y="T25"/>
                  </a:cxn>
                  <a:cxn ang="T121">
                    <a:pos x="T26" y="T27"/>
                  </a:cxn>
                  <a:cxn ang="T122">
                    <a:pos x="T28" y="T29"/>
                  </a:cxn>
                  <a:cxn ang="T123">
                    <a:pos x="T30" y="T31"/>
                  </a:cxn>
                  <a:cxn ang="T124">
                    <a:pos x="T32" y="T33"/>
                  </a:cxn>
                  <a:cxn ang="T125">
                    <a:pos x="T34" y="T35"/>
                  </a:cxn>
                  <a:cxn ang="T126">
                    <a:pos x="T36" y="T37"/>
                  </a:cxn>
                  <a:cxn ang="T127">
                    <a:pos x="T38" y="T39"/>
                  </a:cxn>
                  <a:cxn ang="T128">
                    <a:pos x="T40" y="T41"/>
                  </a:cxn>
                  <a:cxn ang="T129">
                    <a:pos x="T42" y="T43"/>
                  </a:cxn>
                  <a:cxn ang="T130">
                    <a:pos x="T44" y="T45"/>
                  </a:cxn>
                  <a:cxn ang="T131">
                    <a:pos x="T46" y="T47"/>
                  </a:cxn>
                  <a:cxn ang="T132">
                    <a:pos x="T48" y="T49"/>
                  </a:cxn>
                  <a:cxn ang="T133">
                    <a:pos x="T50" y="T51"/>
                  </a:cxn>
                  <a:cxn ang="T134">
                    <a:pos x="T52" y="T53"/>
                  </a:cxn>
                  <a:cxn ang="T135">
                    <a:pos x="T54" y="T55"/>
                  </a:cxn>
                  <a:cxn ang="T136">
                    <a:pos x="T56" y="T57"/>
                  </a:cxn>
                  <a:cxn ang="T137">
                    <a:pos x="T58" y="T59"/>
                  </a:cxn>
                  <a:cxn ang="T138">
                    <a:pos x="T60" y="T61"/>
                  </a:cxn>
                  <a:cxn ang="T139">
                    <a:pos x="T62" y="T63"/>
                  </a:cxn>
                  <a:cxn ang="T140">
                    <a:pos x="T64" y="T65"/>
                  </a:cxn>
                  <a:cxn ang="T141">
                    <a:pos x="T66" y="T67"/>
                  </a:cxn>
                  <a:cxn ang="T142">
                    <a:pos x="T68" y="T69"/>
                  </a:cxn>
                  <a:cxn ang="T143">
                    <a:pos x="T70" y="T71"/>
                  </a:cxn>
                  <a:cxn ang="T144">
                    <a:pos x="T72" y="T73"/>
                  </a:cxn>
                  <a:cxn ang="T145">
                    <a:pos x="T74" y="T75"/>
                  </a:cxn>
                  <a:cxn ang="T146">
                    <a:pos x="T76" y="T77"/>
                  </a:cxn>
                  <a:cxn ang="T147">
                    <a:pos x="T78" y="T79"/>
                  </a:cxn>
                  <a:cxn ang="T148">
                    <a:pos x="T80" y="T81"/>
                  </a:cxn>
                  <a:cxn ang="T149">
                    <a:pos x="T82" y="T83"/>
                  </a:cxn>
                  <a:cxn ang="T150">
                    <a:pos x="T84" y="T85"/>
                  </a:cxn>
                  <a:cxn ang="T151">
                    <a:pos x="T86" y="T87"/>
                  </a:cxn>
                  <a:cxn ang="T152">
                    <a:pos x="T88" y="T89"/>
                  </a:cxn>
                  <a:cxn ang="T153">
                    <a:pos x="T90" y="T91"/>
                  </a:cxn>
                  <a:cxn ang="T154">
                    <a:pos x="T92" y="T93"/>
                  </a:cxn>
                  <a:cxn ang="T155">
                    <a:pos x="T94" y="T95"/>
                  </a:cxn>
                  <a:cxn ang="T156">
                    <a:pos x="T96" y="T97"/>
                  </a:cxn>
                  <a:cxn ang="T157">
                    <a:pos x="T98" y="T99"/>
                  </a:cxn>
                  <a:cxn ang="T158">
                    <a:pos x="T100" y="T101"/>
                  </a:cxn>
                  <a:cxn ang="T159">
                    <a:pos x="T102" y="T103"/>
                  </a:cxn>
                  <a:cxn ang="T160">
                    <a:pos x="T104" y="T105"/>
                  </a:cxn>
                  <a:cxn ang="T161">
                    <a:pos x="T106" y="T107"/>
                  </a:cxn>
                </a:cxnLst>
                <a:rect l="T162" t="T163" r="T164" b="T165"/>
                <a:pathLst>
                  <a:path w="732" h="689">
                    <a:moveTo>
                      <a:pt x="294" y="135"/>
                    </a:moveTo>
                    <a:lnTo>
                      <a:pt x="186" y="143"/>
                    </a:lnTo>
                    <a:lnTo>
                      <a:pt x="348" y="158"/>
                    </a:lnTo>
                    <a:lnTo>
                      <a:pt x="338" y="166"/>
                    </a:lnTo>
                    <a:lnTo>
                      <a:pt x="318" y="173"/>
                    </a:lnTo>
                    <a:lnTo>
                      <a:pt x="292" y="181"/>
                    </a:lnTo>
                    <a:lnTo>
                      <a:pt x="258" y="190"/>
                    </a:lnTo>
                    <a:lnTo>
                      <a:pt x="222" y="196"/>
                    </a:lnTo>
                    <a:lnTo>
                      <a:pt x="175" y="200"/>
                    </a:lnTo>
                    <a:lnTo>
                      <a:pt x="120" y="206"/>
                    </a:lnTo>
                    <a:lnTo>
                      <a:pt x="61" y="209"/>
                    </a:lnTo>
                    <a:lnTo>
                      <a:pt x="0" y="209"/>
                    </a:lnTo>
                    <a:lnTo>
                      <a:pt x="95" y="232"/>
                    </a:lnTo>
                    <a:lnTo>
                      <a:pt x="154" y="244"/>
                    </a:lnTo>
                    <a:lnTo>
                      <a:pt x="205" y="244"/>
                    </a:lnTo>
                    <a:lnTo>
                      <a:pt x="267" y="244"/>
                    </a:lnTo>
                    <a:lnTo>
                      <a:pt x="359" y="236"/>
                    </a:lnTo>
                    <a:lnTo>
                      <a:pt x="435" y="225"/>
                    </a:lnTo>
                    <a:lnTo>
                      <a:pt x="499" y="209"/>
                    </a:lnTo>
                    <a:lnTo>
                      <a:pt x="567" y="188"/>
                    </a:lnTo>
                    <a:lnTo>
                      <a:pt x="597" y="177"/>
                    </a:lnTo>
                    <a:lnTo>
                      <a:pt x="625" y="168"/>
                    </a:lnTo>
                    <a:lnTo>
                      <a:pt x="640" y="164"/>
                    </a:lnTo>
                    <a:lnTo>
                      <a:pt x="648" y="169"/>
                    </a:lnTo>
                    <a:lnTo>
                      <a:pt x="648" y="181"/>
                    </a:lnTo>
                    <a:lnTo>
                      <a:pt x="642" y="194"/>
                    </a:lnTo>
                    <a:lnTo>
                      <a:pt x="625" y="208"/>
                    </a:lnTo>
                    <a:lnTo>
                      <a:pt x="597" y="226"/>
                    </a:lnTo>
                    <a:lnTo>
                      <a:pt x="557" y="244"/>
                    </a:lnTo>
                    <a:lnTo>
                      <a:pt x="510" y="263"/>
                    </a:lnTo>
                    <a:lnTo>
                      <a:pt x="448" y="282"/>
                    </a:lnTo>
                    <a:lnTo>
                      <a:pt x="376" y="297"/>
                    </a:lnTo>
                    <a:lnTo>
                      <a:pt x="304" y="308"/>
                    </a:lnTo>
                    <a:lnTo>
                      <a:pt x="228" y="320"/>
                    </a:lnTo>
                    <a:lnTo>
                      <a:pt x="95" y="333"/>
                    </a:lnTo>
                    <a:lnTo>
                      <a:pt x="177" y="352"/>
                    </a:lnTo>
                    <a:lnTo>
                      <a:pt x="243" y="360"/>
                    </a:lnTo>
                    <a:lnTo>
                      <a:pt x="326" y="358"/>
                    </a:lnTo>
                    <a:lnTo>
                      <a:pt x="411" y="347"/>
                    </a:lnTo>
                    <a:lnTo>
                      <a:pt x="474" y="333"/>
                    </a:lnTo>
                    <a:lnTo>
                      <a:pt x="525" y="320"/>
                    </a:lnTo>
                    <a:lnTo>
                      <a:pt x="567" y="308"/>
                    </a:lnTo>
                    <a:lnTo>
                      <a:pt x="610" y="293"/>
                    </a:lnTo>
                    <a:lnTo>
                      <a:pt x="644" y="280"/>
                    </a:lnTo>
                    <a:lnTo>
                      <a:pt x="659" y="276"/>
                    </a:lnTo>
                    <a:lnTo>
                      <a:pt x="668" y="276"/>
                    </a:lnTo>
                    <a:lnTo>
                      <a:pt x="667" y="287"/>
                    </a:lnTo>
                    <a:lnTo>
                      <a:pt x="661" y="299"/>
                    </a:lnTo>
                    <a:lnTo>
                      <a:pt x="648" y="314"/>
                    </a:lnTo>
                    <a:lnTo>
                      <a:pt x="617" y="335"/>
                    </a:lnTo>
                    <a:lnTo>
                      <a:pt x="584" y="354"/>
                    </a:lnTo>
                    <a:lnTo>
                      <a:pt x="546" y="371"/>
                    </a:lnTo>
                    <a:lnTo>
                      <a:pt x="496" y="390"/>
                    </a:lnTo>
                    <a:lnTo>
                      <a:pt x="439" y="407"/>
                    </a:lnTo>
                    <a:lnTo>
                      <a:pt x="352" y="426"/>
                    </a:lnTo>
                    <a:lnTo>
                      <a:pt x="294" y="438"/>
                    </a:lnTo>
                    <a:lnTo>
                      <a:pt x="237" y="444"/>
                    </a:lnTo>
                    <a:lnTo>
                      <a:pt x="154" y="449"/>
                    </a:lnTo>
                    <a:lnTo>
                      <a:pt x="239" y="461"/>
                    </a:lnTo>
                    <a:lnTo>
                      <a:pt x="305" y="466"/>
                    </a:lnTo>
                    <a:lnTo>
                      <a:pt x="360" y="468"/>
                    </a:lnTo>
                    <a:lnTo>
                      <a:pt x="423" y="466"/>
                    </a:lnTo>
                    <a:lnTo>
                      <a:pt x="482" y="458"/>
                    </a:lnTo>
                    <a:lnTo>
                      <a:pt x="530" y="447"/>
                    </a:lnTo>
                    <a:lnTo>
                      <a:pt x="568" y="434"/>
                    </a:lnTo>
                    <a:lnTo>
                      <a:pt x="629" y="413"/>
                    </a:lnTo>
                    <a:lnTo>
                      <a:pt x="637" y="413"/>
                    </a:lnTo>
                    <a:lnTo>
                      <a:pt x="644" y="417"/>
                    </a:lnTo>
                    <a:lnTo>
                      <a:pt x="642" y="430"/>
                    </a:lnTo>
                    <a:lnTo>
                      <a:pt x="634" y="444"/>
                    </a:lnTo>
                    <a:lnTo>
                      <a:pt x="620" y="458"/>
                    </a:lnTo>
                    <a:lnTo>
                      <a:pt x="599" y="474"/>
                    </a:lnTo>
                    <a:lnTo>
                      <a:pt x="563" y="493"/>
                    </a:lnTo>
                    <a:lnTo>
                      <a:pt x="525" y="510"/>
                    </a:lnTo>
                    <a:lnTo>
                      <a:pt x="489" y="521"/>
                    </a:lnTo>
                    <a:lnTo>
                      <a:pt x="448" y="531"/>
                    </a:lnTo>
                    <a:lnTo>
                      <a:pt x="410" y="537"/>
                    </a:lnTo>
                    <a:lnTo>
                      <a:pt x="360" y="542"/>
                    </a:lnTo>
                    <a:lnTo>
                      <a:pt x="305" y="545"/>
                    </a:lnTo>
                    <a:lnTo>
                      <a:pt x="250" y="546"/>
                    </a:lnTo>
                    <a:lnTo>
                      <a:pt x="166" y="546"/>
                    </a:lnTo>
                    <a:lnTo>
                      <a:pt x="211" y="562"/>
                    </a:lnTo>
                    <a:lnTo>
                      <a:pt x="253" y="573"/>
                    </a:lnTo>
                    <a:lnTo>
                      <a:pt x="301" y="579"/>
                    </a:lnTo>
                    <a:lnTo>
                      <a:pt x="342" y="580"/>
                    </a:lnTo>
                    <a:lnTo>
                      <a:pt x="384" y="583"/>
                    </a:lnTo>
                    <a:lnTo>
                      <a:pt x="427" y="580"/>
                    </a:lnTo>
                    <a:lnTo>
                      <a:pt x="462" y="579"/>
                    </a:lnTo>
                    <a:lnTo>
                      <a:pt x="495" y="573"/>
                    </a:lnTo>
                    <a:lnTo>
                      <a:pt x="540" y="562"/>
                    </a:lnTo>
                    <a:lnTo>
                      <a:pt x="574" y="554"/>
                    </a:lnTo>
                    <a:lnTo>
                      <a:pt x="587" y="555"/>
                    </a:lnTo>
                    <a:lnTo>
                      <a:pt x="589" y="565"/>
                    </a:lnTo>
                    <a:lnTo>
                      <a:pt x="585" y="575"/>
                    </a:lnTo>
                    <a:lnTo>
                      <a:pt x="576" y="586"/>
                    </a:lnTo>
                    <a:lnTo>
                      <a:pt x="561" y="597"/>
                    </a:lnTo>
                    <a:lnTo>
                      <a:pt x="544" y="605"/>
                    </a:lnTo>
                    <a:lnTo>
                      <a:pt x="525" y="614"/>
                    </a:lnTo>
                    <a:lnTo>
                      <a:pt x="495" y="622"/>
                    </a:lnTo>
                    <a:lnTo>
                      <a:pt x="432" y="631"/>
                    </a:lnTo>
                    <a:lnTo>
                      <a:pt x="372" y="639"/>
                    </a:lnTo>
                    <a:lnTo>
                      <a:pt x="253" y="649"/>
                    </a:lnTo>
                    <a:lnTo>
                      <a:pt x="407" y="656"/>
                    </a:lnTo>
                    <a:lnTo>
                      <a:pt x="439" y="656"/>
                    </a:lnTo>
                    <a:lnTo>
                      <a:pt x="453" y="663"/>
                    </a:lnTo>
                    <a:lnTo>
                      <a:pt x="461" y="670"/>
                    </a:lnTo>
                    <a:lnTo>
                      <a:pt x="458" y="681"/>
                    </a:lnTo>
                    <a:lnTo>
                      <a:pt x="466" y="687"/>
                    </a:lnTo>
                    <a:lnTo>
                      <a:pt x="486" y="689"/>
                    </a:lnTo>
                    <a:lnTo>
                      <a:pt x="516" y="677"/>
                    </a:lnTo>
                    <a:lnTo>
                      <a:pt x="542" y="664"/>
                    </a:lnTo>
                    <a:lnTo>
                      <a:pt x="563" y="651"/>
                    </a:lnTo>
                    <a:lnTo>
                      <a:pt x="580" y="639"/>
                    </a:lnTo>
                    <a:lnTo>
                      <a:pt x="597" y="621"/>
                    </a:lnTo>
                    <a:lnTo>
                      <a:pt x="651" y="548"/>
                    </a:lnTo>
                    <a:lnTo>
                      <a:pt x="693" y="485"/>
                    </a:lnTo>
                    <a:lnTo>
                      <a:pt x="709" y="453"/>
                    </a:lnTo>
                    <a:lnTo>
                      <a:pt x="713" y="440"/>
                    </a:lnTo>
                    <a:lnTo>
                      <a:pt x="714" y="430"/>
                    </a:lnTo>
                    <a:lnTo>
                      <a:pt x="714" y="419"/>
                    </a:lnTo>
                    <a:lnTo>
                      <a:pt x="706" y="406"/>
                    </a:lnTo>
                    <a:lnTo>
                      <a:pt x="701" y="398"/>
                    </a:lnTo>
                    <a:lnTo>
                      <a:pt x="698" y="386"/>
                    </a:lnTo>
                    <a:lnTo>
                      <a:pt x="701" y="373"/>
                    </a:lnTo>
                    <a:lnTo>
                      <a:pt x="706" y="364"/>
                    </a:lnTo>
                    <a:lnTo>
                      <a:pt x="713" y="354"/>
                    </a:lnTo>
                    <a:lnTo>
                      <a:pt x="719" y="344"/>
                    </a:lnTo>
                    <a:lnTo>
                      <a:pt x="727" y="333"/>
                    </a:lnTo>
                    <a:lnTo>
                      <a:pt x="732" y="322"/>
                    </a:lnTo>
                    <a:lnTo>
                      <a:pt x="731" y="308"/>
                    </a:lnTo>
                    <a:lnTo>
                      <a:pt x="726" y="297"/>
                    </a:lnTo>
                    <a:lnTo>
                      <a:pt x="719" y="287"/>
                    </a:lnTo>
                    <a:lnTo>
                      <a:pt x="713" y="278"/>
                    </a:lnTo>
                    <a:lnTo>
                      <a:pt x="705" y="267"/>
                    </a:lnTo>
                    <a:lnTo>
                      <a:pt x="702" y="255"/>
                    </a:lnTo>
                    <a:lnTo>
                      <a:pt x="705" y="246"/>
                    </a:lnTo>
                    <a:lnTo>
                      <a:pt x="714" y="232"/>
                    </a:lnTo>
                    <a:lnTo>
                      <a:pt x="723" y="221"/>
                    </a:lnTo>
                    <a:lnTo>
                      <a:pt x="727" y="209"/>
                    </a:lnTo>
                    <a:lnTo>
                      <a:pt x="727" y="194"/>
                    </a:lnTo>
                    <a:lnTo>
                      <a:pt x="722" y="179"/>
                    </a:lnTo>
                    <a:lnTo>
                      <a:pt x="713" y="168"/>
                    </a:lnTo>
                    <a:lnTo>
                      <a:pt x="709" y="160"/>
                    </a:lnTo>
                    <a:lnTo>
                      <a:pt x="705" y="147"/>
                    </a:lnTo>
                    <a:lnTo>
                      <a:pt x="706" y="133"/>
                    </a:lnTo>
                    <a:lnTo>
                      <a:pt x="714" y="122"/>
                    </a:lnTo>
                    <a:lnTo>
                      <a:pt x="719" y="114"/>
                    </a:lnTo>
                    <a:lnTo>
                      <a:pt x="727" y="105"/>
                    </a:lnTo>
                    <a:lnTo>
                      <a:pt x="731" y="93"/>
                    </a:lnTo>
                    <a:lnTo>
                      <a:pt x="732" y="80"/>
                    </a:lnTo>
                    <a:lnTo>
                      <a:pt x="730" y="72"/>
                    </a:lnTo>
                    <a:lnTo>
                      <a:pt x="722" y="59"/>
                    </a:lnTo>
                    <a:lnTo>
                      <a:pt x="714" y="48"/>
                    </a:lnTo>
                    <a:lnTo>
                      <a:pt x="709" y="34"/>
                    </a:lnTo>
                    <a:lnTo>
                      <a:pt x="709" y="0"/>
                    </a:lnTo>
                    <a:lnTo>
                      <a:pt x="634" y="50"/>
                    </a:lnTo>
                    <a:lnTo>
                      <a:pt x="589" y="69"/>
                    </a:lnTo>
                    <a:lnTo>
                      <a:pt x="536" y="86"/>
                    </a:lnTo>
                    <a:lnTo>
                      <a:pt x="475" y="105"/>
                    </a:lnTo>
                    <a:lnTo>
                      <a:pt x="420" y="116"/>
                    </a:lnTo>
                    <a:lnTo>
                      <a:pt x="365" y="126"/>
                    </a:lnTo>
                    <a:lnTo>
                      <a:pt x="294" y="135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grpSp>
            <p:nvGrpSpPr>
              <p:cNvPr id="32822" name="组合 44115"/>
              <p:cNvGrpSpPr>
                <a:grpSpLocks noChangeAspect="1"/>
              </p:cNvGrpSpPr>
              <p:nvPr/>
            </p:nvGrpSpPr>
            <p:grpSpPr bwMode="auto">
              <a:xfrm>
                <a:off x="3011" y="8945"/>
                <a:ext cx="203" cy="322"/>
                <a:chOff x="6929" y="4535"/>
                <a:chExt cx="218" cy="436"/>
              </a:xfrm>
            </p:grpSpPr>
            <p:sp>
              <p:nvSpPr>
                <p:cNvPr id="32837" name="任意多边形 44116"/>
                <p:cNvSpPr>
                  <a:spLocks noChangeAspect="1" noChangeArrowheads="1"/>
                </p:cNvSpPr>
                <p:nvPr/>
              </p:nvSpPr>
              <p:spPr bwMode="auto">
                <a:xfrm>
                  <a:off x="6971" y="4651"/>
                  <a:ext cx="167" cy="70"/>
                </a:xfrm>
                <a:custGeom>
                  <a:avLst/>
                  <a:gdLst>
                    <a:gd name="T0" fmla="*/ 167 w 167"/>
                    <a:gd name="T1" fmla="*/ 13 h 70"/>
                    <a:gd name="T2" fmla="*/ 151 w 167"/>
                    <a:gd name="T3" fmla="*/ 0 h 70"/>
                    <a:gd name="T4" fmla="*/ 100 w 167"/>
                    <a:gd name="T5" fmla="*/ 26 h 70"/>
                    <a:gd name="T6" fmla="*/ 49 w 167"/>
                    <a:gd name="T7" fmla="*/ 45 h 70"/>
                    <a:gd name="T8" fmla="*/ 0 w 167"/>
                    <a:gd name="T9" fmla="*/ 59 h 70"/>
                    <a:gd name="T10" fmla="*/ 9 w 167"/>
                    <a:gd name="T11" fmla="*/ 70 h 70"/>
                    <a:gd name="T12" fmla="*/ 43 w 167"/>
                    <a:gd name="T13" fmla="*/ 70 h 70"/>
                    <a:gd name="T14" fmla="*/ 89 w 167"/>
                    <a:gd name="T15" fmla="*/ 60 h 70"/>
                    <a:gd name="T16" fmla="*/ 130 w 167"/>
                    <a:gd name="T17" fmla="*/ 40 h 70"/>
                    <a:gd name="T18" fmla="*/ 167 w 167"/>
                    <a:gd name="T19" fmla="*/ 13 h 70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167"/>
                    <a:gd name="T31" fmla="*/ 0 h 70"/>
                    <a:gd name="T32" fmla="*/ 167 w 167"/>
                    <a:gd name="T33" fmla="*/ 70 h 70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167" h="70">
                      <a:moveTo>
                        <a:pt x="167" y="13"/>
                      </a:moveTo>
                      <a:lnTo>
                        <a:pt x="151" y="0"/>
                      </a:lnTo>
                      <a:lnTo>
                        <a:pt x="100" y="26"/>
                      </a:lnTo>
                      <a:lnTo>
                        <a:pt x="49" y="45"/>
                      </a:lnTo>
                      <a:lnTo>
                        <a:pt x="0" y="59"/>
                      </a:lnTo>
                      <a:lnTo>
                        <a:pt x="9" y="70"/>
                      </a:lnTo>
                      <a:lnTo>
                        <a:pt x="43" y="70"/>
                      </a:lnTo>
                      <a:lnTo>
                        <a:pt x="89" y="60"/>
                      </a:lnTo>
                      <a:lnTo>
                        <a:pt x="130" y="40"/>
                      </a:lnTo>
                      <a:lnTo>
                        <a:pt x="167" y="13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32838" name="任意多边形 44117"/>
                <p:cNvSpPr>
                  <a:spLocks noChangeAspect="1" noChangeArrowheads="1"/>
                </p:cNvSpPr>
                <p:nvPr/>
              </p:nvSpPr>
              <p:spPr bwMode="auto">
                <a:xfrm>
                  <a:off x="7001" y="4763"/>
                  <a:ext cx="146" cy="78"/>
                </a:xfrm>
                <a:custGeom>
                  <a:avLst/>
                  <a:gdLst>
                    <a:gd name="T0" fmla="*/ 146 w 146"/>
                    <a:gd name="T1" fmla="*/ 15 h 78"/>
                    <a:gd name="T2" fmla="*/ 138 w 146"/>
                    <a:gd name="T3" fmla="*/ 0 h 78"/>
                    <a:gd name="T4" fmla="*/ 89 w 146"/>
                    <a:gd name="T5" fmla="*/ 34 h 78"/>
                    <a:gd name="T6" fmla="*/ 50 w 146"/>
                    <a:gd name="T7" fmla="*/ 51 h 78"/>
                    <a:gd name="T8" fmla="*/ 0 w 146"/>
                    <a:gd name="T9" fmla="*/ 66 h 78"/>
                    <a:gd name="T10" fmla="*/ 10 w 146"/>
                    <a:gd name="T11" fmla="*/ 78 h 78"/>
                    <a:gd name="T12" fmla="*/ 42 w 146"/>
                    <a:gd name="T13" fmla="*/ 78 h 78"/>
                    <a:gd name="T14" fmla="*/ 74 w 146"/>
                    <a:gd name="T15" fmla="*/ 69 h 78"/>
                    <a:gd name="T16" fmla="*/ 112 w 146"/>
                    <a:gd name="T17" fmla="*/ 45 h 78"/>
                    <a:gd name="T18" fmla="*/ 146 w 146"/>
                    <a:gd name="T19" fmla="*/ 15 h 78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146"/>
                    <a:gd name="T31" fmla="*/ 0 h 78"/>
                    <a:gd name="T32" fmla="*/ 146 w 146"/>
                    <a:gd name="T33" fmla="*/ 78 h 78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146" h="78">
                      <a:moveTo>
                        <a:pt x="146" y="15"/>
                      </a:moveTo>
                      <a:lnTo>
                        <a:pt x="138" y="0"/>
                      </a:lnTo>
                      <a:lnTo>
                        <a:pt x="89" y="34"/>
                      </a:lnTo>
                      <a:lnTo>
                        <a:pt x="50" y="51"/>
                      </a:lnTo>
                      <a:lnTo>
                        <a:pt x="0" y="66"/>
                      </a:lnTo>
                      <a:lnTo>
                        <a:pt x="10" y="78"/>
                      </a:lnTo>
                      <a:lnTo>
                        <a:pt x="42" y="78"/>
                      </a:lnTo>
                      <a:lnTo>
                        <a:pt x="74" y="69"/>
                      </a:lnTo>
                      <a:lnTo>
                        <a:pt x="112" y="45"/>
                      </a:lnTo>
                      <a:lnTo>
                        <a:pt x="146" y="15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32839" name="任意多边形 44118"/>
                <p:cNvSpPr>
                  <a:spLocks noChangeAspect="1" noChangeArrowheads="1"/>
                </p:cNvSpPr>
                <p:nvPr/>
              </p:nvSpPr>
              <p:spPr bwMode="auto">
                <a:xfrm>
                  <a:off x="6992" y="4894"/>
                  <a:ext cx="149" cy="77"/>
                </a:xfrm>
                <a:custGeom>
                  <a:avLst/>
                  <a:gdLst>
                    <a:gd name="T0" fmla="*/ 149 w 149"/>
                    <a:gd name="T1" fmla="*/ 11 h 77"/>
                    <a:gd name="T2" fmla="*/ 138 w 149"/>
                    <a:gd name="T3" fmla="*/ 0 h 77"/>
                    <a:gd name="T4" fmla="*/ 93 w 149"/>
                    <a:gd name="T5" fmla="*/ 31 h 77"/>
                    <a:gd name="T6" fmla="*/ 49 w 149"/>
                    <a:gd name="T7" fmla="*/ 49 h 77"/>
                    <a:gd name="T8" fmla="*/ 0 w 149"/>
                    <a:gd name="T9" fmla="*/ 63 h 77"/>
                    <a:gd name="T10" fmla="*/ 9 w 149"/>
                    <a:gd name="T11" fmla="*/ 77 h 77"/>
                    <a:gd name="T12" fmla="*/ 42 w 149"/>
                    <a:gd name="T13" fmla="*/ 74 h 77"/>
                    <a:gd name="T14" fmla="*/ 81 w 149"/>
                    <a:gd name="T15" fmla="*/ 65 h 77"/>
                    <a:gd name="T16" fmla="*/ 121 w 149"/>
                    <a:gd name="T17" fmla="*/ 40 h 77"/>
                    <a:gd name="T18" fmla="*/ 149 w 149"/>
                    <a:gd name="T19" fmla="*/ 11 h 77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149"/>
                    <a:gd name="T31" fmla="*/ 0 h 77"/>
                    <a:gd name="T32" fmla="*/ 149 w 149"/>
                    <a:gd name="T33" fmla="*/ 77 h 77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149" h="77">
                      <a:moveTo>
                        <a:pt x="149" y="11"/>
                      </a:moveTo>
                      <a:lnTo>
                        <a:pt x="138" y="0"/>
                      </a:lnTo>
                      <a:lnTo>
                        <a:pt x="93" y="31"/>
                      </a:lnTo>
                      <a:lnTo>
                        <a:pt x="49" y="49"/>
                      </a:lnTo>
                      <a:lnTo>
                        <a:pt x="0" y="63"/>
                      </a:lnTo>
                      <a:lnTo>
                        <a:pt x="9" y="77"/>
                      </a:lnTo>
                      <a:lnTo>
                        <a:pt x="42" y="74"/>
                      </a:lnTo>
                      <a:lnTo>
                        <a:pt x="81" y="65"/>
                      </a:lnTo>
                      <a:lnTo>
                        <a:pt x="121" y="40"/>
                      </a:lnTo>
                      <a:lnTo>
                        <a:pt x="149" y="11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32840" name="任意多边形 44119"/>
                <p:cNvSpPr>
                  <a:spLocks noChangeAspect="1" noChangeArrowheads="1"/>
                </p:cNvSpPr>
                <p:nvPr/>
              </p:nvSpPr>
              <p:spPr bwMode="auto">
                <a:xfrm>
                  <a:off x="6929" y="4535"/>
                  <a:ext cx="171" cy="68"/>
                </a:xfrm>
                <a:custGeom>
                  <a:avLst/>
                  <a:gdLst>
                    <a:gd name="T0" fmla="*/ 171 w 171"/>
                    <a:gd name="T1" fmla="*/ 13 h 68"/>
                    <a:gd name="T2" fmla="*/ 154 w 171"/>
                    <a:gd name="T3" fmla="*/ 0 h 68"/>
                    <a:gd name="T4" fmla="*/ 97 w 171"/>
                    <a:gd name="T5" fmla="*/ 26 h 68"/>
                    <a:gd name="T6" fmla="*/ 50 w 171"/>
                    <a:gd name="T7" fmla="*/ 41 h 68"/>
                    <a:gd name="T8" fmla="*/ 0 w 171"/>
                    <a:gd name="T9" fmla="*/ 55 h 68"/>
                    <a:gd name="T10" fmla="*/ 11 w 171"/>
                    <a:gd name="T11" fmla="*/ 68 h 68"/>
                    <a:gd name="T12" fmla="*/ 42 w 171"/>
                    <a:gd name="T13" fmla="*/ 66 h 68"/>
                    <a:gd name="T14" fmla="*/ 82 w 171"/>
                    <a:gd name="T15" fmla="*/ 57 h 68"/>
                    <a:gd name="T16" fmla="*/ 127 w 171"/>
                    <a:gd name="T17" fmla="*/ 40 h 68"/>
                    <a:gd name="T18" fmla="*/ 171 w 171"/>
                    <a:gd name="T19" fmla="*/ 13 h 68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171"/>
                    <a:gd name="T31" fmla="*/ 0 h 68"/>
                    <a:gd name="T32" fmla="*/ 171 w 171"/>
                    <a:gd name="T33" fmla="*/ 68 h 68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171" h="68">
                      <a:moveTo>
                        <a:pt x="171" y="13"/>
                      </a:moveTo>
                      <a:lnTo>
                        <a:pt x="154" y="0"/>
                      </a:lnTo>
                      <a:lnTo>
                        <a:pt x="97" y="26"/>
                      </a:lnTo>
                      <a:lnTo>
                        <a:pt x="50" y="41"/>
                      </a:lnTo>
                      <a:lnTo>
                        <a:pt x="0" y="55"/>
                      </a:lnTo>
                      <a:lnTo>
                        <a:pt x="11" y="68"/>
                      </a:lnTo>
                      <a:lnTo>
                        <a:pt x="42" y="66"/>
                      </a:lnTo>
                      <a:lnTo>
                        <a:pt x="82" y="57"/>
                      </a:lnTo>
                      <a:lnTo>
                        <a:pt x="127" y="40"/>
                      </a:lnTo>
                      <a:lnTo>
                        <a:pt x="171" y="13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sp>
            <p:nvSpPr>
              <p:cNvPr id="32823" name="任意多边形 44120"/>
              <p:cNvSpPr>
                <a:spLocks noChangeAspect="1" noChangeArrowheads="1"/>
              </p:cNvSpPr>
              <p:nvPr/>
            </p:nvSpPr>
            <p:spPr bwMode="auto">
              <a:xfrm>
                <a:off x="1936" y="6723"/>
                <a:ext cx="1874" cy="2157"/>
              </a:xfrm>
              <a:custGeom>
                <a:avLst/>
                <a:gdLst>
                  <a:gd name="T0" fmla="*/ 1341 w 2019"/>
                  <a:gd name="T1" fmla="*/ 2082 h 2908"/>
                  <a:gd name="T2" fmla="*/ 1358 w 2019"/>
                  <a:gd name="T3" fmla="*/ 2065 h 2908"/>
                  <a:gd name="T4" fmla="*/ 1365 w 2019"/>
                  <a:gd name="T5" fmla="*/ 2051 h 2908"/>
                  <a:gd name="T6" fmla="*/ 1377 w 2019"/>
                  <a:gd name="T7" fmla="*/ 2001 h 2908"/>
                  <a:gd name="T8" fmla="*/ 1451 w 2019"/>
                  <a:gd name="T9" fmla="*/ 1653 h 2908"/>
                  <a:gd name="T10" fmla="*/ 1503 w 2019"/>
                  <a:gd name="T11" fmla="*/ 1529 h 2908"/>
                  <a:gd name="T12" fmla="*/ 1552 w 2019"/>
                  <a:gd name="T13" fmla="*/ 1441 h 2908"/>
                  <a:gd name="T14" fmla="*/ 1646 w 2019"/>
                  <a:gd name="T15" fmla="*/ 1310 h 2908"/>
                  <a:gd name="T16" fmla="*/ 1744 w 2019"/>
                  <a:gd name="T17" fmla="*/ 1179 h 2908"/>
                  <a:gd name="T18" fmla="*/ 1812 w 2019"/>
                  <a:gd name="T19" fmla="*/ 1060 h 2908"/>
                  <a:gd name="T20" fmla="*/ 1852 w 2019"/>
                  <a:gd name="T21" fmla="*/ 940 h 2908"/>
                  <a:gd name="T22" fmla="*/ 1874 w 2019"/>
                  <a:gd name="T23" fmla="*/ 788 h 2908"/>
                  <a:gd name="T24" fmla="*/ 1859 w 2019"/>
                  <a:gd name="T25" fmla="*/ 648 h 2908"/>
                  <a:gd name="T26" fmla="*/ 1819 w 2019"/>
                  <a:gd name="T27" fmla="*/ 515 h 2908"/>
                  <a:gd name="T28" fmla="*/ 1752 w 2019"/>
                  <a:gd name="T29" fmla="*/ 392 h 2908"/>
                  <a:gd name="T30" fmla="*/ 1638 w 2019"/>
                  <a:gd name="T31" fmla="*/ 263 h 2908"/>
                  <a:gd name="T32" fmla="*/ 1519 w 2019"/>
                  <a:gd name="T33" fmla="*/ 172 h 2908"/>
                  <a:gd name="T34" fmla="*/ 1365 w 2019"/>
                  <a:gd name="T35" fmla="*/ 89 h 2908"/>
                  <a:gd name="T36" fmla="*/ 1185 w 2019"/>
                  <a:gd name="T37" fmla="*/ 30 h 2908"/>
                  <a:gd name="T38" fmla="*/ 1035 w 2019"/>
                  <a:gd name="T39" fmla="*/ 4 h 2908"/>
                  <a:gd name="T40" fmla="*/ 869 w 2019"/>
                  <a:gd name="T41" fmla="*/ 0 h 2908"/>
                  <a:gd name="T42" fmla="*/ 726 w 2019"/>
                  <a:gd name="T43" fmla="*/ 21 h 2908"/>
                  <a:gd name="T44" fmla="*/ 585 w 2019"/>
                  <a:gd name="T45" fmla="*/ 58 h 2908"/>
                  <a:gd name="T46" fmla="*/ 465 w 2019"/>
                  <a:gd name="T47" fmla="*/ 108 h 2908"/>
                  <a:gd name="T48" fmla="*/ 339 w 2019"/>
                  <a:gd name="T49" fmla="*/ 180 h 2908"/>
                  <a:gd name="T50" fmla="*/ 225 w 2019"/>
                  <a:gd name="T51" fmla="*/ 267 h 2908"/>
                  <a:gd name="T52" fmla="*/ 130 w 2019"/>
                  <a:gd name="T53" fmla="*/ 367 h 2908"/>
                  <a:gd name="T54" fmla="*/ 49 w 2019"/>
                  <a:gd name="T55" fmla="*/ 508 h 2908"/>
                  <a:gd name="T56" fmla="*/ 6 w 2019"/>
                  <a:gd name="T57" fmla="*/ 652 h 2908"/>
                  <a:gd name="T58" fmla="*/ 0 w 2019"/>
                  <a:gd name="T59" fmla="*/ 780 h 2908"/>
                  <a:gd name="T60" fmla="*/ 13 w 2019"/>
                  <a:gd name="T61" fmla="*/ 919 h 2908"/>
                  <a:gd name="T62" fmla="*/ 58 w 2019"/>
                  <a:gd name="T63" fmla="*/ 1058 h 2908"/>
                  <a:gd name="T64" fmla="*/ 134 w 2019"/>
                  <a:gd name="T65" fmla="*/ 1188 h 2908"/>
                  <a:gd name="T66" fmla="*/ 222 w 2019"/>
                  <a:gd name="T67" fmla="*/ 1313 h 2908"/>
                  <a:gd name="T68" fmla="*/ 343 w 2019"/>
                  <a:gd name="T69" fmla="*/ 1489 h 2908"/>
                  <a:gd name="T70" fmla="*/ 398 w 2019"/>
                  <a:gd name="T71" fmla="*/ 1586 h 2908"/>
                  <a:gd name="T72" fmla="*/ 435 w 2019"/>
                  <a:gd name="T73" fmla="*/ 1700 h 2908"/>
                  <a:gd name="T74" fmla="*/ 465 w 2019"/>
                  <a:gd name="T75" fmla="*/ 1859 h 2908"/>
                  <a:gd name="T76" fmla="*/ 488 w 2019"/>
                  <a:gd name="T77" fmla="*/ 1998 h 2908"/>
                  <a:gd name="T78" fmla="*/ 504 w 2019"/>
                  <a:gd name="T79" fmla="*/ 2052 h 2908"/>
                  <a:gd name="T80" fmla="*/ 512 w 2019"/>
                  <a:gd name="T81" fmla="*/ 2065 h 2908"/>
                  <a:gd name="T82" fmla="*/ 535 w 2019"/>
                  <a:gd name="T83" fmla="*/ 2086 h 2908"/>
                  <a:gd name="T84" fmla="*/ 589 w 2019"/>
                  <a:gd name="T85" fmla="*/ 2112 h 2908"/>
                  <a:gd name="T86" fmla="*/ 653 w 2019"/>
                  <a:gd name="T87" fmla="*/ 2129 h 2908"/>
                  <a:gd name="T88" fmla="*/ 722 w 2019"/>
                  <a:gd name="T89" fmla="*/ 2143 h 2908"/>
                  <a:gd name="T90" fmla="*/ 795 w 2019"/>
                  <a:gd name="T91" fmla="*/ 2151 h 2908"/>
                  <a:gd name="T92" fmla="*/ 867 w 2019"/>
                  <a:gd name="T93" fmla="*/ 2156 h 2908"/>
                  <a:gd name="T94" fmla="*/ 934 w 2019"/>
                  <a:gd name="T95" fmla="*/ 2157 h 2908"/>
                  <a:gd name="T96" fmla="*/ 1008 w 2019"/>
                  <a:gd name="T97" fmla="*/ 2156 h 2908"/>
                  <a:gd name="T98" fmla="*/ 1082 w 2019"/>
                  <a:gd name="T99" fmla="*/ 2151 h 2908"/>
                  <a:gd name="T100" fmla="*/ 1152 w 2019"/>
                  <a:gd name="T101" fmla="*/ 2141 h 2908"/>
                  <a:gd name="T102" fmla="*/ 1215 w 2019"/>
                  <a:gd name="T103" fmla="*/ 2130 h 2908"/>
                  <a:gd name="T104" fmla="*/ 1276 w 2019"/>
                  <a:gd name="T105" fmla="*/ 2113 h 2908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2019"/>
                  <a:gd name="T160" fmla="*/ 0 h 2908"/>
                  <a:gd name="T161" fmla="*/ 2019 w 2019"/>
                  <a:gd name="T162" fmla="*/ 2908 h 2908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2019" h="2908">
                    <a:moveTo>
                      <a:pt x="1415" y="2830"/>
                    </a:moveTo>
                    <a:lnTo>
                      <a:pt x="1432" y="2818"/>
                    </a:lnTo>
                    <a:lnTo>
                      <a:pt x="1445" y="2807"/>
                    </a:lnTo>
                    <a:lnTo>
                      <a:pt x="1453" y="2799"/>
                    </a:lnTo>
                    <a:lnTo>
                      <a:pt x="1458" y="2790"/>
                    </a:lnTo>
                    <a:lnTo>
                      <a:pt x="1463" y="2784"/>
                    </a:lnTo>
                    <a:lnTo>
                      <a:pt x="1466" y="2778"/>
                    </a:lnTo>
                    <a:lnTo>
                      <a:pt x="1470" y="2773"/>
                    </a:lnTo>
                    <a:lnTo>
                      <a:pt x="1471" y="2765"/>
                    </a:lnTo>
                    <a:lnTo>
                      <a:pt x="1474" y="2756"/>
                    </a:lnTo>
                    <a:lnTo>
                      <a:pt x="1475" y="2744"/>
                    </a:lnTo>
                    <a:lnTo>
                      <a:pt x="1484" y="2698"/>
                    </a:lnTo>
                    <a:lnTo>
                      <a:pt x="1543" y="2322"/>
                    </a:lnTo>
                    <a:lnTo>
                      <a:pt x="1554" y="2268"/>
                    </a:lnTo>
                    <a:lnTo>
                      <a:pt x="1563" y="2229"/>
                    </a:lnTo>
                    <a:lnTo>
                      <a:pt x="1577" y="2175"/>
                    </a:lnTo>
                    <a:lnTo>
                      <a:pt x="1598" y="2115"/>
                    </a:lnTo>
                    <a:lnTo>
                      <a:pt x="1619" y="2062"/>
                    </a:lnTo>
                    <a:lnTo>
                      <a:pt x="1638" y="2018"/>
                    </a:lnTo>
                    <a:lnTo>
                      <a:pt x="1655" y="1980"/>
                    </a:lnTo>
                    <a:lnTo>
                      <a:pt x="1672" y="1943"/>
                    </a:lnTo>
                    <a:lnTo>
                      <a:pt x="1706" y="1880"/>
                    </a:lnTo>
                    <a:lnTo>
                      <a:pt x="1740" y="1821"/>
                    </a:lnTo>
                    <a:lnTo>
                      <a:pt x="1773" y="1766"/>
                    </a:lnTo>
                    <a:lnTo>
                      <a:pt x="1799" y="1724"/>
                    </a:lnTo>
                    <a:lnTo>
                      <a:pt x="1846" y="1645"/>
                    </a:lnTo>
                    <a:lnTo>
                      <a:pt x="1879" y="1590"/>
                    </a:lnTo>
                    <a:lnTo>
                      <a:pt x="1905" y="1544"/>
                    </a:lnTo>
                    <a:lnTo>
                      <a:pt x="1927" y="1492"/>
                    </a:lnTo>
                    <a:lnTo>
                      <a:pt x="1952" y="1429"/>
                    </a:lnTo>
                    <a:lnTo>
                      <a:pt x="1969" y="1374"/>
                    </a:lnTo>
                    <a:lnTo>
                      <a:pt x="1985" y="1316"/>
                    </a:lnTo>
                    <a:lnTo>
                      <a:pt x="1995" y="1267"/>
                    </a:lnTo>
                    <a:lnTo>
                      <a:pt x="2007" y="1212"/>
                    </a:lnTo>
                    <a:lnTo>
                      <a:pt x="2015" y="1142"/>
                    </a:lnTo>
                    <a:lnTo>
                      <a:pt x="2019" y="1062"/>
                    </a:lnTo>
                    <a:lnTo>
                      <a:pt x="2019" y="987"/>
                    </a:lnTo>
                    <a:lnTo>
                      <a:pt x="2012" y="928"/>
                    </a:lnTo>
                    <a:lnTo>
                      <a:pt x="2003" y="873"/>
                    </a:lnTo>
                    <a:lnTo>
                      <a:pt x="1994" y="824"/>
                    </a:lnTo>
                    <a:lnTo>
                      <a:pt x="1978" y="759"/>
                    </a:lnTo>
                    <a:lnTo>
                      <a:pt x="1960" y="694"/>
                    </a:lnTo>
                    <a:lnTo>
                      <a:pt x="1940" y="634"/>
                    </a:lnTo>
                    <a:lnTo>
                      <a:pt x="1917" y="578"/>
                    </a:lnTo>
                    <a:lnTo>
                      <a:pt x="1888" y="529"/>
                    </a:lnTo>
                    <a:lnTo>
                      <a:pt x="1850" y="466"/>
                    </a:lnTo>
                    <a:lnTo>
                      <a:pt x="1807" y="403"/>
                    </a:lnTo>
                    <a:lnTo>
                      <a:pt x="1765" y="354"/>
                    </a:lnTo>
                    <a:lnTo>
                      <a:pt x="1727" y="312"/>
                    </a:lnTo>
                    <a:lnTo>
                      <a:pt x="1683" y="272"/>
                    </a:lnTo>
                    <a:lnTo>
                      <a:pt x="1636" y="232"/>
                    </a:lnTo>
                    <a:lnTo>
                      <a:pt x="1590" y="196"/>
                    </a:lnTo>
                    <a:lnTo>
                      <a:pt x="1535" y="159"/>
                    </a:lnTo>
                    <a:lnTo>
                      <a:pt x="1471" y="120"/>
                    </a:lnTo>
                    <a:lnTo>
                      <a:pt x="1411" y="90"/>
                    </a:lnTo>
                    <a:lnTo>
                      <a:pt x="1341" y="61"/>
                    </a:lnTo>
                    <a:lnTo>
                      <a:pt x="1277" y="40"/>
                    </a:lnTo>
                    <a:lnTo>
                      <a:pt x="1224" y="27"/>
                    </a:lnTo>
                    <a:lnTo>
                      <a:pt x="1167" y="14"/>
                    </a:lnTo>
                    <a:lnTo>
                      <a:pt x="1115" y="6"/>
                    </a:lnTo>
                    <a:lnTo>
                      <a:pt x="1053" y="0"/>
                    </a:lnTo>
                    <a:lnTo>
                      <a:pt x="997" y="0"/>
                    </a:lnTo>
                    <a:lnTo>
                      <a:pt x="936" y="0"/>
                    </a:lnTo>
                    <a:lnTo>
                      <a:pt x="885" y="6"/>
                    </a:lnTo>
                    <a:lnTo>
                      <a:pt x="826" y="19"/>
                    </a:lnTo>
                    <a:lnTo>
                      <a:pt x="782" y="28"/>
                    </a:lnTo>
                    <a:lnTo>
                      <a:pt x="727" y="44"/>
                    </a:lnTo>
                    <a:lnTo>
                      <a:pt x="676" y="59"/>
                    </a:lnTo>
                    <a:lnTo>
                      <a:pt x="630" y="78"/>
                    </a:lnTo>
                    <a:lnTo>
                      <a:pt x="586" y="97"/>
                    </a:lnTo>
                    <a:lnTo>
                      <a:pt x="541" y="121"/>
                    </a:lnTo>
                    <a:lnTo>
                      <a:pt x="501" y="145"/>
                    </a:lnTo>
                    <a:lnTo>
                      <a:pt x="456" y="175"/>
                    </a:lnTo>
                    <a:lnTo>
                      <a:pt x="408" y="209"/>
                    </a:lnTo>
                    <a:lnTo>
                      <a:pt x="365" y="242"/>
                    </a:lnTo>
                    <a:lnTo>
                      <a:pt x="326" y="277"/>
                    </a:lnTo>
                    <a:lnTo>
                      <a:pt x="284" y="316"/>
                    </a:lnTo>
                    <a:lnTo>
                      <a:pt x="242" y="360"/>
                    </a:lnTo>
                    <a:lnTo>
                      <a:pt x="206" y="402"/>
                    </a:lnTo>
                    <a:lnTo>
                      <a:pt x="175" y="441"/>
                    </a:lnTo>
                    <a:lnTo>
                      <a:pt x="140" y="495"/>
                    </a:lnTo>
                    <a:lnTo>
                      <a:pt x="106" y="554"/>
                    </a:lnTo>
                    <a:lnTo>
                      <a:pt x="75" y="620"/>
                    </a:lnTo>
                    <a:lnTo>
                      <a:pt x="53" y="685"/>
                    </a:lnTo>
                    <a:lnTo>
                      <a:pt x="34" y="752"/>
                    </a:lnTo>
                    <a:lnTo>
                      <a:pt x="17" y="818"/>
                    </a:lnTo>
                    <a:lnTo>
                      <a:pt x="7" y="879"/>
                    </a:lnTo>
                    <a:lnTo>
                      <a:pt x="0" y="940"/>
                    </a:lnTo>
                    <a:lnTo>
                      <a:pt x="0" y="999"/>
                    </a:lnTo>
                    <a:lnTo>
                      <a:pt x="0" y="1052"/>
                    </a:lnTo>
                    <a:lnTo>
                      <a:pt x="0" y="1115"/>
                    </a:lnTo>
                    <a:lnTo>
                      <a:pt x="3" y="1170"/>
                    </a:lnTo>
                    <a:lnTo>
                      <a:pt x="14" y="1239"/>
                    </a:lnTo>
                    <a:lnTo>
                      <a:pt x="24" y="1299"/>
                    </a:lnTo>
                    <a:lnTo>
                      <a:pt x="40" y="1358"/>
                    </a:lnTo>
                    <a:lnTo>
                      <a:pt x="62" y="1427"/>
                    </a:lnTo>
                    <a:lnTo>
                      <a:pt x="87" y="1488"/>
                    </a:lnTo>
                    <a:lnTo>
                      <a:pt x="113" y="1542"/>
                    </a:lnTo>
                    <a:lnTo>
                      <a:pt x="144" y="1602"/>
                    </a:lnTo>
                    <a:lnTo>
                      <a:pt x="178" y="1660"/>
                    </a:lnTo>
                    <a:lnTo>
                      <a:pt x="208" y="1715"/>
                    </a:lnTo>
                    <a:lnTo>
                      <a:pt x="239" y="1770"/>
                    </a:lnTo>
                    <a:lnTo>
                      <a:pt x="272" y="1830"/>
                    </a:lnTo>
                    <a:lnTo>
                      <a:pt x="323" y="1917"/>
                    </a:lnTo>
                    <a:lnTo>
                      <a:pt x="370" y="2007"/>
                    </a:lnTo>
                    <a:lnTo>
                      <a:pt x="398" y="2053"/>
                    </a:lnTo>
                    <a:lnTo>
                      <a:pt x="412" y="2091"/>
                    </a:lnTo>
                    <a:lnTo>
                      <a:pt x="429" y="2138"/>
                    </a:lnTo>
                    <a:lnTo>
                      <a:pt x="445" y="2192"/>
                    </a:lnTo>
                    <a:lnTo>
                      <a:pt x="458" y="2239"/>
                    </a:lnTo>
                    <a:lnTo>
                      <a:pt x="469" y="2292"/>
                    </a:lnTo>
                    <a:lnTo>
                      <a:pt x="479" y="2365"/>
                    </a:lnTo>
                    <a:lnTo>
                      <a:pt x="492" y="2444"/>
                    </a:lnTo>
                    <a:lnTo>
                      <a:pt x="501" y="2506"/>
                    </a:lnTo>
                    <a:lnTo>
                      <a:pt x="511" y="2586"/>
                    </a:lnTo>
                    <a:lnTo>
                      <a:pt x="518" y="2643"/>
                    </a:lnTo>
                    <a:lnTo>
                      <a:pt x="526" y="2693"/>
                    </a:lnTo>
                    <a:lnTo>
                      <a:pt x="537" y="2742"/>
                    </a:lnTo>
                    <a:lnTo>
                      <a:pt x="541" y="2756"/>
                    </a:lnTo>
                    <a:lnTo>
                      <a:pt x="543" y="2767"/>
                    </a:lnTo>
                    <a:lnTo>
                      <a:pt x="545" y="2773"/>
                    </a:lnTo>
                    <a:lnTo>
                      <a:pt x="546" y="2778"/>
                    </a:lnTo>
                    <a:lnTo>
                      <a:pt x="552" y="2784"/>
                    </a:lnTo>
                    <a:lnTo>
                      <a:pt x="558" y="2794"/>
                    </a:lnTo>
                    <a:lnTo>
                      <a:pt x="567" y="2803"/>
                    </a:lnTo>
                    <a:lnTo>
                      <a:pt x="576" y="2812"/>
                    </a:lnTo>
                    <a:lnTo>
                      <a:pt x="592" y="2824"/>
                    </a:lnTo>
                    <a:lnTo>
                      <a:pt x="610" y="2833"/>
                    </a:lnTo>
                    <a:lnTo>
                      <a:pt x="635" y="2847"/>
                    </a:lnTo>
                    <a:lnTo>
                      <a:pt x="657" y="2856"/>
                    </a:lnTo>
                    <a:lnTo>
                      <a:pt x="681" y="2864"/>
                    </a:lnTo>
                    <a:lnTo>
                      <a:pt x="703" y="2870"/>
                    </a:lnTo>
                    <a:lnTo>
                      <a:pt x="723" y="2875"/>
                    </a:lnTo>
                    <a:lnTo>
                      <a:pt x="753" y="2883"/>
                    </a:lnTo>
                    <a:lnTo>
                      <a:pt x="778" y="2889"/>
                    </a:lnTo>
                    <a:lnTo>
                      <a:pt x="802" y="2892"/>
                    </a:lnTo>
                    <a:lnTo>
                      <a:pt x="829" y="2896"/>
                    </a:lnTo>
                    <a:lnTo>
                      <a:pt x="857" y="2900"/>
                    </a:lnTo>
                    <a:lnTo>
                      <a:pt x="883" y="2902"/>
                    </a:lnTo>
                    <a:lnTo>
                      <a:pt x="906" y="2904"/>
                    </a:lnTo>
                    <a:lnTo>
                      <a:pt x="934" y="2906"/>
                    </a:lnTo>
                    <a:lnTo>
                      <a:pt x="959" y="2908"/>
                    </a:lnTo>
                    <a:lnTo>
                      <a:pt x="984" y="2908"/>
                    </a:lnTo>
                    <a:lnTo>
                      <a:pt x="1006" y="2908"/>
                    </a:lnTo>
                    <a:lnTo>
                      <a:pt x="1031" y="2908"/>
                    </a:lnTo>
                    <a:lnTo>
                      <a:pt x="1061" y="2908"/>
                    </a:lnTo>
                    <a:lnTo>
                      <a:pt x="1086" y="2906"/>
                    </a:lnTo>
                    <a:lnTo>
                      <a:pt x="1108" y="2906"/>
                    </a:lnTo>
                    <a:lnTo>
                      <a:pt x="1134" y="2902"/>
                    </a:lnTo>
                    <a:lnTo>
                      <a:pt x="1166" y="2900"/>
                    </a:lnTo>
                    <a:lnTo>
                      <a:pt x="1188" y="2896"/>
                    </a:lnTo>
                    <a:lnTo>
                      <a:pt x="1217" y="2892"/>
                    </a:lnTo>
                    <a:lnTo>
                      <a:pt x="1241" y="2887"/>
                    </a:lnTo>
                    <a:lnTo>
                      <a:pt x="1265" y="2883"/>
                    </a:lnTo>
                    <a:lnTo>
                      <a:pt x="1288" y="2877"/>
                    </a:lnTo>
                    <a:lnTo>
                      <a:pt x="1309" y="2871"/>
                    </a:lnTo>
                    <a:lnTo>
                      <a:pt x="1334" y="2864"/>
                    </a:lnTo>
                    <a:lnTo>
                      <a:pt x="1354" y="2856"/>
                    </a:lnTo>
                    <a:lnTo>
                      <a:pt x="1375" y="2849"/>
                    </a:lnTo>
                    <a:lnTo>
                      <a:pt x="1395" y="2839"/>
                    </a:lnTo>
                    <a:lnTo>
                      <a:pt x="1415" y="2830"/>
                    </a:lnTo>
                    <a:close/>
                  </a:path>
                </a:pathLst>
              </a:custGeom>
              <a:solidFill>
                <a:srgbClr val="FFFF00"/>
              </a:solidFill>
              <a:ln w="63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2824" name="椭圆 44121"/>
              <p:cNvSpPr>
                <a:spLocks noChangeAspect="1" noChangeArrowheads="1"/>
              </p:cNvSpPr>
              <p:nvPr/>
            </p:nvSpPr>
            <p:spPr bwMode="auto">
              <a:xfrm>
                <a:off x="2462" y="8636"/>
                <a:ext cx="823" cy="220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 sz="3800" b="1">
                  <a:ea typeface="黑体" pitchFamily="49" charset="-122"/>
                </a:endParaRPr>
              </a:p>
            </p:txBody>
          </p:sp>
          <p:grpSp>
            <p:nvGrpSpPr>
              <p:cNvPr id="32825" name="组合 44122"/>
              <p:cNvGrpSpPr>
                <a:grpSpLocks noChangeAspect="1"/>
              </p:cNvGrpSpPr>
              <p:nvPr/>
            </p:nvGrpSpPr>
            <p:grpSpPr bwMode="auto">
              <a:xfrm>
                <a:off x="2611" y="7372"/>
                <a:ext cx="522" cy="1340"/>
                <a:chOff x="6498" y="2481"/>
                <a:chExt cx="562" cy="1806"/>
              </a:xfrm>
            </p:grpSpPr>
            <p:sp>
              <p:nvSpPr>
                <p:cNvPr id="32827" name="任意多边形 44123"/>
                <p:cNvSpPr>
                  <a:spLocks noChangeAspect="1" noChangeArrowheads="1"/>
                </p:cNvSpPr>
                <p:nvPr/>
              </p:nvSpPr>
              <p:spPr bwMode="auto">
                <a:xfrm>
                  <a:off x="6604" y="3234"/>
                  <a:ext cx="345" cy="1053"/>
                </a:xfrm>
                <a:custGeom>
                  <a:avLst/>
                  <a:gdLst>
                    <a:gd name="T0" fmla="*/ 0 w 345"/>
                    <a:gd name="T1" fmla="*/ 80 h 1053"/>
                    <a:gd name="T2" fmla="*/ 6 w 345"/>
                    <a:gd name="T3" fmla="*/ 252 h 1053"/>
                    <a:gd name="T4" fmla="*/ 23 w 345"/>
                    <a:gd name="T5" fmla="*/ 274 h 1053"/>
                    <a:gd name="T6" fmla="*/ 17 w 345"/>
                    <a:gd name="T7" fmla="*/ 975 h 1053"/>
                    <a:gd name="T8" fmla="*/ 40 w 345"/>
                    <a:gd name="T9" fmla="*/ 1053 h 1053"/>
                    <a:gd name="T10" fmla="*/ 98 w 345"/>
                    <a:gd name="T11" fmla="*/ 1053 h 1053"/>
                    <a:gd name="T12" fmla="*/ 146 w 345"/>
                    <a:gd name="T13" fmla="*/ 1015 h 1053"/>
                    <a:gd name="T14" fmla="*/ 201 w 345"/>
                    <a:gd name="T15" fmla="*/ 1015 h 1053"/>
                    <a:gd name="T16" fmla="*/ 245 w 345"/>
                    <a:gd name="T17" fmla="*/ 1053 h 1053"/>
                    <a:gd name="T18" fmla="*/ 307 w 345"/>
                    <a:gd name="T19" fmla="*/ 1053 h 1053"/>
                    <a:gd name="T20" fmla="*/ 328 w 345"/>
                    <a:gd name="T21" fmla="*/ 975 h 1053"/>
                    <a:gd name="T22" fmla="*/ 317 w 345"/>
                    <a:gd name="T23" fmla="*/ 274 h 1053"/>
                    <a:gd name="T24" fmla="*/ 333 w 345"/>
                    <a:gd name="T25" fmla="*/ 252 h 1053"/>
                    <a:gd name="T26" fmla="*/ 345 w 345"/>
                    <a:gd name="T27" fmla="*/ 80 h 1053"/>
                    <a:gd name="T28" fmla="*/ 269 w 345"/>
                    <a:gd name="T29" fmla="*/ 17 h 1053"/>
                    <a:gd name="T30" fmla="*/ 231 w 345"/>
                    <a:gd name="T31" fmla="*/ 17 h 1053"/>
                    <a:gd name="T32" fmla="*/ 210 w 345"/>
                    <a:gd name="T33" fmla="*/ 0 h 1053"/>
                    <a:gd name="T34" fmla="*/ 123 w 345"/>
                    <a:gd name="T35" fmla="*/ 0 h 1053"/>
                    <a:gd name="T36" fmla="*/ 104 w 345"/>
                    <a:gd name="T37" fmla="*/ 17 h 1053"/>
                    <a:gd name="T38" fmla="*/ 72 w 345"/>
                    <a:gd name="T39" fmla="*/ 17 h 1053"/>
                    <a:gd name="T40" fmla="*/ 0 w 345"/>
                    <a:gd name="T41" fmla="*/ 80 h 1053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w 345"/>
                    <a:gd name="T64" fmla="*/ 0 h 1053"/>
                    <a:gd name="T65" fmla="*/ 345 w 345"/>
                    <a:gd name="T66" fmla="*/ 1053 h 1053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T63" t="T64" r="T65" b="T66"/>
                  <a:pathLst>
                    <a:path w="345" h="1053">
                      <a:moveTo>
                        <a:pt x="0" y="80"/>
                      </a:moveTo>
                      <a:lnTo>
                        <a:pt x="6" y="252"/>
                      </a:lnTo>
                      <a:lnTo>
                        <a:pt x="23" y="274"/>
                      </a:lnTo>
                      <a:lnTo>
                        <a:pt x="17" y="975"/>
                      </a:lnTo>
                      <a:lnTo>
                        <a:pt x="40" y="1053"/>
                      </a:lnTo>
                      <a:lnTo>
                        <a:pt x="98" y="1053"/>
                      </a:lnTo>
                      <a:lnTo>
                        <a:pt x="146" y="1015"/>
                      </a:lnTo>
                      <a:lnTo>
                        <a:pt x="201" y="1015"/>
                      </a:lnTo>
                      <a:lnTo>
                        <a:pt x="245" y="1053"/>
                      </a:lnTo>
                      <a:lnTo>
                        <a:pt x="307" y="1053"/>
                      </a:lnTo>
                      <a:lnTo>
                        <a:pt x="328" y="975"/>
                      </a:lnTo>
                      <a:lnTo>
                        <a:pt x="317" y="274"/>
                      </a:lnTo>
                      <a:lnTo>
                        <a:pt x="333" y="252"/>
                      </a:lnTo>
                      <a:lnTo>
                        <a:pt x="345" y="80"/>
                      </a:lnTo>
                      <a:lnTo>
                        <a:pt x="269" y="17"/>
                      </a:lnTo>
                      <a:lnTo>
                        <a:pt x="231" y="17"/>
                      </a:lnTo>
                      <a:lnTo>
                        <a:pt x="210" y="0"/>
                      </a:lnTo>
                      <a:lnTo>
                        <a:pt x="123" y="0"/>
                      </a:lnTo>
                      <a:lnTo>
                        <a:pt x="104" y="17"/>
                      </a:lnTo>
                      <a:lnTo>
                        <a:pt x="72" y="17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32828" name="椭圆 44124"/>
                <p:cNvSpPr>
                  <a:spLocks noChangeAspect="1" noChangeArrowheads="1"/>
                </p:cNvSpPr>
                <p:nvPr/>
              </p:nvSpPr>
              <p:spPr bwMode="auto">
                <a:xfrm>
                  <a:off x="6781" y="3267"/>
                  <a:ext cx="45" cy="72"/>
                </a:xfrm>
                <a:prstGeom prst="ellipse">
                  <a:avLst/>
                </a:prstGeom>
                <a:solidFill>
                  <a:srgbClr val="FFFF00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CN" altLang="en-US" sz="3800" b="1">
                    <a:ea typeface="黑体" pitchFamily="49" charset="-122"/>
                  </a:endParaRPr>
                </a:p>
              </p:txBody>
            </p:sp>
            <p:grpSp>
              <p:nvGrpSpPr>
                <p:cNvPr id="32829" name="组合 44125"/>
                <p:cNvGrpSpPr>
                  <a:grpSpLocks noChangeAspect="1"/>
                </p:cNvGrpSpPr>
                <p:nvPr/>
              </p:nvGrpSpPr>
              <p:grpSpPr bwMode="auto">
                <a:xfrm>
                  <a:off x="6498" y="2481"/>
                  <a:ext cx="562" cy="828"/>
                  <a:chOff x="6498" y="2481"/>
                  <a:chExt cx="562" cy="828"/>
                </a:xfrm>
              </p:grpSpPr>
              <p:sp>
                <p:nvSpPr>
                  <p:cNvPr id="32835" name="椭圆 44126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6531" y="2481"/>
                    <a:ext cx="514" cy="282"/>
                  </a:xfrm>
                  <a:prstGeom prst="ellipse">
                    <a:avLst/>
                  </a:prstGeom>
                  <a:solidFill>
                    <a:srgbClr val="FFFF00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zh-CN" altLang="en-US" sz="3800" b="1">
                      <a:ea typeface="黑体" pitchFamily="49" charset="-122"/>
                    </a:endParaRPr>
                  </a:p>
                </p:txBody>
              </p:sp>
              <p:sp>
                <p:nvSpPr>
                  <p:cNvPr id="32836" name="任意多边形 44127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6498" y="2610"/>
                    <a:ext cx="562" cy="699"/>
                  </a:xfrm>
                  <a:custGeom>
                    <a:avLst/>
                    <a:gdLst>
                      <a:gd name="T0" fmla="*/ 358 w 562"/>
                      <a:gd name="T1" fmla="*/ 699 h 699"/>
                      <a:gd name="T2" fmla="*/ 562 w 562"/>
                      <a:gd name="T3" fmla="*/ 69 h 699"/>
                      <a:gd name="T4" fmla="*/ 526 w 562"/>
                      <a:gd name="T5" fmla="*/ 56 h 699"/>
                      <a:gd name="T6" fmla="*/ 485 w 562"/>
                      <a:gd name="T7" fmla="*/ 38 h 699"/>
                      <a:gd name="T8" fmla="*/ 431 w 562"/>
                      <a:gd name="T9" fmla="*/ 24 h 699"/>
                      <a:gd name="T10" fmla="*/ 384 w 562"/>
                      <a:gd name="T11" fmla="*/ 12 h 699"/>
                      <a:gd name="T12" fmla="*/ 342 w 562"/>
                      <a:gd name="T13" fmla="*/ 4 h 699"/>
                      <a:gd name="T14" fmla="*/ 297 w 562"/>
                      <a:gd name="T15" fmla="*/ 0 h 699"/>
                      <a:gd name="T16" fmla="*/ 248 w 562"/>
                      <a:gd name="T17" fmla="*/ 3 h 699"/>
                      <a:gd name="T18" fmla="*/ 185 w 562"/>
                      <a:gd name="T19" fmla="*/ 10 h 699"/>
                      <a:gd name="T20" fmla="*/ 132 w 562"/>
                      <a:gd name="T21" fmla="*/ 24 h 699"/>
                      <a:gd name="T22" fmla="*/ 80 w 562"/>
                      <a:gd name="T23" fmla="*/ 38 h 699"/>
                      <a:gd name="T24" fmla="*/ 34 w 562"/>
                      <a:gd name="T25" fmla="*/ 58 h 699"/>
                      <a:gd name="T26" fmla="*/ 0 w 562"/>
                      <a:gd name="T27" fmla="*/ 76 h 699"/>
                      <a:gd name="T28" fmla="*/ 197 w 562"/>
                      <a:gd name="T29" fmla="*/ 699 h 699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w 562"/>
                      <a:gd name="T46" fmla="*/ 0 h 699"/>
                      <a:gd name="T47" fmla="*/ 562 w 562"/>
                      <a:gd name="T48" fmla="*/ 699 h 699"/>
                    </a:gdLst>
                    <a:ahLst/>
                    <a:cxnLst>
                      <a:cxn ang="T30">
                        <a:pos x="T0" y="T1"/>
                      </a:cxn>
                      <a:cxn ang="T31">
                        <a:pos x="T2" y="T3"/>
                      </a:cxn>
                      <a:cxn ang="T32">
                        <a:pos x="T4" y="T5"/>
                      </a:cxn>
                      <a:cxn ang="T33">
                        <a:pos x="T6" y="T7"/>
                      </a:cxn>
                      <a:cxn ang="T34">
                        <a:pos x="T8" y="T9"/>
                      </a:cxn>
                      <a:cxn ang="T35">
                        <a:pos x="T10" y="T11"/>
                      </a:cxn>
                      <a:cxn ang="T36">
                        <a:pos x="T12" y="T13"/>
                      </a:cxn>
                      <a:cxn ang="T37">
                        <a:pos x="T14" y="T15"/>
                      </a:cxn>
                      <a:cxn ang="T38">
                        <a:pos x="T16" y="T17"/>
                      </a:cxn>
                      <a:cxn ang="T39">
                        <a:pos x="T18" y="T19"/>
                      </a:cxn>
                      <a:cxn ang="T40">
                        <a:pos x="T20" y="T21"/>
                      </a:cxn>
                      <a:cxn ang="T41">
                        <a:pos x="T22" y="T23"/>
                      </a:cxn>
                      <a:cxn ang="T42">
                        <a:pos x="T24" y="T25"/>
                      </a:cxn>
                      <a:cxn ang="T43">
                        <a:pos x="T26" y="T27"/>
                      </a:cxn>
                      <a:cxn ang="T44">
                        <a:pos x="T28" y="T29"/>
                      </a:cxn>
                    </a:cxnLst>
                    <a:rect l="T45" t="T46" r="T47" b="T48"/>
                    <a:pathLst>
                      <a:path w="562" h="699">
                        <a:moveTo>
                          <a:pt x="358" y="699"/>
                        </a:moveTo>
                        <a:lnTo>
                          <a:pt x="562" y="69"/>
                        </a:lnTo>
                        <a:lnTo>
                          <a:pt x="526" y="56"/>
                        </a:lnTo>
                        <a:lnTo>
                          <a:pt x="485" y="38"/>
                        </a:lnTo>
                        <a:lnTo>
                          <a:pt x="431" y="24"/>
                        </a:lnTo>
                        <a:lnTo>
                          <a:pt x="384" y="12"/>
                        </a:lnTo>
                        <a:lnTo>
                          <a:pt x="342" y="4"/>
                        </a:lnTo>
                        <a:lnTo>
                          <a:pt x="297" y="0"/>
                        </a:lnTo>
                        <a:lnTo>
                          <a:pt x="248" y="3"/>
                        </a:lnTo>
                        <a:lnTo>
                          <a:pt x="185" y="10"/>
                        </a:lnTo>
                        <a:lnTo>
                          <a:pt x="132" y="24"/>
                        </a:lnTo>
                        <a:lnTo>
                          <a:pt x="80" y="38"/>
                        </a:lnTo>
                        <a:lnTo>
                          <a:pt x="34" y="58"/>
                        </a:lnTo>
                        <a:lnTo>
                          <a:pt x="0" y="76"/>
                        </a:lnTo>
                        <a:lnTo>
                          <a:pt x="197" y="699"/>
                        </a:lnTo>
                      </a:path>
                    </a:pathLst>
                  </a:custGeom>
                  <a:solidFill>
                    <a:srgbClr val="FFFF00"/>
                  </a:solidFill>
                  <a:ln w="63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</p:grpSp>
            <p:grpSp>
              <p:nvGrpSpPr>
                <p:cNvPr id="32830" name="组合 44128"/>
                <p:cNvGrpSpPr>
                  <a:grpSpLocks noChangeAspect="1"/>
                </p:cNvGrpSpPr>
                <p:nvPr/>
              </p:nvGrpSpPr>
              <p:grpSpPr bwMode="auto">
                <a:xfrm>
                  <a:off x="6676" y="3385"/>
                  <a:ext cx="193" cy="804"/>
                  <a:chOff x="6676" y="3385"/>
                  <a:chExt cx="193" cy="804"/>
                </a:xfrm>
              </p:grpSpPr>
              <p:sp>
                <p:nvSpPr>
                  <p:cNvPr id="32831" name="直接连接符 44129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6708" y="3406"/>
                    <a:ext cx="1" cy="783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32832" name="直接连接符 44130"/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6836" y="3406"/>
                    <a:ext cx="4" cy="779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32833" name="直接连接符 44131"/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6866" y="3385"/>
                    <a:ext cx="3" cy="780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32834" name="直接连接符 44132"/>
                  <p:cNvSpPr>
                    <a:spLocks noChangeAspect="1" noChangeShapeType="1"/>
                  </p:cNvSpPr>
                  <p:nvPr/>
                </p:nvSpPr>
                <p:spPr bwMode="auto">
                  <a:xfrm flipH="1" flipV="1">
                    <a:off x="6676" y="3385"/>
                    <a:ext cx="2" cy="780"/>
                  </a:xfrm>
                  <a:prstGeom prst="line">
                    <a:avLst/>
                  </a:prstGeom>
                  <a:noFill/>
                  <a:ln w="63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</p:grpSp>
          </p:grpSp>
          <p:sp>
            <p:nvSpPr>
              <p:cNvPr id="32826" name="任意多边形 44133"/>
              <p:cNvSpPr>
                <a:spLocks noChangeAspect="1" noChangeArrowheads="1"/>
              </p:cNvSpPr>
              <p:nvPr/>
            </p:nvSpPr>
            <p:spPr bwMode="auto">
              <a:xfrm>
                <a:off x="2836" y="8325"/>
                <a:ext cx="507" cy="506"/>
              </a:xfrm>
              <a:custGeom>
                <a:avLst/>
                <a:gdLst>
                  <a:gd name="T0" fmla="*/ 507 w 546"/>
                  <a:gd name="T1" fmla="*/ 0 h 681"/>
                  <a:gd name="T2" fmla="*/ 486 w 546"/>
                  <a:gd name="T3" fmla="*/ 15 h 681"/>
                  <a:gd name="T4" fmla="*/ 401 w 546"/>
                  <a:gd name="T5" fmla="*/ 328 h 681"/>
                  <a:gd name="T6" fmla="*/ 385 w 546"/>
                  <a:gd name="T7" fmla="*/ 359 h 681"/>
                  <a:gd name="T8" fmla="*/ 360 w 546"/>
                  <a:gd name="T9" fmla="*/ 385 h 681"/>
                  <a:gd name="T10" fmla="*/ 322 w 546"/>
                  <a:gd name="T11" fmla="*/ 409 h 681"/>
                  <a:gd name="T12" fmla="*/ 285 w 546"/>
                  <a:gd name="T13" fmla="*/ 427 h 681"/>
                  <a:gd name="T14" fmla="*/ 243 w 546"/>
                  <a:gd name="T15" fmla="*/ 444 h 681"/>
                  <a:gd name="T16" fmla="*/ 200 w 546"/>
                  <a:gd name="T17" fmla="*/ 459 h 681"/>
                  <a:gd name="T18" fmla="*/ 151 w 546"/>
                  <a:gd name="T19" fmla="*/ 473 h 681"/>
                  <a:gd name="T20" fmla="*/ 110 w 546"/>
                  <a:gd name="T21" fmla="*/ 481 h 681"/>
                  <a:gd name="T22" fmla="*/ 60 w 546"/>
                  <a:gd name="T23" fmla="*/ 487 h 681"/>
                  <a:gd name="T24" fmla="*/ 0 w 546"/>
                  <a:gd name="T25" fmla="*/ 484 h 681"/>
                  <a:gd name="T26" fmla="*/ 9 w 546"/>
                  <a:gd name="T27" fmla="*/ 503 h 681"/>
                  <a:gd name="T28" fmla="*/ 51 w 546"/>
                  <a:gd name="T29" fmla="*/ 506 h 681"/>
                  <a:gd name="T30" fmla="*/ 80 w 546"/>
                  <a:gd name="T31" fmla="*/ 506 h 681"/>
                  <a:gd name="T32" fmla="*/ 124 w 546"/>
                  <a:gd name="T33" fmla="*/ 503 h 681"/>
                  <a:gd name="T34" fmla="*/ 161 w 546"/>
                  <a:gd name="T35" fmla="*/ 501 h 681"/>
                  <a:gd name="T36" fmla="*/ 211 w 546"/>
                  <a:gd name="T37" fmla="*/ 494 h 681"/>
                  <a:gd name="T38" fmla="*/ 250 w 546"/>
                  <a:gd name="T39" fmla="*/ 488 h 681"/>
                  <a:gd name="T40" fmla="*/ 293 w 546"/>
                  <a:gd name="T41" fmla="*/ 478 h 681"/>
                  <a:gd name="T42" fmla="*/ 318 w 546"/>
                  <a:gd name="T43" fmla="*/ 472 h 681"/>
                  <a:gd name="T44" fmla="*/ 357 w 546"/>
                  <a:gd name="T45" fmla="*/ 459 h 681"/>
                  <a:gd name="T46" fmla="*/ 396 w 546"/>
                  <a:gd name="T47" fmla="*/ 438 h 681"/>
                  <a:gd name="T48" fmla="*/ 409 w 546"/>
                  <a:gd name="T49" fmla="*/ 427 h 681"/>
                  <a:gd name="T50" fmla="*/ 420 w 546"/>
                  <a:gd name="T51" fmla="*/ 412 h 681"/>
                  <a:gd name="T52" fmla="*/ 429 w 546"/>
                  <a:gd name="T53" fmla="*/ 380 h 681"/>
                  <a:gd name="T54" fmla="*/ 437 w 546"/>
                  <a:gd name="T55" fmla="*/ 349 h 681"/>
                  <a:gd name="T56" fmla="*/ 507 w 546"/>
                  <a:gd name="T57" fmla="*/ 0 h 681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546"/>
                  <a:gd name="T88" fmla="*/ 0 h 681"/>
                  <a:gd name="T89" fmla="*/ 546 w 546"/>
                  <a:gd name="T90" fmla="*/ 681 h 681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546" h="681">
                    <a:moveTo>
                      <a:pt x="546" y="0"/>
                    </a:moveTo>
                    <a:lnTo>
                      <a:pt x="523" y="20"/>
                    </a:lnTo>
                    <a:lnTo>
                      <a:pt x="432" y="441"/>
                    </a:lnTo>
                    <a:lnTo>
                      <a:pt x="415" y="483"/>
                    </a:lnTo>
                    <a:lnTo>
                      <a:pt x="388" y="518"/>
                    </a:lnTo>
                    <a:lnTo>
                      <a:pt x="347" y="550"/>
                    </a:lnTo>
                    <a:lnTo>
                      <a:pt x="307" y="575"/>
                    </a:lnTo>
                    <a:lnTo>
                      <a:pt x="262" y="598"/>
                    </a:lnTo>
                    <a:lnTo>
                      <a:pt x="215" y="618"/>
                    </a:lnTo>
                    <a:lnTo>
                      <a:pt x="163" y="637"/>
                    </a:lnTo>
                    <a:lnTo>
                      <a:pt x="119" y="647"/>
                    </a:lnTo>
                    <a:lnTo>
                      <a:pt x="65" y="656"/>
                    </a:lnTo>
                    <a:lnTo>
                      <a:pt x="0" y="652"/>
                    </a:lnTo>
                    <a:lnTo>
                      <a:pt x="10" y="677"/>
                    </a:lnTo>
                    <a:lnTo>
                      <a:pt x="55" y="681"/>
                    </a:lnTo>
                    <a:lnTo>
                      <a:pt x="86" y="681"/>
                    </a:lnTo>
                    <a:lnTo>
                      <a:pt x="134" y="677"/>
                    </a:lnTo>
                    <a:lnTo>
                      <a:pt x="173" y="674"/>
                    </a:lnTo>
                    <a:lnTo>
                      <a:pt x="227" y="665"/>
                    </a:lnTo>
                    <a:lnTo>
                      <a:pt x="269" y="657"/>
                    </a:lnTo>
                    <a:lnTo>
                      <a:pt x="316" y="643"/>
                    </a:lnTo>
                    <a:lnTo>
                      <a:pt x="343" y="635"/>
                    </a:lnTo>
                    <a:lnTo>
                      <a:pt x="384" y="618"/>
                    </a:lnTo>
                    <a:lnTo>
                      <a:pt x="427" y="590"/>
                    </a:lnTo>
                    <a:lnTo>
                      <a:pt x="440" y="575"/>
                    </a:lnTo>
                    <a:lnTo>
                      <a:pt x="452" y="554"/>
                    </a:lnTo>
                    <a:lnTo>
                      <a:pt x="462" y="512"/>
                    </a:lnTo>
                    <a:lnTo>
                      <a:pt x="471" y="470"/>
                    </a:lnTo>
                    <a:lnTo>
                      <a:pt x="546" y="0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sp>
          <p:nvSpPr>
            <p:cNvPr id="32813" name="矩形 44134"/>
            <p:cNvSpPr>
              <a:spLocks noChangeArrowheads="1"/>
            </p:cNvSpPr>
            <p:nvPr/>
          </p:nvSpPr>
          <p:spPr bwMode="auto">
            <a:xfrm>
              <a:off x="385" y="1706"/>
              <a:ext cx="50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zh-CN" altLang="en-US" sz="2400" b="1">
                  <a:latin typeface="Times New Roman" pitchFamily="18" charset="0"/>
                  <a:ea typeface="华文行楷"/>
                  <a:cs typeface="华文行楷"/>
                </a:rPr>
                <a:t>屏幕</a:t>
              </a:r>
            </a:p>
          </p:txBody>
        </p:sp>
      </p:grpSp>
      <p:sp>
        <p:nvSpPr>
          <p:cNvPr id="32795" name="直接连接符 44135"/>
          <p:cNvSpPr>
            <a:spLocks noChangeShapeType="1"/>
          </p:cNvSpPr>
          <p:nvPr/>
        </p:nvSpPr>
        <p:spPr bwMode="auto">
          <a:xfrm>
            <a:off x="-252413" y="2349500"/>
            <a:ext cx="9144001" cy="0"/>
          </a:xfrm>
          <a:prstGeom prst="line">
            <a:avLst/>
          </a:prstGeom>
          <a:noFill/>
          <a:ln w="9525">
            <a:solidFill>
              <a:srgbClr val="090C4B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4137" name="文本框 44136"/>
          <p:cNvSpPr txBox="1">
            <a:spLocks noChangeArrowheads="1"/>
          </p:cNvSpPr>
          <p:nvPr/>
        </p:nvSpPr>
        <p:spPr bwMode="auto">
          <a:xfrm>
            <a:off x="5076825" y="2636838"/>
            <a:ext cx="3455988" cy="137318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2800" b="1">
                <a:latin typeface="黑体" pitchFamily="49" charset="-122"/>
                <a:ea typeface="黑体" pitchFamily="49" charset="-122"/>
              </a:rPr>
              <a:t>    投影片上的图案通过凸透镜形成一个</a:t>
            </a:r>
            <a:r>
              <a:rPr lang="zh-CN" altLang="en-US" sz="2800" b="1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放大</a:t>
            </a:r>
            <a:r>
              <a:rPr lang="zh-CN" altLang="en-US" sz="2800" b="1">
                <a:latin typeface="黑体" pitchFamily="49" charset="-122"/>
                <a:ea typeface="黑体" pitchFamily="49" charset="-122"/>
              </a:rPr>
              <a:t>的、</a:t>
            </a:r>
            <a:r>
              <a:rPr lang="zh-CN" altLang="en-US" sz="2800" b="1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倒立</a:t>
            </a:r>
            <a:r>
              <a:rPr lang="zh-CN" altLang="en-US" sz="2800" b="1">
                <a:latin typeface="黑体" pitchFamily="49" charset="-122"/>
                <a:ea typeface="黑体" pitchFamily="49" charset="-122"/>
              </a:rPr>
              <a:t>的</a:t>
            </a:r>
            <a:r>
              <a:rPr lang="zh-CN" altLang="en-US" sz="2800" b="1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实像</a:t>
            </a:r>
            <a:r>
              <a:rPr lang="en-US" altLang="zh-CN" sz="2800" b="1">
                <a:latin typeface="黑体" pitchFamily="49" charset="-122"/>
                <a:ea typeface="黑体" pitchFamily="49" charset="-122"/>
              </a:rPr>
              <a:t>.</a:t>
            </a:r>
          </a:p>
        </p:txBody>
      </p:sp>
      <p:sp>
        <p:nvSpPr>
          <p:cNvPr id="32797" name="直接连接符 44137"/>
          <p:cNvSpPr>
            <a:spLocks noChangeShapeType="1"/>
          </p:cNvSpPr>
          <p:nvPr/>
        </p:nvSpPr>
        <p:spPr bwMode="auto">
          <a:xfrm>
            <a:off x="0" y="4724400"/>
            <a:ext cx="9144000" cy="0"/>
          </a:xfrm>
          <a:prstGeom prst="line">
            <a:avLst/>
          </a:prstGeom>
          <a:noFill/>
          <a:ln w="9525">
            <a:solidFill>
              <a:srgbClr val="090C4B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4139" name="文本框 44138"/>
          <p:cNvSpPr txBox="1">
            <a:spLocks noChangeArrowheads="1"/>
          </p:cNvSpPr>
          <p:nvPr/>
        </p:nvSpPr>
        <p:spPr bwMode="auto">
          <a:xfrm>
            <a:off x="4859338" y="5013325"/>
            <a:ext cx="3673475" cy="13731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2800" b="1">
                <a:latin typeface="黑体" pitchFamily="49" charset="-122"/>
                <a:ea typeface="黑体" pitchFamily="49" charset="-122"/>
              </a:rPr>
              <a:t>      放大镜就是凸透镜</a:t>
            </a:r>
            <a:r>
              <a:rPr lang="en-US" altLang="zh-CN" sz="2800" b="1">
                <a:latin typeface="黑体" pitchFamily="49" charset="-122"/>
                <a:ea typeface="黑体" pitchFamily="49" charset="-122"/>
              </a:rPr>
              <a:t>,</a:t>
            </a:r>
            <a:r>
              <a:rPr lang="zh-CN" altLang="en-US" sz="2800" b="1">
                <a:latin typeface="Times New Roman" pitchFamily="18" charset="0"/>
                <a:ea typeface="黑体" pitchFamily="49" charset="-122"/>
              </a:rPr>
              <a:t>能成</a:t>
            </a:r>
            <a:r>
              <a:rPr lang="zh-CN" altLang="en-US" sz="2800" b="1">
                <a:solidFill>
                  <a:srgbClr val="FF0000"/>
                </a:solidFill>
                <a:latin typeface="Times New Roman" pitchFamily="18" charset="0"/>
                <a:ea typeface="黑体" pitchFamily="49" charset="-122"/>
              </a:rPr>
              <a:t>放大</a:t>
            </a:r>
            <a:r>
              <a:rPr lang="zh-CN" altLang="en-US" sz="2800" b="1">
                <a:solidFill>
                  <a:srgbClr val="000000"/>
                </a:solidFill>
                <a:latin typeface="Times New Roman" pitchFamily="18" charset="0"/>
                <a:ea typeface="黑体" pitchFamily="49" charset="-122"/>
              </a:rPr>
              <a:t>的、</a:t>
            </a:r>
            <a:r>
              <a:rPr lang="zh-CN" altLang="en-US" sz="2800" b="1">
                <a:solidFill>
                  <a:srgbClr val="FF0000"/>
                </a:solidFill>
                <a:latin typeface="Times New Roman" pitchFamily="18" charset="0"/>
                <a:ea typeface="黑体" pitchFamily="49" charset="-122"/>
              </a:rPr>
              <a:t>正立</a:t>
            </a:r>
            <a:r>
              <a:rPr lang="zh-CN" altLang="en-US" sz="2800" b="1">
                <a:solidFill>
                  <a:srgbClr val="000000"/>
                </a:solidFill>
                <a:latin typeface="Times New Roman" pitchFamily="18" charset="0"/>
                <a:ea typeface="黑体" pitchFamily="49" charset="-122"/>
              </a:rPr>
              <a:t>的</a:t>
            </a:r>
            <a:r>
              <a:rPr lang="zh-CN" altLang="en-US" sz="2800" b="1">
                <a:solidFill>
                  <a:srgbClr val="FF0000"/>
                </a:solidFill>
                <a:latin typeface="Times New Roman" pitchFamily="18" charset="0"/>
                <a:ea typeface="黑体" pitchFamily="49" charset="-122"/>
              </a:rPr>
              <a:t>虚像</a:t>
            </a:r>
            <a:r>
              <a:rPr lang="zh-CN" altLang="en-US" b="1">
                <a:latin typeface="Times New Roman" pitchFamily="18" charset="0"/>
                <a:ea typeface="华文行楷"/>
                <a:cs typeface="华文行楷"/>
              </a:rPr>
              <a:t>。</a:t>
            </a:r>
          </a:p>
        </p:txBody>
      </p:sp>
      <p:sp>
        <p:nvSpPr>
          <p:cNvPr id="44140" name="文本框 44139"/>
          <p:cNvSpPr txBox="1">
            <a:spLocks noChangeArrowheads="1"/>
          </p:cNvSpPr>
          <p:nvPr/>
        </p:nvSpPr>
        <p:spPr bwMode="auto">
          <a:xfrm>
            <a:off x="1187450" y="3933825"/>
            <a:ext cx="13668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>
                <a:latin typeface="Times New Roman" pitchFamily="18" charset="0"/>
              </a:rPr>
              <a:t>投影仪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4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440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40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40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40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406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406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406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406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406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406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406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406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44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3001"/>
                            </p:stCondLst>
                            <p:childTnLst>
                              <p:par>
                                <p:cTn id="3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3002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4407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1000"/>
                                        <p:tgtEl>
                                          <p:spTgt spid="44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441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440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40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4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2" dur="2000"/>
                                        <p:tgtEl>
                                          <p:spTgt spid="441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51" grpId="0" animBg="1"/>
      <p:bldP spid="44066" grpId="0"/>
      <p:bldP spid="44067" grpId="0"/>
      <p:bldP spid="44070" grpId="0" animBg="1"/>
      <p:bldP spid="44137" grpId="0" animBg="1"/>
      <p:bldP spid="44139" grpId="0" animBg="1"/>
      <p:bldP spid="4414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日期占位符 1"/>
          <p:cNvSpPr>
            <a:spLocks noGrp="1"/>
          </p:cNvSpPr>
          <p:nvPr>
            <p:ph type="dt" sz="quarter" idx="10"/>
          </p:nvPr>
        </p:nvSpPr>
        <p:spPr>
          <a:xfrm>
            <a:off x="457200" y="6356350"/>
            <a:ext cx="2133600" cy="365125"/>
          </a:xfrm>
          <a:noFill/>
          <a:ln/>
        </p:spPr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0481F8EE-0CF9-490C-B0D1-D4D3737440CB}" type="datetime1">
              <a:rPr lang="zh-CN" altLang="en-US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2017/11/16</a:t>
            </a:fld>
            <a:endParaRPr lang="en-US" altLang="zh-CN" sz="1200">
              <a:solidFill>
                <a:schemeClr val="tx1">
                  <a:tint val="75000"/>
                </a:schemeClr>
              </a:solidFill>
              <a:latin typeface="+mn-lt"/>
              <a:ea typeface="+mn-ea"/>
            </a:endParaRPr>
          </a:p>
        </p:txBody>
      </p:sp>
      <p:grpSp>
        <p:nvGrpSpPr>
          <p:cNvPr id="33794" name="Group 5"/>
          <p:cNvGrpSpPr>
            <a:grpSpLocks/>
          </p:cNvGrpSpPr>
          <p:nvPr/>
        </p:nvGrpSpPr>
        <p:grpSpPr bwMode="auto">
          <a:xfrm>
            <a:off x="1363663" y="444500"/>
            <a:ext cx="3203575" cy="938213"/>
            <a:chOff x="2448" y="1892"/>
            <a:chExt cx="1936" cy="522"/>
          </a:xfrm>
        </p:grpSpPr>
        <p:pic>
          <p:nvPicPr>
            <p:cNvPr id="33797" name="Picture 6" descr="uarh4nj2[1]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840" y="1920"/>
              <a:ext cx="544" cy="4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33798" name="Group 7"/>
            <p:cNvGrpSpPr>
              <a:grpSpLocks/>
            </p:cNvGrpSpPr>
            <p:nvPr/>
          </p:nvGrpSpPr>
          <p:grpSpPr bwMode="auto">
            <a:xfrm>
              <a:off x="2448" y="1892"/>
              <a:ext cx="1473" cy="522"/>
              <a:chOff x="672" y="3504"/>
              <a:chExt cx="4418" cy="528"/>
            </a:xfrm>
          </p:grpSpPr>
          <p:sp>
            <p:nvSpPr>
              <p:cNvPr id="33800" name="AutoShape 8"/>
              <p:cNvSpPr>
                <a:spLocks noChangeArrowheads="1"/>
              </p:cNvSpPr>
              <p:nvPr/>
            </p:nvSpPr>
            <p:spPr bwMode="auto">
              <a:xfrm>
                <a:off x="672" y="3504"/>
                <a:ext cx="4080" cy="528"/>
              </a:xfrm>
              <a:prstGeom prst="horizontalScroll">
                <a:avLst>
                  <a:gd name="adj" fmla="val 12500"/>
                </a:avLst>
              </a:prstGeom>
              <a:gradFill rotWithShape="0">
                <a:gsLst>
                  <a:gs pos="0">
                    <a:srgbClr val="FFEDED"/>
                  </a:gs>
                  <a:gs pos="100000">
                    <a:srgbClr val="FFFFFF"/>
                  </a:gs>
                </a:gsLst>
                <a:path path="rect">
                  <a:fillToRect r="100000" b="100000"/>
                </a:path>
              </a:gradFill>
              <a:ln w="9525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CN" altLang="en-US" sz="3800" b="1">
                  <a:ea typeface="黑体" pitchFamily="49" charset="-122"/>
                </a:endParaRPr>
              </a:p>
            </p:txBody>
          </p:sp>
          <p:sp>
            <p:nvSpPr>
              <p:cNvPr id="24585" name="Text Box 9"/>
              <p:cNvSpPr txBox="1">
                <a:spLocks noChangeArrowheads="1"/>
              </p:cNvSpPr>
              <p:nvPr/>
            </p:nvSpPr>
            <p:spPr bwMode="auto">
              <a:xfrm>
                <a:off x="960" y="3536"/>
                <a:ext cx="4129" cy="327"/>
              </a:xfrm>
              <a:prstGeom prst="rect">
                <a:avLst/>
              </a:prstGeom>
              <a:noFill/>
              <a:ln w="9525" algn="ctr">
                <a:noFill/>
                <a:miter lim="800000"/>
              </a:ln>
              <a:effectLst/>
            </p:spPr>
            <p:txBody>
              <a:bodyPr anchor="ctr">
                <a:spAutoFit/>
              </a:bodyPr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zh-CN" sz="320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  <a:ea typeface="幼圆" pitchFamily="49" charset="-122"/>
                </a:endParaRPr>
              </a:p>
            </p:txBody>
          </p:sp>
        </p:grpSp>
        <p:sp>
          <p:nvSpPr>
            <p:cNvPr id="33799" name="Text Box 10"/>
            <p:cNvSpPr txBox="1">
              <a:spLocks noChangeArrowheads="1"/>
            </p:cNvSpPr>
            <p:nvPr/>
          </p:nvSpPr>
          <p:spPr bwMode="auto">
            <a:xfrm>
              <a:off x="2544" y="1968"/>
              <a:ext cx="1200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sz="3200" b="1">
                  <a:solidFill>
                    <a:srgbClr val="FF0000"/>
                  </a:solidFill>
                  <a:latin typeface="Times New Roman" pitchFamily="18" charset="0"/>
                  <a:ea typeface="隶书"/>
                  <a:cs typeface="隶书"/>
                </a:rPr>
                <a:t>交流合作</a:t>
              </a:r>
            </a:p>
          </p:txBody>
        </p:sp>
      </p:grpSp>
      <p:sp>
        <p:nvSpPr>
          <p:cNvPr id="16388" name="AutoShape 11"/>
          <p:cNvSpPr>
            <a:spLocks noChangeArrowheads="1"/>
          </p:cNvSpPr>
          <p:nvPr/>
        </p:nvSpPr>
        <p:spPr bwMode="auto">
          <a:xfrm>
            <a:off x="5003800" y="476250"/>
            <a:ext cx="3354388" cy="1081088"/>
          </a:xfrm>
          <a:prstGeom prst="cloudCallout">
            <a:avLst>
              <a:gd name="adj1" fmla="val -52991"/>
              <a:gd name="adj2" fmla="val 95375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zh-CN" altLang="en-US" sz="3800" b="1">
                <a:solidFill>
                  <a:srgbClr val="0000FF"/>
                </a:solidFill>
                <a:ea typeface="黑体" pitchFamily="49" charset="-122"/>
              </a:rPr>
              <a:t>实验思考</a:t>
            </a:r>
          </a:p>
        </p:txBody>
      </p:sp>
      <p:sp>
        <p:nvSpPr>
          <p:cNvPr id="16389" name="Text Box 12"/>
          <p:cNvSpPr txBox="1">
            <a:spLocks noChangeArrowheads="1"/>
          </p:cNvSpPr>
          <p:nvPr/>
        </p:nvSpPr>
        <p:spPr bwMode="auto">
          <a:xfrm>
            <a:off x="642938" y="2357438"/>
            <a:ext cx="8064500" cy="1830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3800" b="1">
                <a:ea typeface="黑体" pitchFamily="49" charset="-122"/>
              </a:rPr>
              <a:t>     </a:t>
            </a:r>
            <a:r>
              <a:rPr lang="en-US" altLang="zh-CN" sz="3800" b="1">
                <a:ea typeface="黑体" pitchFamily="49" charset="-122"/>
              </a:rPr>
              <a:t>1</a:t>
            </a:r>
            <a:r>
              <a:rPr lang="zh-CN" altLang="en-US" sz="3800" b="1">
                <a:ea typeface="黑体" pitchFamily="49" charset="-122"/>
              </a:rPr>
              <a:t>、当成实像时，如用手挡住透镜的上半部，猜一猜，光屏上的像可能有什么变化？</a:t>
            </a:r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rAng="0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ppt_x,ppt_y</p:attrName>
                                        </p:attrNameLst>
                                      </p:cBhvr>
                                      <p:rCtr x="0" y="0"/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 animBg="1"/>
      <p:bldP spid="1638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quarter" idx="10"/>
          </p:nvPr>
        </p:nvSpPr>
        <p:spPr>
          <a:xfrm>
            <a:off x="457200" y="6356350"/>
            <a:ext cx="2133600" cy="365125"/>
          </a:xfrm>
          <a:noFill/>
          <a:ln/>
        </p:spPr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9B955284-0805-4170-B1E2-FA086BD56F44}" type="datetime1">
              <a:rPr lang="zh-CN" altLang="en-US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2017/11/16</a:t>
            </a:fld>
            <a:endParaRPr lang="en-US" altLang="zh-CN" sz="1200">
              <a:solidFill>
                <a:schemeClr val="tx1">
                  <a:tint val="75000"/>
                </a:schemeClr>
              </a:solidFill>
              <a:latin typeface="+mn-lt"/>
              <a:ea typeface="+mn-ea"/>
            </a:endParaRPr>
          </a:p>
        </p:txBody>
      </p:sp>
      <p:grpSp>
        <p:nvGrpSpPr>
          <p:cNvPr id="34818" name="组合 50"/>
          <p:cNvGrpSpPr>
            <a:grpSpLocks/>
          </p:cNvGrpSpPr>
          <p:nvPr/>
        </p:nvGrpSpPr>
        <p:grpSpPr bwMode="auto">
          <a:xfrm>
            <a:off x="1527175" y="1200150"/>
            <a:ext cx="6072188" cy="3857625"/>
            <a:chOff x="1526702" y="1199660"/>
            <a:chExt cx="6072230" cy="3858446"/>
          </a:xfrm>
        </p:grpSpPr>
        <p:grpSp>
          <p:nvGrpSpPr>
            <p:cNvPr id="34848" name="组合 34"/>
            <p:cNvGrpSpPr>
              <a:grpSpLocks/>
            </p:cNvGrpSpPr>
            <p:nvPr/>
          </p:nvGrpSpPr>
          <p:grpSpPr bwMode="auto">
            <a:xfrm>
              <a:off x="1526702" y="1199660"/>
              <a:ext cx="6072230" cy="3858446"/>
              <a:chOff x="1526702" y="1199660"/>
              <a:chExt cx="6072230" cy="3858446"/>
            </a:xfrm>
          </p:grpSpPr>
          <p:sp>
            <p:nvSpPr>
              <p:cNvPr id="34850" name="TextBox 5"/>
              <p:cNvSpPr txBox="1">
                <a:spLocks noChangeArrowheads="1"/>
              </p:cNvSpPr>
              <p:nvPr/>
            </p:nvSpPr>
            <p:spPr bwMode="auto">
              <a:xfrm>
                <a:off x="5461914" y="1883900"/>
                <a:ext cx="357190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altLang="zh-CN" sz="2800" b="1">
                    <a:ea typeface="黑体" pitchFamily="49" charset="-122"/>
                  </a:rPr>
                  <a:t>F</a:t>
                </a:r>
                <a:endParaRPr lang="zh-CN" altLang="en-US" sz="2800" b="1">
                  <a:ea typeface="黑体" pitchFamily="49" charset="-122"/>
                </a:endParaRPr>
              </a:p>
            </p:txBody>
          </p:sp>
          <p:grpSp>
            <p:nvGrpSpPr>
              <p:cNvPr id="34851" name="组合 63"/>
              <p:cNvGrpSpPr>
                <a:grpSpLocks/>
              </p:cNvGrpSpPr>
              <p:nvPr/>
            </p:nvGrpSpPr>
            <p:grpSpPr bwMode="auto">
              <a:xfrm>
                <a:off x="1526702" y="1199660"/>
                <a:ext cx="6072230" cy="3858446"/>
                <a:chOff x="1526702" y="1199660"/>
                <a:chExt cx="6072230" cy="3858446"/>
              </a:xfrm>
            </p:grpSpPr>
            <p:sp>
              <p:nvSpPr>
                <p:cNvPr id="8" name="椭圆 7"/>
                <p:cNvSpPr/>
                <p:nvPr/>
              </p:nvSpPr>
              <p:spPr>
                <a:xfrm>
                  <a:off x="4384222" y="1199660"/>
                  <a:ext cx="357190" cy="2643751"/>
                </a:xfrm>
                <a:prstGeom prst="ellipse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zh-CN" altLang="en-US"/>
                </a:p>
              </p:txBody>
            </p:sp>
            <p:cxnSp>
              <p:nvCxnSpPr>
                <p:cNvPr id="9" name="直接连接符 8"/>
                <p:cNvCxnSpPr/>
                <p:nvPr/>
              </p:nvCxnSpPr>
              <p:spPr>
                <a:xfrm>
                  <a:off x="1526702" y="2485809"/>
                  <a:ext cx="6072230" cy="1588"/>
                </a:xfrm>
                <a:prstGeom prst="line">
                  <a:avLst/>
                </a:prstGeom>
                <a:ln>
                  <a:prstDash val="sys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" name="直接连接符 9"/>
                <p:cNvCxnSpPr/>
                <p:nvPr/>
              </p:nvCxnSpPr>
              <p:spPr>
                <a:xfrm rot="5400000">
                  <a:off x="3429319" y="2413562"/>
                  <a:ext cx="142905" cy="1587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" name="直接连接符 10"/>
                <p:cNvCxnSpPr/>
                <p:nvPr/>
              </p:nvCxnSpPr>
              <p:spPr>
                <a:xfrm rot="5400000">
                  <a:off x="5581984" y="2413562"/>
                  <a:ext cx="142905" cy="1587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" name="直接连接符 11"/>
                <p:cNvCxnSpPr/>
                <p:nvPr/>
              </p:nvCxnSpPr>
              <p:spPr>
                <a:xfrm rot="5400000">
                  <a:off x="2325999" y="2411975"/>
                  <a:ext cx="142905" cy="1588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直接连接符 12"/>
                <p:cNvCxnSpPr/>
                <p:nvPr/>
              </p:nvCxnSpPr>
              <p:spPr>
                <a:xfrm rot="5400000">
                  <a:off x="6644029" y="2405624"/>
                  <a:ext cx="142905" cy="1588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4858" name="TextBox 13"/>
                <p:cNvSpPr txBox="1">
                  <a:spLocks noChangeArrowheads="1"/>
                </p:cNvSpPr>
                <p:nvPr/>
              </p:nvSpPr>
              <p:spPr bwMode="auto">
                <a:xfrm>
                  <a:off x="3286116" y="2500306"/>
                  <a:ext cx="357190" cy="52322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r>
                    <a:rPr lang="en-US" altLang="zh-CN" sz="2800" b="1">
                      <a:ea typeface="黑体" pitchFamily="49" charset="-122"/>
                    </a:rPr>
                    <a:t>F</a:t>
                  </a:r>
                  <a:endParaRPr lang="zh-CN" altLang="en-US" sz="2800" b="1">
                    <a:ea typeface="黑体" pitchFamily="49" charset="-122"/>
                  </a:endParaRPr>
                </a:p>
              </p:txBody>
            </p:sp>
            <p:cxnSp>
              <p:nvCxnSpPr>
                <p:cNvPr id="15" name="直接连接符 14"/>
                <p:cNvCxnSpPr/>
                <p:nvPr/>
              </p:nvCxnSpPr>
              <p:spPr>
                <a:xfrm rot="5400000">
                  <a:off x="2518698" y="4092701"/>
                  <a:ext cx="1929222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直接连接符 15"/>
                <p:cNvCxnSpPr/>
                <p:nvPr/>
              </p:nvCxnSpPr>
              <p:spPr>
                <a:xfrm rot="5400000">
                  <a:off x="3595824" y="4091908"/>
                  <a:ext cx="1927635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直接箭头连接符 16"/>
                <p:cNvCxnSpPr/>
                <p:nvPr/>
              </p:nvCxnSpPr>
              <p:spPr>
                <a:xfrm>
                  <a:off x="4209596" y="4286417"/>
                  <a:ext cx="357190" cy="1588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直接箭头连接符 17"/>
                <p:cNvCxnSpPr/>
                <p:nvPr/>
              </p:nvCxnSpPr>
              <p:spPr>
                <a:xfrm rot="10800000">
                  <a:off x="3484104" y="4289592"/>
                  <a:ext cx="334964" cy="9527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4863" name="TextBox 18"/>
                <p:cNvSpPr txBox="1">
                  <a:spLocks noChangeArrowheads="1"/>
                </p:cNvSpPr>
                <p:nvPr/>
              </p:nvSpPr>
              <p:spPr bwMode="auto">
                <a:xfrm>
                  <a:off x="3860944" y="4007292"/>
                  <a:ext cx="346570" cy="67710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altLang="zh-CN" sz="3800" b="1">
                      <a:ea typeface="黑体" pitchFamily="49" charset="-122"/>
                    </a:rPr>
                    <a:t>f</a:t>
                  </a:r>
                  <a:endParaRPr lang="zh-CN" altLang="en-US" sz="3800" b="1">
                    <a:ea typeface="黑体" pitchFamily="49" charset="-122"/>
                  </a:endParaRPr>
                </a:p>
              </p:txBody>
            </p:sp>
          </p:grpSp>
        </p:grpSp>
        <p:sp>
          <p:nvSpPr>
            <p:cNvPr id="5" name="椭圆 4"/>
            <p:cNvSpPr/>
            <p:nvPr/>
          </p:nvSpPr>
          <p:spPr>
            <a:xfrm>
              <a:off x="4536623" y="2444525"/>
              <a:ext cx="71438" cy="71453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</p:grpSp>
      <p:cxnSp>
        <p:nvCxnSpPr>
          <p:cNvPr id="20" name="直接箭头连接符 19"/>
          <p:cNvCxnSpPr/>
          <p:nvPr/>
        </p:nvCxnSpPr>
        <p:spPr>
          <a:xfrm rot="5400000" flipH="1" flipV="1">
            <a:off x="1967707" y="2077244"/>
            <a:ext cx="857250" cy="1587"/>
          </a:xfrm>
          <a:prstGeom prst="straightConnector1">
            <a:avLst/>
          </a:prstGeom>
          <a:ln w="31750" cmpd="sng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箭头连接符 23"/>
          <p:cNvCxnSpPr/>
          <p:nvPr/>
        </p:nvCxnSpPr>
        <p:spPr>
          <a:xfrm rot="5400000">
            <a:off x="6342063" y="2873375"/>
            <a:ext cx="747712" cy="1588"/>
          </a:xfrm>
          <a:prstGeom prst="straightConnector1">
            <a:avLst/>
          </a:prstGeom>
          <a:ln w="31750" cmpd="sng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组合 87"/>
          <p:cNvGrpSpPr>
            <a:grpSpLocks/>
          </p:cNvGrpSpPr>
          <p:nvPr/>
        </p:nvGrpSpPr>
        <p:grpSpPr bwMode="auto">
          <a:xfrm>
            <a:off x="2357438" y="1643063"/>
            <a:ext cx="2251075" cy="1571625"/>
            <a:chOff x="2357422" y="1643050"/>
            <a:chExt cx="2251321" cy="1571636"/>
          </a:xfrm>
        </p:grpSpPr>
        <p:cxnSp>
          <p:nvCxnSpPr>
            <p:cNvPr id="21" name="直接箭头连接符 20"/>
            <p:cNvCxnSpPr/>
            <p:nvPr/>
          </p:nvCxnSpPr>
          <p:spPr>
            <a:xfrm flipV="1">
              <a:off x="2373299" y="1643050"/>
              <a:ext cx="2214804" cy="12700"/>
            </a:xfrm>
            <a:prstGeom prst="straightConnector1">
              <a:avLst/>
            </a:prstGeom>
            <a:ln>
              <a:solidFill>
                <a:srgbClr val="FF0066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接箭头连接符 22"/>
            <p:cNvCxnSpPr>
              <a:endCxn id="5" idx="6"/>
            </p:cNvCxnSpPr>
            <p:nvPr/>
          </p:nvCxnSpPr>
          <p:spPr>
            <a:xfrm>
              <a:off x="2357422" y="1658925"/>
              <a:ext cx="2251321" cy="822331"/>
            </a:xfrm>
            <a:prstGeom prst="straightConnector1">
              <a:avLst/>
            </a:prstGeom>
            <a:ln>
              <a:solidFill>
                <a:srgbClr val="FF0066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直接箭头连接符 61"/>
            <p:cNvCxnSpPr>
              <a:endCxn id="5" idx="6"/>
            </p:cNvCxnSpPr>
            <p:nvPr/>
          </p:nvCxnSpPr>
          <p:spPr>
            <a:xfrm>
              <a:off x="2409815" y="1666862"/>
              <a:ext cx="2162411" cy="190501"/>
            </a:xfrm>
            <a:prstGeom prst="straightConnector1">
              <a:avLst/>
            </a:prstGeom>
            <a:ln>
              <a:solidFill>
                <a:srgbClr val="FF0066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接箭头连接符 63"/>
            <p:cNvCxnSpPr>
              <a:endCxn id="5" idx="6"/>
            </p:cNvCxnSpPr>
            <p:nvPr/>
          </p:nvCxnSpPr>
          <p:spPr>
            <a:xfrm>
              <a:off x="2409815" y="1662100"/>
              <a:ext cx="2162411" cy="409578"/>
            </a:xfrm>
            <a:prstGeom prst="straightConnector1">
              <a:avLst/>
            </a:prstGeom>
            <a:ln>
              <a:solidFill>
                <a:srgbClr val="FF0066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直接箭头连接符 65"/>
            <p:cNvCxnSpPr>
              <a:endCxn id="5" idx="6"/>
            </p:cNvCxnSpPr>
            <p:nvPr/>
          </p:nvCxnSpPr>
          <p:spPr>
            <a:xfrm>
              <a:off x="2405052" y="1666862"/>
              <a:ext cx="2167174" cy="547692"/>
            </a:xfrm>
            <a:prstGeom prst="straightConnector1">
              <a:avLst/>
            </a:prstGeom>
            <a:ln>
              <a:solidFill>
                <a:srgbClr val="FF0066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直接箭头连接符 67"/>
            <p:cNvCxnSpPr>
              <a:endCxn id="5" idx="6"/>
            </p:cNvCxnSpPr>
            <p:nvPr/>
          </p:nvCxnSpPr>
          <p:spPr>
            <a:xfrm>
              <a:off x="2405052" y="1666862"/>
              <a:ext cx="2167174" cy="1047757"/>
            </a:xfrm>
            <a:prstGeom prst="straightConnector1">
              <a:avLst/>
            </a:prstGeom>
            <a:ln>
              <a:solidFill>
                <a:srgbClr val="FF0066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直接箭头连接符 70"/>
            <p:cNvCxnSpPr>
              <a:endCxn id="5" idx="6"/>
            </p:cNvCxnSpPr>
            <p:nvPr/>
          </p:nvCxnSpPr>
          <p:spPr>
            <a:xfrm>
              <a:off x="2405052" y="1671625"/>
              <a:ext cx="2167174" cy="1543061"/>
            </a:xfrm>
            <a:prstGeom prst="straightConnector1">
              <a:avLst/>
            </a:prstGeom>
            <a:ln>
              <a:solidFill>
                <a:srgbClr val="FF0066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直接箭头连接符 74"/>
            <p:cNvCxnSpPr>
              <a:endCxn id="5" idx="6"/>
            </p:cNvCxnSpPr>
            <p:nvPr/>
          </p:nvCxnSpPr>
          <p:spPr>
            <a:xfrm>
              <a:off x="2405052" y="1671625"/>
              <a:ext cx="2167174" cy="1257309"/>
            </a:xfrm>
            <a:prstGeom prst="straightConnector1">
              <a:avLst/>
            </a:prstGeom>
            <a:ln>
              <a:solidFill>
                <a:srgbClr val="FF0066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组合 88"/>
          <p:cNvGrpSpPr>
            <a:grpSpLocks/>
          </p:cNvGrpSpPr>
          <p:nvPr/>
        </p:nvGrpSpPr>
        <p:grpSpPr bwMode="auto">
          <a:xfrm>
            <a:off x="4516438" y="1627188"/>
            <a:ext cx="3913187" cy="2373312"/>
            <a:chOff x="4516891" y="1626721"/>
            <a:chExt cx="3912761" cy="2373783"/>
          </a:xfrm>
        </p:grpSpPr>
        <p:cxnSp>
          <p:nvCxnSpPr>
            <p:cNvPr id="22" name="直接箭头连接符 21"/>
            <p:cNvCxnSpPr>
              <a:endCxn id="5" idx="6"/>
            </p:cNvCxnSpPr>
            <p:nvPr/>
          </p:nvCxnSpPr>
          <p:spPr>
            <a:xfrm>
              <a:off x="4516891" y="1626721"/>
              <a:ext cx="3198464" cy="2373783"/>
            </a:xfrm>
            <a:prstGeom prst="straightConnector1">
              <a:avLst/>
            </a:prstGeom>
            <a:ln>
              <a:solidFill>
                <a:srgbClr val="FF0066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直接箭头连接符 31"/>
            <p:cNvCxnSpPr>
              <a:endCxn id="5" idx="6"/>
            </p:cNvCxnSpPr>
            <p:nvPr/>
          </p:nvCxnSpPr>
          <p:spPr>
            <a:xfrm>
              <a:off x="4572447" y="1856954"/>
              <a:ext cx="3214338" cy="2072099"/>
            </a:xfrm>
            <a:prstGeom prst="straightConnector1">
              <a:avLst/>
            </a:prstGeom>
            <a:ln>
              <a:solidFill>
                <a:srgbClr val="FF0066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接箭头连接符 33"/>
            <p:cNvCxnSpPr>
              <a:endCxn id="5" idx="6"/>
            </p:cNvCxnSpPr>
            <p:nvPr/>
          </p:nvCxnSpPr>
          <p:spPr>
            <a:xfrm>
              <a:off x="4572447" y="2071309"/>
              <a:ext cx="3428627" cy="1857744"/>
            </a:xfrm>
            <a:prstGeom prst="straightConnector1">
              <a:avLst/>
            </a:prstGeom>
            <a:ln>
              <a:solidFill>
                <a:srgbClr val="FF0066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直接箭头连接符 35"/>
            <p:cNvCxnSpPr>
              <a:endCxn id="5" idx="6"/>
            </p:cNvCxnSpPr>
            <p:nvPr/>
          </p:nvCxnSpPr>
          <p:spPr>
            <a:xfrm>
              <a:off x="4572447" y="2214213"/>
              <a:ext cx="3571486" cy="1714840"/>
            </a:xfrm>
            <a:prstGeom prst="straightConnector1">
              <a:avLst/>
            </a:prstGeom>
            <a:ln>
              <a:solidFill>
                <a:srgbClr val="FF0066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接箭头连接符 39"/>
            <p:cNvCxnSpPr>
              <a:endCxn id="5" idx="6"/>
            </p:cNvCxnSpPr>
            <p:nvPr/>
          </p:nvCxnSpPr>
          <p:spPr>
            <a:xfrm>
              <a:off x="4572447" y="3214536"/>
              <a:ext cx="3285767" cy="71451"/>
            </a:xfrm>
            <a:prstGeom prst="straightConnector1">
              <a:avLst/>
            </a:prstGeom>
            <a:ln>
              <a:solidFill>
                <a:srgbClr val="FF0066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接箭头连接符 45"/>
            <p:cNvCxnSpPr>
              <a:endCxn id="5" idx="6"/>
            </p:cNvCxnSpPr>
            <p:nvPr/>
          </p:nvCxnSpPr>
          <p:spPr>
            <a:xfrm>
              <a:off x="4572447" y="2928729"/>
              <a:ext cx="3857205" cy="571613"/>
            </a:xfrm>
            <a:prstGeom prst="straightConnector1">
              <a:avLst/>
            </a:prstGeom>
            <a:ln>
              <a:solidFill>
                <a:srgbClr val="FF0066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直接箭头连接符 47"/>
            <p:cNvCxnSpPr>
              <a:endCxn id="5" idx="6"/>
            </p:cNvCxnSpPr>
            <p:nvPr/>
          </p:nvCxnSpPr>
          <p:spPr>
            <a:xfrm>
              <a:off x="4572447" y="2714374"/>
              <a:ext cx="3642916" cy="928872"/>
            </a:xfrm>
            <a:prstGeom prst="straightConnector1">
              <a:avLst/>
            </a:prstGeom>
            <a:ln>
              <a:solidFill>
                <a:srgbClr val="FF0066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直接箭头连接符 85"/>
            <p:cNvCxnSpPr>
              <a:endCxn id="5" idx="6"/>
            </p:cNvCxnSpPr>
            <p:nvPr/>
          </p:nvCxnSpPr>
          <p:spPr>
            <a:xfrm>
              <a:off x="4577209" y="2476202"/>
              <a:ext cx="3281005" cy="1167045"/>
            </a:xfrm>
            <a:prstGeom prst="straightConnector1">
              <a:avLst/>
            </a:prstGeom>
            <a:ln>
              <a:solidFill>
                <a:srgbClr val="FF0066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0" name="圆角矩形 89"/>
          <p:cNvSpPr/>
          <p:nvPr/>
        </p:nvSpPr>
        <p:spPr>
          <a:xfrm>
            <a:off x="4500563" y="2519363"/>
            <a:ext cx="142875" cy="16430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grpSp>
        <p:nvGrpSpPr>
          <p:cNvPr id="19" name="组合 105"/>
          <p:cNvGrpSpPr>
            <a:grpSpLocks/>
          </p:cNvGrpSpPr>
          <p:nvPr/>
        </p:nvGrpSpPr>
        <p:grpSpPr bwMode="auto">
          <a:xfrm>
            <a:off x="4572000" y="1643063"/>
            <a:ext cx="2714625" cy="1928812"/>
            <a:chOff x="4572000" y="1643050"/>
            <a:chExt cx="2714646" cy="1928826"/>
          </a:xfrm>
        </p:grpSpPr>
        <p:cxnSp>
          <p:nvCxnSpPr>
            <p:cNvPr id="96" name="直接箭头连接符 95"/>
            <p:cNvCxnSpPr>
              <a:endCxn id="5" idx="6"/>
            </p:cNvCxnSpPr>
            <p:nvPr/>
          </p:nvCxnSpPr>
          <p:spPr>
            <a:xfrm>
              <a:off x="4572000" y="1643050"/>
              <a:ext cx="2500332" cy="1857388"/>
            </a:xfrm>
            <a:prstGeom prst="straightConnector1">
              <a:avLst/>
            </a:prstGeom>
            <a:ln>
              <a:solidFill>
                <a:srgbClr val="FF0066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直接箭头连接符 97"/>
            <p:cNvCxnSpPr>
              <a:endCxn id="5" idx="6"/>
            </p:cNvCxnSpPr>
            <p:nvPr/>
          </p:nvCxnSpPr>
          <p:spPr>
            <a:xfrm>
              <a:off x="4572000" y="1857364"/>
              <a:ext cx="2643208" cy="1714512"/>
            </a:xfrm>
            <a:prstGeom prst="straightConnector1">
              <a:avLst/>
            </a:prstGeom>
            <a:ln>
              <a:solidFill>
                <a:srgbClr val="FF0066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直接箭头连接符 99"/>
            <p:cNvCxnSpPr>
              <a:endCxn id="5" idx="6"/>
            </p:cNvCxnSpPr>
            <p:nvPr/>
          </p:nvCxnSpPr>
          <p:spPr>
            <a:xfrm>
              <a:off x="4572000" y="2071678"/>
              <a:ext cx="2643208" cy="1428760"/>
            </a:xfrm>
            <a:prstGeom prst="straightConnector1">
              <a:avLst/>
            </a:prstGeom>
            <a:ln>
              <a:solidFill>
                <a:srgbClr val="FF0066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直接箭头连接符 101"/>
            <p:cNvCxnSpPr>
              <a:endCxn id="5" idx="6"/>
            </p:cNvCxnSpPr>
            <p:nvPr/>
          </p:nvCxnSpPr>
          <p:spPr>
            <a:xfrm>
              <a:off x="4572000" y="2214554"/>
              <a:ext cx="2714646" cy="1285884"/>
            </a:xfrm>
            <a:prstGeom prst="straightConnector1">
              <a:avLst/>
            </a:prstGeom>
            <a:ln>
              <a:solidFill>
                <a:srgbClr val="FF0066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直接箭头连接符 103"/>
            <p:cNvCxnSpPr>
              <a:endCxn id="5" idx="6"/>
            </p:cNvCxnSpPr>
            <p:nvPr/>
          </p:nvCxnSpPr>
          <p:spPr>
            <a:xfrm>
              <a:off x="4586288" y="2473318"/>
              <a:ext cx="2700358" cy="960445"/>
            </a:xfrm>
            <a:prstGeom prst="straightConnector1">
              <a:avLst/>
            </a:prstGeom>
            <a:ln>
              <a:solidFill>
                <a:srgbClr val="FF0066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7" name="直接箭头连接符 106"/>
          <p:cNvCxnSpPr>
            <a:endCxn id="5" idx="6"/>
          </p:cNvCxnSpPr>
          <p:nvPr/>
        </p:nvCxnSpPr>
        <p:spPr>
          <a:xfrm rot="5400000">
            <a:off x="6342063" y="2882900"/>
            <a:ext cx="747712" cy="1588"/>
          </a:xfrm>
          <a:prstGeom prst="straightConnector1">
            <a:avLst/>
          </a:prstGeom>
          <a:ln w="31750" cmpd="sng">
            <a:solidFill>
              <a:schemeClr val="tx2">
                <a:lumMod val="40000"/>
                <a:lumOff val="6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TextBox 108"/>
          <p:cNvSpPr txBox="1"/>
          <p:nvPr/>
        </p:nvSpPr>
        <p:spPr>
          <a:xfrm>
            <a:off x="1785918" y="5000636"/>
            <a:ext cx="5715040" cy="67710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66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能成完整的像，像变暗了。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quarter" idx="10"/>
          </p:nvPr>
        </p:nvSpPr>
        <p:spPr>
          <a:xfrm>
            <a:off x="457200" y="6356350"/>
            <a:ext cx="2133600" cy="365125"/>
          </a:xfrm>
          <a:noFill/>
          <a:ln/>
        </p:spPr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7A245E4C-E3E4-4E54-90F2-25E779B3AA76}" type="datetime1">
              <a:rPr lang="zh-CN" altLang="en-US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2017/11/16</a:t>
            </a:fld>
            <a:endParaRPr lang="en-US" altLang="zh-CN" sz="1200">
              <a:solidFill>
                <a:schemeClr val="tx1">
                  <a:tint val="75000"/>
                </a:schemeClr>
              </a:solidFill>
              <a:latin typeface="+mn-lt"/>
              <a:ea typeface="+mn-ea"/>
            </a:endParaRPr>
          </a:p>
        </p:txBody>
      </p:sp>
      <p:sp>
        <p:nvSpPr>
          <p:cNvPr id="35842" name="Rectangle 3"/>
          <p:cNvSpPr>
            <a:spLocks noChangeArrowheads="1"/>
          </p:cNvSpPr>
          <p:nvPr/>
        </p:nvSpPr>
        <p:spPr bwMode="auto">
          <a:xfrm>
            <a:off x="1214438" y="793750"/>
            <a:ext cx="7572375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zh-CN" altLang="en-US" sz="280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例：  在利用蜡烛研究凸透镜成像的实验中</a:t>
            </a:r>
            <a:endParaRPr lang="en-US" altLang="zh-CN" sz="2800">
              <a:solidFill>
                <a:srgbClr val="FF0000"/>
              </a:solidFill>
              <a:latin typeface="微软雅黑" pitchFamily="34" charset="-122"/>
              <a:ea typeface="微软雅黑" pitchFamily="34" charset="-122"/>
            </a:endParaRPr>
          </a:p>
          <a:p>
            <a:pPr eaLnBrk="0" hangingPunct="0"/>
            <a:r>
              <a:rPr lang="zh-CN" altLang="en-US" sz="280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凸透镜的焦距是</a:t>
            </a:r>
            <a:r>
              <a:rPr lang="en-US" altLang="zh-CN" sz="280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10cm</a:t>
            </a:r>
            <a:r>
              <a:rPr lang="zh-CN" altLang="en-US" sz="280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，点燃的蜡烛放在距</a:t>
            </a:r>
            <a:endParaRPr lang="en-US" altLang="zh-CN" sz="2800">
              <a:solidFill>
                <a:srgbClr val="FF0000"/>
              </a:solidFill>
              <a:latin typeface="微软雅黑" pitchFamily="34" charset="-122"/>
              <a:ea typeface="微软雅黑" pitchFamily="34" charset="-122"/>
            </a:endParaRPr>
          </a:p>
          <a:p>
            <a:pPr eaLnBrk="0" hangingPunct="0"/>
            <a:r>
              <a:rPr lang="zh-CN" altLang="en-US" sz="280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凸透镜</a:t>
            </a:r>
            <a:r>
              <a:rPr lang="en-US" altLang="zh-CN" sz="280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15cm</a:t>
            </a:r>
            <a:r>
              <a:rPr lang="zh-CN" altLang="en-US" sz="280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处，在凸透镜另一侧的光屏上</a:t>
            </a:r>
            <a:endParaRPr lang="en-US" altLang="zh-CN" sz="2800">
              <a:solidFill>
                <a:srgbClr val="FF0000"/>
              </a:solidFill>
              <a:latin typeface="微软雅黑" pitchFamily="34" charset="-122"/>
              <a:ea typeface="微软雅黑" pitchFamily="34" charset="-122"/>
            </a:endParaRPr>
          </a:p>
          <a:p>
            <a:pPr eaLnBrk="0" hangingPunct="0"/>
            <a:r>
              <a:rPr lang="zh-CN" altLang="en-US" sz="280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观察到了蜡烛清晰的像，这个像一定是</a:t>
            </a:r>
            <a:r>
              <a:rPr lang="zh-CN" altLang="en-US" sz="2800">
                <a:latin typeface="微软雅黑" pitchFamily="34" charset="-122"/>
                <a:ea typeface="微软雅黑" pitchFamily="34" charset="-122"/>
              </a:rPr>
              <a:t>（</a:t>
            </a:r>
            <a:r>
              <a:rPr lang="en-US" altLang="zh-CN" sz="2800">
                <a:latin typeface="微软雅黑" pitchFamily="34" charset="-122"/>
                <a:ea typeface="微软雅黑" pitchFamily="34" charset="-122"/>
              </a:rPr>
              <a:t>   </a:t>
            </a:r>
            <a:r>
              <a:rPr lang="zh-CN" altLang="en-US" sz="2800">
                <a:latin typeface="微软雅黑" pitchFamily="34" charset="-122"/>
                <a:ea typeface="微软雅黑" pitchFamily="34" charset="-122"/>
              </a:rPr>
              <a:t>）</a:t>
            </a:r>
          </a:p>
        </p:txBody>
      </p:sp>
      <p:sp>
        <p:nvSpPr>
          <p:cNvPr id="35843" name="Rectangle 3"/>
          <p:cNvSpPr>
            <a:spLocks noChangeArrowheads="1"/>
          </p:cNvSpPr>
          <p:nvPr/>
        </p:nvSpPr>
        <p:spPr bwMode="auto">
          <a:xfrm>
            <a:off x="2784475" y="3000375"/>
            <a:ext cx="32019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en-US" altLang="zh-CN" sz="2800" b="1">
                <a:latin typeface="微软雅黑" pitchFamily="34" charset="-122"/>
                <a:ea typeface="微软雅黑" pitchFamily="34" charset="-122"/>
              </a:rPr>
              <a:t>A </a:t>
            </a:r>
            <a:r>
              <a:rPr lang="zh-CN" altLang="en-US" sz="2800" b="1">
                <a:latin typeface="微软雅黑" pitchFamily="34" charset="-122"/>
                <a:ea typeface="微软雅黑" pitchFamily="34" charset="-122"/>
              </a:rPr>
              <a:t>倒立放大的实像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771775" y="3571875"/>
            <a:ext cx="3200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en-US" altLang="zh-CN" sz="2800" b="1">
                <a:latin typeface="微软雅黑" pitchFamily="34" charset="-122"/>
                <a:ea typeface="微软雅黑" pitchFamily="34" charset="-122"/>
              </a:rPr>
              <a:t>B </a:t>
            </a:r>
            <a:r>
              <a:rPr lang="zh-CN" altLang="en-US" sz="2800" b="1">
                <a:latin typeface="微软雅黑" pitchFamily="34" charset="-122"/>
                <a:ea typeface="微软雅黑" pitchFamily="34" charset="-122"/>
              </a:rPr>
              <a:t>倒立缩小的实像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2771775" y="4143375"/>
            <a:ext cx="3200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en-US" altLang="zh-CN" sz="2800" b="1">
                <a:latin typeface="微软雅黑" pitchFamily="34" charset="-122"/>
                <a:ea typeface="微软雅黑" pitchFamily="34" charset="-122"/>
              </a:rPr>
              <a:t>C </a:t>
            </a:r>
            <a:r>
              <a:rPr lang="zh-CN" altLang="en-US" sz="2800" b="1">
                <a:latin typeface="微软雅黑" pitchFamily="34" charset="-122"/>
                <a:ea typeface="微软雅黑" pitchFamily="34" charset="-122"/>
              </a:rPr>
              <a:t>正立放大的实像</a:t>
            </a: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798763" y="4743450"/>
            <a:ext cx="3201987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en-US" altLang="zh-CN" sz="2800" b="1">
                <a:latin typeface="微软雅黑" pitchFamily="34" charset="-122"/>
                <a:ea typeface="微软雅黑" pitchFamily="34" charset="-122"/>
              </a:rPr>
              <a:t>D </a:t>
            </a:r>
            <a:r>
              <a:rPr lang="zh-CN" altLang="en-US" sz="2800" b="1">
                <a:latin typeface="微软雅黑" pitchFamily="34" charset="-122"/>
                <a:ea typeface="微软雅黑" pitchFamily="34" charset="-122"/>
              </a:rPr>
              <a:t>正立放大的虚像</a:t>
            </a:r>
          </a:p>
        </p:txBody>
      </p:sp>
      <p:sp>
        <p:nvSpPr>
          <p:cNvPr id="8" name="矩形 7"/>
          <p:cNvSpPr/>
          <p:nvPr/>
        </p:nvSpPr>
        <p:spPr>
          <a:xfrm>
            <a:off x="7557882" y="1869614"/>
            <a:ext cx="68480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540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n-lt"/>
                <a:ea typeface="黑体" panose="02010609060101010101" pitchFamily="2" charset="-122"/>
              </a:rPr>
              <a:t>A</a:t>
            </a:r>
            <a:endParaRPr lang="zh-CN" altLang="en-US" sz="540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+mn-lt"/>
              <a:ea typeface="黑体" panose="0201060906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7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7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quarter" idx="10"/>
          </p:nvPr>
        </p:nvSpPr>
        <p:spPr>
          <a:xfrm>
            <a:off x="457200" y="6356350"/>
            <a:ext cx="2133600" cy="365125"/>
          </a:xfrm>
          <a:noFill/>
          <a:ln/>
        </p:spPr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7A245E4C-E3E4-4E54-90F2-25E779B3AA76}" type="datetime1">
              <a:rPr lang="zh-CN" altLang="en-US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2017/11/16</a:t>
            </a:fld>
            <a:endParaRPr lang="en-US" altLang="zh-CN" sz="1200">
              <a:solidFill>
                <a:schemeClr val="tx1">
                  <a:tint val="75000"/>
                </a:schemeClr>
              </a:solidFill>
              <a:latin typeface="+mn-lt"/>
              <a:ea typeface="+mn-ea"/>
            </a:endParaRPr>
          </a:p>
        </p:txBody>
      </p:sp>
      <p:grpSp>
        <p:nvGrpSpPr>
          <p:cNvPr id="36866" name="Group 5"/>
          <p:cNvGrpSpPr>
            <a:grpSpLocks/>
          </p:cNvGrpSpPr>
          <p:nvPr/>
        </p:nvGrpSpPr>
        <p:grpSpPr bwMode="auto">
          <a:xfrm>
            <a:off x="1641475" y="401638"/>
            <a:ext cx="3203575" cy="1014412"/>
            <a:chOff x="2448" y="1845"/>
            <a:chExt cx="1936" cy="565"/>
          </a:xfrm>
        </p:grpSpPr>
        <p:pic>
          <p:nvPicPr>
            <p:cNvPr id="36901" name="Picture 6" descr="uarh4nj2[1]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840" y="1920"/>
              <a:ext cx="544" cy="4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36902" name="Group 7"/>
            <p:cNvGrpSpPr>
              <a:grpSpLocks/>
            </p:cNvGrpSpPr>
            <p:nvPr/>
          </p:nvGrpSpPr>
          <p:grpSpPr bwMode="auto">
            <a:xfrm>
              <a:off x="2448" y="1852"/>
              <a:ext cx="1392" cy="566"/>
              <a:chOff x="672" y="3460"/>
              <a:chExt cx="4176" cy="572"/>
            </a:xfrm>
          </p:grpSpPr>
          <p:sp>
            <p:nvSpPr>
              <p:cNvPr id="36904" name="AutoShape 8"/>
              <p:cNvSpPr>
                <a:spLocks noChangeArrowheads="1"/>
              </p:cNvSpPr>
              <p:nvPr/>
            </p:nvSpPr>
            <p:spPr bwMode="auto">
              <a:xfrm>
                <a:off x="672" y="3504"/>
                <a:ext cx="4080" cy="528"/>
              </a:xfrm>
              <a:prstGeom prst="horizontalScroll">
                <a:avLst>
                  <a:gd name="adj" fmla="val 12500"/>
                </a:avLst>
              </a:prstGeom>
              <a:gradFill rotWithShape="0">
                <a:gsLst>
                  <a:gs pos="0">
                    <a:srgbClr val="FFEDED"/>
                  </a:gs>
                  <a:gs pos="100000">
                    <a:srgbClr val="FFFFFF"/>
                  </a:gs>
                </a:gsLst>
                <a:path path="rect">
                  <a:fillToRect r="100000" b="100000"/>
                </a:path>
              </a:gradFill>
              <a:ln w="9525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CN" altLang="en-US" sz="3800" b="1">
                  <a:ea typeface="黑体" pitchFamily="49" charset="-122"/>
                </a:endParaRPr>
              </a:p>
            </p:txBody>
          </p:sp>
          <p:sp>
            <p:nvSpPr>
              <p:cNvPr id="8" name="Text Box 9"/>
              <p:cNvSpPr txBox="1">
                <a:spLocks noChangeArrowheads="1"/>
              </p:cNvSpPr>
              <p:nvPr/>
            </p:nvSpPr>
            <p:spPr bwMode="auto">
              <a:xfrm>
                <a:off x="718" y="3460"/>
                <a:ext cx="4130" cy="327"/>
              </a:xfrm>
              <a:prstGeom prst="rect">
                <a:avLst/>
              </a:prstGeom>
              <a:noFill/>
              <a:ln w="9525" algn="ctr">
                <a:noFill/>
                <a:miter lim="800000"/>
              </a:ln>
              <a:effectLst/>
            </p:spPr>
            <p:txBody>
              <a:bodyPr anchor="ctr">
                <a:spAutoFit/>
              </a:bodyPr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zh-CN" sz="320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  <a:ea typeface="幼圆" pitchFamily="49" charset="-122"/>
                </a:endParaRPr>
              </a:p>
            </p:txBody>
          </p:sp>
        </p:grpSp>
        <p:sp>
          <p:nvSpPr>
            <p:cNvPr id="36903" name="Text Box 10"/>
            <p:cNvSpPr txBox="1">
              <a:spLocks noChangeArrowheads="1"/>
            </p:cNvSpPr>
            <p:nvPr/>
          </p:nvSpPr>
          <p:spPr bwMode="auto">
            <a:xfrm>
              <a:off x="2544" y="1968"/>
              <a:ext cx="1200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sz="3200" b="1">
                  <a:solidFill>
                    <a:srgbClr val="FF0000"/>
                  </a:solidFill>
                  <a:latin typeface="Times New Roman" pitchFamily="18" charset="0"/>
                  <a:ea typeface="隶书"/>
                  <a:cs typeface="隶书"/>
                </a:rPr>
                <a:t>随堂练习</a:t>
              </a:r>
            </a:p>
          </p:txBody>
        </p:sp>
      </p:grpSp>
      <p:sp>
        <p:nvSpPr>
          <p:cNvPr id="36867" name="Rectangle 3"/>
          <p:cNvSpPr>
            <a:spLocks noChangeArrowheads="1"/>
          </p:cNvSpPr>
          <p:nvPr/>
        </p:nvSpPr>
        <p:spPr bwMode="auto">
          <a:xfrm>
            <a:off x="642938" y="1500188"/>
            <a:ext cx="7645400" cy="267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zh-CN" altLang="en-US" sz="2800" b="1">
                <a:latin typeface="宋体" charset="-122"/>
                <a:ea typeface="黑体" pitchFamily="49" charset="-122"/>
              </a:rPr>
              <a:t>例：如图所示，保持凸透镜的位置不变，先后</a:t>
            </a:r>
            <a:endParaRPr lang="en-US" altLang="zh-CN" sz="2800" b="1">
              <a:latin typeface="宋体" charset="-122"/>
              <a:ea typeface="黑体" pitchFamily="49" charset="-122"/>
            </a:endParaRPr>
          </a:p>
          <a:p>
            <a:pPr eaLnBrk="0" hangingPunct="0"/>
            <a:r>
              <a:rPr lang="zh-CN" altLang="en-US" sz="2800" b="1">
                <a:latin typeface="宋体" charset="-122"/>
                <a:ea typeface="黑体" pitchFamily="49" charset="-122"/>
              </a:rPr>
              <a:t>把烛焰放在</a:t>
            </a:r>
            <a:r>
              <a:rPr lang="en-US" altLang="zh-CN" sz="2800" b="1">
                <a:latin typeface="宋体" charset="-122"/>
                <a:ea typeface="黑体" pitchFamily="49" charset="-122"/>
              </a:rPr>
              <a:t>a</a:t>
            </a:r>
            <a:r>
              <a:rPr lang="zh-CN" altLang="en-US" sz="2800" b="1">
                <a:latin typeface="宋体" charset="-122"/>
                <a:ea typeface="黑体" pitchFamily="49" charset="-122"/>
              </a:rPr>
              <a:t>、</a:t>
            </a:r>
            <a:r>
              <a:rPr lang="en-US" altLang="zh-CN" sz="2800" b="1">
                <a:latin typeface="宋体" charset="-122"/>
                <a:ea typeface="黑体" pitchFamily="49" charset="-122"/>
              </a:rPr>
              <a:t>b</a:t>
            </a:r>
            <a:r>
              <a:rPr lang="zh-CN" altLang="en-US" sz="2800" b="1">
                <a:latin typeface="宋体" charset="-122"/>
                <a:ea typeface="黑体" pitchFamily="49" charset="-122"/>
              </a:rPr>
              <a:t>、</a:t>
            </a:r>
            <a:r>
              <a:rPr lang="en-US" altLang="zh-CN" sz="2800" b="1">
                <a:latin typeface="宋体" charset="-122"/>
                <a:ea typeface="黑体" pitchFamily="49" charset="-122"/>
              </a:rPr>
              <a:t>c</a:t>
            </a:r>
            <a:r>
              <a:rPr lang="zh-CN" altLang="en-US" sz="2800" b="1">
                <a:latin typeface="宋体" charset="-122"/>
                <a:ea typeface="黑体" pitchFamily="49" charset="-122"/>
              </a:rPr>
              <a:t>、</a:t>
            </a:r>
            <a:r>
              <a:rPr lang="en-US" altLang="zh-CN" sz="2800" b="1">
                <a:latin typeface="宋体" charset="-122"/>
                <a:ea typeface="黑体" pitchFamily="49" charset="-122"/>
              </a:rPr>
              <a:t>d</a:t>
            </a:r>
            <a:r>
              <a:rPr lang="zh-CN" altLang="en-US" sz="2800" b="1">
                <a:latin typeface="宋体" charset="-122"/>
                <a:ea typeface="黑体" pitchFamily="49" charset="-122"/>
              </a:rPr>
              <a:t>、</a:t>
            </a:r>
            <a:r>
              <a:rPr lang="en-US" altLang="zh-CN" sz="2800" b="1">
                <a:latin typeface="宋体" charset="-122"/>
                <a:ea typeface="黑体" pitchFamily="49" charset="-122"/>
              </a:rPr>
              <a:t>e</a:t>
            </a:r>
            <a:r>
              <a:rPr lang="zh-CN" altLang="en-US" sz="2800" b="1">
                <a:latin typeface="宋体" charset="-122"/>
                <a:ea typeface="黑体" pitchFamily="49" charset="-122"/>
              </a:rPr>
              <a:t>各点，并分别调整光</a:t>
            </a:r>
            <a:endParaRPr lang="en-US" altLang="zh-CN" sz="2800" b="1">
              <a:latin typeface="宋体" charset="-122"/>
              <a:ea typeface="黑体" pitchFamily="49" charset="-122"/>
            </a:endParaRPr>
          </a:p>
          <a:p>
            <a:pPr eaLnBrk="0" hangingPunct="0"/>
            <a:r>
              <a:rPr lang="zh-CN" altLang="en-US" sz="2800" b="1">
                <a:latin typeface="宋体" charset="-122"/>
                <a:ea typeface="黑体" pitchFamily="49" charset="-122"/>
              </a:rPr>
              <a:t>屏的位置。则：</a:t>
            </a:r>
            <a:endParaRPr lang="en-US" altLang="zh-CN" sz="2800" b="1">
              <a:latin typeface="宋体" charset="-122"/>
              <a:ea typeface="黑体" pitchFamily="49" charset="-122"/>
            </a:endParaRPr>
          </a:p>
          <a:p>
            <a:pPr eaLnBrk="0" hangingPunct="0"/>
            <a:r>
              <a:rPr lang="en-US" altLang="zh-CN" sz="2800" b="1">
                <a:ea typeface="黑体" pitchFamily="49" charset="-122"/>
              </a:rPr>
              <a:t>1</a:t>
            </a:r>
            <a:r>
              <a:rPr lang="zh-CN" altLang="en-US" sz="2800" b="1">
                <a:ea typeface="黑体" pitchFamily="49" charset="-122"/>
              </a:rPr>
              <a:t>、把烛焰放在</a:t>
            </a:r>
            <a:r>
              <a:rPr lang="zh-CN" altLang="en-US" sz="2800" b="1" u="sng">
                <a:ea typeface="黑体" pitchFamily="49" charset="-122"/>
              </a:rPr>
              <a:t>           </a:t>
            </a:r>
            <a:r>
              <a:rPr lang="zh-CN" altLang="en-US" sz="2800" b="1">
                <a:ea typeface="黑体" pitchFamily="49" charset="-122"/>
              </a:rPr>
              <a:t>点，屏上出现的像最大；</a:t>
            </a:r>
            <a:endParaRPr lang="en-US" altLang="zh-CN" sz="2800" b="1">
              <a:ea typeface="黑体" pitchFamily="49" charset="-122"/>
            </a:endParaRPr>
          </a:p>
          <a:p>
            <a:pPr eaLnBrk="0" hangingPunct="0"/>
            <a:r>
              <a:rPr lang="en-US" altLang="zh-CN" sz="2800" b="1">
                <a:ea typeface="黑体" pitchFamily="49" charset="-122"/>
              </a:rPr>
              <a:t>      </a:t>
            </a:r>
            <a:r>
              <a:rPr lang="zh-CN" altLang="en-US" sz="2800" b="1">
                <a:ea typeface="黑体" pitchFamily="49" charset="-122"/>
              </a:rPr>
              <a:t>把烛焰放在</a:t>
            </a:r>
            <a:r>
              <a:rPr lang="zh-CN" altLang="en-US" sz="2800" b="1" u="sng">
                <a:ea typeface="黑体" pitchFamily="49" charset="-122"/>
              </a:rPr>
              <a:t>           </a:t>
            </a:r>
            <a:r>
              <a:rPr lang="zh-CN" altLang="en-US" sz="2800" b="1">
                <a:ea typeface="黑体" pitchFamily="49" charset="-122"/>
              </a:rPr>
              <a:t>点，屏上出现的像最小。</a:t>
            </a:r>
            <a:endParaRPr lang="en-US" altLang="zh-CN" sz="2800" b="1">
              <a:ea typeface="黑体" pitchFamily="49" charset="-122"/>
            </a:endParaRPr>
          </a:p>
          <a:p>
            <a:pPr eaLnBrk="0" hangingPunct="0"/>
            <a:endParaRPr lang="zh-CN" altLang="en-US" sz="2800" b="1">
              <a:ea typeface="黑体" pitchFamily="49" charset="-122"/>
            </a:endParaRPr>
          </a:p>
        </p:txBody>
      </p:sp>
      <p:grpSp>
        <p:nvGrpSpPr>
          <p:cNvPr id="36868" name="组合 60"/>
          <p:cNvGrpSpPr>
            <a:grpSpLocks/>
          </p:cNvGrpSpPr>
          <p:nvPr/>
        </p:nvGrpSpPr>
        <p:grpSpPr bwMode="auto">
          <a:xfrm>
            <a:off x="1214438" y="3883025"/>
            <a:ext cx="6357937" cy="2509838"/>
            <a:chOff x="1214414" y="3883260"/>
            <a:chExt cx="6357982" cy="2508864"/>
          </a:xfrm>
        </p:grpSpPr>
        <p:sp>
          <p:nvSpPr>
            <p:cNvPr id="16" name="椭圆 15"/>
            <p:cNvSpPr/>
            <p:nvPr/>
          </p:nvSpPr>
          <p:spPr bwMode="auto">
            <a:xfrm>
              <a:off x="4206872" y="3929280"/>
              <a:ext cx="373066" cy="1272681"/>
            </a:xfrm>
            <a:prstGeom prst="ellipse">
              <a:avLst/>
            </a:prstGeom>
            <a:solidFill>
              <a:schemeClr val="tx2">
                <a:lumMod val="20000"/>
                <a:lumOff val="80000"/>
              </a:schemeClr>
            </a:solidFill>
            <a:ln w="25400"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sp>
          <p:nvSpPr>
            <p:cNvPr id="36872" name="TextBox 43"/>
            <p:cNvSpPr txBox="1">
              <a:spLocks noChangeArrowheads="1"/>
            </p:cNvSpPr>
            <p:nvPr/>
          </p:nvSpPr>
          <p:spPr bwMode="auto">
            <a:xfrm>
              <a:off x="1256824" y="3900038"/>
              <a:ext cx="455574" cy="677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altLang="zh-CN" sz="3800" b="1">
                  <a:ea typeface="黑体" pitchFamily="49" charset="-122"/>
                </a:rPr>
                <a:t>a</a:t>
              </a:r>
              <a:endParaRPr lang="zh-CN" altLang="en-US" sz="3800" b="1">
                <a:ea typeface="黑体" pitchFamily="49" charset="-122"/>
              </a:endParaRPr>
            </a:p>
          </p:txBody>
        </p:sp>
        <p:sp>
          <p:nvSpPr>
            <p:cNvPr id="36873" name="TextBox 44"/>
            <p:cNvSpPr txBox="1">
              <a:spLocks noChangeArrowheads="1"/>
            </p:cNvSpPr>
            <p:nvPr/>
          </p:nvSpPr>
          <p:spPr bwMode="auto">
            <a:xfrm>
              <a:off x="1843974" y="3901170"/>
              <a:ext cx="455574" cy="677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altLang="zh-CN" sz="3800" b="1">
                  <a:ea typeface="黑体" pitchFamily="49" charset="-122"/>
                </a:rPr>
                <a:t>b</a:t>
              </a:r>
              <a:endParaRPr lang="zh-CN" altLang="en-US" sz="3800" b="1">
                <a:ea typeface="黑体" pitchFamily="49" charset="-122"/>
              </a:endParaRPr>
            </a:p>
          </p:txBody>
        </p:sp>
        <p:sp>
          <p:nvSpPr>
            <p:cNvPr id="36874" name="TextBox 45"/>
            <p:cNvSpPr txBox="1">
              <a:spLocks noChangeArrowheads="1"/>
            </p:cNvSpPr>
            <p:nvPr/>
          </p:nvSpPr>
          <p:spPr bwMode="auto">
            <a:xfrm>
              <a:off x="2214546" y="3886656"/>
              <a:ext cx="455574" cy="677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altLang="zh-CN" sz="3800" b="1">
                  <a:ea typeface="黑体" pitchFamily="49" charset="-122"/>
                </a:rPr>
                <a:t>c</a:t>
              </a:r>
              <a:endParaRPr lang="zh-CN" altLang="en-US" sz="3800" b="1">
                <a:ea typeface="黑体" pitchFamily="49" charset="-122"/>
              </a:endParaRPr>
            </a:p>
          </p:txBody>
        </p:sp>
        <p:sp>
          <p:nvSpPr>
            <p:cNvPr id="36875" name="TextBox 46"/>
            <p:cNvSpPr txBox="1">
              <a:spLocks noChangeArrowheads="1"/>
            </p:cNvSpPr>
            <p:nvPr/>
          </p:nvSpPr>
          <p:spPr bwMode="auto">
            <a:xfrm>
              <a:off x="3043906" y="3901170"/>
              <a:ext cx="455574" cy="677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altLang="zh-CN" sz="3800" b="1">
                  <a:ea typeface="黑体" pitchFamily="49" charset="-122"/>
                </a:rPr>
                <a:t>d</a:t>
              </a:r>
              <a:endParaRPr lang="zh-CN" altLang="en-US" sz="3800" b="1">
                <a:ea typeface="黑体" pitchFamily="49" charset="-122"/>
              </a:endParaRPr>
            </a:p>
          </p:txBody>
        </p:sp>
        <p:sp>
          <p:nvSpPr>
            <p:cNvPr id="36876" name="TextBox 47"/>
            <p:cNvSpPr txBox="1">
              <a:spLocks noChangeArrowheads="1"/>
            </p:cNvSpPr>
            <p:nvPr/>
          </p:nvSpPr>
          <p:spPr bwMode="auto">
            <a:xfrm>
              <a:off x="3514944" y="3883260"/>
              <a:ext cx="455574" cy="677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altLang="zh-CN" sz="3800" b="1">
                  <a:ea typeface="黑体" pitchFamily="49" charset="-122"/>
                </a:rPr>
                <a:t>e</a:t>
              </a:r>
              <a:endParaRPr lang="zh-CN" altLang="en-US" sz="3800" b="1">
                <a:ea typeface="黑体" pitchFamily="49" charset="-122"/>
              </a:endParaRPr>
            </a:p>
          </p:txBody>
        </p:sp>
        <p:grpSp>
          <p:nvGrpSpPr>
            <p:cNvPr id="36877" name="组合 59"/>
            <p:cNvGrpSpPr>
              <a:grpSpLocks/>
            </p:cNvGrpSpPr>
            <p:nvPr/>
          </p:nvGrpSpPr>
          <p:grpSpPr bwMode="auto">
            <a:xfrm>
              <a:off x="1214414" y="4055251"/>
              <a:ext cx="6357982" cy="2336873"/>
              <a:chOff x="1214414" y="4055251"/>
              <a:chExt cx="6357982" cy="2336873"/>
            </a:xfrm>
          </p:grpSpPr>
          <p:sp>
            <p:nvSpPr>
              <p:cNvPr id="36878" name="TextBox 35"/>
              <p:cNvSpPr txBox="1">
                <a:spLocks noChangeArrowheads="1"/>
              </p:cNvSpPr>
              <p:nvPr/>
            </p:nvSpPr>
            <p:spPr bwMode="auto">
              <a:xfrm>
                <a:off x="5334812" y="4055251"/>
                <a:ext cx="373999" cy="25186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altLang="zh-CN" sz="2800" b="1">
                    <a:ea typeface="黑体" pitchFamily="49" charset="-122"/>
                  </a:rPr>
                  <a:t>F</a:t>
                </a:r>
                <a:endParaRPr lang="zh-CN" altLang="en-US" sz="2800" b="1">
                  <a:ea typeface="黑体" pitchFamily="49" charset="-122"/>
                </a:endParaRPr>
              </a:p>
            </p:txBody>
          </p:sp>
          <p:cxnSp>
            <p:nvCxnSpPr>
              <p:cNvPr id="17" name="直接连接符 16"/>
              <p:cNvCxnSpPr/>
              <p:nvPr/>
            </p:nvCxnSpPr>
            <p:spPr bwMode="auto">
              <a:xfrm>
                <a:off x="1214414" y="4548165"/>
                <a:ext cx="6357982" cy="0"/>
              </a:xfrm>
              <a:prstGeom prst="line">
                <a:avLst/>
              </a:prstGeom>
              <a:ln w="25400"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直接连接符 17"/>
              <p:cNvCxnSpPr/>
              <p:nvPr/>
            </p:nvCxnSpPr>
            <p:spPr bwMode="auto">
              <a:xfrm rot="5400000">
                <a:off x="3246442" y="4511665"/>
                <a:ext cx="69823" cy="3175"/>
              </a:xfrm>
              <a:prstGeom prst="line">
                <a:avLst/>
              </a:prstGeom>
              <a:ln w="25400"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直接连接符 18"/>
              <p:cNvCxnSpPr/>
              <p:nvPr/>
            </p:nvCxnSpPr>
            <p:spPr bwMode="auto">
              <a:xfrm rot="5400000">
                <a:off x="5499914" y="4512459"/>
                <a:ext cx="69823" cy="1588"/>
              </a:xfrm>
              <a:prstGeom prst="line">
                <a:avLst/>
              </a:prstGeom>
              <a:ln w="25400"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直接连接符 19"/>
              <p:cNvCxnSpPr/>
              <p:nvPr/>
            </p:nvCxnSpPr>
            <p:spPr bwMode="auto">
              <a:xfrm rot="5400000">
                <a:off x="2001054" y="4499764"/>
                <a:ext cx="142820" cy="1587"/>
              </a:xfrm>
              <a:prstGeom prst="line">
                <a:avLst/>
              </a:prstGeom>
              <a:ln w="25400"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直接连接符 20"/>
              <p:cNvCxnSpPr/>
              <p:nvPr/>
            </p:nvCxnSpPr>
            <p:spPr bwMode="auto">
              <a:xfrm rot="5400000">
                <a:off x="6613554" y="4508492"/>
                <a:ext cx="68236" cy="1587"/>
              </a:xfrm>
              <a:prstGeom prst="line">
                <a:avLst/>
              </a:prstGeom>
              <a:ln w="25400"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6884" name="TextBox 43"/>
              <p:cNvSpPr txBox="1">
                <a:spLocks noChangeArrowheads="1"/>
              </p:cNvSpPr>
              <p:nvPr/>
            </p:nvSpPr>
            <p:spPr bwMode="auto">
              <a:xfrm>
                <a:off x="3056624" y="4555174"/>
                <a:ext cx="373999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altLang="zh-CN" sz="2800" b="1">
                    <a:ea typeface="黑体" pitchFamily="49" charset="-122"/>
                  </a:rPr>
                  <a:t>F</a:t>
                </a:r>
                <a:endParaRPr lang="zh-CN" altLang="en-US" sz="2800" b="1">
                  <a:ea typeface="黑体" pitchFamily="49" charset="-122"/>
                </a:endParaRPr>
              </a:p>
            </p:txBody>
          </p:sp>
          <p:cxnSp>
            <p:nvCxnSpPr>
              <p:cNvPr id="23" name="直接连接符 22"/>
              <p:cNvCxnSpPr/>
              <p:nvPr/>
            </p:nvCxnSpPr>
            <p:spPr bwMode="auto">
              <a:xfrm rot="5400000">
                <a:off x="2798934" y="5320976"/>
                <a:ext cx="928328" cy="1587"/>
              </a:xfrm>
              <a:prstGeom prst="line">
                <a:avLst/>
              </a:prstGeom>
              <a:ln w="25400"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直接连接符 23"/>
              <p:cNvCxnSpPr/>
              <p:nvPr/>
            </p:nvCxnSpPr>
            <p:spPr bwMode="auto">
              <a:xfrm rot="16200000" flipH="1">
                <a:off x="3543631" y="5500295"/>
                <a:ext cx="1713835" cy="0"/>
              </a:xfrm>
              <a:prstGeom prst="line">
                <a:avLst/>
              </a:prstGeom>
              <a:ln w="25400"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直接箭头连接符 24"/>
              <p:cNvCxnSpPr/>
              <p:nvPr/>
            </p:nvCxnSpPr>
            <p:spPr bwMode="auto">
              <a:xfrm>
                <a:off x="4024309" y="5414603"/>
                <a:ext cx="373065" cy="1586"/>
              </a:xfrm>
              <a:prstGeom prst="straightConnector1">
                <a:avLst/>
              </a:prstGeom>
              <a:ln w="25400">
                <a:prstDash val="soli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直接箭头连接符 25"/>
              <p:cNvCxnSpPr/>
              <p:nvPr/>
            </p:nvCxnSpPr>
            <p:spPr bwMode="auto">
              <a:xfrm rot="10800000">
                <a:off x="3263891" y="5416190"/>
                <a:ext cx="350840" cy="4761"/>
              </a:xfrm>
              <a:prstGeom prst="straightConnector1">
                <a:avLst/>
              </a:prstGeom>
              <a:ln w="25400">
                <a:prstDash val="soli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6889" name="TextBox 48"/>
              <p:cNvSpPr txBox="1">
                <a:spLocks noChangeArrowheads="1"/>
              </p:cNvSpPr>
              <p:nvPr/>
            </p:nvSpPr>
            <p:spPr bwMode="auto">
              <a:xfrm>
                <a:off x="3658503" y="5106442"/>
                <a:ext cx="362879" cy="6771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altLang="zh-CN" sz="3800" b="1">
                    <a:ea typeface="黑体" pitchFamily="49" charset="-122"/>
                  </a:rPr>
                  <a:t>f</a:t>
                </a:r>
                <a:endParaRPr lang="zh-CN" altLang="en-US" sz="3800" b="1">
                  <a:ea typeface="黑体" pitchFamily="49" charset="-122"/>
                </a:endParaRPr>
              </a:p>
            </p:txBody>
          </p:sp>
          <p:sp>
            <p:nvSpPr>
              <p:cNvPr id="13" name="椭圆 12"/>
              <p:cNvSpPr/>
              <p:nvPr/>
            </p:nvSpPr>
            <p:spPr bwMode="auto">
              <a:xfrm>
                <a:off x="4365623" y="4527535"/>
                <a:ext cx="63500" cy="46020"/>
              </a:xfrm>
              <a:prstGeom prst="ellipse">
                <a:avLst/>
              </a:prstGeom>
              <a:ln w="25400"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30" name="椭圆 29"/>
              <p:cNvSpPr/>
              <p:nvPr/>
            </p:nvSpPr>
            <p:spPr>
              <a:xfrm>
                <a:off x="2038332" y="4510079"/>
                <a:ext cx="71439" cy="71409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39" name="椭圆 38"/>
              <p:cNvSpPr/>
              <p:nvPr/>
            </p:nvSpPr>
            <p:spPr>
              <a:xfrm>
                <a:off x="1428728" y="4510079"/>
                <a:ext cx="71439" cy="71409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40" name="椭圆 39"/>
              <p:cNvSpPr/>
              <p:nvPr/>
            </p:nvSpPr>
            <p:spPr>
              <a:xfrm>
                <a:off x="2414572" y="4510079"/>
                <a:ext cx="71438" cy="71409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41" name="椭圆 40"/>
              <p:cNvSpPr/>
              <p:nvPr/>
            </p:nvSpPr>
            <p:spPr>
              <a:xfrm>
                <a:off x="3243253" y="4510079"/>
                <a:ext cx="71438" cy="71409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cxnSp>
            <p:nvCxnSpPr>
              <p:cNvPr id="42" name="直接连接符 41"/>
              <p:cNvCxnSpPr/>
              <p:nvPr/>
            </p:nvCxnSpPr>
            <p:spPr bwMode="auto">
              <a:xfrm rot="5400000">
                <a:off x="3210737" y="4490243"/>
                <a:ext cx="142820" cy="1587"/>
              </a:xfrm>
              <a:prstGeom prst="line">
                <a:avLst/>
              </a:prstGeom>
              <a:ln w="25400"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3" name="椭圆 42"/>
              <p:cNvSpPr/>
              <p:nvPr/>
            </p:nvSpPr>
            <p:spPr>
              <a:xfrm>
                <a:off x="3714744" y="4505318"/>
                <a:ext cx="71439" cy="7141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cxnSp>
            <p:nvCxnSpPr>
              <p:cNvPr id="52" name="直接连接符 51"/>
              <p:cNvCxnSpPr/>
              <p:nvPr/>
            </p:nvCxnSpPr>
            <p:spPr bwMode="auto">
              <a:xfrm rot="16200000" flipH="1">
                <a:off x="1213959" y="5485220"/>
                <a:ext cx="1715421" cy="0"/>
              </a:xfrm>
              <a:prstGeom prst="line">
                <a:avLst/>
              </a:prstGeom>
              <a:ln w="25400"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直接箭头连接符 54"/>
              <p:cNvCxnSpPr/>
              <p:nvPr/>
            </p:nvCxnSpPr>
            <p:spPr bwMode="auto">
              <a:xfrm>
                <a:off x="3571868" y="6071573"/>
                <a:ext cx="830269" cy="1586"/>
              </a:xfrm>
              <a:prstGeom prst="straightConnector1">
                <a:avLst/>
              </a:prstGeom>
              <a:ln w="25400">
                <a:prstDash val="soli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直接箭头连接符 55"/>
              <p:cNvCxnSpPr/>
              <p:nvPr/>
            </p:nvCxnSpPr>
            <p:spPr bwMode="auto">
              <a:xfrm rot="10800000">
                <a:off x="2071670" y="6071573"/>
                <a:ext cx="857256" cy="1586"/>
              </a:xfrm>
              <a:prstGeom prst="straightConnector1">
                <a:avLst/>
              </a:prstGeom>
              <a:ln w="25400">
                <a:prstDash val="soli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6900" name="TextBox 58"/>
              <p:cNvSpPr txBox="1">
                <a:spLocks noChangeArrowheads="1"/>
              </p:cNvSpPr>
              <p:nvPr/>
            </p:nvSpPr>
            <p:spPr bwMode="auto">
              <a:xfrm>
                <a:off x="2928926" y="5715016"/>
                <a:ext cx="642942" cy="6771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altLang="zh-CN" sz="3800" b="1">
                    <a:ea typeface="黑体" pitchFamily="49" charset="-122"/>
                  </a:rPr>
                  <a:t>2f</a:t>
                </a:r>
                <a:endParaRPr lang="zh-CN" altLang="en-US" sz="3800" b="1">
                  <a:ea typeface="黑体" pitchFamily="49" charset="-122"/>
                </a:endParaRPr>
              </a:p>
            </p:txBody>
          </p:sp>
        </p:grpSp>
      </p:grpSp>
      <p:sp>
        <p:nvSpPr>
          <p:cNvPr id="44" name="矩形 43"/>
          <p:cNvSpPr/>
          <p:nvPr/>
        </p:nvSpPr>
        <p:spPr>
          <a:xfrm>
            <a:off x="3390212" y="2447233"/>
            <a:ext cx="569388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540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ea typeface="黑体" panose="02010609060101010101" pitchFamily="2" charset="-122"/>
              </a:rPr>
              <a:t>c</a:t>
            </a:r>
            <a:endParaRPr lang="zh-CN" altLang="en-US" sz="540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ea typeface="黑体" panose="02010609060101010101" pitchFamily="2" charset="-122"/>
            </a:endParaRPr>
          </a:p>
        </p:txBody>
      </p:sp>
      <p:sp>
        <p:nvSpPr>
          <p:cNvPr id="45" name="矩形 44"/>
          <p:cNvSpPr/>
          <p:nvPr/>
        </p:nvSpPr>
        <p:spPr>
          <a:xfrm>
            <a:off x="3402456" y="2924849"/>
            <a:ext cx="569388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540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ea typeface="黑体" panose="02010609060101010101" pitchFamily="2" charset="-122"/>
              </a:rPr>
              <a:t>a</a:t>
            </a:r>
            <a:endParaRPr lang="zh-CN" altLang="en-US" sz="540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ea typeface="黑体" panose="0201060906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3"/>
          <p:cNvSpPr>
            <a:spLocks noChangeArrowheads="1"/>
          </p:cNvSpPr>
          <p:nvPr/>
        </p:nvSpPr>
        <p:spPr bwMode="auto">
          <a:xfrm>
            <a:off x="971550" y="3284538"/>
            <a:ext cx="7632700" cy="1444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grpSp>
        <p:nvGrpSpPr>
          <p:cNvPr id="17410" name="Group 4"/>
          <p:cNvGrpSpPr>
            <a:grpSpLocks/>
          </p:cNvGrpSpPr>
          <p:nvPr/>
        </p:nvGrpSpPr>
        <p:grpSpPr bwMode="auto">
          <a:xfrm>
            <a:off x="4572000" y="2132013"/>
            <a:ext cx="142875" cy="1150937"/>
            <a:chOff x="2472" y="1979"/>
            <a:chExt cx="90" cy="725"/>
          </a:xfrm>
        </p:grpSpPr>
        <p:sp>
          <p:nvSpPr>
            <p:cNvPr id="17437" name="Oval 5"/>
            <p:cNvSpPr>
              <a:spLocks noChangeArrowheads="1"/>
            </p:cNvSpPr>
            <p:nvPr/>
          </p:nvSpPr>
          <p:spPr bwMode="auto">
            <a:xfrm>
              <a:off x="2472" y="1979"/>
              <a:ext cx="90" cy="544"/>
            </a:xfrm>
            <a:prstGeom prst="ellipse">
              <a:avLst/>
            </a:prstGeom>
            <a:solidFill>
              <a:srgbClr val="00FF00"/>
            </a:solidFill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438" name="Line 6"/>
            <p:cNvSpPr>
              <a:spLocks noChangeShapeType="1"/>
            </p:cNvSpPr>
            <p:nvPr/>
          </p:nvSpPr>
          <p:spPr bwMode="auto">
            <a:xfrm>
              <a:off x="2517" y="2523"/>
              <a:ext cx="0" cy="181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17411" name="Group 7"/>
          <p:cNvGrpSpPr>
            <a:grpSpLocks/>
          </p:cNvGrpSpPr>
          <p:nvPr/>
        </p:nvGrpSpPr>
        <p:grpSpPr bwMode="auto">
          <a:xfrm>
            <a:off x="6083300" y="2203450"/>
            <a:ext cx="504825" cy="1079500"/>
            <a:chOff x="3651" y="2024"/>
            <a:chExt cx="318" cy="680"/>
          </a:xfrm>
        </p:grpSpPr>
        <p:sp>
          <p:nvSpPr>
            <p:cNvPr id="17435" name="Rectangle 8"/>
            <p:cNvSpPr>
              <a:spLocks noChangeArrowheads="1"/>
            </p:cNvSpPr>
            <p:nvPr/>
          </p:nvSpPr>
          <p:spPr bwMode="auto">
            <a:xfrm>
              <a:off x="3651" y="2024"/>
              <a:ext cx="318" cy="454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436" name="Line 9"/>
            <p:cNvSpPr>
              <a:spLocks noChangeShapeType="1"/>
            </p:cNvSpPr>
            <p:nvPr/>
          </p:nvSpPr>
          <p:spPr bwMode="auto">
            <a:xfrm>
              <a:off x="3787" y="2478"/>
              <a:ext cx="0" cy="22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17412" name="Oval 10"/>
          <p:cNvSpPr>
            <a:spLocks noChangeArrowheads="1"/>
          </p:cNvSpPr>
          <p:nvPr/>
        </p:nvSpPr>
        <p:spPr bwMode="auto">
          <a:xfrm>
            <a:off x="3562350" y="3284538"/>
            <a:ext cx="144463" cy="1428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7413" name="Oval 11"/>
          <p:cNvSpPr>
            <a:spLocks noChangeArrowheads="1"/>
          </p:cNvSpPr>
          <p:nvPr/>
        </p:nvSpPr>
        <p:spPr bwMode="auto">
          <a:xfrm>
            <a:off x="2411413" y="3284538"/>
            <a:ext cx="144462" cy="1428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7414" name="Oval 12"/>
          <p:cNvSpPr>
            <a:spLocks noChangeArrowheads="1"/>
          </p:cNvSpPr>
          <p:nvPr/>
        </p:nvSpPr>
        <p:spPr bwMode="auto">
          <a:xfrm>
            <a:off x="5562600" y="3284538"/>
            <a:ext cx="144463" cy="1428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7415" name="Oval 13"/>
          <p:cNvSpPr>
            <a:spLocks noChangeArrowheads="1"/>
          </p:cNvSpPr>
          <p:nvPr/>
        </p:nvSpPr>
        <p:spPr bwMode="auto">
          <a:xfrm>
            <a:off x="6629400" y="3284538"/>
            <a:ext cx="144463" cy="1428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7416" name="Text Box 14"/>
          <p:cNvSpPr txBox="1">
            <a:spLocks noChangeArrowheads="1"/>
          </p:cNvSpPr>
          <p:nvPr/>
        </p:nvSpPr>
        <p:spPr bwMode="auto">
          <a:xfrm>
            <a:off x="3373438" y="3352800"/>
            <a:ext cx="36036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CN" sz="4000" b="1">
                <a:latin typeface="华文新魏"/>
                <a:ea typeface="华文新魏"/>
                <a:cs typeface="华文新魏"/>
              </a:rPr>
              <a:t>F</a:t>
            </a:r>
          </a:p>
        </p:txBody>
      </p:sp>
      <p:sp>
        <p:nvSpPr>
          <p:cNvPr id="17417" name="Text Box 15"/>
          <p:cNvSpPr txBox="1">
            <a:spLocks noChangeArrowheads="1"/>
          </p:cNvSpPr>
          <p:nvPr/>
        </p:nvSpPr>
        <p:spPr bwMode="auto">
          <a:xfrm>
            <a:off x="5486400" y="3429000"/>
            <a:ext cx="36036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CN" sz="4000" b="1">
                <a:latin typeface="华文新魏"/>
                <a:ea typeface="华文新魏"/>
                <a:cs typeface="华文新魏"/>
              </a:rPr>
              <a:t>F</a:t>
            </a:r>
          </a:p>
        </p:txBody>
      </p:sp>
      <p:sp>
        <p:nvSpPr>
          <p:cNvPr id="17418" name="Text Box 16"/>
          <p:cNvSpPr txBox="1">
            <a:spLocks noChangeArrowheads="1"/>
          </p:cNvSpPr>
          <p:nvPr/>
        </p:nvSpPr>
        <p:spPr bwMode="auto">
          <a:xfrm>
            <a:off x="1981200" y="3429000"/>
            <a:ext cx="9334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CN" sz="4000" b="1">
                <a:latin typeface="华文新魏"/>
                <a:ea typeface="华文新魏"/>
                <a:cs typeface="华文新魏"/>
              </a:rPr>
              <a:t>2F</a:t>
            </a:r>
          </a:p>
        </p:txBody>
      </p:sp>
      <p:sp>
        <p:nvSpPr>
          <p:cNvPr id="17419" name="Text Box 17"/>
          <p:cNvSpPr txBox="1">
            <a:spLocks noChangeArrowheads="1"/>
          </p:cNvSpPr>
          <p:nvPr/>
        </p:nvSpPr>
        <p:spPr bwMode="auto">
          <a:xfrm>
            <a:off x="6324600" y="3571875"/>
            <a:ext cx="11080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CN" sz="4000" b="1">
                <a:latin typeface="华文新魏"/>
                <a:ea typeface="华文新魏"/>
                <a:cs typeface="华文新魏"/>
              </a:rPr>
              <a:t>2F</a:t>
            </a:r>
          </a:p>
        </p:txBody>
      </p:sp>
      <p:grpSp>
        <p:nvGrpSpPr>
          <p:cNvPr id="4" name="Group 18"/>
          <p:cNvGrpSpPr>
            <a:grpSpLocks/>
          </p:cNvGrpSpPr>
          <p:nvPr/>
        </p:nvGrpSpPr>
        <p:grpSpPr bwMode="auto">
          <a:xfrm>
            <a:off x="1330325" y="3284538"/>
            <a:ext cx="3313113" cy="1800225"/>
            <a:chOff x="521" y="1661"/>
            <a:chExt cx="2087" cy="680"/>
          </a:xfrm>
        </p:grpSpPr>
        <p:sp>
          <p:nvSpPr>
            <p:cNvPr id="17431" name="Line 19"/>
            <p:cNvSpPr>
              <a:spLocks noChangeShapeType="1"/>
            </p:cNvSpPr>
            <p:nvPr/>
          </p:nvSpPr>
          <p:spPr bwMode="auto">
            <a:xfrm>
              <a:off x="521" y="1706"/>
              <a:ext cx="0" cy="5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7432" name="Line 20"/>
            <p:cNvSpPr>
              <a:spLocks noChangeShapeType="1"/>
            </p:cNvSpPr>
            <p:nvPr/>
          </p:nvSpPr>
          <p:spPr bwMode="auto">
            <a:xfrm>
              <a:off x="2608" y="1661"/>
              <a:ext cx="0" cy="68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7433" name="Line 21"/>
            <p:cNvSpPr>
              <a:spLocks noChangeShapeType="1"/>
            </p:cNvSpPr>
            <p:nvPr/>
          </p:nvSpPr>
          <p:spPr bwMode="auto">
            <a:xfrm flipH="1">
              <a:off x="521" y="2160"/>
              <a:ext cx="68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7434" name="Line 22"/>
            <p:cNvSpPr>
              <a:spLocks noChangeShapeType="1"/>
            </p:cNvSpPr>
            <p:nvPr/>
          </p:nvSpPr>
          <p:spPr bwMode="auto">
            <a:xfrm>
              <a:off x="1791" y="2160"/>
              <a:ext cx="81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5" name="Group 23"/>
          <p:cNvGrpSpPr>
            <a:grpSpLocks/>
          </p:cNvGrpSpPr>
          <p:nvPr/>
        </p:nvGrpSpPr>
        <p:grpSpPr bwMode="auto">
          <a:xfrm>
            <a:off x="4643438" y="3427413"/>
            <a:ext cx="1655762" cy="935037"/>
            <a:chOff x="2608" y="1706"/>
            <a:chExt cx="1043" cy="589"/>
          </a:xfrm>
        </p:grpSpPr>
        <p:sp>
          <p:nvSpPr>
            <p:cNvPr id="17429" name="Line 24"/>
            <p:cNvSpPr>
              <a:spLocks noChangeShapeType="1"/>
            </p:cNvSpPr>
            <p:nvPr/>
          </p:nvSpPr>
          <p:spPr bwMode="auto">
            <a:xfrm>
              <a:off x="3651" y="1706"/>
              <a:ext cx="0" cy="58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7430" name="Line 25"/>
            <p:cNvSpPr>
              <a:spLocks noChangeShapeType="1"/>
            </p:cNvSpPr>
            <p:nvPr/>
          </p:nvSpPr>
          <p:spPr bwMode="auto">
            <a:xfrm>
              <a:off x="2608" y="2251"/>
              <a:ext cx="1043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5146" name="Text Box 26"/>
          <p:cNvSpPr txBox="1">
            <a:spLocks noChangeArrowheads="1"/>
          </p:cNvSpPr>
          <p:nvPr/>
        </p:nvSpPr>
        <p:spPr bwMode="auto">
          <a:xfrm>
            <a:off x="2286000" y="4267200"/>
            <a:ext cx="1392238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4000" b="1">
                <a:solidFill>
                  <a:srgbClr val="FF0000"/>
                </a:solidFill>
                <a:latin typeface="华文新魏"/>
                <a:ea typeface="华文新魏"/>
                <a:cs typeface="华文新魏"/>
              </a:rPr>
              <a:t>物距</a:t>
            </a:r>
            <a:r>
              <a:rPr lang="en-US" altLang="zh-CN" sz="4000" b="1">
                <a:solidFill>
                  <a:srgbClr val="FF0000"/>
                </a:solidFill>
                <a:latin typeface="华文新魏"/>
                <a:ea typeface="华文新魏"/>
                <a:cs typeface="华文新魏"/>
              </a:rPr>
              <a:t>u</a:t>
            </a:r>
          </a:p>
        </p:txBody>
      </p:sp>
      <p:sp>
        <p:nvSpPr>
          <p:cNvPr id="5147" name="Text Box 27"/>
          <p:cNvSpPr txBox="1">
            <a:spLocks noChangeArrowheads="1"/>
          </p:cNvSpPr>
          <p:nvPr/>
        </p:nvSpPr>
        <p:spPr bwMode="auto">
          <a:xfrm>
            <a:off x="4876800" y="3962400"/>
            <a:ext cx="1371600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4000" b="1">
                <a:solidFill>
                  <a:srgbClr val="FF0000"/>
                </a:solidFill>
                <a:latin typeface="华文新魏"/>
                <a:ea typeface="华文新魏"/>
                <a:cs typeface="华文新魏"/>
              </a:rPr>
              <a:t>像距</a:t>
            </a:r>
          </a:p>
          <a:p>
            <a:pPr algn="ctr">
              <a:spcBef>
                <a:spcPct val="50000"/>
              </a:spcBef>
            </a:pPr>
            <a:r>
              <a:rPr lang="en-US" altLang="zh-CN" sz="4000" b="1">
                <a:solidFill>
                  <a:srgbClr val="FF0000"/>
                </a:solidFill>
                <a:latin typeface="华文新魏"/>
                <a:ea typeface="华文新魏"/>
                <a:cs typeface="华文新魏"/>
              </a:rPr>
              <a:t>V</a:t>
            </a:r>
          </a:p>
        </p:txBody>
      </p:sp>
      <p:pic>
        <p:nvPicPr>
          <p:cNvPr id="17424" name="Picture 28" descr="1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16013" y="2276475"/>
            <a:ext cx="473075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7425" name="Group 30"/>
          <p:cNvGrpSpPr>
            <a:grpSpLocks/>
          </p:cNvGrpSpPr>
          <p:nvPr/>
        </p:nvGrpSpPr>
        <p:grpSpPr bwMode="auto">
          <a:xfrm>
            <a:off x="8534400" y="6553200"/>
            <a:ext cx="457200" cy="304800"/>
            <a:chOff x="5376" y="4128"/>
            <a:chExt cx="288" cy="192"/>
          </a:xfrm>
        </p:grpSpPr>
        <p:sp>
          <p:nvSpPr>
            <p:cNvPr id="17427" name="AutoShape 31">
              <a:hlinkClick r:id="" action="ppaction://hlinkshowjump?jump=previousslide" highlightClick="1"/>
            </p:cNvPr>
            <p:cNvSpPr>
              <a:spLocks noChangeArrowheads="1"/>
            </p:cNvSpPr>
            <p:nvPr/>
          </p:nvSpPr>
          <p:spPr bwMode="auto">
            <a:xfrm>
              <a:off x="5376" y="4128"/>
              <a:ext cx="144" cy="192"/>
            </a:xfrm>
            <a:prstGeom prst="actionButtonBackPrevious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428" name="AutoShape 32">
              <a:hlinkClick r:id="" action="ppaction://hlinkshowjump?jump=nextslide" highlightClick="1"/>
            </p:cNvPr>
            <p:cNvSpPr>
              <a:spLocks noChangeArrowheads="1"/>
            </p:cNvSpPr>
            <p:nvPr/>
          </p:nvSpPr>
          <p:spPr bwMode="auto">
            <a:xfrm>
              <a:off x="5520" y="4128"/>
              <a:ext cx="144" cy="192"/>
            </a:xfrm>
            <a:prstGeom prst="actionButtonForwardNex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17426" name="文本框 57376"/>
          <p:cNvSpPr txBox="1">
            <a:spLocks noChangeArrowheads="1"/>
          </p:cNvSpPr>
          <p:nvPr/>
        </p:nvSpPr>
        <p:spPr bwMode="auto">
          <a:xfrm>
            <a:off x="1116013" y="404813"/>
            <a:ext cx="7200900" cy="1541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800" b="1">
                <a:ea typeface="黑体" pitchFamily="49" charset="-122"/>
              </a:rPr>
              <a:t>几个术语：</a:t>
            </a:r>
          </a:p>
          <a:p>
            <a:pPr>
              <a:spcBef>
                <a:spcPct val="50000"/>
              </a:spcBef>
            </a:pPr>
            <a:r>
              <a:rPr lang="zh-CN" altLang="en-US" sz="3800" b="1">
                <a:ea typeface="黑体" pitchFamily="49" charset="-122"/>
              </a:rPr>
              <a:t>焦距</a:t>
            </a:r>
            <a:r>
              <a:rPr lang="en-US" altLang="zh-CN" sz="3800" b="1">
                <a:ea typeface="黑体" pitchFamily="49" charset="-122"/>
              </a:rPr>
              <a:t>f</a:t>
            </a:r>
            <a:r>
              <a:rPr lang="zh-CN" altLang="en-US" sz="3800" b="1">
                <a:ea typeface="黑体" pitchFamily="49" charset="-122"/>
              </a:rPr>
              <a:t>、物距</a:t>
            </a:r>
            <a:r>
              <a:rPr lang="en-US" altLang="zh-CN" sz="3800" b="1">
                <a:ea typeface="黑体" pitchFamily="49" charset="-122"/>
              </a:rPr>
              <a:t>u</a:t>
            </a:r>
            <a:r>
              <a:rPr lang="zh-CN" altLang="en-US" sz="3800" b="1">
                <a:ea typeface="黑体" pitchFamily="49" charset="-122"/>
              </a:rPr>
              <a:t>、像距</a:t>
            </a:r>
            <a:r>
              <a:rPr lang="en-US" altLang="zh-CN" sz="3800" b="1">
                <a:ea typeface="黑体" pitchFamily="49" charset="-122"/>
              </a:rPr>
              <a:t>v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46" grpId="0"/>
      <p:bldP spid="514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quarter" idx="10"/>
          </p:nvPr>
        </p:nvSpPr>
        <p:spPr>
          <a:xfrm>
            <a:off x="457200" y="6356350"/>
            <a:ext cx="2133600" cy="365125"/>
          </a:xfrm>
          <a:noFill/>
          <a:ln/>
        </p:spPr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7A245E4C-E3E4-4E54-90F2-25E779B3AA76}" type="datetime1">
              <a:rPr lang="zh-CN" altLang="en-US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2017/11/16</a:t>
            </a:fld>
            <a:endParaRPr lang="en-US" altLang="zh-CN" sz="1200">
              <a:solidFill>
                <a:schemeClr val="tx1">
                  <a:tint val="75000"/>
                </a:schemeClr>
              </a:solidFill>
              <a:latin typeface="+mn-lt"/>
              <a:ea typeface="+mn-ea"/>
            </a:endParaRPr>
          </a:p>
        </p:txBody>
      </p:sp>
      <p:grpSp>
        <p:nvGrpSpPr>
          <p:cNvPr id="37890" name="组合 2"/>
          <p:cNvGrpSpPr>
            <a:grpSpLocks/>
          </p:cNvGrpSpPr>
          <p:nvPr/>
        </p:nvGrpSpPr>
        <p:grpSpPr bwMode="auto">
          <a:xfrm>
            <a:off x="1214438" y="849313"/>
            <a:ext cx="6357937" cy="2508250"/>
            <a:chOff x="1214414" y="3883260"/>
            <a:chExt cx="6357982" cy="2508864"/>
          </a:xfrm>
        </p:grpSpPr>
        <p:sp>
          <p:nvSpPr>
            <p:cNvPr id="4" name="椭圆 3"/>
            <p:cNvSpPr/>
            <p:nvPr/>
          </p:nvSpPr>
          <p:spPr bwMode="auto">
            <a:xfrm>
              <a:off x="4206872" y="3929308"/>
              <a:ext cx="373066" cy="1271899"/>
            </a:xfrm>
            <a:prstGeom prst="ellipse">
              <a:avLst/>
            </a:prstGeom>
            <a:solidFill>
              <a:schemeClr val="tx2">
                <a:lumMod val="20000"/>
                <a:lumOff val="80000"/>
              </a:schemeClr>
            </a:solidFill>
            <a:ln w="25400"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sp>
          <p:nvSpPr>
            <p:cNvPr id="37895" name="TextBox 4"/>
            <p:cNvSpPr txBox="1">
              <a:spLocks noChangeArrowheads="1"/>
            </p:cNvSpPr>
            <p:nvPr/>
          </p:nvSpPr>
          <p:spPr bwMode="auto">
            <a:xfrm>
              <a:off x="1256824" y="3900038"/>
              <a:ext cx="455574" cy="677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altLang="zh-CN" sz="3800" b="1">
                  <a:ea typeface="黑体" pitchFamily="49" charset="-122"/>
                </a:rPr>
                <a:t>a</a:t>
              </a:r>
              <a:endParaRPr lang="zh-CN" altLang="en-US" sz="3800" b="1">
                <a:ea typeface="黑体" pitchFamily="49" charset="-122"/>
              </a:endParaRPr>
            </a:p>
          </p:txBody>
        </p:sp>
        <p:sp>
          <p:nvSpPr>
            <p:cNvPr id="37896" name="TextBox 5"/>
            <p:cNvSpPr txBox="1">
              <a:spLocks noChangeArrowheads="1"/>
            </p:cNvSpPr>
            <p:nvPr/>
          </p:nvSpPr>
          <p:spPr bwMode="auto">
            <a:xfrm>
              <a:off x="1843974" y="3901170"/>
              <a:ext cx="455574" cy="677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altLang="zh-CN" sz="3800" b="1">
                  <a:ea typeface="黑体" pitchFamily="49" charset="-122"/>
                </a:rPr>
                <a:t>b</a:t>
              </a:r>
              <a:endParaRPr lang="zh-CN" altLang="en-US" sz="3800" b="1">
                <a:ea typeface="黑体" pitchFamily="49" charset="-122"/>
              </a:endParaRPr>
            </a:p>
          </p:txBody>
        </p:sp>
        <p:sp>
          <p:nvSpPr>
            <p:cNvPr id="37897" name="TextBox 6"/>
            <p:cNvSpPr txBox="1">
              <a:spLocks noChangeArrowheads="1"/>
            </p:cNvSpPr>
            <p:nvPr/>
          </p:nvSpPr>
          <p:spPr bwMode="auto">
            <a:xfrm>
              <a:off x="2214546" y="3886656"/>
              <a:ext cx="455574" cy="677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altLang="zh-CN" sz="3800" b="1">
                  <a:ea typeface="黑体" pitchFamily="49" charset="-122"/>
                </a:rPr>
                <a:t>c</a:t>
              </a:r>
              <a:endParaRPr lang="zh-CN" altLang="en-US" sz="3800" b="1">
                <a:ea typeface="黑体" pitchFamily="49" charset="-122"/>
              </a:endParaRPr>
            </a:p>
          </p:txBody>
        </p:sp>
        <p:sp>
          <p:nvSpPr>
            <p:cNvPr id="37898" name="TextBox 7"/>
            <p:cNvSpPr txBox="1">
              <a:spLocks noChangeArrowheads="1"/>
            </p:cNvSpPr>
            <p:nvPr/>
          </p:nvSpPr>
          <p:spPr bwMode="auto">
            <a:xfrm>
              <a:off x="3043906" y="3901170"/>
              <a:ext cx="455574" cy="677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altLang="zh-CN" sz="3800" b="1">
                  <a:ea typeface="黑体" pitchFamily="49" charset="-122"/>
                </a:rPr>
                <a:t>d</a:t>
              </a:r>
              <a:endParaRPr lang="zh-CN" altLang="en-US" sz="3800" b="1">
                <a:ea typeface="黑体" pitchFamily="49" charset="-122"/>
              </a:endParaRPr>
            </a:p>
          </p:txBody>
        </p:sp>
        <p:sp>
          <p:nvSpPr>
            <p:cNvPr id="37899" name="TextBox 8"/>
            <p:cNvSpPr txBox="1">
              <a:spLocks noChangeArrowheads="1"/>
            </p:cNvSpPr>
            <p:nvPr/>
          </p:nvSpPr>
          <p:spPr bwMode="auto">
            <a:xfrm>
              <a:off x="3514944" y="3883260"/>
              <a:ext cx="455574" cy="677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altLang="zh-CN" sz="3800" b="1">
                  <a:ea typeface="黑体" pitchFamily="49" charset="-122"/>
                </a:rPr>
                <a:t>e</a:t>
              </a:r>
              <a:endParaRPr lang="zh-CN" altLang="en-US" sz="3800" b="1">
                <a:ea typeface="黑体" pitchFamily="49" charset="-122"/>
              </a:endParaRPr>
            </a:p>
          </p:txBody>
        </p:sp>
        <p:grpSp>
          <p:nvGrpSpPr>
            <p:cNvPr id="37900" name="组合 59"/>
            <p:cNvGrpSpPr>
              <a:grpSpLocks/>
            </p:cNvGrpSpPr>
            <p:nvPr/>
          </p:nvGrpSpPr>
          <p:grpSpPr bwMode="auto">
            <a:xfrm>
              <a:off x="1214414" y="4055251"/>
              <a:ext cx="6357982" cy="2336873"/>
              <a:chOff x="1214414" y="4055251"/>
              <a:chExt cx="6357982" cy="2336873"/>
            </a:xfrm>
          </p:grpSpPr>
          <p:sp>
            <p:nvSpPr>
              <p:cNvPr id="37901" name="TextBox 35"/>
              <p:cNvSpPr txBox="1">
                <a:spLocks noChangeArrowheads="1"/>
              </p:cNvSpPr>
              <p:nvPr/>
            </p:nvSpPr>
            <p:spPr bwMode="auto">
              <a:xfrm>
                <a:off x="5334812" y="4055251"/>
                <a:ext cx="373999" cy="25186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altLang="zh-CN" sz="2800" b="1">
                    <a:ea typeface="黑体" pitchFamily="49" charset="-122"/>
                  </a:rPr>
                  <a:t>F</a:t>
                </a:r>
                <a:endParaRPr lang="zh-CN" altLang="en-US" sz="2800" b="1">
                  <a:ea typeface="黑体" pitchFamily="49" charset="-122"/>
                </a:endParaRPr>
              </a:p>
            </p:txBody>
          </p:sp>
          <p:cxnSp>
            <p:nvCxnSpPr>
              <p:cNvPr id="12" name="直接连接符 11"/>
              <p:cNvCxnSpPr/>
              <p:nvPr/>
            </p:nvCxnSpPr>
            <p:spPr bwMode="auto">
              <a:xfrm>
                <a:off x="1214414" y="4548585"/>
                <a:ext cx="6357982" cy="0"/>
              </a:xfrm>
              <a:prstGeom prst="line">
                <a:avLst/>
              </a:prstGeom>
              <a:ln w="25400"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直接连接符 12"/>
              <p:cNvCxnSpPr/>
              <p:nvPr/>
            </p:nvCxnSpPr>
            <p:spPr bwMode="auto">
              <a:xfrm rot="5400000">
                <a:off x="3246420" y="4512063"/>
                <a:ext cx="69867" cy="3175"/>
              </a:xfrm>
              <a:prstGeom prst="line">
                <a:avLst/>
              </a:prstGeom>
              <a:ln w="25400"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直接连接符 13"/>
              <p:cNvCxnSpPr/>
              <p:nvPr/>
            </p:nvCxnSpPr>
            <p:spPr bwMode="auto">
              <a:xfrm rot="5400000">
                <a:off x="5499892" y="4512857"/>
                <a:ext cx="69867" cy="1588"/>
              </a:xfrm>
              <a:prstGeom prst="line">
                <a:avLst/>
              </a:prstGeom>
              <a:ln w="25400"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直接连接符 14"/>
              <p:cNvCxnSpPr/>
              <p:nvPr/>
            </p:nvCxnSpPr>
            <p:spPr bwMode="auto">
              <a:xfrm rot="5400000">
                <a:off x="2001009" y="4500155"/>
                <a:ext cx="142910" cy="1587"/>
              </a:xfrm>
              <a:prstGeom prst="line">
                <a:avLst/>
              </a:prstGeom>
              <a:ln w="25400"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直接连接符 15"/>
              <p:cNvCxnSpPr/>
              <p:nvPr/>
            </p:nvCxnSpPr>
            <p:spPr bwMode="auto">
              <a:xfrm rot="5400000">
                <a:off x="6613531" y="4508888"/>
                <a:ext cx="68280" cy="1587"/>
              </a:xfrm>
              <a:prstGeom prst="line">
                <a:avLst/>
              </a:prstGeom>
              <a:ln w="25400"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7907" name="TextBox 43"/>
              <p:cNvSpPr txBox="1">
                <a:spLocks noChangeArrowheads="1"/>
              </p:cNvSpPr>
              <p:nvPr/>
            </p:nvSpPr>
            <p:spPr bwMode="auto">
              <a:xfrm>
                <a:off x="3056624" y="4555174"/>
                <a:ext cx="373999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altLang="zh-CN" sz="2800" b="1">
                    <a:ea typeface="黑体" pitchFamily="49" charset="-122"/>
                  </a:rPr>
                  <a:t>F</a:t>
                </a:r>
                <a:endParaRPr lang="zh-CN" altLang="en-US" sz="2800" b="1">
                  <a:ea typeface="黑体" pitchFamily="49" charset="-122"/>
                </a:endParaRPr>
              </a:p>
            </p:txBody>
          </p:sp>
          <p:cxnSp>
            <p:nvCxnSpPr>
              <p:cNvPr id="18" name="直接连接符 17"/>
              <p:cNvCxnSpPr/>
              <p:nvPr/>
            </p:nvCxnSpPr>
            <p:spPr bwMode="auto">
              <a:xfrm rot="5400000">
                <a:off x="2799434" y="5321093"/>
                <a:ext cx="927327" cy="1587"/>
              </a:xfrm>
              <a:prstGeom prst="line">
                <a:avLst/>
              </a:prstGeom>
              <a:ln w="25400"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直接连接符 18"/>
              <p:cNvCxnSpPr/>
              <p:nvPr/>
            </p:nvCxnSpPr>
            <p:spPr bwMode="auto">
              <a:xfrm rot="16200000" flipH="1">
                <a:off x="3543882" y="5500525"/>
                <a:ext cx="1713332" cy="0"/>
              </a:xfrm>
              <a:prstGeom prst="line">
                <a:avLst/>
              </a:prstGeom>
              <a:ln w="25400"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直接箭头连接符 19"/>
              <p:cNvCxnSpPr/>
              <p:nvPr/>
            </p:nvCxnSpPr>
            <p:spPr bwMode="auto">
              <a:xfrm>
                <a:off x="4024309" y="5413985"/>
                <a:ext cx="373065" cy="1587"/>
              </a:xfrm>
              <a:prstGeom prst="straightConnector1">
                <a:avLst/>
              </a:prstGeom>
              <a:ln w="25400">
                <a:prstDash val="soli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直接箭头连接符 20"/>
              <p:cNvCxnSpPr/>
              <p:nvPr/>
            </p:nvCxnSpPr>
            <p:spPr bwMode="auto">
              <a:xfrm rot="10800000">
                <a:off x="3263891" y="5415572"/>
                <a:ext cx="350840" cy="4764"/>
              </a:xfrm>
              <a:prstGeom prst="straightConnector1">
                <a:avLst/>
              </a:prstGeom>
              <a:ln w="25400">
                <a:prstDash val="soli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7912" name="TextBox 48"/>
              <p:cNvSpPr txBox="1">
                <a:spLocks noChangeArrowheads="1"/>
              </p:cNvSpPr>
              <p:nvPr/>
            </p:nvSpPr>
            <p:spPr bwMode="auto">
              <a:xfrm>
                <a:off x="3658503" y="5106442"/>
                <a:ext cx="362879" cy="6771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altLang="zh-CN" sz="3800" b="1">
                    <a:ea typeface="黑体" pitchFamily="49" charset="-122"/>
                  </a:rPr>
                  <a:t>f</a:t>
                </a:r>
                <a:endParaRPr lang="zh-CN" altLang="en-US" sz="3800" b="1">
                  <a:ea typeface="黑体" pitchFamily="49" charset="-122"/>
                </a:endParaRPr>
              </a:p>
            </p:txBody>
          </p:sp>
          <p:sp>
            <p:nvSpPr>
              <p:cNvPr id="23" name="椭圆 22"/>
              <p:cNvSpPr/>
              <p:nvPr/>
            </p:nvSpPr>
            <p:spPr bwMode="auto">
              <a:xfrm>
                <a:off x="4365623" y="4527943"/>
                <a:ext cx="63500" cy="46048"/>
              </a:xfrm>
              <a:prstGeom prst="ellipse">
                <a:avLst/>
              </a:prstGeom>
              <a:ln w="25400"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24" name="椭圆 23"/>
              <p:cNvSpPr/>
              <p:nvPr/>
            </p:nvSpPr>
            <p:spPr>
              <a:xfrm>
                <a:off x="2038332" y="4510475"/>
                <a:ext cx="71439" cy="71455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25" name="椭圆 24"/>
              <p:cNvSpPr/>
              <p:nvPr/>
            </p:nvSpPr>
            <p:spPr>
              <a:xfrm>
                <a:off x="1428728" y="4510475"/>
                <a:ext cx="71439" cy="71455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26" name="椭圆 25"/>
              <p:cNvSpPr/>
              <p:nvPr/>
            </p:nvSpPr>
            <p:spPr>
              <a:xfrm>
                <a:off x="2414572" y="4510475"/>
                <a:ext cx="71438" cy="71455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27" name="椭圆 26"/>
              <p:cNvSpPr/>
              <p:nvPr/>
            </p:nvSpPr>
            <p:spPr>
              <a:xfrm>
                <a:off x="3243253" y="4510475"/>
                <a:ext cx="71438" cy="71455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cxnSp>
            <p:nvCxnSpPr>
              <p:cNvPr id="28" name="直接连接符 27"/>
              <p:cNvCxnSpPr/>
              <p:nvPr/>
            </p:nvCxnSpPr>
            <p:spPr bwMode="auto">
              <a:xfrm rot="5400000">
                <a:off x="3209898" y="4489834"/>
                <a:ext cx="144498" cy="1587"/>
              </a:xfrm>
              <a:prstGeom prst="line">
                <a:avLst/>
              </a:prstGeom>
              <a:ln w="25400"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9" name="椭圆 28"/>
              <p:cNvSpPr/>
              <p:nvPr/>
            </p:nvSpPr>
            <p:spPr>
              <a:xfrm>
                <a:off x="3714744" y="4505712"/>
                <a:ext cx="71439" cy="71454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cxnSp>
            <p:nvCxnSpPr>
              <p:cNvPr id="30" name="直接连接符 29"/>
              <p:cNvCxnSpPr/>
              <p:nvPr/>
            </p:nvCxnSpPr>
            <p:spPr bwMode="auto">
              <a:xfrm rot="16200000" flipH="1">
                <a:off x="1214210" y="5485439"/>
                <a:ext cx="1714920" cy="0"/>
              </a:xfrm>
              <a:prstGeom prst="line">
                <a:avLst/>
              </a:prstGeom>
              <a:ln w="25400"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直接箭头连接符 30"/>
              <p:cNvCxnSpPr/>
              <p:nvPr/>
            </p:nvCxnSpPr>
            <p:spPr bwMode="auto">
              <a:xfrm>
                <a:off x="3571868" y="6071370"/>
                <a:ext cx="830269" cy="1587"/>
              </a:xfrm>
              <a:prstGeom prst="straightConnector1">
                <a:avLst/>
              </a:prstGeom>
              <a:ln w="25400">
                <a:prstDash val="soli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直接箭头连接符 31"/>
              <p:cNvCxnSpPr/>
              <p:nvPr/>
            </p:nvCxnSpPr>
            <p:spPr bwMode="auto">
              <a:xfrm rot="10800000">
                <a:off x="2071670" y="6071370"/>
                <a:ext cx="857256" cy="1587"/>
              </a:xfrm>
              <a:prstGeom prst="straightConnector1">
                <a:avLst/>
              </a:prstGeom>
              <a:ln w="25400">
                <a:prstDash val="soli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7923" name="TextBox 32"/>
              <p:cNvSpPr txBox="1">
                <a:spLocks noChangeArrowheads="1"/>
              </p:cNvSpPr>
              <p:nvPr/>
            </p:nvSpPr>
            <p:spPr bwMode="auto">
              <a:xfrm>
                <a:off x="2928926" y="5715016"/>
                <a:ext cx="642942" cy="6771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altLang="zh-CN" sz="3800" b="1">
                    <a:ea typeface="黑体" pitchFamily="49" charset="-122"/>
                  </a:rPr>
                  <a:t>2f</a:t>
                </a:r>
                <a:endParaRPr lang="zh-CN" altLang="en-US" sz="3800" b="1">
                  <a:ea typeface="黑体" pitchFamily="49" charset="-122"/>
                </a:endParaRPr>
              </a:p>
            </p:txBody>
          </p:sp>
        </p:grpSp>
      </p:grpSp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642938" y="3687763"/>
            <a:ext cx="7970837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altLang="zh-CN" sz="2800" b="1">
                <a:ea typeface="黑体" pitchFamily="49" charset="-122"/>
              </a:rPr>
              <a:t>2</a:t>
            </a:r>
            <a:r>
              <a:rPr lang="zh-CN" altLang="en-US" sz="2800" b="1">
                <a:ea typeface="黑体" pitchFamily="49" charset="-122"/>
              </a:rPr>
              <a:t>、把烛焰放在</a:t>
            </a:r>
            <a:r>
              <a:rPr lang="zh-CN" altLang="en-US" sz="2800" b="1" u="sng">
                <a:ea typeface="黑体" pitchFamily="49" charset="-122"/>
              </a:rPr>
              <a:t>           </a:t>
            </a:r>
            <a:r>
              <a:rPr lang="zh-CN" altLang="en-US" sz="2800" b="1">
                <a:ea typeface="黑体" pitchFamily="49" charset="-122"/>
              </a:rPr>
              <a:t>点，屏上出现清晰的像时，</a:t>
            </a:r>
            <a:endParaRPr lang="en-US" altLang="zh-CN" sz="2800" b="1">
              <a:ea typeface="黑体" pitchFamily="49" charset="-122"/>
            </a:endParaRPr>
          </a:p>
          <a:p>
            <a:pPr eaLnBrk="0" hangingPunct="0"/>
            <a:r>
              <a:rPr lang="en-US" altLang="zh-CN" sz="2800" b="1">
                <a:ea typeface="黑体" pitchFamily="49" charset="-122"/>
              </a:rPr>
              <a:t>       </a:t>
            </a:r>
            <a:r>
              <a:rPr lang="zh-CN" altLang="en-US" sz="2800" b="1">
                <a:ea typeface="黑体" pitchFamily="49" charset="-122"/>
              </a:rPr>
              <a:t>屏距凸透镜最远。</a:t>
            </a:r>
            <a:endParaRPr lang="en-US" altLang="zh-CN" sz="2800" b="1">
              <a:ea typeface="黑体" pitchFamily="49" charset="-122"/>
            </a:endParaRPr>
          </a:p>
          <a:p>
            <a:pPr eaLnBrk="0" hangingPunct="0"/>
            <a:endParaRPr lang="en-US" altLang="zh-CN" sz="2800" b="1">
              <a:ea typeface="黑体" pitchFamily="49" charset="-122"/>
            </a:endParaRPr>
          </a:p>
          <a:p>
            <a:pPr eaLnBrk="0" hangingPunct="0"/>
            <a:r>
              <a:rPr lang="en-US" altLang="zh-CN" sz="2800" b="1">
                <a:ea typeface="黑体" pitchFamily="49" charset="-122"/>
              </a:rPr>
              <a:t>3</a:t>
            </a:r>
            <a:r>
              <a:rPr lang="zh-CN" altLang="en-US" sz="2800" b="1">
                <a:ea typeface="黑体" pitchFamily="49" charset="-122"/>
              </a:rPr>
              <a:t>、把烛焰放在 </a:t>
            </a:r>
            <a:r>
              <a:rPr lang="zh-CN" altLang="en-US" sz="2800" b="1" u="sng">
                <a:ea typeface="黑体" pitchFamily="49" charset="-122"/>
              </a:rPr>
              <a:t>                 </a:t>
            </a:r>
            <a:r>
              <a:rPr lang="zh-CN" altLang="en-US" sz="2800" b="1">
                <a:ea typeface="黑体" pitchFamily="49" charset="-122"/>
              </a:rPr>
              <a:t>点，屏上不会出现像。</a:t>
            </a:r>
            <a:endParaRPr lang="en-US" altLang="zh-CN" sz="2800" b="1">
              <a:ea typeface="黑体" pitchFamily="49" charset="-122"/>
            </a:endParaRPr>
          </a:p>
        </p:txBody>
      </p:sp>
      <p:sp>
        <p:nvSpPr>
          <p:cNvPr id="35" name="矩形 34"/>
          <p:cNvSpPr/>
          <p:nvPr/>
        </p:nvSpPr>
        <p:spPr>
          <a:xfrm>
            <a:off x="3380004" y="3341232"/>
            <a:ext cx="569388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540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ea typeface="黑体" panose="02010609060101010101" pitchFamily="2" charset="-122"/>
              </a:rPr>
              <a:t>c</a:t>
            </a:r>
            <a:endParaRPr lang="zh-CN" altLang="en-US" sz="540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ea typeface="黑体" panose="02010609060101010101" pitchFamily="2" charset="-122"/>
            </a:endParaRPr>
          </a:p>
        </p:txBody>
      </p:sp>
      <p:sp>
        <p:nvSpPr>
          <p:cNvPr id="36" name="矩形 35"/>
          <p:cNvSpPr/>
          <p:nvPr/>
        </p:nvSpPr>
        <p:spPr>
          <a:xfrm>
            <a:off x="3337576" y="4632481"/>
            <a:ext cx="1377300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540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ea typeface="黑体" panose="02010609060101010101" pitchFamily="2" charset="-122"/>
              </a:rPr>
              <a:t>d  e</a:t>
            </a:r>
            <a:endParaRPr lang="zh-CN" altLang="en-US" sz="540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ea typeface="黑体" panose="0201060906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/>
          <p:cNvSpPr txBox="1">
            <a:spLocks noChangeArrowheads="1"/>
          </p:cNvSpPr>
          <p:nvPr/>
        </p:nvSpPr>
        <p:spPr bwMode="auto">
          <a:xfrm>
            <a:off x="960438" y="1935163"/>
            <a:ext cx="8839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en-US" altLang="zh-CN" sz="2400" b="1">
                <a:solidFill>
                  <a:schemeClr val="tx2"/>
                </a:solidFill>
                <a:latin typeface="楷体_GB2312"/>
                <a:ea typeface="楷体_GB2312"/>
                <a:cs typeface="楷体_GB2312"/>
              </a:rPr>
              <a:t>(1)</a:t>
            </a:r>
            <a:r>
              <a:rPr lang="zh-CN" altLang="en-US" sz="2400" b="1">
                <a:solidFill>
                  <a:schemeClr val="tx2"/>
                </a:solidFill>
                <a:latin typeface="楷体_GB2312"/>
                <a:ea typeface="楷体_GB2312"/>
                <a:cs typeface="楷体_GB2312"/>
              </a:rPr>
              <a:t>当物距为</a:t>
            </a:r>
            <a:r>
              <a:rPr lang="en-US" altLang="zh-CN" sz="2400" b="1">
                <a:solidFill>
                  <a:schemeClr val="tx2"/>
                </a:solidFill>
                <a:latin typeface="楷体_GB2312"/>
                <a:ea typeface="楷体_GB2312"/>
                <a:cs typeface="楷体_GB2312"/>
              </a:rPr>
              <a:t>18cm</a:t>
            </a:r>
            <a:r>
              <a:rPr lang="zh-CN" altLang="en-US" sz="2400" b="1">
                <a:solidFill>
                  <a:schemeClr val="tx2"/>
                </a:solidFill>
                <a:latin typeface="楷体_GB2312"/>
                <a:ea typeface="楷体_GB2312"/>
                <a:cs typeface="楷体_GB2312"/>
              </a:rPr>
              <a:t>时，可以在光屏上得到一个倒立、</a:t>
            </a:r>
            <a:endParaRPr lang="en-US" altLang="zh-CN" sz="2400" b="1">
              <a:solidFill>
                <a:schemeClr val="tx2"/>
              </a:solidFill>
              <a:latin typeface="楷体_GB2312"/>
              <a:ea typeface="楷体_GB2312"/>
              <a:cs typeface="楷体_GB2312"/>
            </a:endParaRPr>
          </a:p>
          <a:p>
            <a:pPr eaLnBrk="0" hangingPunct="0"/>
            <a:r>
              <a:rPr lang="en-US" altLang="zh-CN" sz="2400" b="1">
                <a:solidFill>
                  <a:schemeClr val="tx2"/>
                </a:solidFill>
                <a:latin typeface="楷体_GB2312"/>
                <a:ea typeface="楷体_GB2312"/>
                <a:cs typeface="楷体_GB2312"/>
              </a:rPr>
              <a:t>   </a:t>
            </a:r>
            <a:r>
              <a:rPr lang="zh-CN" altLang="en-US" sz="2400" b="1">
                <a:solidFill>
                  <a:schemeClr val="tx2"/>
                </a:solidFill>
                <a:latin typeface="楷体_GB2312"/>
                <a:ea typeface="楷体_GB2312"/>
                <a:cs typeface="楷体_GB2312"/>
              </a:rPr>
              <a:t>缩小的实像。则焦距范围为</a:t>
            </a:r>
            <a:r>
              <a:rPr lang="zh-CN" altLang="en-US" sz="2400" b="1" u="sng">
                <a:solidFill>
                  <a:schemeClr val="tx2"/>
                </a:solidFill>
                <a:latin typeface="楷体_GB2312"/>
                <a:ea typeface="楷体_GB2312"/>
                <a:cs typeface="楷体_GB2312"/>
              </a:rPr>
              <a:t>                 </a:t>
            </a:r>
            <a:r>
              <a:rPr lang="zh-CN" altLang="en-US" sz="2400" b="1">
                <a:solidFill>
                  <a:schemeClr val="tx2"/>
                </a:solidFill>
                <a:latin typeface="楷体_GB2312"/>
                <a:ea typeface="楷体_GB2312"/>
                <a:cs typeface="楷体_GB2312"/>
              </a:rPr>
              <a:t>。</a:t>
            </a:r>
            <a:endParaRPr lang="en-US" altLang="zh-CN" sz="2400" b="1">
              <a:solidFill>
                <a:schemeClr val="tx2"/>
              </a:solidFill>
              <a:latin typeface="楷体_GB2312"/>
              <a:ea typeface="楷体_GB2312"/>
              <a:cs typeface="楷体_GB2312"/>
            </a:endParaRPr>
          </a:p>
        </p:txBody>
      </p:sp>
      <p:sp>
        <p:nvSpPr>
          <p:cNvPr id="38914" name="Rectangle 3"/>
          <p:cNvSpPr txBox="1">
            <a:spLocks noChangeArrowheads="1"/>
          </p:cNvSpPr>
          <p:nvPr/>
        </p:nvSpPr>
        <p:spPr bwMode="auto">
          <a:xfrm>
            <a:off x="928688" y="2790825"/>
            <a:ext cx="8675687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en-US" altLang="zh-CN" sz="2400" b="1">
                <a:solidFill>
                  <a:schemeClr val="tx2"/>
                </a:solidFill>
                <a:latin typeface="楷体_GB2312"/>
                <a:ea typeface="楷体_GB2312"/>
                <a:cs typeface="楷体_GB2312"/>
              </a:rPr>
              <a:t>(2)</a:t>
            </a:r>
            <a:r>
              <a:rPr lang="zh-CN" altLang="en-US" sz="2400" b="1">
                <a:solidFill>
                  <a:schemeClr val="tx2"/>
                </a:solidFill>
                <a:latin typeface="楷体_GB2312"/>
                <a:ea typeface="楷体_GB2312"/>
                <a:cs typeface="楷体_GB2312"/>
              </a:rPr>
              <a:t>当物距为</a:t>
            </a:r>
            <a:r>
              <a:rPr lang="en-US" altLang="zh-CN" sz="2400" b="1">
                <a:solidFill>
                  <a:schemeClr val="tx2"/>
                </a:solidFill>
                <a:latin typeface="楷体_GB2312"/>
                <a:ea typeface="楷体_GB2312"/>
                <a:cs typeface="楷体_GB2312"/>
              </a:rPr>
              <a:t>18cm</a:t>
            </a:r>
            <a:r>
              <a:rPr lang="zh-CN" altLang="en-US" sz="2400" b="1">
                <a:solidFill>
                  <a:schemeClr val="tx2"/>
                </a:solidFill>
                <a:latin typeface="楷体_GB2312"/>
                <a:ea typeface="楷体_GB2312"/>
                <a:cs typeface="楷体_GB2312"/>
              </a:rPr>
              <a:t>时，可以在光屏上得到一个倒立、</a:t>
            </a:r>
            <a:endParaRPr lang="en-US" altLang="zh-CN" sz="2400" b="1">
              <a:solidFill>
                <a:schemeClr val="tx2"/>
              </a:solidFill>
              <a:latin typeface="楷体_GB2312"/>
              <a:ea typeface="楷体_GB2312"/>
              <a:cs typeface="楷体_GB2312"/>
            </a:endParaRPr>
          </a:p>
          <a:p>
            <a:pPr eaLnBrk="0" hangingPunct="0"/>
            <a:r>
              <a:rPr lang="en-US" altLang="zh-CN" sz="2400" b="1">
                <a:solidFill>
                  <a:schemeClr val="tx2"/>
                </a:solidFill>
                <a:latin typeface="楷体_GB2312"/>
                <a:ea typeface="楷体_GB2312"/>
                <a:cs typeface="楷体_GB2312"/>
              </a:rPr>
              <a:t>   </a:t>
            </a:r>
            <a:r>
              <a:rPr lang="zh-CN" altLang="en-US" sz="2400" b="1">
                <a:solidFill>
                  <a:schemeClr val="tx2"/>
                </a:solidFill>
                <a:latin typeface="楷体_GB2312"/>
                <a:ea typeface="楷体_GB2312"/>
                <a:cs typeface="楷体_GB2312"/>
              </a:rPr>
              <a:t>放大的实像。则焦距范围为</a:t>
            </a:r>
            <a:r>
              <a:rPr lang="zh-CN" altLang="en-US" sz="2400" b="1" u="sng">
                <a:solidFill>
                  <a:schemeClr val="tx2"/>
                </a:solidFill>
                <a:latin typeface="楷体_GB2312"/>
                <a:ea typeface="楷体_GB2312"/>
                <a:cs typeface="楷体_GB2312"/>
              </a:rPr>
              <a:t>                 </a:t>
            </a:r>
            <a:r>
              <a:rPr lang="zh-CN" altLang="en-US" sz="2400" b="1">
                <a:solidFill>
                  <a:schemeClr val="tx2"/>
                </a:solidFill>
                <a:latin typeface="楷体_GB2312"/>
                <a:ea typeface="楷体_GB2312"/>
                <a:cs typeface="楷体_GB2312"/>
              </a:rPr>
              <a:t>。</a:t>
            </a:r>
          </a:p>
          <a:p>
            <a:pPr eaLnBrk="0" hangingPunct="0"/>
            <a:endParaRPr lang="en-US" altLang="zh-CN" sz="2400" b="1">
              <a:solidFill>
                <a:schemeClr val="tx2"/>
              </a:solidFill>
              <a:latin typeface="楷体_GB2312"/>
              <a:ea typeface="楷体_GB2312"/>
              <a:cs typeface="楷体_GB2312"/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908050" y="3683000"/>
            <a:ext cx="8604250" cy="1081088"/>
          </a:xfrm>
          <a:prstGeom prst="rect">
            <a:avLst/>
          </a:prstGeom>
        </p:spPr>
        <p:txBody>
          <a:bodyPr/>
          <a:lstStyle/>
          <a:p>
            <a:pPr marL="342900" indent="-342900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2400" kern="0" dirty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  <a:cs typeface="+mj-cs"/>
              </a:rPr>
              <a:t>(3)</a:t>
            </a:r>
            <a:r>
              <a:rPr lang="zh-CN" altLang="en-US" sz="2400" kern="0" dirty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  <a:cs typeface="+mj-cs"/>
              </a:rPr>
              <a:t>当物距为</a:t>
            </a:r>
            <a:r>
              <a:rPr lang="en-US" altLang="zh-CN" sz="2400" kern="0" dirty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  <a:cs typeface="+mj-cs"/>
              </a:rPr>
              <a:t>18cm</a:t>
            </a:r>
            <a:r>
              <a:rPr lang="zh-CN" altLang="en-US" sz="2400" kern="0" dirty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  <a:cs typeface="+mj-cs"/>
              </a:rPr>
              <a:t>时，通过透镜可以看到一个正立、</a:t>
            </a:r>
            <a:endParaRPr lang="en-US" altLang="zh-CN" sz="2400" kern="0" dirty="0">
              <a:solidFill>
                <a:schemeClr val="tx2"/>
              </a:solidFill>
              <a:latin typeface="楷体_GB2312" pitchFamily="49" charset="-122"/>
              <a:ea typeface="楷体_GB2312" pitchFamily="49" charset="-122"/>
              <a:cs typeface="+mj-cs"/>
            </a:endParaRPr>
          </a:p>
          <a:p>
            <a:pPr marL="342900" indent="-342900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2400" kern="0" dirty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  <a:cs typeface="+mj-cs"/>
              </a:rPr>
              <a:t>   </a:t>
            </a:r>
            <a:r>
              <a:rPr lang="zh-CN" altLang="en-US" sz="2400" kern="0" dirty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  <a:cs typeface="+mj-cs"/>
              </a:rPr>
              <a:t>放大的虚像。则焦距范围为</a:t>
            </a:r>
            <a:r>
              <a:rPr lang="zh-CN" altLang="en-US" sz="2400" u="sng" kern="0" dirty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  <a:cs typeface="+mj-cs"/>
              </a:rPr>
              <a:t>                 </a:t>
            </a:r>
            <a:r>
              <a:rPr lang="zh-CN" altLang="en-US" sz="2400" kern="0" dirty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  <a:cs typeface="+mj-cs"/>
              </a:rPr>
              <a:t>。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5800725" y="2212975"/>
            <a:ext cx="14398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i="1">
                <a:solidFill>
                  <a:srgbClr val="FF0000"/>
                </a:solidFill>
                <a:latin typeface="Times New Roman" pitchFamily="18" charset="0"/>
              </a:rPr>
              <a:t>f</a:t>
            </a:r>
            <a:r>
              <a:rPr lang="en-US" altLang="zh-CN" sz="2800">
                <a:solidFill>
                  <a:srgbClr val="FF0000"/>
                </a:solidFill>
                <a:latin typeface="Times New Roman" pitchFamily="18" charset="0"/>
              </a:rPr>
              <a:t> &lt;9cm</a:t>
            </a: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5516563" y="3962400"/>
            <a:ext cx="143986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i="1">
                <a:solidFill>
                  <a:srgbClr val="FF0000"/>
                </a:solidFill>
                <a:latin typeface="Times New Roman" pitchFamily="18" charset="0"/>
              </a:rPr>
              <a:t>f</a:t>
            </a:r>
            <a:r>
              <a:rPr lang="en-US" altLang="zh-CN" sz="2800">
                <a:solidFill>
                  <a:srgbClr val="FF0000"/>
                </a:solidFill>
                <a:latin typeface="Times New Roman" pitchFamily="18" charset="0"/>
              </a:rPr>
              <a:t> &gt;18cm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5299075" y="3062288"/>
            <a:ext cx="25923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>
                <a:solidFill>
                  <a:srgbClr val="FF0000"/>
                </a:solidFill>
                <a:latin typeface="Times New Roman" pitchFamily="18" charset="0"/>
              </a:rPr>
              <a:t>9cm</a:t>
            </a:r>
            <a:r>
              <a:rPr lang="en-US" altLang="zh-CN" sz="2800" i="1">
                <a:solidFill>
                  <a:srgbClr val="FF0000"/>
                </a:solidFill>
                <a:latin typeface="Times New Roman" pitchFamily="18" charset="0"/>
              </a:rPr>
              <a:t> &lt;f</a:t>
            </a:r>
            <a:r>
              <a:rPr lang="en-US" altLang="zh-CN" sz="2800">
                <a:solidFill>
                  <a:srgbClr val="FF0000"/>
                </a:solidFill>
                <a:latin typeface="Times New Roman" pitchFamily="18" charset="0"/>
              </a:rPr>
              <a:t> &lt;18cm</a:t>
            </a:r>
          </a:p>
        </p:txBody>
      </p:sp>
      <p:sp>
        <p:nvSpPr>
          <p:cNvPr id="38919" name="Rectangle 8"/>
          <p:cNvSpPr>
            <a:spLocks noChangeArrowheads="1"/>
          </p:cNvSpPr>
          <p:nvPr/>
        </p:nvSpPr>
        <p:spPr bwMode="auto">
          <a:xfrm>
            <a:off x="884238" y="4495800"/>
            <a:ext cx="9601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altLang="zh-CN" sz="2400" b="1">
                <a:solidFill>
                  <a:schemeClr val="tx2"/>
                </a:solidFill>
                <a:latin typeface="楷体_GB2312"/>
                <a:ea typeface="楷体_GB2312"/>
                <a:cs typeface="楷体_GB2312"/>
              </a:rPr>
              <a:t>(4)</a:t>
            </a:r>
            <a:r>
              <a:rPr lang="zh-CN" altLang="en-US" sz="2400" b="1">
                <a:solidFill>
                  <a:schemeClr val="tx2"/>
                </a:solidFill>
                <a:latin typeface="楷体_GB2312"/>
                <a:ea typeface="楷体_GB2312"/>
                <a:cs typeface="楷体_GB2312"/>
              </a:rPr>
              <a:t>当光屏距透镜</a:t>
            </a:r>
            <a:r>
              <a:rPr lang="en-US" altLang="zh-CN" sz="2400" b="1">
                <a:solidFill>
                  <a:schemeClr val="tx2"/>
                </a:solidFill>
                <a:latin typeface="楷体_GB2312"/>
                <a:ea typeface="楷体_GB2312"/>
                <a:cs typeface="楷体_GB2312"/>
              </a:rPr>
              <a:t>18cm</a:t>
            </a:r>
            <a:r>
              <a:rPr lang="zh-CN" altLang="en-US" sz="2400" b="1">
                <a:solidFill>
                  <a:schemeClr val="tx2"/>
                </a:solidFill>
                <a:latin typeface="楷体_GB2312"/>
                <a:ea typeface="楷体_GB2312"/>
                <a:cs typeface="楷体_GB2312"/>
              </a:rPr>
              <a:t>时，可在光屏上得到一个倒立、</a:t>
            </a:r>
            <a:endParaRPr lang="en-US" altLang="zh-CN" sz="2400" b="1">
              <a:solidFill>
                <a:schemeClr val="tx2"/>
              </a:solidFill>
              <a:latin typeface="楷体_GB2312"/>
              <a:ea typeface="楷体_GB2312"/>
              <a:cs typeface="楷体_GB2312"/>
            </a:endParaRPr>
          </a:p>
          <a:p>
            <a:r>
              <a:rPr lang="en-US" altLang="zh-CN" sz="2400" b="1">
                <a:solidFill>
                  <a:schemeClr val="tx2"/>
                </a:solidFill>
                <a:latin typeface="楷体_GB2312"/>
                <a:ea typeface="楷体_GB2312"/>
                <a:cs typeface="楷体_GB2312"/>
              </a:rPr>
              <a:t>   </a:t>
            </a:r>
            <a:r>
              <a:rPr lang="zh-CN" altLang="en-US" sz="2400" b="1">
                <a:solidFill>
                  <a:schemeClr val="tx2"/>
                </a:solidFill>
                <a:latin typeface="楷体_GB2312"/>
                <a:ea typeface="楷体_GB2312"/>
                <a:cs typeface="楷体_GB2312"/>
              </a:rPr>
              <a:t>缩小的实像。则焦距范围为</a:t>
            </a:r>
            <a:r>
              <a:rPr lang="zh-CN" altLang="en-US" sz="2400" b="1" u="sng">
                <a:solidFill>
                  <a:schemeClr val="tx2"/>
                </a:solidFill>
                <a:latin typeface="楷体_GB2312"/>
                <a:ea typeface="楷体_GB2312"/>
                <a:cs typeface="楷体_GB2312"/>
              </a:rPr>
              <a:t>                  </a:t>
            </a:r>
            <a:r>
              <a:rPr lang="zh-CN" altLang="en-US" sz="2400" b="1">
                <a:solidFill>
                  <a:schemeClr val="tx2"/>
                </a:solidFill>
                <a:latin typeface="楷体_GB2312"/>
                <a:ea typeface="楷体_GB2312"/>
                <a:cs typeface="楷体_GB2312"/>
              </a:rPr>
              <a:t>。</a:t>
            </a:r>
            <a:endParaRPr lang="en-US" altLang="zh-CN" sz="2400" b="1">
              <a:solidFill>
                <a:schemeClr val="tx2"/>
              </a:solidFill>
              <a:latin typeface="楷体_GB2312"/>
              <a:ea typeface="楷体_GB2312"/>
              <a:cs typeface="楷体_GB2312"/>
            </a:endParaRP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849313" y="5472113"/>
            <a:ext cx="8675687" cy="1081087"/>
          </a:xfrm>
          <a:prstGeom prst="rect">
            <a:avLst/>
          </a:prstGeom>
        </p:spPr>
        <p:txBody>
          <a:bodyPr/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2400" kern="0" dirty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  <a:cs typeface="+mj-cs"/>
              </a:rPr>
              <a:t>(5)</a:t>
            </a:r>
            <a:r>
              <a:rPr lang="zh-CN" altLang="en-US" sz="2400" kern="0" dirty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  <a:cs typeface="+mj-cs"/>
              </a:rPr>
              <a:t>当光屏距透镜</a:t>
            </a:r>
            <a:r>
              <a:rPr lang="en-US" altLang="zh-CN" sz="2400" kern="0" dirty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  <a:cs typeface="+mj-cs"/>
              </a:rPr>
              <a:t>18cm</a:t>
            </a:r>
            <a:r>
              <a:rPr lang="zh-CN" altLang="en-US" sz="2400" kern="0" dirty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  <a:cs typeface="+mj-cs"/>
              </a:rPr>
              <a:t>时，可在光屏上得到一个倒立、</a:t>
            </a:r>
            <a:endParaRPr lang="en-US" altLang="zh-CN" sz="2400" kern="0" dirty="0">
              <a:solidFill>
                <a:schemeClr val="tx2"/>
              </a:solidFill>
              <a:latin typeface="楷体_GB2312" pitchFamily="49" charset="-122"/>
              <a:ea typeface="楷体_GB2312" pitchFamily="49" charset="-122"/>
              <a:cs typeface="+mj-cs"/>
            </a:endParaRPr>
          </a:p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kern="0" dirty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  <a:cs typeface="+mj-cs"/>
              </a:rPr>
              <a:t>   放大的实像。则焦距范围为</a:t>
            </a:r>
            <a:r>
              <a:rPr lang="zh-CN" altLang="en-US" sz="2400" u="sng" kern="0" dirty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  <a:cs typeface="+mj-cs"/>
              </a:rPr>
              <a:t>               </a:t>
            </a:r>
            <a:r>
              <a:rPr lang="zh-CN" altLang="en-US" sz="2400" kern="0" dirty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  <a:cs typeface="+mj-cs"/>
              </a:rPr>
              <a:t>。</a:t>
            </a:r>
          </a:p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2400" kern="0" dirty="0">
              <a:solidFill>
                <a:schemeClr val="tx2"/>
              </a:solidFill>
              <a:latin typeface="楷体_GB2312" pitchFamily="49" charset="-122"/>
              <a:ea typeface="楷体_GB2312" pitchFamily="49" charset="-122"/>
              <a:cs typeface="+mj-cs"/>
            </a:endParaRPr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5360988" y="4862513"/>
            <a:ext cx="25923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>
                <a:solidFill>
                  <a:srgbClr val="FF0000"/>
                </a:solidFill>
                <a:latin typeface="Times New Roman" pitchFamily="18" charset="0"/>
              </a:rPr>
              <a:t>9cm</a:t>
            </a:r>
            <a:r>
              <a:rPr lang="en-US" altLang="zh-CN" sz="2800" i="1">
                <a:solidFill>
                  <a:srgbClr val="FF0000"/>
                </a:solidFill>
                <a:latin typeface="Times New Roman" pitchFamily="18" charset="0"/>
              </a:rPr>
              <a:t> &lt;f</a:t>
            </a:r>
            <a:r>
              <a:rPr lang="en-US" altLang="zh-CN" sz="2800">
                <a:solidFill>
                  <a:srgbClr val="FF0000"/>
                </a:solidFill>
                <a:latin typeface="Times New Roman" pitchFamily="18" charset="0"/>
              </a:rPr>
              <a:t> &lt;18cm</a:t>
            </a:r>
          </a:p>
        </p:txBody>
      </p:sp>
      <p:sp>
        <p:nvSpPr>
          <p:cNvPr id="11" name="Text Box 11"/>
          <p:cNvSpPr txBox="1">
            <a:spLocks noChangeArrowheads="1"/>
          </p:cNvSpPr>
          <p:nvPr/>
        </p:nvSpPr>
        <p:spPr bwMode="auto">
          <a:xfrm>
            <a:off x="5562600" y="5732463"/>
            <a:ext cx="14398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i="1">
                <a:solidFill>
                  <a:srgbClr val="FF0000"/>
                </a:solidFill>
                <a:latin typeface="Times New Roman" pitchFamily="18" charset="0"/>
              </a:rPr>
              <a:t>f</a:t>
            </a:r>
            <a:r>
              <a:rPr lang="en-US" altLang="zh-CN" sz="2800">
                <a:solidFill>
                  <a:srgbClr val="FF0000"/>
                </a:solidFill>
                <a:latin typeface="Times New Roman" pitchFamily="18" charset="0"/>
              </a:rPr>
              <a:t> &lt;9cm</a:t>
            </a:r>
          </a:p>
        </p:txBody>
      </p:sp>
      <p:sp>
        <p:nvSpPr>
          <p:cNvPr id="12" name="矩形 11"/>
          <p:cNvSpPr/>
          <p:nvPr/>
        </p:nvSpPr>
        <p:spPr>
          <a:xfrm>
            <a:off x="609600" y="1295400"/>
            <a:ext cx="77724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800" kern="0" dirty="0">
                <a:solidFill>
                  <a:srgbClr val="C00000"/>
                </a:solidFill>
                <a:latin typeface="楷体_GB2312" pitchFamily="49" charset="-122"/>
                <a:ea typeface="楷体_GB2312" pitchFamily="49" charset="-122"/>
              </a:rPr>
              <a:t>例、在“研究凸透镜成像”的实验中，</a:t>
            </a:r>
          </a:p>
        </p:txBody>
      </p:sp>
      <p:pic>
        <p:nvPicPr>
          <p:cNvPr id="38924" name="Picture 3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81200" y="762000"/>
            <a:ext cx="1971675" cy="51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10" grpId="0"/>
      <p:bldP spid="11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quarter" idx="10"/>
          </p:nvPr>
        </p:nvSpPr>
        <p:spPr>
          <a:xfrm>
            <a:off x="457200" y="6356350"/>
            <a:ext cx="2133600" cy="365125"/>
          </a:xfrm>
          <a:noFill/>
          <a:ln/>
        </p:spPr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32671072-034C-4C7B-9E12-6540E3A09DD9}" type="datetime1">
              <a:rPr lang="zh-CN" altLang="en-US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2017/11/16</a:t>
            </a:fld>
            <a:endParaRPr lang="en-US" altLang="zh-CN" sz="1200">
              <a:solidFill>
                <a:schemeClr val="tx1">
                  <a:tint val="75000"/>
                </a:schemeClr>
              </a:solidFill>
              <a:latin typeface="+mn-lt"/>
              <a:ea typeface="+mn-ea"/>
            </a:endParaRPr>
          </a:p>
        </p:txBody>
      </p:sp>
      <p:sp>
        <p:nvSpPr>
          <p:cNvPr id="39938" name="Rectangle 3"/>
          <p:cNvSpPr>
            <a:spLocks noChangeArrowheads="1"/>
          </p:cNvSpPr>
          <p:nvPr/>
        </p:nvSpPr>
        <p:spPr bwMode="auto">
          <a:xfrm>
            <a:off x="1006475" y="906463"/>
            <a:ext cx="8389938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zh-CN" altLang="en-US" sz="2800">
                <a:latin typeface="微软雅黑" pitchFamily="34" charset="-122"/>
                <a:ea typeface="微软雅黑" pitchFamily="34" charset="-122"/>
              </a:rPr>
              <a:t>例</a:t>
            </a:r>
            <a:r>
              <a:rPr lang="en-US" altLang="zh-CN" sz="2800">
                <a:latin typeface="微软雅黑" pitchFamily="34" charset="-122"/>
                <a:ea typeface="微软雅黑" pitchFamily="34" charset="-122"/>
              </a:rPr>
              <a:t>: </a:t>
            </a:r>
            <a:r>
              <a:rPr lang="zh-CN" altLang="en-US" sz="2800">
                <a:latin typeface="微软雅黑" pitchFamily="34" charset="-122"/>
                <a:ea typeface="微软雅黑" pitchFamily="34" charset="-122"/>
              </a:rPr>
              <a:t>一个物体到凸透镜的距离是</a:t>
            </a:r>
            <a:r>
              <a:rPr lang="en-US" altLang="zh-CN" sz="2800">
                <a:latin typeface="微软雅黑" pitchFamily="34" charset="-122"/>
                <a:ea typeface="微软雅黑" pitchFamily="34" charset="-122"/>
              </a:rPr>
              <a:t>30cm</a:t>
            </a:r>
            <a:r>
              <a:rPr lang="zh-CN" altLang="en-US" sz="2800">
                <a:latin typeface="微软雅黑" pitchFamily="34" charset="-122"/>
                <a:ea typeface="微软雅黑" pitchFamily="34" charset="-122"/>
              </a:rPr>
              <a:t>时，在</a:t>
            </a:r>
            <a:endParaRPr lang="en-US" altLang="zh-CN" sz="2800">
              <a:latin typeface="微软雅黑" pitchFamily="34" charset="-122"/>
              <a:ea typeface="微软雅黑" pitchFamily="34" charset="-122"/>
            </a:endParaRPr>
          </a:p>
          <a:p>
            <a:pPr eaLnBrk="0" hangingPunct="0"/>
            <a:r>
              <a:rPr lang="zh-CN" altLang="en-US" sz="2800">
                <a:latin typeface="微软雅黑" pitchFamily="34" charset="-122"/>
                <a:ea typeface="微软雅黑" pitchFamily="34" charset="-122"/>
              </a:rPr>
              <a:t>光屏上得到一个放大的实像，若把物体沿凸</a:t>
            </a:r>
            <a:endParaRPr lang="en-US" altLang="zh-CN" sz="2800">
              <a:latin typeface="微软雅黑" pitchFamily="34" charset="-122"/>
              <a:ea typeface="微软雅黑" pitchFamily="34" charset="-122"/>
            </a:endParaRPr>
          </a:p>
          <a:p>
            <a:pPr eaLnBrk="0" hangingPunct="0"/>
            <a:r>
              <a:rPr lang="zh-CN" altLang="en-US" sz="2800">
                <a:latin typeface="微软雅黑" pitchFamily="34" charset="-122"/>
                <a:ea typeface="微软雅黑" pitchFamily="34" charset="-122"/>
              </a:rPr>
              <a:t>透镜的主光轴移到距凸透镜</a:t>
            </a:r>
            <a:r>
              <a:rPr lang="en-US" altLang="zh-CN" sz="2800">
                <a:latin typeface="微软雅黑" pitchFamily="34" charset="-122"/>
                <a:ea typeface="微软雅黑" pitchFamily="34" charset="-122"/>
              </a:rPr>
              <a:t>65cm</a:t>
            </a:r>
            <a:r>
              <a:rPr lang="zh-CN" altLang="en-US" sz="2800">
                <a:latin typeface="微软雅黑" pitchFamily="34" charset="-122"/>
                <a:ea typeface="微软雅黑" pitchFamily="34" charset="-122"/>
              </a:rPr>
              <a:t>处，则成像</a:t>
            </a:r>
            <a:endParaRPr lang="en-US" altLang="zh-CN" sz="2800">
              <a:latin typeface="微软雅黑" pitchFamily="34" charset="-122"/>
              <a:ea typeface="微软雅黑" pitchFamily="34" charset="-122"/>
            </a:endParaRPr>
          </a:p>
          <a:p>
            <a:pPr eaLnBrk="0" hangingPunct="0"/>
            <a:r>
              <a:rPr lang="zh-CN" altLang="en-US" sz="2800">
                <a:latin typeface="微软雅黑" pitchFamily="34" charset="-122"/>
                <a:ea typeface="微软雅黑" pitchFamily="34" charset="-122"/>
              </a:rPr>
              <a:t>的情况是 </a:t>
            </a:r>
            <a:r>
              <a:rPr lang="en-US" altLang="zh-CN" sz="2800">
                <a:latin typeface="微软雅黑" pitchFamily="34" charset="-122"/>
                <a:ea typeface="微软雅黑" pitchFamily="34" charset="-122"/>
              </a:rPr>
              <a:t>(                        )</a:t>
            </a:r>
            <a:r>
              <a:rPr lang="zh-CN" altLang="en-US" sz="2800">
                <a:latin typeface="微软雅黑" pitchFamily="34" charset="-122"/>
                <a:ea typeface="微软雅黑" pitchFamily="34" charset="-122"/>
              </a:rPr>
              <a:t>                                  </a:t>
            </a:r>
            <a:r>
              <a:rPr lang="zh-CN" altLang="en-US" sz="2800" u="sng">
                <a:latin typeface="微软雅黑" pitchFamily="34" charset="-122"/>
                <a:ea typeface="微软雅黑" pitchFamily="34" charset="-122"/>
              </a:rPr>
              <a:t>       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000125" y="3113088"/>
            <a:ext cx="7572375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zh-CN" altLang="en-US" sz="2800">
                <a:latin typeface="微软雅黑" pitchFamily="34" charset="-122"/>
                <a:ea typeface="微软雅黑" pitchFamily="34" charset="-122"/>
              </a:rPr>
              <a:t>解析： 凸透镜所成像的性质与物距有关，由</a:t>
            </a:r>
            <a:endParaRPr lang="en-US" altLang="zh-CN" sz="2800">
              <a:latin typeface="微软雅黑" pitchFamily="34" charset="-122"/>
              <a:ea typeface="微软雅黑" pitchFamily="34" charset="-122"/>
            </a:endParaRPr>
          </a:p>
          <a:p>
            <a:pPr eaLnBrk="0" hangingPunct="0"/>
            <a:r>
              <a:rPr lang="zh-CN" altLang="en-US" sz="2800">
                <a:latin typeface="微软雅黑" pitchFamily="34" charset="-122"/>
                <a:ea typeface="微软雅黑" pitchFamily="34" charset="-122"/>
              </a:rPr>
              <a:t>第一次成倒立放大的实像可知：</a:t>
            </a:r>
            <a:r>
              <a:rPr lang="en-US" altLang="zh-CN" sz="2800">
                <a:latin typeface="微软雅黑" pitchFamily="34" charset="-122"/>
                <a:ea typeface="微软雅黑" pitchFamily="34" charset="-122"/>
              </a:rPr>
              <a:t>f&lt;u&lt;2f</a:t>
            </a:r>
            <a:r>
              <a:rPr lang="zh-CN" altLang="en-US" sz="2800">
                <a:latin typeface="微软雅黑" pitchFamily="34" charset="-122"/>
                <a:ea typeface="微软雅黑" pitchFamily="34" charset="-122"/>
              </a:rPr>
              <a:t>，即</a:t>
            </a:r>
            <a:endParaRPr lang="en-US" altLang="zh-CN" sz="2800">
              <a:latin typeface="微软雅黑" pitchFamily="34" charset="-122"/>
              <a:ea typeface="微软雅黑" pitchFamily="34" charset="-122"/>
            </a:endParaRPr>
          </a:p>
          <a:p>
            <a:pPr eaLnBrk="0" hangingPunct="0"/>
            <a:r>
              <a:rPr lang="en-US" altLang="zh-CN" sz="2800">
                <a:latin typeface="微软雅黑" pitchFamily="34" charset="-122"/>
                <a:ea typeface="微软雅黑" pitchFamily="34" charset="-122"/>
              </a:rPr>
              <a:t>f&lt;30cm&lt;2f</a:t>
            </a:r>
            <a:r>
              <a:rPr lang="zh-CN" altLang="en-US" sz="2800">
                <a:latin typeface="微软雅黑" pitchFamily="34" charset="-122"/>
                <a:ea typeface="微软雅黑" pitchFamily="34" charset="-122"/>
              </a:rPr>
              <a:t>，解得：</a:t>
            </a:r>
            <a:r>
              <a:rPr lang="en-US" altLang="zh-CN" sz="2800">
                <a:latin typeface="微软雅黑" pitchFamily="34" charset="-122"/>
                <a:ea typeface="微软雅黑" pitchFamily="34" charset="-122"/>
              </a:rPr>
              <a:t>15cm&lt;f&lt;30cm</a:t>
            </a:r>
            <a:r>
              <a:rPr lang="zh-CN" altLang="en-US" sz="2800">
                <a:latin typeface="微软雅黑" pitchFamily="34" charset="-122"/>
                <a:ea typeface="微软雅黑" pitchFamily="34" charset="-122"/>
              </a:rPr>
              <a:t>，当物</a:t>
            </a:r>
            <a:endParaRPr lang="en-US" altLang="zh-CN" sz="2800">
              <a:latin typeface="微软雅黑" pitchFamily="34" charset="-122"/>
              <a:ea typeface="微软雅黑" pitchFamily="34" charset="-122"/>
            </a:endParaRPr>
          </a:p>
          <a:p>
            <a:pPr eaLnBrk="0" hangingPunct="0"/>
            <a:r>
              <a:rPr lang="zh-CN" altLang="en-US" sz="2800">
                <a:latin typeface="微软雅黑" pitchFamily="34" charset="-122"/>
                <a:ea typeface="微软雅黑" pitchFamily="34" charset="-122"/>
              </a:rPr>
              <a:t>距为</a:t>
            </a:r>
            <a:r>
              <a:rPr lang="en-US" altLang="zh-CN" sz="2800">
                <a:latin typeface="微软雅黑" pitchFamily="34" charset="-122"/>
                <a:ea typeface="微软雅黑" pitchFamily="34" charset="-122"/>
              </a:rPr>
              <a:t>65cm</a:t>
            </a:r>
            <a:r>
              <a:rPr lang="zh-CN" altLang="en-US" sz="2800">
                <a:latin typeface="微软雅黑" pitchFamily="34" charset="-122"/>
                <a:ea typeface="微软雅黑" pitchFamily="34" charset="-122"/>
              </a:rPr>
              <a:t>，</a:t>
            </a:r>
            <a:r>
              <a:rPr lang="en-US" altLang="zh-CN" sz="2800">
                <a:latin typeface="微软雅黑" pitchFamily="34" charset="-122"/>
                <a:ea typeface="微软雅黑" pitchFamily="34" charset="-122"/>
              </a:rPr>
              <a:t>u&gt;2f</a:t>
            </a:r>
            <a:r>
              <a:rPr lang="zh-CN" altLang="en-US" sz="2800">
                <a:latin typeface="微软雅黑" pitchFamily="34" charset="-122"/>
                <a:ea typeface="微软雅黑" pitchFamily="34" charset="-122"/>
              </a:rPr>
              <a:t>。所以成倒立缩小的实像。</a:t>
            </a:r>
          </a:p>
        </p:txBody>
      </p:sp>
      <p:sp>
        <p:nvSpPr>
          <p:cNvPr id="7" name="矩形 6"/>
          <p:cNvSpPr/>
          <p:nvPr/>
        </p:nvSpPr>
        <p:spPr>
          <a:xfrm>
            <a:off x="2786050" y="2071678"/>
            <a:ext cx="3831497" cy="707886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4000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ea typeface="黑体" panose="02010609060101010101" pitchFamily="2" charset="-122"/>
              </a:rPr>
              <a:t>倒立缩小的实像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323850" y="957263"/>
            <a:ext cx="8351838" cy="6288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/>
              <a:t>在研究凸透镜成像的实验中：</a:t>
            </a:r>
          </a:p>
          <a:p>
            <a:pPr>
              <a:spcBef>
                <a:spcPct val="50000"/>
              </a:spcBef>
            </a:pPr>
            <a:r>
              <a:rPr lang="zh-CN" altLang="en-US" sz="2800" b="1"/>
              <a:t>（</a:t>
            </a:r>
            <a:r>
              <a:rPr lang="en-US" altLang="zh-CN" sz="2800" b="1"/>
              <a:t>1</a:t>
            </a:r>
            <a:r>
              <a:rPr lang="zh-CN" altLang="en-US" sz="2800" b="1"/>
              <a:t>）用一束平行光正对凸透镜射入，经透镜后会      聚于</a:t>
            </a:r>
            <a:r>
              <a:rPr lang="en-US" altLang="zh-CN" sz="2800" b="1"/>
              <a:t>A</a:t>
            </a:r>
            <a:r>
              <a:rPr lang="zh-CN" altLang="en-US" sz="2800" b="1"/>
              <a:t>点，测得</a:t>
            </a:r>
            <a:r>
              <a:rPr lang="en-US" altLang="zh-CN" sz="2800" b="1"/>
              <a:t>A</a:t>
            </a:r>
            <a:r>
              <a:rPr lang="zh-CN" altLang="en-US" sz="2800" b="1"/>
              <a:t>点距透镜</a:t>
            </a:r>
            <a:r>
              <a:rPr lang="en-US" altLang="zh-CN" sz="2800" b="1"/>
              <a:t>10</a:t>
            </a:r>
            <a:r>
              <a:rPr lang="zh-CN" altLang="en-US" sz="2800" b="1"/>
              <a:t>厘米，则透镜的焦距是（          ）厘米。</a:t>
            </a:r>
          </a:p>
          <a:p>
            <a:pPr>
              <a:spcBef>
                <a:spcPct val="50000"/>
              </a:spcBef>
            </a:pPr>
            <a:r>
              <a:rPr lang="zh-CN" altLang="en-US" sz="2800" b="1"/>
              <a:t>（</a:t>
            </a:r>
            <a:r>
              <a:rPr lang="en-US" altLang="zh-CN" sz="2800" b="1"/>
              <a:t>2</a:t>
            </a:r>
            <a:r>
              <a:rPr lang="zh-CN" altLang="en-US" sz="2800" b="1"/>
              <a:t>）若烛焰放在距上述透镜</a:t>
            </a:r>
            <a:r>
              <a:rPr lang="en-US" altLang="zh-CN" sz="2800" b="1"/>
              <a:t>8</a:t>
            </a:r>
            <a:r>
              <a:rPr lang="zh-CN" altLang="en-US" sz="2800" b="1"/>
              <a:t>厘米处，经透镜可得  到一个</a:t>
            </a:r>
            <a:r>
              <a:rPr lang="zh-CN" altLang="en-US" sz="2800" b="1" u="sng"/>
              <a:t>                                  </a:t>
            </a:r>
            <a:r>
              <a:rPr lang="zh-CN" altLang="en-US" sz="2800" b="1"/>
              <a:t>像。                          （填像的性质：倒正、放大缩小、虚实）</a:t>
            </a:r>
          </a:p>
          <a:p>
            <a:pPr>
              <a:spcBef>
                <a:spcPct val="50000"/>
              </a:spcBef>
            </a:pPr>
            <a:r>
              <a:rPr lang="zh-CN" altLang="en-US" sz="2800" b="1"/>
              <a:t>（</a:t>
            </a:r>
            <a:r>
              <a:rPr lang="zh-CN" altLang="en-US" sz="2800" b="1" u="sng"/>
              <a:t> </a:t>
            </a:r>
            <a:r>
              <a:rPr lang="en-US" altLang="zh-CN" sz="2800" b="1"/>
              <a:t>3</a:t>
            </a:r>
            <a:r>
              <a:rPr lang="zh-CN" altLang="en-US" sz="2800" b="1"/>
              <a:t>）若烛焰放在此透镜前</a:t>
            </a:r>
            <a:r>
              <a:rPr lang="en-US" altLang="zh-CN" sz="2800" b="1"/>
              <a:t>12</a:t>
            </a:r>
            <a:r>
              <a:rPr lang="zh-CN" altLang="en-US" sz="2800" b="1"/>
              <a:t>厘米处，经透镜可得到一个</a:t>
            </a:r>
            <a:r>
              <a:rPr lang="zh-CN" altLang="en-US" sz="2800" b="1" u="sng"/>
              <a:t>                                       </a:t>
            </a:r>
            <a:r>
              <a:rPr lang="zh-CN" altLang="en-US" sz="2800" b="1"/>
              <a:t>像。</a:t>
            </a:r>
          </a:p>
          <a:p>
            <a:pPr>
              <a:spcBef>
                <a:spcPct val="50000"/>
              </a:spcBef>
            </a:pPr>
            <a:r>
              <a:rPr lang="zh-CN" altLang="en-US" sz="2800" b="1"/>
              <a:t>（</a:t>
            </a:r>
            <a:r>
              <a:rPr lang="en-US" altLang="zh-CN" sz="2800" b="1"/>
              <a:t>4</a:t>
            </a:r>
            <a:r>
              <a:rPr lang="zh-CN" altLang="en-US" sz="2800" b="1"/>
              <a:t>）若烛焰放在此透镜前</a:t>
            </a:r>
            <a:r>
              <a:rPr lang="en-US" altLang="zh-CN" sz="2800" b="1"/>
              <a:t>25</a:t>
            </a:r>
            <a:r>
              <a:rPr lang="zh-CN" altLang="en-US" sz="2800" b="1"/>
              <a:t>厘米处，经透镜可得到一个</a:t>
            </a:r>
            <a:r>
              <a:rPr lang="zh-CN" altLang="en-US" sz="2800" b="1" u="sng"/>
              <a:t>                                       </a:t>
            </a:r>
            <a:r>
              <a:rPr lang="zh-CN" altLang="en-US" sz="2800" b="1"/>
              <a:t>像。</a:t>
            </a:r>
          </a:p>
          <a:p>
            <a:pPr>
              <a:spcBef>
                <a:spcPct val="50000"/>
              </a:spcBef>
            </a:pPr>
            <a:endParaRPr lang="en-US" altLang="zh-CN" sz="2800" b="1"/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5334000" y="304800"/>
            <a:ext cx="2736850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6600" b="1">
                <a:solidFill>
                  <a:schemeClr val="accent2"/>
                </a:solidFill>
              </a:rPr>
              <a:t>练习：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1447800" y="3505200"/>
            <a:ext cx="3352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solidFill>
                  <a:srgbClr val="993300"/>
                </a:solidFill>
              </a:rPr>
              <a:t>正立  、放大、虚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1676400" y="4967288"/>
            <a:ext cx="3048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solidFill>
                  <a:srgbClr val="993300"/>
                </a:solidFill>
              </a:rPr>
              <a:t>倒立、放大、实</a:t>
            </a: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1752600" y="6034088"/>
            <a:ext cx="2743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solidFill>
                  <a:srgbClr val="993300"/>
                </a:solidFill>
              </a:rPr>
              <a:t>倒立、缩小、实</a:t>
            </a:r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990600" y="2438400"/>
            <a:ext cx="762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>
                <a:solidFill>
                  <a:srgbClr val="993300"/>
                </a:solidFill>
              </a:rPr>
              <a:t>10</a:t>
            </a:r>
          </a:p>
        </p:txBody>
      </p:sp>
      <p:pic>
        <p:nvPicPr>
          <p:cNvPr id="40967" name="Picture 8" descr="3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96200" y="533400"/>
            <a:ext cx="914400" cy="96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2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3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3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3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3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  <p:bldP spid="10243" grpId="0"/>
      <p:bldP spid="10244" grpId="0"/>
      <p:bldP spid="10245" grpId="0"/>
      <p:bldP spid="10246" grpId="0"/>
      <p:bldP spid="10247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5" name="Picture 3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89125" y="903288"/>
            <a:ext cx="1971675" cy="515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4" name="矩形 4"/>
          <p:cNvSpPr>
            <a:spLocks noChangeArrowheads="1"/>
          </p:cNvSpPr>
          <p:nvPr/>
        </p:nvSpPr>
        <p:spPr bwMode="auto">
          <a:xfrm>
            <a:off x="441325" y="2598738"/>
            <a:ext cx="8686800" cy="265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zh-CN" altLang="en-US" sz="2800" b="1">
                <a:solidFill>
                  <a:srgbClr val="C00000"/>
                </a:solidFill>
                <a:latin typeface="楷体_GB2312"/>
                <a:ea typeface="楷体_GB2312"/>
                <a:cs typeface="楷体_GB2312"/>
              </a:rPr>
              <a:t>例、老奶奶用放大镜看报时，为了看到更大的清晰的</a:t>
            </a:r>
            <a:endParaRPr lang="en-US" altLang="zh-CN" sz="2800" b="1">
              <a:solidFill>
                <a:srgbClr val="C00000"/>
              </a:solidFill>
              <a:latin typeface="楷体_GB2312"/>
              <a:ea typeface="楷体_GB2312"/>
              <a:cs typeface="楷体_GB2312"/>
            </a:endParaRPr>
          </a:p>
          <a:p>
            <a:r>
              <a:rPr lang="en-US" altLang="zh-CN" sz="2800" b="1">
                <a:solidFill>
                  <a:srgbClr val="C00000"/>
                </a:solidFill>
                <a:latin typeface="楷体_GB2312"/>
                <a:ea typeface="楷体_GB2312"/>
                <a:cs typeface="楷体_GB2312"/>
              </a:rPr>
              <a:t>    </a:t>
            </a:r>
            <a:r>
              <a:rPr lang="zh-CN" altLang="en-US" sz="2800" b="1">
                <a:solidFill>
                  <a:srgbClr val="C00000"/>
                </a:solidFill>
                <a:latin typeface="楷体_GB2312"/>
                <a:ea typeface="楷体_GB2312"/>
                <a:cs typeface="楷体_GB2312"/>
              </a:rPr>
              <a:t>像，她常常这样做（　   ）</a:t>
            </a:r>
            <a:r>
              <a:rPr lang="zh-CN" altLang="en-US" sz="2800" b="1">
                <a:latin typeface="楷体_GB2312"/>
                <a:ea typeface="楷体_GB2312"/>
                <a:cs typeface="楷体_GB2312"/>
              </a:rPr>
              <a:t/>
            </a:r>
            <a:br>
              <a:rPr lang="zh-CN" altLang="en-US" sz="2800" b="1">
                <a:latin typeface="楷体_GB2312"/>
                <a:ea typeface="楷体_GB2312"/>
                <a:cs typeface="楷体_GB2312"/>
              </a:rPr>
            </a:br>
            <a:r>
              <a:rPr lang="zh-CN" altLang="en-US" sz="2800" b="1">
                <a:latin typeface="楷体_GB2312"/>
                <a:ea typeface="楷体_GB2312"/>
                <a:cs typeface="楷体_GB2312"/>
              </a:rPr>
              <a:t>    </a:t>
            </a:r>
            <a:r>
              <a:rPr lang="en-US" altLang="zh-CN" sz="2800" b="1">
                <a:latin typeface="楷体_GB2312"/>
                <a:ea typeface="楷体_GB2312"/>
                <a:cs typeface="楷体_GB2312"/>
              </a:rPr>
              <a:t>A</a:t>
            </a:r>
            <a:r>
              <a:rPr lang="zh-CN" altLang="en-US" sz="2800" b="1">
                <a:latin typeface="楷体_GB2312"/>
                <a:ea typeface="楷体_GB2312"/>
                <a:cs typeface="楷体_GB2312"/>
              </a:rPr>
              <a:t>．报与放大镜不动，眼睛离报远些</a:t>
            </a:r>
            <a:br>
              <a:rPr lang="zh-CN" altLang="en-US" sz="2800" b="1">
                <a:latin typeface="楷体_GB2312"/>
                <a:ea typeface="楷体_GB2312"/>
                <a:cs typeface="楷体_GB2312"/>
              </a:rPr>
            </a:br>
            <a:r>
              <a:rPr lang="zh-CN" altLang="en-US" sz="2800" b="1">
                <a:latin typeface="楷体_GB2312"/>
                <a:ea typeface="楷体_GB2312"/>
                <a:cs typeface="楷体_GB2312"/>
              </a:rPr>
              <a:t>    </a:t>
            </a:r>
            <a:r>
              <a:rPr lang="en-US" altLang="zh-CN" sz="2800" b="1">
                <a:latin typeface="楷体_GB2312"/>
                <a:ea typeface="楷体_GB2312"/>
                <a:cs typeface="楷体_GB2312"/>
              </a:rPr>
              <a:t>B</a:t>
            </a:r>
            <a:r>
              <a:rPr lang="zh-CN" altLang="en-US" sz="2800" b="1">
                <a:latin typeface="楷体_GB2312"/>
                <a:ea typeface="楷体_GB2312"/>
                <a:cs typeface="楷体_GB2312"/>
              </a:rPr>
              <a:t>．报与眼睛不动，放大镜离报远一些</a:t>
            </a:r>
            <a:br>
              <a:rPr lang="zh-CN" altLang="en-US" sz="2800" b="1">
                <a:latin typeface="楷体_GB2312"/>
                <a:ea typeface="楷体_GB2312"/>
                <a:cs typeface="楷体_GB2312"/>
              </a:rPr>
            </a:br>
            <a:r>
              <a:rPr lang="zh-CN" altLang="en-US" sz="2800" b="1">
                <a:latin typeface="楷体_GB2312"/>
                <a:ea typeface="楷体_GB2312"/>
                <a:cs typeface="楷体_GB2312"/>
              </a:rPr>
              <a:t>    </a:t>
            </a:r>
            <a:r>
              <a:rPr lang="en-US" altLang="zh-CN" sz="2800" b="1">
                <a:latin typeface="楷体_GB2312"/>
                <a:ea typeface="楷体_GB2312"/>
                <a:cs typeface="楷体_GB2312"/>
              </a:rPr>
              <a:t>C</a:t>
            </a:r>
            <a:r>
              <a:rPr lang="zh-CN" altLang="en-US" sz="2800" b="1">
                <a:latin typeface="楷体_GB2312"/>
                <a:ea typeface="楷体_GB2312"/>
                <a:cs typeface="楷体_GB2312"/>
              </a:rPr>
              <a:t>．报与放大镜不动，眼睛离报近一些</a:t>
            </a:r>
            <a:br>
              <a:rPr lang="zh-CN" altLang="en-US" sz="2800" b="1">
                <a:latin typeface="楷体_GB2312"/>
                <a:ea typeface="楷体_GB2312"/>
                <a:cs typeface="楷体_GB2312"/>
              </a:rPr>
            </a:br>
            <a:r>
              <a:rPr lang="zh-CN" altLang="en-US" sz="2800" b="1">
                <a:latin typeface="楷体_GB2312"/>
                <a:ea typeface="楷体_GB2312"/>
                <a:cs typeface="楷体_GB2312"/>
              </a:rPr>
              <a:t>    </a:t>
            </a:r>
            <a:r>
              <a:rPr lang="en-US" altLang="zh-CN" sz="2800" b="1">
                <a:latin typeface="楷体_GB2312"/>
                <a:ea typeface="楷体_GB2312"/>
                <a:cs typeface="楷体_GB2312"/>
              </a:rPr>
              <a:t>D</a:t>
            </a:r>
            <a:r>
              <a:rPr lang="zh-CN" altLang="en-US" sz="2800" b="1">
                <a:latin typeface="楷体_GB2312"/>
                <a:ea typeface="楷体_GB2312"/>
                <a:cs typeface="楷体_GB2312"/>
              </a:rPr>
              <a:t>．报与眼睛不动，放大镜离报近一些</a:t>
            </a:r>
          </a:p>
        </p:txBody>
      </p:sp>
    </p:spTree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09" name="Picture 3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76400" y="838200"/>
            <a:ext cx="1971675" cy="51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010" name="矩形 3"/>
          <p:cNvSpPr>
            <a:spLocks noChangeArrowheads="1"/>
          </p:cNvSpPr>
          <p:nvPr/>
        </p:nvSpPr>
        <p:spPr bwMode="auto">
          <a:xfrm>
            <a:off x="381000" y="1614488"/>
            <a:ext cx="8763000" cy="208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lnSpc>
                <a:spcPct val="90000"/>
              </a:lnSpc>
            </a:pPr>
            <a:r>
              <a:rPr lang="zh-CN" altLang="en-US" sz="2400" b="1">
                <a:solidFill>
                  <a:srgbClr val="C00000"/>
                </a:solidFill>
                <a:latin typeface="楷体_GB2312"/>
                <a:ea typeface="楷体_GB2312"/>
                <a:cs typeface="楷体_GB2312"/>
              </a:rPr>
              <a:t>例、某同学拍毕业合影后，想拍一张单身像。摄影师应采取</a:t>
            </a:r>
            <a:endParaRPr lang="en-US" altLang="zh-CN" sz="2400" b="1">
              <a:solidFill>
                <a:srgbClr val="C00000"/>
              </a:solidFill>
              <a:latin typeface="楷体_GB2312"/>
              <a:ea typeface="楷体_GB2312"/>
              <a:cs typeface="楷体_GB2312"/>
            </a:endParaRPr>
          </a:p>
          <a:p>
            <a:pPr>
              <a:lnSpc>
                <a:spcPct val="90000"/>
              </a:lnSpc>
            </a:pPr>
            <a:r>
              <a:rPr lang="en-US" altLang="zh-CN" sz="2400" b="1">
                <a:solidFill>
                  <a:srgbClr val="C00000"/>
                </a:solidFill>
                <a:latin typeface="楷体_GB2312"/>
                <a:ea typeface="楷体_GB2312"/>
                <a:cs typeface="楷体_GB2312"/>
              </a:rPr>
              <a:t>    </a:t>
            </a:r>
            <a:r>
              <a:rPr lang="zh-CN" altLang="en-US" sz="2400" b="1">
                <a:solidFill>
                  <a:srgbClr val="C00000"/>
                </a:solidFill>
                <a:latin typeface="楷体_GB2312"/>
                <a:ea typeface="楷体_GB2312"/>
                <a:cs typeface="楷体_GB2312"/>
              </a:rPr>
              <a:t>的方法是（　）</a:t>
            </a:r>
          </a:p>
          <a:p>
            <a:pPr>
              <a:lnSpc>
                <a:spcPct val="90000"/>
              </a:lnSpc>
            </a:pPr>
            <a:r>
              <a:rPr lang="zh-CN" altLang="en-US" sz="2400" b="1">
                <a:solidFill>
                  <a:srgbClr val="C00000"/>
                </a:solidFill>
                <a:latin typeface="楷体_GB2312"/>
                <a:ea typeface="楷体_GB2312"/>
                <a:cs typeface="楷体_GB2312"/>
              </a:rPr>
              <a:t>     </a:t>
            </a:r>
            <a:r>
              <a:rPr lang="en-US" altLang="zh-CN" sz="2400" b="1">
                <a:latin typeface="楷体_GB2312"/>
                <a:ea typeface="楷体_GB2312"/>
                <a:cs typeface="楷体_GB2312"/>
              </a:rPr>
              <a:t>A</a:t>
            </a:r>
            <a:r>
              <a:rPr lang="zh-CN" altLang="en-US" sz="2400" b="1">
                <a:latin typeface="楷体_GB2312"/>
                <a:ea typeface="楷体_GB2312"/>
                <a:cs typeface="楷体_GB2312"/>
              </a:rPr>
              <a:t>．使照相机靠近同学，同时镜头往后缩，离胶片近些</a:t>
            </a:r>
          </a:p>
          <a:p>
            <a:pPr>
              <a:lnSpc>
                <a:spcPct val="90000"/>
              </a:lnSpc>
            </a:pPr>
            <a:r>
              <a:rPr lang="zh-CN" altLang="en-US" sz="2400" b="1">
                <a:latin typeface="楷体_GB2312"/>
                <a:ea typeface="楷体_GB2312"/>
                <a:cs typeface="楷体_GB2312"/>
              </a:rPr>
              <a:t>     </a:t>
            </a:r>
            <a:r>
              <a:rPr lang="en-US" altLang="zh-CN" sz="2400" b="1">
                <a:latin typeface="楷体_GB2312"/>
                <a:ea typeface="楷体_GB2312"/>
                <a:cs typeface="楷体_GB2312"/>
              </a:rPr>
              <a:t>B</a:t>
            </a:r>
            <a:r>
              <a:rPr lang="zh-CN" altLang="en-US" sz="2400" b="1">
                <a:latin typeface="楷体_GB2312"/>
                <a:ea typeface="楷体_GB2312"/>
                <a:cs typeface="楷体_GB2312"/>
              </a:rPr>
              <a:t>．使照相机靠近同学，同时镜头往前伸，离胶片远些</a:t>
            </a:r>
          </a:p>
          <a:p>
            <a:pPr>
              <a:lnSpc>
                <a:spcPct val="90000"/>
              </a:lnSpc>
            </a:pPr>
            <a:r>
              <a:rPr lang="zh-CN" altLang="en-US" sz="2400" b="1">
                <a:latin typeface="楷体_GB2312"/>
                <a:ea typeface="楷体_GB2312"/>
                <a:cs typeface="楷体_GB2312"/>
              </a:rPr>
              <a:t>     </a:t>
            </a:r>
            <a:r>
              <a:rPr lang="en-US" altLang="zh-CN" sz="2400" b="1">
                <a:latin typeface="楷体_GB2312"/>
                <a:ea typeface="楷体_GB2312"/>
                <a:cs typeface="楷体_GB2312"/>
              </a:rPr>
              <a:t>C</a:t>
            </a:r>
            <a:r>
              <a:rPr lang="zh-CN" altLang="en-US" sz="2400" b="1">
                <a:latin typeface="楷体_GB2312"/>
                <a:ea typeface="楷体_GB2312"/>
                <a:cs typeface="楷体_GB2312"/>
              </a:rPr>
              <a:t>．使照相机远离同学，同时镜头往后缩，离胶片近些</a:t>
            </a:r>
          </a:p>
          <a:p>
            <a:pPr>
              <a:lnSpc>
                <a:spcPct val="90000"/>
              </a:lnSpc>
            </a:pPr>
            <a:r>
              <a:rPr lang="zh-CN" altLang="en-US" sz="2400" b="1">
                <a:latin typeface="楷体_GB2312"/>
                <a:ea typeface="楷体_GB2312"/>
                <a:cs typeface="楷体_GB2312"/>
              </a:rPr>
              <a:t>     </a:t>
            </a:r>
            <a:r>
              <a:rPr lang="en-US" altLang="zh-CN" sz="2400" b="1">
                <a:latin typeface="楷体_GB2312"/>
                <a:ea typeface="楷体_GB2312"/>
                <a:cs typeface="楷体_GB2312"/>
              </a:rPr>
              <a:t>D</a:t>
            </a:r>
            <a:r>
              <a:rPr lang="zh-CN" altLang="en-US" sz="2400" b="1">
                <a:latin typeface="楷体_GB2312"/>
                <a:ea typeface="楷体_GB2312"/>
                <a:cs typeface="楷体_GB2312"/>
              </a:rPr>
              <a:t>．使照相机远离同学，同时镜头往前伸，离胶片远些</a:t>
            </a:r>
          </a:p>
        </p:txBody>
      </p:sp>
      <p:sp>
        <p:nvSpPr>
          <p:cNvPr id="21508" name="矩形 6"/>
          <p:cNvSpPr>
            <a:spLocks noChangeArrowheads="1"/>
          </p:cNvSpPr>
          <p:nvPr/>
        </p:nvSpPr>
        <p:spPr bwMode="auto">
          <a:xfrm>
            <a:off x="457200" y="40386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lnSpc>
                <a:spcPct val="90000"/>
              </a:lnSpc>
            </a:pPr>
            <a:r>
              <a:rPr lang="zh-CN" altLang="en-US" sz="2400" b="1">
                <a:solidFill>
                  <a:srgbClr val="C00000"/>
                </a:solidFill>
                <a:latin typeface="楷体_GB2312"/>
                <a:ea typeface="楷体_GB2312"/>
                <a:cs typeface="楷体_GB2312"/>
              </a:rPr>
              <a:t>例、测绘人员绘制地图时，需要在空中的飞机上向地面照相，</a:t>
            </a:r>
            <a:endParaRPr lang="en-US" altLang="zh-CN" sz="2400" b="1">
              <a:solidFill>
                <a:srgbClr val="C00000"/>
              </a:solidFill>
              <a:latin typeface="楷体_GB2312"/>
              <a:ea typeface="楷体_GB2312"/>
              <a:cs typeface="楷体_GB2312"/>
            </a:endParaRPr>
          </a:p>
          <a:p>
            <a:pPr>
              <a:lnSpc>
                <a:spcPct val="90000"/>
              </a:lnSpc>
            </a:pPr>
            <a:r>
              <a:rPr lang="en-US" altLang="zh-CN" sz="2400" b="1">
                <a:solidFill>
                  <a:srgbClr val="C00000"/>
                </a:solidFill>
                <a:latin typeface="楷体_GB2312"/>
                <a:ea typeface="楷体_GB2312"/>
                <a:cs typeface="楷体_GB2312"/>
              </a:rPr>
              <a:t>    </a:t>
            </a:r>
            <a:r>
              <a:rPr lang="zh-CN" altLang="en-US" sz="2400" b="1">
                <a:solidFill>
                  <a:srgbClr val="C00000"/>
                </a:solidFill>
                <a:latin typeface="楷体_GB2312"/>
                <a:ea typeface="楷体_GB2312"/>
                <a:cs typeface="楷体_GB2312"/>
              </a:rPr>
              <a:t>称为航空摄影，若使用航空摄影照相机的镜头焦距为</a:t>
            </a:r>
            <a:endParaRPr lang="en-US" altLang="zh-CN" sz="2400" b="1">
              <a:solidFill>
                <a:srgbClr val="C00000"/>
              </a:solidFill>
              <a:latin typeface="楷体_GB2312"/>
              <a:ea typeface="楷体_GB2312"/>
              <a:cs typeface="楷体_GB2312"/>
            </a:endParaRPr>
          </a:p>
          <a:p>
            <a:pPr>
              <a:lnSpc>
                <a:spcPct val="90000"/>
              </a:lnSpc>
            </a:pPr>
            <a:r>
              <a:rPr lang="en-US" altLang="zh-CN" sz="2400" b="1">
                <a:solidFill>
                  <a:srgbClr val="C00000"/>
                </a:solidFill>
                <a:latin typeface="楷体_GB2312"/>
                <a:ea typeface="楷体_GB2312"/>
                <a:cs typeface="楷体_GB2312"/>
              </a:rPr>
              <a:t>    50mm</a:t>
            </a:r>
            <a:r>
              <a:rPr lang="zh-CN" altLang="en-US" sz="2400" b="1">
                <a:solidFill>
                  <a:srgbClr val="C00000"/>
                </a:solidFill>
                <a:latin typeface="楷体_GB2312"/>
                <a:ea typeface="楷体_GB2312"/>
                <a:cs typeface="楷体_GB2312"/>
              </a:rPr>
              <a:t>，则底片到镜头的距离为（     ）</a:t>
            </a:r>
          </a:p>
          <a:p>
            <a:pPr>
              <a:lnSpc>
                <a:spcPct val="90000"/>
              </a:lnSpc>
            </a:pPr>
            <a:r>
              <a:rPr lang="zh-CN" altLang="en-US" sz="2400" b="1">
                <a:solidFill>
                  <a:srgbClr val="C00000"/>
                </a:solidFill>
                <a:latin typeface="楷体_GB2312"/>
                <a:ea typeface="楷体_GB2312"/>
                <a:cs typeface="楷体_GB2312"/>
              </a:rPr>
              <a:t>    </a:t>
            </a:r>
            <a:r>
              <a:rPr lang="en-US" altLang="zh-CN" sz="2400" b="1">
                <a:latin typeface="楷体_GB2312"/>
                <a:ea typeface="楷体_GB2312"/>
                <a:cs typeface="楷体_GB2312"/>
              </a:rPr>
              <a:t>A</a:t>
            </a:r>
            <a:r>
              <a:rPr lang="zh-CN" altLang="en-US" sz="2400" b="1">
                <a:latin typeface="楷体_GB2312"/>
                <a:ea typeface="楷体_GB2312"/>
                <a:cs typeface="楷体_GB2312"/>
              </a:rPr>
              <a:t>．略小于</a:t>
            </a:r>
            <a:r>
              <a:rPr lang="en-US" altLang="zh-CN" sz="2400" b="1">
                <a:latin typeface="楷体_GB2312"/>
                <a:ea typeface="楷体_GB2312"/>
                <a:cs typeface="楷体_GB2312"/>
              </a:rPr>
              <a:t>100mm         B</a:t>
            </a:r>
            <a:r>
              <a:rPr lang="zh-CN" altLang="en-US" sz="2400" b="1">
                <a:latin typeface="楷体_GB2312"/>
                <a:ea typeface="楷体_GB2312"/>
                <a:cs typeface="楷体_GB2312"/>
              </a:rPr>
              <a:t>．略小于</a:t>
            </a:r>
            <a:r>
              <a:rPr lang="en-US" altLang="zh-CN" sz="2400" b="1">
                <a:latin typeface="楷体_GB2312"/>
                <a:ea typeface="楷体_GB2312"/>
                <a:cs typeface="楷体_GB2312"/>
              </a:rPr>
              <a:t>50mm</a:t>
            </a:r>
          </a:p>
          <a:p>
            <a:pPr>
              <a:lnSpc>
                <a:spcPct val="90000"/>
              </a:lnSpc>
            </a:pPr>
            <a:r>
              <a:rPr lang="en-US" altLang="zh-CN" sz="2400" b="1">
                <a:latin typeface="楷体_GB2312"/>
                <a:ea typeface="楷体_GB2312"/>
                <a:cs typeface="楷体_GB2312"/>
              </a:rPr>
              <a:t>    C</a:t>
            </a:r>
            <a:r>
              <a:rPr lang="zh-CN" altLang="en-US" sz="2400" b="1">
                <a:latin typeface="楷体_GB2312"/>
                <a:ea typeface="楷体_GB2312"/>
                <a:cs typeface="楷体_GB2312"/>
              </a:rPr>
              <a:t>．略大于</a:t>
            </a:r>
            <a:r>
              <a:rPr lang="en-US" altLang="zh-CN" sz="2400" b="1">
                <a:latin typeface="楷体_GB2312"/>
                <a:ea typeface="楷体_GB2312"/>
                <a:cs typeface="楷体_GB2312"/>
              </a:rPr>
              <a:t>50mm          D</a:t>
            </a:r>
            <a:r>
              <a:rPr lang="zh-CN" altLang="en-US" sz="2400" b="1">
                <a:latin typeface="楷体_GB2312"/>
                <a:ea typeface="楷体_GB2312"/>
                <a:cs typeface="楷体_GB2312"/>
              </a:rPr>
              <a:t>．等于</a:t>
            </a:r>
            <a:r>
              <a:rPr lang="en-US" altLang="zh-CN" sz="2400" b="1">
                <a:latin typeface="楷体_GB2312"/>
                <a:ea typeface="楷体_GB2312"/>
                <a:cs typeface="楷体_GB2312"/>
              </a:rPr>
              <a:t>50mm</a:t>
            </a:r>
          </a:p>
        </p:txBody>
      </p:sp>
    </p:spTree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8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矩形 2"/>
          <p:cNvSpPr>
            <a:spLocks noChangeArrowheads="1"/>
          </p:cNvSpPr>
          <p:nvPr/>
        </p:nvSpPr>
        <p:spPr bwMode="auto">
          <a:xfrm>
            <a:off x="685800" y="2014538"/>
            <a:ext cx="8382000" cy="206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zh-CN" altLang="en-US" sz="2400" b="1">
                <a:solidFill>
                  <a:srgbClr val="C00000"/>
                </a:solidFill>
                <a:latin typeface="楷体_GB2312"/>
                <a:ea typeface="楷体_GB2312"/>
                <a:cs typeface="楷体_GB2312"/>
              </a:rPr>
              <a:t>例、在农村放映电影，试镜头时，发现屏上的影像小了</a:t>
            </a:r>
            <a:endParaRPr lang="en-US" altLang="zh-CN" sz="2400" b="1">
              <a:solidFill>
                <a:srgbClr val="C00000"/>
              </a:solidFill>
              <a:latin typeface="楷体_GB2312"/>
              <a:ea typeface="楷体_GB2312"/>
              <a:cs typeface="楷体_GB2312"/>
            </a:endParaRPr>
          </a:p>
          <a:p>
            <a:pPr eaLnBrk="0" hangingPunct="0">
              <a:lnSpc>
                <a:spcPct val="90000"/>
              </a:lnSpc>
            </a:pPr>
            <a:r>
              <a:rPr lang="en-US" altLang="zh-CN" sz="2400" b="1">
                <a:solidFill>
                  <a:srgbClr val="C00000"/>
                </a:solidFill>
                <a:latin typeface="楷体_GB2312"/>
                <a:ea typeface="楷体_GB2312"/>
                <a:cs typeface="楷体_GB2312"/>
              </a:rPr>
              <a:t>    </a:t>
            </a:r>
            <a:r>
              <a:rPr lang="zh-CN" altLang="en-US" sz="2400" b="1">
                <a:solidFill>
                  <a:srgbClr val="C00000"/>
                </a:solidFill>
                <a:latin typeface="楷体_GB2312"/>
                <a:ea typeface="楷体_GB2312"/>
                <a:cs typeface="楷体_GB2312"/>
              </a:rPr>
              <a:t>一点，应当怎样调整放映机（　   ）</a:t>
            </a:r>
          </a:p>
          <a:p>
            <a:pPr eaLnBrk="0" hangingPunct="0">
              <a:lnSpc>
                <a:spcPct val="90000"/>
              </a:lnSpc>
            </a:pPr>
            <a:r>
              <a:rPr lang="zh-CN" altLang="en-US" sz="2400" b="1">
                <a:solidFill>
                  <a:srgbClr val="C00000"/>
                </a:solidFill>
                <a:latin typeface="楷体_GB2312"/>
                <a:ea typeface="楷体_GB2312"/>
                <a:cs typeface="楷体_GB2312"/>
              </a:rPr>
              <a:t>    </a:t>
            </a:r>
            <a:r>
              <a:rPr lang="en-US" altLang="zh-CN" sz="2400" b="1">
                <a:latin typeface="楷体_GB2312"/>
                <a:ea typeface="楷体_GB2312"/>
                <a:cs typeface="楷体_GB2312"/>
              </a:rPr>
              <a:t>A</a:t>
            </a:r>
            <a:r>
              <a:rPr lang="zh-CN" altLang="en-US" sz="2400" b="1">
                <a:latin typeface="楷体_GB2312"/>
                <a:ea typeface="楷体_GB2312"/>
                <a:cs typeface="楷体_GB2312"/>
              </a:rPr>
              <a:t>．放映机离屏远一些，胶片离镜头远一些</a:t>
            </a:r>
          </a:p>
          <a:p>
            <a:pPr eaLnBrk="0" hangingPunct="0">
              <a:lnSpc>
                <a:spcPct val="90000"/>
              </a:lnSpc>
            </a:pPr>
            <a:r>
              <a:rPr lang="zh-CN" altLang="en-US" sz="2400" b="1">
                <a:latin typeface="楷体_GB2312"/>
                <a:ea typeface="楷体_GB2312"/>
                <a:cs typeface="楷体_GB2312"/>
              </a:rPr>
              <a:t>    </a:t>
            </a:r>
            <a:r>
              <a:rPr lang="en-US" altLang="zh-CN" sz="2400" b="1">
                <a:latin typeface="楷体_GB2312"/>
                <a:ea typeface="楷体_GB2312"/>
                <a:cs typeface="楷体_GB2312"/>
              </a:rPr>
              <a:t>B</a:t>
            </a:r>
            <a:r>
              <a:rPr lang="zh-CN" altLang="en-US" sz="2400" b="1">
                <a:latin typeface="楷体_GB2312"/>
                <a:ea typeface="楷体_GB2312"/>
                <a:cs typeface="楷体_GB2312"/>
              </a:rPr>
              <a:t>．放映机离屏远一些，胶片离镜头近一些</a:t>
            </a:r>
          </a:p>
          <a:p>
            <a:pPr eaLnBrk="0" hangingPunct="0">
              <a:lnSpc>
                <a:spcPct val="90000"/>
              </a:lnSpc>
            </a:pPr>
            <a:r>
              <a:rPr lang="zh-CN" altLang="en-US" sz="2400" b="1">
                <a:latin typeface="楷体_GB2312"/>
                <a:ea typeface="楷体_GB2312"/>
                <a:cs typeface="楷体_GB2312"/>
              </a:rPr>
              <a:t>    </a:t>
            </a:r>
            <a:r>
              <a:rPr lang="en-US" altLang="zh-CN" sz="2400" b="1">
                <a:latin typeface="楷体_GB2312"/>
                <a:ea typeface="楷体_GB2312"/>
                <a:cs typeface="楷体_GB2312"/>
              </a:rPr>
              <a:t>C</a:t>
            </a:r>
            <a:r>
              <a:rPr lang="zh-CN" altLang="en-US" sz="2400" b="1">
                <a:latin typeface="楷体_GB2312"/>
                <a:ea typeface="楷体_GB2312"/>
                <a:cs typeface="楷体_GB2312"/>
              </a:rPr>
              <a:t>．放映机离屏近一些，胶片离镜头远一些</a:t>
            </a:r>
          </a:p>
          <a:p>
            <a:pPr eaLnBrk="0" hangingPunct="0">
              <a:lnSpc>
                <a:spcPct val="90000"/>
              </a:lnSpc>
            </a:pPr>
            <a:r>
              <a:rPr lang="zh-CN" altLang="en-US" sz="2400" b="1">
                <a:latin typeface="楷体_GB2312"/>
                <a:ea typeface="楷体_GB2312"/>
                <a:cs typeface="楷体_GB2312"/>
              </a:rPr>
              <a:t>    </a:t>
            </a:r>
            <a:r>
              <a:rPr lang="en-US" altLang="zh-CN" sz="2400" b="1">
                <a:latin typeface="楷体_GB2312"/>
                <a:ea typeface="楷体_GB2312"/>
                <a:cs typeface="楷体_GB2312"/>
              </a:rPr>
              <a:t>D</a:t>
            </a:r>
            <a:r>
              <a:rPr lang="zh-CN" altLang="en-US" sz="2400" b="1">
                <a:latin typeface="楷体_GB2312"/>
                <a:ea typeface="楷体_GB2312"/>
                <a:cs typeface="楷体_GB2312"/>
              </a:rPr>
              <a:t>．放映机离屏近一些，胶片离镜头近一些</a:t>
            </a:r>
          </a:p>
        </p:txBody>
      </p:sp>
      <p:pic>
        <p:nvPicPr>
          <p:cNvPr id="44034" name="Picture 3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762000"/>
            <a:ext cx="1971675" cy="51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sh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2319" name="表格 52318"/>
          <p:cNvGraphicFramePr>
            <a:graphicFrameLocks noGrp="1"/>
          </p:cNvGraphicFramePr>
          <p:nvPr/>
        </p:nvGraphicFramePr>
        <p:xfrm>
          <a:off x="0" y="692150"/>
          <a:ext cx="9144000" cy="6167438"/>
        </p:xfrm>
        <a:graphic>
          <a:graphicData uri="http://schemas.openxmlformats.org/drawingml/2006/table">
            <a:tbl>
              <a:tblPr/>
              <a:tblGrid>
                <a:gridCol w="1752600"/>
                <a:gridCol w="1357313"/>
                <a:gridCol w="1252537"/>
                <a:gridCol w="1300163"/>
                <a:gridCol w="1728787"/>
                <a:gridCol w="1752600"/>
              </a:tblGrid>
              <a:tr h="525463"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物距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（</a:t>
                      </a: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u</a:t>
                      </a: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）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像的性质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应用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01738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倒立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或正立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放大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或缩小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实像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或虚像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像距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（ </a:t>
                      </a:r>
                      <a:r>
                        <a:rPr kumimoji="0" lang="en-US" altLang="zh-C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v</a:t>
                      </a:r>
                      <a:r>
                        <a:rPr kumimoji="0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宋体" charset="-122"/>
                        </a:rPr>
                        <a:t>）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8826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92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80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08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CN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宋体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5117" name="矩形 52286"/>
          <p:cNvSpPr>
            <a:spLocks noChangeArrowheads="1" noChangeShapeType="1" noTextEdit="1"/>
          </p:cNvSpPr>
          <p:nvPr/>
        </p:nvSpPr>
        <p:spPr bwMode="auto">
          <a:xfrm>
            <a:off x="2843213" y="0"/>
            <a:ext cx="36576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sz="3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宋体"/>
                <a:ea typeface="宋体"/>
              </a:rPr>
              <a:t>凸透镜成像的规律</a:t>
            </a:r>
          </a:p>
        </p:txBody>
      </p:sp>
      <p:sp>
        <p:nvSpPr>
          <p:cNvPr id="52297" name="文本框 52296"/>
          <p:cNvSpPr txBox="1">
            <a:spLocks noChangeArrowheads="1"/>
          </p:cNvSpPr>
          <p:nvPr/>
        </p:nvSpPr>
        <p:spPr bwMode="auto">
          <a:xfrm>
            <a:off x="-180975" y="3357563"/>
            <a:ext cx="2160588" cy="671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20000"/>
              </a:spcBef>
            </a:pPr>
            <a:r>
              <a:rPr lang="en-US" altLang="zh-CN" sz="3800" b="1">
                <a:ea typeface="黑体" pitchFamily="49" charset="-122"/>
              </a:rPr>
              <a:t>u</a:t>
            </a:r>
            <a:r>
              <a:rPr lang="zh-CN" altLang="en-US" sz="3800" b="1">
                <a:ea typeface="黑体" pitchFamily="49" charset="-122"/>
              </a:rPr>
              <a:t>＞</a:t>
            </a:r>
            <a:r>
              <a:rPr lang="en-US" altLang="zh-CN" sz="3800" b="1">
                <a:ea typeface="黑体" pitchFamily="49" charset="-122"/>
              </a:rPr>
              <a:t>2f</a:t>
            </a:r>
            <a:endParaRPr lang="zh-CN" altLang="en-US" sz="3800" b="1">
              <a:ea typeface="黑体" pitchFamily="49" charset="-122"/>
            </a:endParaRPr>
          </a:p>
        </p:txBody>
      </p:sp>
      <p:sp>
        <p:nvSpPr>
          <p:cNvPr id="52298" name="文本框 52297"/>
          <p:cNvSpPr txBox="1">
            <a:spLocks noChangeArrowheads="1"/>
          </p:cNvSpPr>
          <p:nvPr/>
        </p:nvSpPr>
        <p:spPr bwMode="auto">
          <a:xfrm>
            <a:off x="-180975" y="4076700"/>
            <a:ext cx="2160588" cy="67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20000"/>
              </a:spcBef>
            </a:pPr>
            <a:r>
              <a:rPr lang="en-US" altLang="zh-CN" sz="2800" b="1">
                <a:ea typeface="黑体" pitchFamily="49" charset="-122"/>
              </a:rPr>
              <a:t>U</a:t>
            </a:r>
            <a:r>
              <a:rPr lang="en-US" altLang="zh-CN" sz="3800" b="1">
                <a:ea typeface="黑体" pitchFamily="49" charset="-122"/>
              </a:rPr>
              <a:t>=2f</a:t>
            </a:r>
            <a:endParaRPr lang="zh-CN" altLang="en-US" sz="3800" b="1">
              <a:ea typeface="黑体" pitchFamily="49" charset="-122"/>
            </a:endParaRPr>
          </a:p>
        </p:txBody>
      </p:sp>
      <p:sp>
        <p:nvSpPr>
          <p:cNvPr id="52299" name="文本框 52298"/>
          <p:cNvSpPr txBox="1">
            <a:spLocks noChangeArrowheads="1"/>
          </p:cNvSpPr>
          <p:nvPr/>
        </p:nvSpPr>
        <p:spPr bwMode="auto">
          <a:xfrm>
            <a:off x="-252413" y="4797425"/>
            <a:ext cx="23034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20000"/>
              </a:spcBef>
            </a:pPr>
            <a:r>
              <a:rPr lang="en-US" altLang="zh-CN" sz="2800" b="1">
                <a:ea typeface="黑体" pitchFamily="49" charset="-122"/>
              </a:rPr>
              <a:t>f</a:t>
            </a:r>
            <a:r>
              <a:rPr lang="zh-CN" altLang="en-US" sz="2800" b="1">
                <a:ea typeface="黑体" pitchFamily="49" charset="-122"/>
              </a:rPr>
              <a:t>＜</a:t>
            </a:r>
            <a:r>
              <a:rPr lang="en-US" altLang="zh-CN" sz="2800" b="1">
                <a:ea typeface="黑体" pitchFamily="49" charset="-122"/>
              </a:rPr>
              <a:t>u</a:t>
            </a:r>
            <a:r>
              <a:rPr lang="zh-CN" altLang="en-US" sz="2800" b="1">
                <a:ea typeface="黑体" pitchFamily="49" charset="-122"/>
              </a:rPr>
              <a:t>＜</a:t>
            </a:r>
            <a:r>
              <a:rPr lang="en-US" altLang="zh-CN" sz="2800" b="1">
                <a:ea typeface="黑体" pitchFamily="49" charset="-122"/>
              </a:rPr>
              <a:t>2f</a:t>
            </a:r>
            <a:endParaRPr lang="zh-CN" altLang="en-US" sz="2800" b="1">
              <a:ea typeface="黑体" pitchFamily="49" charset="-122"/>
            </a:endParaRPr>
          </a:p>
        </p:txBody>
      </p:sp>
      <p:sp>
        <p:nvSpPr>
          <p:cNvPr id="52300" name="文本框 52299"/>
          <p:cNvSpPr txBox="1">
            <a:spLocks noChangeArrowheads="1"/>
          </p:cNvSpPr>
          <p:nvPr/>
        </p:nvSpPr>
        <p:spPr bwMode="auto">
          <a:xfrm>
            <a:off x="250825" y="5516563"/>
            <a:ext cx="1123950" cy="671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20000"/>
              </a:spcBef>
            </a:pPr>
            <a:r>
              <a:rPr lang="en-US" altLang="zh-CN" sz="3800" b="1">
                <a:ea typeface="黑体" pitchFamily="49" charset="-122"/>
              </a:rPr>
              <a:t>u</a:t>
            </a:r>
            <a:r>
              <a:rPr lang="zh-CN" altLang="en-US" sz="3800" b="1">
                <a:ea typeface="黑体" pitchFamily="49" charset="-122"/>
              </a:rPr>
              <a:t>＝</a:t>
            </a:r>
            <a:r>
              <a:rPr lang="en-US" altLang="zh-CN" sz="3800" b="1">
                <a:ea typeface="黑体" pitchFamily="49" charset="-122"/>
              </a:rPr>
              <a:t>f</a:t>
            </a:r>
            <a:endParaRPr lang="zh-CN" altLang="en-US" sz="3800" b="1">
              <a:ea typeface="黑体" pitchFamily="49" charset="-122"/>
            </a:endParaRPr>
          </a:p>
        </p:txBody>
      </p:sp>
      <p:sp>
        <p:nvSpPr>
          <p:cNvPr id="52301" name="文本框 52300"/>
          <p:cNvSpPr txBox="1">
            <a:spLocks noChangeArrowheads="1"/>
          </p:cNvSpPr>
          <p:nvPr/>
        </p:nvSpPr>
        <p:spPr bwMode="auto">
          <a:xfrm>
            <a:off x="250825" y="6186488"/>
            <a:ext cx="1296988" cy="671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800" b="1">
                <a:ea typeface="黑体" pitchFamily="49" charset="-122"/>
              </a:rPr>
              <a:t>u</a:t>
            </a:r>
            <a:r>
              <a:rPr lang="zh-CN" altLang="en-US" sz="3800" b="1">
                <a:ea typeface="黑体" pitchFamily="49" charset="-122"/>
              </a:rPr>
              <a:t>＜</a:t>
            </a:r>
            <a:r>
              <a:rPr lang="en-US" altLang="zh-CN" sz="3800" b="1">
                <a:ea typeface="黑体" pitchFamily="49" charset="-122"/>
              </a:rPr>
              <a:t>f</a:t>
            </a:r>
            <a:endParaRPr lang="zh-CN" altLang="en-US" sz="3800" b="1">
              <a:ea typeface="黑体" pitchFamily="49" charset="-122"/>
            </a:endParaRPr>
          </a:p>
        </p:txBody>
      </p:sp>
      <p:sp>
        <p:nvSpPr>
          <p:cNvPr id="52302" name="文本框 52301"/>
          <p:cNvSpPr txBox="1">
            <a:spLocks noChangeArrowheads="1"/>
          </p:cNvSpPr>
          <p:nvPr/>
        </p:nvSpPr>
        <p:spPr bwMode="auto">
          <a:xfrm>
            <a:off x="6084888" y="2565400"/>
            <a:ext cx="949325" cy="67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3800" b="1">
                <a:ea typeface="黑体" pitchFamily="49" charset="-122"/>
              </a:rPr>
              <a:t>V=f</a:t>
            </a:r>
            <a:endParaRPr lang="zh-CN" altLang="en-US" sz="3800" b="1">
              <a:ea typeface="黑体" pitchFamily="49" charset="-122"/>
            </a:endParaRPr>
          </a:p>
        </p:txBody>
      </p:sp>
      <p:sp>
        <p:nvSpPr>
          <p:cNvPr id="52303" name="文本框 52302"/>
          <p:cNvSpPr txBox="1">
            <a:spLocks noChangeArrowheads="1"/>
          </p:cNvSpPr>
          <p:nvPr/>
        </p:nvSpPr>
        <p:spPr bwMode="auto">
          <a:xfrm>
            <a:off x="5580063" y="3429000"/>
            <a:ext cx="19446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20000"/>
              </a:spcBef>
            </a:pPr>
            <a:r>
              <a:rPr lang="en-US" altLang="zh-CN" sz="2800" b="1">
                <a:ea typeface="黑体" pitchFamily="49" charset="-122"/>
              </a:rPr>
              <a:t>f</a:t>
            </a:r>
            <a:r>
              <a:rPr lang="zh-CN" altLang="en-US" sz="2800" b="1">
                <a:ea typeface="黑体" pitchFamily="49" charset="-122"/>
              </a:rPr>
              <a:t>＜</a:t>
            </a:r>
            <a:r>
              <a:rPr lang="en-US" altLang="zh-CN" sz="2800" b="1">
                <a:ea typeface="黑体" pitchFamily="49" charset="-122"/>
              </a:rPr>
              <a:t>v</a:t>
            </a:r>
            <a:r>
              <a:rPr lang="zh-CN" altLang="en-US" sz="2800" b="1">
                <a:ea typeface="黑体" pitchFamily="49" charset="-122"/>
              </a:rPr>
              <a:t>＜</a:t>
            </a:r>
            <a:r>
              <a:rPr lang="en-US" altLang="zh-CN" sz="2800" b="1">
                <a:ea typeface="黑体" pitchFamily="49" charset="-122"/>
              </a:rPr>
              <a:t>2f</a:t>
            </a:r>
            <a:endParaRPr lang="zh-CN" altLang="en-US" sz="2800" b="1">
              <a:ea typeface="黑体" pitchFamily="49" charset="-122"/>
            </a:endParaRPr>
          </a:p>
        </p:txBody>
      </p:sp>
      <p:sp>
        <p:nvSpPr>
          <p:cNvPr id="52304" name="文本框 52303"/>
          <p:cNvSpPr txBox="1">
            <a:spLocks noChangeArrowheads="1"/>
          </p:cNvSpPr>
          <p:nvPr/>
        </p:nvSpPr>
        <p:spPr bwMode="auto">
          <a:xfrm>
            <a:off x="5364163" y="4076700"/>
            <a:ext cx="2376487" cy="67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20000"/>
              </a:spcBef>
            </a:pPr>
            <a:r>
              <a:rPr lang="en-US" altLang="zh-CN" sz="3800" b="1">
                <a:ea typeface="黑体" pitchFamily="49" charset="-122"/>
              </a:rPr>
              <a:t>v</a:t>
            </a:r>
            <a:r>
              <a:rPr lang="zh-CN" altLang="en-US" sz="3800" b="1">
                <a:ea typeface="黑体" pitchFamily="49" charset="-122"/>
              </a:rPr>
              <a:t>＝</a:t>
            </a:r>
            <a:r>
              <a:rPr lang="en-US" altLang="zh-CN" sz="3800" b="1">
                <a:ea typeface="黑体" pitchFamily="49" charset="-122"/>
              </a:rPr>
              <a:t>2f</a:t>
            </a:r>
            <a:endParaRPr lang="zh-CN" altLang="en-US" sz="3800" b="1">
              <a:ea typeface="黑体" pitchFamily="49" charset="-122"/>
            </a:endParaRPr>
          </a:p>
        </p:txBody>
      </p:sp>
      <p:sp>
        <p:nvSpPr>
          <p:cNvPr id="52305" name="文本框 52304"/>
          <p:cNvSpPr txBox="1">
            <a:spLocks noChangeArrowheads="1"/>
          </p:cNvSpPr>
          <p:nvPr/>
        </p:nvSpPr>
        <p:spPr bwMode="auto">
          <a:xfrm>
            <a:off x="5867400" y="4724400"/>
            <a:ext cx="1800225" cy="67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800" b="1">
                <a:ea typeface="黑体" pitchFamily="49" charset="-122"/>
              </a:rPr>
              <a:t>v</a:t>
            </a:r>
            <a:r>
              <a:rPr lang="zh-CN" altLang="en-US" sz="3800" b="1">
                <a:ea typeface="黑体" pitchFamily="49" charset="-122"/>
              </a:rPr>
              <a:t>＞</a:t>
            </a:r>
            <a:r>
              <a:rPr lang="en-US" altLang="zh-CN" sz="3800" b="1">
                <a:ea typeface="黑体" pitchFamily="49" charset="-122"/>
              </a:rPr>
              <a:t>2f</a:t>
            </a:r>
            <a:endParaRPr lang="zh-CN" altLang="en-US" sz="3800" b="1">
              <a:ea typeface="黑体" pitchFamily="49" charset="-122"/>
            </a:endParaRPr>
          </a:p>
        </p:txBody>
      </p:sp>
      <p:sp>
        <p:nvSpPr>
          <p:cNvPr id="52306" name="文本框 52305"/>
          <p:cNvSpPr txBox="1">
            <a:spLocks noChangeArrowheads="1"/>
          </p:cNvSpPr>
          <p:nvPr/>
        </p:nvSpPr>
        <p:spPr bwMode="auto">
          <a:xfrm>
            <a:off x="2195513" y="5516563"/>
            <a:ext cx="44640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20000"/>
              </a:spcBef>
            </a:pPr>
            <a:r>
              <a:rPr lang="zh-CN" altLang="en-US" sz="2800" b="1">
                <a:ea typeface="黑体" pitchFamily="49" charset="-122"/>
              </a:rPr>
              <a:t>不成像、得到一束平行光</a:t>
            </a:r>
          </a:p>
        </p:txBody>
      </p:sp>
      <p:sp>
        <p:nvSpPr>
          <p:cNvPr id="52307" name="文本框 52306"/>
          <p:cNvSpPr txBox="1">
            <a:spLocks noChangeArrowheads="1"/>
          </p:cNvSpPr>
          <p:nvPr/>
        </p:nvSpPr>
        <p:spPr bwMode="auto">
          <a:xfrm>
            <a:off x="0" y="2636838"/>
            <a:ext cx="21605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>
                <a:ea typeface="黑体" pitchFamily="49" charset="-122"/>
              </a:rPr>
              <a:t>一束平行光</a:t>
            </a:r>
          </a:p>
        </p:txBody>
      </p:sp>
      <p:sp>
        <p:nvSpPr>
          <p:cNvPr id="52308" name="文本框 52307"/>
          <p:cNvSpPr txBox="1">
            <a:spLocks noChangeArrowheads="1"/>
          </p:cNvSpPr>
          <p:nvPr/>
        </p:nvSpPr>
        <p:spPr bwMode="auto">
          <a:xfrm>
            <a:off x="7488238" y="2636838"/>
            <a:ext cx="16557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b="1">
                <a:ea typeface="黑体" pitchFamily="49" charset="-122"/>
              </a:rPr>
              <a:t>测凸透镜焦距</a:t>
            </a:r>
          </a:p>
        </p:txBody>
      </p:sp>
      <p:sp>
        <p:nvSpPr>
          <p:cNvPr id="52309" name="文本框 52308"/>
          <p:cNvSpPr txBox="1">
            <a:spLocks noChangeArrowheads="1"/>
          </p:cNvSpPr>
          <p:nvPr/>
        </p:nvSpPr>
        <p:spPr bwMode="auto">
          <a:xfrm>
            <a:off x="1908175" y="3357563"/>
            <a:ext cx="10795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>
                <a:ea typeface="黑体" pitchFamily="49" charset="-122"/>
              </a:rPr>
              <a:t>倒立</a:t>
            </a:r>
          </a:p>
        </p:txBody>
      </p:sp>
      <p:sp>
        <p:nvSpPr>
          <p:cNvPr id="52310" name="文本框 52309"/>
          <p:cNvSpPr txBox="1">
            <a:spLocks noChangeArrowheads="1"/>
          </p:cNvSpPr>
          <p:nvPr/>
        </p:nvSpPr>
        <p:spPr bwMode="auto">
          <a:xfrm>
            <a:off x="1908175" y="4076700"/>
            <a:ext cx="10795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>
                <a:ea typeface="黑体" pitchFamily="49" charset="-122"/>
              </a:rPr>
              <a:t>倒立</a:t>
            </a:r>
          </a:p>
        </p:txBody>
      </p:sp>
      <p:sp>
        <p:nvSpPr>
          <p:cNvPr id="52311" name="文本框 52310"/>
          <p:cNvSpPr txBox="1">
            <a:spLocks noChangeArrowheads="1"/>
          </p:cNvSpPr>
          <p:nvPr/>
        </p:nvSpPr>
        <p:spPr bwMode="auto">
          <a:xfrm>
            <a:off x="1908175" y="4724400"/>
            <a:ext cx="10795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>
                <a:ea typeface="黑体" pitchFamily="49" charset="-122"/>
              </a:rPr>
              <a:t>倒立</a:t>
            </a:r>
          </a:p>
        </p:txBody>
      </p:sp>
      <p:sp>
        <p:nvSpPr>
          <p:cNvPr id="52312" name="文本框 52311"/>
          <p:cNvSpPr txBox="1">
            <a:spLocks noChangeArrowheads="1"/>
          </p:cNvSpPr>
          <p:nvPr/>
        </p:nvSpPr>
        <p:spPr bwMode="auto">
          <a:xfrm>
            <a:off x="4572000" y="3429000"/>
            <a:ext cx="12239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>
                <a:ea typeface="黑体" pitchFamily="49" charset="-122"/>
              </a:rPr>
              <a:t>实像</a:t>
            </a:r>
          </a:p>
        </p:txBody>
      </p:sp>
      <p:sp>
        <p:nvSpPr>
          <p:cNvPr id="52313" name="文本框 52312"/>
          <p:cNvSpPr txBox="1">
            <a:spLocks noChangeArrowheads="1"/>
          </p:cNvSpPr>
          <p:nvPr/>
        </p:nvSpPr>
        <p:spPr bwMode="auto">
          <a:xfrm>
            <a:off x="3132138" y="3429000"/>
            <a:ext cx="122396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ea typeface="黑体" pitchFamily="49" charset="-122"/>
              </a:rPr>
              <a:t>缩小</a:t>
            </a:r>
          </a:p>
        </p:txBody>
      </p:sp>
      <p:sp>
        <p:nvSpPr>
          <p:cNvPr id="52314" name="文本框 52313"/>
          <p:cNvSpPr txBox="1">
            <a:spLocks noChangeArrowheads="1"/>
          </p:cNvSpPr>
          <p:nvPr/>
        </p:nvSpPr>
        <p:spPr bwMode="auto">
          <a:xfrm>
            <a:off x="4572000" y="4797425"/>
            <a:ext cx="12239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>
                <a:ea typeface="黑体" pitchFamily="49" charset="-122"/>
              </a:rPr>
              <a:t>实像</a:t>
            </a:r>
          </a:p>
        </p:txBody>
      </p:sp>
      <p:sp>
        <p:nvSpPr>
          <p:cNvPr id="52315" name="文本框 52314"/>
          <p:cNvSpPr txBox="1">
            <a:spLocks noChangeArrowheads="1"/>
          </p:cNvSpPr>
          <p:nvPr/>
        </p:nvSpPr>
        <p:spPr bwMode="auto">
          <a:xfrm>
            <a:off x="4284663" y="2565400"/>
            <a:ext cx="13668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ea typeface="黑体" pitchFamily="49" charset="-122"/>
              </a:rPr>
              <a:t>实像点</a:t>
            </a:r>
          </a:p>
        </p:txBody>
      </p:sp>
      <p:sp>
        <p:nvSpPr>
          <p:cNvPr id="52316" name="文本框 52315"/>
          <p:cNvSpPr txBox="1">
            <a:spLocks noChangeArrowheads="1"/>
          </p:cNvSpPr>
          <p:nvPr/>
        </p:nvSpPr>
        <p:spPr bwMode="auto">
          <a:xfrm>
            <a:off x="3132138" y="4076700"/>
            <a:ext cx="122396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ea typeface="黑体" pitchFamily="49" charset="-122"/>
              </a:rPr>
              <a:t>等大</a:t>
            </a:r>
          </a:p>
        </p:txBody>
      </p:sp>
      <p:sp>
        <p:nvSpPr>
          <p:cNvPr id="52317" name="文本框 52316"/>
          <p:cNvSpPr txBox="1">
            <a:spLocks noChangeArrowheads="1"/>
          </p:cNvSpPr>
          <p:nvPr/>
        </p:nvSpPr>
        <p:spPr bwMode="auto">
          <a:xfrm>
            <a:off x="3132138" y="4797425"/>
            <a:ext cx="122396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ea typeface="黑体" pitchFamily="49" charset="-122"/>
              </a:rPr>
              <a:t>放大</a:t>
            </a:r>
          </a:p>
        </p:txBody>
      </p:sp>
      <p:sp>
        <p:nvSpPr>
          <p:cNvPr id="52318" name="文本框 52317"/>
          <p:cNvSpPr txBox="1">
            <a:spLocks noChangeArrowheads="1"/>
          </p:cNvSpPr>
          <p:nvPr/>
        </p:nvSpPr>
        <p:spPr bwMode="auto">
          <a:xfrm>
            <a:off x="4572000" y="4149725"/>
            <a:ext cx="12239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>
                <a:ea typeface="黑体" pitchFamily="49" charset="-122"/>
              </a:rPr>
              <a:t>实像</a:t>
            </a:r>
          </a:p>
        </p:txBody>
      </p:sp>
      <p:sp>
        <p:nvSpPr>
          <p:cNvPr id="52320" name="文本框 52319"/>
          <p:cNvSpPr txBox="1">
            <a:spLocks noChangeArrowheads="1"/>
          </p:cNvSpPr>
          <p:nvPr/>
        </p:nvSpPr>
        <p:spPr bwMode="auto">
          <a:xfrm>
            <a:off x="1763713" y="6338888"/>
            <a:ext cx="1549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ea typeface="黑体" pitchFamily="49" charset="-122"/>
              </a:rPr>
              <a:t>正立</a:t>
            </a:r>
          </a:p>
        </p:txBody>
      </p:sp>
      <p:sp>
        <p:nvSpPr>
          <p:cNvPr id="52321" name="文本框 52320"/>
          <p:cNvSpPr txBox="1">
            <a:spLocks noChangeArrowheads="1"/>
          </p:cNvSpPr>
          <p:nvPr/>
        </p:nvSpPr>
        <p:spPr bwMode="auto">
          <a:xfrm>
            <a:off x="3132138" y="6338888"/>
            <a:ext cx="12969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ea typeface="黑体" pitchFamily="49" charset="-122"/>
              </a:rPr>
              <a:t>放大</a:t>
            </a:r>
          </a:p>
        </p:txBody>
      </p:sp>
      <p:sp>
        <p:nvSpPr>
          <p:cNvPr id="52322" name="文本框 52321"/>
          <p:cNvSpPr txBox="1">
            <a:spLocks noChangeArrowheads="1"/>
          </p:cNvSpPr>
          <p:nvPr/>
        </p:nvSpPr>
        <p:spPr bwMode="auto">
          <a:xfrm>
            <a:off x="4356100" y="6338888"/>
            <a:ext cx="12239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20000"/>
              </a:spcBef>
            </a:pPr>
            <a:r>
              <a:rPr lang="zh-CN" altLang="en-US" sz="2800" b="1">
                <a:ea typeface="黑体" pitchFamily="49" charset="-122"/>
              </a:rPr>
              <a:t>虚像</a:t>
            </a:r>
          </a:p>
        </p:txBody>
      </p:sp>
      <p:sp>
        <p:nvSpPr>
          <p:cNvPr id="52323" name="文本框 52322"/>
          <p:cNvSpPr txBox="1">
            <a:spLocks noChangeArrowheads="1"/>
          </p:cNvSpPr>
          <p:nvPr/>
        </p:nvSpPr>
        <p:spPr bwMode="auto">
          <a:xfrm>
            <a:off x="7524750" y="3284538"/>
            <a:ext cx="14033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2400" b="1">
                <a:ea typeface="黑体" pitchFamily="49" charset="-122"/>
              </a:rPr>
              <a:t>照相机、</a:t>
            </a:r>
          </a:p>
          <a:p>
            <a:r>
              <a:rPr lang="zh-CN" altLang="en-US" sz="2400" b="1">
                <a:ea typeface="黑体" pitchFamily="49" charset="-122"/>
              </a:rPr>
              <a:t>眼睛</a:t>
            </a:r>
          </a:p>
        </p:txBody>
      </p:sp>
      <p:sp>
        <p:nvSpPr>
          <p:cNvPr id="52324" name="文本框 52323"/>
          <p:cNvSpPr txBox="1">
            <a:spLocks noChangeArrowheads="1"/>
          </p:cNvSpPr>
          <p:nvPr/>
        </p:nvSpPr>
        <p:spPr bwMode="auto">
          <a:xfrm>
            <a:off x="7451725" y="4724400"/>
            <a:ext cx="14763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2400" b="1">
                <a:ea typeface="黑体" pitchFamily="49" charset="-122"/>
              </a:rPr>
              <a:t>投影仪、</a:t>
            </a:r>
          </a:p>
          <a:p>
            <a:r>
              <a:rPr lang="zh-CN" altLang="en-US" sz="2400" b="1">
                <a:ea typeface="黑体" pitchFamily="49" charset="-122"/>
              </a:rPr>
              <a:t>幻灯片</a:t>
            </a:r>
          </a:p>
        </p:txBody>
      </p:sp>
      <p:sp>
        <p:nvSpPr>
          <p:cNvPr id="52325" name="文本框 52324"/>
          <p:cNvSpPr txBox="1">
            <a:spLocks noChangeArrowheads="1"/>
          </p:cNvSpPr>
          <p:nvPr/>
        </p:nvSpPr>
        <p:spPr bwMode="auto">
          <a:xfrm>
            <a:off x="7596188" y="6400800"/>
            <a:ext cx="1152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>
                <a:ea typeface="黑体" pitchFamily="49" charset="-122"/>
              </a:rPr>
              <a:t>放大镜</a:t>
            </a:r>
          </a:p>
        </p:txBody>
      </p:sp>
      <p:sp>
        <p:nvSpPr>
          <p:cNvPr id="52326" name="文本框 52325"/>
          <p:cNvSpPr txBox="1">
            <a:spLocks noChangeArrowheads="1"/>
          </p:cNvSpPr>
          <p:nvPr/>
        </p:nvSpPr>
        <p:spPr bwMode="auto">
          <a:xfrm>
            <a:off x="7488238" y="4221163"/>
            <a:ext cx="16557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b="1">
                <a:ea typeface="黑体" pitchFamily="49" charset="-122"/>
              </a:rPr>
              <a:t>测凸透镜焦距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52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2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2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2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2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2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2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2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52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52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52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52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52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52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52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52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52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52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52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52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52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52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5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52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52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52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52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52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52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97" grpId="0"/>
      <p:bldP spid="52298" grpId="0"/>
      <p:bldP spid="52299" grpId="0"/>
      <p:bldP spid="52300" grpId="0"/>
      <p:bldP spid="52301" grpId="0"/>
      <p:bldP spid="52302" grpId="0"/>
      <p:bldP spid="52303" grpId="0"/>
      <p:bldP spid="52304" grpId="0"/>
      <p:bldP spid="52305" grpId="0"/>
      <p:bldP spid="52306" grpId="0"/>
      <p:bldP spid="52307" grpId="0"/>
      <p:bldP spid="52308" grpId="0"/>
      <p:bldP spid="52309" grpId="0"/>
      <p:bldP spid="52310" grpId="0"/>
      <p:bldP spid="52311" grpId="0"/>
      <p:bldP spid="52312" grpId="0"/>
      <p:bldP spid="52313" grpId="0"/>
      <p:bldP spid="52314" grpId="0"/>
      <p:bldP spid="52315" grpId="0"/>
      <p:bldP spid="52316" grpId="0"/>
      <p:bldP spid="52317" grpId="0"/>
      <p:bldP spid="52318" grpId="0"/>
      <p:bldP spid="52320" grpId="0"/>
      <p:bldP spid="52321" grpId="0"/>
      <p:bldP spid="52322" grpId="0"/>
      <p:bldP spid="52323" grpId="0"/>
      <p:bldP spid="52324" grpId="0"/>
      <p:bldP spid="52325" grpId="0"/>
      <p:bldP spid="52326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日期占位符 1"/>
          <p:cNvSpPr>
            <a:spLocks noGrp="1"/>
          </p:cNvSpPr>
          <p:nvPr>
            <p:ph type="dt" sz="quarter" idx="10"/>
          </p:nvPr>
        </p:nvSpPr>
        <p:spPr>
          <a:xfrm>
            <a:off x="457200" y="6356350"/>
            <a:ext cx="2133600" cy="365125"/>
          </a:xfrm>
          <a:noFill/>
          <a:ln/>
        </p:spPr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C0F9A6C7-34F0-43C9-9674-93C5629B9344}" type="datetime1">
              <a:rPr lang="zh-CN" altLang="en-US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2017/11/16</a:t>
            </a:fld>
            <a:endParaRPr lang="en-US" altLang="zh-CN" sz="1200">
              <a:solidFill>
                <a:schemeClr val="tx1">
                  <a:tint val="75000"/>
                </a:schemeClr>
              </a:solidFill>
              <a:latin typeface="+mn-lt"/>
              <a:ea typeface="+mn-ea"/>
            </a:endParaRPr>
          </a:p>
        </p:txBody>
      </p:sp>
      <p:sp>
        <p:nvSpPr>
          <p:cNvPr id="25611" name="Text Box 11"/>
          <p:cNvSpPr txBox="1">
            <a:spLocks noChangeArrowheads="1"/>
          </p:cNvSpPr>
          <p:nvPr/>
        </p:nvSpPr>
        <p:spPr bwMode="auto">
          <a:xfrm>
            <a:off x="179388" y="836613"/>
            <a:ext cx="813752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3200" b="1">
                <a:latin typeface="黑体" pitchFamily="49" charset="-122"/>
                <a:ea typeface="黑体" pitchFamily="49" charset="-122"/>
              </a:rPr>
              <a:t>2</a:t>
            </a:r>
            <a:r>
              <a:rPr lang="zh-CN" altLang="en-US" sz="3200" b="1">
                <a:latin typeface="黑体" pitchFamily="49" charset="-122"/>
                <a:ea typeface="黑体" pitchFamily="49" charset="-122"/>
              </a:rPr>
              <a:t>、在实验中，你能发现实像和虚像的分界点在什么位置吗？</a:t>
            </a:r>
          </a:p>
        </p:txBody>
      </p:sp>
      <p:sp>
        <p:nvSpPr>
          <p:cNvPr id="25612" name="Text Box 12"/>
          <p:cNvSpPr txBox="1">
            <a:spLocks noChangeArrowheads="1"/>
          </p:cNvSpPr>
          <p:nvPr/>
        </p:nvSpPr>
        <p:spPr bwMode="auto">
          <a:xfrm>
            <a:off x="0" y="3284538"/>
            <a:ext cx="8012113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3200" b="1">
                <a:latin typeface="黑体" pitchFamily="49" charset="-122"/>
                <a:ea typeface="黑体" pitchFamily="49" charset="-122"/>
              </a:rPr>
              <a:t>3</a:t>
            </a:r>
            <a:r>
              <a:rPr lang="zh-CN" altLang="en-US" sz="3200" b="1">
                <a:latin typeface="黑体" pitchFamily="49" charset="-122"/>
                <a:ea typeface="黑体" pitchFamily="49" charset="-122"/>
              </a:rPr>
              <a:t>、在实验中，你能发现放大的像和缩小的像的分界点在什么位置吗？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71538" y="2428868"/>
            <a:ext cx="6000792" cy="67710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66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焦点是实像和虚像的分界点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71537" y="4500570"/>
            <a:ext cx="6715172" cy="58477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32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66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二倍焦距是缩小像和放大像的分界点</a:t>
            </a: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25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56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56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11" grpId="0"/>
      <p:bldP spid="25612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日期占位符 1"/>
          <p:cNvSpPr>
            <a:spLocks noGrp="1"/>
          </p:cNvSpPr>
          <p:nvPr>
            <p:ph type="dt" sz="quarter" idx="10"/>
          </p:nvPr>
        </p:nvSpPr>
        <p:spPr>
          <a:xfrm>
            <a:off x="457200" y="6356350"/>
            <a:ext cx="2133600" cy="365125"/>
          </a:xfrm>
          <a:noFill/>
          <a:ln/>
        </p:spPr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D029201-2387-41FA-B806-CE4426A61CCA}" type="datetime1">
              <a:rPr lang="zh-CN" altLang="en-US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2017/11/16</a:t>
            </a:fld>
            <a:endParaRPr lang="en-US" altLang="zh-CN" sz="1200">
              <a:solidFill>
                <a:schemeClr val="tx1">
                  <a:tint val="75000"/>
                </a:schemeClr>
              </a:solidFill>
              <a:latin typeface="+mn-lt"/>
              <a:ea typeface="+mn-ea"/>
            </a:endParaRPr>
          </a:p>
        </p:txBody>
      </p:sp>
      <p:sp>
        <p:nvSpPr>
          <p:cNvPr id="47106" name="Text Box 13"/>
          <p:cNvSpPr txBox="1">
            <a:spLocks noChangeArrowheads="1"/>
          </p:cNvSpPr>
          <p:nvPr/>
        </p:nvSpPr>
        <p:spPr bwMode="auto">
          <a:xfrm>
            <a:off x="0" y="1700213"/>
            <a:ext cx="8731250" cy="125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3800" b="1">
                <a:ea typeface="黑体" pitchFamily="49" charset="-122"/>
              </a:rPr>
              <a:t>4</a:t>
            </a:r>
            <a:r>
              <a:rPr lang="zh-CN" altLang="en-US" sz="3800" b="1">
                <a:ea typeface="黑体" pitchFamily="49" charset="-122"/>
              </a:rPr>
              <a:t>、什么情况下像和物体在凸透镜</a:t>
            </a:r>
            <a:r>
              <a:rPr lang="zh-CN" altLang="en-US" sz="3800" b="1">
                <a:solidFill>
                  <a:srgbClr val="FF0000"/>
                </a:solidFill>
                <a:ea typeface="黑体" pitchFamily="49" charset="-122"/>
              </a:rPr>
              <a:t>两</a:t>
            </a:r>
            <a:r>
              <a:rPr lang="zh-CN" altLang="en-US" sz="3800" b="1">
                <a:ea typeface="黑体" pitchFamily="49" charset="-122"/>
              </a:rPr>
              <a:t>侧？</a:t>
            </a:r>
          </a:p>
          <a:p>
            <a:r>
              <a:rPr lang="zh-CN" altLang="en-US" sz="3800" b="1">
                <a:ea typeface="黑体" pitchFamily="49" charset="-122"/>
              </a:rPr>
              <a:t>      什么情况下像和物体在凸透镜</a:t>
            </a:r>
            <a:r>
              <a:rPr lang="zh-CN" altLang="en-US" sz="3800" b="1">
                <a:solidFill>
                  <a:srgbClr val="FF0000"/>
                </a:solidFill>
                <a:ea typeface="黑体" pitchFamily="49" charset="-122"/>
              </a:rPr>
              <a:t>同</a:t>
            </a:r>
            <a:r>
              <a:rPr lang="zh-CN" altLang="en-US" sz="3800" b="1">
                <a:ea typeface="黑体" pitchFamily="49" charset="-122"/>
              </a:rPr>
              <a:t>侧？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500298" y="4071942"/>
            <a:ext cx="4071966" cy="126188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66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成实像时物像异侧</a:t>
            </a:r>
            <a:endParaRPr lang="en-US" altLang="zh-CN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66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66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成虚像时物像同侧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日期占位符 1"/>
          <p:cNvSpPr>
            <a:spLocks noGrp="1"/>
          </p:cNvSpPr>
          <p:nvPr>
            <p:ph type="dt" sz="quarter" idx="10"/>
          </p:nvPr>
        </p:nvSpPr>
        <p:spPr>
          <a:xfrm>
            <a:off x="457200" y="6356350"/>
            <a:ext cx="2133600" cy="365125"/>
          </a:xfrm>
          <a:noFill/>
          <a:ln/>
        </p:spPr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CF2B7202-6AA5-449B-BFE9-60BE04ED4BD7}" type="datetime1">
              <a:rPr lang="zh-CN" altLang="en-US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2017/11/16</a:t>
            </a:fld>
            <a:endParaRPr lang="en-US" altLang="zh-CN" sz="1200" dirty="0">
              <a:solidFill>
                <a:schemeClr val="tx1">
                  <a:tint val="75000"/>
                </a:schemeClr>
              </a:solidFill>
              <a:latin typeface="+mn-lt"/>
              <a:ea typeface="+mn-ea"/>
            </a:endParaRPr>
          </a:p>
        </p:txBody>
      </p:sp>
      <p:sp>
        <p:nvSpPr>
          <p:cNvPr id="18434" name="Text Box 4"/>
          <p:cNvSpPr txBox="1">
            <a:spLocks noChangeArrowheads="1"/>
          </p:cNvSpPr>
          <p:nvPr/>
        </p:nvSpPr>
        <p:spPr bwMode="auto">
          <a:xfrm>
            <a:off x="1258888" y="500063"/>
            <a:ext cx="2398712" cy="739775"/>
          </a:xfrm>
          <a:prstGeom prst="rect">
            <a:avLst/>
          </a:prstGeom>
          <a:gradFill rotWithShape="1">
            <a:gsLst>
              <a:gs pos="0">
                <a:srgbClr val="FF6600"/>
              </a:gs>
              <a:gs pos="50000">
                <a:srgbClr val="FFCC00"/>
              </a:gs>
              <a:gs pos="100000">
                <a:srgbClr val="FF6600"/>
              </a:gs>
            </a:gsLst>
            <a:lin ang="5400000" scaled="1"/>
          </a:gradFill>
          <a:ln w="38100">
            <a:pattFill prst="sphere">
              <a:fgClr>
                <a:srgbClr val="00CCFF"/>
              </a:fgClr>
              <a:bgClr>
                <a:srgbClr val="FFFFFF"/>
              </a:bgClr>
            </a:patt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zh-CN" altLang="en-US" sz="4000" b="1">
                <a:solidFill>
                  <a:srgbClr val="0000FF"/>
                </a:solidFill>
                <a:latin typeface="Times New Roman" pitchFamily="18" charset="0"/>
                <a:ea typeface="楷体_GB2312"/>
                <a:cs typeface="楷体_GB2312"/>
              </a:rPr>
              <a:t>提出猜想</a:t>
            </a:r>
          </a:p>
        </p:txBody>
      </p:sp>
      <p:sp>
        <p:nvSpPr>
          <p:cNvPr id="18435" name="Text Box 5"/>
          <p:cNvSpPr txBox="1">
            <a:spLocks noChangeArrowheads="1"/>
          </p:cNvSpPr>
          <p:nvPr/>
        </p:nvSpPr>
        <p:spPr bwMode="auto">
          <a:xfrm>
            <a:off x="714375" y="1643063"/>
            <a:ext cx="84296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3200" b="1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凸透镜成像可能与</a:t>
            </a:r>
            <a:r>
              <a:rPr lang="en-US" altLang="zh-CN" sz="3200" b="1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__________________</a:t>
            </a:r>
            <a:r>
              <a:rPr lang="zh-CN" altLang="en-US" sz="3200" b="1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有关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4067175" y="1484313"/>
            <a:ext cx="3886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2400" b="1">
                <a:solidFill>
                  <a:srgbClr val="0000FF"/>
                </a:solidFill>
                <a:latin typeface="微软雅黑" pitchFamily="34" charset="-122"/>
                <a:ea typeface="微软雅黑" pitchFamily="34" charset="-122"/>
              </a:rPr>
              <a:t>物距（</a:t>
            </a:r>
            <a:r>
              <a:rPr lang="zh-CN" altLang="en-US" sz="2400" b="1">
                <a:latin typeface="微软雅黑" pitchFamily="34" charset="-122"/>
                <a:ea typeface="微软雅黑" pitchFamily="34" charset="-122"/>
              </a:rPr>
              <a:t>物体到透镜的距离</a:t>
            </a:r>
            <a:r>
              <a:rPr lang="zh-CN" altLang="en-US" sz="2400" b="1">
                <a:solidFill>
                  <a:srgbClr val="0000FF"/>
                </a:solidFill>
                <a:latin typeface="微软雅黑" pitchFamily="34" charset="-122"/>
                <a:ea typeface="微软雅黑" pitchFamily="34" charset="-122"/>
              </a:rPr>
              <a:t>）</a:t>
            </a:r>
            <a:r>
              <a:rPr lang="zh-CN" altLang="en-US" sz="4000" b="1">
                <a:solidFill>
                  <a:srgbClr val="0000FF"/>
                </a:solidFill>
                <a:latin typeface="Times New Roman" pitchFamily="18" charset="0"/>
                <a:ea typeface="隶书"/>
                <a:cs typeface="隶书"/>
              </a:rPr>
              <a:t> </a:t>
            </a:r>
          </a:p>
        </p:txBody>
      </p:sp>
      <p:pic>
        <p:nvPicPr>
          <p:cNvPr id="6156" name="图片 6155" descr="20041014113540845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4213" y="2636838"/>
            <a:ext cx="7620000" cy="302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2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日期占位符 1"/>
          <p:cNvSpPr>
            <a:spLocks noGrp="1"/>
          </p:cNvSpPr>
          <p:nvPr>
            <p:ph type="dt" sz="quarter" idx="10"/>
          </p:nvPr>
        </p:nvSpPr>
        <p:spPr>
          <a:xfrm>
            <a:off x="457200" y="6356350"/>
            <a:ext cx="2133600" cy="365125"/>
          </a:xfrm>
          <a:noFill/>
          <a:ln/>
        </p:spPr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49E1B3AF-6BD2-4DA3-8F65-8A55C6E538F0}" type="datetime1">
              <a:rPr lang="zh-CN" altLang="en-US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2017/11/16</a:t>
            </a:fld>
            <a:endParaRPr lang="en-US" altLang="zh-CN" sz="1200" dirty="0">
              <a:solidFill>
                <a:schemeClr val="tx1">
                  <a:tint val="75000"/>
                </a:schemeClr>
              </a:solidFill>
              <a:latin typeface="+mn-lt"/>
              <a:ea typeface="+mn-ea"/>
            </a:endParaRPr>
          </a:p>
        </p:txBody>
      </p:sp>
      <p:sp>
        <p:nvSpPr>
          <p:cNvPr id="48130" name="Text Box 13"/>
          <p:cNvSpPr txBox="1">
            <a:spLocks noChangeArrowheads="1"/>
          </p:cNvSpPr>
          <p:nvPr/>
        </p:nvSpPr>
        <p:spPr bwMode="auto">
          <a:xfrm>
            <a:off x="500063" y="1714500"/>
            <a:ext cx="8137525" cy="125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3800" b="1">
                <a:ea typeface="黑体" pitchFamily="49" charset="-122"/>
              </a:rPr>
              <a:t>5</a:t>
            </a:r>
            <a:r>
              <a:rPr lang="zh-CN" altLang="en-US" sz="3800" b="1">
                <a:ea typeface="黑体" pitchFamily="49" charset="-122"/>
              </a:rPr>
              <a:t>、当凸透镜成实像时，随着物距的减少，像距是怎样变化的？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285984" y="3286124"/>
            <a:ext cx="4357718" cy="190821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66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物距减少 像距增大</a:t>
            </a:r>
            <a:endParaRPr lang="en-US" altLang="zh-CN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66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40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66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即物像同方向移动</a:t>
            </a:r>
            <a:endParaRPr lang="en-US" altLang="zh-CN" sz="40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66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40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66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像跟着物体在移动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日期占位符 1"/>
          <p:cNvSpPr>
            <a:spLocks noGrp="1"/>
          </p:cNvSpPr>
          <p:nvPr>
            <p:ph type="dt" sz="quarter" idx="10"/>
          </p:nvPr>
        </p:nvSpPr>
        <p:spPr>
          <a:xfrm>
            <a:off x="457200" y="6356350"/>
            <a:ext cx="2133600" cy="365125"/>
          </a:xfrm>
          <a:noFill/>
          <a:ln/>
        </p:spPr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C684720E-A1DC-4418-9BF8-C3C7873D6D57}" type="datetime1">
              <a:rPr lang="zh-CN" altLang="en-US" sz="1200">
                <a:solidFill>
                  <a:schemeClr val="bg1">
                    <a:lumMod val="50000"/>
                  </a:schemeClr>
                </a:solidFill>
                <a:latin typeface="黑体" panose="02010609060101010101" pitchFamily="2" charset="-122"/>
                <a:ea typeface="+mn-ea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2017/11/16</a:t>
            </a:fld>
            <a:endParaRPr lang="en-US" altLang="zh-CN" sz="1200" dirty="0">
              <a:solidFill>
                <a:schemeClr val="bg1">
                  <a:lumMod val="50000"/>
                </a:schemeClr>
              </a:solidFill>
              <a:latin typeface="黑体" panose="02010609060101010101" pitchFamily="2" charset="-122"/>
              <a:ea typeface="+mn-ea"/>
            </a:endParaRPr>
          </a:p>
        </p:txBody>
      </p:sp>
      <p:grpSp>
        <p:nvGrpSpPr>
          <p:cNvPr id="50178" name="Group 5"/>
          <p:cNvGrpSpPr>
            <a:grpSpLocks/>
          </p:cNvGrpSpPr>
          <p:nvPr/>
        </p:nvGrpSpPr>
        <p:grpSpPr bwMode="auto">
          <a:xfrm>
            <a:off x="939800" y="428625"/>
            <a:ext cx="3203575" cy="1014413"/>
            <a:chOff x="2448" y="1845"/>
            <a:chExt cx="1936" cy="565"/>
          </a:xfrm>
        </p:grpSpPr>
        <p:pic>
          <p:nvPicPr>
            <p:cNvPr id="50180" name="Picture 6" descr="uarh4nj2[1]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840" y="1920"/>
              <a:ext cx="544" cy="4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50181" name="Group 7"/>
            <p:cNvGrpSpPr>
              <a:grpSpLocks/>
            </p:cNvGrpSpPr>
            <p:nvPr/>
          </p:nvGrpSpPr>
          <p:grpSpPr bwMode="auto">
            <a:xfrm>
              <a:off x="2448" y="1845"/>
              <a:ext cx="1392" cy="565"/>
              <a:chOff x="672" y="3460"/>
              <a:chExt cx="4176" cy="572"/>
            </a:xfrm>
          </p:grpSpPr>
          <p:sp>
            <p:nvSpPr>
              <p:cNvPr id="50183" name="AutoShape 8"/>
              <p:cNvSpPr>
                <a:spLocks noChangeArrowheads="1"/>
              </p:cNvSpPr>
              <p:nvPr/>
            </p:nvSpPr>
            <p:spPr bwMode="auto">
              <a:xfrm>
                <a:off x="672" y="3504"/>
                <a:ext cx="4080" cy="528"/>
              </a:xfrm>
              <a:prstGeom prst="horizontalScroll">
                <a:avLst>
                  <a:gd name="adj" fmla="val 12500"/>
                </a:avLst>
              </a:prstGeom>
              <a:gradFill rotWithShape="0">
                <a:gsLst>
                  <a:gs pos="0">
                    <a:srgbClr val="FFEDED"/>
                  </a:gs>
                  <a:gs pos="100000">
                    <a:srgbClr val="FFFFFF"/>
                  </a:gs>
                </a:gsLst>
                <a:path path="rect">
                  <a:fillToRect r="100000" b="100000"/>
                </a:path>
              </a:gradFill>
              <a:ln w="9525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CN" altLang="en-US" sz="3800" b="1">
                  <a:ea typeface="黑体" pitchFamily="49" charset="-122"/>
                </a:endParaRPr>
              </a:p>
            </p:txBody>
          </p:sp>
          <p:sp>
            <p:nvSpPr>
              <p:cNvPr id="26633" name="Text Box 9"/>
              <p:cNvSpPr txBox="1">
                <a:spLocks noChangeArrowheads="1"/>
              </p:cNvSpPr>
              <p:nvPr/>
            </p:nvSpPr>
            <p:spPr bwMode="auto">
              <a:xfrm>
                <a:off x="718" y="3460"/>
                <a:ext cx="4130" cy="327"/>
              </a:xfrm>
              <a:prstGeom prst="rect">
                <a:avLst/>
              </a:prstGeom>
              <a:noFill/>
              <a:ln w="9525" algn="ctr">
                <a:noFill/>
                <a:miter lim="800000"/>
              </a:ln>
              <a:effectLst/>
            </p:spPr>
            <p:txBody>
              <a:bodyPr anchor="ctr">
                <a:spAutoFit/>
              </a:bodyPr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zh-CN" sz="320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  <a:ea typeface="幼圆" pitchFamily="49" charset="-122"/>
                </a:endParaRPr>
              </a:p>
            </p:txBody>
          </p:sp>
        </p:grpSp>
        <p:sp>
          <p:nvSpPr>
            <p:cNvPr id="50182" name="Text Box 10"/>
            <p:cNvSpPr txBox="1">
              <a:spLocks noChangeArrowheads="1"/>
            </p:cNvSpPr>
            <p:nvPr/>
          </p:nvSpPr>
          <p:spPr bwMode="auto">
            <a:xfrm>
              <a:off x="2544" y="1968"/>
              <a:ext cx="1200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sz="3200" b="1">
                  <a:solidFill>
                    <a:srgbClr val="FF0000"/>
                  </a:solidFill>
                  <a:latin typeface="Times New Roman" pitchFamily="18" charset="0"/>
                  <a:ea typeface="隶书"/>
                  <a:cs typeface="隶书"/>
                </a:rPr>
                <a:t>规律精炼</a:t>
              </a:r>
            </a:p>
          </p:txBody>
        </p:sp>
      </p:grpSp>
      <p:sp>
        <p:nvSpPr>
          <p:cNvPr id="14" name="矩形 13"/>
          <p:cNvSpPr/>
          <p:nvPr/>
        </p:nvSpPr>
        <p:spPr>
          <a:xfrm>
            <a:off x="1120288" y="2403894"/>
            <a:ext cx="7015810" cy="2662928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3200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ea typeface="黑体" panose="02010609060101010101" pitchFamily="2" charset="-122"/>
              </a:rPr>
              <a:t>一倍焦距分虚实；二倍焦距分大小</a:t>
            </a:r>
            <a:r>
              <a:rPr lang="en-US" sz="3200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ea typeface="黑体" panose="02010609060101010101" pitchFamily="2" charset="-122"/>
              </a:rPr>
              <a:t>;</a:t>
            </a:r>
            <a:endParaRPr lang="zh-CN" altLang="en-US" sz="3200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  <a:ea typeface="黑体" panose="02010609060101010101" pitchFamily="2" charset="-122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3200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ea typeface="黑体" panose="02010609060101010101" pitchFamily="2" charset="-122"/>
              </a:rPr>
              <a:t>二倍焦点物像等；实像总是异侧倒；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3200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ea typeface="黑体" panose="02010609060101010101" pitchFamily="2" charset="-122"/>
              </a:rPr>
              <a:t>虚像总是同侧正；物近像远像变大</a:t>
            </a:r>
            <a:r>
              <a:rPr lang="en-US" sz="3200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ea typeface="黑体" panose="02010609060101010101" pitchFamily="2" charset="-122"/>
              </a:rPr>
              <a:t>;</a:t>
            </a:r>
            <a:endParaRPr lang="zh-CN" altLang="en-US" sz="3200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  <a:ea typeface="黑体" panose="02010609060101010101" pitchFamily="2" charset="-122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3200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ea typeface="黑体" panose="02010609060101010101" pitchFamily="2" charset="-122"/>
              </a:rPr>
              <a:t>物远像近像变小；像的大小像距定；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3200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ea typeface="黑体" panose="02010609060101010101" pitchFamily="2" charset="-122"/>
              </a:rPr>
              <a:t>像儿跟着物体跑。</a:t>
            </a: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文本框 69634">
            <a:hlinkClick r:id="rId2" action="ppaction://hlinkfile"/>
          </p:cNvPr>
          <p:cNvSpPr txBox="1">
            <a:spLocks noChangeArrowheads="1"/>
          </p:cNvSpPr>
          <p:nvPr/>
        </p:nvSpPr>
        <p:spPr bwMode="auto">
          <a:xfrm>
            <a:off x="1752600" y="304800"/>
            <a:ext cx="5562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>
                <a:solidFill>
                  <a:schemeClr val="bg1"/>
                </a:solidFill>
              </a:rPr>
              <a:t>观察光通过玻璃砖的折射情况</a:t>
            </a:r>
          </a:p>
        </p:txBody>
      </p:sp>
      <p:sp>
        <p:nvSpPr>
          <p:cNvPr id="51202" name="矩形 69637"/>
          <p:cNvSpPr>
            <a:spLocks noChangeArrowheads="1"/>
          </p:cNvSpPr>
          <p:nvPr/>
        </p:nvSpPr>
        <p:spPr bwMode="auto">
          <a:xfrm>
            <a:off x="5927725" y="1300163"/>
            <a:ext cx="1303338" cy="2357437"/>
          </a:xfrm>
          <a:prstGeom prst="rect">
            <a:avLst/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 sz="3800" b="1">
              <a:ea typeface="黑体" pitchFamily="49" charset="-122"/>
            </a:endParaRPr>
          </a:p>
        </p:txBody>
      </p:sp>
      <p:grpSp>
        <p:nvGrpSpPr>
          <p:cNvPr id="51203" name="组合 69638"/>
          <p:cNvGrpSpPr>
            <a:grpSpLocks/>
          </p:cNvGrpSpPr>
          <p:nvPr/>
        </p:nvGrpSpPr>
        <p:grpSpPr bwMode="auto">
          <a:xfrm>
            <a:off x="5013325" y="1254125"/>
            <a:ext cx="930275" cy="930275"/>
            <a:chOff x="3312" y="1680"/>
            <a:chExt cx="720" cy="720"/>
          </a:xfrm>
        </p:grpSpPr>
        <p:sp>
          <p:nvSpPr>
            <p:cNvPr id="51223" name="直接连接符 69639"/>
            <p:cNvSpPr>
              <a:spLocks noChangeShapeType="1"/>
            </p:cNvSpPr>
            <p:nvPr/>
          </p:nvSpPr>
          <p:spPr bwMode="auto">
            <a:xfrm>
              <a:off x="3312" y="1680"/>
              <a:ext cx="720" cy="72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1224" name="直接连接符 69640"/>
            <p:cNvSpPr>
              <a:spLocks noChangeShapeType="1"/>
            </p:cNvSpPr>
            <p:nvPr/>
          </p:nvSpPr>
          <p:spPr bwMode="auto">
            <a:xfrm>
              <a:off x="3600" y="1968"/>
              <a:ext cx="48" cy="48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69642" name="直接连接符 69641"/>
          <p:cNvSpPr>
            <a:spLocks noChangeShapeType="1"/>
          </p:cNvSpPr>
          <p:nvPr/>
        </p:nvSpPr>
        <p:spPr bwMode="auto">
          <a:xfrm flipH="1" flipV="1">
            <a:off x="5184775" y="2181225"/>
            <a:ext cx="1216025" cy="9525"/>
          </a:xfrm>
          <a:prstGeom prst="line">
            <a:avLst/>
          </a:prstGeom>
          <a:noFill/>
          <a:ln w="28575">
            <a:solidFill>
              <a:srgbClr val="FFFF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grpSp>
        <p:nvGrpSpPr>
          <p:cNvPr id="69643" name="组合 69642"/>
          <p:cNvGrpSpPr>
            <a:grpSpLocks/>
          </p:cNvGrpSpPr>
          <p:nvPr/>
        </p:nvGrpSpPr>
        <p:grpSpPr bwMode="auto">
          <a:xfrm rot="-2685207">
            <a:off x="6243638" y="1774825"/>
            <a:ext cx="666750" cy="1200150"/>
            <a:chOff x="3312" y="1680"/>
            <a:chExt cx="720" cy="720"/>
          </a:xfrm>
        </p:grpSpPr>
        <p:sp>
          <p:nvSpPr>
            <p:cNvPr id="51221" name="直接连接符 69643"/>
            <p:cNvSpPr>
              <a:spLocks noChangeShapeType="1"/>
            </p:cNvSpPr>
            <p:nvPr/>
          </p:nvSpPr>
          <p:spPr bwMode="auto">
            <a:xfrm>
              <a:off x="3312" y="1680"/>
              <a:ext cx="720" cy="72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1222" name="直接连接符 69644"/>
            <p:cNvSpPr>
              <a:spLocks noChangeShapeType="1"/>
            </p:cNvSpPr>
            <p:nvPr/>
          </p:nvSpPr>
          <p:spPr bwMode="auto">
            <a:xfrm>
              <a:off x="3600" y="1968"/>
              <a:ext cx="48" cy="48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69646" name="直接连接符 69645"/>
          <p:cNvSpPr>
            <a:spLocks noChangeShapeType="1"/>
          </p:cNvSpPr>
          <p:nvPr/>
        </p:nvSpPr>
        <p:spPr bwMode="auto">
          <a:xfrm flipH="1" flipV="1">
            <a:off x="6629400" y="2559050"/>
            <a:ext cx="1216025" cy="9525"/>
          </a:xfrm>
          <a:prstGeom prst="line">
            <a:avLst/>
          </a:prstGeom>
          <a:noFill/>
          <a:ln w="28575">
            <a:solidFill>
              <a:srgbClr val="FFFF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grpSp>
        <p:nvGrpSpPr>
          <p:cNvPr id="69647" name="组合 69646"/>
          <p:cNvGrpSpPr>
            <a:grpSpLocks/>
          </p:cNvGrpSpPr>
          <p:nvPr/>
        </p:nvGrpSpPr>
        <p:grpSpPr bwMode="auto">
          <a:xfrm>
            <a:off x="7223125" y="2574925"/>
            <a:ext cx="930275" cy="930275"/>
            <a:chOff x="3312" y="1680"/>
            <a:chExt cx="720" cy="720"/>
          </a:xfrm>
        </p:grpSpPr>
        <p:sp>
          <p:nvSpPr>
            <p:cNvPr id="51219" name="直接连接符 69647"/>
            <p:cNvSpPr>
              <a:spLocks noChangeShapeType="1"/>
            </p:cNvSpPr>
            <p:nvPr/>
          </p:nvSpPr>
          <p:spPr bwMode="auto">
            <a:xfrm>
              <a:off x="3312" y="1680"/>
              <a:ext cx="720" cy="72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1220" name="直接连接符 69648"/>
            <p:cNvSpPr>
              <a:spLocks noChangeShapeType="1"/>
            </p:cNvSpPr>
            <p:nvPr/>
          </p:nvSpPr>
          <p:spPr bwMode="auto">
            <a:xfrm>
              <a:off x="3600" y="1968"/>
              <a:ext cx="48" cy="48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69650" name="矩形 69649"/>
          <p:cNvSpPr>
            <a:spLocks noChangeArrowheads="1"/>
          </p:cNvSpPr>
          <p:nvPr/>
        </p:nvSpPr>
        <p:spPr bwMode="auto">
          <a:xfrm>
            <a:off x="5851525" y="4271963"/>
            <a:ext cx="1303338" cy="2357437"/>
          </a:xfrm>
          <a:prstGeom prst="rect">
            <a:avLst/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 sz="3800" b="1">
              <a:ea typeface="黑体" pitchFamily="49" charset="-122"/>
            </a:endParaRPr>
          </a:p>
        </p:txBody>
      </p:sp>
      <p:grpSp>
        <p:nvGrpSpPr>
          <p:cNvPr id="69651" name="组合 69650"/>
          <p:cNvGrpSpPr>
            <a:grpSpLocks/>
          </p:cNvGrpSpPr>
          <p:nvPr/>
        </p:nvGrpSpPr>
        <p:grpSpPr bwMode="auto">
          <a:xfrm rot="-2724851">
            <a:off x="4784725" y="4729163"/>
            <a:ext cx="930275" cy="930275"/>
            <a:chOff x="3312" y="1680"/>
            <a:chExt cx="720" cy="720"/>
          </a:xfrm>
        </p:grpSpPr>
        <p:sp>
          <p:nvSpPr>
            <p:cNvPr id="51217" name="直接连接符 69651"/>
            <p:cNvSpPr>
              <a:spLocks noChangeShapeType="1"/>
            </p:cNvSpPr>
            <p:nvPr/>
          </p:nvSpPr>
          <p:spPr bwMode="auto">
            <a:xfrm>
              <a:off x="3312" y="1680"/>
              <a:ext cx="720" cy="72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1218" name="直接连接符 69652"/>
            <p:cNvSpPr>
              <a:spLocks noChangeShapeType="1"/>
            </p:cNvSpPr>
            <p:nvPr/>
          </p:nvSpPr>
          <p:spPr bwMode="auto">
            <a:xfrm>
              <a:off x="3600" y="1968"/>
              <a:ext cx="48" cy="48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69654" name="组合 69653"/>
          <p:cNvGrpSpPr>
            <a:grpSpLocks/>
          </p:cNvGrpSpPr>
          <p:nvPr/>
        </p:nvGrpSpPr>
        <p:grpSpPr bwMode="auto">
          <a:xfrm rot="-2724851">
            <a:off x="6048375" y="4729163"/>
            <a:ext cx="930275" cy="930275"/>
            <a:chOff x="3312" y="1680"/>
            <a:chExt cx="720" cy="720"/>
          </a:xfrm>
        </p:grpSpPr>
        <p:sp>
          <p:nvSpPr>
            <p:cNvPr id="51215" name="直接连接符 69654"/>
            <p:cNvSpPr>
              <a:spLocks noChangeShapeType="1"/>
            </p:cNvSpPr>
            <p:nvPr/>
          </p:nvSpPr>
          <p:spPr bwMode="auto">
            <a:xfrm>
              <a:off x="3312" y="1680"/>
              <a:ext cx="720" cy="72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1216" name="直接连接符 69655"/>
            <p:cNvSpPr>
              <a:spLocks noChangeShapeType="1"/>
            </p:cNvSpPr>
            <p:nvPr/>
          </p:nvSpPr>
          <p:spPr bwMode="auto">
            <a:xfrm>
              <a:off x="3600" y="1968"/>
              <a:ext cx="48" cy="48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69657" name="组合 69656"/>
          <p:cNvGrpSpPr>
            <a:grpSpLocks/>
          </p:cNvGrpSpPr>
          <p:nvPr/>
        </p:nvGrpSpPr>
        <p:grpSpPr bwMode="auto">
          <a:xfrm rot="-2724851">
            <a:off x="7146925" y="4729163"/>
            <a:ext cx="930275" cy="930275"/>
            <a:chOff x="3312" y="1680"/>
            <a:chExt cx="720" cy="720"/>
          </a:xfrm>
        </p:grpSpPr>
        <p:sp>
          <p:nvSpPr>
            <p:cNvPr id="51213" name="直接连接符 69657"/>
            <p:cNvSpPr>
              <a:spLocks noChangeShapeType="1"/>
            </p:cNvSpPr>
            <p:nvPr/>
          </p:nvSpPr>
          <p:spPr bwMode="auto">
            <a:xfrm>
              <a:off x="3312" y="1680"/>
              <a:ext cx="720" cy="72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1214" name="直接连接符 69658"/>
            <p:cNvSpPr>
              <a:spLocks noChangeShapeType="1"/>
            </p:cNvSpPr>
            <p:nvPr/>
          </p:nvSpPr>
          <p:spPr bwMode="auto">
            <a:xfrm>
              <a:off x="3600" y="1968"/>
              <a:ext cx="48" cy="48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</p:grpSp>
      <p:pic>
        <p:nvPicPr>
          <p:cNvPr id="286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268413"/>
            <a:ext cx="4787900" cy="558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9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69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69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69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96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96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69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000"/>
                                        <p:tgtEl>
                                          <p:spTgt spid="69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69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8" dur="500"/>
                                        <p:tgtEl>
                                          <p:spTgt spid="28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Right)">
                                      <p:cBhvr>
                                        <p:cTn id="52" dur="500"/>
                                        <p:tgtEl>
                                          <p:spTgt spid="286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28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42" grpId="0" animBg="1"/>
      <p:bldP spid="69646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92" name="Object 44"/>
          <p:cNvGraphicFramePr>
            <a:graphicFrameLocks/>
          </p:cNvGraphicFramePr>
          <p:nvPr/>
        </p:nvGraphicFramePr>
        <p:xfrm>
          <a:off x="1692275" y="1773238"/>
          <a:ext cx="271463" cy="1800225"/>
        </p:xfrm>
        <a:graphic>
          <a:graphicData uri="http://schemas.openxmlformats.org/presentationml/2006/ole">
            <p:oleObj spid="_x0000_s2092" r:id="rId4" imgW="411480" imgH="2814120" progId="">
              <p:embed/>
            </p:oleObj>
          </a:graphicData>
        </a:graphic>
      </p:graphicFrame>
      <p:sp>
        <p:nvSpPr>
          <p:cNvPr id="2098" name="直接连接符 51203"/>
          <p:cNvSpPr>
            <a:spLocks noChangeShapeType="1"/>
          </p:cNvSpPr>
          <p:nvPr/>
        </p:nvSpPr>
        <p:spPr bwMode="auto">
          <a:xfrm>
            <a:off x="0" y="2636838"/>
            <a:ext cx="33131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1205" name="直接连接符 51204"/>
          <p:cNvSpPr>
            <a:spLocks noChangeShapeType="1"/>
          </p:cNvSpPr>
          <p:nvPr/>
        </p:nvSpPr>
        <p:spPr bwMode="auto">
          <a:xfrm>
            <a:off x="684213" y="2205038"/>
            <a:ext cx="10795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1206" name="直接连接符 51205"/>
          <p:cNvSpPr>
            <a:spLocks noChangeShapeType="1"/>
          </p:cNvSpPr>
          <p:nvPr/>
        </p:nvSpPr>
        <p:spPr bwMode="auto">
          <a:xfrm>
            <a:off x="1763713" y="2205038"/>
            <a:ext cx="1584325" cy="7191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CN" altLang="en-US"/>
          </a:p>
        </p:txBody>
      </p:sp>
      <p:grpSp>
        <p:nvGrpSpPr>
          <p:cNvPr id="2101" name="组合 51206"/>
          <p:cNvGrpSpPr>
            <a:grpSpLocks/>
          </p:cNvGrpSpPr>
          <p:nvPr/>
        </p:nvGrpSpPr>
        <p:grpSpPr bwMode="auto">
          <a:xfrm>
            <a:off x="684213" y="2349500"/>
            <a:ext cx="2592387" cy="877888"/>
            <a:chOff x="431" y="1480"/>
            <a:chExt cx="1633" cy="553"/>
          </a:xfrm>
        </p:grpSpPr>
        <p:sp>
          <p:nvSpPr>
            <p:cNvPr id="2142" name="文本框 51207"/>
            <p:cNvSpPr txBox="1">
              <a:spLocks noChangeArrowheads="1"/>
            </p:cNvSpPr>
            <p:nvPr/>
          </p:nvSpPr>
          <p:spPr bwMode="auto">
            <a:xfrm>
              <a:off x="1610" y="1480"/>
              <a:ext cx="17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altLang="zh-CN" sz="2800" b="1">
                  <a:solidFill>
                    <a:srgbClr val="FF0000"/>
                  </a:solidFill>
                </a:rPr>
                <a:t>·</a:t>
              </a:r>
            </a:p>
          </p:txBody>
        </p:sp>
        <p:sp>
          <p:nvSpPr>
            <p:cNvPr id="2143" name="矩形 51208"/>
            <p:cNvSpPr>
              <a:spLocks noChangeArrowheads="1"/>
            </p:cNvSpPr>
            <p:nvPr/>
          </p:nvSpPr>
          <p:spPr bwMode="auto">
            <a:xfrm>
              <a:off x="476" y="1480"/>
              <a:ext cx="17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altLang="zh-CN" sz="2800" b="1">
                  <a:solidFill>
                    <a:srgbClr val="FF0000"/>
                  </a:solidFill>
                </a:rPr>
                <a:t>·</a:t>
              </a:r>
            </a:p>
          </p:txBody>
        </p:sp>
        <p:sp>
          <p:nvSpPr>
            <p:cNvPr id="2144" name="矩形 51209"/>
            <p:cNvSpPr>
              <a:spLocks noChangeArrowheads="1"/>
            </p:cNvSpPr>
            <p:nvPr/>
          </p:nvSpPr>
          <p:spPr bwMode="auto">
            <a:xfrm>
              <a:off x="1066" y="1480"/>
              <a:ext cx="17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altLang="zh-CN" sz="2800" b="1">
                  <a:solidFill>
                    <a:srgbClr val="FF0000"/>
                  </a:solidFill>
                </a:rPr>
                <a:t>·</a:t>
              </a:r>
            </a:p>
          </p:txBody>
        </p:sp>
        <p:sp>
          <p:nvSpPr>
            <p:cNvPr id="2145" name="文本框 51210"/>
            <p:cNvSpPr txBox="1">
              <a:spLocks noChangeArrowheads="1"/>
            </p:cNvSpPr>
            <p:nvPr/>
          </p:nvSpPr>
          <p:spPr bwMode="auto">
            <a:xfrm>
              <a:off x="431" y="1706"/>
              <a:ext cx="499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2800" b="1"/>
                <a:t>F</a:t>
              </a:r>
            </a:p>
          </p:txBody>
        </p:sp>
        <p:sp>
          <p:nvSpPr>
            <p:cNvPr id="2146" name="文本框 51211"/>
            <p:cNvSpPr txBox="1">
              <a:spLocks noChangeArrowheads="1"/>
            </p:cNvSpPr>
            <p:nvPr/>
          </p:nvSpPr>
          <p:spPr bwMode="auto">
            <a:xfrm>
              <a:off x="1565" y="1706"/>
              <a:ext cx="499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2800" b="1"/>
                <a:t>F</a:t>
              </a:r>
            </a:p>
          </p:txBody>
        </p:sp>
        <p:sp>
          <p:nvSpPr>
            <p:cNvPr id="2147" name="文本框 51212"/>
            <p:cNvSpPr txBox="1">
              <a:spLocks noChangeArrowheads="1"/>
            </p:cNvSpPr>
            <p:nvPr/>
          </p:nvSpPr>
          <p:spPr bwMode="auto">
            <a:xfrm>
              <a:off x="1020" y="1661"/>
              <a:ext cx="24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altLang="zh-CN" sz="2000" b="1"/>
                <a:t>O</a:t>
              </a:r>
            </a:p>
          </p:txBody>
        </p:sp>
      </p:grpSp>
      <p:graphicFrame>
        <p:nvGraphicFramePr>
          <p:cNvPr id="2093" name="Object 45"/>
          <p:cNvGraphicFramePr>
            <a:graphicFrameLocks/>
          </p:cNvGraphicFramePr>
          <p:nvPr/>
        </p:nvGraphicFramePr>
        <p:xfrm>
          <a:off x="6372225" y="1700213"/>
          <a:ext cx="271463" cy="1800225"/>
        </p:xfrm>
        <a:graphic>
          <a:graphicData uri="http://schemas.openxmlformats.org/presentationml/2006/ole">
            <p:oleObj spid="_x0000_s2093" r:id="rId5" imgW="411480" imgH="2814120" progId="">
              <p:embed/>
            </p:oleObj>
          </a:graphicData>
        </a:graphic>
      </p:graphicFrame>
      <p:sp>
        <p:nvSpPr>
          <p:cNvPr id="2102" name="直接连接符 51214"/>
          <p:cNvSpPr>
            <a:spLocks noChangeShapeType="1"/>
          </p:cNvSpPr>
          <p:nvPr/>
        </p:nvSpPr>
        <p:spPr bwMode="auto">
          <a:xfrm>
            <a:off x="5003800" y="2638425"/>
            <a:ext cx="29527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grpSp>
        <p:nvGrpSpPr>
          <p:cNvPr id="2103" name="组合 51215"/>
          <p:cNvGrpSpPr>
            <a:grpSpLocks/>
          </p:cNvGrpSpPr>
          <p:nvPr/>
        </p:nvGrpSpPr>
        <p:grpSpPr bwMode="auto">
          <a:xfrm>
            <a:off x="5364163" y="2349500"/>
            <a:ext cx="2592387" cy="877888"/>
            <a:chOff x="431" y="1480"/>
            <a:chExt cx="1633" cy="553"/>
          </a:xfrm>
        </p:grpSpPr>
        <p:sp>
          <p:nvSpPr>
            <p:cNvPr id="2136" name="文本框 51216"/>
            <p:cNvSpPr txBox="1">
              <a:spLocks noChangeArrowheads="1"/>
            </p:cNvSpPr>
            <p:nvPr/>
          </p:nvSpPr>
          <p:spPr bwMode="auto">
            <a:xfrm>
              <a:off x="1610" y="1480"/>
              <a:ext cx="17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altLang="zh-CN" sz="2800" b="1">
                  <a:solidFill>
                    <a:srgbClr val="FF0000"/>
                  </a:solidFill>
                </a:rPr>
                <a:t>·</a:t>
              </a:r>
            </a:p>
          </p:txBody>
        </p:sp>
        <p:sp>
          <p:nvSpPr>
            <p:cNvPr id="2137" name="矩形 51217"/>
            <p:cNvSpPr>
              <a:spLocks noChangeArrowheads="1"/>
            </p:cNvSpPr>
            <p:nvPr/>
          </p:nvSpPr>
          <p:spPr bwMode="auto">
            <a:xfrm>
              <a:off x="476" y="1480"/>
              <a:ext cx="17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altLang="zh-CN" sz="2800" b="1">
                  <a:solidFill>
                    <a:srgbClr val="FF0000"/>
                  </a:solidFill>
                </a:rPr>
                <a:t>·</a:t>
              </a:r>
            </a:p>
          </p:txBody>
        </p:sp>
        <p:sp>
          <p:nvSpPr>
            <p:cNvPr id="2138" name="矩形 51218"/>
            <p:cNvSpPr>
              <a:spLocks noChangeArrowheads="1"/>
            </p:cNvSpPr>
            <p:nvPr/>
          </p:nvSpPr>
          <p:spPr bwMode="auto">
            <a:xfrm>
              <a:off x="1066" y="1480"/>
              <a:ext cx="17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altLang="zh-CN" sz="2800" b="1">
                  <a:solidFill>
                    <a:srgbClr val="FF0000"/>
                  </a:solidFill>
                </a:rPr>
                <a:t>·</a:t>
              </a:r>
            </a:p>
          </p:txBody>
        </p:sp>
        <p:sp>
          <p:nvSpPr>
            <p:cNvPr id="2139" name="文本框 51219"/>
            <p:cNvSpPr txBox="1">
              <a:spLocks noChangeArrowheads="1"/>
            </p:cNvSpPr>
            <p:nvPr/>
          </p:nvSpPr>
          <p:spPr bwMode="auto">
            <a:xfrm>
              <a:off x="431" y="1706"/>
              <a:ext cx="499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2800" b="1"/>
                <a:t>F</a:t>
              </a:r>
            </a:p>
          </p:txBody>
        </p:sp>
        <p:sp>
          <p:nvSpPr>
            <p:cNvPr id="2140" name="文本框 51220"/>
            <p:cNvSpPr txBox="1">
              <a:spLocks noChangeArrowheads="1"/>
            </p:cNvSpPr>
            <p:nvPr/>
          </p:nvSpPr>
          <p:spPr bwMode="auto">
            <a:xfrm>
              <a:off x="1565" y="1706"/>
              <a:ext cx="499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2800" b="1"/>
                <a:t>F</a:t>
              </a:r>
            </a:p>
          </p:txBody>
        </p:sp>
        <p:sp>
          <p:nvSpPr>
            <p:cNvPr id="2141" name="文本框 51221"/>
            <p:cNvSpPr txBox="1">
              <a:spLocks noChangeArrowheads="1"/>
            </p:cNvSpPr>
            <p:nvPr/>
          </p:nvSpPr>
          <p:spPr bwMode="auto">
            <a:xfrm>
              <a:off x="1020" y="1661"/>
              <a:ext cx="24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altLang="zh-CN" sz="2000" b="1"/>
                <a:t>O</a:t>
              </a:r>
            </a:p>
          </p:txBody>
        </p:sp>
      </p:grpSp>
      <p:sp>
        <p:nvSpPr>
          <p:cNvPr id="51223" name="直接连接符 51222"/>
          <p:cNvSpPr>
            <a:spLocks noChangeShapeType="1"/>
          </p:cNvSpPr>
          <p:nvPr/>
        </p:nvSpPr>
        <p:spPr bwMode="auto">
          <a:xfrm flipV="1">
            <a:off x="5292725" y="1989138"/>
            <a:ext cx="1150938" cy="863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1224" name="直接连接符 51223"/>
          <p:cNvSpPr>
            <a:spLocks noChangeShapeType="1"/>
          </p:cNvSpPr>
          <p:nvPr/>
        </p:nvSpPr>
        <p:spPr bwMode="auto">
          <a:xfrm>
            <a:off x="6443663" y="1989138"/>
            <a:ext cx="12239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CN" altLang="en-US"/>
          </a:p>
        </p:txBody>
      </p:sp>
      <p:graphicFrame>
        <p:nvGraphicFramePr>
          <p:cNvPr id="2094" name="Object 46"/>
          <p:cNvGraphicFramePr>
            <a:graphicFrameLocks/>
          </p:cNvGraphicFramePr>
          <p:nvPr/>
        </p:nvGraphicFramePr>
        <p:xfrm>
          <a:off x="6300788" y="4365625"/>
          <a:ext cx="627062" cy="1366838"/>
        </p:xfrm>
        <a:graphic>
          <a:graphicData uri="http://schemas.openxmlformats.org/presentationml/2006/ole">
            <p:oleObj spid="_x0000_s2094" r:id="rId6" imgW="581400" imgH="1152360" progId="">
              <p:embed/>
            </p:oleObj>
          </a:graphicData>
        </a:graphic>
      </p:graphicFrame>
      <p:grpSp>
        <p:nvGrpSpPr>
          <p:cNvPr id="2106" name="组合 51225"/>
          <p:cNvGrpSpPr>
            <a:grpSpLocks/>
          </p:cNvGrpSpPr>
          <p:nvPr/>
        </p:nvGrpSpPr>
        <p:grpSpPr bwMode="auto">
          <a:xfrm>
            <a:off x="5435600" y="4724400"/>
            <a:ext cx="2592388" cy="877888"/>
            <a:chOff x="431" y="1480"/>
            <a:chExt cx="1633" cy="553"/>
          </a:xfrm>
        </p:grpSpPr>
        <p:sp>
          <p:nvSpPr>
            <p:cNvPr id="2130" name="文本框 51226"/>
            <p:cNvSpPr txBox="1">
              <a:spLocks noChangeArrowheads="1"/>
            </p:cNvSpPr>
            <p:nvPr/>
          </p:nvSpPr>
          <p:spPr bwMode="auto">
            <a:xfrm>
              <a:off x="1610" y="1480"/>
              <a:ext cx="17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altLang="zh-CN" sz="2800" b="1">
                  <a:solidFill>
                    <a:srgbClr val="FF0000"/>
                  </a:solidFill>
                </a:rPr>
                <a:t>·</a:t>
              </a:r>
            </a:p>
          </p:txBody>
        </p:sp>
        <p:sp>
          <p:nvSpPr>
            <p:cNvPr id="2131" name="矩形 51227"/>
            <p:cNvSpPr>
              <a:spLocks noChangeArrowheads="1"/>
            </p:cNvSpPr>
            <p:nvPr/>
          </p:nvSpPr>
          <p:spPr bwMode="auto">
            <a:xfrm>
              <a:off x="476" y="1480"/>
              <a:ext cx="17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altLang="zh-CN" sz="2800" b="1">
                  <a:solidFill>
                    <a:srgbClr val="FF0000"/>
                  </a:solidFill>
                </a:rPr>
                <a:t>·</a:t>
              </a:r>
            </a:p>
          </p:txBody>
        </p:sp>
        <p:sp>
          <p:nvSpPr>
            <p:cNvPr id="2132" name="矩形 51228"/>
            <p:cNvSpPr>
              <a:spLocks noChangeArrowheads="1"/>
            </p:cNvSpPr>
            <p:nvPr/>
          </p:nvSpPr>
          <p:spPr bwMode="auto">
            <a:xfrm>
              <a:off x="1066" y="1480"/>
              <a:ext cx="17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altLang="zh-CN" sz="2800" b="1">
                  <a:solidFill>
                    <a:srgbClr val="FF0000"/>
                  </a:solidFill>
                </a:rPr>
                <a:t>·</a:t>
              </a:r>
            </a:p>
          </p:txBody>
        </p:sp>
        <p:sp>
          <p:nvSpPr>
            <p:cNvPr id="2133" name="文本框 51229"/>
            <p:cNvSpPr txBox="1">
              <a:spLocks noChangeArrowheads="1"/>
            </p:cNvSpPr>
            <p:nvPr/>
          </p:nvSpPr>
          <p:spPr bwMode="auto">
            <a:xfrm>
              <a:off x="431" y="1706"/>
              <a:ext cx="499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2800" b="1"/>
                <a:t>F</a:t>
              </a:r>
            </a:p>
          </p:txBody>
        </p:sp>
        <p:sp>
          <p:nvSpPr>
            <p:cNvPr id="2134" name="文本框 51230"/>
            <p:cNvSpPr txBox="1">
              <a:spLocks noChangeArrowheads="1"/>
            </p:cNvSpPr>
            <p:nvPr/>
          </p:nvSpPr>
          <p:spPr bwMode="auto">
            <a:xfrm>
              <a:off x="1565" y="1706"/>
              <a:ext cx="499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2800" b="1"/>
                <a:t>F</a:t>
              </a:r>
            </a:p>
          </p:txBody>
        </p:sp>
        <p:sp>
          <p:nvSpPr>
            <p:cNvPr id="2135" name="文本框 51231"/>
            <p:cNvSpPr txBox="1">
              <a:spLocks noChangeArrowheads="1"/>
            </p:cNvSpPr>
            <p:nvPr/>
          </p:nvSpPr>
          <p:spPr bwMode="auto">
            <a:xfrm>
              <a:off x="1020" y="1661"/>
              <a:ext cx="24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altLang="zh-CN" sz="2000" b="1"/>
                <a:t>O</a:t>
              </a:r>
            </a:p>
          </p:txBody>
        </p:sp>
      </p:grpSp>
      <p:sp>
        <p:nvSpPr>
          <p:cNvPr id="51233" name="直接连接符 51232"/>
          <p:cNvSpPr>
            <a:spLocks noChangeShapeType="1"/>
          </p:cNvSpPr>
          <p:nvPr/>
        </p:nvSpPr>
        <p:spPr bwMode="auto">
          <a:xfrm flipV="1">
            <a:off x="755650" y="4581525"/>
            <a:ext cx="865188" cy="431800"/>
          </a:xfrm>
          <a:prstGeom prst="line">
            <a:avLst/>
          </a:prstGeom>
          <a:noFill/>
          <a:ln w="38100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grpSp>
        <p:nvGrpSpPr>
          <p:cNvPr id="2108" name="组合 51233"/>
          <p:cNvGrpSpPr>
            <a:grpSpLocks/>
          </p:cNvGrpSpPr>
          <p:nvPr/>
        </p:nvGrpSpPr>
        <p:grpSpPr bwMode="auto">
          <a:xfrm>
            <a:off x="539750" y="4724400"/>
            <a:ext cx="2592388" cy="877888"/>
            <a:chOff x="431" y="1480"/>
            <a:chExt cx="1633" cy="553"/>
          </a:xfrm>
        </p:grpSpPr>
        <p:sp>
          <p:nvSpPr>
            <p:cNvPr id="2124" name="文本框 51234"/>
            <p:cNvSpPr txBox="1">
              <a:spLocks noChangeArrowheads="1"/>
            </p:cNvSpPr>
            <p:nvPr/>
          </p:nvSpPr>
          <p:spPr bwMode="auto">
            <a:xfrm>
              <a:off x="1610" y="1480"/>
              <a:ext cx="17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altLang="zh-CN" sz="2800" b="1">
                  <a:solidFill>
                    <a:srgbClr val="FF0000"/>
                  </a:solidFill>
                </a:rPr>
                <a:t>·</a:t>
              </a:r>
            </a:p>
          </p:txBody>
        </p:sp>
        <p:sp>
          <p:nvSpPr>
            <p:cNvPr id="2125" name="矩形 51235"/>
            <p:cNvSpPr>
              <a:spLocks noChangeArrowheads="1"/>
            </p:cNvSpPr>
            <p:nvPr/>
          </p:nvSpPr>
          <p:spPr bwMode="auto">
            <a:xfrm>
              <a:off x="476" y="1480"/>
              <a:ext cx="17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altLang="zh-CN" sz="2800" b="1">
                  <a:solidFill>
                    <a:srgbClr val="FF0000"/>
                  </a:solidFill>
                </a:rPr>
                <a:t>·</a:t>
              </a:r>
            </a:p>
          </p:txBody>
        </p:sp>
        <p:sp>
          <p:nvSpPr>
            <p:cNvPr id="2126" name="矩形 51236"/>
            <p:cNvSpPr>
              <a:spLocks noChangeArrowheads="1"/>
            </p:cNvSpPr>
            <p:nvPr/>
          </p:nvSpPr>
          <p:spPr bwMode="auto">
            <a:xfrm>
              <a:off x="1066" y="1480"/>
              <a:ext cx="17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altLang="zh-CN" sz="2800" b="1">
                  <a:solidFill>
                    <a:srgbClr val="FF0000"/>
                  </a:solidFill>
                </a:rPr>
                <a:t>·</a:t>
              </a:r>
            </a:p>
          </p:txBody>
        </p:sp>
        <p:sp>
          <p:nvSpPr>
            <p:cNvPr id="2127" name="文本框 51237"/>
            <p:cNvSpPr txBox="1">
              <a:spLocks noChangeArrowheads="1"/>
            </p:cNvSpPr>
            <p:nvPr/>
          </p:nvSpPr>
          <p:spPr bwMode="auto">
            <a:xfrm>
              <a:off x="431" y="1706"/>
              <a:ext cx="499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2800" b="1"/>
                <a:t>F</a:t>
              </a:r>
            </a:p>
          </p:txBody>
        </p:sp>
        <p:sp>
          <p:nvSpPr>
            <p:cNvPr id="2128" name="文本框 51238"/>
            <p:cNvSpPr txBox="1">
              <a:spLocks noChangeArrowheads="1"/>
            </p:cNvSpPr>
            <p:nvPr/>
          </p:nvSpPr>
          <p:spPr bwMode="auto">
            <a:xfrm>
              <a:off x="1565" y="1706"/>
              <a:ext cx="499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2800" b="1"/>
                <a:t>F</a:t>
              </a:r>
            </a:p>
          </p:txBody>
        </p:sp>
        <p:sp>
          <p:nvSpPr>
            <p:cNvPr id="2129" name="文本框 51239"/>
            <p:cNvSpPr txBox="1">
              <a:spLocks noChangeArrowheads="1"/>
            </p:cNvSpPr>
            <p:nvPr/>
          </p:nvSpPr>
          <p:spPr bwMode="auto">
            <a:xfrm>
              <a:off x="1020" y="1661"/>
              <a:ext cx="24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altLang="zh-CN" sz="2000" b="1"/>
                <a:t>O</a:t>
              </a:r>
            </a:p>
          </p:txBody>
        </p:sp>
      </p:grpSp>
      <p:sp>
        <p:nvSpPr>
          <p:cNvPr id="2109" name="直接连接符 51240"/>
          <p:cNvSpPr>
            <a:spLocks noChangeShapeType="1"/>
          </p:cNvSpPr>
          <p:nvPr/>
        </p:nvSpPr>
        <p:spPr bwMode="auto">
          <a:xfrm>
            <a:off x="5148263" y="5013325"/>
            <a:ext cx="29527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graphicFrame>
        <p:nvGraphicFramePr>
          <p:cNvPr id="2095" name="Object 47"/>
          <p:cNvGraphicFramePr>
            <a:graphicFrameLocks/>
          </p:cNvGraphicFramePr>
          <p:nvPr/>
        </p:nvGraphicFramePr>
        <p:xfrm>
          <a:off x="1403350" y="4365625"/>
          <a:ext cx="627063" cy="1366838"/>
        </p:xfrm>
        <a:graphic>
          <a:graphicData uri="http://schemas.openxmlformats.org/presentationml/2006/ole">
            <p:oleObj spid="_x0000_s2095" r:id="rId7" imgW="581400" imgH="1152360" progId="">
              <p:embed/>
            </p:oleObj>
          </a:graphicData>
        </a:graphic>
      </p:graphicFrame>
      <p:sp>
        <p:nvSpPr>
          <p:cNvPr id="2110" name="直接连接符 51242"/>
          <p:cNvSpPr>
            <a:spLocks noChangeShapeType="1"/>
          </p:cNvSpPr>
          <p:nvPr/>
        </p:nvSpPr>
        <p:spPr bwMode="auto">
          <a:xfrm>
            <a:off x="323850" y="5013325"/>
            <a:ext cx="27368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1244" name="直接连接符 51243"/>
          <p:cNvSpPr>
            <a:spLocks noChangeShapeType="1"/>
          </p:cNvSpPr>
          <p:nvPr/>
        </p:nvSpPr>
        <p:spPr bwMode="auto">
          <a:xfrm flipV="1">
            <a:off x="1619250" y="3933825"/>
            <a:ext cx="1223963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1245" name="直接连接符 51244"/>
          <p:cNvSpPr>
            <a:spLocks noChangeShapeType="1"/>
          </p:cNvSpPr>
          <p:nvPr/>
        </p:nvSpPr>
        <p:spPr bwMode="auto">
          <a:xfrm>
            <a:off x="684213" y="4581525"/>
            <a:ext cx="100806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1246" name="直接连接符 51245"/>
          <p:cNvSpPr>
            <a:spLocks noChangeShapeType="1"/>
          </p:cNvSpPr>
          <p:nvPr/>
        </p:nvSpPr>
        <p:spPr bwMode="auto">
          <a:xfrm flipH="1" flipV="1">
            <a:off x="6659563" y="4652963"/>
            <a:ext cx="792162" cy="360362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1247" name="直接连接符 51246"/>
          <p:cNvSpPr>
            <a:spLocks noChangeShapeType="1"/>
          </p:cNvSpPr>
          <p:nvPr/>
        </p:nvSpPr>
        <p:spPr bwMode="auto">
          <a:xfrm>
            <a:off x="5580063" y="4149725"/>
            <a:ext cx="1079500" cy="5032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1248" name="直接连接符 51247"/>
          <p:cNvSpPr>
            <a:spLocks noChangeShapeType="1"/>
          </p:cNvSpPr>
          <p:nvPr/>
        </p:nvSpPr>
        <p:spPr bwMode="auto">
          <a:xfrm>
            <a:off x="6588125" y="4652963"/>
            <a:ext cx="12239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116" name="矩形 51248"/>
          <p:cNvSpPr>
            <a:spLocks noChangeArrowheads="1" noChangeShapeType="1" noTextEdit="1"/>
          </p:cNvSpPr>
          <p:nvPr/>
        </p:nvSpPr>
        <p:spPr bwMode="auto">
          <a:xfrm>
            <a:off x="0" y="404813"/>
            <a:ext cx="8301038" cy="915987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100000"/>
              </a:avLst>
            </a:prstTxWarp>
            <a:scene3d>
              <a:camera prst="legacyPerspectiveFront">
                <a:rot lat="20519997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zh-CN" alt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宋体"/>
                <a:ea typeface="宋体"/>
              </a:rPr>
              <a:t>透镜的光心、焦点、焦距及三条特殊光线</a:t>
            </a:r>
          </a:p>
        </p:txBody>
      </p:sp>
      <p:graphicFrame>
        <p:nvGraphicFramePr>
          <p:cNvPr id="2096" name="Object 48"/>
          <p:cNvGraphicFramePr>
            <a:graphicFrameLocks/>
          </p:cNvGraphicFramePr>
          <p:nvPr/>
        </p:nvGraphicFramePr>
        <p:xfrm>
          <a:off x="4084638" y="2060575"/>
          <a:ext cx="271462" cy="1800225"/>
        </p:xfrm>
        <a:graphic>
          <a:graphicData uri="http://schemas.openxmlformats.org/presentationml/2006/ole">
            <p:oleObj spid="_x0000_s2096" r:id="rId8" imgW="411480" imgH="2814120" progId="">
              <p:embed/>
            </p:oleObj>
          </a:graphicData>
        </a:graphic>
      </p:graphicFrame>
      <p:sp>
        <p:nvSpPr>
          <p:cNvPr id="51251" name="直接连接符 51250"/>
          <p:cNvSpPr>
            <a:spLocks noChangeShapeType="1"/>
          </p:cNvSpPr>
          <p:nvPr/>
        </p:nvSpPr>
        <p:spPr bwMode="auto">
          <a:xfrm>
            <a:off x="3132138" y="2492375"/>
            <a:ext cx="2232025" cy="1079500"/>
          </a:xfrm>
          <a:prstGeom prst="line">
            <a:avLst/>
          </a:prstGeom>
          <a:noFill/>
          <a:ln w="38100">
            <a:solidFill>
              <a:srgbClr val="3333FF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1252" name="直接连接符 51251"/>
          <p:cNvSpPr>
            <a:spLocks noChangeShapeType="1"/>
          </p:cNvSpPr>
          <p:nvPr/>
        </p:nvSpPr>
        <p:spPr bwMode="auto">
          <a:xfrm>
            <a:off x="2916238" y="2997200"/>
            <a:ext cx="3048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1253" name="椭圆 51252"/>
          <p:cNvSpPr>
            <a:spLocks noChangeArrowheads="1"/>
          </p:cNvSpPr>
          <p:nvPr/>
        </p:nvSpPr>
        <p:spPr bwMode="auto">
          <a:xfrm>
            <a:off x="4211638" y="2995613"/>
            <a:ext cx="71437" cy="730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 sz="3800" b="1">
              <a:ea typeface="黑体" pitchFamily="49" charset="-122"/>
            </a:endParaRPr>
          </a:p>
        </p:txBody>
      </p:sp>
      <p:graphicFrame>
        <p:nvGraphicFramePr>
          <p:cNvPr id="2097" name="Object 49"/>
          <p:cNvGraphicFramePr>
            <a:graphicFrameLocks/>
          </p:cNvGraphicFramePr>
          <p:nvPr/>
        </p:nvGraphicFramePr>
        <p:xfrm>
          <a:off x="3708400" y="4508500"/>
          <a:ext cx="627063" cy="1366838"/>
        </p:xfrm>
        <a:graphic>
          <a:graphicData uri="http://schemas.openxmlformats.org/presentationml/2006/ole">
            <p:oleObj spid="_x0000_s2097" r:id="rId9" imgW="581400" imgH="1152360" progId="">
              <p:embed/>
            </p:oleObj>
          </a:graphicData>
        </a:graphic>
      </p:graphicFrame>
      <p:sp>
        <p:nvSpPr>
          <p:cNvPr id="51255" name="直接连接符 51254"/>
          <p:cNvSpPr>
            <a:spLocks noChangeShapeType="1"/>
          </p:cNvSpPr>
          <p:nvPr/>
        </p:nvSpPr>
        <p:spPr bwMode="auto">
          <a:xfrm flipH="1">
            <a:off x="2700338" y="5157788"/>
            <a:ext cx="2663825" cy="2381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1256" name="直接连接符 51255"/>
          <p:cNvSpPr>
            <a:spLocks noChangeShapeType="1"/>
          </p:cNvSpPr>
          <p:nvPr/>
        </p:nvSpPr>
        <p:spPr bwMode="auto">
          <a:xfrm>
            <a:off x="3995738" y="5157788"/>
            <a:ext cx="1295400" cy="6858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1257" name="直接连接符 51256"/>
          <p:cNvSpPr>
            <a:spLocks noChangeShapeType="1"/>
          </p:cNvSpPr>
          <p:nvPr/>
        </p:nvSpPr>
        <p:spPr bwMode="auto">
          <a:xfrm>
            <a:off x="2700338" y="4471988"/>
            <a:ext cx="1295400" cy="6858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1258" name="椭圆 51257"/>
          <p:cNvSpPr>
            <a:spLocks noChangeArrowheads="1"/>
          </p:cNvSpPr>
          <p:nvPr/>
        </p:nvSpPr>
        <p:spPr bwMode="auto">
          <a:xfrm>
            <a:off x="3995738" y="5157788"/>
            <a:ext cx="71437" cy="714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 sz="3800" b="1">
              <a:ea typeface="黑体" pitchFamily="49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1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51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51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51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51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51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1000"/>
                                        <p:tgtEl>
                                          <p:spTgt spid="51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51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51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51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512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1"/>
                            </p:stCondLst>
                            <p:childTnLst>
                              <p:par>
                                <p:cTn id="7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500"/>
                                        <p:tgtEl>
                                          <p:spTgt spid="5125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501"/>
                            </p:stCondLst>
                            <p:childTnLst>
                              <p:par>
                                <p:cTn id="7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500"/>
                                        <p:tgtEl>
                                          <p:spTgt spid="512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5" grpId="0" animBg="1"/>
      <p:bldP spid="51206" grpId="0" animBg="1"/>
      <p:bldP spid="51223" grpId="0" animBg="1"/>
      <p:bldP spid="51224" grpId="0" animBg="1"/>
      <p:bldP spid="51233" grpId="0" animBg="1"/>
      <p:bldP spid="51244" grpId="0" animBg="1"/>
      <p:bldP spid="51245" grpId="0" animBg="1"/>
      <p:bldP spid="51246" grpId="0" animBg="1"/>
      <p:bldP spid="51247" grpId="0" animBg="1"/>
      <p:bldP spid="51248" grpId="0" animBg="1"/>
      <p:bldP spid="51251" grpId="0" animBg="1"/>
      <p:bldP spid="51252" grpId="0" animBg="1"/>
      <p:bldP spid="51255" grpId="0" animBg="1"/>
      <p:bldP spid="51256" grpId="0" animBg="1"/>
      <p:bldP spid="51257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矩形 53249"/>
          <p:cNvSpPr>
            <a:spLocks noChangeArrowheads="1" noChangeShapeType="1" noTextEdit="1"/>
          </p:cNvSpPr>
          <p:nvPr/>
        </p:nvSpPr>
        <p:spPr bwMode="auto">
          <a:xfrm>
            <a:off x="1979613" y="620713"/>
            <a:ext cx="4968875" cy="381635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7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zh-CN" altLang="en-US" sz="9600" kern="10" spc="1921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华文行楷"/>
              </a:rPr>
              <a:t>再见</a:t>
            </a:r>
          </a:p>
        </p:txBody>
      </p:sp>
      <p:pic>
        <p:nvPicPr>
          <p:cNvPr id="54274" name="图片 53250" descr="GIFXS0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221163"/>
            <a:ext cx="9144000" cy="203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4275" name="矩形 53251"/>
          <p:cNvSpPr>
            <a:spLocks noChangeArrowheads="1" noChangeShapeType="1" noTextEdit="1"/>
          </p:cNvSpPr>
          <p:nvPr/>
        </p:nvSpPr>
        <p:spPr bwMode="auto">
          <a:xfrm>
            <a:off x="3779838" y="4581525"/>
            <a:ext cx="2514600" cy="609600"/>
          </a:xfrm>
          <a:prstGeom prst="rect">
            <a:avLst/>
          </a:prstGeom>
        </p:spPr>
        <p:txBody>
          <a:bodyPr wrap="none" fromWordArt="1">
            <a:prstTxWarp prst="textTriangle">
              <a:avLst>
                <a:gd name="adj" fmla="val 50000"/>
              </a:avLst>
            </a:prstTxWarp>
            <a:scene3d>
              <a:camera prst="legacyObliqueTopLeft"/>
              <a:lightRig rig="legacyNormal3" dir="r"/>
            </a:scene3d>
            <a:sp3d extrusionH="201600" prstMaterial="legacyMatte">
              <a:extrusionClr>
                <a:srgbClr val="0066CC"/>
              </a:extrusionClr>
            </a:sp3d>
          </a:bodyPr>
          <a:lstStyle/>
          <a:p>
            <a:pPr algn="ctr"/>
            <a:r>
              <a:rPr lang="en-US" altLang="zh-CN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 scaled="1"/>
                </a:gradFill>
                <a:latin typeface="宋体"/>
                <a:ea typeface="宋体"/>
              </a:rPr>
              <a:t>121  121  121</a:t>
            </a:r>
            <a:endParaRPr lang="zh-CN" altLang="en-US" sz="3600" kern="1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FFCC"/>
                  </a:gs>
                  <a:gs pos="100000">
                    <a:srgbClr val="FF9999"/>
                  </a:gs>
                </a:gsLst>
                <a:lin ang="5400000" scaled="1"/>
              </a:gradFill>
              <a:latin typeface="宋体"/>
              <a:ea typeface="宋体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7" name="组合 64"/>
          <p:cNvGrpSpPr>
            <a:grpSpLocks/>
          </p:cNvGrpSpPr>
          <p:nvPr/>
        </p:nvGrpSpPr>
        <p:grpSpPr bwMode="auto">
          <a:xfrm>
            <a:off x="1527175" y="1200150"/>
            <a:ext cx="6072188" cy="3857625"/>
            <a:chOff x="1526702" y="1199660"/>
            <a:chExt cx="6072230" cy="3858446"/>
          </a:xfrm>
        </p:grpSpPr>
        <p:sp>
          <p:nvSpPr>
            <p:cNvPr id="19475" name="TextBox 45"/>
            <p:cNvSpPr txBox="1">
              <a:spLocks noChangeArrowheads="1"/>
            </p:cNvSpPr>
            <p:nvPr/>
          </p:nvSpPr>
          <p:spPr bwMode="auto">
            <a:xfrm>
              <a:off x="5461914" y="1883900"/>
              <a:ext cx="35719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altLang="zh-CN" sz="2800" b="1">
                  <a:ea typeface="黑体" pitchFamily="49" charset="-122"/>
                </a:rPr>
                <a:t>F</a:t>
              </a:r>
              <a:endParaRPr lang="zh-CN" altLang="en-US" sz="2800" b="1">
                <a:ea typeface="黑体" pitchFamily="49" charset="-122"/>
              </a:endParaRPr>
            </a:p>
          </p:txBody>
        </p:sp>
        <p:grpSp>
          <p:nvGrpSpPr>
            <p:cNvPr id="19476" name="组合 63"/>
            <p:cNvGrpSpPr>
              <a:grpSpLocks/>
            </p:cNvGrpSpPr>
            <p:nvPr/>
          </p:nvGrpSpPr>
          <p:grpSpPr bwMode="auto">
            <a:xfrm>
              <a:off x="1526702" y="1199660"/>
              <a:ext cx="6072230" cy="3858446"/>
              <a:chOff x="1526702" y="1199660"/>
              <a:chExt cx="6072230" cy="3858446"/>
            </a:xfrm>
          </p:grpSpPr>
          <p:sp>
            <p:nvSpPr>
              <p:cNvPr id="9" name="椭圆 8"/>
              <p:cNvSpPr/>
              <p:nvPr/>
            </p:nvSpPr>
            <p:spPr>
              <a:xfrm>
                <a:off x="4384222" y="1199660"/>
                <a:ext cx="357190" cy="2643751"/>
              </a:xfrm>
              <a:prstGeom prst="ellipse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cxnSp>
            <p:nvCxnSpPr>
              <p:cNvPr id="12" name="直接连接符 11"/>
              <p:cNvCxnSpPr/>
              <p:nvPr/>
            </p:nvCxnSpPr>
            <p:spPr>
              <a:xfrm>
                <a:off x="1526702" y="2485809"/>
                <a:ext cx="6072230" cy="1588"/>
              </a:xfrm>
              <a:prstGeom prst="line">
                <a:avLst/>
              </a:prstGeom>
              <a:ln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直接连接符 16"/>
              <p:cNvCxnSpPr/>
              <p:nvPr/>
            </p:nvCxnSpPr>
            <p:spPr>
              <a:xfrm rot="5400000">
                <a:off x="3429319" y="2413562"/>
                <a:ext cx="142905" cy="1587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直接连接符 18"/>
              <p:cNvCxnSpPr/>
              <p:nvPr/>
            </p:nvCxnSpPr>
            <p:spPr>
              <a:xfrm rot="5400000">
                <a:off x="5581984" y="2413562"/>
                <a:ext cx="142905" cy="1587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直接连接符 20"/>
              <p:cNvCxnSpPr/>
              <p:nvPr/>
            </p:nvCxnSpPr>
            <p:spPr>
              <a:xfrm rot="5400000">
                <a:off x="2325999" y="2411975"/>
                <a:ext cx="142905" cy="1588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直接连接符 21"/>
              <p:cNvCxnSpPr/>
              <p:nvPr/>
            </p:nvCxnSpPr>
            <p:spPr>
              <a:xfrm rot="5400000">
                <a:off x="6644029" y="2405624"/>
                <a:ext cx="142905" cy="1588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9483" name="TextBox 44"/>
              <p:cNvSpPr txBox="1">
                <a:spLocks noChangeArrowheads="1"/>
              </p:cNvSpPr>
              <p:nvPr/>
            </p:nvSpPr>
            <p:spPr bwMode="auto">
              <a:xfrm>
                <a:off x="3286116" y="2500306"/>
                <a:ext cx="357190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altLang="zh-CN" sz="2800" b="1">
                    <a:ea typeface="黑体" pitchFamily="49" charset="-122"/>
                  </a:rPr>
                  <a:t>F</a:t>
                </a:r>
                <a:endParaRPr lang="zh-CN" altLang="en-US" sz="2800" b="1">
                  <a:ea typeface="黑体" pitchFamily="49" charset="-122"/>
                </a:endParaRPr>
              </a:p>
            </p:txBody>
          </p:sp>
          <p:cxnSp>
            <p:nvCxnSpPr>
              <p:cNvPr id="48" name="直接连接符 47"/>
              <p:cNvCxnSpPr/>
              <p:nvPr/>
            </p:nvCxnSpPr>
            <p:spPr>
              <a:xfrm rot="5400000">
                <a:off x="2518698" y="4092701"/>
                <a:ext cx="1929222" cy="15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直接连接符 48"/>
              <p:cNvCxnSpPr/>
              <p:nvPr/>
            </p:nvCxnSpPr>
            <p:spPr>
              <a:xfrm rot="5400000">
                <a:off x="3595824" y="4091908"/>
                <a:ext cx="1927635" cy="15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直接箭头连接符 50"/>
              <p:cNvCxnSpPr/>
              <p:nvPr/>
            </p:nvCxnSpPr>
            <p:spPr>
              <a:xfrm>
                <a:off x="4209596" y="4286417"/>
                <a:ext cx="357190" cy="158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直接箭头连接符 51"/>
              <p:cNvCxnSpPr/>
              <p:nvPr/>
            </p:nvCxnSpPr>
            <p:spPr>
              <a:xfrm rot="10800000">
                <a:off x="3484104" y="4289592"/>
                <a:ext cx="334964" cy="9527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9488" name="TextBox 53"/>
              <p:cNvSpPr txBox="1">
                <a:spLocks noChangeArrowheads="1"/>
              </p:cNvSpPr>
              <p:nvPr/>
            </p:nvSpPr>
            <p:spPr bwMode="auto">
              <a:xfrm>
                <a:off x="3860944" y="4007292"/>
                <a:ext cx="346570" cy="6771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zh-CN" sz="3800" b="1">
                    <a:ea typeface="黑体" pitchFamily="49" charset="-122"/>
                  </a:rPr>
                  <a:t>f</a:t>
                </a:r>
                <a:endParaRPr lang="zh-CN" altLang="en-US" sz="3800" b="1">
                  <a:ea typeface="黑体" pitchFamily="49" charset="-122"/>
                </a:endParaRPr>
              </a:p>
            </p:txBody>
          </p:sp>
        </p:grpSp>
      </p:grpSp>
      <p:sp>
        <p:nvSpPr>
          <p:cNvPr id="11" name="日期占位符 1"/>
          <p:cNvSpPr>
            <a:spLocks noGrp="1"/>
          </p:cNvSpPr>
          <p:nvPr>
            <p:ph type="dt" sz="quarter" idx="10"/>
          </p:nvPr>
        </p:nvSpPr>
        <p:spPr>
          <a:xfrm>
            <a:off x="457200" y="6356350"/>
            <a:ext cx="2133600" cy="365125"/>
          </a:xfrm>
          <a:noFill/>
          <a:ln/>
        </p:spPr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A161D7C5-F381-4767-9104-42938A9EAC35}" type="datetime1">
              <a:rPr lang="zh-CN" altLang="en-US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2017/11/16</a:t>
            </a:fld>
            <a:endParaRPr lang="en-US" altLang="zh-CN" sz="1200">
              <a:solidFill>
                <a:schemeClr val="tx1">
                  <a:tint val="75000"/>
                </a:schemeClr>
              </a:solidFill>
              <a:latin typeface="+mn-lt"/>
              <a:ea typeface="+mn-ea"/>
            </a:endParaRPr>
          </a:p>
        </p:txBody>
      </p:sp>
      <p:grpSp>
        <p:nvGrpSpPr>
          <p:cNvPr id="19459" name="Group 5"/>
          <p:cNvGrpSpPr>
            <a:grpSpLocks/>
          </p:cNvGrpSpPr>
          <p:nvPr/>
        </p:nvGrpSpPr>
        <p:grpSpPr bwMode="auto">
          <a:xfrm>
            <a:off x="857250" y="268288"/>
            <a:ext cx="3143250" cy="1014412"/>
            <a:chOff x="2448" y="1845"/>
            <a:chExt cx="2832" cy="565"/>
          </a:xfrm>
        </p:grpSpPr>
        <p:pic>
          <p:nvPicPr>
            <p:cNvPr id="19470" name="Picture 6" descr="uarh4nj2[1]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443" y="1925"/>
              <a:ext cx="837" cy="4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19471" name="Group 7"/>
            <p:cNvGrpSpPr>
              <a:grpSpLocks/>
            </p:cNvGrpSpPr>
            <p:nvPr/>
          </p:nvGrpSpPr>
          <p:grpSpPr bwMode="auto">
            <a:xfrm>
              <a:off x="2448" y="1845"/>
              <a:ext cx="1802" cy="565"/>
              <a:chOff x="672" y="3460"/>
              <a:chExt cx="5406" cy="572"/>
            </a:xfrm>
          </p:grpSpPr>
          <p:sp>
            <p:nvSpPr>
              <p:cNvPr id="19473" name="AutoShape 8"/>
              <p:cNvSpPr>
                <a:spLocks noChangeArrowheads="1"/>
              </p:cNvSpPr>
              <p:nvPr/>
            </p:nvSpPr>
            <p:spPr bwMode="auto">
              <a:xfrm>
                <a:off x="672" y="3504"/>
                <a:ext cx="5406" cy="528"/>
              </a:xfrm>
              <a:prstGeom prst="horizontalScroll">
                <a:avLst>
                  <a:gd name="adj" fmla="val 12500"/>
                </a:avLst>
              </a:prstGeom>
              <a:gradFill rotWithShape="0">
                <a:gsLst>
                  <a:gs pos="0">
                    <a:srgbClr val="FFEDED"/>
                  </a:gs>
                  <a:gs pos="100000">
                    <a:srgbClr val="FFFFFF"/>
                  </a:gs>
                </a:gsLst>
                <a:path path="rect">
                  <a:fillToRect r="100000" b="100000"/>
                </a:path>
              </a:gradFill>
              <a:ln w="9525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CN" altLang="en-US" sz="3800" b="1">
                  <a:ea typeface="黑体" pitchFamily="49" charset="-122"/>
                </a:endParaRPr>
              </a:p>
            </p:txBody>
          </p:sp>
          <p:sp>
            <p:nvSpPr>
              <p:cNvPr id="28681" name="Text Box 9"/>
              <p:cNvSpPr txBox="1">
                <a:spLocks noChangeArrowheads="1"/>
              </p:cNvSpPr>
              <p:nvPr/>
            </p:nvSpPr>
            <p:spPr bwMode="auto">
              <a:xfrm>
                <a:off x="719" y="3460"/>
                <a:ext cx="4128" cy="327"/>
              </a:xfrm>
              <a:prstGeom prst="rect">
                <a:avLst/>
              </a:prstGeom>
              <a:noFill/>
              <a:ln w="9525" algn="ctr">
                <a:noFill/>
                <a:miter lim="800000"/>
              </a:ln>
              <a:effectLst/>
            </p:spPr>
            <p:txBody>
              <a:bodyPr anchor="ctr">
                <a:spAutoFit/>
              </a:bodyPr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zh-CN" sz="320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  <a:ea typeface="幼圆" pitchFamily="49" charset="-122"/>
                </a:endParaRPr>
              </a:p>
            </p:txBody>
          </p:sp>
        </p:grpSp>
        <p:sp>
          <p:nvSpPr>
            <p:cNvPr id="19472" name="Text Box 10"/>
            <p:cNvSpPr txBox="1">
              <a:spLocks noChangeArrowheads="1"/>
            </p:cNvSpPr>
            <p:nvPr/>
          </p:nvSpPr>
          <p:spPr bwMode="auto">
            <a:xfrm>
              <a:off x="2544" y="1968"/>
              <a:ext cx="1706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zh-CN" altLang="en-US" sz="3200" b="1">
                  <a:solidFill>
                    <a:srgbClr val="FF0000"/>
                  </a:solidFill>
                  <a:latin typeface="Times New Roman" pitchFamily="18" charset="0"/>
                  <a:ea typeface="隶书"/>
                  <a:cs typeface="隶书"/>
                </a:rPr>
                <a:t>作图研究</a:t>
              </a:r>
            </a:p>
          </p:txBody>
        </p:sp>
      </p:grpSp>
      <p:cxnSp>
        <p:nvCxnSpPr>
          <p:cNvPr id="15" name="直接连接符 14"/>
          <p:cNvCxnSpPr/>
          <p:nvPr/>
        </p:nvCxnSpPr>
        <p:spPr>
          <a:xfrm rot="5400000" flipH="1" flipV="1">
            <a:off x="2598738" y="2486025"/>
            <a:ext cx="1588" cy="158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椭圆 19"/>
          <p:cNvSpPr/>
          <p:nvPr/>
        </p:nvSpPr>
        <p:spPr>
          <a:xfrm>
            <a:off x="4527550" y="2447925"/>
            <a:ext cx="71438" cy="71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cxnSp>
        <p:nvCxnSpPr>
          <p:cNvPr id="26" name="直接箭头连接符 25"/>
          <p:cNvCxnSpPr/>
          <p:nvPr/>
        </p:nvCxnSpPr>
        <p:spPr>
          <a:xfrm rot="5400000" flipH="1" flipV="1">
            <a:off x="1429544" y="2070894"/>
            <a:ext cx="857250" cy="1588"/>
          </a:xfrm>
          <a:prstGeom prst="straightConnector1">
            <a:avLst/>
          </a:prstGeom>
          <a:ln w="31750" cmpd="sng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箭头连接符 27"/>
          <p:cNvCxnSpPr/>
          <p:nvPr/>
        </p:nvCxnSpPr>
        <p:spPr>
          <a:xfrm flipV="1">
            <a:off x="1857375" y="1630363"/>
            <a:ext cx="2757488" cy="127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接箭头连接符 29"/>
          <p:cNvCxnSpPr/>
          <p:nvPr/>
        </p:nvCxnSpPr>
        <p:spPr>
          <a:xfrm>
            <a:off x="4572000" y="1643063"/>
            <a:ext cx="2928938" cy="235743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接箭头连接符 34"/>
          <p:cNvCxnSpPr/>
          <p:nvPr/>
        </p:nvCxnSpPr>
        <p:spPr>
          <a:xfrm>
            <a:off x="1824038" y="1643063"/>
            <a:ext cx="5391150" cy="164306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接箭头连接符 39"/>
          <p:cNvCxnSpPr/>
          <p:nvPr/>
        </p:nvCxnSpPr>
        <p:spPr>
          <a:xfrm rot="5400000">
            <a:off x="6003926" y="2749550"/>
            <a:ext cx="500062" cy="1587"/>
          </a:xfrm>
          <a:prstGeom prst="straightConnector1">
            <a:avLst/>
          </a:prstGeom>
          <a:ln w="31750" cmpd="sng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>
            <a:spLocks noChangeArrowheads="1"/>
          </p:cNvSpPr>
          <p:nvPr/>
        </p:nvSpPr>
        <p:spPr bwMode="auto">
          <a:xfrm>
            <a:off x="1500188" y="5143500"/>
            <a:ext cx="6143625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3800" b="1">
                <a:ea typeface="BatangChe" pitchFamily="49" charset="-127"/>
              </a:rPr>
              <a:t>u&gt;2f  f&lt;v&lt;2f  </a:t>
            </a:r>
            <a:r>
              <a:rPr lang="zh-CN" altLang="en-US" sz="3800" b="1">
                <a:ea typeface="BatangChe" pitchFamily="49" charset="-127"/>
              </a:rPr>
              <a:t>倒立缩小实像</a:t>
            </a:r>
            <a:r>
              <a:rPr lang="en-US" altLang="zh-CN" sz="3800" b="1">
                <a:ea typeface="BatangChe" pitchFamily="49" charset="-127"/>
              </a:rPr>
              <a:t>  </a:t>
            </a:r>
            <a:endParaRPr lang="zh-CN" altLang="en-US" sz="3800" b="1">
              <a:ea typeface="BatangChe" pitchFamily="49" charset="-127"/>
            </a:endParaRPr>
          </a:p>
        </p:txBody>
      </p:sp>
      <p:sp>
        <p:nvSpPr>
          <p:cNvPr id="19468" name="TextBox 31"/>
          <p:cNvSpPr txBox="1">
            <a:spLocks noChangeArrowheads="1"/>
          </p:cNvSpPr>
          <p:nvPr/>
        </p:nvSpPr>
        <p:spPr bwMode="auto">
          <a:xfrm>
            <a:off x="4000500" y="571500"/>
            <a:ext cx="4572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2400" b="1">
                <a:solidFill>
                  <a:srgbClr val="00B0F0"/>
                </a:solidFill>
                <a:latin typeface="微软雅黑" pitchFamily="34" charset="-122"/>
                <a:ea typeface="微软雅黑" pitchFamily="34" charset="-122"/>
              </a:rPr>
              <a:t>利用通过凸透镜的三条特殊光线</a:t>
            </a:r>
          </a:p>
        </p:txBody>
      </p:sp>
      <p:sp>
        <p:nvSpPr>
          <p:cNvPr id="19469" name="文本框 8225"/>
          <p:cNvSpPr txBox="1">
            <a:spLocks noChangeArrowheads="1"/>
          </p:cNvSpPr>
          <p:nvPr/>
        </p:nvSpPr>
        <p:spPr bwMode="auto">
          <a:xfrm>
            <a:off x="0" y="1268413"/>
            <a:ext cx="1295400" cy="671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800" b="1">
                <a:ea typeface="黑体" pitchFamily="49" charset="-122"/>
              </a:rPr>
              <a:t>①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quarter" idx="10"/>
          </p:nvPr>
        </p:nvSpPr>
        <p:spPr>
          <a:xfrm>
            <a:off x="457200" y="6356350"/>
            <a:ext cx="2133600" cy="365125"/>
          </a:xfrm>
          <a:noFill/>
          <a:ln/>
        </p:spPr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C1BE740F-1118-4F0E-B6AF-547EFB571D2F}" type="datetime1">
              <a:rPr lang="zh-CN" altLang="en-US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2017/11/16</a:t>
            </a:fld>
            <a:endParaRPr lang="en-US" altLang="zh-CN" sz="1200">
              <a:solidFill>
                <a:schemeClr val="tx1">
                  <a:tint val="75000"/>
                </a:schemeClr>
              </a:solidFill>
              <a:latin typeface="+mn-lt"/>
              <a:ea typeface="+mn-ea"/>
            </a:endParaRPr>
          </a:p>
        </p:txBody>
      </p:sp>
      <p:grpSp>
        <p:nvGrpSpPr>
          <p:cNvPr id="20482" name="组合 50"/>
          <p:cNvGrpSpPr>
            <a:grpSpLocks/>
          </p:cNvGrpSpPr>
          <p:nvPr/>
        </p:nvGrpSpPr>
        <p:grpSpPr bwMode="auto">
          <a:xfrm>
            <a:off x="1527175" y="1200150"/>
            <a:ext cx="6072188" cy="3857625"/>
            <a:chOff x="1526702" y="1199660"/>
            <a:chExt cx="6072230" cy="3858446"/>
          </a:xfrm>
        </p:grpSpPr>
        <p:grpSp>
          <p:nvGrpSpPr>
            <p:cNvPr id="20490" name="组合 34"/>
            <p:cNvGrpSpPr>
              <a:grpSpLocks/>
            </p:cNvGrpSpPr>
            <p:nvPr/>
          </p:nvGrpSpPr>
          <p:grpSpPr bwMode="auto">
            <a:xfrm>
              <a:off x="1526702" y="1199660"/>
              <a:ext cx="6072230" cy="3858446"/>
              <a:chOff x="1526702" y="1199660"/>
              <a:chExt cx="6072230" cy="3858446"/>
            </a:xfrm>
          </p:grpSpPr>
          <p:sp>
            <p:nvSpPr>
              <p:cNvPr id="20492" name="TextBox 35"/>
              <p:cNvSpPr txBox="1">
                <a:spLocks noChangeArrowheads="1"/>
              </p:cNvSpPr>
              <p:nvPr/>
            </p:nvSpPr>
            <p:spPr bwMode="auto">
              <a:xfrm>
                <a:off x="5461914" y="1883900"/>
                <a:ext cx="357190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altLang="zh-CN" sz="2800" b="1">
                    <a:ea typeface="黑体" pitchFamily="49" charset="-122"/>
                  </a:rPr>
                  <a:t>F</a:t>
                </a:r>
                <a:endParaRPr lang="zh-CN" altLang="en-US" sz="2800" b="1">
                  <a:ea typeface="黑体" pitchFamily="49" charset="-122"/>
                </a:endParaRPr>
              </a:p>
            </p:txBody>
          </p:sp>
          <p:grpSp>
            <p:nvGrpSpPr>
              <p:cNvPr id="20493" name="组合 63"/>
              <p:cNvGrpSpPr>
                <a:grpSpLocks/>
              </p:cNvGrpSpPr>
              <p:nvPr/>
            </p:nvGrpSpPr>
            <p:grpSpPr bwMode="auto">
              <a:xfrm>
                <a:off x="1526702" y="1199660"/>
                <a:ext cx="6072230" cy="3858446"/>
                <a:chOff x="1526702" y="1199660"/>
                <a:chExt cx="6072230" cy="3858446"/>
              </a:xfrm>
            </p:grpSpPr>
            <p:sp>
              <p:nvSpPr>
                <p:cNvPr id="38" name="椭圆 37"/>
                <p:cNvSpPr/>
                <p:nvPr/>
              </p:nvSpPr>
              <p:spPr>
                <a:xfrm>
                  <a:off x="4384222" y="1199660"/>
                  <a:ext cx="357190" cy="2643751"/>
                </a:xfrm>
                <a:prstGeom prst="ellipse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zh-CN" altLang="en-US"/>
                </a:p>
              </p:txBody>
            </p:sp>
            <p:cxnSp>
              <p:nvCxnSpPr>
                <p:cNvPr id="39" name="直接连接符 38"/>
                <p:cNvCxnSpPr/>
                <p:nvPr/>
              </p:nvCxnSpPr>
              <p:spPr>
                <a:xfrm>
                  <a:off x="1526702" y="2485809"/>
                  <a:ext cx="6072230" cy="1588"/>
                </a:xfrm>
                <a:prstGeom prst="line">
                  <a:avLst/>
                </a:prstGeom>
                <a:ln>
                  <a:prstDash val="sys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直接连接符 39"/>
                <p:cNvCxnSpPr/>
                <p:nvPr/>
              </p:nvCxnSpPr>
              <p:spPr>
                <a:xfrm rot="5400000">
                  <a:off x="3429319" y="2413562"/>
                  <a:ext cx="142905" cy="1587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直接连接符 40"/>
                <p:cNvCxnSpPr/>
                <p:nvPr/>
              </p:nvCxnSpPr>
              <p:spPr>
                <a:xfrm rot="5400000">
                  <a:off x="5581984" y="2413562"/>
                  <a:ext cx="142905" cy="1587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直接连接符 41"/>
                <p:cNvCxnSpPr/>
                <p:nvPr/>
              </p:nvCxnSpPr>
              <p:spPr>
                <a:xfrm rot="5400000">
                  <a:off x="2325999" y="2411975"/>
                  <a:ext cx="142905" cy="1588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直接连接符 42"/>
                <p:cNvCxnSpPr/>
                <p:nvPr/>
              </p:nvCxnSpPr>
              <p:spPr>
                <a:xfrm rot="5400000">
                  <a:off x="6644029" y="2405624"/>
                  <a:ext cx="142905" cy="1588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0500" name="TextBox 43"/>
                <p:cNvSpPr txBox="1">
                  <a:spLocks noChangeArrowheads="1"/>
                </p:cNvSpPr>
                <p:nvPr/>
              </p:nvSpPr>
              <p:spPr bwMode="auto">
                <a:xfrm>
                  <a:off x="3286116" y="2500306"/>
                  <a:ext cx="357190" cy="52322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r>
                    <a:rPr lang="en-US" altLang="zh-CN" sz="2800" b="1">
                      <a:ea typeface="黑体" pitchFamily="49" charset="-122"/>
                    </a:rPr>
                    <a:t>F</a:t>
                  </a:r>
                  <a:endParaRPr lang="zh-CN" altLang="en-US" sz="2800" b="1">
                    <a:ea typeface="黑体" pitchFamily="49" charset="-122"/>
                  </a:endParaRPr>
                </a:p>
              </p:txBody>
            </p:sp>
            <p:cxnSp>
              <p:nvCxnSpPr>
                <p:cNvPr id="45" name="直接连接符 44"/>
                <p:cNvCxnSpPr/>
                <p:nvPr/>
              </p:nvCxnSpPr>
              <p:spPr>
                <a:xfrm rot="5400000">
                  <a:off x="2518698" y="4092701"/>
                  <a:ext cx="1929222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直接连接符 45"/>
                <p:cNvCxnSpPr/>
                <p:nvPr/>
              </p:nvCxnSpPr>
              <p:spPr>
                <a:xfrm rot="5400000">
                  <a:off x="3595824" y="4091908"/>
                  <a:ext cx="1927635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直接箭头连接符 46"/>
                <p:cNvCxnSpPr/>
                <p:nvPr/>
              </p:nvCxnSpPr>
              <p:spPr>
                <a:xfrm>
                  <a:off x="4209596" y="4286417"/>
                  <a:ext cx="357190" cy="1588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直接箭头连接符 47"/>
                <p:cNvCxnSpPr/>
                <p:nvPr/>
              </p:nvCxnSpPr>
              <p:spPr>
                <a:xfrm rot="10800000">
                  <a:off x="3484104" y="4289592"/>
                  <a:ext cx="334964" cy="9527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0505" name="TextBox 48"/>
                <p:cNvSpPr txBox="1">
                  <a:spLocks noChangeArrowheads="1"/>
                </p:cNvSpPr>
                <p:nvPr/>
              </p:nvSpPr>
              <p:spPr bwMode="auto">
                <a:xfrm>
                  <a:off x="3860944" y="4007292"/>
                  <a:ext cx="346570" cy="67710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altLang="zh-CN" sz="3800" b="1">
                      <a:ea typeface="黑体" pitchFamily="49" charset="-122"/>
                    </a:rPr>
                    <a:t>f</a:t>
                  </a:r>
                  <a:endParaRPr lang="zh-CN" altLang="en-US" sz="3800" b="1">
                    <a:ea typeface="黑体" pitchFamily="49" charset="-122"/>
                  </a:endParaRPr>
                </a:p>
              </p:txBody>
            </p:sp>
          </p:grpSp>
        </p:grpSp>
        <p:sp>
          <p:nvSpPr>
            <p:cNvPr id="50" name="椭圆 49"/>
            <p:cNvSpPr/>
            <p:nvPr/>
          </p:nvSpPr>
          <p:spPr>
            <a:xfrm>
              <a:off x="4536623" y="2444525"/>
              <a:ext cx="71438" cy="71453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</p:grpSp>
      <p:cxnSp>
        <p:nvCxnSpPr>
          <p:cNvPr id="52" name="直接箭头连接符 51"/>
          <p:cNvCxnSpPr/>
          <p:nvPr/>
        </p:nvCxnSpPr>
        <p:spPr>
          <a:xfrm rot="5400000" flipH="1" flipV="1">
            <a:off x="1967707" y="2077244"/>
            <a:ext cx="857250" cy="1587"/>
          </a:xfrm>
          <a:prstGeom prst="straightConnector1">
            <a:avLst/>
          </a:prstGeom>
          <a:ln w="31750" cmpd="sng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接箭头连接符 52"/>
          <p:cNvCxnSpPr/>
          <p:nvPr/>
        </p:nvCxnSpPr>
        <p:spPr>
          <a:xfrm flipV="1">
            <a:off x="2373313" y="1643063"/>
            <a:ext cx="2214562" cy="127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接箭头连接符 53"/>
          <p:cNvCxnSpPr/>
          <p:nvPr/>
        </p:nvCxnSpPr>
        <p:spPr>
          <a:xfrm>
            <a:off x="4516438" y="1627188"/>
            <a:ext cx="3198812" cy="237331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直接箭头连接符 54"/>
          <p:cNvCxnSpPr/>
          <p:nvPr/>
        </p:nvCxnSpPr>
        <p:spPr>
          <a:xfrm>
            <a:off x="2357438" y="1658938"/>
            <a:ext cx="5429250" cy="198437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直接箭头连接符 58"/>
          <p:cNvCxnSpPr/>
          <p:nvPr/>
        </p:nvCxnSpPr>
        <p:spPr>
          <a:xfrm rot="5400000">
            <a:off x="6342063" y="2873375"/>
            <a:ext cx="747712" cy="1588"/>
          </a:xfrm>
          <a:prstGeom prst="straightConnector1">
            <a:avLst/>
          </a:prstGeom>
          <a:ln w="31750" cmpd="sng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>
            <a:spLocks noChangeArrowheads="1"/>
          </p:cNvSpPr>
          <p:nvPr/>
        </p:nvSpPr>
        <p:spPr bwMode="auto">
          <a:xfrm>
            <a:off x="1500188" y="5143500"/>
            <a:ext cx="6143625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3800" b="1">
                <a:ea typeface="黑体" pitchFamily="49" charset="-122"/>
              </a:rPr>
              <a:t>u=2f  v=2f  </a:t>
            </a:r>
            <a:r>
              <a:rPr lang="zh-CN" altLang="en-US" sz="3800" b="1">
                <a:ea typeface="黑体" pitchFamily="49" charset="-122"/>
              </a:rPr>
              <a:t>倒立等大实像</a:t>
            </a:r>
            <a:r>
              <a:rPr lang="en-US" altLang="zh-CN" sz="3800" b="1">
                <a:ea typeface="黑体" pitchFamily="49" charset="-122"/>
              </a:rPr>
              <a:t>  </a:t>
            </a:r>
            <a:endParaRPr lang="zh-CN" altLang="en-US" sz="3800" b="1">
              <a:ea typeface="黑体" pitchFamily="49" charset="-122"/>
            </a:endParaRPr>
          </a:p>
        </p:txBody>
      </p:sp>
      <p:sp>
        <p:nvSpPr>
          <p:cNvPr id="20489" name="文本框 9242"/>
          <p:cNvSpPr txBox="1">
            <a:spLocks noChangeArrowheads="1"/>
          </p:cNvSpPr>
          <p:nvPr/>
        </p:nvSpPr>
        <p:spPr bwMode="auto">
          <a:xfrm>
            <a:off x="0" y="1268413"/>
            <a:ext cx="1295400" cy="671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800" b="1">
                <a:ea typeface="黑体" pitchFamily="49" charset="-122"/>
              </a:rPr>
              <a:t>②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quarter" idx="10"/>
          </p:nvPr>
        </p:nvSpPr>
        <p:spPr>
          <a:xfrm>
            <a:off x="457200" y="6356350"/>
            <a:ext cx="2133600" cy="365125"/>
          </a:xfrm>
          <a:noFill/>
          <a:ln/>
        </p:spPr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49599F7E-9B39-4FF4-8AA9-114B0B7C09C0}" type="datetime1">
              <a:rPr lang="zh-CN" altLang="en-US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2017/11/16</a:t>
            </a:fld>
            <a:endParaRPr lang="en-US" altLang="zh-CN" sz="1200">
              <a:solidFill>
                <a:schemeClr val="tx1">
                  <a:tint val="75000"/>
                </a:schemeClr>
              </a:solidFill>
              <a:latin typeface="+mn-lt"/>
              <a:ea typeface="+mn-ea"/>
            </a:endParaRPr>
          </a:p>
        </p:txBody>
      </p:sp>
      <p:grpSp>
        <p:nvGrpSpPr>
          <p:cNvPr id="21506" name="组合 50"/>
          <p:cNvGrpSpPr>
            <a:grpSpLocks/>
          </p:cNvGrpSpPr>
          <p:nvPr/>
        </p:nvGrpSpPr>
        <p:grpSpPr bwMode="auto">
          <a:xfrm>
            <a:off x="1527175" y="1200150"/>
            <a:ext cx="6072188" cy="3857625"/>
            <a:chOff x="1526702" y="1199660"/>
            <a:chExt cx="6072230" cy="3858446"/>
          </a:xfrm>
        </p:grpSpPr>
        <p:grpSp>
          <p:nvGrpSpPr>
            <p:cNvPr id="21514" name="组合 34"/>
            <p:cNvGrpSpPr>
              <a:grpSpLocks/>
            </p:cNvGrpSpPr>
            <p:nvPr/>
          </p:nvGrpSpPr>
          <p:grpSpPr bwMode="auto">
            <a:xfrm>
              <a:off x="1526702" y="1199660"/>
              <a:ext cx="6072230" cy="3858446"/>
              <a:chOff x="1526702" y="1199660"/>
              <a:chExt cx="6072230" cy="3858446"/>
            </a:xfrm>
          </p:grpSpPr>
          <p:sp>
            <p:nvSpPr>
              <p:cNvPr id="21516" name="TextBox 35"/>
              <p:cNvSpPr txBox="1">
                <a:spLocks noChangeArrowheads="1"/>
              </p:cNvSpPr>
              <p:nvPr/>
            </p:nvSpPr>
            <p:spPr bwMode="auto">
              <a:xfrm>
                <a:off x="5461914" y="1883900"/>
                <a:ext cx="357190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altLang="zh-CN" sz="2800" b="1">
                    <a:ea typeface="黑体" pitchFamily="49" charset="-122"/>
                  </a:rPr>
                  <a:t>F</a:t>
                </a:r>
                <a:endParaRPr lang="zh-CN" altLang="en-US" sz="2800" b="1">
                  <a:ea typeface="黑体" pitchFamily="49" charset="-122"/>
                </a:endParaRPr>
              </a:p>
            </p:txBody>
          </p:sp>
          <p:grpSp>
            <p:nvGrpSpPr>
              <p:cNvPr id="21517" name="组合 63"/>
              <p:cNvGrpSpPr>
                <a:grpSpLocks/>
              </p:cNvGrpSpPr>
              <p:nvPr/>
            </p:nvGrpSpPr>
            <p:grpSpPr bwMode="auto">
              <a:xfrm>
                <a:off x="1526702" y="1199660"/>
                <a:ext cx="6072230" cy="3858446"/>
                <a:chOff x="1526702" y="1199660"/>
                <a:chExt cx="6072230" cy="3858446"/>
              </a:xfrm>
            </p:grpSpPr>
            <p:sp>
              <p:nvSpPr>
                <p:cNvPr id="38" name="椭圆 37"/>
                <p:cNvSpPr/>
                <p:nvPr/>
              </p:nvSpPr>
              <p:spPr>
                <a:xfrm>
                  <a:off x="4384222" y="1199660"/>
                  <a:ext cx="357190" cy="2643751"/>
                </a:xfrm>
                <a:prstGeom prst="ellipse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zh-CN" altLang="en-US"/>
                </a:p>
              </p:txBody>
            </p:sp>
            <p:cxnSp>
              <p:nvCxnSpPr>
                <p:cNvPr id="39" name="直接连接符 38"/>
                <p:cNvCxnSpPr/>
                <p:nvPr/>
              </p:nvCxnSpPr>
              <p:spPr>
                <a:xfrm>
                  <a:off x="1526702" y="2485809"/>
                  <a:ext cx="6072230" cy="1588"/>
                </a:xfrm>
                <a:prstGeom prst="line">
                  <a:avLst/>
                </a:prstGeom>
                <a:ln>
                  <a:prstDash val="sys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直接连接符 39"/>
                <p:cNvCxnSpPr/>
                <p:nvPr/>
              </p:nvCxnSpPr>
              <p:spPr>
                <a:xfrm rot="5400000">
                  <a:off x="3429319" y="2413562"/>
                  <a:ext cx="142905" cy="1587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直接连接符 40"/>
                <p:cNvCxnSpPr/>
                <p:nvPr/>
              </p:nvCxnSpPr>
              <p:spPr>
                <a:xfrm rot="5400000">
                  <a:off x="5581984" y="2413562"/>
                  <a:ext cx="142905" cy="1587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直接连接符 41"/>
                <p:cNvCxnSpPr/>
                <p:nvPr/>
              </p:nvCxnSpPr>
              <p:spPr>
                <a:xfrm rot="5400000">
                  <a:off x="2325999" y="2411975"/>
                  <a:ext cx="142905" cy="1588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直接连接符 42"/>
                <p:cNvCxnSpPr/>
                <p:nvPr/>
              </p:nvCxnSpPr>
              <p:spPr>
                <a:xfrm rot="5400000">
                  <a:off x="6644029" y="2405624"/>
                  <a:ext cx="142905" cy="1588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1524" name="TextBox 43"/>
                <p:cNvSpPr txBox="1">
                  <a:spLocks noChangeArrowheads="1"/>
                </p:cNvSpPr>
                <p:nvPr/>
              </p:nvSpPr>
              <p:spPr bwMode="auto">
                <a:xfrm>
                  <a:off x="3286116" y="2500306"/>
                  <a:ext cx="357190" cy="52322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r>
                    <a:rPr lang="en-US" altLang="zh-CN" sz="2800" b="1">
                      <a:ea typeface="黑体" pitchFamily="49" charset="-122"/>
                    </a:rPr>
                    <a:t>F</a:t>
                  </a:r>
                  <a:endParaRPr lang="zh-CN" altLang="en-US" sz="2800" b="1">
                    <a:ea typeface="黑体" pitchFamily="49" charset="-122"/>
                  </a:endParaRPr>
                </a:p>
              </p:txBody>
            </p:sp>
            <p:cxnSp>
              <p:nvCxnSpPr>
                <p:cNvPr id="45" name="直接连接符 44"/>
                <p:cNvCxnSpPr/>
                <p:nvPr/>
              </p:nvCxnSpPr>
              <p:spPr>
                <a:xfrm rot="5400000">
                  <a:off x="2518698" y="4092701"/>
                  <a:ext cx="1929222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直接连接符 45"/>
                <p:cNvCxnSpPr/>
                <p:nvPr/>
              </p:nvCxnSpPr>
              <p:spPr>
                <a:xfrm rot="5400000">
                  <a:off x="3595824" y="4091908"/>
                  <a:ext cx="1927635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直接箭头连接符 46"/>
                <p:cNvCxnSpPr/>
                <p:nvPr/>
              </p:nvCxnSpPr>
              <p:spPr>
                <a:xfrm>
                  <a:off x="4209596" y="4286417"/>
                  <a:ext cx="357190" cy="1588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直接箭头连接符 47"/>
                <p:cNvCxnSpPr/>
                <p:nvPr/>
              </p:nvCxnSpPr>
              <p:spPr>
                <a:xfrm rot="10800000">
                  <a:off x="3484104" y="4289592"/>
                  <a:ext cx="334964" cy="9527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1529" name="TextBox 48"/>
                <p:cNvSpPr txBox="1">
                  <a:spLocks noChangeArrowheads="1"/>
                </p:cNvSpPr>
                <p:nvPr/>
              </p:nvSpPr>
              <p:spPr bwMode="auto">
                <a:xfrm>
                  <a:off x="3860944" y="4007292"/>
                  <a:ext cx="346570" cy="67710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altLang="zh-CN" sz="3800" b="1">
                      <a:ea typeface="黑体" pitchFamily="49" charset="-122"/>
                    </a:rPr>
                    <a:t>f</a:t>
                  </a:r>
                  <a:endParaRPr lang="zh-CN" altLang="en-US" sz="3800" b="1">
                    <a:ea typeface="黑体" pitchFamily="49" charset="-122"/>
                  </a:endParaRPr>
                </a:p>
              </p:txBody>
            </p:sp>
          </p:grpSp>
        </p:grpSp>
        <p:sp>
          <p:nvSpPr>
            <p:cNvPr id="50" name="椭圆 49"/>
            <p:cNvSpPr/>
            <p:nvPr/>
          </p:nvSpPr>
          <p:spPr>
            <a:xfrm>
              <a:off x="4536623" y="2444525"/>
              <a:ext cx="71438" cy="71453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</p:grpSp>
      <p:cxnSp>
        <p:nvCxnSpPr>
          <p:cNvPr id="52" name="直接箭头连接符 51"/>
          <p:cNvCxnSpPr/>
          <p:nvPr/>
        </p:nvCxnSpPr>
        <p:spPr>
          <a:xfrm rot="5400000" flipH="1" flipV="1">
            <a:off x="2643982" y="2070894"/>
            <a:ext cx="857250" cy="1587"/>
          </a:xfrm>
          <a:prstGeom prst="straightConnector1">
            <a:avLst/>
          </a:prstGeom>
          <a:ln w="31750" cmpd="sng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接箭头连接符 52"/>
          <p:cNvCxnSpPr/>
          <p:nvPr/>
        </p:nvCxnSpPr>
        <p:spPr>
          <a:xfrm>
            <a:off x="3071813" y="1643063"/>
            <a:ext cx="1500187" cy="158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接箭头连接符 53"/>
          <p:cNvCxnSpPr/>
          <p:nvPr/>
        </p:nvCxnSpPr>
        <p:spPr>
          <a:xfrm>
            <a:off x="4516438" y="1627188"/>
            <a:ext cx="4270375" cy="33020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直接箭头连接符 54"/>
          <p:cNvCxnSpPr/>
          <p:nvPr/>
        </p:nvCxnSpPr>
        <p:spPr>
          <a:xfrm>
            <a:off x="3055938" y="1658938"/>
            <a:ext cx="5445125" cy="284162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直接箭头连接符 58"/>
          <p:cNvCxnSpPr/>
          <p:nvPr/>
        </p:nvCxnSpPr>
        <p:spPr>
          <a:xfrm rot="5400000">
            <a:off x="6913563" y="3302000"/>
            <a:ext cx="1604962" cy="1588"/>
          </a:xfrm>
          <a:prstGeom prst="straightConnector1">
            <a:avLst/>
          </a:prstGeom>
          <a:ln w="31750" cmpd="sng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1500188" y="5143500"/>
            <a:ext cx="6143625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3800" b="1">
                <a:ea typeface="黑体" pitchFamily="49" charset="-122"/>
              </a:rPr>
              <a:t>f&lt;u&lt;2f  v&gt;2f  </a:t>
            </a:r>
            <a:r>
              <a:rPr lang="zh-CN" altLang="en-US" sz="3800" b="1">
                <a:ea typeface="黑体" pitchFamily="49" charset="-122"/>
              </a:rPr>
              <a:t>倒立放大实像</a:t>
            </a:r>
            <a:r>
              <a:rPr lang="en-US" altLang="zh-CN" sz="3800" b="1">
                <a:ea typeface="黑体" pitchFamily="49" charset="-122"/>
              </a:rPr>
              <a:t>  </a:t>
            </a:r>
            <a:endParaRPr lang="zh-CN" altLang="en-US" sz="3800" b="1">
              <a:ea typeface="黑体" pitchFamily="49" charset="-122"/>
            </a:endParaRPr>
          </a:p>
        </p:txBody>
      </p:sp>
      <p:sp>
        <p:nvSpPr>
          <p:cNvPr id="21513" name="文本框 10266"/>
          <p:cNvSpPr txBox="1">
            <a:spLocks noChangeArrowheads="1"/>
          </p:cNvSpPr>
          <p:nvPr/>
        </p:nvSpPr>
        <p:spPr bwMode="auto">
          <a:xfrm>
            <a:off x="0" y="1268413"/>
            <a:ext cx="1295400" cy="671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800" b="1">
                <a:ea typeface="黑体" pitchFamily="49" charset="-122"/>
              </a:rPr>
              <a:t>③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quarter" idx="10"/>
          </p:nvPr>
        </p:nvSpPr>
        <p:spPr>
          <a:xfrm>
            <a:off x="457200" y="6356350"/>
            <a:ext cx="2133600" cy="365125"/>
          </a:xfrm>
          <a:noFill/>
          <a:ln/>
        </p:spPr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575D744D-CB6A-4EE8-B261-CC842E599BD7}" type="datetime1">
              <a:rPr lang="zh-CN" altLang="en-US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2017/11/16</a:t>
            </a:fld>
            <a:endParaRPr lang="en-US" altLang="zh-CN" sz="1200">
              <a:solidFill>
                <a:schemeClr val="tx1">
                  <a:tint val="75000"/>
                </a:schemeClr>
              </a:solidFill>
              <a:latin typeface="+mn-lt"/>
              <a:ea typeface="+mn-ea"/>
            </a:endParaRPr>
          </a:p>
        </p:txBody>
      </p:sp>
      <p:grpSp>
        <p:nvGrpSpPr>
          <p:cNvPr id="22530" name="组合 50"/>
          <p:cNvGrpSpPr>
            <a:grpSpLocks/>
          </p:cNvGrpSpPr>
          <p:nvPr/>
        </p:nvGrpSpPr>
        <p:grpSpPr bwMode="auto">
          <a:xfrm>
            <a:off x="1527175" y="1200150"/>
            <a:ext cx="6072188" cy="3857625"/>
            <a:chOff x="1526702" y="1199660"/>
            <a:chExt cx="6072230" cy="3858446"/>
          </a:xfrm>
        </p:grpSpPr>
        <p:grpSp>
          <p:nvGrpSpPr>
            <p:cNvPr id="22537" name="组合 34"/>
            <p:cNvGrpSpPr>
              <a:grpSpLocks/>
            </p:cNvGrpSpPr>
            <p:nvPr/>
          </p:nvGrpSpPr>
          <p:grpSpPr bwMode="auto">
            <a:xfrm>
              <a:off x="1526702" y="1199660"/>
              <a:ext cx="6072230" cy="3858446"/>
              <a:chOff x="1526702" y="1199660"/>
              <a:chExt cx="6072230" cy="3858446"/>
            </a:xfrm>
          </p:grpSpPr>
          <p:sp>
            <p:nvSpPr>
              <p:cNvPr id="22539" name="TextBox 35"/>
              <p:cNvSpPr txBox="1">
                <a:spLocks noChangeArrowheads="1"/>
              </p:cNvSpPr>
              <p:nvPr/>
            </p:nvSpPr>
            <p:spPr bwMode="auto">
              <a:xfrm>
                <a:off x="5461914" y="1883900"/>
                <a:ext cx="357190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altLang="zh-CN" sz="2800" b="1">
                    <a:ea typeface="黑体" pitchFamily="49" charset="-122"/>
                  </a:rPr>
                  <a:t>F</a:t>
                </a:r>
                <a:endParaRPr lang="zh-CN" altLang="en-US" sz="2800" b="1">
                  <a:ea typeface="黑体" pitchFamily="49" charset="-122"/>
                </a:endParaRPr>
              </a:p>
            </p:txBody>
          </p:sp>
          <p:grpSp>
            <p:nvGrpSpPr>
              <p:cNvPr id="22540" name="组合 63"/>
              <p:cNvGrpSpPr>
                <a:grpSpLocks/>
              </p:cNvGrpSpPr>
              <p:nvPr/>
            </p:nvGrpSpPr>
            <p:grpSpPr bwMode="auto">
              <a:xfrm>
                <a:off x="1526702" y="1199660"/>
                <a:ext cx="6072230" cy="3858446"/>
                <a:chOff x="1526702" y="1199660"/>
                <a:chExt cx="6072230" cy="3858446"/>
              </a:xfrm>
            </p:grpSpPr>
            <p:sp>
              <p:nvSpPr>
                <p:cNvPr id="38" name="椭圆 37"/>
                <p:cNvSpPr/>
                <p:nvPr/>
              </p:nvSpPr>
              <p:spPr>
                <a:xfrm>
                  <a:off x="4384222" y="1199660"/>
                  <a:ext cx="357190" cy="2643751"/>
                </a:xfrm>
                <a:prstGeom prst="ellipse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zh-CN" altLang="en-US"/>
                </a:p>
              </p:txBody>
            </p:sp>
            <p:cxnSp>
              <p:nvCxnSpPr>
                <p:cNvPr id="39" name="直接连接符 38"/>
                <p:cNvCxnSpPr/>
                <p:nvPr/>
              </p:nvCxnSpPr>
              <p:spPr>
                <a:xfrm>
                  <a:off x="1526702" y="2485809"/>
                  <a:ext cx="6072230" cy="1588"/>
                </a:xfrm>
                <a:prstGeom prst="line">
                  <a:avLst/>
                </a:prstGeom>
                <a:ln>
                  <a:prstDash val="sys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直接连接符 39"/>
                <p:cNvCxnSpPr/>
                <p:nvPr/>
              </p:nvCxnSpPr>
              <p:spPr>
                <a:xfrm rot="5400000">
                  <a:off x="3429319" y="2413562"/>
                  <a:ext cx="142905" cy="1587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直接连接符 40"/>
                <p:cNvCxnSpPr/>
                <p:nvPr/>
              </p:nvCxnSpPr>
              <p:spPr>
                <a:xfrm rot="5400000">
                  <a:off x="5581984" y="2413562"/>
                  <a:ext cx="142905" cy="1587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直接连接符 41"/>
                <p:cNvCxnSpPr/>
                <p:nvPr/>
              </p:nvCxnSpPr>
              <p:spPr>
                <a:xfrm rot="5400000">
                  <a:off x="2325999" y="2411975"/>
                  <a:ext cx="142905" cy="1588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直接连接符 42"/>
                <p:cNvCxnSpPr/>
                <p:nvPr/>
              </p:nvCxnSpPr>
              <p:spPr>
                <a:xfrm rot="5400000">
                  <a:off x="6644029" y="2405624"/>
                  <a:ext cx="142905" cy="1588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2547" name="TextBox 43"/>
                <p:cNvSpPr txBox="1">
                  <a:spLocks noChangeArrowheads="1"/>
                </p:cNvSpPr>
                <p:nvPr/>
              </p:nvSpPr>
              <p:spPr bwMode="auto">
                <a:xfrm>
                  <a:off x="3286116" y="2500306"/>
                  <a:ext cx="357190" cy="52322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r>
                    <a:rPr lang="en-US" altLang="zh-CN" sz="2800" b="1">
                      <a:ea typeface="黑体" pitchFamily="49" charset="-122"/>
                    </a:rPr>
                    <a:t>F</a:t>
                  </a:r>
                  <a:endParaRPr lang="zh-CN" altLang="en-US" sz="2800" b="1">
                    <a:ea typeface="黑体" pitchFamily="49" charset="-122"/>
                  </a:endParaRPr>
                </a:p>
              </p:txBody>
            </p:sp>
            <p:cxnSp>
              <p:nvCxnSpPr>
                <p:cNvPr id="45" name="直接连接符 44"/>
                <p:cNvCxnSpPr/>
                <p:nvPr/>
              </p:nvCxnSpPr>
              <p:spPr>
                <a:xfrm rot="5400000">
                  <a:off x="2518698" y="4092701"/>
                  <a:ext cx="1929222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直接连接符 45"/>
                <p:cNvCxnSpPr/>
                <p:nvPr/>
              </p:nvCxnSpPr>
              <p:spPr>
                <a:xfrm rot="5400000">
                  <a:off x="3595824" y="4091908"/>
                  <a:ext cx="1927635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直接箭头连接符 46"/>
                <p:cNvCxnSpPr/>
                <p:nvPr/>
              </p:nvCxnSpPr>
              <p:spPr>
                <a:xfrm>
                  <a:off x="4209596" y="4286417"/>
                  <a:ext cx="357190" cy="1588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直接箭头连接符 47"/>
                <p:cNvCxnSpPr/>
                <p:nvPr/>
              </p:nvCxnSpPr>
              <p:spPr>
                <a:xfrm rot="10800000">
                  <a:off x="3484104" y="4289592"/>
                  <a:ext cx="334964" cy="9527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2552" name="TextBox 48"/>
                <p:cNvSpPr txBox="1">
                  <a:spLocks noChangeArrowheads="1"/>
                </p:cNvSpPr>
                <p:nvPr/>
              </p:nvSpPr>
              <p:spPr bwMode="auto">
                <a:xfrm>
                  <a:off x="3860944" y="4007292"/>
                  <a:ext cx="346570" cy="67710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altLang="zh-CN" sz="3800" b="1">
                      <a:ea typeface="黑体" pitchFamily="49" charset="-122"/>
                    </a:rPr>
                    <a:t>f</a:t>
                  </a:r>
                  <a:endParaRPr lang="zh-CN" altLang="en-US" sz="3800" b="1">
                    <a:ea typeface="黑体" pitchFamily="49" charset="-122"/>
                  </a:endParaRPr>
                </a:p>
              </p:txBody>
            </p:sp>
          </p:grpSp>
        </p:grpSp>
        <p:sp>
          <p:nvSpPr>
            <p:cNvPr id="50" name="椭圆 49"/>
            <p:cNvSpPr/>
            <p:nvPr/>
          </p:nvSpPr>
          <p:spPr>
            <a:xfrm>
              <a:off x="4536623" y="2444525"/>
              <a:ext cx="71438" cy="71453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</p:grpSp>
      <p:cxnSp>
        <p:nvCxnSpPr>
          <p:cNvPr id="52" name="直接箭头连接符 51"/>
          <p:cNvCxnSpPr/>
          <p:nvPr/>
        </p:nvCxnSpPr>
        <p:spPr>
          <a:xfrm rot="5400000" flipH="1" flipV="1">
            <a:off x="3072607" y="2070894"/>
            <a:ext cx="857250" cy="1587"/>
          </a:xfrm>
          <a:prstGeom prst="straightConnector1">
            <a:avLst/>
          </a:prstGeom>
          <a:ln w="31750" cmpd="sng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接箭头连接符 52"/>
          <p:cNvCxnSpPr/>
          <p:nvPr/>
        </p:nvCxnSpPr>
        <p:spPr>
          <a:xfrm>
            <a:off x="3500438" y="1643063"/>
            <a:ext cx="1071562" cy="158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接箭头连接符 53"/>
          <p:cNvCxnSpPr/>
          <p:nvPr/>
        </p:nvCxnSpPr>
        <p:spPr>
          <a:xfrm>
            <a:off x="4516438" y="1627188"/>
            <a:ext cx="4270375" cy="323056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直接箭头连接符 54"/>
          <p:cNvCxnSpPr/>
          <p:nvPr/>
        </p:nvCxnSpPr>
        <p:spPr>
          <a:xfrm>
            <a:off x="3500438" y="1658938"/>
            <a:ext cx="4429125" cy="341312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3143250" y="5143500"/>
            <a:ext cx="3071813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3800" b="1">
                <a:ea typeface="黑体" pitchFamily="49" charset="-122"/>
              </a:rPr>
              <a:t>u=f  </a:t>
            </a:r>
            <a:r>
              <a:rPr lang="zh-CN" altLang="en-US" sz="3800" b="1">
                <a:ea typeface="黑体" pitchFamily="49" charset="-122"/>
              </a:rPr>
              <a:t>不成像</a:t>
            </a:r>
            <a:r>
              <a:rPr lang="en-US" altLang="zh-CN" sz="3800" b="1">
                <a:ea typeface="黑体" pitchFamily="49" charset="-122"/>
              </a:rPr>
              <a:t>  </a:t>
            </a:r>
            <a:endParaRPr lang="zh-CN" altLang="en-US" sz="3800" b="1">
              <a:ea typeface="黑体" pitchFamily="49" charset="-122"/>
            </a:endParaRPr>
          </a:p>
        </p:txBody>
      </p:sp>
      <p:sp>
        <p:nvSpPr>
          <p:cNvPr id="22536" name="文本框 11289"/>
          <p:cNvSpPr txBox="1">
            <a:spLocks noChangeArrowheads="1"/>
          </p:cNvSpPr>
          <p:nvPr/>
        </p:nvSpPr>
        <p:spPr bwMode="auto">
          <a:xfrm>
            <a:off x="0" y="1268413"/>
            <a:ext cx="1295400" cy="671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800" b="1">
                <a:ea typeface="黑体" pitchFamily="49" charset="-122"/>
              </a:rPr>
              <a:t>④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quarter" idx="10"/>
          </p:nvPr>
        </p:nvSpPr>
        <p:spPr>
          <a:xfrm>
            <a:off x="457200" y="6356350"/>
            <a:ext cx="2133600" cy="365125"/>
          </a:xfrm>
          <a:noFill/>
          <a:ln/>
        </p:spPr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8E519649-5322-4727-B9F9-1EE931B5E57F}" type="datetime1">
              <a:rPr lang="zh-CN" altLang="en-US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2017/11/16</a:t>
            </a:fld>
            <a:endParaRPr lang="en-US" altLang="zh-CN" sz="1200">
              <a:solidFill>
                <a:schemeClr val="tx1">
                  <a:tint val="75000"/>
                </a:schemeClr>
              </a:solidFill>
              <a:latin typeface="+mn-lt"/>
              <a:ea typeface="+mn-ea"/>
            </a:endParaRPr>
          </a:p>
        </p:txBody>
      </p:sp>
      <p:grpSp>
        <p:nvGrpSpPr>
          <p:cNvPr id="23554" name="组合 50"/>
          <p:cNvGrpSpPr>
            <a:grpSpLocks/>
          </p:cNvGrpSpPr>
          <p:nvPr/>
        </p:nvGrpSpPr>
        <p:grpSpPr bwMode="auto">
          <a:xfrm>
            <a:off x="1527175" y="1200150"/>
            <a:ext cx="6072188" cy="3857625"/>
            <a:chOff x="1526702" y="1199660"/>
            <a:chExt cx="6072230" cy="3858446"/>
          </a:xfrm>
        </p:grpSpPr>
        <p:grpSp>
          <p:nvGrpSpPr>
            <p:cNvPr id="23564" name="组合 34"/>
            <p:cNvGrpSpPr>
              <a:grpSpLocks/>
            </p:cNvGrpSpPr>
            <p:nvPr/>
          </p:nvGrpSpPr>
          <p:grpSpPr bwMode="auto">
            <a:xfrm>
              <a:off x="1526702" y="1199660"/>
              <a:ext cx="6072230" cy="3858446"/>
              <a:chOff x="1526702" y="1199660"/>
              <a:chExt cx="6072230" cy="3858446"/>
            </a:xfrm>
          </p:grpSpPr>
          <p:sp>
            <p:nvSpPr>
              <p:cNvPr id="23566" name="TextBox 35"/>
              <p:cNvSpPr txBox="1">
                <a:spLocks noChangeArrowheads="1"/>
              </p:cNvSpPr>
              <p:nvPr/>
            </p:nvSpPr>
            <p:spPr bwMode="auto">
              <a:xfrm>
                <a:off x="5461914" y="1883900"/>
                <a:ext cx="357190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altLang="zh-CN" sz="2800" b="1">
                    <a:ea typeface="黑体" pitchFamily="49" charset="-122"/>
                  </a:rPr>
                  <a:t>F</a:t>
                </a:r>
                <a:endParaRPr lang="zh-CN" altLang="en-US" sz="2800" b="1">
                  <a:ea typeface="黑体" pitchFamily="49" charset="-122"/>
                </a:endParaRPr>
              </a:p>
            </p:txBody>
          </p:sp>
          <p:grpSp>
            <p:nvGrpSpPr>
              <p:cNvPr id="23567" name="组合 63"/>
              <p:cNvGrpSpPr>
                <a:grpSpLocks/>
              </p:cNvGrpSpPr>
              <p:nvPr/>
            </p:nvGrpSpPr>
            <p:grpSpPr bwMode="auto">
              <a:xfrm>
                <a:off x="1526702" y="1199660"/>
                <a:ext cx="6072230" cy="3858446"/>
                <a:chOff x="1526702" y="1199660"/>
                <a:chExt cx="6072230" cy="3858446"/>
              </a:xfrm>
            </p:grpSpPr>
            <p:sp>
              <p:nvSpPr>
                <p:cNvPr id="38" name="椭圆 37"/>
                <p:cNvSpPr/>
                <p:nvPr/>
              </p:nvSpPr>
              <p:spPr>
                <a:xfrm>
                  <a:off x="4384222" y="1199660"/>
                  <a:ext cx="357190" cy="2643751"/>
                </a:xfrm>
                <a:prstGeom prst="ellipse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zh-CN" altLang="en-US"/>
                </a:p>
              </p:txBody>
            </p:sp>
            <p:cxnSp>
              <p:nvCxnSpPr>
                <p:cNvPr id="39" name="直接连接符 38"/>
                <p:cNvCxnSpPr/>
                <p:nvPr/>
              </p:nvCxnSpPr>
              <p:spPr>
                <a:xfrm>
                  <a:off x="1526702" y="2485809"/>
                  <a:ext cx="6072230" cy="1588"/>
                </a:xfrm>
                <a:prstGeom prst="line">
                  <a:avLst/>
                </a:prstGeom>
                <a:ln>
                  <a:prstDash val="sys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直接连接符 39"/>
                <p:cNvCxnSpPr/>
                <p:nvPr/>
              </p:nvCxnSpPr>
              <p:spPr>
                <a:xfrm rot="5400000">
                  <a:off x="3429319" y="2413562"/>
                  <a:ext cx="142905" cy="1587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直接连接符 40"/>
                <p:cNvCxnSpPr/>
                <p:nvPr/>
              </p:nvCxnSpPr>
              <p:spPr>
                <a:xfrm rot="5400000">
                  <a:off x="5581984" y="2413562"/>
                  <a:ext cx="142905" cy="1587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直接连接符 41"/>
                <p:cNvCxnSpPr/>
                <p:nvPr/>
              </p:nvCxnSpPr>
              <p:spPr>
                <a:xfrm rot="5400000">
                  <a:off x="2325999" y="2411975"/>
                  <a:ext cx="142905" cy="1588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直接连接符 42"/>
                <p:cNvCxnSpPr/>
                <p:nvPr/>
              </p:nvCxnSpPr>
              <p:spPr>
                <a:xfrm rot="5400000">
                  <a:off x="6644029" y="2405624"/>
                  <a:ext cx="142905" cy="1588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3574" name="TextBox 43"/>
                <p:cNvSpPr txBox="1">
                  <a:spLocks noChangeArrowheads="1"/>
                </p:cNvSpPr>
                <p:nvPr/>
              </p:nvSpPr>
              <p:spPr bwMode="auto">
                <a:xfrm>
                  <a:off x="3286116" y="2500306"/>
                  <a:ext cx="357190" cy="52322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r>
                    <a:rPr lang="en-US" altLang="zh-CN" sz="2800" b="1">
                      <a:ea typeface="黑体" pitchFamily="49" charset="-122"/>
                    </a:rPr>
                    <a:t>F</a:t>
                  </a:r>
                  <a:endParaRPr lang="zh-CN" altLang="en-US" sz="2800" b="1">
                    <a:ea typeface="黑体" pitchFamily="49" charset="-122"/>
                  </a:endParaRPr>
                </a:p>
              </p:txBody>
            </p:sp>
            <p:cxnSp>
              <p:nvCxnSpPr>
                <p:cNvPr id="45" name="直接连接符 44"/>
                <p:cNvCxnSpPr/>
                <p:nvPr/>
              </p:nvCxnSpPr>
              <p:spPr>
                <a:xfrm rot="5400000">
                  <a:off x="2518698" y="4092701"/>
                  <a:ext cx="1929222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直接连接符 45"/>
                <p:cNvCxnSpPr/>
                <p:nvPr/>
              </p:nvCxnSpPr>
              <p:spPr>
                <a:xfrm rot="5400000">
                  <a:off x="3595824" y="4091908"/>
                  <a:ext cx="1927635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直接箭头连接符 46"/>
                <p:cNvCxnSpPr/>
                <p:nvPr/>
              </p:nvCxnSpPr>
              <p:spPr>
                <a:xfrm>
                  <a:off x="4209596" y="4286417"/>
                  <a:ext cx="357190" cy="1588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直接箭头连接符 47"/>
                <p:cNvCxnSpPr/>
                <p:nvPr/>
              </p:nvCxnSpPr>
              <p:spPr>
                <a:xfrm rot="10800000">
                  <a:off x="3484104" y="4289592"/>
                  <a:ext cx="334964" cy="9527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3579" name="TextBox 48"/>
                <p:cNvSpPr txBox="1">
                  <a:spLocks noChangeArrowheads="1"/>
                </p:cNvSpPr>
                <p:nvPr/>
              </p:nvSpPr>
              <p:spPr bwMode="auto">
                <a:xfrm>
                  <a:off x="3860944" y="4007292"/>
                  <a:ext cx="346570" cy="67710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altLang="zh-CN" sz="3800" b="1">
                      <a:ea typeface="黑体" pitchFamily="49" charset="-122"/>
                    </a:rPr>
                    <a:t>f</a:t>
                  </a:r>
                  <a:endParaRPr lang="zh-CN" altLang="en-US" sz="3800" b="1">
                    <a:ea typeface="黑体" pitchFamily="49" charset="-122"/>
                  </a:endParaRPr>
                </a:p>
              </p:txBody>
            </p:sp>
          </p:grpSp>
        </p:grpSp>
        <p:sp>
          <p:nvSpPr>
            <p:cNvPr id="50" name="椭圆 49"/>
            <p:cNvSpPr/>
            <p:nvPr/>
          </p:nvSpPr>
          <p:spPr>
            <a:xfrm>
              <a:off x="4536623" y="2444525"/>
              <a:ext cx="71438" cy="71453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</p:grpSp>
      <p:cxnSp>
        <p:nvCxnSpPr>
          <p:cNvPr id="52" name="直接箭头连接符 51"/>
          <p:cNvCxnSpPr/>
          <p:nvPr/>
        </p:nvCxnSpPr>
        <p:spPr>
          <a:xfrm rot="5400000" flipH="1" flipV="1">
            <a:off x="3445669" y="2070894"/>
            <a:ext cx="857250" cy="1588"/>
          </a:xfrm>
          <a:prstGeom prst="straightConnector1">
            <a:avLst/>
          </a:prstGeom>
          <a:ln w="31750" cmpd="sng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接箭头连接符 52"/>
          <p:cNvCxnSpPr/>
          <p:nvPr/>
        </p:nvCxnSpPr>
        <p:spPr>
          <a:xfrm>
            <a:off x="3857625" y="1643063"/>
            <a:ext cx="714375" cy="158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接箭头连接符 53"/>
          <p:cNvCxnSpPr/>
          <p:nvPr/>
        </p:nvCxnSpPr>
        <p:spPr>
          <a:xfrm>
            <a:off x="4516438" y="1627188"/>
            <a:ext cx="4270375" cy="323056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直接箭头连接符 54"/>
          <p:cNvCxnSpPr/>
          <p:nvPr/>
        </p:nvCxnSpPr>
        <p:spPr>
          <a:xfrm rot="16200000" flipH="1">
            <a:off x="3620294" y="1905794"/>
            <a:ext cx="3344862" cy="28448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接连接符 26"/>
          <p:cNvCxnSpPr/>
          <p:nvPr/>
        </p:nvCxnSpPr>
        <p:spPr>
          <a:xfrm rot="16200000" flipV="1">
            <a:off x="2321718" y="107157"/>
            <a:ext cx="1643063" cy="1428750"/>
          </a:xfrm>
          <a:prstGeom prst="line">
            <a:avLst/>
          </a:prstGeom>
          <a:ln w="2222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接连接符 29"/>
          <p:cNvCxnSpPr/>
          <p:nvPr/>
        </p:nvCxnSpPr>
        <p:spPr>
          <a:xfrm rot="10800000">
            <a:off x="2357438" y="0"/>
            <a:ext cx="2071687" cy="1571625"/>
          </a:xfrm>
          <a:prstGeom prst="line">
            <a:avLst/>
          </a:prstGeom>
          <a:ln w="2222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接箭头连接符 61"/>
          <p:cNvCxnSpPr/>
          <p:nvPr/>
        </p:nvCxnSpPr>
        <p:spPr>
          <a:xfrm rot="16200000" flipV="1">
            <a:off x="1383506" y="1312069"/>
            <a:ext cx="2351088" cy="25400"/>
          </a:xfrm>
          <a:prstGeom prst="straightConnector1">
            <a:avLst/>
          </a:prstGeom>
          <a:ln w="31750" cmpd="sng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>
            <a:spLocks noChangeArrowheads="1"/>
          </p:cNvSpPr>
          <p:nvPr/>
        </p:nvSpPr>
        <p:spPr bwMode="auto">
          <a:xfrm>
            <a:off x="2428875" y="5143500"/>
            <a:ext cx="4214813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3800" b="1">
                <a:ea typeface="黑体" pitchFamily="49" charset="-122"/>
              </a:rPr>
              <a:t>u&lt;f  </a:t>
            </a:r>
            <a:r>
              <a:rPr lang="zh-CN" altLang="en-US" sz="3800" b="1">
                <a:ea typeface="黑体" pitchFamily="49" charset="-122"/>
              </a:rPr>
              <a:t>倒立放大虚像</a:t>
            </a:r>
            <a:r>
              <a:rPr lang="en-US" altLang="zh-CN" sz="3800" b="1">
                <a:ea typeface="黑体" pitchFamily="49" charset="-122"/>
              </a:rPr>
              <a:t>  </a:t>
            </a:r>
            <a:endParaRPr lang="zh-CN" altLang="en-US" sz="3800" b="1">
              <a:ea typeface="黑体" pitchFamily="49" charset="-122"/>
            </a:endParaRPr>
          </a:p>
        </p:txBody>
      </p:sp>
      <p:sp>
        <p:nvSpPr>
          <p:cNvPr id="23563" name="文本框 12316"/>
          <p:cNvSpPr txBox="1">
            <a:spLocks noChangeArrowheads="1"/>
          </p:cNvSpPr>
          <p:nvPr/>
        </p:nvSpPr>
        <p:spPr bwMode="auto">
          <a:xfrm>
            <a:off x="0" y="1268413"/>
            <a:ext cx="1295400" cy="671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800" b="1">
                <a:ea typeface="黑体" pitchFamily="49" charset="-122"/>
              </a:rPr>
              <a:t>⑤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20041014113540845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2667000"/>
            <a:ext cx="7620000" cy="2544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2700338" y="3213100"/>
            <a:ext cx="2286000" cy="519113"/>
            <a:chOff x="1656" y="1872"/>
            <a:chExt cx="1440" cy="327"/>
          </a:xfrm>
        </p:grpSpPr>
        <p:sp>
          <p:nvSpPr>
            <p:cNvPr id="24588" name="Line 4"/>
            <p:cNvSpPr>
              <a:spLocks noChangeShapeType="1"/>
            </p:cNvSpPr>
            <p:nvPr/>
          </p:nvSpPr>
          <p:spPr bwMode="auto">
            <a:xfrm flipV="1">
              <a:off x="1656" y="2037"/>
              <a:ext cx="192" cy="14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4589" name="Text Box 5"/>
            <p:cNvSpPr txBox="1">
              <a:spLocks noChangeArrowheads="1"/>
            </p:cNvSpPr>
            <p:nvPr/>
          </p:nvSpPr>
          <p:spPr bwMode="auto">
            <a:xfrm>
              <a:off x="1800" y="1872"/>
              <a:ext cx="129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sz="2800" b="1">
                  <a:ea typeface="黑体" pitchFamily="49" charset="-122"/>
                </a:rPr>
                <a:t>点燃的蜡烛</a:t>
              </a:r>
            </a:p>
          </p:txBody>
        </p:sp>
      </p:grpSp>
      <p:grpSp>
        <p:nvGrpSpPr>
          <p:cNvPr id="3" name="Group 6"/>
          <p:cNvGrpSpPr>
            <a:grpSpLocks/>
          </p:cNvGrpSpPr>
          <p:nvPr/>
        </p:nvGrpSpPr>
        <p:grpSpPr bwMode="auto">
          <a:xfrm>
            <a:off x="4419600" y="3962400"/>
            <a:ext cx="1371600" cy="1576388"/>
            <a:chOff x="2787" y="2400"/>
            <a:chExt cx="864" cy="993"/>
          </a:xfrm>
        </p:grpSpPr>
        <p:sp>
          <p:nvSpPr>
            <p:cNvPr id="24586" name="Line 7"/>
            <p:cNvSpPr>
              <a:spLocks noChangeShapeType="1"/>
            </p:cNvSpPr>
            <p:nvPr/>
          </p:nvSpPr>
          <p:spPr bwMode="auto">
            <a:xfrm flipH="1">
              <a:off x="3171" y="2400"/>
              <a:ext cx="192" cy="72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4587" name="Text Box 8"/>
            <p:cNvSpPr txBox="1">
              <a:spLocks noChangeArrowheads="1"/>
            </p:cNvSpPr>
            <p:nvPr/>
          </p:nvSpPr>
          <p:spPr bwMode="auto">
            <a:xfrm>
              <a:off x="2787" y="3066"/>
              <a:ext cx="86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sz="2800" b="1">
                  <a:ea typeface="黑体" pitchFamily="49" charset="-122"/>
                </a:rPr>
                <a:t>凸透镜</a:t>
              </a:r>
            </a:p>
          </p:txBody>
        </p:sp>
      </p:grp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7391400" y="3733800"/>
            <a:ext cx="3048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6858000" y="3200400"/>
            <a:ext cx="16144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2800" b="1">
                <a:ea typeface="黑体" pitchFamily="49" charset="-122"/>
              </a:rPr>
              <a:t>光屏</a:t>
            </a:r>
          </a:p>
        </p:txBody>
      </p: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990600" y="3798888"/>
            <a:ext cx="1371600" cy="819150"/>
            <a:chOff x="624" y="2268"/>
            <a:chExt cx="864" cy="516"/>
          </a:xfrm>
        </p:grpSpPr>
        <p:sp>
          <p:nvSpPr>
            <p:cNvPr id="24584" name="Line 12"/>
            <p:cNvSpPr>
              <a:spLocks noChangeShapeType="1"/>
            </p:cNvSpPr>
            <p:nvPr/>
          </p:nvSpPr>
          <p:spPr bwMode="auto">
            <a:xfrm flipH="1" flipV="1">
              <a:off x="1152" y="2592"/>
              <a:ext cx="240" cy="19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4585" name="Text Box 13"/>
            <p:cNvSpPr txBox="1">
              <a:spLocks noChangeArrowheads="1"/>
            </p:cNvSpPr>
            <p:nvPr/>
          </p:nvSpPr>
          <p:spPr bwMode="auto">
            <a:xfrm>
              <a:off x="624" y="2268"/>
              <a:ext cx="86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sz="2800" b="1">
                  <a:ea typeface="黑体" pitchFamily="49" charset="-122"/>
                </a:rPr>
                <a:t>光具座</a:t>
              </a:r>
            </a:p>
          </p:txBody>
        </p:sp>
      </p:grpSp>
      <p:sp>
        <p:nvSpPr>
          <p:cNvPr id="24583" name="Text Box 14"/>
          <p:cNvSpPr txBox="1">
            <a:spLocks noChangeArrowheads="1"/>
          </p:cNvSpPr>
          <p:nvPr/>
        </p:nvSpPr>
        <p:spPr bwMode="auto">
          <a:xfrm>
            <a:off x="1570038" y="404813"/>
            <a:ext cx="6096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000" b="1">
                <a:ea typeface="黑体" pitchFamily="49" charset="-122"/>
              </a:rPr>
              <a:t>实验器材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1" grpId="0" animBg="1"/>
      <p:bldP spid="3082" grpId="0"/>
    </p:bldLst>
  </p:timing>
</p:sld>
</file>

<file path=ppt/theme/theme1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</TotalTime>
  <Words>1833</Words>
  <Application>Microsoft Office PowerPoint</Application>
  <PresentationFormat>全屏显示(4:3)</PresentationFormat>
  <Paragraphs>281</Paragraphs>
  <Slides>34</Slides>
  <Notes>3</Notes>
  <HiddenSlides>0</HiddenSlides>
  <MMClips>0</MMClips>
  <ScaleCrop>false</ScaleCrop>
  <HeadingPairs>
    <vt:vector size="8" baseType="variant">
      <vt:variant>
        <vt:lpstr>已用的字体</vt:lpstr>
      </vt:variant>
      <vt:variant>
        <vt:i4>12</vt:i4>
      </vt:variant>
      <vt:variant>
        <vt:lpstr>演示文稿设计模板</vt:lpstr>
      </vt:variant>
      <vt:variant>
        <vt:i4>1</vt:i4>
      </vt:variant>
      <vt:variant>
        <vt:lpstr>嵌入 OLE 服务器</vt:lpstr>
      </vt:variant>
      <vt:variant>
        <vt:i4>0</vt:i4>
      </vt:variant>
      <vt:variant>
        <vt:lpstr>幻灯片标题</vt:lpstr>
      </vt:variant>
      <vt:variant>
        <vt:i4>34</vt:i4>
      </vt:variant>
    </vt:vector>
  </HeadingPairs>
  <TitlesOfParts>
    <vt:vector size="47" baseType="lpstr">
      <vt:lpstr>Calibri</vt:lpstr>
      <vt:lpstr>宋体</vt:lpstr>
      <vt:lpstr>Arial</vt:lpstr>
      <vt:lpstr>隶书</vt:lpstr>
      <vt:lpstr>黑体</vt:lpstr>
      <vt:lpstr>华文新魏</vt:lpstr>
      <vt:lpstr>Times New Roman</vt:lpstr>
      <vt:lpstr>楷体_GB2312</vt:lpstr>
      <vt:lpstr>微软雅黑</vt:lpstr>
      <vt:lpstr>幼圆</vt:lpstr>
      <vt:lpstr>BatangChe</vt:lpstr>
      <vt:lpstr>华文行楷</vt:lpstr>
      <vt:lpstr>默认设计模板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  <vt:lpstr>幻灯片 16</vt:lpstr>
      <vt:lpstr>幻灯片 17</vt:lpstr>
      <vt:lpstr>幻灯片 18</vt:lpstr>
      <vt:lpstr>幻灯片 19</vt:lpstr>
      <vt:lpstr>幻灯片 20</vt:lpstr>
      <vt:lpstr>幻灯片 21</vt:lpstr>
      <vt:lpstr>幻灯片 22</vt:lpstr>
      <vt:lpstr>幻灯片 23</vt:lpstr>
      <vt:lpstr>幻灯片 24</vt:lpstr>
      <vt:lpstr>幻灯片 25</vt:lpstr>
      <vt:lpstr>幻灯片 26</vt:lpstr>
      <vt:lpstr>幻灯片 27</vt:lpstr>
      <vt:lpstr>幻灯片 28</vt:lpstr>
      <vt:lpstr>幻灯片 29</vt:lpstr>
      <vt:lpstr>幻灯片 30</vt:lpstr>
      <vt:lpstr>幻灯片 31</vt:lpstr>
      <vt:lpstr>幻灯片 32</vt:lpstr>
      <vt:lpstr>幻灯片 33</vt:lpstr>
      <vt:lpstr>幻灯片 34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Microsoft</dc:creator>
  <cp:lastModifiedBy>Administrator</cp:lastModifiedBy>
  <cp:revision>13</cp:revision>
  <dcterms:created xsi:type="dcterms:W3CDTF">2016-09-13T07:51:41Z</dcterms:created>
  <dcterms:modified xsi:type="dcterms:W3CDTF">2017-11-16T01:24:24Z</dcterms:modified>
</cp:coreProperties>
</file>