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93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9266" name="页眉占位符 13926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139267" name="日期占位符 13926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139268" name="幻灯片图像占位符 13926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9269" name="文本占位符 13926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70" name="页脚占位符 13926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139271" name="灯片编号占位符 13927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Ro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 w="12700"/>
        </p:spPr>
      </p:sp>
      <p:sp>
        <p:nvSpPr>
          <p:cNvPr id="140292" name="Rectangle 3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ln/>
        </p:spPr>
        <p:txBody>
          <a:bodyPr wrap="square" lIns="91440" tIns="45720" rIns="91440" bIns="45720" anchor="t"/>
          <a:p>
            <a:pPr lvl="0"/>
            <a:r>
              <a:rPr lang="en-US" altLang="zh-CN" dirty="0"/>
              <a:t>“</a:t>
            </a:r>
            <a:r>
              <a:rPr lang="zh-CN" altLang="en-US" dirty="0"/>
              <a:t>光线”是用来表示光的传播路线和方向的一种方法，是一种物理模型。实际生活中不存在这样的线。</a:t>
            </a:r>
            <a:endParaRPr lang="zh-CN" altLang="en-US" dirty="0"/>
          </a:p>
        </p:txBody>
      </p:sp>
      <p:sp>
        <p:nvSpPr>
          <p:cNvPr id="2" name="灯片编号占位符 1"/>
          <p:cNvSpPr/>
          <p:nvPr>
            <p:ph type="sldNum" sz="quarter" idx="1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hyperlink" Target="file:///C:\Documents%20and%20Settings\Administrator\&#26700;&#38754;\&#22826;&#38451;&#31995;&#20061;&#22823;&#34892;&#26143;&#22260;&#32469;&#22826;&#38451;&#36816;&#21160;&#65288;&#26085;&#39135;&#21644;&#26376;&#39135;&#65289;.sw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hyperlink" Target="file:///C:\Documents%20and%20Settings\Administrator\&#26700;&#38754;\&#22826;&#38451;&#31995;&#20061;&#22823;&#34892;&#26143;&#22260;&#32469;&#22826;&#38451;&#36816;&#21160;&#65288;&#26085;&#39135;&#21644;&#26376;&#39135;&#65289;.s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file:///C:\Documents%20and%20Settings\Administrator\&#26700;&#38754;\&#22826;&#38451;&#31995;&#20061;&#22823;&#34892;&#26143;&#22260;&#32469;&#22826;&#38451;&#36816;&#21160;&#65288;&#26085;&#39135;&#21644;&#26376;&#39135;&#65289;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file:///C:\Documents%20and%20Settings\Administrator\&#26700;&#38754;\3-&#35270;&#39057;-7&#25163;&#24433;&#28216;&#25103;.mpg" TargetMode="Externa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slide" Target="slide28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slide" Target="slide28.xml"/><Relationship Id="rId2" Type="http://schemas.openxmlformats.org/officeDocument/2006/relationships/image" Target="../media/image20.png"/><Relationship Id="rId1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file:///C:\Documents%20and%20Settings\Administrator\&#26700;&#38754;\3-&#21160;&#30011;-15&#23567;&#23380;&#21576;&#20687;&#23454;&#39564;&#25506;&#31350;.swf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file:///C:\Documents%20and%20Settings\Administrator\&#26700;&#38754;\&#23567;&#23380;&#25104;&#20687;1.avi" TargetMode="Externa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.png"/><Relationship Id="rId4" Type="http://schemas.microsoft.com/office/2007/relationships/media" Target="file:///G:\&#20844;&#24320;&#35838;\&#20809;&#30340;&#30452;&#32447;&#20256;&#25773;1\&#28608;&#20809;&#20934;&#30452;.avi" TargetMode="External"/><Relationship Id="rId3" Type="http://schemas.openxmlformats.org/officeDocument/2006/relationships/video" Target="file:///G:\&#20844;&#24320;&#35838;\&#20809;&#30340;&#30452;&#32447;&#20256;&#25773;1\&#28608;&#20809;&#20934;&#30452;.avi" TargetMode="External"/><Relationship Id="rId2" Type="http://schemas.openxmlformats.org/officeDocument/2006/relationships/image" Target="../media/image23.jpeg"/><Relationship Id="rId1" Type="http://schemas.openxmlformats.org/officeDocument/2006/relationships/hyperlink" Target="file:///C:\Documents%20and%20Settings\Administrator\&#26700;&#38754;\&#28608;&#20809;&#20934;&#30452;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hyperlink" Target="file:///C:\Documents%20and%20Settings\Administrator\&#26700;&#38754;\&#26080;&#24433;&#28783;.m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file:///C:\Documents%20and%20Settings\Administrator\&#26700;&#38754;\&#38451;&#20809;&#22312;&#26641;&#38452;&#19979;&#24418;&#25104;&#30340;&#22278;&#26001;.mpg" TargetMode="External"/><Relationship Id="rId1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hyperlink" Target="file:///C:\Documents%20and%20Settings\Administrator\&#26700;&#38754;\&#20809;&#22312;&#31354;&#27668;&#20013;&#21644;&#27700;&#20013;&#27839;&#30452;&#32447;&#20256;&#25773;.as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28002" name="Picture 4" descr="0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6858000" cy="6872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3" name="Text Box 5"/>
          <p:cNvSpPr txBox="1"/>
          <p:nvPr/>
        </p:nvSpPr>
        <p:spPr>
          <a:xfrm>
            <a:off x="2465388" y="2133600"/>
            <a:ext cx="4806950" cy="210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6600" b="1" dirty="0">
                <a:solidFill>
                  <a:srgbClr val="FF0000"/>
                </a:solidFill>
                <a:latin typeface="Tahoma" panose="020B0604030504040204" pitchFamily="34" charset="0"/>
              </a:rPr>
              <a:t>光的直线传播</a:t>
            </a:r>
            <a:endParaRPr lang="zh-CN" altLang="en-US" sz="6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7218" name="Text Box 2"/>
          <p:cNvSpPr txBox="1"/>
          <p:nvPr/>
        </p:nvSpPr>
        <p:spPr>
          <a:xfrm>
            <a:off x="1371600" y="381000"/>
            <a:ext cx="640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结论：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Text Box 3"/>
          <p:cNvSpPr txBox="1"/>
          <p:nvPr/>
        </p:nvSpPr>
        <p:spPr>
          <a:xfrm>
            <a:off x="1331913" y="1773238"/>
            <a:ext cx="6400800" cy="298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更多的实例表明：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6000" b="1" dirty="0">
                <a:latin typeface="Times New Roman" panose="02020603050405020304" pitchFamily="18" charset="0"/>
              </a:rPr>
              <a:t>     光在</a:t>
            </a:r>
            <a:r>
              <a:rPr lang="zh-CN" altLang="en-US" sz="6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均匀介质</a:t>
            </a:r>
            <a:r>
              <a:rPr lang="zh-CN" altLang="en-US" sz="6000" b="1" dirty="0">
                <a:latin typeface="Times New Roman" panose="02020603050405020304" pitchFamily="18" charset="0"/>
              </a:rPr>
              <a:t>中是沿直线传播的！</a:t>
            </a:r>
            <a:endParaRPr lang="zh-CN" altLang="en-US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8242" name="Text Box 2"/>
          <p:cNvSpPr txBox="1"/>
          <p:nvPr/>
        </p:nvSpPr>
        <p:spPr>
          <a:xfrm>
            <a:off x="1439863" y="620713"/>
            <a:ext cx="6037262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光线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3600" dirty="0">
                <a:latin typeface="Times New Roman" panose="02020603050405020304" pitchFamily="18" charset="0"/>
              </a:rPr>
              <a:t>表示光的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传播路线</a:t>
            </a:r>
            <a:r>
              <a:rPr lang="zh-CN" altLang="en-US" sz="3600" dirty="0">
                <a:latin typeface="Times New Roman" panose="02020603050405020304" pitchFamily="18" charset="0"/>
              </a:rPr>
              <a:t>和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方向</a:t>
            </a:r>
            <a:r>
              <a:rPr lang="zh-CN" altLang="en-US" sz="3600" dirty="0">
                <a:latin typeface="Times New Roman" panose="02020603050405020304" pitchFamily="18" charset="0"/>
              </a:rPr>
              <a:t>的带</a:t>
            </a:r>
            <a:r>
              <a:rPr lang="zh-CN" altLang="en-US" sz="3600" b="1" dirty="0">
                <a:solidFill>
                  <a:srgbClr val="33CC33"/>
                </a:solidFill>
                <a:latin typeface="Times New Roman" panose="02020603050405020304" pitchFamily="18" charset="0"/>
              </a:rPr>
              <a:t>箭头</a:t>
            </a:r>
            <a:r>
              <a:rPr lang="zh-CN" altLang="en-US" sz="3600" dirty="0">
                <a:latin typeface="Times New Roman" panose="02020603050405020304" pitchFamily="18" charset="0"/>
              </a:rPr>
              <a:t>的直线。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grpSp>
        <p:nvGrpSpPr>
          <p:cNvPr id="138243" name="Group 3"/>
          <p:cNvGrpSpPr/>
          <p:nvPr/>
        </p:nvGrpSpPr>
        <p:grpSpPr>
          <a:xfrm>
            <a:off x="3978275" y="1557338"/>
            <a:ext cx="1795463" cy="0"/>
            <a:chOff x="521" y="1888"/>
            <a:chExt cx="1508" cy="0"/>
          </a:xfrm>
        </p:grpSpPr>
        <p:sp>
          <p:nvSpPr>
            <p:cNvPr id="138244" name="Line 4"/>
            <p:cNvSpPr/>
            <p:nvPr/>
          </p:nvSpPr>
          <p:spPr>
            <a:xfrm>
              <a:off x="521" y="1888"/>
              <a:ext cx="14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138245" name="Line 5"/>
            <p:cNvSpPr/>
            <p:nvPr/>
          </p:nvSpPr>
          <p:spPr>
            <a:xfrm>
              <a:off x="1837" y="1888"/>
              <a:ext cx="19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pPr algn="l"/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38246" name="Text Box 6"/>
          <p:cNvSpPr txBox="1"/>
          <p:nvPr/>
        </p:nvSpPr>
        <p:spPr>
          <a:xfrm>
            <a:off x="1608138" y="2924175"/>
            <a:ext cx="3222625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3600" b="1" dirty="0">
                <a:latin typeface="Times New Roman" panose="02020603050405020304" pitchFamily="18" charset="0"/>
              </a:rPr>
              <a:t>点光源发出的光线：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5165725" y="2205038"/>
            <a:ext cx="1543050" cy="1600200"/>
            <a:chOff x="2832" y="1776"/>
            <a:chExt cx="1296" cy="1008"/>
          </a:xfrm>
        </p:grpSpPr>
        <p:sp>
          <p:nvSpPr>
            <p:cNvPr id="138248" name="Oval 8"/>
            <p:cNvSpPr/>
            <p:nvPr/>
          </p:nvSpPr>
          <p:spPr>
            <a:xfrm>
              <a:off x="2832" y="2448"/>
              <a:ext cx="48" cy="9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38249" name="Group 9"/>
            <p:cNvGrpSpPr/>
            <p:nvPr/>
          </p:nvGrpSpPr>
          <p:grpSpPr>
            <a:xfrm>
              <a:off x="2880" y="1776"/>
              <a:ext cx="672" cy="672"/>
              <a:chOff x="2880" y="1632"/>
              <a:chExt cx="672" cy="672"/>
            </a:xfrm>
          </p:grpSpPr>
          <p:sp>
            <p:nvSpPr>
              <p:cNvPr id="138250" name="Line 10"/>
              <p:cNvSpPr/>
              <p:nvPr/>
            </p:nvSpPr>
            <p:spPr>
              <a:xfrm flipV="1">
                <a:off x="2880" y="1632"/>
                <a:ext cx="672" cy="6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51" name="Line 11"/>
              <p:cNvSpPr/>
              <p:nvPr/>
            </p:nvSpPr>
            <p:spPr>
              <a:xfrm flipV="1">
                <a:off x="3120" y="1920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52" name="Group 12"/>
            <p:cNvGrpSpPr/>
            <p:nvPr/>
          </p:nvGrpSpPr>
          <p:grpSpPr>
            <a:xfrm>
              <a:off x="2880" y="1920"/>
              <a:ext cx="1056" cy="528"/>
              <a:chOff x="2880" y="1776"/>
              <a:chExt cx="1056" cy="528"/>
            </a:xfrm>
          </p:grpSpPr>
          <p:sp>
            <p:nvSpPr>
              <p:cNvPr id="138253" name="Line 13"/>
              <p:cNvSpPr/>
              <p:nvPr/>
            </p:nvSpPr>
            <p:spPr>
              <a:xfrm flipV="1">
                <a:off x="2880" y="1776"/>
                <a:ext cx="1056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54" name="Line 14"/>
              <p:cNvSpPr/>
              <p:nvPr/>
            </p:nvSpPr>
            <p:spPr>
              <a:xfrm flipV="1">
                <a:off x="3264" y="2064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55" name="Group 15"/>
            <p:cNvGrpSpPr/>
            <p:nvPr/>
          </p:nvGrpSpPr>
          <p:grpSpPr>
            <a:xfrm>
              <a:off x="2880" y="2496"/>
              <a:ext cx="1248" cy="0"/>
              <a:chOff x="2880" y="2352"/>
              <a:chExt cx="1248" cy="0"/>
            </a:xfrm>
          </p:grpSpPr>
          <p:sp>
            <p:nvSpPr>
              <p:cNvPr id="138256" name="Line 16"/>
              <p:cNvSpPr/>
              <p:nvPr/>
            </p:nvSpPr>
            <p:spPr>
              <a:xfrm flipV="1">
                <a:off x="2880" y="2352"/>
                <a:ext cx="12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57" name="Line 17"/>
              <p:cNvSpPr/>
              <p:nvPr/>
            </p:nvSpPr>
            <p:spPr>
              <a:xfrm>
                <a:off x="3408" y="2352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58" name="Group 18"/>
            <p:cNvGrpSpPr/>
            <p:nvPr/>
          </p:nvGrpSpPr>
          <p:grpSpPr>
            <a:xfrm>
              <a:off x="2880" y="2496"/>
              <a:ext cx="1200" cy="288"/>
              <a:chOff x="2880" y="2352"/>
              <a:chExt cx="1200" cy="288"/>
            </a:xfrm>
          </p:grpSpPr>
          <p:sp>
            <p:nvSpPr>
              <p:cNvPr id="138259" name="Line 19"/>
              <p:cNvSpPr/>
              <p:nvPr/>
            </p:nvSpPr>
            <p:spPr>
              <a:xfrm>
                <a:off x="2880" y="2352"/>
                <a:ext cx="120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60" name="Line 20"/>
              <p:cNvSpPr/>
              <p:nvPr/>
            </p:nvSpPr>
            <p:spPr>
              <a:xfrm>
                <a:off x="3288" y="2460"/>
                <a:ext cx="192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61" name="Group 21"/>
            <p:cNvGrpSpPr/>
            <p:nvPr/>
          </p:nvGrpSpPr>
          <p:grpSpPr>
            <a:xfrm>
              <a:off x="2880" y="2208"/>
              <a:ext cx="1152" cy="288"/>
              <a:chOff x="2880" y="2064"/>
              <a:chExt cx="1152" cy="288"/>
            </a:xfrm>
          </p:grpSpPr>
          <p:sp>
            <p:nvSpPr>
              <p:cNvPr id="138262" name="Line 22"/>
              <p:cNvSpPr/>
              <p:nvPr/>
            </p:nvSpPr>
            <p:spPr>
              <a:xfrm flipV="1">
                <a:off x="2880" y="2064"/>
                <a:ext cx="1152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63" name="Line 23"/>
              <p:cNvSpPr/>
              <p:nvPr/>
            </p:nvSpPr>
            <p:spPr>
              <a:xfrm flipV="1">
                <a:off x="3312" y="2208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8264" name="Text Box 24"/>
          <p:cNvSpPr txBox="1"/>
          <p:nvPr/>
        </p:nvSpPr>
        <p:spPr>
          <a:xfrm>
            <a:off x="1817688" y="4581525"/>
            <a:ext cx="2033587" cy="974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Times New Roman" panose="02020603050405020304" pitchFamily="18" charset="0"/>
              </a:rPr>
              <a:t>平行光线：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</a:rPr>
              <a:t>（如太阳光）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/>
          <p:nvPr/>
        </p:nvGrpSpPr>
        <p:grpSpPr>
          <a:xfrm>
            <a:off x="4086225" y="4652963"/>
            <a:ext cx="1714500" cy="914400"/>
            <a:chOff x="2784" y="3216"/>
            <a:chExt cx="1440" cy="576"/>
          </a:xfrm>
        </p:grpSpPr>
        <p:grpSp>
          <p:nvGrpSpPr>
            <p:cNvPr id="138266" name="Group 26"/>
            <p:cNvGrpSpPr/>
            <p:nvPr/>
          </p:nvGrpSpPr>
          <p:grpSpPr>
            <a:xfrm>
              <a:off x="2784" y="3216"/>
              <a:ext cx="1440" cy="0"/>
              <a:chOff x="2784" y="3216"/>
              <a:chExt cx="1440" cy="0"/>
            </a:xfrm>
          </p:grpSpPr>
          <p:sp>
            <p:nvSpPr>
              <p:cNvPr id="138267" name="Line 27"/>
              <p:cNvSpPr/>
              <p:nvPr/>
            </p:nvSpPr>
            <p:spPr>
              <a:xfrm>
                <a:off x="2784" y="3216"/>
                <a:ext cx="144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68" name="Line 28"/>
              <p:cNvSpPr/>
              <p:nvPr/>
            </p:nvSpPr>
            <p:spPr>
              <a:xfrm>
                <a:off x="3408" y="3216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69" name="Group 29"/>
            <p:cNvGrpSpPr/>
            <p:nvPr/>
          </p:nvGrpSpPr>
          <p:grpSpPr>
            <a:xfrm>
              <a:off x="2784" y="3360"/>
              <a:ext cx="1440" cy="0"/>
              <a:chOff x="2784" y="3216"/>
              <a:chExt cx="1440" cy="0"/>
            </a:xfrm>
          </p:grpSpPr>
          <p:sp>
            <p:nvSpPr>
              <p:cNvPr id="138270" name="Line 30"/>
              <p:cNvSpPr/>
              <p:nvPr/>
            </p:nvSpPr>
            <p:spPr>
              <a:xfrm>
                <a:off x="2784" y="3216"/>
                <a:ext cx="144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71" name="Line 31"/>
              <p:cNvSpPr/>
              <p:nvPr/>
            </p:nvSpPr>
            <p:spPr>
              <a:xfrm>
                <a:off x="3408" y="3216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72" name="Group 32"/>
            <p:cNvGrpSpPr/>
            <p:nvPr/>
          </p:nvGrpSpPr>
          <p:grpSpPr>
            <a:xfrm>
              <a:off x="2784" y="3504"/>
              <a:ext cx="1440" cy="0"/>
              <a:chOff x="2784" y="3216"/>
              <a:chExt cx="1440" cy="0"/>
            </a:xfrm>
          </p:grpSpPr>
          <p:sp>
            <p:nvSpPr>
              <p:cNvPr id="138273" name="Line 33"/>
              <p:cNvSpPr/>
              <p:nvPr/>
            </p:nvSpPr>
            <p:spPr>
              <a:xfrm>
                <a:off x="2784" y="3216"/>
                <a:ext cx="144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74" name="Line 34"/>
              <p:cNvSpPr/>
              <p:nvPr/>
            </p:nvSpPr>
            <p:spPr>
              <a:xfrm>
                <a:off x="3408" y="3216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75" name="Group 35"/>
            <p:cNvGrpSpPr/>
            <p:nvPr/>
          </p:nvGrpSpPr>
          <p:grpSpPr>
            <a:xfrm>
              <a:off x="2784" y="3648"/>
              <a:ext cx="1440" cy="0"/>
              <a:chOff x="2784" y="3216"/>
              <a:chExt cx="1440" cy="0"/>
            </a:xfrm>
          </p:grpSpPr>
          <p:sp>
            <p:nvSpPr>
              <p:cNvPr id="138276" name="Line 36"/>
              <p:cNvSpPr/>
              <p:nvPr/>
            </p:nvSpPr>
            <p:spPr>
              <a:xfrm>
                <a:off x="2784" y="3216"/>
                <a:ext cx="144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77" name="Line 37"/>
              <p:cNvSpPr/>
              <p:nvPr/>
            </p:nvSpPr>
            <p:spPr>
              <a:xfrm>
                <a:off x="3408" y="3216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8278" name="Group 38"/>
            <p:cNvGrpSpPr/>
            <p:nvPr/>
          </p:nvGrpSpPr>
          <p:grpSpPr>
            <a:xfrm>
              <a:off x="2784" y="3792"/>
              <a:ext cx="1440" cy="0"/>
              <a:chOff x="2784" y="3216"/>
              <a:chExt cx="1440" cy="0"/>
            </a:xfrm>
          </p:grpSpPr>
          <p:sp>
            <p:nvSpPr>
              <p:cNvPr id="138279" name="Line 39"/>
              <p:cNvSpPr/>
              <p:nvPr/>
            </p:nvSpPr>
            <p:spPr>
              <a:xfrm>
                <a:off x="2784" y="3216"/>
                <a:ext cx="144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80" name="Line 40"/>
              <p:cNvSpPr/>
              <p:nvPr/>
            </p:nvSpPr>
            <p:spPr>
              <a:xfrm>
                <a:off x="3408" y="3216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38281" name="Text Box 41"/>
          <p:cNvSpPr txBox="1"/>
          <p:nvPr/>
        </p:nvSpPr>
        <p:spPr>
          <a:xfrm>
            <a:off x="4851400" y="2960688"/>
            <a:ext cx="271463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6" grpId="0"/>
      <p:bldP spid="138264" grpId="0"/>
      <p:bldP spid="1382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1314" name="Rectangle 2"/>
          <p:cNvSpPr/>
          <p:nvPr/>
        </p:nvSpPr>
        <p:spPr>
          <a:xfrm>
            <a:off x="1601788" y="842963"/>
            <a:ext cx="5778500" cy="2103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04800"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左下图是一居室的示意图，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是窗口，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是一个点光源，用作图法画出在室内的观察者能看到点光源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的空间范围。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indent="304800" algn="l" eaLnBrk="0" hangingPunct="0"/>
            <a:endParaRPr lang="zh-CN" altLang="en-US" sz="3600" dirty="0">
              <a:latin typeface="Arial" panose="020B0604020202020204" pitchFamily="34" charset="0"/>
            </a:endParaRPr>
          </a:p>
        </p:txBody>
      </p:sp>
      <p:graphicFrame>
        <p:nvGraphicFramePr>
          <p:cNvPr id="141315" name="Object 3"/>
          <p:cNvGraphicFramePr/>
          <p:nvPr/>
        </p:nvGraphicFramePr>
        <p:xfrm>
          <a:off x="1601788" y="2636838"/>
          <a:ext cx="221615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076700" imgH="1800225" progId="MSPhotoEd.3">
                  <p:embed/>
                </p:oleObj>
              </mc:Choice>
              <mc:Fallback>
                <p:oleObj name="" r:id="rId1" imgW="4076700" imgH="1800225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r="57796"/>
                      <a:stretch>
                        <a:fillRect/>
                      </a:stretch>
                    </p:blipFill>
                    <p:spPr>
                      <a:xfrm>
                        <a:off x="1601788" y="2636838"/>
                        <a:ext cx="2216150" cy="3097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 Box 4"/>
          <p:cNvSpPr txBox="1"/>
          <p:nvPr/>
        </p:nvSpPr>
        <p:spPr>
          <a:xfrm>
            <a:off x="1277938" y="260350"/>
            <a:ext cx="134937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例题</a:t>
            </a:r>
            <a:r>
              <a:rPr lang="en-US" altLang="zh-CN" sz="3600" b="1">
                <a:latin typeface="Arial" panose="020B0604020202020204" pitchFamily="34" charset="0"/>
              </a:rPr>
              <a:t>: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141317" name="Picture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0"/>
            <a:ext cx="750887" cy="828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>
            <a:off x="4841875" y="2708275"/>
            <a:ext cx="2538413" cy="3090863"/>
            <a:chOff x="3107" y="1706"/>
            <a:chExt cx="2131" cy="1947"/>
          </a:xfrm>
        </p:grpSpPr>
        <p:graphicFrame>
          <p:nvGraphicFramePr>
            <p:cNvPr id="141319" name="Object 7"/>
            <p:cNvGraphicFramePr/>
            <p:nvPr/>
          </p:nvGraphicFramePr>
          <p:xfrm>
            <a:off x="3107" y="1706"/>
            <a:ext cx="2131" cy="1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4076700" imgH="1800225" progId="MSPhotoEd.3">
                    <p:embed/>
                  </p:oleObj>
                </mc:Choice>
                <mc:Fallback>
                  <p:oleObj name="" r:id="rId4" imgW="4076700" imgH="1800225" progId="MSPhotoEd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rcRect l="51558"/>
                        <a:stretch>
                          <a:fillRect/>
                        </a:stretch>
                      </p:blipFill>
                      <p:spPr>
                        <a:xfrm>
                          <a:off x="3107" y="1706"/>
                          <a:ext cx="2131" cy="19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0" name="Line 8"/>
            <p:cNvSpPr/>
            <p:nvPr/>
          </p:nvSpPr>
          <p:spPr>
            <a:xfrm flipH="1" flipV="1">
              <a:off x="3924" y="2205"/>
              <a:ext cx="272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pPr algn="l"/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141321" name="Line 9"/>
            <p:cNvSpPr/>
            <p:nvPr/>
          </p:nvSpPr>
          <p:spPr>
            <a:xfrm flipH="1">
              <a:off x="3996" y="3049"/>
              <a:ext cx="272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pPr algn="l"/>
              <a:endParaRPr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2338" name="Picture 2" descr="手影"/>
          <p:cNvPicPr>
            <a:picLocks noChangeAspect="1"/>
          </p:cNvPicPr>
          <p:nvPr/>
        </p:nvPicPr>
        <p:blipFill>
          <a:blip r:embed="rId1"/>
          <a:srcRect t="10031" r="3391" b="27274"/>
          <a:stretch>
            <a:fillRect/>
          </a:stretch>
        </p:blipFill>
        <p:spPr>
          <a:xfrm>
            <a:off x="1257300" y="1406525"/>
            <a:ext cx="6743700" cy="511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39" name="Text Box 3"/>
          <p:cNvSpPr txBox="1"/>
          <p:nvPr/>
        </p:nvSpPr>
        <p:spPr>
          <a:xfrm>
            <a:off x="1600200" y="381000"/>
            <a:ext cx="2171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</a:rPr>
              <a:t>影子的形成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62" name="Text Box 2"/>
          <p:cNvSpPr txBox="1"/>
          <p:nvPr/>
        </p:nvSpPr>
        <p:spPr>
          <a:xfrm>
            <a:off x="1543050" y="228600"/>
            <a:ext cx="5086350" cy="7620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/>
            <a:r>
              <a:rPr lang="zh-CN" altLang="en-US" sz="4400" b="1" dirty="0">
                <a:latin typeface="Times New Roman" panose="02020603050405020304" pitchFamily="18" charset="0"/>
              </a:rPr>
              <a:t>分析影子的形成原因：</a:t>
            </a:r>
            <a:endParaRPr lang="zh-CN" altLang="en-US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143363" name="Group 3"/>
          <p:cNvGrpSpPr/>
          <p:nvPr/>
        </p:nvGrpSpPr>
        <p:grpSpPr>
          <a:xfrm>
            <a:off x="2514600" y="1066800"/>
            <a:ext cx="5351463" cy="4953000"/>
            <a:chOff x="1152" y="672"/>
            <a:chExt cx="4494" cy="3120"/>
          </a:xfrm>
        </p:grpSpPr>
        <p:grpSp>
          <p:nvGrpSpPr>
            <p:cNvPr id="143364" name="Group 4"/>
            <p:cNvGrpSpPr/>
            <p:nvPr/>
          </p:nvGrpSpPr>
          <p:grpSpPr>
            <a:xfrm>
              <a:off x="1152" y="672"/>
              <a:ext cx="4494" cy="3120"/>
              <a:chOff x="1152" y="672"/>
              <a:chExt cx="4494" cy="3120"/>
            </a:xfrm>
          </p:grpSpPr>
          <p:sp>
            <p:nvSpPr>
              <p:cNvPr id="143365" name="Oval 5"/>
              <p:cNvSpPr/>
              <p:nvPr/>
            </p:nvSpPr>
            <p:spPr>
              <a:xfrm>
                <a:off x="2976" y="1478"/>
                <a:ext cx="1065" cy="1087"/>
              </a:xfrm>
              <a:prstGeom prst="ellipse">
                <a:avLst/>
              </a:prstGeom>
              <a:gradFill rotWithShape="0">
                <a:gsLst>
                  <a:gs pos="0">
                    <a:srgbClr val="0000CC"/>
                  </a:gs>
                  <a:gs pos="100000">
                    <a:srgbClr val="00005E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66" name="Line 6"/>
              <p:cNvSpPr/>
              <p:nvPr/>
            </p:nvSpPr>
            <p:spPr>
              <a:xfrm flipV="1">
                <a:off x="1973" y="988"/>
                <a:ext cx="2531" cy="1051"/>
              </a:xfrm>
              <a:prstGeom prst="line">
                <a:avLst/>
              </a:prstGeom>
              <a:ln w="57150" cap="sq" cmpd="sng">
                <a:solidFill>
                  <a:srgbClr val="CC0000"/>
                </a:solidFill>
                <a:prstDash val="solid"/>
                <a:headEnd type="none" w="sm" len="sm"/>
                <a:tailEnd type="triangle" w="sm" len="sm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67" name="Line 7"/>
              <p:cNvSpPr/>
              <p:nvPr/>
            </p:nvSpPr>
            <p:spPr>
              <a:xfrm>
                <a:off x="2008" y="2039"/>
                <a:ext cx="2496" cy="947"/>
              </a:xfrm>
              <a:prstGeom prst="line">
                <a:avLst/>
              </a:prstGeom>
              <a:ln w="57150" cap="sq" cmpd="sng">
                <a:solidFill>
                  <a:srgbClr val="CC0000"/>
                </a:solidFill>
                <a:prstDash val="solid"/>
                <a:headEnd type="none" w="sm" len="sm"/>
                <a:tailEnd type="triangle" w="sm" len="sm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68" name="Freeform 8" descr="栎木"/>
              <p:cNvSpPr/>
              <p:nvPr/>
            </p:nvSpPr>
            <p:spPr>
              <a:xfrm rot="-5400000" flipH="1" flipV="1">
                <a:off x="2980" y="2196"/>
                <a:ext cx="312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0" y="0"/>
                  </a:cxn>
                  <a:cxn ang="0">
                    <a:pos x="400" y="400"/>
                  </a:cxn>
                  <a:cxn ang="0">
                    <a:pos x="0" y="400"/>
                  </a:cxn>
                  <a:cxn ang="0">
                    <a:pos x="0" y="0"/>
                  </a:cxn>
                </a:cxnLst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369" name="Oval 9"/>
              <p:cNvSpPr/>
              <p:nvPr/>
            </p:nvSpPr>
            <p:spPr>
              <a:xfrm>
                <a:off x="1937" y="1969"/>
                <a:ext cx="107" cy="105"/>
              </a:xfrm>
              <a:prstGeom prst="ellipse">
                <a:avLst/>
              </a:prstGeom>
              <a:solidFill>
                <a:srgbClr val="CC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70" name="Text Box 10"/>
              <p:cNvSpPr txBox="1"/>
              <p:nvPr/>
            </p:nvSpPr>
            <p:spPr>
              <a:xfrm>
                <a:off x="1152" y="1804"/>
                <a:ext cx="691" cy="40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p>
                <a:pPr algn="l"/>
                <a:r>
                  <a:rPr lang="zh-CN" altLang="en-US" sz="3600" b="1" dirty="0">
                    <a:latin typeface="Times New Roman" panose="02020603050405020304" pitchFamily="18" charset="0"/>
                  </a:rPr>
                  <a:t>光源</a:t>
                </a:r>
                <a:endParaRPr lang="zh-CN" altLang="en-US" sz="3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71" name="Line 11"/>
              <p:cNvSpPr/>
              <p:nvPr/>
            </p:nvSpPr>
            <p:spPr>
              <a:xfrm>
                <a:off x="4540" y="988"/>
                <a:ext cx="606" cy="0"/>
              </a:xfrm>
              <a:prstGeom prst="line">
                <a:avLst/>
              </a:prstGeom>
              <a:ln w="3810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72" name="Line 12"/>
              <p:cNvSpPr/>
              <p:nvPr/>
            </p:nvSpPr>
            <p:spPr>
              <a:xfrm>
                <a:off x="4560" y="2976"/>
                <a:ext cx="534" cy="0"/>
              </a:xfrm>
              <a:prstGeom prst="line">
                <a:avLst/>
              </a:prstGeom>
              <a:ln w="3810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73" name="Line 13"/>
              <p:cNvSpPr/>
              <p:nvPr/>
            </p:nvSpPr>
            <p:spPr>
              <a:xfrm flipV="1">
                <a:off x="4896" y="988"/>
                <a:ext cx="0" cy="455"/>
              </a:xfrm>
              <a:prstGeom prst="line">
                <a:avLst/>
              </a:prstGeom>
              <a:ln w="57150" cap="sq" cmpd="sng">
                <a:solidFill>
                  <a:schemeClr val="tx1"/>
                </a:solidFill>
                <a:prstDash val="solid"/>
                <a:headEnd type="none" w="sm" len="sm"/>
                <a:tailEnd type="triangle" w="sm" len="sm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74" name="Text Box 14"/>
              <p:cNvSpPr txBox="1"/>
              <p:nvPr/>
            </p:nvSpPr>
            <p:spPr>
              <a:xfrm>
                <a:off x="5185" y="1248"/>
                <a:ext cx="461" cy="149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eaVert" wrap="none">
                <a:spAutoFit/>
              </a:bodyPr>
              <a:p>
                <a:pPr algn="l"/>
                <a:r>
                  <a:rPr lang="zh-CN" altLang="en-US" sz="3600" b="1" dirty="0">
                    <a:latin typeface="Times New Roman" panose="02020603050405020304" pitchFamily="18" charset="0"/>
                  </a:rPr>
                  <a:t>物体的影子</a:t>
                </a:r>
                <a:endParaRPr lang="zh-CN" altLang="en-US" sz="3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75" name="Text Box 15"/>
              <p:cNvSpPr txBox="1"/>
              <p:nvPr/>
            </p:nvSpPr>
            <p:spPr>
              <a:xfrm>
                <a:off x="4033" y="1392"/>
                <a:ext cx="422" cy="133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eaVert" wrap="none">
                <a:spAutoFit/>
              </a:bodyPr>
              <a:p>
                <a:pPr algn="l"/>
                <a:r>
                  <a:rPr lang="zh-CN" altLang="en-US" sz="3200" b="1" dirty="0">
                    <a:latin typeface="Times New Roman" panose="02020603050405020304" pitchFamily="18" charset="0"/>
                  </a:rPr>
                  <a:t>不透明物体</a:t>
                </a:r>
                <a:endParaRPr lang="zh-CN" altLang="en-US" sz="32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376" name="Line 16"/>
            <p:cNvSpPr/>
            <p:nvPr/>
          </p:nvSpPr>
          <p:spPr>
            <a:xfrm>
              <a:off x="4896" y="2544"/>
              <a:ext cx="0" cy="432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pPr algn="l"/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43377" name="Text Box 17"/>
          <p:cNvSpPr txBox="1"/>
          <p:nvPr/>
        </p:nvSpPr>
        <p:spPr>
          <a:xfrm>
            <a:off x="1371600" y="4724400"/>
            <a:ext cx="4171950" cy="1736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</a:rPr>
              <a:t>由于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光沿直线传播</a:t>
            </a:r>
            <a:r>
              <a:rPr lang="zh-CN" altLang="en-US" sz="3600" b="1" dirty="0">
                <a:latin typeface="宋体" panose="02010600030101010101" pitchFamily="2" charset="-122"/>
              </a:rPr>
              <a:t>，在不透明的物体后面光照射不到的区域形成影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4386" name="Text Box 5"/>
          <p:cNvSpPr txBox="1"/>
          <p:nvPr/>
        </p:nvSpPr>
        <p:spPr>
          <a:xfrm>
            <a:off x="1331913" y="188913"/>
            <a:ext cx="622935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[</a:t>
            </a:r>
            <a:r>
              <a:rPr lang="zh-CN" altLang="en-US" sz="3200" b="1" dirty="0">
                <a:latin typeface="Times New Roman" panose="02020603050405020304" pitchFamily="18" charset="0"/>
              </a:rPr>
              <a:t>例</a:t>
            </a:r>
            <a:r>
              <a:rPr lang="en-US" altLang="zh-CN" sz="3200" b="1" dirty="0">
                <a:latin typeface="Times New Roman" panose="02020603050405020304" pitchFamily="18" charset="0"/>
              </a:rPr>
              <a:t>]</a:t>
            </a:r>
            <a:r>
              <a:rPr lang="zh-CN" altLang="en-US" sz="3200" b="1" dirty="0">
                <a:latin typeface="Times New Roman" panose="02020603050405020304" pitchFamily="18" charset="0"/>
              </a:rPr>
              <a:t>人沿着街道走向街灯，再从街灯下走远，则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他的影子长短变化</a:t>
            </a:r>
            <a:r>
              <a:rPr lang="zh-CN" altLang="en-US" sz="3200" b="1" dirty="0">
                <a:latin typeface="Times New Roman" panose="02020603050405020304" pitchFamily="18" charset="0"/>
              </a:rPr>
              <a:t>是        （    ）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、变长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</a:rPr>
              <a:t>、先变长再变短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</a:rPr>
              <a:t>、变短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</a:rPr>
              <a:t>、先变短再变长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44387" name="Text Box 6"/>
          <p:cNvSpPr txBox="1"/>
          <p:nvPr/>
        </p:nvSpPr>
        <p:spPr>
          <a:xfrm>
            <a:off x="5380038" y="663575"/>
            <a:ext cx="62865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140200" y="2997200"/>
            <a:ext cx="3590925" cy="3095625"/>
            <a:chOff x="144" y="698"/>
            <a:chExt cx="5205" cy="2894"/>
          </a:xfrm>
        </p:grpSpPr>
        <p:pic>
          <p:nvPicPr>
            <p:cNvPr id="144389" name="Picture 16" descr="PE01549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68" y="2112"/>
              <a:ext cx="969" cy="13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4390" name="Picture 17" descr="BD04924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2" y="698"/>
              <a:ext cx="417" cy="5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4391" name="Rectangle 18"/>
            <p:cNvSpPr/>
            <p:nvPr/>
          </p:nvSpPr>
          <p:spPr>
            <a:xfrm>
              <a:off x="5088" y="1248"/>
              <a:ext cx="48" cy="17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4392" name="Freeform 19"/>
            <p:cNvSpPr/>
            <p:nvPr/>
          </p:nvSpPr>
          <p:spPr>
            <a:xfrm>
              <a:off x="152" y="3080"/>
              <a:ext cx="2704" cy="512"/>
            </a:xfrm>
            <a:custGeom>
              <a:avLst/>
              <a:gdLst/>
              <a:ahLst/>
              <a:cxnLst>
                <a:cxn ang="0">
                  <a:pos x="280" y="112"/>
                </a:cxn>
                <a:cxn ang="0">
                  <a:pos x="40" y="160"/>
                </a:cxn>
                <a:cxn ang="0">
                  <a:pos x="40" y="304"/>
                </a:cxn>
                <a:cxn ang="0">
                  <a:pos x="280" y="304"/>
                </a:cxn>
                <a:cxn ang="0">
                  <a:pos x="424" y="256"/>
                </a:cxn>
                <a:cxn ang="0">
                  <a:pos x="472" y="448"/>
                </a:cxn>
                <a:cxn ang="0">
                  <a:pos x="856" y="496"/>
                </a:cxn>
                <a:cxn ang="0">
                  <a:pos x="1048" y="496"/>
                </a:cxn>
                <a:cxn ang="0">
                  <a:pos x="1048" y="400"/>
                </a:cxn>
                <a:cxn ang="0">
                  <a:pos x="1480" y="400"/>
                </a:cxn>
                <a:cxn ang="0">
                  <a:pos x="1672" y="496"/>
                </a:cxn>
                <a:cxn ang="0">
                  <a:pos x="1912" y="448"/>
                </a:cxn>
                <a:cxn ang="0">
                  <a:pos x="2248" y="400"/>
                </a:cxn>
                <a:cxn ang="0">
                  <a:pos x="2680" y="352"/>
                </a:cxn>
                <a:cxn ang="0">
                  <a:pos x="2392" y="256"/>
                </a:cxn>
                <a:cxn ang="0">
                  <a:pos x="2200" y="304"/>
                </a:cxn>
                <a:cxn ang="0">
                  <a:pos x="1912" y="304"/>
                </a:cxn>
                <a:cxn ang="0">
                  <a:pos x="1960" y="208"/>
                </a:cxn>
                <a:cxn ang="0">
                  <a:pos x="2152" y="160"/>
                </a:cxn>
                <a:cxn ang="0">
                  <a:pos x="2296" y="160"/>
                </a:cxn>
                <a:cxn ang="0">
                  <a:pos x="2056" y="112"/>
                </a:cxn>
                <a:cxn ang="0">
                  <a:pos x="1816" y="160"/>
                </a:cxn>
                <a:cxn ang="0">
                  <a:pos x="1528" y="112"/>
                </a:cxn>
                <a:cxn ang="0">
                  <a:pos x="1432" y="112"/>
                </a:cxn>
                <a:cxn ang="0">
                  <a:pos x="1144" y="16"/>
                </a:cxn>
                <a:cxn ang="0">
                  <a:pos x="1048" y="16"/>
                </a:cxn>
                <a:cxn ang="0">
                  <a:pos x="664" y="16"/>
                </a:cxn>
                <a:cxn ang="0">
                  <a:pos x="520" y="16"/>
                </a:cxn>
                <a:cxn ang="0">
                  <a:pos x="376" y="112"/>
                </a:cxn>
                <a:cxn ang="0">
                  <a:pos x="280" y="112"/>
                </a:cxn>
              </a:cxnLst>
              <a:pathLst>
                <a:path w="2704" h="512">
                  <a:moveTo>
                    <a:pt x="280" y="112"/>
                  </a:moveTo>
                  <a:cubicBezTo>
                    <a:pt x="224" y="120"/>
                    <a:pt x="80" y="128"/>
                    <a:pt x="40" y="160"/>
                  </a:cubicBezTo>
                  <a:cubicBezTo>
                    <a:pt x="0" y="192"/>
                    <a:pt x="0" y="280"/>
                    <a:pt x="40" y="304"/>
                  </a:cubicBezTo>
                  <a:cubicBezTo>
                    <a:pt x="80" y="328"/>
                    <a:pt x="216" y="312"/>
                    <a:pt x="280" y="304"/>
                  </a:cubicBezTo>
                  <a:cubicBezTo>
                    <a:pt x="344" y="296"/>
                    <a:pt x="392" y="232"/>
                    <a:pt x="424" y="256"/>
                  </a:cubicBezTo>
                  <a:cubicBezTo>
                    <a:pt x="456" y="280"/>
                    <a:pt x="400" y="408"/>
                    <a:pt x="472" y="448"/>
                  </a:cubicBezTo>
                  <a:cubicBezTo>
                    <a:pt x="544" y="488"/>
                    <a:pt x="760" y="488"/>
                    <a:pt x="856" y="496"/>
                  </a:cubicBezTo>
                  <a:cubicBezTo>
                    <a:pt x="952" y="504"/>
                    <a:pt x="1016" y="512"/>
                    <a:pt x="1048" y="496"/>
                  </a:cubicBezTo>
                  <a:cubicBezTo>
                    <a:pt x="1080" y="480"/>
                    <a:pt x="976" y="416"/>
                    <a:pt x="1048" y="400"/>
                  </a:cubicBezTo>
                  <a:cubicBezTo>
                    <a:pt x="1120" y="384"/>
                    <a:pt x="1376" y="384"/>
                    <a:pt x="1480" y="400"/>
                  </a:cubicBezTo>
                  <a:cubicBezTo>
                    <a:pt x="1584" y="416"/>
                    <a:pt x="1600" y="488"/>
                    <a:pt x="1672" y="496"/>
                  </a:cubicBezTo>
                  <a:cubicBezTo>
                    <a:pt x="1744" y="504"/>
                    <a:pt x="1816" y="464"/>
                    <a:pt x="1912" y="448"/>
                  </a:cubicBezTo>
                  <a:cubicBezTo>
                    <a:pt x="2008" y="432"/>
                    <a:pt x="2120" y="416"/>
                    <a:pt x="2248" y="400"/>
                  </a:cubicBezTo>
                  <a:cubicBezTo>
                    <a:pt x="2376" y="384"/>
                    <a:pt x="2656" y="376"/>
                    <a:pt x="2680" y="352"/>
                  </a:cubicBezTo>
                  <a:cubicBezTo>
                    <a:pt x="2704" y="328"/>
                    <a:pt x="2472" y="264"/>
                    <a:pt x="2392" y="256"/>
                  </a:cubicBezTo>
                  <a:cubicBezTo>
                    <a:pt x="2312" y="248"/>
                    <a:pt x="2280" y="296"/>
                    <a:pt x="2200" y="304"/>
                  </a:cubicBezTo>
                  <a:cubicBezTo>
                    <a:pt x="2120" y="312"/>
                    <a:pt x="1952" y="320"/>
                    <a:pt x="1912" y="304"/>
                  </a:cubicBezTo>
                  <a:cubicBezTo>
                    <a:pt x="1872" y="288"/>
                    <a:pt x="1920" y="232"/>
                    <a:pt x="1960" y="208"/>
                  </a:cubicBezTo>
                  <a:cubicBezTo>
                    <a:pt x="2000" y="184"/>
                    <a:pt x="2096" y="168"/>
                    <a:pt x="2152" y="160"/>
                  </a:cubicBezTo>
                  <a:cubicBezTo>
                    <a:pt x="2208" y="152"/>
                    <a:pt x="2312" y="168"/>
                    <a:pt x="2296" y="160"/>
                  </a:cubicBezTo>
                  <a:cubicBezTo>
                    <a:pt x="2280" y="152"/>
                    <a:pt x="2136" y="112"/>
                    <a:pt x="2056" y="112"/>
                  </a:cubicBezTo>
                  <a:cubicBezTo>
                    <a:pt x="1976" y="112"/>
                    <a:pt x="1904" y="160"/>
                    <a:pt x="1816" y="160"/>
                  </a:cubicBezTo>
                  <a:cubicBezTo>
                    <a:pt x="1728" y="160"/>
                    <a:pt x="1592" y="120"/>
                    <a:pt x="1528" y="112"/>
                  </a:cubicBezTo>
                  <a:cubicBezTo>
                    <a:pt x="1464" y="104"/>
                    <a:pt x="1496" y="128"/>
                    <a:pt x="1432" y="112"/>
                  </a:cubicBezTo>
                  <a:cubicBezTo>
                    <a:pt x="1368" y="96"/>
                    <a:pt x="1208" y="32"/>
                    <a:pt x="1144" y="16"/>
                  </a:cubicBezTo>
                  <a:cubicBezTo>
                    <a:pt x="1080" y="0"/>
                    <a:pt x="1128" y="16"/>
                    <a:pt x="1048" y="16"/>
                  </a:cubicBezTo>
                  <a:cubicBezTo>
                    <a:pt x="968" y="16"/>
                    <a:pt x="752" y="16"/>
                    <a:pt x="664" y="16"/>
                  </a:cubicBezTo>
                  <a:cubicBezTo>
                    <a:pt x="576" y="16"/>
                    <a:pt x="568" y="0"/>
                    <a:pt x="520" y="16"/>
                  </a:cubicBezTo>
                  <a:cubicBezTo>
                    <a:pt x="472" y="32"/>
                    <a:pt x="416" y="96"/>
                    <a:pt x="376" y="112"/>
                  </a:cubicBezTo>
                  <a:cubicBezTo>
                    <a:pt x="336" y="128"/>
                    <a:pt x="336" y="104"/>
                    <a:pt x="280" y="1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44393" name="Group 20"/>
            <p:cNvGrpSpPr/>
            <p:nvPr/>
          </p:nvGrpSpPr>
          <p:grpSpPr>
            <a:xfrm>
              <a:off x="144" y="816"/>
              <a:ext cx="4896" cy="2448"/>
              <a:chOff x="144" y="816"/>
              <a:chExt cx="4896" cy="2448"/>
            </a:xfrm>
          </p:grpSpPr>
          <p:sp>
            <p:nvSpPr>
              <p:cNvPr id="144394" name="Line 21"/>
              <p:cNvSpPr/>
              <p:nvPr/>
            </p:nvSpPr>
            <p:spPr>
              <a:xfrm flipH="1">
                <a:off x="144" y="816"/>
                <a:ext cx="4896" cy="24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395" name="Line 22"/>
              <p:cNvSpPr/>
              <p:nvPr/>
            </p:nvSpPr>
            <p:spPr>
              <a:xfrm flipH="1">
                <a:off x="3408" y="1536"/>
                <a:ext cx="192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p>
                <a:pPr algn="l"/>
                <a:endParaRPr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Group 23"/>
          <p:cNvGrpSpPr/>
          <p:nvPr/>
        </p:nvGrpSpPr>
        <p:grpSpPr>
          <a:xfrm>
            <a:off x="1385888" y="3068638"/>
            <a:ext cx="2430462" cy="3144837"/>
            <a:chOff x="1746" y="618"/>
            <a:chExt cx="2912" cy="2843"/>
          </a:xfrm>
        </p:grpSpPr>
        <p:pic>
          <p:nvPicPr>
            <p:cNvPr id="144397" name="Picture 24" descr="BD04924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1" y="618"/>
              <a:ext cx="417" cy="56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4398" name="Group 25"/>
            <p:cNvGrpSpPr/>
            <p:nvPr/>
          </p:nvGrpSpPr>
          <p:grpSpPr>
            <a:xfrm>
              <a:off x="1746" y="709"/>
              <a:ext cx="2736" cy="2752"/>
              <a:chOff x="2400" y="816"/>
              <a:chExt cx="2736" cy="2752"/>
            </a:xfrm>
          </p:grpSpPr>
          <p:sp>
            <p:nvSpPr>
              <p:cNvPr id="144399" name="Freeform 26"/>
              <p:cNvSpPr/>
              <p:nvPr/>
            </p:nvSpPr>
            <p:spPr>
              <a:xfrm>
                <a:off x="2424" y="3120"/>
                <a:ext cx="1616" cy="448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48" y="144"/>
                  </a:cxn>
                  <a:cxn ang="0">
                    <a:pos x="0" y="240"/>
                  </a:cxn>
                  <a:cxn ang="0">
                    <a:pos x="48" y="336"/>
                  </a:cxn>
                  <a:cxn ang="0">
                    <a:pos x="288" y="336"/>
                  </a:cxn>
                  <a:cxn ang="0">
                    <a:pos x="384" y="288"/>
                  </a:cxn>
                  <a:cxn ang="0">
                    <a:pos x="528" y="384"/>
                  </a:cxn>
                  <a:cxn ang="0">
                    <a:pos x="720" y="432"/>
                  </a:cxn>
                  <a:cxn ang="0">
                    <a:pos x="816" y="432"/>
                  </a:cxn>
                  <a:cxn ang="0">
                    <a:pos x="960" y="336"/>
                  </a:cxn>
                  <a:cxn ang="0">
                    <a:pos x="1200" y="432"/>
                  </a:cxn>
                  <a:cxn ang="0">
                    <a:pos x="1392" y="384"/>
                  </a:cxn>
                  <a:cxn ang="0">
                    <a:pos x="1584" y="288"/>
                  </a:cxn>
                  <a:cxn ang="0">
                    <a:pos x="1584" y="192"/>
                  </a:cxn>
                  <a:cxn ang="0">
                    <a:pos x="1488" y="192"/>
                  </a:cxn>
                  <a:cxn ang="0">
                    <a:pos x="1392" y="240"/>
                  </a:cxn>
                  <a:cxn ang="0">
                    <a:pos x="1200" y="288"/>
                  </a:cxn>
                  <a:cxn ang="0">
                    <a:pos x="1104" y="192"/>
                  </a:cxn>
                  <a:cxn ang="0">
                    <a:pos x="1248" y="96"/>
                  </a:cxn>
                  <a:cxn ang="0">
                    <a:pos x="1104" y="48"/>
                  </a:cxn>
                  <a:cxn ang="0">
                    <a:pos x="1008" y="96"/>
                  </a:cxn>
                  <a:cxn ang="0">
                    <a:pos x="816" y="48"/>
                  </a:cxn>
                  <a:cxn ang="0">
                    <a:pos x="672" y="96"/>
                  </a:cxn>
                  <a:cxn ang="0">
                    <a:pos x="480" y="0"/>
                  </a:cxn>
                  <a:cxn ang="0">
                    <a:pos x="384" y="96"/>
                  </a:cxn>
                  <a:cxn ang="0">
                    <a:pos x="288" y="96"/>
                  </a:cxn>
                  <a:cxn ang="0">
                    <a:pos x="192" y="96"/>
                  </a:cxn>
                </a:cxnLst>
                <a:pathLst>
                  <a:path w="1616" h="448">
                    <a:moveTo>
                      <a:pt x="192" y="96"/>
                    </a:moveTo>
                    <a:cubicBezTo>
                      <a:pt x="152" y="104"/>
                      <a:pt x="80" y="120"/>
                      <a:pt x="48" y="144"/>
                    </a:cubicBezTo>
                    <a:cubicBezTo>
                      <a:pt x="16" y="168"/>
                      <a:pt x="0" y="208"/>
                      <a:pt x="0" y="240"/>
                    </a:cubicBezTo>
                    <a:cubicBezTo>
                      <a:pt x="0" y="272"/>
                      <a:pt x="0" y="320"/>
                      <a:pt x="48" y="336"/>
                    </a:cubicBezTo>
                    <a:cubicBezTo>
                      <a:pt x="96" y="352"/>
                      <a:pt x="232" y="344"/>
                      <a:pt x="288" y="336"/>
                    </a:cubicBezTo>
                    <a:cubicBezTo>
                      <a:pt x="344" y="328"/>
                      <a:pt x="344" y="280"/>
                      <a:pt x="384" y="288"/>
                    </a:cubicBezTo>
                    <a:cubicBezTo>
                      <a:pt x="424" y="296"/>
                      <a:pt x="472" y="360"/>
                      <a:pt x="528" y="384"/>
                    </a:cubicBezTo>
                    <a:cubicBezTo>
                      <a:pt x="584" y="408"/>
                      <a:pt x="672" y="424"/>
                      <a:pt x="720" y="432"/>
                    </a:cubicBezTo>
                    <a:cubicBezTo>
                      <a:pt x="768" y="440"/>
                      <a:pt x="776" y="448"/>
                      <a:pt x="816" y="432"/>
                    </a:cubicBezTo>
                    <a:cubicBezTo>
                      <a:pt x="856" y="416"/>
                      <a:pt x="896" y="336"/>
                      <a:pt x="960" y="336"/>
                    </a:cubicBezTo>
                    <a:cubicBezTo>
                      <a:pt x="1024" y="336"/>
                      <a:pt x="1128" y="424"/>
                      <a:pt x="1200" y="432"/>
                    </a:cubicBezTo>
                    <a:cubicBezTo>
                      <a:pt x="1272" y="440"/>
                      <a:pt x="1328" y="408"/>
                      <a:pt x="1392" y="384"/>
                    </a:cubicBezTo>
                    <a:cubicBezTo>
                      <a:pt x="1456" y="360"/>
                      <a:pt x="1552" y="320"/>
                      <a:pt x="1584" y="288"/>
                    </a:cubicBezTo>
                    <a:cubicBezTo>
                      <a:pt x="1616" y="256"/>
                      <a:pt x="1600" y="208"/>
                      <a:pt x="1584" y="192"/>
                    </a:cubicBezTo>
                    <a:cubicBezTo>
                      <a:pt x="1568" y="176"/>
                      <a:pt x="1520" y="184"/>
                      <a:pt x="1488" y="192"/>
                    </a:cubicBezTo>
                    <a:cubicBezTo>
                      <a:pt x="1456" y="200"/>
                      <a:pt x="1440" y="224"/>
                      <a:pt x="1392" y="240"/>
                    </a:cubicBezTo>
                    <a:cubicBezTo>
                      <a:pt x="1344" y="256"/>
                      <a:pt x="1248" y="296"/>
                      <a:pt x="1200" y="288"/>
                    </a:cubicBezTo>
                    <a:cubicBezTo>
                      <a:pt x="1152" y="280"/>
                      <a:pt x="1096" y="224"/>
                      <a:pt x="1104" y="192"/>
                    </a:cubicBezTo>
                    <a:cubicBezTo>
                      <a:pt x="1112" y="160"/>
                      <a:pt x="1248" y="120"/>
                      <a:pt x="1248" y="96"/>
                    </a:cubicBezTo>
                    <a:cubicBezTo>
                      <a:pt x="1248" y="72"/>
                      <a:pt x="1144" y="48"/>
                      <a:pt x="1104" y="48"/>
                    </a:cubicBezTo>
                    <a:cubicBezTo>
                      <a:pt x="1064" y="48"/>
                      <a:pt x="1056" y="96"/>
                      <a:pt x="1008" y="96"/>
                    </a:cubicBezTo>
                    <a:cubicBezTo>
                      <a:pt x="960" y="96"/>
                      <a:pt x="872" y="48"/>
                      <a:pt x="816" y="48"/>
                    </a:cubicBezTo>
                    <a:cubicBezTo>
                      <a:pt x="760" y="48"/>
                      <a:pt x="728" y="104"/>
                      <a:pt x="672" y="96"/>
                    </a:cubicBezTo>
                    <a:cubicBezTo>
                      <a:pt x="616" y="88"/>
                      <a:pt x="528" y="0"/>
                      <a:pt x="480" y="0"/>
                    </a:cubicBezTo>
                    <a:cubicBezTo>
                      <a:pt x="432" y="0"/>
                      <a:pt x="416" y="80"/>
                      <a:pt x="384" y="96"/>
                    </a:cubicBezTo>
                    <a:cubicBezTo>
                      <a:pt x="352" y="112"/>
                      <a:pt x="320" y="96"/>
                      <a:pt x="288" y="96"/>
                    </a:cubicBezTo>
                    <a:cubicBezTo>
                      <a:pt x="256" y="96"/>
                      <a:pt x="232" y="88"/>
                      <a:pt x="192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44400" name="Group 27"/>
              <p:cNvGrpSpPr/>
              <p:nvPr/>
            </p:nvGrpSpPr>
            <p:grpSpPr>
              <a:xfrm>
                <a:off x="2400" y="816"/>
                <a:ext cx="2736" cy="2617"/>
                <a:chOff x="2400" y="816"/>
                <a:chExt cx="2736" cy="2617"/>
              </a:xfrm>
            </p:grpSpPr>
            <p:pic>
              <p:nvPicPr>
                <p:cNvPr id="144401" name="Picture 28" descr="PE01549_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216" y="2112"/>
                  <a:ext cx="969" cy="13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4402" name="Rectangle 29"/>
                <p:cNvSpPr/>
                <p:nvPr/>
              </p:nvSpPr>
              <p:spPr>
                <a:xfrm>
                  <a:off x="5088" y="1248"/>
                  <a:ext cx="48" cy="1776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algn="l"/>
                  <a:endParaRPr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44403" name="Group 30"/>
                <p:cNvGrpSpPr/>
                <p:nvPr/>
              </p:nvGrpSpPr>
              <p:grpSpPr>
                <a:xfrm>
                  <a:off x="2400" y="816"/>
                  <a:ext cx="2640" cy="2496"/>
                  <a:chOff x="2400" y="816"/>
                  <a:chExt cx="2640" cy="2496"/>
                </a:xfrm>
              </p:grpSpPr>
              <p:sp>
                <p:nvSpPr>
                  <p:cNvPr id="144404" name="Line 31"/>
                  <p:cNvSpPr/>
                  <p:nvPr/>
                </p:nvSpPr>
                <p:spPr>
                  <a:xfrm flipH="1">
                    <a:off x="2400" y="816"/>
                    <a:ext cx="2640" cy="249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pPr algn="l"/>
                    <a:endParaRPr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4405" name="Line 32"/>
                  <p:cNvSpPr/>
                  <p:nvPr/>
                </p:nvSpPr>
                <p:spPr>
                  <a:xfrm flipH="1">
                    <a:off x="4128" y="1536"/>
                    <a:ext cx="144" cy="14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p>
                    <a:pPr algn="l"/>
                    <a:endParaRPr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5410" name="Text Box 22"/>
          <p:cNvSpPr txBox="1"/>
          <p:nvPr/>
        </p:nvSpPr>
        <p:spPr>
          <a:xfrm>
            <a:off x="1493838" y="2133600"/>
            <a:ext cx="6157912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6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你知道迄今为止地球上最大的影子是什么吗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zh-CN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6434" name="Picture 2" descr="3-图片-41日全食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28600"/>
            <a:ext cx="51435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5" name="Text Box 3"/>
          <p:cNvSpPr txBox="1"/>
          <p:nvPr/>
        </p:nvSpPr>
        <p:spPr>
          <a:xfrm>
            <a:off x="6802438" y="1143000"/>
            <a:ext cx="593725" cy="3733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l">
              <a:spcBef>
                <a:spcPct val="50000"/>
              </a:spcBef>
            </a:pPr>
            <a:endParaRPr lang="zh-CN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46436" name="Text Box 4"/>
          <p:cNvSpPr txBox="1"/>
          <p:nvPr/>
        </p:nvSpPr>
        <p:spPr>
          <a:xfrm>
            <a:off x="6745288" y="1447800"/>
            <a:ext cx="593725" cy="3429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日全食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7458" name="Picture 2" descr="3-图片-46月全食前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8600"/>
            <a:ext cx="5429250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59" name="WordArt 3"/>
          <p:cNvSpPr>
            <a:spLocks noTextEdit="1"/>
          </p:cNvSpPr>
          <p:nvPr/>
        </p:nvSpPr>
        <p:spPr>
          <a:xfrm rot="5400000">
            <a:off x="6191250" y="2095500"/>
            <a:ext cx="2133600" cy="6858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月食</a:t>
            </a:r>
            <a:endParaRPr lang="zh-CN" altLang="en-US" sz="3600" i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8482" name="Text Box 4"/>
          <p:cNvSpPr txBox="1"/>
          <p:nvPr/>
        </p:nvSpPr>
        <p:spPr>
          <a:xfrm>
            <a:off x="1331913" y="188913"/>
            <a:ext cx="49688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日食和月食的成因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AutoShape 5">
            <a:hlinkClick r:id="rId1" action="ppaction://hlinkfile"/>
          </p:cNvPr>
          <p:cNvSpPr/>
          <p:nvPr/>
        </p:nvSpPr>
        <p:spPr>
          <a:xfrm>
            <a:off x="6570663" y="5516563"/>
            <a:ext cx="1187450" cy="792162"/>
          </a:xfrm>
          <a:prstGeom prst="actionButtonMovie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8484" name="Text Box 7"/>
          <p:cNvSpPr txBox="1"/>
          <p:nvPr/>
        </p:nvSpPr>
        <p:spPr>
          <a:xfrm>
            <a:off x="1277938" y="1628775"/>
            <a:ext cx="6858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6000" dirty="0">
                <a:latin typeface="Times New Roman" panose="02020603050405020304" pitchFamily="18" charset="0"/>
              </a:rPr>
              <a:t>    </a:t>
            </a:r>
            <a:r>
              <a:rPr lang="zh-CN" altLang="en-US" sz="6000" dirty="0">
                <a:latin typeface="Times New Roman" panose="02020603050405020304" pitchFamily="18" charset="0"/>
              </a:rPr>
              <a:t>日食和月食都可用光的直线传播知识来解释！</a:t>
            </a:r>
            <a:endParaRPr lang="zh-CN" altLang="en-US" sz="6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9026" name="AutoShape 3">
            <a:hlinkClick r:id="rId1" action="ppaction://hlinkfile"/>
          </p:cNvPr>
          <p:cNvSpPr/>
          <p:nvPr/>
        </p:nvSpPr>
        <p:spPr>
          <a:xfrm>
            <a:off x="4194175" y="6480175"/>
            <a:ext cx="809625" cy="333375"/>
          </a:xfrm>
          <a:prstGeom prst="actionButtonMovie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29027" name="Picture 4" descr="手影游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8" y="7938"/>
            <a:ext cx="6588125" cy="644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49506" name="Object 2"/>
          <p:cNvGraphicFramePr/>
          <p:nvPr/>
        </p:nvGraphicFramePr>
        <p:xfrm>
          <a:off x="1604963" y="750888"/>
          <a:ext cx="61595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638800" imgH="2495550" progId="Paint.Picture">
                  <p:embed/>
                </p:oleObj>
              </mc:Choice>
              <mc:Fallback>
                <p:oleObj name="" r:id="rId1" imgW="5638800" imgH="24955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>
                        <a:lum bright="35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1604963" y="750888"/>
                        <a:ext cx="6159500" cy="34290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7" name="Text Box 3"/>
          <p:cNvSpPr txBox="1"/>
          <p:nvPr/>
        </p:nvSpPr>
        <p:spPr>
          <a:xfrm>
            <a:off x="2465388" y="4724400"/>
            <a:ext cx="4533900" cy="1279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月亮挡住了太阳射向地球的光线，在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地球上的影子区域内即使在白天也不能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看见太阳，就形成了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日食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9508" name="AutoShape 4">
            <a:hlinkClick r:id="rId3" action="ppaction://hlinksldjump"/>
          </p:cNvPr>
          <p:cNvSpPr/>
          <p:nvPr/>
        </p:nvSpPr>
        <p:spPr>
          <a:xfrm>
            <a:off x="7389813" y="5943600"/>
            <a:ext cx="411162" cy="685800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9509" name="Text Box 5"/>
          <p:cNvSpPr txBox="1"/>
          <p:nvPr/>
        </p:nvSpPr>
        <p:spPr>
          <a:xfrm>
            <a:off x="2984500" y="350838"/>
            <a:ext cx="3478213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</a:rPr>
              <a:t>证明光沿直线传播的现象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50530" name="Object 2"/>
          <p:cNvGraphicFramePr/>
          <p:nvPr/>
        </p:nvGraphicFramePr>
        <p:xfrm>
          <a:off x="1516063" y="715963"/>
          <a:ext cx="6172200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486400" imgH="2219325" progId="Paint.Picture">
                  <p:embed/>
                </p:oleObj>
              </mc:Choice>
              <mc:Fallback>
                <p:oleObj name="" r:id="rId1" imgW="5486400" imgH="22193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>
                        <a:lum bright="35999" contrast="42000"/>
                      </a:blip>
                      <a:stretch>
                        <a:fillRect/>
                      </a:stretch>
                    </p:blipFill>
                    <p:spPr>
                      <a:xfrm>
                        <a:off x="1516063" y="715963"/>
                        <a:ext cx="6172200" cy="348456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Text Box 3"/>
          <p:cNvSpPr txBox="1"/>
          <p:nvPr/>
        </p:nvSpPr>
        <p:spPr>
          <a:xfrm>
            <a:off x="2087563" y="4508500"/>
            <a:ext cx="5067300" cy="17065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地球挡住了太阳射向月亮的光线，在地球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后方形成一个大影子区域，当月球处于这个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区域时，太阳光不能直接照射到月球上就形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成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月食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0532" name="AutoShape 4">
            <a:hlinkClick r:id="rId3" action="ppaction://hlinksldjump"/>
          </p:cNvPr>
          <p:cNvSpPr/>
          <p:nvPr/>
        </p:nvSpPr>
        <p:spPr>
          <a:xfrm>
            <a:off x="7389813" y="5943600"/>
            <a:ext cx="411162" cy="685800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0533" name="Text Box 5"/>
          <p:cNvSpPr txBox="1"/>
          <p:nvPr/>
        </p:nvSpPr>
        <p:spPr>
          <a:xfrm>
            <a:off x="2984500" y="350838"/>
            <a:ext cx="3352800" cy="4873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</a:rPr>
              <a:t>证明光沿直线传播的现象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1554" name="Text Box 4"/>
          <p:cNvSpPr txBox="1"/>
          <p:nvPr/>
        </p:nvSpPr>
        <p:spPr>
          <a:xfrm>
            <a:off x="1371600" y="381000"/>
            <a:ext cx="6343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光沿直线传播的应用</a:t>
            </a:r>
            <a:endParaRPr lang="zh-CN" altLang="en-US" sz="40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1555" name="Text Box 5"/>
          <p:cNvSpPr txBox="1"/>
          <p:nvPr/>
        </p:nvSpPr>
        <p:spPr>
          <a:xfrm>
            <a:off x="1331913" y="2371725"/>
            <a:ext cx="6515100" cy="198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1</a:t>
            </a:r>
            <a:r>
              <a:rPr lang="zh-CN" altLang="en-US" sz="4000" b="1">
                <a:latin typeface="Times New Roman" panose="02020603050405020304" pitchFamily="18" charset="0"/>
              </a:rPr>
              <a:t>、我国古代对光的这种传播规律早有记载，最早的是</a:t>
            </a:r>
            <a:r>
              <a:rPr lang="en-US" altLang="zh-CN" sz="4000" b="1">
                <a:latin typeface="Times New Roman" panose="02020603050405020304" pitchFamily="18" charset="0"/>
              </a:rPr>
              <a:t>4</a:t>
            </a:r>
            <a:r>
              <a:rPr lang="zh-CN" altLang="en-US" sz="4000" b="1">
                <a:latin typeface="Times New Roman" panose="02020603050405020304" pitchFamily="18" charset="0"/>
              </a:rPr>
              <a:t>世纪</a:t>
            </a:r>
            <a:r>
              <a:rPr lang="en-US" altLang="zh-CN" sz="4000" b="1">
                <a:latin typeface="Times New Roman" panose="02020603050405020304" pitchFamily="18" charset="0"/>
              </a:rPr>
              <a:t>《</a:t>
            </a:r>
            <a:r>
              <a:rPr lang="zh-CN" altLang="en-US" sz="4000" b="1">
                <a:latin typeface="Times New Roman" panose="02020603050405020304" pitchFamily="18" charset="0"/>
              </a:rPr>
              <a:t>墨经</a:t>
            </a:r>
            <a:r>
              <a:rPr lang="en-US" altLang="zh-CN" sz="4000" b="1">
                <a:latin typeface="Times New Roman" panose="02020603050405020304" pitchFamily="18" charset="0"/>
              </a:rPr>
              <a:t>》</a:t>
            </a:r>
            <a:r>
              <a:rPr lang="zh-CN" altLang="en-US" sz="4000" b="1">
                <a:latin typeface="Times New Roman" panose="02020603050405020304" pitchFamily="18" charset="0"/>
              </a:rPr>
              <a:t>记述了一种叫</a:t>
            </a:r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hlinkClick r:id="rId1" action="ppaction://hlinkfile"/>
              </a:rPr>
              <a:t>小孔成像</a:t>
            </a:r>
            <a:r>
              <a:rPr lang="zh-CN" altLang="en-US" sz="4000" b="1">
                <a:latin typeface="Times New Roman" panose="02020603050405020304" pitchFamily="18" charset="0"/>
              </a:rPr>
              <a:t>的现象。</a:t>
            </a:r>
            <a:endParaRPr lang="zh-CN" altLang="en-US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52578" name="Group 24"/>
          <p:cNvGrpSpPr/>
          <p:nvPr/>
        </p:nvGrpSpPr>
        <p:grpSpPr>
          <a:xfrm>
            <a:off x="1257300" y="-508000"/>
            <a:ext cx="6743700" cy="7566025"/>
            <a:chOff x="96" y="-320"/>
            <a:chExt cx="5664" cy="4766"/>
          </a:xfrm>
        </p:grpSpPr>
        <p:pic>
          <p:nvPicPr>
            <p:cNvPr id="152579" name="Picture 2" descr="BAS00112"/>
            <p:cNvPicPr>
              <a:picLocks noChangeAspect="1"/>
            </p:cNvPicPr>
            <p:nvPr/>
          </p:nvPicPr>
          <p:blipFill>
            <a:blip r:embed="rId1">
              <a:lum bright="29999" contrast="72000"/>
            </a:blip>
            <a:srcRect l="87796" t="5902" b="41597"/>
            <a:stretch>
              <a:fillRect/>
            </a:stretch>
          </p:blipFill>
          <p:spPr>
            <a:xfrm>
              <a:off x="5227" y="1008"/>
              <a:ext cx="437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2580" name="Picture 3" descr="BAS00112"/>
            <p:cNvPicPr>
              <a:picLocks noChangeAspect="1"/>
            </p:cNvPicPr>
            <p:nvPr/>
          </p:nvPicPr>
          <p:blipFill>
            <a:blip r:embed="rId2">
              <a:lum bright="29999" contrast="72000"/>
            </a:blip>
            <a:srcRect t="41597" r="87796" b="5902"/>
            <a:stretch>
              <a:fillRect/>
            </a:stretch>
          </p:blipFill>
          <p:spPr>
            <a:xfrm>
              <a:off x="96" y="576"/>
              <a:ext cx="703" cy="226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2581" name="Group 4"/>
            <p:cNvGrpSpPr/>
            <p:nvPr/>
          </p:nvGrpSpPr>
          <p:grpSpPr>
            <a:xfrm>
              <a:off x="480" y="720"/>
              <a:ext cx="4944" cy="1536"/>
              <a:chOff x="612" y="1071"/>
              <a:chExt cx="3992" cy="1769"/>
            </a:xfrm>
          </p:grpSpPr>
          <p:sp>
            <p:nvSpPr>
              <p:cNvPr id="152582" name="Line 5"/>
              <p:cNvSpPr/>
              <p:nvPr/>
            </p:nvSpPr>
            <p:spPr>
              <a:xfrm>
                <a:off x="612" y="1071"/>
                <a:ext cx="3992" cy="176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52583" name="Group 6"/>
              <p:cNvGrpSpPr/>
              <p:nvPr/>
            </p:nvGrpSpPr>
            <p:grpSpPr>
              <a:xfrm>
                <a:off x="2245" y="1752"/>
                <a:ext cx="136" cy="90"/>
                <a:chOff x="2245" y="1752"/>
                <a:chExt cx="136" cy="90"/>
              </a:xfrm>
            </p:grpSpPr>
            <p:sp>
              <p:nvSpPr>
                <p:cNvPr id="152584" name="Line 7"/>
                <p:cNvSpPr/>
                <p:nvPr/>
              </p:nvSpPr>
              <p:spPr>
                <a:xfrm>
                  <a:off x="2290" y="1752"/>
                  <a:ext cx="91" cy="9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sz="16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2585" name="Line 8"/>
                <p:cNvSpPr/>
                <p:nvPr/>
              </p:nvSpPr>
              <p:spPr>
                <a:xfrm flipH="1">
                  <a:off x="2245" y="1842"/>
                  <a:ext cx="13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sz="1600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586" name="Group 9"/>
            <p:cNvGrpSpPr/>
            <p:nvPr/>
          </p:nvGrpSpPr>
          <p:grpSpPr>
            <a:xfrm rot="-3183073">
              <a:off x="709" y="451"/>
              <a:ext cx="4481" cy="2938"/>
              <a:chOff x="612" y="1071"/>
              <a:chExt cx="3992" cy="1769"/>
            </a:xfrm>
          </p:grpSpPr>
          <p:sp>
            <p:nvSpPr>
              <p:cNvPr id="152587" name="Line 10"/>
              <p:cNvSpPr/>
              <p:nvPr/>
            </p:nvSpPr>
            <p:spPr>
              <a:xfrm>
                <a:off x="612" y="1071"/>
                <a:ext cx="3992" cy="176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52588" name="Group 11"/>
              <p:cNvGrpSpPr/>
              <p:nvPr/>
            </p:nvGrpSpPr>
            <p:grpSpPr>
              <a:xfrm>
                <a:off x="2245" y="1752"/>
                <a:ext cx="136" cy="90"/>
                <a:chOff x="2245" y="1752"/>
                <a:chExt cx="136" cy="90"/>
              </a:xfrm>
            </p:grpSpPr>
            <p:sp>
              <p:nvSpPr>
                <p:cNvPr id="152589" name="Line 12"/>
                <p:cNvSpPr/>
                <p:nvPr/>
              </p:nvSpPr>
              <p:spPr>
                <a:xfrm>
                  <a:off x="2290" y="1752"/>
                  <a:ext cx="91" cy="9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sz="16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2590" name="Line 13"/>
                <p:cNvSpPr/>
                <p:nvPr/>
              </p:nvSpPr>
              <p:spPr>
                <a:xfrm flipH="1">
                  <a:off x="2245" y="1842"/>
                  <a:ext cx="13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algn="l"/>
                  <a:endParaRPr sz="1600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2591" name="Text Box 14"/>
            <p:cNvSpPr txBox="1"/>
            <p:nvPr/>
          </p:nvSpPr>
          <p:spPr>
            <a:xfrm>
              <a:off x="748" y="164"/>
              <a:ext cx="463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en-US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592" name="Text Box 15"/>
            <p:cNvSpPr txBox="1"/>
            <p:nvPr/>
          </p:nvSpPr>
          <p:spPr>
            <a:xfrm>
              <a:off x="4740" y="2296"/>
              <a:ext cx="605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en-US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A`</a:t>
              </a:r>
              <a:endPara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593" name="Text Box 16"/>
            <p:cNvSpPr txBox="1"/>
            <p:nvPr/>
          </p:nvSpPr>
          <p:spPr>
            <a:xfrm>
              <a:off x="4649" y="527"/>
              <a:ext cx="58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en-US" altLang="zh-CN" sz="4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B`</a:t>
              </a:r>
              <a:endPara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594" name="Text Box 17">
              <a:hlinkClick r:id="rId3" action="ppaction://hlinkfile"/>
            </p:cNvPr>
            <p:cNvSpPr txBox="1"/>
            <p:nvPr/>
          </p:nvSpPr>
          <p:spPr>
            <a:xfrm>
              <a:off x="160" y="3696"/>
              <a:ext cx="5600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/>
              <a:r>
                <a:rPr lang="zh-CN" altLang="en-US" sz="3600" b="1" dirty="0">
                  <a:latin typeface="Times New Roman" panose="02020603050405020304" pitchFamily="18" charset="0"/>
                </a:rPr>
                <a:t>思考：这里所成的像和影子有什么同？</a:t>
              </a:r>
              <a:endParaRPr lang="zh-CN" altLang="en-US" sz="36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52595" name="Group 18"/>
            <p:cNvGrpSpPr/>
            <p:nvPr/>
          </p:nvGrpSpPr>
          <p:grpSpPr>
            <a:xfrm>
              <a:off x="3600" y="480"/>
              <a:ext cx="2064" cy="2400"/>
              <a:chOff x="3600" y="480"/>
              <a:chExt cx="2064" cy="2400"/>
            </a:xfrm>
          </p:grpSpPr>
          <p:sp>
            <p:nvSpPr>
              <p:cNvPr id="152596" name="Line 19"/>
              <p:cNvSpPr/>
              <p:nvPr/>
            </p:nvSpPr>
            <p:spPr>
              <a:xfrm>
                <a:off x="3600" y="480"/>
                <a:ext cx="0" cy="1152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597" name="Line 20"/>
              <p:cNvSpPr/>
              <p:nvPr/>
            </p:nvSpPr>
            <p:spPr>
              <a:xfrm>
                <a:off x="3600" y="1728"/>
                <a:ext cx="0" cy="1152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598" name="Line 21"/>
              <p:cNvSpPr/>
              <p:nvPr/>
            </p:nvSpPr>
            <p:spPr>
              <a:xfrm>
                <a:off x="3600" y="480"/>
                <a:ext cx="2064" cy="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599" name="Line 22"/>
              <p:cNvSpPr/>
              <p:nvPr/>
            </p:nvSpPr>
            <p:spPr>
              <a:xfrm flipH="1">
                <a:off x="5664" y="480"/>
                <a:ext cx="0" cy="240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600" name="Line 23"/>
              <p:cNvSpPr/>
              <p:nvPr/>
            </p:nvSpPr>
            <p:spPr>
              <a:xfrm>
                <a:off x="3600" y="2880"/>
                <a:ext cx="2064" cy="0"/>
              </a:xfrm>
              <a:prstGeom prst="line">
                <a:avLst/>
              </a:prstGeom>
              <a:ln w="5715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p>
                <a:pPr algn="l"/>
                <a:endParaRPr sz="1600" dirty="0"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6626" name="Picture 2" descr="激光准直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8" y="1700213"/>
            <a:ext cx="5786437" cy="422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03" name="Text Box 3"/>
          <p:cNvSpPr txBox="1"/>
          <p:nvPr/>
        </p:nvSpPr>
        <p:spPr>
          <a:xfrm>
            <a:off x="2000250" y="685800"/>
            <a:ext cx="28273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2</a:t>
            </a:r>
            <a:r>
              <a:rPr lang="zh-CN" altLang="en-US" sz="4000" b="1">
                <a:latin typeface="Times New Roman" panose="02020603050405020304" pitchFamily="18" charset="0"/>
              </a:rPr>
              <a:t>、</a:t>
            </a:r>
            <a:r>
              <a:rPr lang="zh-CN" altLang="en-US" sz="40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hlinkClick r:id="rId1" action="ppaction://hlinkfile"/>
              </a:rPr>
              <a:t>激光准直</a:t>
            </a:r>
            <a:endParaRPr lang="zh-CN" altLang="en-US" sz="40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6629" name="激光准直.avi"/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7275" y="260350"/>
            <a:ext cx="1238250" cy="1236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video fullScrn="1"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video>
          </p:childTnLst>
        </p:cTn>
      </p:par>
    </p:tnLst>
    <p:bldLst>
      <p:bldP spid="153603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4626" name="Text Box 2"/>
          <p:cNvSpPr txBox="1"/>
          <p:nvPr/>
        </p:nvSpPr>
        <p:spPr>
          <a:xfrm>
            <a:off x="1331913" y="188913"/>
            <a:ext cx="6115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3</a:t>
            </a:r>
            <a:r>
              <a:rPr lang="zh-CN" altLang="en-US" sz="4000" b="1" dirty="0">
                <a:latin typeface="Times New Roman" panose="02020603050405020304" pitchFamily="18" charset="0"/>
              </a:rPr>
              <a:t>、</a:t>
            </a: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hlinkClick r:id="rId1" action="ppaction://hlinkfile"/>
              </a:rPr>
              <a:t>无影灯</a:t>
            </a:r>
            <a:endParaRPr lang="zh-CN" altLang="en-US" sz="40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4627" name="Picture 4" descr="无影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908050"/>
            <a:ext cx="6070600" cy="562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5650" name="Rectangle 4"/>
          <p:cNvSpPr/>
          <p:nvPr/>
        </p:nvSpPr>
        <p:spPr>
          <a:xfrm>
            <a:off x="1817688" y="1484313"/>
            <a:ext cx="545465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800" dirty="0">
                <a:latin typeface="Times New Roman" panose="02020603050405020304" pitchFamily="18" charset="0"/>
              </a:rPr>
              <a:t>    </a:t>
            </a:r>
            <a:r>
              <a:rPr lang="zh-CN" altLang="en-US" sz="4800" dirty="0">
                <a:latin typeface="Times New Roman" panose="02020603050405020304" pitchFamily="18" charset="0"/>
              </a:rPr>
              <a:t>光的直线传播还有其它多种应用</a:t>
            </a:r>
            <a:r>
              <a:rPr lang="en-US" altLang="zh-CN" sz="4800" dirty="0">
                <a:latin typeface="Times New Roman" panose="02020603050405020304" pitchFamily="18" charset="0"/>
              </a:rPr>
              <a:t>,</a:t>
            </a:r>
            <a:r>
              <a:rPr lang="zh-CN" altLang="en-US" sz="4800" dirty="0">
                <a:latin typeface="Times New Roman" panose="02020603050405020304" pitchFamily="18" charset="0"/>
              </a:rPr>
              <a:t>如</a:t>
            </a:r>
            <a:r>
              <a:rPr lang="en-US" altLang="zh-CN" sz="4800">
                <a:latin typeface="Times New Roman" panose="02020603050405020304" pitchFamily="18" charset="0"/>
              </a:rPr>
              <a:t>:</a:t>
            </a:r>
            <a:endParaRPr lang="en-US" altLang="zh-CN" sz="4800">
              <a:latin typeface="Times New Roman" panose="02020603050405020304" pitchFamily="18" charset="0"/>
            </a:endParaRPr>
          </a:p>
          <a:p>
            <a:pPr algn="l"/>
            <a:r>
              <a:rPr lang="en-US" altLang="zh-CN" sz="4800">
                <a:latin typeface="Times New Roman" panose="02020603050405020304" pitchFamily="18" charset="0"/>
              </a:rPr>
              <a:t>    </a:t>
            </a:r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排直队要向前看齐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打靶瞄准时”三点一线”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夏天打伞遮荫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6674" name="AutoShape 2"/>
          <p:cNvSpPr/>
          <p:nvPr/>
        </p:nvSpPr>
        <p:spPr>
          <a:xfrm>
            <a:off x="2628900" y="1752600"/>
            <a:ext cx="1600200" cy="685800"/>
          </a:xfrm>
          <a:prstGeom prst="cloudCallout">
            <a:avLst>
              <a:gd name="adj1" fmla="val -42856"/>
              <a:gd name="adj2" fmla="val 11574"/>
            </a:avLst>
          </a:prstGeom>
          <a:noFill/>
          <a:ln w="9525">
            <a:noFill/>
          </a:ln>
        </p:spPr>
        <p:txBody>
          <a:bodyPr/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86150" y="1143000"/>
            <a:ext cx="1431925" cy="1828800"/>
            <a:chOff x="1776" y="528"/>
            <a:chExt cx="1202" cy="1152"/>
          </a:xfrm>
        </p:grpSpPr>
        <p:sp>
          <p:nvSpPr>
            <p:cNvPr id="156676" name="AutoShape 4"/>
            <p:cNvSpPr/>
            <p:nvPr/>
          </p:nvSpPr>
          <p:spPr>
            <a:xfrm rot="3184471">
              <a:off x="2299" y="5"/>
              <a:ext cx="156" cy="120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77" name="AutoShape 5"/>
            <p:cNvSpPr/>
            <p:nvPr/>
          </p:nvSpPr>
          <p:spPr>
            <a:xfrm rot="4422630">
              <a:off x="2283" y="309"/>
              <a:ext cx="138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78" name="AutoShape 6"/>
            <p:cNvSpPr/>
            <p:nvPr/>
          </p:nvSpPr>
          <p:spPr>
            <a:xfrm rot="-8260023">
              <a:off x="2448" y="624"/>
              <a:ext cx="144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714750" y="1447800"/>
            <a:ext cx="1431925" cy="1828800"/>
            <a:chOff x="1776" y="528"/>
            <a:chExt cx="1202" cy="1152"/>
          </a:xfrm>
        </p:grpSpPr>
        <p:sp>
          <p:nvSpPr>
            <p:cNvPr id="156680" name="AutoShape 8"/>
            <p:cNvSpPr/>
            <p:nvPr/>
          </p:nvSpPr>
          <p:spPr>
            <a:xfrm rot="3184471">
              <a:off x="2299" y="5"/>
              <a:ext cx="156" cy="120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81" name="AutoShape 9"/>
            <p:cNvSpPr/>
            <p:nvPr/>
          </p:nvSpPr>
          <p:spPr>
            <a:xfrm rot="4422630">
              <a:off x="2283" y="309"/>
              <a:ext cx="138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82" name="AutoShape 10"/>
            <p:cNvSpPr/>
            <p:nvPr/>
          </p:nvSpPr>
          <p:spPr>
            <a:xfrm rot="-8260023">
              <a:off x="2448" y="624"/>
              <a:ext cx="144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714750" y="1143000"/>
            <a:ext cx="1431925" cy="1828800"/>
            <a:chOff x="1776" y="528"/>
            <a:chExt cx="1202" cy="1152"/>
          </a:xfrm>
        </p:grpSpPr>
        <p:sp>
          <p:nvSpPr>
            <p:cNvPr id="156684" name="AutoShape 16"/>
            <p:cNvSpPr/>
            <p:nvPr/>
          </p:nvSpPr>
          <p:spPr>
            <a:xfrm rot="3184471">
              <a:off x="2299" y="5"/>
              <a:ext cx="156" cy="120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85" name="AutoShape 17"/>
            <p:cNvSpPr/>
            <p:nvPr/>
          </p:nvSpPr>
          <p:spPr>
            <a:xfrm rot="4422630">
              <a:off x="2283" y="309"/>
              <a:ext cx="138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56686" name="AutoShape 18"/>
            <p:cNvSpPr/>
            <p:nvPr/>
          </p:nvSpPr>
          <p:spPr>
            <a:xfrm rot="-8260023">
              <a:off x="2448" y="624"/>
              <a:ext cx="144" cy="1056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/>
              <a:endParaRPr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6687" name="AutoShape 19"/>
          <p:cNvSpPr/>
          <p:nvPr/>
        </p:nvSpPr>
        <p:spPr>
          <a:xfrm>
            <a:off x="4229100" y="1447800"/>
            <a:ext cx="1828800" cy="1143000"/>
          </a:xfrm>
          <a:prstGeom prst="cloudCallout">
            <a:avLst>
              <a:gd name="adj1" fmla="val -44532"/>
              <a:gd name="adj2" fmla="val 13333"/>
            </a:avLst>
          </a:prstGeom>
          <a:noFill/>
          <a:ln w="9525">
            <a:noFill/>
          </a:ln>
        </p:spPr>
        <p:txBody>
          <a:bodyPr/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30771" name="Picture 51" descr="PE01753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0" y="3352800"/>
            <a:ext cx="1693863" cy="293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89" name="AutoShape 52"/>
          <p:cNvSpPr/>
          <p:nvPr/>
        </p:nvSpPr>
        <p:spPr>
          <a:xfrm>
            <a:off x="3886200" y="1752600"/>
            <a:ext cx="3714750" cy="28956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noFill/>
          </a:ln>
        </p:spPr>
        <p:txBody>
          <a:bodyPr/>
          <a:p>
            <a:r>
              <a:rPr lang="zh-CN" altLang="en-US" sz="4000" b="1" dirty="0">
                <a:latin typeface="Times New Roman" panose="02020603050405020304" pitchFamily="18" charset="0"/>
              </a:rPr>
              <a:t>为什么先看到闪电，后听到雷声呢？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雷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雷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雷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ldLvl="0"/>
      <p:bldP spid="156687" grpId="0" bldLvl="0"/>
      <p:bldP spid="156689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7698" name="Text Box 2"/>
          <p:cNvSpPr txBox="1"/>
          <p:nvPr/>
        </p:nvSpPr>
        <p:spPr>
          <a:xfrm>
            <a:off x="1547813" y="476250"/>
            <a:ext cx="60579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    </a:t>
            </a:r>
            <a:r>
              <a:rPr lang="zh-CN" altLang="en-US" sz="4000" b="1" dirty="0">
                <a:latin typeface="Times New Roman" panose="02020603050405020304" pitchFamily="18" charset="0"/>
              </a:rPr>
              <a:t>大量事实和实验表明：光传播也需要时间。在真空中，光传播的速度是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57699" name="Text Box 7"/>
          <p:cNvSpPr txBox="1"/>
          <p:nvPr/>
        </p:nvSpPr>
        <p:spPr>
          <a:xfrm>
            <a:off x="1547813" y="2420938"/>
            <a:ext cx="60579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这个距离相当于绕地球赤道</a:t>
            </a:r>
            <a:r>
              <a:rPr lang="en-US" altLang="zh-CN" sz="4000" b="1" dirty="0">
                <a:latin typeface="Times New Roman" panose="02020603050405020304" pitchFamily="18" charset="0"/>
              </a:rPr>
              <a:t>7.5</a:t>
            </a:r>
            <a:r>
              <a:rPr lang="zh-CN" altLang="en-US" sz="4000" b="1" dirty="0">
                <a:latin typeface="Times New Roman" panose="02020603050405020304" pitchFamily="18" charset="0"/>
              </a:rPr>
              <a:t>圈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 algn="l"/>
            <a:endParaRPr lang="zh-CN" altLang="en-US" sz="4000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4000" dirty="0">
                <a:latin typeface="Times New Roman" panose="02020603050405020304" pitchFamily="18" charset="0"/>
              </a:rPr>
              <a:t>光从月球传到地球只需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1.3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秒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000" dirty="0">
                <a:latin typeface="Times New Roman" panose="02020603050405020304" pitchFamily="18" charset="0"/>
              </a:rPr>
              <a:t>光从太阳传到地球约需要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秒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700" name="Text Box 8"/>
          <p:cNvSpPr txBox="1"/>
          <p:nvPr/>
        </p:nvSpPr>
        <p:spPr>
          <a:xfrm>
            <a:off x="1655763" y="5235575"/>
            <a:ext cx="61150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光速都是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701" name="Text Box 9"/>
          <p:cNvSpPr txBox="1"/>
          <p:nvPr/>
        </p:nvSpPr>
        <p:spPr>
          <a:xfrm>
            <a:off x="1771650" y="5943600"/>
            <a:ext cx="51435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57702" name="Text Box 15"/>
          <p:cNvSpPr txBox="1"/>
          <p:nvPr/>
        </p:nvSpPr>
        <p:spPr>
          <a:xfrm>
            <a:off x="2413000" y="1700213"/>
            <a:ext cx="22669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3×10</a:t>
            </a:r>
            <a:r>
              <a:rPr lang="en-US" altLang="zh-CN" sz="40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米</a:t>
            </a:r>
            <a:r>
              <a:rPr lang="en-US" altLang="zh-CN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秒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703" name="Text Box 17"/>
          <p:cNvSpPr txBox="1"/>
          <p:nvPr/>
        </p:nvSpPr>
        <p:spPr>
          <a:xfrm>
            <a:off x="3330575" y="5300663"/>
            <a:ext cx="23685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3×10</a:t>
            </a:r>
            <a:r>
              <a:rPr lang="en-US" altLang="zh-CN" sz="32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米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秒吗？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7704" name="Text Box 20"/>
          <p:cNvSpPr txBox="1"/>
          <p:nvPr/>
        </p:nvSpPr>
        <p:spPr>
          <a:xfrm>
            <a:off x="4627563" y="1700213"/>
            <a:ext cx="30765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3×10</a:t>
            </a:r>
            <a:r>
              <a:rPr lang="en-US" altLang="zh-CN" sz="40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千米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秒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  <p:bldP spid="157702" grpId="0"/>
      <p:bldP spid="157703" grpId="0"/>
      <p:bldP spid="157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9698" name="Group 2"/>
          <p:cNvGraphicFramePr>
            <a:graphicFrameLocks noGrp="1"/>
          </p:cNvGraphicFramePr>
          <p:nvPr>
            <p:ph type="tbl" idx="1"/>
          </p:nvPr>
        </p:nvGraphicFramePr>
        <p:xfrm>
          <a:off x="1979613" y="1920875"/>
          <a:ext cx="5418138" cy="3968750"/>
        </p:xfrm>
        <a:graphic>
          <a:graphicData uri="http://schemas.openxmlformats.org/drawingml/2006/table">
            <a:tbl>
              <a:tblPr/>
              <a:tblGrid>
                <a:gridCol w="2703195"/>
                <a:gridCol w="4219575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介质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     速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真空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空气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水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玻璃</a:t>
                      </a:r>
                      <a:endParaRPr kumimoji="1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42" name="Text Box 22"/>
          <p:cNvSpPr txBox="1"/>
          <p:nvPr/>
        </p:nvSpPr>
        <p:spPr>
          <a:xfrm>
            <a:off x="4787900" y="2997200"/>
            <a:ext cx="1758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3×10</a:t>
            </a:r>
            <a:r>
              <a:rPr lang="en-US" altLang="zh-CN" sz="32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米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秒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8743" name="Rectangle 24"/>
          <p:cNvSpPr/>
          <p:nvPr/>
        </p:nvSpPr>
        <p:spPr>
          <a:xfrm>
            <a:off x="4194175" y="3716338"/>
            <a:ext cx="28797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稍小于真空中的速度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8744" name="Rectangle 25"/>
          <p:cNvSpPr/>
          <p:nvPr/>
        </p:nvSpPr>
        <p:spPr>
          <a:xfrm>
            <a:off x="4464050" y="4581525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约空气中的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3/4</a:t>
            </a:r>
            <a:endParaRPr lang="en-US" altLang="zh-CN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8745" name="Rectangle 26"/>
          <p:cNvSpPr/>
          <p:nvPr/>
        </p:nvSpPr>
        <p:spPr>
          <a:xfrm>
            <a:off x="4457700" y="5257800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约空气中的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2/3</a:t>
            </a:r>
            <a:endParaRPr lang="en-US" altLang="zh-CN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8746" name="Text Box 27"/>
          <p:cNvSpPr txBox="1"/>
          <p:nvPr/>
        </p:nvSpPr>
        <p:spPr>
          <a:xfrm>
            <a:off x="2303463" y="1125538"/>
            <a:ext cx="47101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itchFamily="2" charset="-122"/>
              </a:rPr>
              <a:t>光在不同介质中的传播速度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2" grpId="0"/>
      <p:bldP spid="158743" grpId="0"/>
      <p:bldP spid="158744" grpId="0"/>
      <p:bldP spid="158745" grpId="0"/>
      <p:bldP spid="158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0050" name="Text Box 2"/>
          <p:cNvSpPr txBox="1"/>
          <p:nvPr/>
        </p:nvSpPr>
        <p:spPr>
          <a:xfrm>
            <a:off x="1408113" y="1336675"/>
            <a:ext cx="64579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我们欣赏了精彩的表演</a:t>
            </a:r>
            <a:r>
              <a:rPr lang="en-US" altLang="zh-CN" sz="3600" b="1" dirty="0">
                <a:latin typeface="Times New Roman" panose="02020603050405020304" pitchFamily="18" charset="0"/>
              </a:rPr>
              <a:t>,</a:t>
            </a:r>
            <a:r>
              <a:rPr lang="zh-CN" altLang="en-US" sz="3600" b="1" dirty="0">
                <a:latin typeface="Times New Roman" panose="02020603050405020304" pitchFamily="18" charset="0"/>
              </a:rPr>
              <a:t>请问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30051" name="Text Box 3"/>
          <p:cNvSpPr txBox="1"/>
          <p:nvPr/>
        </p:nvSpPr>
        <p:spPr>
          <a:xfrm>
            <a:off x="1425575" y="2241550"/>
            <a:ext cx="62865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影子是怎样形成的</a:t>
            </a:r>
            <a:r>
              <a:rPr lang="en-US" altLang="zh-CN" sz="4000" b="1">
                <a:latin typeface="Times New Roman" panose="02020603050405020304" pitchFamily="18" charset="0"/>
              </a:rPr>
              <a:t>?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30052" name="Text Box 4"/>
          <p:cNvSpPr txBox="1"/>
          <p:nvPr/>
        </p:nvSpPr>
        <p:spPr>
          <a:xfrm>
            <a:off x="1425575" y="3232150"/>
            <a:ext cx="6343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影为什么会随手形的变化而变化</a:t>
            </a:r>
            <a:r>
              <a:rPr lang="en-US" altLang="zh-CN" sz="4000" b="1">
                <a:latin typeface="Times New Roman" panose="02020603050405020304" pitchFamily="18" charset="0"/>
              </a:rPr>
              <a:t>?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9746" name="Text Box 27"/>
          <p:cNvSpPr txBox="1"/>
          <p:nvPr/>
        </p:nvSpPr>
        <p:spPr>
          <a:xfrm>
            <a:off x="1925638" y="1700213"/>
            <a:ext cx="5562600" cy="294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物理学中将光在真空中一年所经过的路程定义为一光年。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请问，“光年”是时间单位还是长度单位？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59747" name="Picture 28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788" y="188913"/>
            <a:ext cx="1187450" cy="1312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0770" name="Text Box 2"/>
          <p:cNvSpPr txBox="1"/>
          <p:nvPr/>
        </p:nvSpPr>
        <p:spPr>
          <a:xfrm>
            <a:off x="1657350" y="685800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光速的应用：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36867" name="Picture 3" descr="3-图片-51激光测距仪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0" y="2174875"/>
            <a:ext cx="3200400" cy="408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4" descr="3-图片-52激光测距仪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2286000"/>
            <a:ext cx="2571750" cy="414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3" name="Text Box 5"/>
          <p:cNvSpPr txBox="1"/>
          <p:nvPr/>
        </p:nvSpPr>
        <p:spPr>
          <a:xfrm>
            <a:off x="4743450" y="457200"/>
            <a:ext cx="27432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激光测距仪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1794" name="Text Box 4"/>
          <p:cNvSpPr txBox="1"/>
          <p:nvPr/>
        </p:nvSpPr>
        <p:spPr>
          <a:xfrm>
            <a:off x="1709738" y="1916113"/>
            <a:ext cx="5780087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400" b="1" dirty="0">
                <a:latin typeface="Tahoma" panose="020B0604030504040204" pitchFamily="34" charset="0"/>
              </a:rPr>
              <a:t>    </a:t>
            </a:r>
            <a:r>
              <a:rPr lang="zh-CN" altLang="en-US" sz="4400" b="1" dirty="0">
                <a:latin typeface="Tahoma" panose="020B0604030504040204" pitchFamily="34" charset="0"/>
              </a:rPr>
              <a:t>思考：如何由激光测距仪得到的时间求物体间的距离？</a:t>
            </a:r>
            <a:endParaRPr lang="zh-CN" altLang="en-US" sz="44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2818" name="Rectangle 4"/>
          <p:cNvSpPr>
            <a:spLocks noGrp="1"/>
          </p:cNvSpPr>
          <p:nvPr>
            <p:ph type="title"/>
          </p:nvPr>
        </p:nvSpPr>
        <p:spPr>
          <a:xfrm>
            <a:off x="1331913" y="188913"/>
            <a:ext cx="5829300" cy="792162"/>
          </a:xfrm>
          <a:ln/>
        </p:spPr>
        <p:txBody>
          <a:bodyPr wrap="square" lIns="91440" tIns="45720" rIns="91440" bIns="45720" anchor="ctr"/>
          <a:p>
            <a:r>
              <a:rPr lang="zh-CN" altLang="en-US" sz="3600" b="1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本节小结：</a:t>
            </a:r>
            <a:endParaRPr lang="zh-CN" altLang="en-US" sz="3600" b="1">
              <a:solidFill>
                <a:srgbClr val="FF00FF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62819" name="Text Box 5"/>
          <p:cNvSpPr txBox="1"/>
          <p:nvPr/>
        </p:nvSpPr>
        <p:spPr>
          <a:xfrm>
            <a:off x="1223963" y="908050"/>
            <a:ext cx="6427787" cy="4291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 algn="l">
              <a:spcBef>
                <a:spcPct val="50000"/>
              </a:spcBef>
              <a:buAutoNum type="ea1ChsPeriod"/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光在均匀介质中沿直线传播。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  <a:buAutoNum type="ea1ChsPeriod"/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证明光在均匀介质中沿直线传播的例子：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影子的形成。 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日食、月食。</a:t>
            </a:r>
            <a:endParaRPr lang="zh-CN" altLang="en-US" sz="24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小孔成像。     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激光准直。</a:t>
            </a:r>
            <a:endParaRPr lang="zh-CN" altLang="en-US" sz="24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5.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射击瞄准时的“三点一线”等。</a:t>
            </a:r>
            <a:endParaRPr lang="zh-CN" altLang="en-US" sz="24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三</a:t>
            </a:r>
            <a:r>
              <a:rPr lang="en-US" altLang="zh-CN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光速</a:t>
            </a:r>
            <a:endParaRPr lang="zh-CN" altLang="en-US" sz="24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光在真空中传播速度最快为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3×10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m/s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一般情况下：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zh-CN" altLang="en-US" sz="12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气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&gt;V</a:t>
            </a:r>
            <a:r>
              <a:rPr lang="zh-CN" altLang="en-US" sz="12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液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&gt;V</a:t>
            </a:r>
            <a:r>
              <a:rPr lang="zh-CN" altLang="en-US" sz="12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固</a:t>
            </a:r>
            <a:endParaRPr lang="zh-CN" altLang="en-US" sz="12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42" name="Text Box 2"/>
          <p:cNvSpPr txBox="1"/>
          <p:nvPr/>
        </p:nvSpPr>
        <p:spPr>
          <a:xfrm>
            <a:off x="2413000" y="333375"/>
            <a:ext cx="2914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课堂练习</a:t>
            </a:r>
            <a:r>
              <a:rPr lang="zh-CN" altLang="en-US" sz="1400" b="1" dirty="0">
                <a:solidFill>
                  <a:srgbClr val="FF0000"/>
                </a:solidFill>
                <a:latin typeface="Tahoma" panose="020B0604030504040204" pitchFamily="34" charset="0"/>
              </a:rPr>
              <a:t>：</a:t>
            </a:r>
            <a:endParaRPr lang="zh-CN" altLang="en-US" sz="1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63843" name="Text Box 3"/>
          <p:cNvSpPr txBox="1"/>
          <p:nvPr/>
        </p:nvSpPr>
        <p:spPr>
          <a:xfrm>
            <a:off x="1428750" y="1628775"/>
            <a:ext cx="6172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、排纵队时，如果看到自己前面的一位同学挡住了前面所有的人，队就排直了，这可以用</a:t>
            </a:r>
            <a:r>
              <a:rPr lang="zh-CN" altLang="en-US" sz="2400" b="1" u="sng" dirty="0">
                <a:latin typeface="Times New Roman" panose="02020603050405020304" pitchFamily="18" charset="0"/>
              </a:rPr>
              <a:t>                           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来解释。光在真空中的传播速度是</a:t>
            </a:r>
            <a:r>
              <a:rPr lang="en-US" altLang="zh-CN" sz="2400" b="1">
                <a:latin typeface="Times New Roman" panose="02020603050405020304" pitchFamily="18" charset="0"/>
              </a:rPr>
              <a:t>________________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秒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4" name="Text Box 4"/>
          <p:cNvSpPr txBox="1"/>
          <p:nvPr/>
        </p:nvSpPr>
        <p:spPr>
          <a:xfrm>
            <a:off x="1943100" y="2543175"/>
            <a:ext cx="2203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光沿直线传播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5" name="Text Box 5"/>
          <p:cNvSpPr txBox="1"/>
          <p:nvPr/>
        </p:nvSpPr>
        <p:spPr>
          <a:xfrm>
            <a:off x="1428750" y="3979863"/>
            <a:ext cx="622935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、人沿着街道走向街灯，再从街灯下走远，则他的影子长短变化是（    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、变长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、先变长再变短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2400" b="1" dirty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、变短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、先变短再变长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46" name="Text Box 6"/>
          <p:cNvSpPr txBox="1"/>
          <p:nvPr/>
        </p:nvSpPr>
        <p:spPr>
          <a:xfrm>
            <a:off x="4800600" y="4433888"/>
            <a:ext cx="628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</a:rPr>
              <a:t>D</a:t>
            </a:r>
            <a:endParaRPr lang="en-US" altLang="zh-CN" sz="2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63847" name="Picture 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3" y="0"/>
            <a:ext cx="1189037" cy="131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8" name="Text Box 8"/>
          <p:cNvSpPr txBox="1"/>
          <p:nvPr/>
        </p:nvSpPr>
        <p:spPr>
          <a:xfrm>
            <a:off x="3708400" y="2997200"/>
            <a:ext cx="20780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3×10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zh-CN" sz="3200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4" grpId="0"/>
      <p:bldP spid="163845" grpId="0"/>
      <p:bldP spid="163846" grpId="0"/>
      <p:bldP spid="1638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4866" name="Text Box 2"/>
          <p:cNvSpPr txBox="1"/>
          <p:nvPr/>
        </p:nvSpPr>
        <p:spPr>
          <a:xfrm>
            <a:off x="1547813" y="1143000"/>
            <a:ext cx="6102350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</a:rPr>
              <a:t>为了检查一块木块的棱是否直</a:t>
            </a:r>
            <a:r>
              <a:rPr lang="en-US" altLang="zh-CN" sz="3200" b="1" dirty="0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木工常闭住一只眼睛</a:t>
            </a:r>
            <a:r>
              <a:rPr lang="en-US" altLang="zh-CN" sz="3200" b="1" dirty="0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用另一只眼睛沿棱的长度方向看过去，这是因为                                      （       ）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：因为用一只眼睛看方便   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</a:rPr>
              <a:t>： 根据光的直线传播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</a:rPr>
              <a:t>： 由于人们的习惯              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</a:rPr>
              <a:t>：让光集中射入一只眼睛            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64867" name="Text Box 3"/>
          <p:cNvSpPr txBox="1"/>
          <p:nvPr/>
        </p:nvSpPr>
        <p:spPr>
          <a:xfrm>
            <a:off x="6858000" y="2667000"/>
            <a:ext cx="5715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64868" name="AutoShape 4">
            <a:hlinkClick r:id="rId1" action="ppaction://hlinksldjump"/>
          </p:cNvPr>
          <p:cNvSpPr/>
          <p:nvPr/>
        </p:nvSpPr>
        <p:spPr>
          <a:xfrm>
            <a:off x="7200900" y="5943600"/>
            <a:ext cx="514350" cy="685800"/>
          </a:xfrm>
          <a:prstGeom prst="actionButtonEnd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5890" name="Text Box 6"/>
          <p:cNvSpPr txBox="1"/>
          <p:nvPr/>
        </p:nvSpPr>
        <p:spPr>
          <a:xfrm>
            <a:off x="1547813" y="620713"/>
            <a:ext cx="61023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</a:rPr>
              <a:t>为什么我们常常看到阳光在树阴下形成点点圆斑？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65891" name="Picture 8" descr="树阴下形成点点圆斑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1988" y="1760538"/>
            <a:ext cx="5278437" cy="4189412"/>
          </a:xfrm>
          <a:ln/>
        </p:spPr>
      </p:pic>
      <p:sp>
        <p:nvSpPr>
          <p:cNvPr id="165892" name="AutoShape 9">
            <a:hlinkClick r:id="rId2" action="ppaction://hlinkfile"/>
          </p:cNvPr>
          <p:cNvSpPr/>
          <p:nvPr/>
        </p:nvSpPr>
        <p:spPr>
          <a:xfrm>
            <a:off x="4084638" y="6165850"/>
            <a:ext cx="973137" cy="431800"/>
          </a:xfrm>
          <a:prstGeom prst="actionButtonMovie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6914" name="Rectangle 5"/>
          <p:cNvSpPr/>
          <p:nvPr/>
        </p:nvSpPr>
        <p:spPr>
          <a:xfrm>
            <a:off x="1493838" y="692150"/>
            <a:ext cx="6265862" cy="28638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04800" algn="l"/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．如下图示，</a:t>
            </a:r>
            <a:r>
              <a:rPr lang="en-US" altLang="zh-CN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L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是一块上有两个小孔的挡板，在挡板的右方有一个点光源</a:t>
            </a:r>
            <a:r>
              <a:rPr lang="en-US" altLang="zh-CN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32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是从小孔中射过来的两条光线，请你利用学过的知识确定出光源</a:t>
            </a:r>
            <a:r>
              <a:rPr lang="en-US" altLang="zh-CN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的位置，并画图说明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29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304800" algn="l" eaLnBrk="0" hangingPunct="0"/>
            <a:endParaRPr lang="en-US" altLang="zh-CN" sz="5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6915" name="Object 4"/>
          <p:cNvGraphicFramePr/>
          <p:nvPr/>
        </p:nvGraphicFramePr>
        <p:xfrm>
          <a:off x="3168650" y="2997200"/>
          <a:ext cx="202247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152525" imgH="1476375" progId="MSPhotoEd.3">
                  <p:embed/>
                </p:oleObj>
              </mc:Choice>
              <mc:Fallback>
                <p:oleObj name="" r:id="rId1" imgW="1152525" imgH="1476375" progId="MSPhotoEd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650" y="2997200"/>
                        <a:ext cx="2022475" cy="345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7938" name="Rectangle 4"/>
          <p:cNvSpPr/>
          <p:nvPr/>
        </p:nvSpPr>
        <p:spPr>
          <a:xfrm>
            <a:off x="1439863" y="882650"/>
            <a:ext cx="6318250" cy="21939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l"/>
            <a:r>
              <a:rPr lang="zh-CN" altLang="en-US" sz="4000" b="1" dirty="0">
                <a:latin typeface="Times New Roman" panose="02020603050405020304" pitchFamily="18" charset="0"/>
              </a:rPr>
              <a:t>　</a:t>
            </a:r>
            <a:r>
              <a:rPr lang="en-US" altLang="zh-CN" sz="4000" b="1" dirty="0">
                <a:latin typeface="Times New Roman" panose="02020603050405020304" pitchFamily="18" charset="0"/>
              </a:rPr>
              <a:t>6</a:t>
            </a:r>
            <a:r>
              <a:rPr lang="zh-CN" altLang="en-US" sz="4000" b="1" dirty="0">
                <a:latin typeface="Times New Roman" panose="02020603050405020304" pitchFamily="18" charset="0"/>
              </a:rPr>
              <a:t>．电线杆在阳光照射下，影长</a:t>
            </a:r>
            <a:r>
              <a:rPr lang="en-US" altLang="zh-CN" sz="4000" b="1" dirty="0">
                <a:latin typeface="Times New Roman" panose="02020603050405020304" pitchFamily="18" charset="0"/>
              </a:rPr>
              <a:t>5.6</a:t>
            </a:r>
            <a:r>
              <a:rPr lang="zh-CN" altLang="en-US" sz="4000" b="1" dirty="0">
                <a:latin typeface="Times New Roman" panose="02020603050405020304" pitchFamily="18" charset="0"/>
              </a:rPr>
              <a:t>米。一位身高</a:t>
            </a:r>
            <a:r>
              <a:rPr lang="en-US" altLang="zh-CN" sz="4000" b="1" dirty="0"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</a:rPr>
              <a:t>米的人直立时影长是</a:t>
            </a:r>
            <a:r>
              <a:rPr lang="en-US" altLang="zh-CN" sz="4000" b="1" dirty="0">
                <a:latin typeface="Times New Roman" panose="02020603050405020304" pitchFamily="18" charset="0"/>
              </a:rPr>
              <a:t>1.5</a:t>
            </a:r>
            <a:r>
              <a:rPr lang="zh-CN" altLang="en-US" sz="4000" b="1" dirty="0">
                <a:latin typeface="Times New Roman" panose="02020603050405020304" pitchFamily="18" charset="0"/>
              </a:rPr>
              <a:t>米，那么电线杆的长度是。 </a:t>
            </a:r>
            <a:r>
              <a:rPr lang="en-US" altLang="zh-CN" sz="4000" b="1" dirty="0">
                <a:latin typeface="Times New Roman" panose="02020603050405020304" pitchFamily="18" charset="0"/>
              </a:rPr>
              <a:t>[</a:t>
            </a:r>
            <a:r>
              <a:rPr lang="zh-CN" altLang="en-US" sz="4000" b="1" dirty="0">
                <a:latin typeface="Times New Roman" panose="02020603050405020304" pitchFamily="18" charset="0"/>
              </a:rPr>
              <a:t>　</a:t>
            </a:r>
            <a:r>
              <a:rPr lang="en-US" altLang="zh-CN" sz="4000" b="1">
                <a:latin typeface="Times New Roman" panose="02020603050405020304" pitchFamily="18" charset="0"/>
              </a:rPr>
              <a:t>]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　　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7939" name="Text Box 5"/>
          <p:cNvSpPr txBox="1"/>
          <p:nvPr/>
        </p:nvSpPr>
        <p:spPr>
          <a:xfrm>
            <a:off x="2033588" y="3213100"/>
            <a:ext cx="567055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800" dirty="0">
                <a:latin typeface="Times New Roman" panose="02020603050405020304" pitchFamily="18" charset="0"/>
              </a:rPr>
              <a:t>A</a:t>
            </a:r>
            <a:r>
              <a:rPr lang="zh-CN" altLang="en-US" sz="4800" dirty="0">
                <a:latin typeface="Times New Roman" panose="02020603050405020304" pitchFamily="18" charset="0"/>
              </a:rPr>
              <a:t>．</a:t>
            </a:r>
            <a:r>
              <a:rPr lang="en-US" altLang="zh-CN" sz="4800" dirty="0">
                <a:latin typeface="Times New Roman" panose="02020603050405020304" pitchFamily="18" charset="0"/>
              </a:rPr>
              <a:t>7.0</a:t>
            </a:r>
            <a:r>
              <a:rPr lang="zh-CN" altLang="en-US" sz="4800" dirty="0">
                <a:latin typeface="Times New Roman" panose="02020603050405020304" pitchFamily="18" charset="0"/>
              </a:rPr>
              <a:t>米　    </a:t>
            </a:r>
            <a:r>
              <a:rPr lang="en-US" altLang="zh-CN" sz="4800" dirty="0">
                <a:latin typeface="Times New Roman" panose="02020603050405020304" pitchFamily="18" charset="0"/>
              </a:rPr>
              <a:t>B</a:t>
            </a:r>
            <a:r>
              <a:rPr lang="zh-CN" altLang="en-US" sz="4800" dirty="0">
                <a:latin typeface="Times New Roman" panose="02020603050405020304" pitchFamily="18" charset="0"/>
              </a:rPr>
              <a:t>．</a:t>
            </a:r>
            <a:r>
              <a:rPr lang="en-US" altLang="zh-CN" sz="4800" dirty="0">
                <a:latin typeface="Times New Roman" panose="02020603050405020304" pitchFamily="18" charset="0"/>
              </a:rPr>
              <a:t>7.5</a:t>
            </a:r>
            <a:r>
              <a:rPr lang="zh-CN" altLang="en-US" sz="4800" dirty="0">
                <a:latin typeface="Times New Roman" panose="02020603050405020304" pitchFamily="18" charset="0"/>
              </a:rPr>
              <a:t>米</a:t>
            </a:r>
            <a:endParaRPr lang="zh-CN" altLang="en-US" sz="4800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4800" dirty="0">
                <a:latin typeface="Times New Roman" panose="02020603050405020304" pitchFamily="18" charset="0"/>
              </a:rPr>
              <a:t>C</a:t>
            </a:r>
            <a:r>
              <a:rPr lang="zh-CN" altLang="en-US" sz="4800" dirty="0">
                <a:latin typeface="Times New Roman" panose="02020603050405020304" pitchFamily="18" charset="0"/>
              </a:rPr>
              <a:t>．</a:t>
            </a:r>
            <a:r>
              <a:rPr lang="en-US" altLang="zh-CN" sz="4800" dirty="0">
                <a:latin typeface="Times New Roman" panose="02020603050405020304" pitchFamily="18" charset="0"/>
              </a:rPr>
              <a:t>8.0</a:t>
            </a:r>
            <a:r>
              <a:rPr lang="zh-CN" altLang="en-US" sz="4800" dirty="0">
                <a:latin typeface="Times New Roman" panose="02020603050405020304" pitchFamily="18" charset="0"/>
              </a:rPr>
              <a:t>米　    </a:t>
            </a:r>
            <a:r>
              <a:rPr lang="en-US" altLang="zh-CN" sz="4800" dirty="0">
                <a:latin typeface="Times New Roman" panose="02020603050405020304" pitchFamily="18" charset="0"/>
              </a:rPr>
              <a:t>D</a:t>
            </a:r>
            <a:r>
              <a:rPr lang="zh-CN" altLang="en-US" sz="4800" dirty="0">
                <a:latin typeface="Times New Roman" panose="02020603050405020304" pitchFamily="18" charset="0"/>
              </a:rPr>
              <a:t>．</a:t>
            </a:r>
            <a:r>
              <a:rPr lang="en-US" altLang="zh-CN" sz="4800" dirty="0">
                <a:latin typeface="Times New Roman" panose="02020603050405020304" pitchFamily="18" charset="0"/>
              </a:rPr>
              <a:t>8.5</a:t>
            </a:r>
            <a:r>
              <a:rPr lang="zh-CN" altLang="en-US" sz="4800" dirty="0">
                <a:latin typeface="Times New Roman" panose="02020603050405020304" pitchFamily="18" charset="0"/>
              </a:rPr>
              <a:t>米</a:t>
            </a:r>
            <a:endParaRPr lang="zh-CN" altLang="en-US" sz="4800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zh-CN" altLang="en-US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1074" name="Text Box 2"/>
          <p:cNvSpPr txBox="1"/>
          <p:nvPr/>
        </p:nvSpPr>
        <p:spPr>
          <a:xfrm>
            <a:off x="1257300" y="996950"/>
            <a:ext cx="66294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6000" b="1">
                <a:latin typeface="Times New Roman" panose="02020603050405020304" pitchFamily="18" charset="0"/>
              </a:rPr>
              <a:t>    </a:t>
            </a:r>
            <a:r>
              <a:rPr lang="zh-CN" altLang="en-US" sz="6000" b="1">
                <a:latin typeface="Times New Roman" panose="02020603050405020304" pitchFamily="18" charset="0"/>
              </a:rPr>
              <a:t>如果在流动的水中插一木棒</a:t>
            </a:r>
            <a:r>
              <a:rPr lang="en-US" altLang="zh-CN" sz="6000" b="1">
                <a:latin typeface="Times New Roman" panose="02020603050405020304" pitchFamily="18" charset="0"/>
              </a:rPr>
              <a:t>,</a:t>
            </a:r>
            <a:r>
              <a:rPr lang="zh-CN" altLang="en-US" sz="60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水能绕过木棒而向前流动</a:t>
            </a:r>
            <a:r>
              <a:rPr lang="en-US" altLang="zh-CN" sz="60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zh-CN" altLang="en-US" sz="60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光能否像水流那样绕过木棒呢</a:t>
            </a:r>
            <a:r>
              <a:rPr lang="en-US" altLang="zh-CN" sz="60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?</a:t>
            </a:r>
            <a:r>
              <a:rPr lang="zh-CN" altLang="en-US" sz="6000" b="1">
                <a:latin typeface="Times New Roman" panose="02020603050405020304" pitchFamily="18" charset="0"/>
              </a:rPr>
              <a:t>请大家观察下面几幅图。</a:t>
            </a:r>
            <a:endParaRPr lang="zh-CN" altLang="en-US" sz="6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2098" name="Picture 2" descr="3-图片-38光线射入树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52400"/>
            <a:ext cx="5257800" cy="656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099" name="Text Box 3"/>
          <p:cNvSpPr txBox="1"/>
          <p:nvPr/>
        </p:nvSpPr>
        <p:spPr>
          <a:xfrm>
            <a:off x="6859588" y="533400"/>
            <a:ext cx="593725" cy="5791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光线射入树林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32100" name="Picture 4" descr="0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5427663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3122" name="Picture 2" descr="tz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9988" y="44450"/>
            <a:ext cx="6800850" cy="670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4146" name="Text Box 5"/>
          <p:cNvSpPr txBox="1"/>
          <p:nvPr/>
        </p:nvSpPr>
        <p:spPr>
          <a:xfrm>
            <a:off x="5143500" y="990600"/>
            <a:ext cx="24574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光的传播实例</a:t>
            </a:r>
            <a:endParaRPr lang="zh-CN" altLang="en-US" sz="40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8438" name="Picture 6" descr="激光直线传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938" y="3386138"/>
            <a:ext cx="3078162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8" name="Picture 7" descr="q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3" y="3370263"/>
            <a:ext cx="3422650" cy="342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38" y="74613"/>
            <a:ext cx="3132137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5170" name="Text Box 5"/>
          <p:cNvSpPr txBox="1"/>
          <p:nvPr/>
        </p:nvSpPr>
        <p:spPr>
          <a:xfrm>
            <a:off x="1925638" y="5956300"/>
            <a:ext cx="5616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18" charset="0"/>
              </a:rPr>
              <a:t>光在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水</a:t>
            </a:r>
            <a:r>
              <a:rPr lang="zh-CN" altLang="en-US" sz="3600" dirty="0">
                <a:latin typeface="Times New Roman" panose="02020603050405020304" pitchFamily="18" charset="0"/>
              </a:rPr>
              <a:t>中和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空气</a:t>
            </a:r>
            <a:r>
              <a:rPr lang="zh-CN" altLang="en-US" sz="3600" dirty="0">
                <a:latin typeface="Times New Roman" panose="02020603050405020304" pitchFamily="18" charset="0"/>
              </a:rPr>
              <a:t>中的传播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35171" name="Text Box 7"/>
          <p:cNvSpPr txBox="1"/>
          <p:nvPr/>
        </p:nvSpPr>
        <p:spPr>
          <a:xfrm>
            <a:off x="6732588" y="908050"/>
            <a:ext cx="1133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实验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2" name="AutoShape 8">
            <a:hlinkClick r:id="rId1" action="ppaction://hlinkfile"/>
          </p:cNvPr>
          <p:cNvSpPr/>
          <p:nvPr/>
        </p:nvSpPr>
        <p:spPr>
          <a:xfrm>
            <a:off x="6894513" y="6165850"/>
            <a:ext cx="809625" cy="404813"/>
          </a:xfrm>
          <a:prstGeom prst="actionButtonMovie">
            <a:avLst/>
          </a:prstGeom>
          <a:noFill/>
          <a:ln w="9525">
            <a:noFill/>
          </a:ln>
        </p:spPr>
        <p:txBody>
          <a:bodyPr wrap="none" anchor="ctr"/>
          <a:p>
            <a:pPr algn="l"/>
            <a:endParaRPr sz="1400" dirty="0">
              <a:latin typeface="Times New Roman" panose="02020603050405020304" pitchFamily="18" charset="0"/>
            </a:endParaRPr>
          </a:p>
        </p:txBody>
      </p:sp>
      <p:pic>
        <p:nvPicPr>
          <p:cNvPr id="135173" name="Picture 9" descr="光在水中和空气中的传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3" y="115888"/>
            <a:ext cx="5464175" cy="582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6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1475" y="1196975"/>
            <a:ext cx="5846763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Line 3"/>
          <p:cNvSpPr/>
          <p:nvPr/>
        </p:nvSpPr>
        <p:spPr>
          <a:xfrm rot="-74657">
            <a:off x="3513138" y="2995613"/>
            <a:ext cx="1835150" cy="2736850"/>
          </a:xfrm>
          <a:prstGeom prst="line">
            <a:avLst/>
          </a:prstGeom>
          <a:ln w="889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l"/>
            <a:endParaRPr dirty="0">
              <a:latin typeface="Calibri" panose="020F0502020204030204" pitchFamily="34" charset="0"/>
            </a:endParaRPr>
          </a:p>
        </p:txBody>
      </p:sp>
      <p:sp>
        <p:nvSpPr>
          <p:cNvPr id="52228" name="Line 4"/>
          <p:cNvSpPr/>
          <p:nvPr/>
        </p:nvSpPr>
        <p:spPr>
          <a:xfrm>
            <a:off x="5313363" y="5661025"/>
            <a:ext cx="800100" cy="533400"/>
          </a:xfrm>
          <a:prstGeom prst="line">
            <a:avLst/>
          </a:prstGeom>
          <a:ln w="889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l"/>
            <a:endParaRPr dirty="0">
              <a:latin typeface="Calibri" panose="020F0502020204030204" pitchFamily="34" charset="0"/>
            </a:endParaRPr>
          </a:p>
        </p:txBody>
      </p:sp>
      <p:sp>
        <p:nvSpPr>
          <p:cNvPr id="136197" name="Text Box 5"/>
          <p:cNvSpPr txBox="1"/>
          <p:nvPr/>
        </p:nvSpPr>
        <p:spPr>
          <a:xfrm>
            <a:off x="941388" y="3208338"/>
            <a:ext cx="231775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36198" name="Text Box 6"/>
          <p:cNvSpPr txBox="1"/>
          <p:nvPr/>
        </p:nvSpPr>
        <p:spPr>
          <a:xfrm>
            <a:off x="1543050" y="304800"/>
            <a:ext cx="2686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光线穿过玻璃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1811</Words>
  <Application>WPS 演示</Application>
  <PresentationFormat> </PresentationFormat>
  <Paragraphs>196</Paragraphs>
  <Slides>38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宋体</vt:lpstr>
      <vt:lpstr>Wingdings</vt:lpstr>
      <vt:lpstr>Tahoma</vt:lpstr>
      <vt:lpstr>Times New Roman</vt:lpstr>
      <vt:lpstr>Calibri</vt:lpstr>
      <vt:lpstr>黑体</vt:lpstr>
      <vt:lpstr>楷体_GB2312</vt:lpstr>
      <vt:lpstr>华文新魏</vt:lpstr>
      <vt:lpstr>新宋体</vt:lpstr>
      <vt:lpstr>微软雅黑</vt:lpstr>
      <vt:lpstr>Arial Unicode MS</vt:lpstr>
      <vt:lpstr>默认设计模板</vt:lpstr>
      <vt:lpstr>MSPhotoEd.3</vt:lpstr>
      <vt:lpstr>MSPhotoEd.3</vt:lpstr>
      <vt:lpstr>Paint.Picture</vt:lpstr>
      <vt:lpstr>Paint.Picture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keywords> </cp:keywords>
  <dc:description> </dc:description>
  <dc:subject> </dc:subject>
  <cp:category> </cp:category>
  <cp:lastModifiedBy>天空1420355395</cp:lastModifiedBy>
  <cp:revision>2</cp:revision>
  <dcterms:created xsi:type="dcterms:W3CDTF">2018-10-07T00:01:42Z</dcterms:created>
  <dcterms:modified xsi:type="dcterms:W3CDTF">2018-10-07T00:09:23Z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2052-11.1.0.7849</vt:lpwstr>
  </property>
</Properties>
</file>