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59" r:id="rId11"/>
    <p:sldId id="260" r:id="rId12"/>
    <p:sldId id="261" r:id="rId13"/>
    <p:sldId id="281" r:id="rId14"/>
    <p:sldId id="282" r:id="rId15"/>
    <p:sldId id="283" r:id="rId16"/>
    <p:sldId id="284" r:id="rId17"/>
    <p:sldId id="263" r:id="rId18"/>
    <p:sldId id="265" r:id="rId19"/>
    <p:sldId id="285" r:id="rId20"/>
    <p:sldId id="286" r:id="rId21"/>
    <p:sldId id="287" r:id="rId22"/>
    <p:sldId id="288" r:id="rId23"/>
    <p:sldId id="28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0B8F-FBAF-4F7B-8CBD-A5041EE70395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420-2678-43A9-BC30-4B4A320D98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/>
          <p:cNvSpPr/>
          <p:nvPr/>
        </p:nvSpPr>
        <p:spPr>
          <a:xfrm>
            <a:off x="3177" y="3177"/>
            <a:ext cx="9145587" cy="833437"/>
          </a:xfrm>
          <a:prstGeom prst="rect">
            <a:avLst/>
          </a:prstGeom>
          <a:solidFill>
            <a:srgbClr val="008000"/>
          </a:solidFill>
          <a:ln w="9525">
            <a:noFill/>
            <a:miter/>
          </a:ln>
          <a:effectLst>
            <a:innerShdw blurRad="114300">
              <a:prstClr val="black"/>
            </a:innerShdw>
            <a:softEdge rad="31750"/>
          </a:effectLst>
          <a:scene3d>
            <a:camera prst="obliqueBottomLeft"/>
            <a:lightRig rig="threePt" dir="t"/>
          </a:scene3d>
        </p:spPr>
        <p:txBody>
          <a:bodyPr wrap="none" lIns="90170" tIns="46990" rIns="90170" bIns="46990" anchor="ctr"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3" name="Line 95"/>
          <p:cNvSpPr>
            <a:spLocks noChangeShapeType="1"/>
          </p:cNvSpPr>
          <p:nvPr userDrawn="1"/>
        </p:nvSpPr>
        <p:spPr bwMode="auto">
          <a:xfrm>
            <a:off x="3175" y="1668780"/>
            <a:ext cx="749300" cy="762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reeform 107"/>
          <p:cNvSpPr/>
          <p:nvPr/>
        </p:nvSpPr>
        <p:spPr>
          <a:xfrm rot="21540000">
            <a:off x="411480" y="1619879"/>
            <a:ext cx="546100" cy="927100"/>
          </a:xfrm>
          <a:custGeom>
            <a:avLst/>
            <a:gdLst>
              <a:gd name="txL" fmla="*/ 0 w 344"/>
              <a:gd name="txT" fmla="*/ 0 h 623"/>
              <a:gd name="txR" fmla="*/ 344 w 344"/>
              <a:gd name="txB" fmla="*/ 623 h 623"/>
            </a:gdLst>
            <a:ahLst/>
            <a:cxnLst>
              <a:cxn ang="0">
                <a:pos x="114" y="0"/>
              </a:cxn>
              <a:cxn ang="0">
                <a:pos x="344" y="0"/>
              </a:cxn>
              <a:cxn ang="0">
                <a:pos x="230" y="621"/>
              </a:cxn>
              <a:cxn ang="0">
                <a:pos x="0" y="623"/>
              </a:cxn>
              <a:cxn ang="0">
                <a:pos x="114" y="0"/>
              </a:cxn>
            </a:cxnLst>
            <a:rect l="txL" t="txT" r="txR" b="txB"/>
            <a:pathLst>
              <a:path w="344" h="623">
                <a:moveTo>
                  <a:pt x="114" y="0"/>
                </a:moveTo>
                <a:cubicBezTo>
                  <a:pt x="114" y="0"/>
                  <a:pt x="229" y="0"/>
                  <a:pt x="344" y="0"/>
                </a:cubicBezTo>
                <a:cubicBezTo>
                  <a:pt x="273" y="303"/>
                  <a:pt x="230" y="621"/>
                  <a:pt x="230" y="621"/>
                </a:cubicBezTo>
                <a:cubicBezTo>
                  <a:pt x="230" y="621"/>
                  <a:pt x="115" y="622"/>
                  <a:pt x="0" y="623"/>
                </a:cubicBezTo>
                <a:cubicBezTo>
                  <a:pt x="44" y="307"/>
                  <a:pt x="114" y="0"/>
                  <a:pt x="114" y="0"/>
                </a:cubicBezTo>
                <a:close/>
              </a:path>
            </a:pathLst>
          </a:custGeom>
          <a:solidFill>
            <a:srgbClr val="7030A0"/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5" name="Freeform 109"/>
          <p:cNvSpPr/>
          <p:nvPr/>
        </p:nvSpPr>
        <p:spPr>
          <a:xfrm>
            <a:off x="241938" y="2580642"/>
            <a:ext cx="542925" cy="2505074"/>
          </a:xfrm>
          <a:custGeom>
            <a:avLst/>
            <a:gdLst>
              <a:gd name="txL" fmla="*/ 0 w 342"/>
              <a:gd name="txT" fmla="*/ 0 h 1578"/>
              <a:gd name="txR" fmla="*/ 342 w 342"/>
              <a:gd name="txB" fmla="*/ 1578 h 1578"/>
            </a:gdLst>
            <a:ahLst/>
            <a:cxnLst>
              <a:cxn ang="0">
                <a:pos x="114" y="0"/>
              </a:cxn>
              <a:cxn ang="0">
                <a:pos x="342" y="0"/>
              </a:cxn>
              <a:cxn ang="0">
                <a:pos x="290" y="1578"/>
              </a:cxn>
              <a:cxn ang="0">
                <a:pos x="60" y="1572"/>
              </a:cxn>
              <a:cxn ang="0">
                <a:pos x="114" y="0"/>
              </a:cxn>
            </a:cxnLst>
            <a:rect l="txL" t="txT" r="txR" b="txB"/>
            <a:pathLst>
              <a:path w="342" h="1578">
                <a:moveTo>
                  <a:pt x="114" y="0"/>
                </a:moveTo>
                <a:cubicBezTo>
                  <a:pt x="228" y="0"/>
                  <a:pt x="342" y="0"/>
                  <a:pt x="342" y="0"/>
                </a:cubicBezTo>
                <a:cubicBezTo>
                  <a:pt x="226" y="790"/>
                  <a:pt x="290" y="1578"/>
                  <a:pt x="290" y="1578"/>
                </a:cubicBezTo>
                <a:lnTo>
                  <a:pt x="60" y="1572"/>
                </a:lnTo>
                <a:cubicBezTo>
                  <a:pt x="60" y="1572"/>
                  <a:pt x="0" y="772"/>
                  <a:pt x="114" y="0"/>
                </a:cubicBezTo>
                <a:close/>
              </a:path>
            </a:pathLst>
          </a:custGeom>
          <a:solidFill>
            <a:srgbClr val="00B0F0">
              <a:alpha val="97000"/>
            </a:srgbClr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6" name="Freeform 110"/>
          <p:cNvSpPr/>
          <p:nvPr/>
        </p:nvSpPr>
        <p:spPr>
          <a:xfrm>
            <a:off x="5713" y="5122545"/>
            <a:ext cx="427356" cy="1735456"/>
          </a:xfrm>
          <a:custGeom>
            <a:avLst/>
            <a:gdLst>
              <a:gd name="txL" fmla="*/ 0 w 418"/>
              <a:gd name="txT" fmla="*/ 0 h 1098"/>
              <a:gd name="txR" fmla="*/ 418 w 418"/>
              <a:gd name="txB" fmla="*/ 1098 h 1098"/>
            </a:gdLst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418" y="1098"/>
              </a:cxn>
              <a:cxn ang="0">
                <a:pos x="0" y="1098"/>
              </a:cxn>
              <a:cxn ang="0">
                <a:pos x="0" y="0"/>
              </a:cxn>
            </a:cxnLst>
            <a:rect l="txL" t="txT" r="txR" b="txB"/>
            <a:pathLst>
              <a:path w="418" h="1098">
                <a:moveTo>
                  <a:pt x="0" y="0"/>
                </a:moveTo>
                <a:lnTo>
                  <a:pt x="262" y="0"/>
                </a:lnTo>
                <a:cubicBezTo>
                  <a:pt x="262" y="0"/>
                  <a:pt x="292" y="568"/>
                  <a:pt x="418" y="1098"/>
                </a:cubicBezTo>
                <a:cubicBezTo>
                  <a:pt x="209" y="1098"/>
                  <a:pt x="0" y="1098"/>
                  <a:pt x="0" y="109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lIns="90170" tIns="46990" rIns="90170" bIns="46990"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7" name="Freeform 112"/>
          <p:cNvSpPr/>
          <p:nvPr/>
        </p:nvSpPr>
        <p:spPr>
          <a:xfrm rot="60000">
            <a:off x="309245" y="5118102"/>
            <a:ext cx="660393" cy="1739900"/>
          </a:xfrm>
          <a:custGeom>
            <a:avLst/>
            <a:gdLst>
              <a:gd name="txL" fmla="*/ 0 w 416"/>
              <a:gd name="txT" fmla="*/ 0 h 1096"/>
              <a:gd name="txR" fmla="*/ 416 w 416"/>
              <a:gd name="txB" fmla="*/ 1096 h 1096"/>
            </a:gdLst>
            <a:ahLst/>
            <a:cxnLst>
              <a:cxn ang="0">
                <a:pos x="0" y="0"/>
              </a:cxn>
              <a:cxn ang="0">
                <a:pos x="232" y="0"/>
              </a:cxn>
              <a:cxn ang="0">
                <a:pos x="416" y="1094"/>
              </a:cxn>
              <a:cxn ang="0">
                <a:pos x="150" y="1096"/>
              </a:cxn>
              <a:cxn ang="0">
                <a:pos x="0" y="0"/>
              </a:cxn>
            </a:cxnLst>
            <a:rect l="txL" t="txT" r="txR" b="txB"/>
            <a:pathLst>
              <a:path w="416" h="1096">
                <a:moveTo>
                  <a:pt x="0" y="0"/>
                </a:moveTo>
                <a:cubicBezTo>
                  <a:pt x="116" y="0"/>
                  <a:pt x="232" y="0"/>
                  <a:pt x="232" y="0"/>
                </a:cubicBezTo>
                <a:cubicBezTo>
                  <a:pt x="276" y="562"/>
                  <a:pt x="416" y="1094"/>
                  <a:pt x="416" y="1094"/>
                </a:cubicBezTo>
                <a:lnTo>
                  <a:pt x="150" y="1096"/>
                </a:lnTo>
                <a:cubicBezTo>
                  <a:pt x="150" y="1096"/>
                  <a:pt x="32" y="542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8" name="Line 118"/>
          <p:cNvSpPr>
            <a:spLocks noChangeShapeType="1"/>
          </p:cNvSpPr>
          <p:nvPr userDrawn="1"/>
        </p:nvSpPr>
        <p:spPr bwMode="auto">
          <a:xfrm flipV="1">
            <a:off x="4763" y="5105401"/>
            <a:ext cx="788987" cy="381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25"/>
          <p:cNvSpPr/>
          <p:nvPr/>
        </p:nvSpPr>
        <p:spPr>
          <a:xfrm>
            <a:off x="1271" y="844550"/>
            <a:ext cx="627381" cy="757547"/>
          </a:xfrm>
          <a:custGeom>
            <a:avLst/>
            <a:gdLst>
              <a:gd name="txL" fmla="*/ 0 w 568"/>
              <a:gd name="txT" fmla="*/ 0 h 474"/>
              <a:gd name="txR" fmla="*/ 568 w 568"/>
              <a:gd name="txB" fmla="*/ 474 h 474"/>
            </a:gdLst>
            <a:ahLst/>
            <a:cxnLst>
              <a:cxn ang="0">
                <a:pos x="0" y="0"/>
              </a:cxn>
              <a:cxn ang="0">
                <a:pos x="568" y="2"/>
              </a:cxn>
              <a:cxn ang="0">
                <a:pos x="438" y="474"/>
              </a:cxn>
              <a:cxn ang="0">
                <a:pos x="0" y="474"/>
              </a:cxn>
              <a:cxn ang="0">
                <a:pos x="0" y="0"/>
              </a:cxn>
            </a:cxnLst>
            <a:rect l="txL" t="txT" r="txR" b="txB"/>
            <a:pathLst>
              <a:path w="568" h="474">
                <a:moveTo>
                  <a:pt x="0" y="0"/>
                </a:moveTo>
                <a:lnTo>
                  <a:pt x="568" y="2"/>
                </a:lnTo>
                <a:cubicBezTo>
                  <a:pt x="568" y="2"/>
                  <a:pt x="496" y="240"/>
                  <a:pt x="438" y="474"/>
                </a:cubicBezTo>
                <a:cubicBezTo>
                  <a:pt x="219" y="474"/>
                  <a:pt x="0" y="474"/>
                  <a:pt x="0" y="47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79000"/>
            </a:srgbClr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lIns="90170" tIns="46990" rIns="90170" bIns="46990"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10" name="Line 123"/>
          <p:cNvSpPr>
            <a:spLocks noChangeShapeType="1"/>
          </p:cNvSpPr>
          <p:nvPr userDrawn="1"/>
        </p:nvSpPr>
        <p:spPr bwMode="auto">
          <a:xfrm>
            <a:off x="3176" y="832486"/>
            <a:ext cx="1247775" cy="571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Freeform 129"/>
          <p:cNvSpPr/>
          <p:nvPr/>
        </p:nvSpPr>
        <p:spPr>
          <a:xfrm>
            <a:off x="1272" y="1643377"/>
            <a:ext cx="492753" cy="2703835"/>
          </a:xfrm>
          <a:custGeom>
            <a:avLst/>
            <a:gdLst>
              <a:gd name="txL" fmla="*/ 0 w 435"/>
              <a:gd name="txT" fmla="*/ 0 h 1734"/>
              <a:gd name="txR" fmla="*/ 435 w 435"/>
              <a:gd name="txB" fmla="*/ 1734 h 1734"/>
            </a:gdLst>
            <a:ahLst/>
            <a:cxnLst>
              <a:cxn ang="0">
                <a:pos x="0" y="0"/>
              </a:cxn>
              <a:cxn ang="0">
                <a:pos x="435" y="3"/>
              </a:cxn>
              <a:cxn ang="0">
                <a:pos x="243" y="1734"/>
              </a:cxn>
              <a:cxn ang="0">
                <a:pos x="0" y="1734"/>
              </a:cxn>
              <a:cxn ang="0">
                <a:pos x="0" y="0"/>
              </a:cxn>
            </a:cxnLst>
            <a:rect l="txL" t="txT" r="txR" b="txB"/>
            <a:pathLst>
              <a:path w="435" h="1734">
                <a:moveTo>
                  <a:pt x="0" y="0"/>
                </a:moveTo>
                <a:cubicBezTo>
                  <a:pt x="411" y="3"/>
                  <a:pt x="214" y="3"/>
                  <a:pt x="435" y="3"/>
                </a:cubicBezTo>
                <a:cubicBezTo>
                  <a:pt x="222" y="837"/>
                  <a:pt x="243" y="1734"/>
                  <a:pt x="243" y="1734"/>
                </a:cubicBezTo>
                <a:lnTo>
                  <a:pt x="0" y="1734"/>
                </a:lnTo>
                <a:cubicBezTo>
                  <a:pt x="0" y="1734"/>
                  <a:pt x="0" y="0"/>
                  <a:pt x="0" y="0"/>
                </a:cubicBezTo>
                <a:close/>
              </a:path>
            </a:pathLst>
          </a:custGeom>
          <a:solidFill>
            <a:srgbClr val="008000">
              <a:alpha val="75000"/>
            </a:srgbClr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lIns="90170" tIns="46990" rIns="90170" bIns="46990"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  <p:sp>
        <p:nvSpPr>
          <p:cNvPr id="12" name="Freeform 130"/>
          <p:cNvSpPr/>
          <p:nvPr/>
        </p:nvSpPr>
        <p:spPr>
          <a:xfrm>
            <a:off x="1897" y="4375151"/>
            <a:ext cx="273050" cy="723900"/>
          </a:xfrm>
          <a:custGeom>
            <a:avLst/>
            <a:gdLst>
              <a:gd name="txL" fmla="*/ 0 w 258"/>
              <a:gd name="txT" fmla="*/ 0 h 456"/>
              <a:gd name="txR" fmla="*/ 258 w 258"/>
              <a:gd name="txB" fmla="*/ 456 h 456"/>
            </a:gdLst>
            <a:ahLst/>
            <a:cxnLst>
              <a:cxn ang="0">
                <a:pos x="0" y="0"/>
              </a:cxn>
              <a:cxn ang="0">
                <a:pos x="243" y="0"/>
              </a:cxn>
              <a:cxn ang="0">
                <a:pos x="258" y="453"/>
              </a:cxn>
              <a:cxn ang="0">
                <a:pos x="0" y="456"/>
              </a:cxn>
              <a:cxn ang="0">
                <a:pos x="0" y="0"/>
              </a:cxn>
            </a:cxnLst>
            <a:rect l="txL" t="txT" r="txR" b="txB"/>
            <a:pathLst>
              <a:path w="258" h="456">
                <a:moveTo>
                  <a:pt x="0" y="0"/>
                </a:moveTo>
                <a:lnTo>
                  <a:pt x="243" y="0"/>
                </a:lnTo>
                <a:lnTo>
                  <a:pt x="258" y="453"/>
                </a:lnTo>
                <a:lnTo>
                  <a:pt x="0" y="4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91000"/>
            </a:srgbClr>
          </a:solidFill>
          <a:ln w="9525">
            <a:noFill/>
            <a:miter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lIns="90170" tIns="46990" rIns="90170" bIns="46990"/>
          <a:lstStyle/>
          <a:p>
            <a:pPr>
              <a:defRPr/>
            </a:pPr>
            <a:endParaRPr lang="zh-CN" altLang="en-US" noProof="1">
              <a:latin typeface="Arial" charset="-76"/>
              <a:ea typeface="宋体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40481;&#34507;&#25918;&#36827;&#29942;&#23376;_&#26631;&#28165;.fl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文本占位符 3256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603" y="-240865"/>
            <a:ext cx="7841988" cy="4592459"/>
          </a:xfrm>
          <a:prstGeom prst="rect">
            <a:avLst/>
          </a:prstGeom>
          <a:noFill/>
          <a:ln w="9525">
            <a:noFill/>
            <a:miter/>
          </a:ln>
          <a:effectLst>
            <a:softEdge rad="317500"/>
          </a:effectLst>
        </p:spPr>
      </p:pic>
      <p:sp>
        <p:nvSpPr>
          <p:cNvPr id="325637" name="文本框 325636"/>
          <p:cNvSpPr txBox="1">
            <a:spLocks noChangeArrowheads="1"/>
          </p:cNvSpPr>
          <p:nvPr/>
        </p:nvSpPr>
        <p:spPr bwMode="auto">
          <a:xfrm>
            <a:off x="0" y="3800476"/>
            <a:ext cx="9177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Times New Roman" pitchFamily="18" charset="0"/>
                <a:ea typeface="宋体" pitchFamily="2" charset="-122"/>
              </a:rPr>
              <a:t>        生活在水中的鱼受到</a:t>
            </a:r>
            <a:r>
              <a:rPr lang="zh-CN" altLang="en-US" sz="4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水</a:t>
            </a:r>
            <a:r>
              <a:rPr lang="zh-CN" altLang="en-US" sz="3600" b="1">
                <a:latin typeface="Times New Roman" pitchFamily="18" charset="0"/>
                <a:ea typeface="宋体" pitchFamily="2" charset="-122"/>
              </a:rPr>
              <a:t>的压强，如果把笼罩着地球的大气层比作浩瀚的海洋，我们就生活在大气海洋的底部，</a:t>
            </a:r>
            <a:r>
              <a:rPr lang="zh-CN" altLang="en-US" sz="4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大气</a:t>
            </a:r>
            <a:r>
              <a:rPr lang="zh-CN" altLang="en-US" sz="3600" b="1">
                <a:latin typeface="Times New Roman" pitchFamily="18" charset="0"/>
                <a:ea typeface="宋体" pitchFamily="2" charset="-122"/>
              </a:rPr>
              <a:t>是否对我们也产生</a:t>
            </a:r>
            <a:r>
              <a:rPr lang="zh-CN" altLang="en-US" sz="44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压强</a:t>
            </a:r>
            <a:r>
              <a:rPr lang="zh-CN" altLang="en-US" sz="3600" b="1">
                <a:latin typeface="Times New Roman" pitchFamily="18" charset="0"/>
                <a:ea typeface="宋体" pitchFamily="2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Wm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67725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857884" y="0"/>
            <a:ext cx="32861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早在</a:t>
            </a:r>
            <a:r>
              <a:rPr lang="en-US" altLang="zh-CN" sz="2400" b="1" dirty="0" smtClean="0"/>
              <a:t>1654</a:t>
            </a:r>
            <a:r>
              <a:rPr lang="zh-CN" altLang="en-US" sz="2400" b="1" dirty="0" smtClean="0"/>
              <a:t>年，德国马德堡市市长奥托</a:t>
            </a:r>
            <a:r>
              <a:rPr lang="en-US" altLang="zh-CN" sz="2400" b="1" dirty="0" smtClean="0"/>
              <a:t>·</a:t>
            </a:r>
            <a:r>
              <a:rPr lang="zh-CN" altLang="en-US" sz="2400" b="1" dirty="0" smtClean="0"/>
              <a:t>格里克就在马德堡市公开表演一个著名实验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马德堡半球实验。他把两个直径为</a:t>
            </a:r>
            <a:r>
              <a:rPr lang="en-US" altLang="zh-CN" sz="2400" b="1" dirty="0" smtClean="0"/>
              <a:t>30cm</a:t>
            </a:r>
            <a:r>
              <a:rPr lang="zh-CN" altLang="en-US" sz="2400" b="1" dirty="0" smtClean="0"/>
              <a:t>铜质空心半球紧紧地扣在一起，用抽气机抽出球内的空气，然后用</a:t>
            </a:r>
            <a:r>
              <a:rPr lang="en-US" altLang="zh-CN" sz="2400" b="1" dirty="0" smtClean="0"/>
              <a:t>16</a:t>
            </a:r>
            <a:r>
              <a:rPr lang="zh-CN" altLang="en-US" sz="2400" b="1" dirty="0" smtClean="0"/>
              <a:t>匹马向相反方向拉两个半球，结果费了很大的劲才把它们拉开。</a:t>
            </a:r>
          </a:p>
          <a:p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b="1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4286256"/>
            <a:ext cx="2195165" cy="1497445"/>
            <a:chOff x="0" y="0"/>
            <a:chExt cx="2376" cy="108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836" cy="1088"/>
              <a:chOff x="0" y="0"/>
              <a:chExt cx="836" cy="1088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522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545" y="0"/>
                <a:ext cx="291" cy="1088"/>
                <a:chOff x="0" y="0"/>
                <a:chExt cx="291" cy="1088"/>
              </a:xfrm>
            </p:grpSpPr>
            <p:sp>
              <p:nvSpPr>
                <p:cNvPr id="15" name="Arc 14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/>
                    </a:gs>
                    <a:gs pos="100000">
                      <a:srgbClr val="CCCCFF">
                        <a:gamma/>
                        <a:shade val="3333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274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63" y="363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535" y="-1"/>
              <a:ext cx="841" cy="1089"/>
              <a:chOff x="-1" y="-1"/>
              <a:chExt cx="841" cy="1089"/>
            </a:xfrm>
          </p:grpSpPr>
          <p:sp>
            <p:nvSpPr>
              <p:cNvPr id="7" name="Oval 18"/>
              <p:cNvSpPr>
                <a:spLocks noChangeArrowheads="1"/>
              </p:cNvSpPr>
              <p:nvPr/>
            </p:nvSpPr>
            <p:spPr bwMode="auto">
              <a:xfrm>
                <a:off x="318" y="227"/>
                <a:ext cx="522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 rot="10800000">
                <a:off x="-1" y="-1"/>
                <a:ext cx="291" cy="1089"/>
                <a:chOff x="1" y="0"/>
                <a:chExt cx="291" cy="1089"/>
              </a:xfrm>
            </p:grpSpPr>
            <p:sp>
              <p:nvSpPr>
                <p:cNvPr id="10" name="Arc 20"/>
                <p:cNvSpPr>
                  <a:spLocks/>
                </p:cNvSpPr>
                <p:nvPr/>
              </p:nvSpPr>
              <p:spPr bwMode="auto">
                <a:xfrm flipH="1">
                  <a:off x="1" y="2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>
                        <a:gamma/>
                        <a:shade val="33333"/>
                        <a:invGamma/>
                      </a:srgbClr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1" name="Line 21"/>
                <p:cNvSpPr>
                  <a:spLocks noChangeShapeType="1"/>
                </p:cNvSpPr>
                <p:nvPr/>
              </p:nvSpPr>
              <p:spPr bwMode="auto">
                <a:xfrm>
                  <a:off x="274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182" y="363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2643174" y="4500570"/>
            <a:ext cx="2786082" cy="1643074"/>
            <a:chOff x="0" y="0"/>
            <a:chExt cx="2440" cy="1090"/>
          </a:xfrm>
        </p:grpSpPr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336" y="0"/>
              <a:ext cx="836" cy="1088"/>
              <a:chOff x="0" y="0"/>
              <a:chExt cx="836" cy="1088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522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545" y="0"/>
                <a:ext cx="291" cy="1088"/>
                <a:chOff x="0" y="0"/>
                <a:chExt cx="291" cy="1088"/>
              </a:xfrm>
            </p:grpSpPr>
            <p:sp>
              <p:nvSpPr>
                <p:cNvPr id="30" name="Arc 28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/>
                    </a:gs>
                    <a:gs pos="100000">
                      <a:srgbClr val="CCCCFF">
                        <a:gamma/>
                        <a:shade val="3333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" name="Line 29"/>
                <p:cNvSpPr>
                  <a:spLocks noChangeShapeType="1"/>
                </p:cNvSpPr>
                <p:nvPr/>
              </p:nvSpPr>
              <p:spPr bwMode="auto">
                <a:xfrm>
                  <a:off x="274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363" y="363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152" y="1"/>
              <a:ext cx="840" cy="1089"/>
              <a:chOff x="0" y="-1"/>
              <a:chExt cx="840" cy="1089"/>
            </a:xfrm>
          </p:grpSpPr>
          <p:sp>
            <p:nvSpPr>
              <p:cNvPr id="22" name="Oval 32"/>
              <p:cNvSpPr>
                <a:spLocks noChangeArrowheads="1"/>
              </p:cNvSpPr>
              <p:nvPr/>
            </p:nvSpPr>
            <p:spPr bwMode="auto">
              <a:xfrm>
                <a:off x="318" y="227"/>
                <a:ext cx="522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3" name="Group 33"/>
              <p:cNvGrpSpPr>
                <a:grpSpLocks/>
              </p:cNvGrpSpPr>
              <p:nvPr/>
            </p:nvGrpSpPr>
            <p:grpSpPr bwMode="auto">
              <a:xfrm rot="10800000">
                <a:off x="0" y="-1"/>
                <a:ext cx="291" cy="1089"/>
                <a:chOff x="0" y="0"/>
                <a:chExt cx="291" cy="1089"/>
              </a:xfrm>
            </p:grpSpPr>
            <p:sp>
              <p:nvSpPr>
                <p:cNvPr id="25" name="Arc 34"/>
                <p:cNvSpPr>
                  <a:spLocks/>
                </p:cNvSpPr>
                <p:nvPr/>
              </p:nvSpPr>
              <p:spPr bwMode="auto">
                <a:xfrm flipH="1">
                  <a:off x="0" y="2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>
                        <a:gamma/>
                        <a:shade val="33333"/>
                        <a:invGamma/>
                      </a:srgbClr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6" name="Line 35"/>
                <p:cNvSpPr>
                  <a:spLocks noChangeShapeType="1"/>
                </p:cNvSpPr>
                <p:nvPr/>
              </p:nvSpPr>
              <p:spPr bwMode="auto">
                <a:xfrm>
                  <a:off x="273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182" y="363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0" name="AutoShape 37"/>
            <p:cNvSpPr>
              <a:spLocks noChangeArrowheads="1"/>
            </p:cNvSpPr>
            <p:nvPr/>
          </p:nvSpPr>
          <p:spPr bwMode="auto">
            <a:xfrm>
              <a:off x="0" y="384"/>
              <a:ext cx="952" cy="27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AutoShape 38"/>
            <p:cNvSpPr>
              <a:spLocks noChangeArrowheads="1"/>
            </p:cNvSpPr>
            <p:nvPr/>
          </p:nvSpPr>
          <p:spPr bwMode="auto">
            <a:xfrm rot="10800000">
              <a:off x="1488" y="384"/>
              <a:ext cx="952" cy="27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6500826" y="4357694"/>
            <a:ext cx="2643174" cy="1785950"/>
            <a:chOff x="0" y="0"/>
            <a:chExt cx="3496" cy="1088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910" y="0"/>
              <a:ext cx="838" cy="1088"/>
              <a:chOff x="-2" y="0"/>
              <a:chExt cx="838" cy="1088"/>
            </a:xfrm>
          </p:grpSpPr>
          <p:sp>
            <p:nvSpPr>
              <p:cNvPr id="42" name="Oval 5"/>
              <p:cNvSpPr>
                <a:spLocks noChangeArrowheads="1"/>
              </p:cNvSpPr>
              <p:nvPr/>
            </p:nvSpPr>
            <p:spPr bwMode="auto">
              <a:xfrm>
                <a:off x="-2" y="227"/>
                <a:ext cx="523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43" name="Group 6"/>
              <p:cNvGrpSpPr>
                <a:grpSpLocks/>
              </p:cNvGrpSpPr>
              <p:nvPr/>
            </p:nvGrpSpPr>
            <p:grpSpPr bwMode="auto">
              <a:xfrm>
                <a:off x="545" y="0"/>
                <a:ext cx="291" cy="1088"/>
                <a:chOff x="0" y="0"/>
                <a:chExt cx="291" cy="1088"/>
              </a:xfrm>
            </p:grpSpPr>
            <p:sp>
              <p:nvSpPr>
                <p:cNvPr id="45" name="Arc 7"/>
                <p:cNvSpPr>
                  <a:spLocks/>
                </p:cNvSpPr>
                <p:nvPr/>
              </p:nvSpPr>
              <p:spPr bwMode="auto">
                <a:xfrm flipH="1">
                  <a:off x="0" y="1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/>
                    </a:gs>
                    <a:gs pos="100000">
                      <a:srgbClr val="CCCCFF">
                        <a:gamma/>
                        <a:shade val="3333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6" name="Line 8"/>
                <p:cNvSpPr>
                  <a:spLocks noChangeShapeType="1"/>
                </p:cNvSpPr>
                <p:nvPr/>
              </p:nvSpPr>
              <p:spPr bwMode="auto">
                <a:xfrm>
                  <a:off x="274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4" name="Rectangle 9"/>
              <p:cNvSpPr>
                <a:spLocks noChangeArrowheads="1"/>
              </p:cNvSpPr>
              <p:nvPr/>
            </p:nvSpPr>
            <p:spPr bwMode="auto">
              <a:xfrm>
                <a:off x="363" y="363"/>
                <a:ext cx="271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1728" y="-2"/>
              <a:ext cx="841" cy="1090"/>
              <a:chOff x="0" y="-2"/>
              <a:chExt cx="841" cy="1090"/>
            </a:xfrm>
          </p:grpSpPr>
          <p:sp>
            <p:nvSpPr>
              <p:cNvPr id="37" name="Oval 11"/>
              <p:cNvSpPr>
                <a:spLocks noChangeArrowheads="1"/>
              </p:cNvSpPr>
              <p:nvPr/>
            </p:nvSpPr>
            <p:spPr bwMode="auto">
              <a:xfrm>
                <a:off x="318" y="227"/>
                <a:ext cx="523" cy="589"/>
              </a:xfrm>
              <a:prstGeom prst="ellips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 rot="10800000">
                <a:off x="0" y="-2"/>
                <a:ext cx="291" cy="1090"/>
                <a:chOff x="0" y="0"/>
                <a:chExt cx="291" cy="1090"/>
              </a:xfrm>
            </p:grpSpPr>
            <p:sp>
              <p:nvSpPr>
                <p:cNvPr id="40" name="Arc 13"/>
                <p:cNvSpPr>
                  <a:spLocks/>
                </p:cNvSpPr>
                <p:nvPr/>
              </p:nvSpPr>
              <p:spPr bwMode="auto">
                <a:xfrm flipH="1">
                  <a:off x="0" y="3"/>
                  <a:ext cx="291" cy="1087"/>
                </a:xfrm>
                <a:custGeom>
                  <a:avLst/>
                  <a:gdLst>
                    <a:gd name="G0" fmla="+- 0 0 0"/>
                    <a:gd name="G1" fmla="+- 21579 0 0"/>
                    <a:gd name="G2" fmla="+- 21600 0 0"/>
                    <a:gd name="T0" fmla="*/ 950 w 21600"/>
                    <a:gd name="T1" fmla="*/ 0 h 43169"/>
                    <a:gd name="T2" fmla="*/ 650 w 21600"/>
                    <a:gd name="T3" fmla="*/ 43169 h 43169"/>
                    <a:gd name="T4" fmla="*/ 0 w 21600"/>
                    <a:gd name="T5" fmla="*/ 21579 h 43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69" fill="none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</a:path>
                    <a:path w="21600" h="43169" stroke="0" extrusionOk="0">
                      <a:moveTo>
                        <a:pt x="950" y="-1"/>
                      </a:moveTo>
                      <a:cubicBezTo>
                        <a:pt x="12498" y="508"/>
                        <a:pt x="21600" y="10019"/>
                        <a:pt x="21600" y="21579"/>
                      </a:cubicBezTo>
                      <a:cubicBezTo>
                        <a:pt x="21600" y="33255"/>
                        <a:pt x="12320" y="42817"/>
                        <a:pt x="650" y="43169"/>
                      </a:cubicBezTo>
                      <a:lnTo>
                        <a:pt x="0" y="2157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FF">
                        <a:gamma/>
                        <a:shade val="33333"/>
                        <a:invGamma/>
                      </a:srgbClr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>
                  <a:off x="274" y="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182" y="363"/>
                <a:ext cx="271" cy="3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73333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7333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2543" y="384"/>
              <a:ext cx="953" cy="27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auto">
            <a:xfrm rot="10800000">
              <a:off x="0" y="384"/>
              <a:ext cx="953" cy="27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1000100" y="6143644"/>
            <a:ext cx="4357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latin typeface="宋体" pitchFamily="2" charset="-122"/>
                <a:ea typeface="汉鼎简魏碑" pitchFamily="49" charset="-122"/>
              </a:rPr>
              <a:t>1</a:t>
            </a:r>
            <a:r>
              <a:rPr lang="zh-CN" altLang="en-US" sz="2400" dirty="0">
                <a:latin typeface="宋体" pitchFamily="2" charset="-122"/>
                <a:ea typeface="汉鼎简魏碑" pitchFamily="49" charset="-122"/>
              </a:rPr>
              <a:t>、用力挤出皮碗内的空气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5072066" y="5857892"/>
            <a:ext cx="4408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latin typeface="宋体" pitchFamily="2" charset="-122"/>
                <a:ea typeface="汉鼎简魏碑" pitchFamily="49" charset="-122"/>
              </a:rPr>
              <a:t>2</a:t>
            </a:r>
            <a:r>
              <a:rPr lang="zh-CN" altLang="en-US" sz="2400" dirty="0">
                <a:latin typeface="宋体" pitchFamily="2" charset="-122"/>
                <a:ea typeface="汉鼎简魏碑" pitchFamily="49" charset="-122"/>
              </a:rPr>
              <a:t>、两个皮碗还容易拉开吗？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561262" cy="700088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 dirty="0" smtClean="0"/>
              <a:t>为什么两个皮碗不容易被拉开？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68313" y="1341438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0">
                <a:solidFill>
                  <a:srgbClr val="FF0000"/>
                </a:solidFill>
                <a:latin typeface="宋体" pitchFamily="2" charset="-122"/>
                <a:ea typeface="汉鼎简魏碑" pitchFamily="49" charset="-122"/>
              </a:rPr>
              <a:t>解释：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84213" y="1989138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宋体" pitchFamily="2" charset="-122"/>
              </a:rPr>
              <a:t>1</a:t>
            </a:r>
            <a:r>
              <a:rPr lang="zh-CN" altLang="en-US" sz="3600">
                <a:latin typeface="宋体" pitchFamily="2" charset="-122"/>
              </a:rPr>
              <a:t>、用力挤出皮碗内的空气，里面的空气压强减小。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4213" y="3141663"/>
            <a:ext cx="791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 dirty="0">
                <a:latin typeface="宋体" pitchFamily="2" charset="-122"/>
                <a:ea typeface="汉鼎简魏碑" pitchFamily="49" charset="-122"/>
              </a:rPr>
              <a:t>2</a:t>
            </a:r>
            <a:r>
              <a:rPr lang="zh-CN" altLang="en-US" sz="3600" b="0" dirty="0">
                <a:latin typeface="宋体" pitchFamily="2" charset="-122"/>
                <a:ea typeface="汉鼎简魏碑" pitchFamily="49" charset="-122"/>
              </a:rPr>
              <a:t>、</a:t>
            </a:r>
            <a:r>
              <a:rPr lang="zh-CN" altLang="en-US" sz="3600" dirty="0">
                <a:latin typeface="宋体" pitchFamily="2" charset="-122"/>
                <a:ea typeface="汉鼎简魏碑" pitchFamily="49" charset="-122"/>
              </a:rPr>
              <a:t>皮碗内空气压强小于大气压强</a:t>
            </a:r>
            <a:r>
              <a:rPr lang="zh-CN" altLang="en-US" sz="3600" b="0" dirty="0">
                <a:latin typeface="宋体" pitchFamily="2" charset="-122"/>
                <a:ea typeface="汉鼎简魏碑" pitchFamily="49" charset="-122"/>
              </a:rPr>
              <a:t>，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4213" y="3716338"/>
            <a:ext cx="769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宋体" pitchFamily="2" charset="-122"/>
              </a:rPr>
              <a:t>3</a:t>
            </a:r>
            <a:r>
              <a:rPr lang="zh-CN" altLang="en-US" sz="3600">
                <a:latin typeface="宋体" pitchFamily="2" charset="-122"/>
              </a:rPr>
              <a:t>、由于大气压强的作用，把两个皮碗紧紧的压在一起，所以两个皮碗不容易被拉开。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57166"/>
            <a:ext cx="53578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ea typeface="宋体" pitchFamily="2" charset="-122"/>
              </a:rPr>
              <a:t>1643</a:t>
            </a:r>
            <a:r>
              <a:rPr lang="zh-CN" altLang="en-US" sz="3200" dirty="0">
                <a:solidFill>
                  <a:srgbClr val="000000"/>
                </a:solidFill>
                <a:ea typeface="宋体" pitchFamily="2" charset="-122"/>
              </a:rPr>
              <a:t>年意大利科学家托里拆利首先用实验的方法测量出大气压的数值</a:t>
            </a:r>
            <a:r>
              <a:rPr lang="en-US" altLang="zh-CN" sz="3200" dirty="0">
                <a:solidFill>
                  <a:srgbClr val="000000"/>
                </a:solidFill>
                <a:ea typeface="宋体" pitchFamily="2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ea typeface="宋体" pitchFamily="2" charset="-122"/>
              </a:rPr>
              <a:t>他所依据的原理就是</a:t>
            </a:r>
            <a:r>
              <a:rPr lang="en-US" altLang="zh-CN" sz="3200" dirty="0">
                <a:solidFill>
                  <a:srgbClr val="000000"/>
                </a:solidFill>
                <a:ea typeface="宋体" pitchFamily="2" charset="-122"/>
              </a:rPr>
              <a:t>”</a:t>
            </a:r>
            <a:r>
              <a:rPr lang="zh-CN" altLang="en-US" sz="3200" dirty="0">
                <a:solidFill>
                  <a:srgbClr val="000000"/>
                </a:solidFill>
                <a:ea typeface="宋体" pitchFamily="2" charset="-122"/>
              </a:rPr>
              <a:t>用大气压与液体压强相比较</a:t>
            </a:r>
            <a:r>
              <a:rPr lang="en-US" altLang="zh-CN" sz="3200" dirty="0">
                <a:solidFill>
                  <a:srgbClr val="000000"/>
                </a:solidFill>
                <a:ea typeface="宋体" pitchFamily="2" charset="-122"/>
              </a:rPr>
              <a:t>”</a:t>
            </a:r>
            <a:r>
              <a:rPr lang="zh-CN" altLang="en-US" sz="3200" dirty="0">
                <a:solidFill>
                  <a:srgbClr val="000000"/>
                </a:solidFill>
                <a:ea typeface="宋体" pitchFamily="2" charset="-122"/>
              </a:rPr>
              <a:t>的方法</a:t>
            </a:r>
          </a:p>
        </p:txBody>
      </p:sp>
      <p:pic>
        <p:nvPicPr>
          <p:cNvPr id="8" name="Picture 2" descr="CW1101002a"/>
          <p:cNvPicPr>
            <a:picLocks noChangeAspect="1" noChangeArrowheads="1"/>
          </p:cNvPicPr>
          <p:nvPr/>
        </p:nvPicPr>
        <p:blipFill>
          <a:blip r:embed="rId2" cstate="print"/>
          <a:srcRect l="11531" t="5373" r="11530"/>
          <a:stretch>
            <a:fillRect/>
          </a:stretch>
        </p:blipFill>
        <p:spPr bwMode="auto">
          <a:xfrm>
            <a:off x="5715008" y="0"/>
            <a:ext cx="3102932" cy="28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41425" y="2801942"/>
            <a:ext cx="2084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ahoma" pitchFamily="34" charset="0"/>
              </a:rPr>
              <a:t>托里拆利</a:t>
            </a:r>
          </a:p>
        </p:txBody>
      </p:sp>
      <p:pic>
        <p:nvPicPr>
          <p:cNvPr id="10" name="Picture 5" descr="2_20081105091113_JUI0JUYzJUM2JUY4JUQxJUI5JUM3JUJGJUNEJUJDJUM2JUFDOQ==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548803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7775" y="1341438"/>
            <a:ext cx="1447800" cy="4191000"/>
            <a:chOff x="0" y="0"/>
            <a:chExt cx="912" cy="2640"/>
          </a:xfrm>
        </p:grpSpPr>
        <p:sp>
          <p:nvSpPr>
            <p:cNvPr id="9255" name="Line 4"/>
            <p:cNvSpPr>
              <a:spLocks noChangeShapeType="1"/>
            </p:cNvSpPr>
            <p:nvPr/>
          </p:nvSpPr>
          <p:spPr bwMode="auto">
            <a:xfrm>
              <a:off x="346" y="0"/>
              <a:ext cx="0" cy="26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Line 5"/>
            <p:cNvSpPr>
              <a:spLocks noChangeShapeType="1"/>
            </p:cNvSpPr>
            <p:nvPr/>
          </p:nvSpPr>
          <p:spPr bwMode="auto">
            <a:xfrm>
              <a:off x="0" y="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67625" y="188913"/>
            <a:ext cx="152400" cy="1152525"/>
            <a:chOff x="0" y="0"/>
            <a:chExt cx="96" cy="726"/>
          </a:xfrm>
        </p:grpSpPr>
        <p:sp>
          <p:nvSpPr>
            <p:cNvPr id="9253" name="Rectangle 7"/>
            <p:cNvSpPr>
              <a:spLocks noChangeArrowheads="1"/>
            </p:cNvSpPr>
            <p:nvPr/>
          </p:nvSpPr>
          <p:spPr bwMode="auto">
            <a:xfrm>
              <a:off x="0" y="102"/>
              <a:ext cx="9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4" name="AutoShape 8"/>
            <p:cNvSpPr>
              <a:spLocks noChangeArrowheads="1"/>
            </p:cNvSpPr>
            <p:nvPr/>
          </p:nvSpPr>
          <p:spPr bwMode="auto">
            <a:xfrm rot="-5273423">
              <a:off x="0" y="0"/>
              <a:ext cx="96" cy="96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099175" y="26146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760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毫米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27775" y="404813"/>
            <a:ext cx="1447800" cy="946150"/>
            <a:chOff x="0" y="0"/>
            <a:chExt cx="912" cy="596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 flipH="1" flipV="1">
              <a:off x="480" y="19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62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真 空</a:t>
              </a:r>
            </a:p>
          </p:txBody>
        </p:sp>
      </p:grp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684213" y="1039794"/>
            <a:ext cx="5473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玻璃管内汞柱上方是真空，而管外汞面上受到大气压强，正是大气压强支持着管内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760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毫米高的汞柱，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0" y="714356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华文新魏" pitchFamily="2" charset="-122"/>
              </a:rPr>
              <a:t>分析：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0" y="3559156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华文新魏" pitchFamily="2" charset="-122"/>
              </a:rPr>
              <a:t>计算：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285750" y="4124306"/>
            <a:ext cx="62277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p = </a:t>
            </a: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 g h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= 13.6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10 </a:t>
            </a:r>
            <a:r>
              <a:rPr lang="en-US" altLang="zh-CN" sz="2800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㎏/m</a:t>
            </a:r>
            <a:r>
              <a:rPr lang="en-US" altLang="zh-CN" sz="2800" b="1" baseline="30000">
                <a:latin typeface="Times New Roman" pitchFamily="18" charset="0"/>
                <a:sym typeface="Symbol" pitchFamily="18" charset="2"/>
              </a:rPr>
              <a:t>3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9.8 </a:t>
            </a: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N/㎏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0.76</a:t>
            </a: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m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sym typeface="Symbol" pitchFamily="18" charset="2"/>
              </a:rPr>
              <a:t>=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80175" y="1341438"/>
            <a:ext cx="2514600" cy="5311775"/>
            <a:chOff x="0" y="0"/>
            <a:chExt cx="1584" cy="3346"/>
          </a:xfrm>
        </p:grpSpPr>
        <p:sp>
          <p:nvSpPr>
            <p:cNvPr id="9241" name="Line 19"/>
            <p:cNvSpPr>
              <a:spLocks noChangeShapeType="1"/>
            </p:cNvSpPr>
            <p:nvPr/>
          </p:nvSpPr>
          <p:spPr bwMode="auto">
            <a:xfrm flipV="1">
              <a:off x="0" y="238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Line 20"/>
            <p:cNvSpPr>
              <a:spLocks noChangeShapeType="1"/>
            </p:cNvSpPr>
            <p:nvPr/>
          </p:nvSpPr>
          <p:spPr bwMode="auto">
            <a:xfrm flipV="1">
              <a:off x="1565" y="226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0" y="0"/>
              <a:ext cx="1584" cy="3346"/>
              <a:chOff x="0" y="0"/>
              <a:chExt cx="1584" cy="3346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1584" cy="3346"/>
                <a:chOff x="0" y="0"/>
                <a:chExt cx="1584" cy="3346"/>
              </a:xfrm>
            </p:grpSpPr>
            <p:sp>
              <p:nvSpPr>
                <p:cNvPr id="9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2626"/>
                  <a:ext cx="1584" cy="720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9" name="Rectangle 24"/>
                <p:cNvSpPr>
                  <a:spLocks noChangeArrowheads="1"/>
                </p:cNvSpPr>
                <p:nvPr/>
              </p:nvSpPr>
              <p:spPr bwMode="auto">
                <a:xfrm>
                  <a:off x="748" y="0"/>
                  <a:ext cx="91" cy="2644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" y="2812"/>
                  <a:ext cx="31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solidFill>
                        <a:srgbClr val="FF0000"/>
                      </a:solidFill>
                      <a:latin typeface="Garamond" pitchFamily="18" charset="0"/>
                      <a:ea typeface="黑体" pitchFamily="49" charset="-122"/>
                    </a:rPr>
                    <a:t>汞</a:t>
                  </a: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839" y="362"/>
                <a:ext cx="499" cy="518"/>
                <a:chOff x="0" y="0"/>
                <a:chExt cx="499" cy="518"/>
              </a:xfrm>
            </p:grpSpPr>
            <p:sp>
              <p:nvSpPr>
                <p:cNvPr id="924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0" y="181"/>
                  <a:ext cx="227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7" y="0"/>
                  <a:ext cx="27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solidFill>
                        <a:srgbClr val="FF0000"/>
                      </a:solidFill>
                      <a:latin typeface="Garamond" pitchFamily="18" charset="0"/>
                    </a:rPr>
                    <a:t>汞柱</a:t>
                  </a:r>
                </a:p>
              </p:txBody>
            </p:sp>
          </p:grpSp>
        </p:grp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092950" y="3789363"/>
            <a:ext cx="1416050" cy="1403350"/>
            <a:chOff x="0" y="0"/>
            <a:chExt cx="892" cy="884"/>
          </a:xfrm>
        </p:grpSpPr>
        <p:sp>
          <p:nvSpPr>
            <p:cNvPr id="9239" name="Text Box 30"/>
            <p:cNvSpPr txBox="1">
              <a:spLocks noChangeArrowheads="1"/>
            </p:cNvSpPr>
            <p:nvPr/>
          </p:nvSpPr>
          <p:spPr bwMode="auto">
            <a:xfrm>
              <a:off x="0" y="0"/>
              <a:ext cx="34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黑体" pitchFamily="49" charset="-122"/>
                </a:rPr>
                <a:t>大气压</a:t>
              </a:r>
            </a:p>
          </p:txBody>
        </p:sp>
        <p:sp>
          <p:nvSpPr>
            <p:cNvPr id="9240" name="Text Box 31"/>
            <p:cNvSpPr txBox="1">
              <a:spLocks noChangeArrowheads="1"/>
            </p:cNvSpPr>
            <p:nvPr/>
          </p:nvSpPr>
          <p:spPr bwMode="auto">
            <a:xfrm>
              <a:off x="546" y="20"/>
              <a:ext cx="34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黑体" pitchFamily="49" charset="-122"/>
                </a:rPr>
                <a:t>大气压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7167563" y="4829175"/>
            <a:ext cx="1281112" cy="712788"/>
            <a:chOff x="0" y="0"/>
            <a:chExt cx="807" cy="449"/>
          </a:xfrm>
        </p:grpSpPr>
        <p:sp>
          <p:nvSpPr>
            <p:cNvPr id="9235" name="Line 33"/>
            <p:cNvSpPr>
              <a:spLocks noChangeShapeType="1"/>
            </p:cNvSpPr>
            <p:nvPr/>
          </p:nvSpPr>
          <p:spPr bwMode="auto">
            <a:xfrm>
              <a:off x="0" y="17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Line 34"/>
            <p:cNvSpPr>
              <a:spLocks noChangeShapeType="1"/>
            </p:cNvSpPr>
            <p:nvPr/>
          </p:nvSpPr>
          <p:spPr bwMode="auto">
            <a:xfrm>
              <a:off x="626" y="0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Line 35"/>
            <p:cNvSpPr>
              <a:spLocks noChangeShapeType="1"/>
            </p:cNvSpPr>
            <p:nvPr/>
          </p:nvSpPr>
          <p:spPr bwMode="auto">
            <a:xfrm>
              <a:off x="181" y="17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Line 36"/>
            <p:cNvSpPr>
              <a:spLocks noChangeShapeType="1"/>
            </p:cNvSpPr>
            <p:nvPr/>
          </p:nvSpPr>
          <p:spPr bwMode="auto">
            <a:xfrm>
              <a:off x="807" y="0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6" name="Rectangle 37"/>
          <p:cNvSpPr>
            <a:spLocks noChangeArrowheads="1"/>
          </p:cNvSpPr>
          <p:nvPr/>
        </p:nvSpPr>
        <p:spPr bwMode="auto">
          <a:xfrm>
            <a:off x="714375" y="2766994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也就是说此时大气压强跟</a:t>
            </a:r>
            <a:r>
              <a:rPr lang="en-US" altLang="zh-CN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760</a:t>
            </a: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毫米高汞柱产生的压强相等。</a:t>
            </a:r>
          </a:p>
        </p:txBody>
      </p:sp>
      <p:sp>
        <p:nvSpPr>
          <p:cNvPr id="10277" name="Rectangle 38"/>
          <p:cNvSpPr>
            <a:spLocks noChangeArrowheads="1"/>
          </p:cNvSpPr>
          <p:nvPr/>
        </p:nvSpPr>
        <p:spPr bwMode="auto">
          <a:xfrm>
            <a:off x="1071563" y="5338744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1.013× 10 </a:t>
            </a:r>
            <a:r>
              <a:rPr lang="en-US" altLang="zh-CN" sz="2800" b="1" baseline="3000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5 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Pa</a:t>
            </a:r>
          </a:p>
        </p:txBody>
      </p:sp>
      <p:sp>
        <p:nvSpPr>
          <p:cNvPr id="10278" name="矩形 39"/>
          <p:cNvSpPr>
            <a:spLocks noChangeArrowheads="1"/>
          </p:cNvSpPr>
          <p:nvPr/>
        </p:nvSpPr>
        <p:spPr bwMode="auto">
          <a:xfrm>
            <a:off x="7643813" y="5500688"/>
            <a:ext cx="142875" cy="46037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279" name="直接箭头连接符 40"/>
          <p:cNvCxnSpPr>
            <a:cxnSpLocks noChangeShapeType="1"/>
          </p:cNvCxnSpPr>
          <p:nvPr/>
        </p:nvCxnSpPr>
        <p:spPr bwMode="auto">
          <a:xfrm rot="5400000">
            <a:off x="7290594" y="5095082"/>
            <a:ext cx="903287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0280" name="直接箭头连接符 41"/>
          <p:cNvCxnSpPr>
            <a:cxnSpLocks noChangeShapeType="1"/>
          </p:cNvCxnSpPr>
          <p:nvPr/>
        </p:nvCxnSpPr>
        <p:spPr bwMode="auto">
          <a:xfrm rot="5400000" flipH="1" flipV="1">
            <a:off x="7314407" y="5928519"/>
            <a:ext cx="857250" cy="1587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75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52" grpId="0" autoUpdateAnimBg="0"/>
      <p:bldP spid="10254" grpId="0" autoUpdateAnimBg="0"/>
      <p:bldP spid="10255" grpId="0" autoUpdateAnimBg="0"/>
      <p:bldP spid="10276" grpId="0" autoUpdateAnimBg="0"/>
      <p:bldP spid="10277" grpId="0" autoUpdateAnimBg="0"/>
      <p:bldP spid="1027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2971800" cy="796925"/>
          </a:xfrm>
        </p:spPr>
        <p:txBody>
          <a:bodyPr/>
          <a:lstStyle/>
          <a:p>
            <a:pPr algn="l" eaLnBrk="1" hangingPunct="1"/>
            <a:r>
              <a:rPr lang="zh-CN" sz="3600" b="1" smtClean="0">
                <a:latin typeface="华文隶书" pitchFamily="2" charset="-122"/>
                <a:ea typeface="华文隶书" pitchFamily="2" charset="-122"/>
              </a:rPr>
              <a:t>讨论问题：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209800"/>
            <a:ext cx="3276600" cy="3505200"/>
            <a:chOff x="0" y="0"/>
            <a:chExt cx="2064" cy="220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536"/>
              <a:ext cx="1104" cy="672"/>
              <a:chOff x="0" y="0"/>
              <a:chExt cx="816" cy="672"/>
            </a:xfrm>
          </p:grpSpPr>
          <p:sp>
            <p:nvSpPr>
              <p:cNvPr id="10270" name="Rectangle 7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816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6" cy="24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0"/>
              <a:ext cx="48" cy="2016"/>
              <a:chOff x="0" y="0"/>
              <a:chExt cx="48" cy="2016"/>
            </a:xfrm>
          </p:grpSpPr>
          <p:sp>
            <p:nvSpPr>
              <p:cNvPr id="10268" name="Rectangle 10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28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832276">
              <a:off x="768" y="0"/>
              <a:ext cx="48" cy="2016"/>
              <a:chOff x="0" y="0"/>
              <a:chExt cx="48" cy="2016"/>
            </a:xfrm>
          </p:grpSpPr>
          <p:sp>
            <p:nvSpPr>
              <p:cNvPr id="10266" name="Rectangle 13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7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28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>
              <a:off x="288" y="288"/>
              <a:ext cx="672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>
              <a:off x="1008" y="288"/>
              <a:ext cx="0" cy="14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AutoShape 17"/>
            <p:cNvSpPr>
              <a:spLocks/>
            </p:cNvSpPr>
            <p:nvPr/>
          </p:nvSpPr>
          <p:spPr bwMode="auto">
            <a:xfrm>
              <a:off x="1104" y="288"/>
              <a:ext cx="240" cy="1488"/>
            </a:xfrm>
            <a:prstGeom prst="rightBrace">
              <a:avLst>
                <a:gd name="adj1" fmla="val 51667"/>
                <a:gd name="adj2" fmla="val 50000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5" name="Text Box 18"/>
            <p:cNvSpPr txBox="1">
              <a:spLocks noChangeArrowheads="1"/>
            </p:cNvSpPr>
            <p:nvPr/>
          </p:nvSpPr>
          <p:spPr bwMode="auto">
            <a:xfrm>
              <a:off x="1200" y="9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76cm</a:t>
              </a:r>
            </a:p>
          </p:txBody>
        </p:sp>
      </p:grp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228600" y="12192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</a:rPr>
              <a:t>●</a:t>
            </a:r>
            <a:r>
              <a:rPr lang="zh-CN" altLang="en-US" sz="2800" b="1"/>
              <a:t>管子倾斜水银柱竖直高度是否发生变化</a:t>
            </a:r>
            <a:r>
              <a:rPr lang="en-US" altLang="zh-CN" sz="2800" b="1"/>
              <a:t>?</a:t>
            </a:r>
          </a:p>
        </p:txBody>
      </p:sp>
      <p:sp>
        <p:nvSpPr>
          <p:cNvPr id="11282" name="Text Box 29"/>
          <p:cNvSpPr txBox="1">
            <a:spLocks noChangeArrowheads="1"/>
          </p:cNvSpPr>
          <p:nvPr/>
        </p:nvSpPr>
        <p:spPr bwMode="auto">
          <a:xfrm>
            <a:off x="4572000" y="1219200"/>
            <a:ext cx="4357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</a:rPr>
              <a:t>●</a:t>
            </a:r>
            <a:r>
              <a:rPr lang="zh-CN" altLang="en-US" sz="2800" b="1"/>
              <a:t>管子直径加粗，管中水银柱高度怎样变化？</a:t>
            </a:r>
            <a:endParaRPr lang="en-US" sz="2800" b="1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486400" y="2209800"/>
            <a:ext cx="3157538" cy="3657600"/>
            <a:chOff x="0" y="0"/>
            <a:chExt cx="1989" cy="235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1296" cy="2352"/>
              <a:chOff x="0" y="0"/>
              <a:chExt cx="1296" cy="2352"/>
            </a:xfrm>
          </p:grpSpPr>
          <p:sp>
            <p:nvSpPr>
              <p:cNvPr id="10252" name="Rectangle 20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1296" cy="48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3" name="Rectangle 21"/>
              <p:cNvSpPr>
                <a:spLocks noChangeArrowheads="1"/>
              </p:cNvSpPr>
              <p:nvPr/>
            </p:nvSpPr>
            <p:spPr bwMode="auto">
              <a:xfrm>
                <a:off x="0" y="1728"/>
                <a:ext cx="1296" cy="144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4" name="Rectangle 22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5" name="Rectangle 23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192" cy="384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Rectangle 24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192" cy="16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7" name="Rectangle 2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48" cy="384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8" name="Line 26"/>
              <p:cNvSpPr>
                <a:spLocks noChangeShapeType="1"/>
              </p:cNvSpPr>
              <p:nvPr/>
            </p:nvSpPr>
            <p:spPr bwMode="auto">
              <a:xfrm>
                <a:off x="384" y="384"/>
                <a:ext cx="336" cy="0"/>
              </a:xfrm>
              <a:prstGeom prst="line">
                <a:avLst/>
              </a:prstGeom>
              <a:noFill/>
              <a:ln w="952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0" name="Rectangle 30"/>
            <p:cNvSpPr>
              <a:spLocks/>
            </p:cNvSpPr>
            <p:nvPr/>
          </p:nvSpPr>
          <p:spPr bwMode="auto">
            <a:xfrm>
              <a:off x="960" y="384"/>
              <a:ext cx="48" cy="1488"/>
            </a:xfrm>
            <a:prstGeom prst="rightBrace">
              <a:avLst>
                <a:gd name="adj1" fmla="val 258333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</a:pPr>
              <a:endParaRPr lang="zh-CN" altLang="en-US" sz="2800" b="1">
                <a:latin typeface="Verdana" pitchFamily="34" charset="0"/>
              </a:endParaRPr>
            </a:p>
          </p:txBody>
        </p:sp>
        <p:sp>
          <p:nvSpPr>
            <p:cNvPr id="10251" name="Text Box 31"/>
            <p:cNvSpPr txBox="1">
              <a:spLocks noChangeArrowheads="1"/>
            </p:cNvSpPr>
            <p:nvPr/>
          </p:nvSpPr>
          <p:spPr bwMode="auto">
            <a:xfrm>
              <a:off x="1056" y="960"/>
              <a:ext cx="93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</a:rPr>
                <a:t>76cm</a:t>
              </a:r>
            </a:p>
          </p:txBody>
        </p:sp>
      </p:grpSp>
      <p:sp>
        <p:nvSpPr>
          <p:cNvPr id="11294" name="Text Box 33"/>
          <p:cNvSpPr txBox="1">
            <a:spLocks noChangeArrowheads="1"/>
          </p:cNvSpPr>
          <p:nvPr/>
        </p:nvSpPr>
        <p:spPr bwMode="auto">
          <a:xfrm>
            <a:off x="285750" y="5903913"/>
            <a:ext cx="4030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水银</a:t>
            </a:r>
            <a:r>
              <a:rPr lang="zh-CN" altLang="en-US" sz="2800" b="1">
                <a:solidFill>
                  <a:schemeClr val="tx2"/>
                </a:solidFill>
              </a:rPr>
              <a:t>长度</a:t>
            </a:r>
            <a:r>
              <a:rPr lang="zh-CN" altLang="en-US" sz="2800" b="1"/>
              <a:t>增大但</a:t>
            </a:r>
            <a:r>
              <a:rPr lang="zh-CN" altLang="en-US" sz="2800" b="1">
                <a:solidFill>
                  <a:schemeClr val="tx2"/>
                </a:solidFill>
              </a:rPr>
              <a:t>高度</a:t>
            </a:r>
            <a:r>
              <a:rPr lang="zh-CN" altLang="en-US" sz="2800" b="1"/>
              <a:t>不变</a:t>
            </a:r>
          </a:p>
        </p:txBody>
      </p:sp>
      <p:sp>
        <p:nvSpPr>
          <p:cNvPr id="11295" name="Text Box 34"/>
          <p:cNvSpPr txBox="1">
            <a:spLocks noChangeArrowheads="1"/>
          </p:cNvSpPr>
          <p:nvPr/>
        </p:nvSpPr>
        <p:spPr bwMode="auto">
          <a:xfrm>
            <a:off x="4786313" y="5903913"/>
            <a:ext cx="3929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水银的高度与玻璃管的</a:t>
            </a:r>
            <a:r>
              <a:rPr lang="zh-CN" altLang="en-US" sz="2800" b="1">
                <a:solidFill>
                  <a:schemeClr val="tx2"/>
                </a:solidFill>
              </a:rPr>
              <a:t>粗细无关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  <p:bldP spid="11282" grpId="0" autoUpdateAnimBg="0"/>
      <p:bldP spid="11294" grpId="0" autoUpdateAnimBg="0"/>
      <p:bldP spid="112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143000"/>
            <a:ext cx="8229600" cy="1571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latin typeface="Times New Roman" pitchFamily="18" charset="0"/>
              </a:rPr>
              <a:t>托里拆利实验玻璃管向上提不露出水银面是否影响测定值</a:t>
            </a:r>
            <a:r>
              <a:rPr lang="en-US" altLang="zh-CN" b="1" smtClean="0">
                <a:latin typeface="Times New Roman" pitchFamily="18" charset="0"/>
              </a:rPr>
              <a:t>?</a:t>
            </a:r>
          </a:p>
          <a:p>
            <a:pPr eaLnBrk="1" hangingPunct="1"/>
            <a:endParaRPr lang="zh-CN" altLang="en-US" b="1" smtClean="0">
              <a:latin typeface="Times New Roman" pitchFamily="18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2766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0.76m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5257800"/>
            <a:ext cx="1752600" cy="1066800"/>
            <a:chOff x="0" y="0"/>
            <a:chExt cx="816" cy="672"/>
          </a:xfrm>
        </p:grpSpPr>
        <p:sp>
          <p:nvSpPr>
            <p:cNvPr id="11282" name="Rectangle 9"/>
            <p:cNvSpPr>
              <a:spLocks noChangeArrowheads="1"/>
            </p:cNvSpPr>
            <p:nvPr/>
          </p:nvSpPr>
          <p:spPr bwMode="auto">
            <a:xfrm>
              <a:off x="0" y="240"/>
              <a:ext cx="816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816" cy="24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71625" y="2800350"/>
            <a:ext cx="247650" cy="3200400"/>
            <a:chOff x="0" y="0"/>
            <a:chExt cx="48" cy="2016"/>
          </a:xfrm>
        </p:grpSpPr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0" y="288"/>
              <a:ext cx="48" cy="17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8" cy="28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70" name="Line 14"/>
          <p:cNvSpPr>
            <a:spLocks noChangeShapeType="1"/>
          </p:cNvSpPr>
          <p:nvPr/>
        </p:nvSpPr>
        <p:spPr bwMode="auto">
          <a:xfrm>
            <a:off x="1828800" y="3276600"/>
            <a:ext cx="1066800" cy="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15"/>
          <p:cNvSpPr>
            <a:spLocks noChangeShapeType="1"/>
          </p:cNvSpPr>
          <p:nvPr/>
        </p:nvSpPr>
        <p:spPr bwMode="auto">
          <a:xfrm>
            <a:off x="2895600" y="3276600"/>
            <a:ext cx="0" cy="2362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2" name="AutoShape 16"/>
          <p:cNvSpPr>
            <a:spLocks/>
          </p:cNvSpPr>
          <p:nvPr/>
        </p:nvSpPr>
        <p:spPr bwMode="auto">
          <a:xfrm>
            <a:off x="2895600" y="3276600"/>
            <a:ext cx="381000" cy="2362200"/>
          </a:xfrm>
          <a:prstGeom prst="rightBrace">
            <a:avLst>
              <a:gd name="adj1" fmla="val 51667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AutoShape 19"/>
          <p:cNvSpPr>
            <a:spLocks noChangeArrowheads="1"/>
          </p:cNvSpPr>
          <p:nvPr/>
        </p:nvSpPr>
        <p:spPr bwMode="auto">
          <a:xfrm>
            <a:off x="2895600" y="2362200"/>
            <a:ext cx="1600200" cy="533400"/>
          </a:xfrm>
          <a:prstGeom prst="wedgeRectCallout">
            <a:avLst>
              <a:gd name="adj1" fmla="val -87301"/>
              <a:gd name="adj2" fmla="val 7738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000"/>
              <a:t>向上提一些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2143125" y="3286125"/>
            <a:ext cx="214313" cy="3000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2143125" y="2786063"/>
            <a:ext cx="214313" cy="35004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4" name="AutoShape 16"/>
          <p:cNvSpPr>
            <a:spLocks/>
          </p:cNvSpPr>
          <p:nvPr/>
        </p:nvSpPr>
        <p:spPr bwMode="auto">
          <a:xfrm>
            <a:off x="2286000" y="3286125"/>
            <a:ext cx="381000" cy="2352675"/>
          </a:xfrm>
          <a:prstGeom prst="rightBrace">
            <a:avLst>
              <a:gd name="adj1" fmla="val 56661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5" name="Text Box 7"/>
          <p:cNvSpPr txBox="1">
            <a:spLocks noChangeArrowheads="1"/>
          </p:cNvSpPr>
          <p:nvPr/>
        </p:nvSpPr>
        <p:spPr bwMode="auto">
          <a:xfrm>
            <a:off x="236220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0.76m</a:t>
            </a:r>
          </a:p>
        </p:txBody>
      </p:sp>
      <p:sp>
        <p:nvSpPr>
          <p:cNvPr id="11278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2971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latin typeface="华文隶书" pitchFamily="2" charset="-122"/>
                <a:ea typeface="华文隶书" pitchFamily="2" charset="-122"/>
              </a:rPr>
              <a:t>讨论问题：</a:t>
            </a:r>
          </a:p>
        </p:txBody>
      </p:sp>
      <p:sp>
        <p:nvSpPr>
          <p:cNvPr id="12307" name="TextBox 21"/>
          <p:cNvSpPr txBox="1">
            <a:spLocks noChangeArrowheads="1"/>
          </p:cNvSpPr>
          <p:nvPr/>
        </p:nvSpPr>
        <p:spPr bwMode="auto">
          <a:xfrm>
            <a:off x="4572000" y="3214688"/>
            <a:ext cx="4286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/>
              <a:t>玻璃管内水银面与</a:t>
            </a:r>
            <a:r>
              <a:rPr lang="zh-CN" altLang="en-US" sz="2800" b="1">
                <a:solidFill>
                  <a:srgbClr val="0000FF"/>
                </a:solidFill>
              </a:rPr>
              <a:t>玻璃管的长短</a:t>
            </a:r>
            <a:r>
              <a:rPr lang="zh-CN" altLang="en-US" sz="2800" b="1"/>
              <a:t>无关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0481E-7 L 3.05556E-6 -0.14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 autoUpdateAnimBg="0"/>
      <p:bldP spid="12304" grpId="0" animBg="1" autoUpdateAnimBg="0"/>
      <p:bldP spid="12305" grpId="0" autoUpdateAnimBg="0"/>
      <p:bldP spid="1230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071563"/>
            <a:ext cx="8229600" cy="1257300"/>
          </a:xfrm>
        </p:spPr>
        <p:txBody>
          <a:bodyPr/>
          <a:lstStyle/>
          <a:p>
            <a:pPr eaLnBrk="1" hangingPunct="1"/>
            <a:r>
              <a:rPr lang="zh-CN" b="1" smtClean="0"/>
              <a:t>做托里拆利实验时，若玻璃管内混有少量空气，会影响水银柱的高度吗？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362200"/>
            <a:ext cx="4114800" cy="4038600"/>
            <a:chOff x="0" y="0"/>
            <a:chExt cx="2592" cy="254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48" y="192"/>
              <a:ext cx="576" cy="288"/>
            </a:xfrm>
            <a:prstGeom prst="wedgeRectCallout">
              <a:avLst>
                <a:gd name="adj1" fmla="val 79690"/>
                <a:gd name="adj2" fmla="val 36806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24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92" cy="2544"/>
              <a:chOff x="0" y="0"/>
              <a:chExt cx="2592" cy="2544"/>
            </a:xfrm>
          </p:grpSpPr>
          <p:sp>
            <p:nvSpPr>
              <p:cNvPr id="12296" name="Text Box 7"/>
              <p:cNvSpPr txBox="1">
                <a:spLocks noChangeArrowheads="1"/>
              </p:cNvSpPr>
              <p:nvPr/>
            </p:nvSpPr>
            <p:spPr bwMode="auto">
              <a:xfrm>
                <a:off x="1728" y="1248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</a:rPr>
                  <a:t>0.76m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528" y="1872"/>
                <a:ext cx="1104" cy="672"/>
                <a:chOff x="0" y="0"/>
                <a:chExt cx="816" cy="672"/>
              </a:xfrm>
            </p:grpSpPr>
            <p:sp>
              <p:nvSpPr>
                <p:cNvPr id="1230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816" cy="43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6" cy="240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768" y="336"/>
                <a:ext cx="48" cy="2016"/>
                <a:chOff x="0" y="0"/>
                <a:chExt cx="48" cy="2016"/>
              </a:xfrm>
            </p:grpSpPr>
            <p:sp>
              <p:nvSpPr>
                <p:cNvPr id="1230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48" cy="172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288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99" name="Line 14"/>
              <p:cNvSpPr>
                <a:spLocks noChangeShapeType="1"/>
              </p:cNvSpPr>
              <p:nvPr/>
            </p:nvSpPr>
            <p:spPr bwMode="auto">
              <a:xfrm>
                <a:off x="816" y="624"/>
                <a:ext cx="672" cy="0"/>
              </a:xfrm>
              <a:prstGeom prst="line">
                <a:avLst/>
              </a:prstGeom>
              <a:noFill/>
              <a:ln w="952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0" name="Line 15"/>
              <p:cNvSpPr>
                <a:spLocks noChangeShapeType="1"/>
              </p:cNvSpPr>
              <p:nvPr/>
            </p:nvSpPr>
            <p:spPr bwMode="auto">
              <a:xfrm>
                <a:off x="1536" y="62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1" name="AutoShape 16"/>
              <p:cNvSpPr>
                <a:spLocks/>
              </p:cNvSpPr>
              <p:nvPr/>
            </p:nvSpPr>
            <p:spPr bwMode="auto">
              <a:xfrm>
                <a:off x="1632" y="624"/>
                <a:ext cx="240" cy="1488"/>
              </a:xfrm>
              <a:prstGeom prst="rightBrace">
                <a:avLst>
                  <a:gd name="adj1" fmla="val 51667"/>
                  <a:gd name="adj2" fmla="val 50000"/>
                </a:avLst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2" name="Rectangle 17"/>
              <p:cNvSpPr>
                <a:spLocks noChangeArrowheads="1"/>
              </p:cNvSpPr>
              <p:nvPr/>
            </p:nvSpPr>
            <p:spPr bwMode="auto">
              <a:xfrm>
                <a:off x="1200" y="720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3" name="Rectangle 18"/>
              <p:cNvSpPr>
                <a:spLocks noChangeArrowheads="1"/>
              </p:cNvSpPr>
              <p:nvPr/>
            </p:nvSpPr>
            <p:spPr bwMode="auto">
              <a:xfrm>
                <a:off x="1200" y="336"/>
                <a:ext cx="48" cy="384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4" name="AutoShape 19"/>
              <p:cNvSpPr>
                <a:spLocks noChangeArrowheads="1"/>
              </p:cNvSpPr>
              <p:nvPr/>
            </p:nvSpPr>
            <p:spPr bwMode="auto">
              <a:xfrm>
                <a:off x="1584" y="0"/>
                <a:ext cx="1008" cy="336"/>
              </a:xfrm>
              <a:prstGeom prst="wedgeRectCallout">
                <a:avLst>
                  <a:gd name="adj1" fmla="val -87301"/>
                  <a:gd name="adj2" fmla="val 77380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2400"/>
                  <a:t>少量空气</a:t>
                </a:r>
              </a:p>
            </p:txBody>
          </p:sp>
          <p:sp>
            <p:nvSpPr>
              <p:cNvPr id="12305" name="Text Box 20"/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/>
                  <a:t>真空</a:t>
                </a:r>
              </a:p>
            </p:txBody>
          </p:sp>
        </p:grpSp>
      </p:grpSp>
      <p:sp>
        <p:nvSpPr>
          <p:cNvPr id="13332" name="Text Box 25"/>
          <p:cNvSpPr txBox="1">
            <a:spLocks noChangeArrowheads="1"/>
          </p:cNvSpPr>
          <p:nvPr/>
        </p:nvSpPr>
        <p:spPr bwMode="auto">
          <a:xfrm>
            <a:off x="4038600" y="5105400"/>
            <a:ext cx="4724400" cy="138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做托里拆利实验时，若玻璃管内混有少量空气，则测量的结果比实际大气压小。</a:t>
            </a: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2971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>
                <a:latin typeface="华文隶书" pitchFamily="2" charset="-122"/>
                <a:ea typeface="华文隶书" pitchFamily="2" charset="-122"/>
              </a:rPr>
              <a:t>讨论问题：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3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00034" y="785794"/>
          <a:ext cx="6096000" cy="1508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3100" b="1" dirty="0">
                          <a:solidFill>
                            <a:srgbClr val="000000"/>
                          </a:solidFill>
                        </a:rPr>
                        <a:t>假如在“托里拆利实验”中</a:t>
                      </a:r>
                      <a:r>
                        <a:rPr lang="en-US" altLang="zh-CN" sz="3100" b="1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sz="3100" b="1" dirty="0">
                          <a:solidFill>
                            <a:srgbClr val="000000"/>
                          </a:solidFill>
                        </a:rPr>
                        <a:t>用水做实验，大气压支持多高的水柱呢？</a:t>
                      </a:r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285728"/>
          <a:ext cx="1928826" cy="56388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3100" b="1" dirty="0">
                          <a:solidFill>
                            <a:srgbClr val="000000"/>
                          </a:solidFill>
                        </a:rPr>
                        <a:t>想一想？</a:t>
                      </a:r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5720" y="2285992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由</a:t>
            </a:r>
            <a:r>
              <a:rPr lang="en-US" altLang="zh-C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P=</a:t>
            </a:r>
            <a:r>
              <a:rPr lang="en-US" altLang="zh-CN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ρgh</a:t>
            </a:r>
            <a:r>
              <a:rPr lang="zh-CN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得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071718" y="3971925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 b="0"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4857" y="3294054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h=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941482" y="3006717"/>
          <a:ext cx="773113" cy="1276350"/>
        </p:xfrm>
        <a:graphic>
          <a:graphicData uri="http://schemas.openxmlformats.org/presentationml/2006/ole">
            <p:oleObj spid="_x0000_s29697" name="公式" r:id="rId3" imgW="253800" imgH="419040" progId="Equation.3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81082" y="4446579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725582" y="4086217"/>
          <a:ext cx="4019550" cy="1354137"/>
        </p:xfrm>
        <a:graphic>
          <a:graphicData uri="http://schemas.openxmlformats.org/presentationml/2006/ole">
            <p:oleObj spid="_x0000_s29698" r:id="rId4" imgW="1320544" imgH="444624" progId="Equation.3">
              <p:embed/>
            </p:oleObj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22345" y="5599104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=10m</a:t>
            </a:r>
          </a:p>
        </p:txBody>
      </p: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7929563" y="571500"/>
            <a:ext cx="285750" cy="5857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圆角矩形 5"/>
          <p:cNvSpPr>
            <a:spLocks noChangeArrowheads="1"/>
          </p:cNvSpPr>
          <p:nvPr/>
        </p:nvSpPr>
        <p:spPr bwMode="auto">
          <a:xfrm>
            <a:off x="7929563" y="0"/>
            <a:ext cx="285750" cy="63579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椭圆 6"/>
          <p:cNvSpPr>
            <a:spLocks noChangeArrowheads="1"/>
          </p:cNvSpPr>
          <p:nvPr/>
        </p:nvSpPr>
        <p:spPr bwMode="auto">
          <a:xfrm>
            <a:off x="7429500" y="6000750"/>
            <a:ext cx="1285875" cy="85725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6000" b="1">
                <a:solidFill>
                  <a:srgbClr val="FFFFFF"/>
                </a:solidFill>
                <a:latin typeface="Calibri" pitchFamily="34" charset="0"/>
              </a:rPr>
              <a:t>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8" grpId="0" autoUpdateAnimBg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2" cstate="print"/>
          <a:srcRect l="21201" t="22289" r="6799" b="1807"/>
          <a:stretch>
            <a:fillRect/>
          </a:stretch>
        </p:blipFill>
        <p:spPr bwMode="auto">
          <a:xfrm>
            <a:off x="571472" y="1285860"/>
            <a:ext cx="3605887" cy="25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57158" y="285728"/>
          <a:ext cx="2762248" cy="579120"/>
        </p:xfrm>
        <a:graphic>
          <a:graphicData uri="http://schemas.openxmlformats.org/drawingml/2006/table">
            <a:tbl>
              <a:tblPr/>
              <a:tblGrid>
                <a:gridCol w="2762248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solidFill>
                            <a:srgbClr val="000000"/>
                          </a:solidFill>
                          <a:latin typeface="宋体"/>
                        </a:rPr>
                        <a:t>大气压的应用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500694" y="2071678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总结</a:t>
            </a:r>
            <a:r>
              <a:rPr lang="en-US" altLang="zh-CN" sz="3600" b="1" dirty="0" smtClean="0"/>
              <a:t>:</a:t>
            </a:r>
            <a:r>
              <a:rPr lang="zh-CN" altLang="en-US" sz="3600" b="1" dirty="0" smtClean="0"/>
              <a:t>一切抽吸液体的过程就是大气压强将液体”压”上来的过程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928662" y="407194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钢笔吸水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1472" y="521495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药水进入针筒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87675" y="381000"/>
            <a:ext cx="358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800">
                <a:solidFill>
                  <a:srgbClr val="FF0066"/>
                </a:solidFill>
                <a:latin typeface="Times New Roman" pitchFamily="18" charset="0"/>
                <a:ea typeface="汉鼎简魏碑" pitchFamily="49" charset="-122"/>
              </a:rPr>
              <a:t>巩 固 练 习</a:t>
            </a:r>
            <a:r>
              <a:rPr kumimoji="1" lang="zh-CN" altLang="en-US" sz="4800">
                <a:solidFill>
                  <a:srgbClr val="0000FF"/>
                </a:solidFill>
                <a:latin typeface="Times New Roman" pitchFamily="18" charset="0"/>
                <a:ea typeface="汉鼎简魏碑" pitchFamily="49" charset="-122"/>
              </a:rPr>
              <a:t>   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790700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1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、由于空气也受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力的作用，而且能流动，因而空气内部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向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方向都有压强。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06738" y="1752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重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4825" y="23018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各个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、大气对浸在它里面的物体的压强叫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___________,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简称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05513" y="33766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大气压强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1450" y="39512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</a:rPr>
              <a:t>大气压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4300" y="4953000"/>
            <a:ext cx="891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、著名的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实验有力的证明了大气压强的存在，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这个实验是由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主持的。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209800" y="4867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马德堡半球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133600" y="5410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奥托 </a:t>
            </a:r>
            <a:r>
              <a:rPr kumimoji="1" lang="en-US" altLang="zh-CN" sz="2400" b="1">
                <a:solidFill>
                  <a:srgbClr val="FF0066"/>
                </a:solidFill>
                <a:latin typeface="Times New Roman" pitchFamily="18" charset="0"/>
              </a:rPr>
              <a:t>· </a:t>
            </a: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格里克</a:t>
            </a:r>
          </a:p>
        </p:txBody>
      </p:sp>
      <p:pic>
        <p:nvPicPr>
          <p:cNvPr id="31756" name="Picture 12" descr="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3" grpId="0" autoUpdateAnimBg="0"/>
      <p:bldP spid="22535" grpId="0" autoUpdateAnimBg="0"/>
      <p:bldP spid="22536" grpId="0" autoUpdateAnimBg="0"/>
      <p:bldP spid="22538" grpId="0" autoUpdateAnimBg="0"/>
      <p:bldP spid="225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2485" y="1943395"/>
            <a:ext cx="7411003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8.3</a:t>
            </a:r>
            <a:r>
              <a:rPr lang="zh-CN" altLang="en-US" sz="6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空气的</a:t>
            </a:r>
            <a:r>
              <a:rPr lang="en-US" altLang="zh-CN" sz="6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“</a:t>
            </a:r>
            <a:r>
              <a:rPr lang="zh-CN" altLang="en-US" sz="6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力量</a:t>
            </a:r>
            <a:r>
              <a:rPr lang="en-US" altLang="zh-CN" sz="6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”</a:t>
            </a:r>
          </a:p>
        </p:txBody>
      </p:sp>
      <p:sp>
        <p:nvSpPr>
          <p:cNvPr id="3" name="矩形 2"/>
          <p:cNvSpPr/>
          <p:nvPr/>
        </p:nvSpPr>
        <p:spPr>
          <a:xfrm>
            <a:off x="718436" y="629108"/>
            <a:ext cx="348044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itchFamily="49" charset="-122"/>
                <a:ea typeface="黑体" pitchFamily="49" charset="-122"/>
                <a:cs typeface="+mn-ea"/>
              </a:rPr>
              <a:t>沪科版八年级物理</a:t>
            </a:r>
            <a:endParaRPr lang="en-US" altLang="zh-CN" sz="3200" b="1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itchFamily="49" charset="-122"/>
              <a:ea typeface="黑体" pitchFamily="49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1828" y="4152586"/>
            <a:ext cx="414568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charset="0"/>
                <a:ea typeface="楷体" charset="0"/>
                <a:cs typeface="+mn-ea"/>
              </a:rPr>
              <a:t>授课人：王永先</a:t>
            </a:r>
            <a:endParaRPr lang="en-US" altLang="zh-CN" sz="4400" b="1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楷体" charset="0"/>
              <a:ea typeface="楷体" charset="0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905000"/>
            <a:ext cx="8458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、测定大气压值的著名实验是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实验，大气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压值约为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帕。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53000" y="182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托里拆利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66"/>
                </a:solidFill>
                <a:latin typeface="Times New Roman" pitchFamily="18" charset="0"/>
              </a:rPr>
              <a:t>1.0×10</a:t>
            </a:r>
            <a:r>
              <a:rPr kumimoji="1" lang="en-US" altLang="zh-CN" sz="2400" b="1" baseline="3000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429000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、在测定大气压值的实验中，所用玻璃管的粗细与测量结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果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__________,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在实验中应竖直放置，如果玻璃管倾斜，则管内水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银柱长度将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__________,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水银柱的竖直高度将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___________.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无关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55800" y="44735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变长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008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66"/>
                </a:solidFill>
                <a:latin typeface="Times New Roman" pitchFamily="18" charset="0"/>
              </a:rPr>
              <a:t>不变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5334000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</a:rPr>
              <a:t>         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6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、假如用水来做托里拆利实验，管内上方为真空，大气压可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支持约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</a:rPr>
              <a:t>_________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米高的水柱。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374775" y="57769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66"/>
                </a:solidFill>
                <a:latin typeface="Times New Roman" pitchFamily="18" charset="0"/>
              </a:rPr>
              <a:t>10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33713" y="381000"/>
            <a:ext cx="358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800">
                <a:solidFill>
                  <a:srgbClr val="FF0066"/>
                </a:solidFill>
                <a:latin typeface="Times New Roman" pitchFamily="18" charset="0"/>
                <a:ea typeface="汉鼎简魏碑" pitchFamily="49" charset="-122"/>
              </a:rPr>
              <a:t>巩 固 练 习</a:t>
            </a:r>
            <a:r>
              <a:rPr kumimoji="1" lang="zh-CN" altLang="en-US" sz="4800">
                <a:solidFill>
                  <a:srgbClr val="0000FF"/>
                </a:solidFill>
                <a:latin typeface="Times New Roman" pitchFamily="18" charset="0"/>
                <a:ea typeface="汉鼎简魏碑" pitchFamily="49" charset="-122"/>
              </a:rPr>
              <a:t>    </a:t>
            </a:r>
          </a:p>
        </p:txBody>
      </p:sp>
      <p:pic>
        <p:nvPicPr>
          <p:cNvPr id="32780" name="Picture 12" descr="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8" grpId="0" autoUpdateAnimBg="0"/>
      <p:bldP spid="23559" grpId="0" autoUpdateAnimBg="0"/>
      <p:bldP spid="23560" grpId="0" autoUpdateAnimBg="0"/>
      <p:bldP spid="23562" grpId="0" autoUpdateAnimBg="0"/>
      <p:bldP spid="235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2192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hlink"/>
                </a:solidFill>
                <a:latin typeface="Times New Roman" pitchFamily="18" charset="0"/>
              </a:rPr>
              <a:t>     </a:t>
            </a:r>
            <a:r>
              <a:rPr kumimoji="1" lang="en-US" altLang="zh-CN" sz="2800" b="1">
                <a:solidFill>
                  <a:schemeClr val="hlink"/>
                </a:solidFill>
                <a:latin typeface="Times New Roman" pitchFamily="18" charset="0"/>
              </a:rPr>
              <a:t>7</a:t>
            </a: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、托里拆利实验中，玻璃管内液柱的高度取决于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                                                                            （          ）</a:t>
            </a:r>
            <a:r>
              <a:rPr kumimoji="1" lang="zh-CN" altLang="en-US" sz="3200" b="1">
                <a:solidFill>
                  <a:schemeClr val="hlink"/>
                </a:solidFill>
                <a:latin typeface="Times New Roman" pitchFamily="18" charset="0"/>
              </a:rPr>
              <a:t>                                                            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362200"/>
            <a:ext cx="2667000" cy="533400"/>
            <a:chOff x="432" y="1920"/>
            <a:chExt cx="1680" cy="336"/>
          </a:xfrm>
        </p:grpSpPr>
        <p:sp>
          <p:nvSpPr>
            <p:cNvPr id="33806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153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7" name="Text Box 5"/>
            <p:cNvSpPr txBox="1">
              <a:spLocks noChangeArrowheads="1"/>
            </p:cNvSpPr>
            <p:nvPr/>
          </p:nvSpPr>
          <p:spPr bwMode="auto">
            <a:xfrm>
              <a:off x="432" y="1920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  <a:hlinkClick r:id="rId2" action="ppaction://hlinksldjump"/>
                </a:rPr>
                <a:t>A</a:t>
              </a: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外界大气压强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3178175"/>
            <a:ext cx="3984625" cy="555625"/>
            <a:chOff x="432" y="2434"/>
            <a:chExt cx="2510" cy="350"/>
          </a:xfrm>
        </p:grpSpPr>
        <p:sp>
          <p:nvSpPr>
            <p:cNvPr id="33804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249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5" name="Text Box 8"/>
            <p:cNvSpPr txBox="1">
              <a:spLocks noChangeArrowheads="1"/>
            </p:cNvSpPr>
            <p:nvPr/>
          </p:nvSpPr>
          <p:spPr bwMode="auto">
            <a:xfrm>
              <a:off x="446" y="2434"/>
              <a:ext cx="24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  <a:hlinkClick r:id="rId2" action="ppaction://hlinksldjump"/>
                </a:rPr>
                <a:t>B</a:t>
              </a: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外界大气压强和管的粗细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4038600"/>
            <a:ext cx="4419600" cy="533400"/>
            <a:chOff x="432" y="2976"/>
            <a:chExt cx="2784" cy="336"/>
          </a:xfrm>
        </p:grpSpPr>
        <p:sp>
          <p:nvSpPr>
            <p:cNvPr id="33802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2976"/>
              <a:ext cx="2448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432" y="2976"/>
              <a:ext cx="2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  <a:hlinkClick r:id="rId2" action="ppaction://hlinksldjump"/>
                </a:rPr>
                <a:t>C</a:t>
              </a: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外界大气压强和液体密度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5800" y="4876800"/>
            <a:ext cx="5486400" cy="533400"/>
            <a:chOff x="432" y="3504"/>
            <a:chExt cx="3456" cy="336"/>
          </a:xfrm>
        </p:grpSpPr>
        <p:sp>
          <p:nvSpPr>
            <p:cNvPr id="33800" name="Rectangle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32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432" y="3504"/>
              <a:ext cx="34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  <a:hlinkClick r:id="rId2" action="ppaction://hlinksldjump"/>
                </a:rPr>
                <a:t>D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外界大气压强和玻璃管的倾斜程度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308850" y="1879600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534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hlink"/>
                </a:solidFill>
                <a:latin typeface="Times New Roman" pitchFamily="18" charset="0"/>
              </a:rPr>
              <a:t>8</a:t>
            </a: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、在一个标准大气压下做托里拆利实验。如在玻璃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管的顶部开一个小洞，那么管内的水银柱（          ）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895600"/>
            <a:ext cx="2057400" cy="533400"/>
            <a:chOff x="528" y="1968"/>
            <a:chExt cx="1296" cy="336"/>
          </a:xfrm>
        </p:grpSpPr>
        <p:sp>
          <p:nvSpPr>
            <p:cNvPr id="34830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1968"/>
              <a:ext cx="129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31" name="Text Box 5"/>
            <p:cNvSpPr txBox="1">
              <a:spLocks noChangeArrowheads="1"/>
            </p:cNvSpPr>
            <p:nvPr/>
          </p:nvSpPr>
          <p:spPr bwMode="auto">
            <a:xfrm>
              <a:off x="528" y="201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A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向上喷出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3657600"/>
            <a:ext cx="3657600" cy="533400"/>
            <a:chOff x="528" y="2448"/>
            <a:chExt cx="2304" cy="336"/>
          </a:xfrm>
        </p:grpSpPr>
        <p:sp>
          <p:nvSpPr>
            <p:cNvPr id="34828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153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9" name="Text Box 8"/>
            <p:cNvSpPr txBox="1">
              <a:spLocks noChangeArrowheads="1"/>
            </p:cNvSpPr>
            <p:nvPr/>
          </p:nvSpPr>
          <p:spPr bwMode="auto">
            <a:xfrm>
              <a:off x="528" y="2496"/>
              <a:ext cx="2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3" action="ppaction://hlinksldjump"/>
                </a:rPr>
                <a:t>B  </a:t>
              </a:r>
              <a:r>
                <a:rPr kumimoji="1" lang="zh-CN" altLang="en-US" sz="2400" b="1">
                  <a:latin typeface="Times New Roman" pitchFamily="18" charset="0"/>
                  <a:hlinkClick r:id="rId3" action="ppaction://hlinksldjump"/>
                </a:rPr>
                <a:t>稍微下降一些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" y="4419600"/>
            <a:ext cx="5562600" cy="533400"/>
            <a:chOff x="528" y="2928"/>
            <a:chExt cx="3504" cy="336"/>
          </a:xfrm>
        </p:grpSpPr>
        <p:sp>
          <p:nvSpPr>
            <p:cNvPr id="34826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2928"/>
              <a:ext cx="2448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528" y="2976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C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降低到和管外水银面相平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09600" y="5181600"/>
            <a:ext cx="3505200" cy="533400"/>
            <a:chOff x="528" y="3408"/>
            <a:chExt cx="2208" cy="336"/>
          </a:xfrm>
        </p:grpSpPr>
        <p:sp>
          <p:nvSpPr>
            <p:cNvPr id="34824" name="Rectangle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3408"/>
              <a:ext cx="2208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5" name="Text Box 14"/>
            <p:cNvSpPr txBox="1">
              <a:spLocks noChangeArrowheads="1"/>
            </p:cNvSpPr>
            <p:nvPr/>
          </p:nvSpPr>
          <p:spPr bwMode="auto">
            <a:xfrm>
              <a:off x="528" y="3408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D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保持原来的高度不变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367588" y="190500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1522413"/>
            <a:ext cx="8382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hlink"/>
                </a:solidFill>
                <a:latin typeface="Times New Roman" pitchFamily="18" charset="0"/>
              </a:rPr>
              <a:t>9</a:t>
            </a: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、把装满水的量筒浸入水中，口朝下</a:t>
            </a:r>
            <a:r>
              <a:rPr kumimoji="1" lang="en-US" altLang="zh-CN" sz="2800" b="1">
                <a:solidFill>
                  <a:schemeClr val="hlink"/>
                </a:solidFill>
                <a:latin typeface="Times New Roman" pitchFamily="18" charset="0"/>
              </a:rPr>
              <a:t>,</a:t>
            </a:r>
            <a:r>
              <a:rPr kumimoji="1" lang="zh-CN" altLang="en-US" sz="2800" b="1">
                <a:solidFill>
                  <a:schemeClr val="hlink"/>
                </a:solidFill>
                <a:latin typeface="Times New Roman" pitchFamily="18" charset="0"/>
              </a:rPr>
              <a:t>然后用手握住筒底向上提，在管口离开水面前，量筒露出水面的部分                                                                   （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</a:rPr>
              <a:t>          ）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808413"/>
            <a:ext cx="3581400" cy="533400"/>
            <a:chOff x="528" y="2832"/>
            <a:chExt cx="2256" cy="336"/>
          </a:xfrm>
        </p:grpSpPr>
        <p:sp>
          <p:nvSpPr>
            <p:cNvPr id="35854" name="Rectangl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2832"/>
              <a:ext cx="1488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5" name="Text Box 5"/>
            <p:cNvSpPr txBox="1">
              <a:spLocks noChangeArrowheads="1"/>
            </p:cNvSpPr>
            <p:nvPr/>
          </p:nvSpPr>
          <p:spPr bwMode="auto">
            <a:xfrm>
              <a:off x="528" y="2832"/>
              <a:ext cx="2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3" action="ppaction://hlinksldjump"/>
                </a:rPr>
                <a:t>A  </a:t>
              </a:r>
              <a:r>
                <a:rPr kumimoji="1" lang="zh-CN" altLang="en-US" sz="2400" b="1">
                  <a:latin typeface="Times New Roman" pitchFamily="18" charset="0"/>
                  <a:hlinkClick r:id="rId3" action="ppaction://hlinksldjump"/>
                </a:rPr>
                <a:t>是空的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4050" y="4827588"/>
            <a:ext cx="3505200" cy="533400"/>
            <a:chOff x="768" y="3168"/>
            <a:chExt cx="2208" cy="336"/>
          </a:xfrm>
        </p:grpSpPr>
        <p:sp>
          <p:nvSpPr>
            <p:cNvPr id="35852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3168"/>
              <a:ext cx="153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3" name="Text Box 8"/>
            <p:cNvSpPr txBox="1">
              <a:spLocks noChangeArrowheads="1"/>
            </p:cNvSpPr>
            <p:nvPr/>
          </p:nvSpPr>
          <p:spPr bwMode="auto">
            <a:xfrm>
              <a:off x="768" y="3216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3" action="ppaction://hlinksldjump"/>
                </a:rPr>
                <a:t>B  </a:t>
              </a:r>
              <a:r>
                <a:rPr kumimoji="1" lang="zh-CN" altLang="en-US" sz="2400" b="1">
                  <a:latin typeface="Times New Roman" pitchFamily="18" charset="0"/>
                  <a:hlinkClick r:id="rId3" action="ppaction://hlinksldjump"/>
                </a:rPr>
                <a:t>有水，但不满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76800" y="3808413"/>
            <a:ext cx="2057400" cy="533400"/>
            <a:chOff x="3264" y="2352"/>
            <a:chExt cx="1296" cy="336"/>
          </a:xfrm>
        </p:grpSpPr>
        <p:sp>
          <p:nvSpPr>
            <p:cNvPr id="35850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2352"/>
              <a:ext cx="129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360" y="240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4" action="ppaction://hlinksldjump"/>
                </a:rPr>
                <a:t>C  </a:t>
              </a:r>
              <a:r>
                <a:rPr kumimoji="1" lang="zh-CN" altLang="en-US" sz="2400" b="1">
                  <a:latin typeface="Times New Roman" pitchFamily="18" charset="0"/>
                  <a:hlinkClick r:id="rId4" action="ppaction://hlinksldjump"/>
                </a:rPr>
                <a:t>充满水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76800" y="4799013"/>
            <a:ext cx="2133600" cy="533400"/>
            <a:chOff x="3264" y="3168"/>
            <a:chExt cx="1344" cy="336"/>
          </a:xfrm>
        </p:grpSpPr>
        <p:sp>
          <p:nvSpPr>
            <p:cNvPr id="35848" name="Rectangle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296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49" name="Text Box 14"/>
            <p:cNvSpPr txBox="1">
              <a:spLocks noChangeArrowheads="1"/>
            </p:cNvSpPr>
            <p:nvPr/>
          </p:nvSpPr>
          <p:spPr bwMode="auto">
            <a:xfrm>
              <a:off x="3264" y="316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hlinkClick r:id="rId2" action="ppaction://hlinksldjump"/>
                </a:rPr>
                <a:t>D  </a:t>
              </a:r>
              <a:r>
                <a:rPr kumimoji="1" lang="zh-CN" altLang="en-US" sz="2400" b="1">
                  <a:latin typeface="Times New Roman" pitchFamily="18" charset="0"/>
                  <a:hlinkClick r:id="rId2" action="ppaction://hlinksldjump"/>
                </a:rPr>
                <a:t>无法判断</a:t>
              </a:r>
              <a:endParaRPr kumimoji="1" lang="zh-CN" altLang="en-US" sz="2400" b="1">
                <a:latin typeface="Times New Roman" pitchFamily="18" charset="0"/>
              </a:endParaRPr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656513" y="2382838"/>
            <a:ext cx="792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484784"/>
            <a:ext cx="8839200" cy="2711172"/>
            <a:chOff x="0" y="0"/>
            <a:chExt cx="5568" cy="1708"/>
          </a:xfrm>
        </p:grpSpPr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2304" y="384"/>
              <a:ext cx="326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 dirty="0" smtClean="0">
                  <a:latin typeface="宋体" pitchFamily="2" charset="-122"/>
                </a:rPr>
                <a:t>10</a:t>
              </a:r>
              <a:r>
                <a:rPr lang="zh-CN" sz="3200" dirty="0" smtClean="0">
                  <a:latin typeface="宋体" pitchFamily="2" charset="-122"/>
                </a:rPr>
                <a:t>．</a:t>
              </a:r>
              <a:r>
                <a:rPr lang="zh-CN" sz="3200" dirty="0">
                  <a:latin typeface="宋体" pitchFamily="2" charset="-122"/>
                </a:rPr>
                <a:t>将针管伸进药液里，活塞向后拔出的过程中药液吸入针管内是由于</a:t>
              </a:r>
              <a:r>
                <a:rPr lang="zh-CN" altLang="zh-CN" sz="3200" u="sng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________</a:t>
              </a:r>
              <a:r>
                <a:rPr lang="zh-CN" sz="3200" dirty="0">
                  <a:latin typeface="宋体" pitchFamily="2" charset="-122"/>
                </a:rPr>
                <a:t>的作用</a:t>
              </a:r>
              <a:r>
                <a:rPr lang="zh-CN" altLang="en-US" sz="3200" dirty="0">
                  <a:latin typeface="宋体" pitchFamily="2" charset="-122"/>
                </a:rPr>
                <a:t>。</a:t>
              </a:r>
              <a:endParaRPr lang="zh-CN" sz="3200" dirty="0">
                <a:latin typeface="宋体" pitchFamily="2" charset="-122"/>
              </a:endParaRPr>
            </a:p>
          </p:txBody>
        </p:sp>
        <p:pic>
          <p:nvPicPr>
            <p:cNvPr id="22538" name="Picture 8" descr="注射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95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239000" y="3084984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bg2"/>
                </a:solidFill>
                <a:latin typeface="Times New Roman" pitchFamily="18" charset="0"/>
              </a:rPr>
              <a:t>大气压力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304801"/>
            <a:ext cx="8839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　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11</a:t>
            </a:r>
            <a:r>
              <a:rPr lang="zh-CN" sz="3200" b="1" dirty="0" smtClean="0">
                <a:latin typeface="宋体" pitchFamily="2" charset="-122"/>
              </a:rPr>
              <a:t>．</a:t>
            </a:r>
            <a:r>
              <a:rPr lang="zh-CN" sz="3200" b="1" dirty="0">
                <a:latin typeface="宋体" pitchFamily="2" charset="-122"/>
              </a:rPr>
              <a:t>下列现象</a:t>
            </a:r>
            <a:r>
              <a:rPr lang="zh-CN" altLang="en-US" sz="3200" b="1" dirty="0">
                <a:latin typeface="宋体" pitchFamily="2" charset="-122"/>
              </a:rPr>
              <a:t>不是</a:t>
            </a:r>
            <a:r>
              <a:rPr lang="zh-CN" sz="3200" b="1" dirty="0">
                <a:latin typeface="宋体" pitchFamily="2" charset="-122"/>
              </a:rPr>
              <a:t>利用大气压工作的是</a:t>
            </a:r>
            <a:r>
              <a:rPr lang="zh-CN" sz="3200" b="1" u="sng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sz="3200" b="1" dirty="0">
                <a:latin typeface="宋体" pitchFamily="2" charset="-122"/>
              </a:rPr>
              <a:t>：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b="1" dirty="0">
                <a:latin typeface="宋体" pitchFamily="2" charset="-122"/>
              </a:rPr>
              <a:t>　（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sz="3200" b="1" dirty="0">
                <a:latin typeface="宋体" pitchFamily="2" charset="-122"/>
              </a:rPr>
              <a:t>）</a:t>
            </a:r>
            <a:r>
              <a:rPr lang="zh-CN" altLang="en-US" sz="3200" b="1" dirty="0">
                <a:latin typeface="宋体" pitchFamily="2" charset="-122"/>
              </a:rPr>
              <a:t>注射器</a:t>
            </a:r>
            <a:r>
              <a:rPr lang="zh-CN" sz="3200" b="1" dirty="0">
                <a:latin typeface="宋体" pitchFamily="2" charset="-122"/>
              </a:rPr>
              <a:t>抽取药液，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b="1" dirty="0">
                <a:latin typeface="宋体" pitchFamily="2" charset="-122"/>
              </a:rPr>
              <a:t>　（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sz="3200" b="1" dirty="0">
                <a:latin typeface="宋体" pitchFamily="2" charset="-122"/>
              </a:rPr>
              <a:t>）吸附在玻璃上的塑料挂衣钩，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b="1" dirty="0">
                <a:latin typeface="宋体" pitchFamily="2" charset="-122"/>
              </a:rPr>
              <a:t>　（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sz="3200" b="1" dirty="0">
                <a:latin typeface="宋体" pitchFamily="2" charset="-122"/>
              </a:rPr>
              <a:t>）自来水笔吸墨水，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b="1" dirty="0">
                <a:latin typeface="宋体" pitchFamily="2" charset="-122"/>
              </a:rPr>
              <a:t>　（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zh-CN" sz="3200" b="1" dirty="0">
                <a:latin typeface="宋体" pitchFamily="2" charset="-122"/>
              </a:rPr>
              <a:t>）</a:t>
            </a:r>
            <a:r>
              <a:rPr lang="zh-CN" altLang="en-US" sz="3200" b="1" dirty="0">
                <a:latin typeface="宋体" pitchFamily="2" charset="-122"/>
              </a:rPr>
              <a:t>船闸。</a:t>
            </a: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endParaRPr lang="zh-CN" sz="3200" b="1" dirty="0">
              <a:latin typeface="宋体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1925" y="422148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</a:t>
            </a:r>
            <a:r>
              <a:rPr lang="zh-CN" sz="3200" b="1" dirty="0" smtClean="0">
                <a:latin typeface="宋体" pitchFamily="2" charset="-122"/>
              </a:rPr>
              <a:t>．</a:t>
            </a:r>
            <a:r>
              <a:rPr lang="zh-CN" sz="3200" b="1" dirty="0">
                <a:latin typeface="宋体" pitchFamily="2" charset="-122"/>
              </a:rPr>
              <a:t>某同学在做托里拆利实验中，不慎在玻璃管中混入了少量空气，则测量结果将（</a:t>
            </a: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sz="3200" b="1" dirty="0">
                <a:latin typeface="宋体" pitchFamily="2" charset="-122"/>
              </a:rPr>
              <a:t>）</a:t>
            </a:r>
            <a:endParaRPr lang="zh-CN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zh-CN" sz="3200" b="1" dirty="0">
                <a:latin typeface="宋体" pitchFamily="2" charset="-122"/>
              </a:rPr>
              <a:t>．偏大</a:t>
            </a: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lang="zh-CN" sz="3200" b="1" dirty="0">
                <a:latin typeface="宋体" pitchFamily="2" charset="-122"/>
              </a:rPr>
              <a:t>．偏小</a:t>
            </a: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zh-CN" sz="3200" b="1" dirty="0">
                <a:latin typeface="宋体" pitchFamily="2" charset="-122"/>
              </a:rPr>
              <a:t>．相等</a:t>
            </a:r>
            <a:r>
              <a:rPr 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zh-CN" sz="3200" b="1" dirty="0">
                <a:latin typeface="宋体" pitchFamily="2" charset="-122"/>
              </a:rPr>
              <a:t>．都有可能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" y="874396"/>
            <a:ext cx="979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Times New Roman" pitchFamily="18" charset="0"/>
              </a:rPr>
              <a:t>13</a:t>
            </a:r>
            <a:r>
              <a:rPr lang="zh-CN" sz="2800" b="1" dirty="0" smtClean="0">
                <a:latin typeface="Times New Roman" pitchFamily="18" charset="0"/>
              </a:rPr>
              <a:t>、</a:t>
            </a:r>
            <a:r>
              <a:rPr lang="zh-CN" sz="2800" b="1" dirty="0">
                <a:latin typeface="Times New Roman" pitchFamily="18" charset="0"/>
              </a:rPr>
              <a:t>托里拆利实验中，玻璃管内水银柱的高度取决于</a:t>
            </a:r>
            <a:r>
              <a:rPr lang="en-US" altLang="zh-CN" sz="2800" b="1" dirty="0">
                <a:latin typeface="Times New Roman" pitchFamily="18" charset="0"/>
              </a:rPr>
              <a:t>(    )</a:t>
            </a:r>
            <a:r>
              <a:rPr lang="zh-CN" altLang="zh-CN" sz="2800" b="1" dirty="0">
                <a:latin typeface="Times New Roman" pitchFamily="18" charset="0"/>
              </a:rPr>
              <a:t>                      </a:t>
            </a:r>
            <a:r>
              <a:rPr lang="zh-CN" altLang="zh-CN" sz="3200" b="1" dirty="0">
                <a:latin typeface="Times New Roman" pitchFamily="18" charset="0"/>
              </a:rPr>
              <a:t>                                                  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36614" y="1687831"/>
            <a:ext cx="275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</a:rPr>
              <a:t>A</a:t>
            </a:r>
            <a:r>
              <a:rPr lang="zh-CN" altLang="zh-CN" sz="2400" b="1">
                <a:latin typeface="Times New Roman" pitchFamily="18" charset="0"/>
              </a:rPr>
              <a:t>  </a:t>
            </a:r>
            <a:r>
              <a:rPr lang="zh-CN" sz="2400" b="1">
                <a:latin typeface="Times New Roman" pitchFamily="18" charset="0"/>
              </a:rPr>
              <a:t>外界大气压强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63589" y="2312670"/>
            <a:ext cx="4098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</a:rPr>
              <a:t>B</a:t>
            </a:r>
            <a:r>
              <a:rPr lang="zh-CN" altLang="zh-CN" sz="2400" b="1">
                <a:latin typeface="Times New Roman" pitchFamily="18" charset="0"/>
              </a:rPr>
              <a:t>  </a:t>
            </a:r>
            <a:r>
              <a:rPr lang="zh-CN" sz="2400" b="1">
                <a:latin typeface="Times New Roman" pitchFamily="18" charset="0"/>
              </a:rPr>
              <a:t>外界大气压强和管的粗细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762000" y="30099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</a:rPr>
              <a:t>C</a:t>
            </a:r>
            <a:r>
              <a:rPr lang="zh-CN" altLang="zh-CN" sz="2400" b="1">
                <a:latin typeface="Times New Roman" pitchFamily="18" charset="0"/>
              </a:rPr>
              <a:t>  </a:t>
            </a:r>
            <a:r>
              <a:rPr lang="zh-CN" sz="2400" b="1">
                <a:latin typeface="Times New Roman" pitchFamily="18" charset="0"/>
              </a:rPr>
              <a:t>外界大气压强和液体密度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776288" y="3743326"/>
            <a:ext cx="5675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latin typeface="Times New Roman" pitchFamily="18" charset="0"/>
              </a:rPr>
              <a:t>D  </a:t>
            </a:r>
            <a:r>
              <a:rPr lang="zh-CN" sz="2400" b="1">
                <a:latin typeface="Times New Roman" pitchFamily="18" charset="0"/>
              </a:rPr>
              <a:t>外界大气压强和玻璃管的倾斜程度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548640"/>
            <a:ext cx="5151437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1586" y="0"/>
            <a:ext cx="264687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ea typeface="汉鼎简魏碑"/>
                <a:cs typeface="汉鼎简魏碑"/>
              </a:rPr>
              <a:t>我们生活的地球是一个蔚蓝色的星球，</a:t>
            </a:r>
            <a:r>
              <a:rPr lang="zh-CN" sz="3200" b="1">
                <a:latin typeface="宋体" pitchFamily="2" charset="-122"/>
              </a:rPr>
              <a:t>地球周围被厚厚的气体包围着</a:t>
            </a:r>
            <a:r>
              <a:rPr lang="zh-CN" sz="3200" b="1">
                <a:ea typeface="汉鼎简魏碑"/>
                <a:cs typeface="汉鼎简魏碑"/>
              </a:rPr>
              <a:t>。</a:t>
            </a:r>
            <a:r>
              <a:rPr lang="zh-CN" sz="3200" b="1"/>
              <a:t>厚厚的气体包围着坚实的土地，养育、保护着地球上的生命</a:t>
            </a:r>
            <a:r>
              <a:rPr lang="zh-CN" sz="3200" b="1">
                <a:ea typeface="汉鼎简魏碑"/>
                <a:cs typeface="汉鼎简魏碑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664" y="0"/>
            <a:ext cx="4359275" cy="60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8289" y="213360"/>
            <a:ext cx="41370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宋体" pitchFamily="2" charset="-122"/>
              </a:rPr>
              <a:t>  </a:t>
            </a:r>
            <a:r>
              <a:rPr lang="zh-CN" sz="3200" b="1">
                <a:latin typeface="宋体" pitchFamily="2" charset="-122"/>
              </a:rPr>
              <a:t>这厚厚的气体人们通常称之为大气层。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宋体" pitchFamily="2" charset="-122"/>
              </a:rPr>
              <a:t>  </a:t>
            </a:r>
            <a:r>
              <a:rPr lang="zh-CN" sz="3200" b="1">
                <a:latin typeface="宋体" pitchFamily="2" charset="-122"/>
              </a:rPr>
              <a:t>大气层的厚度大约有几百千米，主要由氮气、氧气等多种气体组成。其中，大部分气体分布在距离地球表面几十千米厚度的范围内。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2563" y="207646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1">
                <a:solidFill>
                  <a:srgbClr val="FF3300"/>
                </a:solidFill>
                <a:ea typeface="汉鼎简魏碑"/>
                <a:cs typeface="汉鼎简魏碑"/>
              </a:rPr>
              <a:t>交流与讨论：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2863" y="127636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空气有质量吗？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4464" y="948690"/>
            <a:ext cx="89995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sz="3200" b="1">
                <a:latin typeface="楷体_GB2312" pitchFamily="49" charset="-122"/>
                <a:ea typeface="楷体_GB2312" pitchFamily="49" charset="-122"/>
              </a:rPr>
              <a:t>我们在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上学期</a:t>
            </a:r>
            <a:r>
              <a:rPr lang="zh-CN" sz="3200" b="1">
                <a:latin typeface="楷体_GB2312" pitchFamily="49" charset="-122"/>
                <a:ea typeface="楷体_GB2312" pitchFamily="49" charset="-122"/>
              </a:rPr>
              <a:t>已经知道空气的密度是</a:t>
            </a:r>
            <a:r>
              <a:rPr lang="zh-CN" altLang="zh-CN" sz="3200" b="1">
                <a:latin typeface="楷体_GB2312" pitchFamily="49" charset="-122"/>
                <a:ea typeface="楷体_GB2312" pitchFamily="49" charset="-122"/>
              </a:rPr>
              <a:t>1.29</a:t>
            </a:r>
            <a:r>
              <a:rPr lang="zh-CN" altLang="zh-CN" sz="3200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kg/m</a:t>
            </a:r>
            <a:r>
              <a:rPr lang="zh-CN" altLang="zh-CN" sz="3200" b="1" baseline="3000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3 </a:t>
            </a:r>
            <a:r>
              <a:rPr lang="zh-CN" altLang="zh-CN" sz="3200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,</a:t>
            </a:r>
            <a:r>
              <a:rPr lang="zh-CN" sz="3200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可见</a:t>
            </a:r>
            <a:r>
              <a:rPr lang="zh-CN" sz="3200" b="1">
                <a:latin typeface="楷体_GB2312" pitchFamily="49" charset="-122"/>
                <a:ea typeface="楷体_GB2312" pitchFamily="49" charset="-122"/>
              </a:rPr>
              <a:t>空气是有质量的，空气体积很大时，其质量也是相当大的。同学们试计算充满我们这间教室的空气的质量有多大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？</a:t>
            </a:r>
            <a:endParaRPr lang="zh-CN" sz="32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21000" y="3141346"/>
            <a:ext cx="6402388" cy="4110990"/>
            <a:chOff x="0" y="0"/>
            <a:chExt cx="5783" cy="3856"/>
          </a:xfrm>
        </p:grpSpPr>
        <p:sp>
          <p:nvSpPr>
            <p:cNvPr id="10249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5783" cy="3856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1334" y="1376"/>
              <a:ext cx="2976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chemeClr val="tx2"/>
                  </a:solidFill>
                </a:rPr>
                <a:t>空气的质量竟然会有这么大？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11500" y="2958466"/>
            <a:ext cx="5899150" cy="4261484"/>
            <a:chOff x="0" y="0"/>
            <a:chExt cx="5783" cy="3856"/>
          </a:xfrm>
        </p:grpSpPr>
        <p:sp>
          <p:nvSpPr>
            <p:cNvPr id="1127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5783" cy="3856"/>
            </a:xfrm>
            <a:prstGeom prst="irregularSeal2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8" name="Text Box 16"/>
            <p:cNvSpPr txBox="1">
              <a:spLocks noChangeArrowheads="1"/>
            </p:cNvSpPr>
            <p:nvPr/>
          </p:nvSpPr>
          <p:spPr bwMode="auto">
            <a:xfrm>
              <a:off x="1145" y="1134"/>
              <a:ext cx="3495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/>
                <a:t>那么具有这么大质量的空气会不会对处在其中的物体产生压强呢？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大气压把纸片托住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9" y="765810"/>
            <a:ext cx="4757737" cy="51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52450"/>
            <a:ext cx="3706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>
                <a:latin typeface="Times New Roman" pitchFamily="18" charset="0"/>
              </a:rPr>
              <a:t>   </a:t>
            </a:r>
            <a:r>
              <a:rPr lang="zh-CN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实验一</a:t>
            </a:r>
            <a:r>
              <a:rPr lang="zh-CN" altLang="en-US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：</a:t>
            </a:r>
            <a:endParaRPr lang="zh-CN" sz="360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743460"/>
            <a:ext cx="4176713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4000">
                <a:ea typeface="黑体" pitchFamily="49" charset="-122"/>
              </a:rPr>
              <a:t>     </a:t>
            </a:r>
            <a:r>
              <a:rPr lang="zh-CN" sz="4000">
                <a:ea typeface="黑体" pitchFamily="49" charset="-122"/>
              </a:rPr>
              <a:t>纸片被什么托住了不掉下来？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6014" y="2853690"/>
            <a:ext cx="7431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3600" b="1">
                <a:latin typeface="楷体_GB2312" pitchFamily="49" charset="-122"/>
                <a:ea typeface="楷体_GB2312" pitchFamily="49" charset="-122"/>
                <a:hlinkClick r:id="rId2" action="ppaction://hlinkfile"/>
              </a:rPr>
              <a:t>想办法使一个比广口瓶口大的熟鸡蛋自己进入广口瓶内。</a:t>
            </a:r>
            <a:endParaRPr lang="zh-CN" sz="36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8125" y="121539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实验材料：</a:t>
            </a:r>
            <a:r>
              <a:rPr lang="zh-CN" sz="2800" b="1">
                <a:latin typeface="楷体_GB2312" pitchFamily="49" charset="-122"/>
                <a:ea typeface="楷体_GB2312" pitchFamily="49" charset="-122"/>
              </a:rPr>
              <a:t>熟鸡蛋一个、广口瓶一只、火柴、</a:t>
            </a:r>
          </a:p>
          <a:p>
            <a:r>
              <a:rPr lang="zh-CN" sz="2800" b="1">
                <a:latin typeface="楷体_GB2312" pitchFamily="49" charset="-122"/>
                <a:ea typeface="楷体_GB2312" pitchFamily="49" charset="-122"/>
              </a:rPr>
              <a:t>          酒精棉、镊子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7339" y="2282190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实验步骤：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5100" y="0"/>
            <a:ext cx="4540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>
                <a:latin typeface="Times New Roman" pitchFamily="18" charset="0"/>
              </a:rPr>
              <a:t>   </a:t>
            </a:r>
            <a:r>
              <a:rPr lang="zh-CN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实验</a:t>
            </a:r>
            <a:r>
              <a:rPr lang="zh-CN" altLang="en-US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二：</a:t>
            </a:r>
            <a:endParaRPr lang="zh-CN" sz="36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8464" y="2701290"/>
            <a:ext cx="8601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将吸盘挤压在黑板上，很难拉开。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5100" y="0"/>
            <a:ext cx="4845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>
                <a:latin typeface="Times New Roman" pitchFamily="18" charset="0"/>
              </a:rPr>
              <a:t>   </a:t>
            </a:r>
            <a:r>
              <a:rPr lang="zh-CN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实验</a:t>
            </a:r>
            <a:r>
              <a:rPr lang="zh-CN" altLang="en-US" sz="60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三：</a:t>
            </a:r>
            <a:endParaRPr lang="zh-CN" sz="36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850" y="333376"/>
            <a:ext cx="3600450" cy="2495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55650" y="621030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1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讨论分析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8889" y="3068956"/>
            <a:ext cx="6480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b="1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sz="3600" b="1">
                <a:latin typeface="华文新魏" pitchFamily="2" charset="-122"/>
                <a:ea typeface="华文新魏" pitchFamily="2" charset="-122"/>
              </a:rPr>
              <a:t>从三个实验中你得到了什么启发，得出了什么结论？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258889" y="4509136"/>
            <a:ext cx="6480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b="1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sz="3600" b="1">
                <a:latin typeface="华文新魏" pitchFamily="2" charset="-122"/>
                <a:ea typeface="华文新魏" pitchFamily="2" charset="-122"/>
              </a:rPr>
              <a:t>为什么会存在大气压强呢？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1273</Words>
  <Application>Microsoft Office PowerPoint</Application>
  <PresentationFormat>全屏显示(4:3)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公式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为什么两个皮碗不容易被拉开？</vt:lpstr>
      <vt:lpstr>幻灯片 12</vt:lpstr>
      <vt:lpstr>幻灯片 13</vt:lpstr>
      <vt:lpstr>讨论问题：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China</cp:lastModifiedBy>
  <cp:revision>4</cp:revision>
  <dcterms:modified xsi:type="dcterms:W3CDTF">2019-03-05T12:42:40Z</dcterms:modified>
</cp:coreProperties>
</file>