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heme/theme2.xml" ContentType="application/vnd.openxmlformats-officedocument.them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notesSlides/notesSlide1.xml" ContentType="application/vnd.openxmlformats-officedocument.presentationml.notesSlide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notesSlides/notesSlide2.xml" ContentType="application/vnd.openxmlformats-officedocument.presentationml.notesSlide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notesSlides/notesSlide3.xml" ContentType="application/vnd.openxmlformats-officedocument.presentationml.notesSlide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notesSlides/notesSlide4.xml" ContentType="application/vnd.openxmlformats-officedocument.presentationml.notesSlide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notesSlides/notesSlide5.xml" ContentType="application/vnd.openxmlformats-officedocument.presentationml.notesSlide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notesSlides/notesSlide6.xml" ContentType="application/vnd.openxmlformats-officedocument.presentationml.notesSlide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6"/>
  </p:notesMasterIdLst>
  <p:sldIdLst>
    <p:sldId id="351" r:id="rId2"/>
    <p:sldId id="424" r:id="rId3"/>
    <p:sldId id="298" r:id="rId4"/>
    <p:sldId id="392" r:id="rId5"/>
    <p:sldId id="393" r:id="rId6"/>
    <p:sldId id="395" r:id="rId7"/>
    <p:sldId id="396" r:id="rId8"/>
    <p:sldId id="400" r:id="rId9"/>
    <p:sldId id="402" r:id="rId10"/>
    <p:sldId id="403" r:id="rId11"/>
    <p:sldId id="401" r:id="rId12"/>
    <p:sldId id="404" r:id="rId13"/>
    <p:sldId id="406" r:id="rId14"/>
    <p:sldId id="407" r:id="rId15"/>
  </p:sldIdLst>
  <p:sldSz cx="12192000" cy="6858000"/>
  <p:notesSz cx="6858000" cy="9144000"/>
  <p:custDataLst>
    <p:tags r:id="rId17"/>
  </p:custDataLst>
  <p:defaultTextStyle>
    <a:defPPr>
      <a:defRPr lang="zh-CN"/>
    </a:defPPr>
    <a:lvl1pPr marL="0" lvl="0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rtl="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orient="horz" pos="3748">
          <p15:clr>
            <a:srgbClr val="A4A3A4"/>
          </p15:clr>
        </p15:guide>
        <p15:guide id="4" orient="horz" pos="2262">
          <p15:clr>
            <a:srgbClr val="A4A3A4"/>
          </p15:clr>
        </p15:guide>
        <p15:guide id="5" pos="386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xkb1.com" initials="" lastIdx="0" clrIdx="0"/>
  <p:cmAuthor id="7" name="1206988966@qq.com" initials="1" lastIdx="0" clrIdx="2"/>
  <p:cmAuthor id="1" name="幸全" initials="幸" lastIdx="0" clrIdx="0"/>
  <p:cmAuthor id="8" name="姜伟光" initials="姜" lastIdx="0" clrIdx="0"/>
  <p:cmAuthor id="2" name="作者" initials="作" lastIdx="0" clrIdx="2"/>
  <p:cmAuthor id="9" name="dongyu" initials="d" lastIdx="0" clrIdx="8"/>
  <p:cmAuthor id="3" name="Tao Tao" initials="T" lastIdx="0" clrIdx="0"/>
  <p:cmAuthor id="10" name="houyanan21" initials="h" lastIdx="0" clrIdx="9"/>
  <p:cmAuthor id="4" name="新课标第一网" initials="新" lastIdx="0" clrIdx="0"/>
  <p:cmAuthor id="5" name="zengl" initials="z" lastIdx="0" clrIdx="4"/>
  <p:cmAuthor id="6" name="ming qiu" initials="m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82" d="100"/>
          <a:sy n="82" d="100"/>
        </p:scale>
        <p:origin x="494" y="62"/>
      </p:cViewPr>
      <p:guideLst>
        <p:guide orient="horz" pos="2160"/>
        <p:guide pos="3840"/>
        <p:guide orient="horz" pos="3748"/>
        <p:guide orient="horz" pos="2262"/>
        <p:guide pos="3869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6198" cy="7619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3" Type="http://schemas.openxmlformats.org/officeDocument/2006/relationships/tags" Target="../tags/tag78.xml"/><Relationship Id="rId7" Type="http://schemas.openxmlformats.org/officeDocument/2006/relationships/tags" Target="../tags/tag82.xml"/><Relationship Id="rId2" Type="http://schemas.openxmlformats.org/officeDocument/2006/relationships/tags" Target="../tags/tag77.xml"/><Relationship Id="rId1" Type="http://schemas.openxmlformats.org/officeDocument/2006/relationships/theme" Target="../theme/theme2.xml"/><Relationship Id="rId6" Type="http://schemas.openxmlformats.org/officeDocument/2006/relationships/tags" Target="../tags/tag81.xml"/><Relationship Id="rId5" Type="http://schemas.openxmlformats.org/officeDocument/2006/relationships/tags" Target="../tags/tag80.xml"/><Relationship Id="rId4" Type="http://schemas.openxmlformats.org/officeDocument/2006/relationships/tags" Target="../tags/tag7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  <p:custDataLst>
              <p:tags r:id="rId2"/>
            </p:custDataLst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  <p:custDataLst>
              <p:tags r:id="rId3"/>
            </p:custDataLst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018CB6C8-11CA-43DE-90F2-E6FB462963C4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2025/5/25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  <p:custDataLst>
              <p:tags r:id="rId4"/>
            </p:custDataLst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  <p:custDataLst>
              <p:tags r:id="rId5"/>
            </p:custDataLst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单击此处编辑母版文本样式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第二级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第三级</a:t>
            </a:r>
          </a:p>
          <a:p>
            <a:pPr marL="1371600" marR="0" lvl="3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第四级</a:t>
            </a:r>
          </a:p>
          <a:p>
            <a:pPr marL="1828800" marR="0" lvl="4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  <p:custDataLst>
              <p:tags r:id="rId6"/>
            </p:custDataLst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  <p:custDataLst>
              <p:tags r:id="rId7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/>
          <a:p>
            <a:pPr lvl="0" algn="r" eaLnBrk="1" fontAlgn="base" hangingPunct="1"/>
            <a:fld id="{9A0DB2DC-4C9A-4742-B13C-FB6460FD3503}" type="slidenum">
              <a:rPr lang="zh-CN" altLang="en-US" sz="120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zh-CN" altLang="en-US" sz="1200" strike="noStrike" noProof="1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102.xml"/><Relationship Id="rId1" Type="http://schemas.openxmlformats.org/officeDocument/2006/relationships/tags" Target="../tags/tag101.xml"/><Relationship Id="rId4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122.xml"/><Relationship Id="rId2" Type="http://schemas.openxmlformats.org/officeDocument/2006/relationships/tags" Target="../tags/tag121.xml"/><Relationship Id="rId1" Type="http://schemas.openxmlformats.org/officeDocument/2006/relationships/tags" Target="../tags/tag120.xml"/><Relationship Id="rId5" Type="http://schemas.openxmlformats.org/officeDocument/2006/relationships/slide" Target="../slides/slide3.xml"/><Relationship Id="rId4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142.xml"/><Relationship Id="rId1" Type="http://schemas.openxmlformats.org/officeDocument/2006/relationships/tags" Target="../tags/tag141.xml"/><Relationship Id="rId4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201.xml"/><Relationship Id="rId1" Type="http://schemas.openxmlformats.org/officeDocument/2006/relationships/tags" Target="../tags/tag200.xml"/><Relationship Id="rId4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216.xml"/><Relationship Id="rId1" Type="http://schemas.openxmlformats.org/officeDocument/2006/relationships/tags" Target="../tags/tag215.xml"/><Relationship Id="rId4" Type="http://schemas.openxmlformats.org/officeDocument/2006/relationships/slide" Target="../slides/slide10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notesMaster" Target="../notesMasters/notesMaster1.xml"/><Relationship Id="rId2" Type="http://schemas.openxmlformats.org/officeDocument/2006/relationships/tags" Target="../tags/tag245.xml"/><Relationship Id="rId1" Type="http://schemas.openxmlformats.org/officeDocument/2006/relationships/tags" Target="../tags/tag244.xml"/><Relationship Id="rId4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幻灯片图像占位符 1"/>
          <p:cNvSpPr>
            <a:spLocks noGrp="1" noRot="1" noChangeAspect="1" noTextEdit="1"/>
          </p:cNvSpPr>
          <p:nvPr>
            <p:ph type="sldImg"/>
            <p:custDataLst>
              <p:tags r:id="rId1"/>
            </p:custDataLst>
          </p:nvPr>
        </p:nvSpPr>
        <p:spPr>
          <a:ln>
            <a:solidFill>
              <a:srgbClr val="000000"/>
            </a:solidFill>
            <a:miter/>
          </a:ln>
        </p:spPr>
      </p:sp>
      <p:sp>
        <p:nvSpPr>
          <p:cNvPr id="11266" name="备注占位符 2"/>
          <p:cNvSpPr txBox="1"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>
              <a:spcBef>
                <a:spcPct val="0"/>
              </a:spcBef>
            </a:pPr>
            <a:r>
              <a:rPr lang="zh-CN" altLang="zh-CN" b="1">
                <a:latin typeface="楷体_GB2312" pitchFamily="49" charset="-122"/>
                <a:ea typeface="楷体_GB2312" pitchFamily="49" charset="-122"/>
                <a:sym typeface="+mn-ea"/>
              </a:rPr>
              <a:t>公元前600年，希腊人发现将琥珀摩擦后会吸引稻草屑。但直到十七世纪，科学家才发现，绝缘体会因摩擦而带电，这种起电方式称为摩擦起电。</a:t>
            </a:r>
          </a:p>
        </p:txBody>
      </p:sp>
      <p:sp>
        <p:nvSpPr>
          <p:cNvPr id="11267" name="灯片编号占位符 3"/>
          <p:cNvSpPr txBox="1">
            <a:spLocks noGrp="1"/>
          </p:cNvSpPr>
          <p:nvPr>
            <p:ph type="sldNum" sz="quarter" idx="10"/>
            <p:custDataLst>
              <p:tags r:id="rId3"/>
            </p:custDataLst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vert="horz" lIns="91440" tIns="45720" rIns="91440" bIns="45720" anchor="b"/>
          <a:lstStyle/>
          <a:p>
            <a:pPr lvl="0" algn="r"/>
            <a:fld id="{9A0DB2DC-4C9A-4742-B13C-FB6460FD3503}" type="slidenum">
              <a:rPr lang="zh-CN" altLang="en-US" sz="1200"/>
              <a:t>3</a:t>
            </a:fld>
            <a:endParaRPr lang="zh-CN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pPr indent="457200">
              <a:lnSpc>
                <a:spcPts val="3100"/>
              </a:lnSpc>
            </a:pP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zh-CN" altLang="en-US">
                <a:solidFill>
                  <a:srgbClr val="002060"/>
                </a:solidFill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可以消除烟气中的煤尘。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  <p:custDataLst>
              <p:tags r:id="rId1"/>
            </p:custDataLst>
          </p:nvPr>
        </p:nvSpPr>
        <p:spPr/>
      </p:sp>
      <p:sp>
        <p:nvSpPr>
          <p:cNvPr id="3" name="文本占位符 2"/>
          <p:cNvSpPr txBox="1">
            <a:spLocks noGrp="1"/>
          </p:cNvSpPr>
          <p:nvPr>
            <p:ph type="body" idx="3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2.xml"/><Relationship Id="rId4" Type="http://schemas.openxmlformats.org/officeDocument/2006/relationships/tags" Target="../tags/tag1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tags" Target="../tags/tag5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0.xml"/><Relationship Id="rId4" Type="http://schemas.openxmlformats.org/officeDocument/2006/relationships/tags" Target="../tags/tag59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63.xml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5.xml"/><Relationship Id="rId4" Type="http://schemas.openxmlformats.org/officeDocument/2006/relationships/tags" Target="../tags/tag64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68.xml"/><Relationship Id="rId2" Type="http://schemas.openxmlformats.org/officeDocument/2006/relationships/tags" Target="../tags/tag67.xml"/><Relationship Id="rId1" Type="http://schemas.openxmlformats.org/officeDocument/2006/relationships/tags" Target="../tags/tag66.xml"/><Relationship Id="rId6" Type="http://schemas.openxmlformats.org/officeDocument/2006/relationships/image" Target="../media/image1.jpe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69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72.xml"/><Relationship Id="rId7" Type="http://schemas.microsoft.com/office/2007/relationships/hdphoto" Target="../media/hdphoto1.wdp"/><Relationship Id="rId2" Type="http://schemas.openxmlformats.org/officeDocument/2006/relationships/tags" Target="../tags/tag71.xml"/><Relationship Id="rId1" Type="http://schemas.openxmlformats.org/officeDocument/2006/relationships/tags" Target="../tags/tag70.xml"/><Relationship Id="rId6" Type="http://schemas.openxmlformats.org/officeDocument/2006/relationships/image" Target="../media/image3.png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7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5" Type="http://schemas.openxmlformats.org/officeDocument/2006/relationships/image" Target="../media/image4.png"/><Relationship Id="rId4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7.xml"/><Relationship Id="rId4" Type="http://schemas.openxmlformats.org/officeDocument/2006/relationships/tags" Target="../tags/tag1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2.xml"/><Relationship Id="rId4" Type="http://schemas.openxmlformats.org/officeDocument/2006/relationships/tags" Target="../tags/tag2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6.xml"/><Relationship Id="rId3" Type="http://schemas.openxmlformats.org/officeDocument/2006/relationships/tags" Target="../tags/tag31.xml"/><Relationship Id="rId7" Type="http://schemas.openxmlformats.org/officeDocument/2006/relationships/tags" Target="../tags/tag35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" Type="http://schemas.openxmlformats.org/officeDocument/2006/relationships/tags" Target="../tags/tag3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4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tags" Target="../tags/tag4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5.xml"/><Relationship Id="rId1" Type="http://schemas.openxmlformats.org/officeDocument/2006/relationships/tags" Target="../tags/tag44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2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1.xml"/><Relationship Id="rId1" Type="http://schemas.openxmlformats.org/officeDocument/2006/relationships/tags" Target="../tags/tag50.xml"/><Relationship Id="rId6" Type="http://schemas.openxmlformats.org/officeDocument/2006/relationships/tags" Target="../tags/tag55.xml"/><Relationship Id="rId5" Type="http://schemas.openxmlformats.org/officeDocument/2006/relationships/tags" Target="../tags/tag54.xml"/><Relationship Id="rId4" Type="http://schemas.openxmlformats.org/officeDocument/2006/relationships/tags" Target="../tags/tag5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fontAlgn="base"/>
            <a:r>
              <a:rPr lang="zh-CN" altLang="en-US" strike="noStrike" noProof="1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内容">
    <p:bg>
      <p:bgPr>
        <a:blipFill rotWithShape="0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  <p:custDataLst>
              <p:tags r:id="rId1"/>
            </p:custDataLst>
          </p:nvPr>
        </p:nvSpPr>
        <p:spPr>
          <a:xfrm>
            <a:off x="609600" y="228600"/>
            <a:ext cx="10972800" cy="5867400"/>
          </a:xfrm>
        </p:spPr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8" name="日期占位符 2"/>
          <p:cNvSpPr>
            <a:spLocks noGrp="1"/>
          </p:cNvSpPr>
          <p:nvPr>
            <p:ph type="dt" sz="half" idx="2"/>
            <p:custDataLst>
              <p:tags r:id="rId2"/>
            </p:custDataLst>
          </p:nvPr>
        </p:nvSpPr>
        <p:spPr>
          <a:xfrm>
            <a:off x="609600" y="6248400"/>
            <a:ext cx="284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页脚占位符 3"/>
          <p:cNvSpPr>
            <a:spLocks noGrp="1"/>
          </p:cNvSpPr>
          <p:nvPr>
            <p:ph type="ftr" sz="quarter" idx="3"/>
            <p:custDataLst>
              <p:tags r:id="rId3"/>
            </p:custDataLst>
          </p:nvPr>
        </p:nvSpPr>
        <p:spPr>
          <a:xfrm>
            <a:off x="4165600" y="6248400"/>
            <a:ext cx="3860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灯片编号占位符 4"/>
          <p:cNvSpPr>
            <a:spLocks noGrp="1"/>
          </p:cNvSpPr>
          <p:nvPr>
            <p:ph type="sldNum" sz="quarter" idx="4"/>
            <p:custDataLst>
              <p:tags r:id="rId4"/>
            </p:custDataLst>
          </p:nvPr>
        </p:nvSpPr>
        <p:spPr>
          <a:xfrm>
            <a:off x="8737600" y="6248400"/>
            <a:ext cx="284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algn="r" fontAlgn="base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Blur radius="15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65E7E79A-87EA-4C20-8BE5-9614179C716B}" type="datetimeFigureOut">
              <a:rPr lang="zh-CN" altLang="en-US" smtClean="0"/>
              <a:t>2025/5/25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1EB2FC93-3781-47A3-B43F-BC12E2A9DA52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8357" y="183891"/>
            <a:ext cx="849073" cy="364662"/>
          </a:xfrm>
          <a:prstGeom prst="rect">
            <a:avLst/>
          </a:prstGeom>
        </p:spPr>
      </p:pic>
      <p:sp>
        <p:nvSpPr>
          <p:cNvPr id="3" name="矩形 2"/>
          <p:cNvSpPr/>
          <p:nvPr userDrawn="1">
            <p:custDataLst>
              <p:tags r:id="rId2"/>
            </p:custDataLst>
          </p:nvPr>
        </p:nvSpPr>
        <p:spPr>
          <a:xfrm>
            <a:off x="0" y="-1612"/>
            <a:ext cx="12192000" cy="599187"/>
          </a:xfrm>
          <a:prstGeom prst="rect">
            <a:avLst/>
          </a:prstGeom>
          <a:solidFill>
            <a:srgbClr val="1BA0C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389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79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cxnSp>
        <p:nvCxnSpPr>
          <p:cNvPr id="7" name="直接连接符 6"/>
          <p:cNvCxnSpPr/>
          <p:nvPr userDrawn="1">
            <p:custDataLst>
              <p:tags r:id="rId3"/>
            </p:custDataLst>
          </p:nvPr>
        </p:nvCxnSpPr>
        <p:spPr>
          <a:xfrm>
            <a:off x="0" y="544170"/>
            <a:ext cx="12192000" cy="0"/>
          </a:xfrm>
          <a:prstGeom prst="line">
            <a:avLst/>
          </a:prstGeom>
          <a:ln>
            <a:solidFill>
              <a:srgbClr val="D2DEE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  <a:p>
            <a:pPr lvl="1" fontAlgn="base"/>
            <a:r>
              <a:rPr lang="zh-CN" altLang="en-US" strike="noStrike" noProof="1"/>
              <a:t>第二级</a:t>
            </a:r>
          </a:p>
          <a:p>
            <a:pPr lvl="2" fontAlgn="base"/>
            <a:r>
              <a:rPr lang="zh-CN" altLang="en-US" strike="noStrike" noProof="1"/>
              <a:t>第三级</a:t>
            </a:r>
          </a:p>
          <a:p>
            <a:pPr lvl="3" fontAlgn="base"/>
            <a:r>
              <a:rPr lang="zh-CN" altLang="en-US" strike="noStrike" noProof="1"/>
              <a:t>第四级</a:t>
            </a:r>
          </a:p>
          <a:p>
            <a:pPr lvl="4" fontAlgn="base"/>
            <a:r>
              <a:rPr lang="zh-CN" altLang="en-US" strike="noStrike" noProof="1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pPr fontAlgn="base"/>
            <a:r>
              <a:rPr lang="zh-CN" altLang="en-US" strike="noStrike" noProof="1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fontAlgn="base"/>
            <a:r>
              <a:rPr lang="zh-CN" altLang="en-US" strike="noStrike" noProof="1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2.xml"/><Relationship Id="rId20" Type="http://schemas.openxmlformats.org/officeDocument/2006/relationships/tags" Target="../tags/tag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file:///D:\qq&#25991;&#20214;\712321467\Image\C2C\Image2\%7b75232B38-A165-1FB7-499C-2E1C792CACB5%7d.png" TargetMode="Externa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5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  <p:custDataLst>
              <p:tags r:id="rId16"/>
            </p:custDataLst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5"/>
            <p:custDataLst>
              <p:tags r:id="rId17"/>
            </p:custDataLst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 anchor="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 indent="-285750"/>
            <a:r>
              <a:rPr lang="zh-CN" altLang="en-US"/>
              <a:t>第二级</a:t>
            </a:r>
          </a:p>
          <a:p>
            <a:pPr lvl="2" indent="-228600"/>
            <a:r>
              <a:rPr lang="zh-CN" altLang="en-US"/>
              <a:t>第三级</a:t>
            </a:r>
          </a:p>
          <a:p>
            <a:pPr lvl="3" indent="-228600"/>
            <a:r>
              <a:rPr lang="zh-CN" altLang="en-US"/>
              <a:t>第四级</a:t>
            </a:r>
          </a:p>
          <a:p>
            <a:pPr lvl="4" indent="-228600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8"/>
            </p:custDataLst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9"/>
            </p:custDataLst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0"/>
            </p:custDataLst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fontAlgn="base" hangingPunct="1"/>
            <a:fld id="{9A0DB2DC-4C9A-4742-B13C-FB6460FD3503}" type="slidenum">
              <a:rPr lang="en-US" altLang="zh-CN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‹#›</a:t>
            </a:fld>
            <a:endParaRPr lang="en-US" altLang="zh-CN" strike="noStrike" noProof="1">
              <a:latin typeface="Arial" panose="020B0604020202020204" pitchFamily="34" charset="0"/>
            </a:endParaRPr>
          </a:p>
        </p:txBody>
      </p:sp>
      <p:pic>
        <p:nvPicPr>
          <p:cNvPr id="1028" name="图片 1073743875" descr="学科网 zxxk.com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3" r:link="rId24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90.xml"/><Relationship Id="rId13" Type="http://schemas.openxmlformats.org/officeDocument/2006/relationships/tags" Target="../tags/tag95.xml"/><Relationship Id="rId18" Type="http://schemas.openxmlformats.org/officeDocument/2006/relationships/tags" Target="../tags/tag100.xml"/><Relationship Id="rId3" Type="http://schemas.openxmlformats.org/officeDocument/2006/relationships/tags" Target="../tags/tag85.xml"/><Relationship Id="rId21" Type="http://schemas.openxmlformats.org/officeDocument/2006/relationships/image" Target="../media/image5.png"/><Relationship Id="rId7" Type="http://schemas.openxmlformats.org/officeDocument/2006/relationships/tags" Target="../tags/tag89.xml"/><Relationship Id="rId12" Type="http://schemas.openxmlformats.org/officeDocument/2006/relationships/tags" Target="../tags/tag94.xml"/><Relationship Id="rId17" Type="http://schemas.openxmlformats.org/officeDocument/2006/relationships/tags" Target="../tags/tag99.xml"/><Relationship Id="rId2" Type="http://schemas.openxmlformats.org/officeDocument/2006/relationships/tags" Target="../tags/tag84.xml"/><Relationship Id="rId16" Type="http://schemas.openxmlformats.org/officeDocument/2006/relationships/tags" Target="../tags/tag98.xml"/><Relationship Id="rId20" Type="http://schemas.openxmlformats.org/officeDocument/2006/relationships/notesSlide" Target="../notesSlides/notesSlide1.xml"/><Relationship Id="rId1" Type="http://schemas.openxmlformats.org/officeDocument/2006/relationships/tags" Target="../tags/tag83.xml"/><Relationship Id="rId6" Type="http://schemas.openxmlformats.org/officeDocument/2006/relationships/tags" Target="../tags/tag88.xml"/><Relationship Id="rId11" Type="http://schemas.openxmlformats.org/officeDocument/2006/relationships/tags" Target="../tags/tag93.xml"/><Relationship Id="rId5" Type="http://schemas.openxmlformats.org/officeDocument/2006/relationships/tags" Target="../tags/tag87.xml"/><Relationship Id="rId15" Type="http://schemas.openxmlformats.org/officeDocument/2006/relationships/tags" Target="../tags/tag97.xml"/><Relationship Id="rId23" Type="http://schemas.openxmlformats.org/officeDocument/2006/relationships/image" Target="../media/image7.png"/><Relationship Id="rId10" Type="http://schemas.openxmlformats.org/officeDocument/2006/relationships/tags" Target="../tags/tag92.xml"/><Relationship Id="rId19" Type="http://schemas.openxmlformats.org/officeDocument/2006/relationships/slideLayout" Target="../slideLayouts/slideLayout13.xml"/><Relationship Id="rId4" Type="http://schemas.openxmlformats.org/officeDocument/2006/relationships/tags" Target="../tags/tag86.xml"/><Relationship Id="rId9" Type="http://schemas.openxmlformats.org/officeDocument/2006/relationships/tags" Target="../tags/tag91.xml"/><Relationship Id="rId14" Type="http://schemas.openxmlformats.org/officeDocument/2006/relationships/tags" Target="../tags/tag96.xml"/><Relationship Id="rId22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09.xml"/><Relationship Id="rId13" Type="http://schemas.openxmlformats.org/officeDocument/2006/relationships/tags" Target="../tags/tag214.xml"/><Relationship Id="rId18" Type="http://schemas.openxmlformats.org/officeDocument/2006/relationships/hyperlink" Target="../AppData/Local/Microsoft/Windows/Temporary%20Internet%20Files/Content.IE5/8WC5F72J/&#38745;&#30005;&#22797;&#21360;.swf" TargetMode="External"/><Relationship Id="rId3" Type="http://schemas.openxmlformats.org/officeDocument/2006/relationships/tags" Target="../tags/tag204.xml"/><Relationship Id="rId21" Type="http://schemas.openxmlformats.org/officeDocument/2006/relationships/image" Target="../media/image29.jpeg"/><Relationship Id="rId7" Type="http://schemas.openxmlformats.org/officeDocument/2006/relationships/tags" Target="../tags/tag208.xml"/><Relationship Id="rId12" Type="http://schemas.openxmlformats.org/officeDocument/2006/relationships/tags" Target="../tags/tag213.xml"/><Relationship Id="rId17" Type="http://schemas.openxmlformats.org/officeDocument/2006/relationships/image" Target="../media/image27.jpeg"/><Relationship Id="rId2" Type="http://schemas.openxmlformats.org/officeDocument/2006/relationships/tags" Target="../tags/tag203.xml"/><Relationship Id="rId16" Type="http://schemas.openxmlformats.org/officeDocument/2006/relationships/hyperlink" Target="../AppData/Local/Microsoft/Windows/Temporary%20Internet%20Files/Content.IE5/8WC5F72J/&#38745;&#30005;&#38500;&#23576;.swf" TargetMode="External"/><Relationship Id="rId20" Type="http://schemas.openxmlformats.org/officeDocument/2006/relationships/hyperlink" Target="../AppData/Local/Microsoft/Windows/Temporary%20Internet%20Files/Content.IE5/8WC5F72J/&#38745;&#30005;&#28034;&#25975;.swf" TargetMode="External"/><Relationship Id="rId1" Type="http://schemas.openxmlformats.org/officeDocument/2006/relationships/tags" Target="../tags/tag202.xml"/><Relationship Id="rId6" Type="http://schemas.openxmlformats.org/officeDocument/2006/relationships/tags" Target="../tags/tag207.xml"/><Relationship Id="rId11" Type="http://schemas.openxmlformats.org/officeDocument/2006/relationships/tags" Target="../tags/tag212.xml"/><Relationship Id="rId5" Type="http://schemas.openxmlformats.org/officeDocument/2006/relationships/tags" Target="../tags/tag206.xml"/><Relationship Id="rId15" Type="http://schemas.openxmlformats.org/officeDocument/2006/relationships/notesSlide" Target="../notesSlides/notesSlide5.xml"/><Relationship Id="rId10" Type="http://schemas.openxmlformats.org/officeDocument/2006/relationships/tags" Target="../tags/tag211.xml"/><Relationship Id="rId19" Type="http://schemas.openxmlformats.org/officeDocument/2006/relationships/image" Target="../media/image28.jpeg"/><Relationship Id="rId4" Type="http://schemas.openxmlformats.org/officeDocument/2006/relationships/tags" Target="../tags/tag205.xml"/><Relationship Id="rId9" Type="http://schemas.openxmlformats.org/officeDocument/2006/relationships/tags" Target="../tags/tag210.xml"/><Relationship Id="rId1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24.xml"/><Relationship Id="rId13" Type="http://schemas.openxmlformats.org/officeDocument/2006/relationships/tags" Target="../tags/tag229.xml"/><Relationship Id="rId18" Type="http://schemas.openxmlformats.org/officeDocument/2006/relationships/tags" Target="../tags/tag234.xml"/><Relationship Id="rId26" Type="http://schemas.openxmlformats.org/officeDocument/2006/relationships/tags" Target="../tags/tag242.xml"/><Relationship Id="rId3" Type="http://schemas.openxmlformats.org/officeDocument/2006/relationships/tags" Target="../tags/tag219.xml"/><Relationship Id="rId21" Type="http://schemas.openxmlformats.org/officeDocument/2006/relationships/tags" Target="../tags/tag237.xml"/><Relationship Id="rId7" Type="http://schemas.openxmlformats.org/officeDocument/2006/relationships/tags" Target="../tags/tag223.xml"/><Relationship Id="rId12" Type="http://schemas.openxmlformats.org/officeDocument/2006/relationships/tags" Target="../tags/tag228.xml"/><Relationship Id="rId17" Type="http://schemas.openxmlformats.org/officeDocument/2006/relationships/tags" Target="../tags/tag233.xml"/><Relationship Id="rId25" Type="http://schemas.openxmlformats.org/officeDocument/2006/relationships/tags" Target="../tags/tag241.xml"/><Relationship Id="rId2" Type="http://schemas.openxmlformats.org/officeDocument/2006/relationships/tags" Target="../tags/tag218.xml"/><Relationship Id="rId16" Type="http://schemas.openxmlformats.org/officeDocument/2006/relationships/tags" Target="../tags/tag232.xml"/><Relationship Id="rId20" Type="http://schemas.openxmlformats.org/officeDocument/2006/relationships/tags" Target="../tags/tag236.xml"/><Relationship Id="rId29" Type="http://schemas.openxmlformats.org/officeDocument/2006/relationships/notesSlide" Target="../notesSlides/notesSlide6.xml"/><Relationship Id="rId1" Type="http://schemas.openxmlformats.org/officeDocument/2006/relationships/tags" Target="../tags/tag217.xml"/><Relationship Id="rId6" Type="http://schemas.openxmlformats.org/officeDocument/2006/relationships/tags" Target="../tags/tag222.xml"/><Relationship Id="rId11" Type="http://schemas.openxmlformats.org/officeDocument/2006/relationships/tags" Target="../tags/tag227.xml"/><Relationship Id="rId24" Type="http://schemas.openxmlformats.org/officeDocument/2006/relationships/tags" Target="../tags/tag240.xml"/><Relationship Id="rId5" Type="http://schemas.openxmlformats.org/officeDocument/2006/relationships/tags" Target="../tags/tag221.xml"/><Relationship Id="rId15" Type="http://schemas.openxmlformats.org/officeDocument/2006/relationships/tags" Target="../tags/tag231.xml"/><Relationship Id="rId23" Type="http://schemas.openxmlformats.org/officeDocument/2006/relationships/tags" Target="../tags/tag239.xml"/><Relationship Id="rId28" Type="http://schemas.openxmlformats.org/officeDocument/2006/relationships/slideLayout" Target="../slideLayouts/slideLayout2.xml"/><Relationship Id="rId10" Type="http://schemas.openxmlformats.org/officeDocument/2006/relationships/tags" Target="../tags/tag226.xml"/><Relationship Id="rId19" Type="http://schemas.openxmlformats.org/officeDocument/2006/relationships/tags" Target="../tags/tag235.xml"/><Relationship Id="rId31" Type="http://schemas.microsoft.com/office/2007/relationships/hdphoto" Target="../media/hdphoto2.wdp"/><Relationship Id="rId4" Type="http://schemas.openxmlformats.org/officeDocument/2006/relationships/tags" Target="../tags/tag220.xml"/><Relationship Id="rId9" Type="http://schemas.openxmlformats.org/officeDocument/2006/relationships/tags" Target="../tags/tag225.xml"/><Relationship Id="rId14" Type="http://schemas.openxmlformats.org/officeDocument/2006/relationships/tags" Target="../tags/tag230.xml"/><Relationship Id="rId22" Type="http://schemas.openxmlformats.org/officeDocument/2006/relationships/tags" Target="../tags/tag238.xml"/><Relationship Id="rId27" Type="http://schemas.openxmlformats.org/officeDocument/2006/relationships/tags" Target="../tags/tag243.xml"/><Relationship Id="rId30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253.xml"/><Relationship Id="rId3" Type="http://schemas.openxmlformats.org/officeDocument/2006/relationships/tags" Target="../tags/tag248.xml"/><Relationship Id="rId7" Type="http://schemas.openxmlformats.org/officeDocument/2006/relationships/tags" Target="../tags/tag252.xml"/><Relationship Id="rId2" Type="http://schemas.openxmlformats.org/officeDocument/2006/relationships/tags" Target="../tags/tag247.xml"/><Relationship Id="rId1" Type="http://schemas.openxmlformats.org/officeDocument/2006/relationships/tags" Target="../tags/tag246.xml"/><Relationship Id="rId6" Type="http://schemas.openxmlformats.org/officeDocument/2006/relationships/tags" Target="../tags/tag251.xml"/><Relationship Id="rId11" Type="http://schemas.openxmlformats.org/officeDocument/2006/relationships/image" Target="../media/image31.png"/><Relationship Id="rId5" Type="http://schemas.openxmlformats.org/officeDocument/2006/relationships/tags" Target="../tags/tag250.xml"/><Relationship Id="rId10" Type="http://schemas.openxmlformats.org/officeDocument/2006/relationships/slideLayout" Target="../slideLayouts/slideLayout2.xml"/><Relationship Id="rId4" Type="http://schemas.openxmlformats.org/officeDocument/2006/relationships/tags" Target="../tags/tag249.xml"/><Relationship Id="rId9" Type="http://schemas.openxmlformats.org/officeDocument/2006/relationships/tags" Target="../tags/tag25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257.xml"/><Relationship Id="rId2" Type="http://schemas.openxmlformats.org/officeDocument/2006/relationships/tags" Target="../tags/tag256.xml"/><Relationship Id="rId1" Type="http://schemas.openxmlformats.org/officeDocument/2006/relationships/tags" Target="../tags/tag255.xml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260.xml"/><Relationship Id="rId2" Type="http://schemas.openxmlformats.org/officeDocument/2006/relationships/tags" Target="../tags/tag259.xml"/><Relationship Id="rId1" Type="http://schemas.openxmlformats.org/officeDocument/2006/relationships/tags" Target="../tags/tag258.xml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105.xml"/><Relationship Id="rId7" Type="http://schemas.openxmlformats.org/officeDocument/2006/relationships/tags" Target="../tags/tag107.xml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video" Target="../media/media1.mp4"/><Relationship Id="rId5" Type="http://schemas.microsoft.com/office/2007/relationships/media" Target="../media/media1.mp4"/><Relationship Id="rId4" Type="http://schemas.openxmlformats.org/officeDocument/2006/relationships/tags" Target="../tags/tag106.xml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115.xml"/><Relationship Id="rId13" Type="http://schemas.openxmlformats.org/officeDocument/2006/relationships/slideLayout" Target="../slideLayouts/slideLayout7.xml"/><Relationship Id="rId3" Type="http://schemas.openxmlformats.org/officeDocument/2006/relationships/tags" Target="../tags/tag110.xml"/><Relationship Id="rId7" Type="http://schemas.openxmlformats.org/officeDocument/2006/relationships/tags" Target="../tags/tag114.xml"/><Relationship Id="rId12" Type="http://schemas.openxmlformats.org/officeDocument/2006/relationships/tags" Target="../tags/tag119.xml"/><Relationship Id="rId17" Type="http://schemas.openxmlformats.org/officeDocument/2006/relationships/image" Target="../media/image11.jpeg"/><Relationship Id="rId2" Type="http://schemas.openxmlformats.org/officeDocument/2006/relationships/tags" Target="../tags/tag109.xml"/><Relationship Id="rId16" Type="http://schemas.openxmlformats.org/officeDocument/2006/relationships/image" Target="../media/image10.jpeg"/><Relationship Id="rId1" Type="http://schemas.openxmlformats.org/officeDocument/2006/relationships/tags" Target="../tags/tag108.xml"/><Relationship Id="rId6" Type="http://schemas.openxmlformats.org/officeDocument/2006/relationships/tags" Target="../tags/tag113.xml"/><Relationship Id="rId11" Type="http://schemas.openxmlformats.org/officeDocument/2006/relationships/tags" Target="../tags/tag118.xml"/><Relationship Id="rId5" Type="http://schemas.openxmlformats.org/officeDocument/2006/relationships/tags" Target="../tags/tag112.xml"/><Relationship Id="rId15" Type="http://schemas.openxmlformats.org/officeDocument/2006/relationships/image" Target="../media/image9.jpeg"/><Relationship Id="rId10" Type="http://schemas.openxmlformats.org/officeDocument/2006/relationships/tags" Target="../tags/tag117.xml"/><Relationship Id="rId4" Type="http://schemas.openxmlformats.org/officeDocument/2006/relationships/tags" Target="../tags/tag111.xml"/><Relationship Id="rId9" Type="http://schemas.openxmlformats.org/officeDocument/2006/relationships/tags" Target="../tags/tag116.xml"/><Relationship Id="rId1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28.xml"/><Relationship Id="rId13" Type="http://schemas.openxmlformats.org/officeDocument/2006/relationships/tags" Target="../tags/tag133.xml"/><Relationship Id="rId18" Type="http://schemas.openxmlformats.org/officeDocument/2006/relationships/tags" Target="../tags/tag138.xml"/><Relationship Id="rId26" Type="http://schemas.openxmlformats.org/officeDocument/2006/relationships/image" Target="../media/image15.gif"/><Relationship Id="rId3" Type="http://schemas.openxmlformats.org/officeDocument/2006/relationships/tags" Target="../tags/tag125.xml"/><Relationship Id="rId21" Type="http://schemas.openxmlformats.org/officeDocument/2006/relationships/slideLayout" Target="../slideLayouts/slideLayout2.xml"/><Relationship Id="rId7" Type="http://schemas.openxmlformats.org/officeDocument/2006/relationships/video" Target="../media/media2.mp4"/><Relationship Id="rId12" Type="http://schemas.openxmlformats.org/officeDocument/2006/relationships/tags" Target="../tags/tag132.xml"/><Relationship Id="rId17" Type="http://schemas.openxmlformats.org/officeDocument/2006/relationships/tags" Target="../tags/tag137.xml"/><Relationship Id="rId25" Type="http://schemas.openxmlformats.org/officeDocument/2006/relationships/image" Target="../media/image14.png"/><Relationship Id="rId2" Type="http://schemas.openxmlformats.org/officeDocument/2006/relationships/tags" Target="../tags/tag124.xml"/><Relationship Id="rId16" Type="http://schemas.openxmlformats.org/officeDocument/2006/relationships/tags" Target="../tags/tag136.xml"/><Relationship Id="rId20" Type="http://schemas.openxmlformats.org/officeDocument/2006/relationships/tags" Target="../tags/tag140.xml"/><Relationship Id="rId1" Type="http://schemas.openxmlformats.org/officeDocument/2006/relationships/tags" Target="../tags/tag123.xml"/><Relationship Id="rId6" Type="http://schemas.microsoft.com/office/2007/relationships/media" Target="../media/media2.mp4"/><Relationship Id="rId11" Type="http://schemas.openxmlformats.org/officeDocument/2006/relationships/tags" Target="../tags/tag131.xml"/><Relationship Id="rId24" Type="http://schemas.openxmlformats.org/officeDocument/2006/relationships/image" Target="../media/image13.jpeg"/><Relationship Id="rId5" Type="http://schemas.openxmlformats.org/officeDocument/2006/relationships/tags" Target="../tags/tag127.xml"/><Relationship Id="rId15" Type="http://schemas.openxmlformats.org/officeDocument/2006/relationships/tags" Target="../tags/tag135.xml"/><Relationship Id="rId23" Type="http://schemas.openxmlformats.org/officeDocument/2006/relationships/image" Target="../media/image12.jpeg"/><Relationship Id="rId10" Type="http://schemas.openxmlformats.org/officeDocument/2006/relationships/tags" Target="../tags/tag130.xml"/><Relationship Id="rId19" Type="http://schemas.openxmlformats.org/officeDocument/2006/relationships/tags" Target="../tags/tag139.xml"/><Relationship Id="rId4" Type="http://schemas.openxmlformats.org/officeDocument/2006/relationships/tags" Target="../tags/tag126.xml"/><Relationship Id="rId9" Type="http://schemas.openxmlformats.org/officeDocument/2006/relationships/tags" Target="../tags/tag129.xml"/><Relationship Id="rId14" Type="http://schemas.openxmlformats.org/officeDocument/2006/relationships/tags" Target="../tags/tag134.xml"/><Relationship Id="rId2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50.xml"/><Relationship Id="rId13" Type="http://schemas.openxmlformats.org/officeDocument/2006/relationships/tags" Target="../tags/tag155.xml"/><Relationship Id="rId18" Type="http://schemas.openxmlformats.org/officeDocument/2006/relationships/image" Target="../media/image16.jpeg"/><Relationship Id="rId3" Type="http://schemas.openxmlformats.org/officeDocument/2006/relationships/tags" Target="../tags/tag145.xml"/><Relationship Id="rId21" Type="http://schemas.openxmlformats.org/officeDocument/2006/relationships/image" Target="../media/image18.png"/><Relationship Id="rId7" Type="http://schemas.openxmlformats.org/officeDocument/2006/relationships/tags" Target="../tags/tag149.xml"/><Relationship Id="rId12" Type="http://schemas.openxmlformats.org/officeDocument/2006/relationships/tags" Target="../tags/tag154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144.xml"/><Relationship Id="rId16" Type="http://schemas.openxmlformats.org/officeDocument/2006/relationships/tags" Target="../tags/tag158.xml"/><Relationship Id="rId20" Type="http://schemas.openxmlformats.org/officeDocument/2006/relationships/hyperlink" Target="7-&#35270;&#39057;-08-&#30005;&#33655;&#38388;&#30456;&#20114;&#20316;&#29992;.flv" TargetMode="External"/><Relationship Id="rId1" Type="http://schemas.openxmlformats.org/officeDocument/2006/relationships/tags" Target="../tags/tag143.xml"/><Relationship Id="rId6" Type="http://schemas.openxmlformats.org/officeDocument/2006/relationships/tags" Target="../tags/tag148.xml"/><Relationship Id="rId11" Type="http://schemas.openxmlformats.org/officeDocument/2006/relationships/tags" Target="../tags/tag153.xml"/><Relationship Id="rId5" Type="http://schemas.openxmlformats.org/officeDocument/2006/relationships/tags" Target="../tags/tag147.xml"/><Relationship Id="rId15" Type="http://schemas.openxmlformats.org/officeDocument/2006/relationships/tags" Target="../tags/tag157.xml"/><Relationship Id="rId10" Type="http://schemas.openxmlformats.org/officeDocument/2006/relationships/tags" Target="../tags/tag152.xml"/><Relationship Id="rId19" Type="http://schemas.openxmlformats.org/officeDocument/2006/relationships/image" Target="../media/image17.jpeg"/><Relationship Id="rId4" Type="http://schemas.openxmlformats.org/officeDocument/2006/relationships/tags" Target="../tags/tag146.xml"/><Relationship Id="rId9" Type="http://schemas.openxmlformats.org/officeDocument/2006/relationships/tags" Target="../tags/tag151.xml"/><Relationship Id="rId14" Type="http://schemas.openxmlformats.org/officeDocument/2006/relationships/tags" Target="../tags/tag15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66.xml"/><Relationship Id="rId13" Type="http://schemas.openxmlformats.org/officeDocument/2006/relationships/tags" Target="../tags/tag171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161.xml"/><Relationship Id="rId21" Type="http://schemas.openxmlformats.org/officeDocument/2006/relationships/image" Target="../media/image21.jpeg"/><Relationship Id="rId7" Type="http://schemas.openxmlformats.org/officeDocument/2006/relationships/tags" Target="../tags/tag165.xml"/><Relationship Id="rId12" Type="http://schemas.openxmlformats.org/officeDocument/2006/relationships/tags" Target="../tags/tag170.xml"/><Relationship Id="rId17" Type="http://schemas.openxmlformats.org/officeDocument/2006/relationships/tags" Target="../tags/tag175.xml"/><Relationship Id="rId2" Type="http://schemas.openxmlformats.org/officeDocument/2006/relationships/tags" Target="../tags/tag160.xml"/><Relationship Id="rId16" Type="http://schemas.openxmlformats.org/officeDocument/2006/relationships/tags" Target="../tags/tag174.xml"/><Relationship Id="rId20" Type="http://schemas.openxmlformats.org/officeDocument/2006/relationships/image" Target="../media/image20.jpeg"/><Relationship Id="rId1" Type="http://schemas.openxmlformats.org/officeDocument/2006/relationships/tags" Target="../tags/tag159.xml"/><Relationship Id="rId6" Type="http://schemas.openxmlformats.org/officeDocument/2006/relationships/tags" Target="../tags/tag164.xml"/><Relationship Id="rId11" Type="http://schemas.openxmlformats.org/officeDocument/2006/relationships/tags" Target="../tags/tag169.xml"/><Relationship Id="rId5" Type="http://schemas.openxmlformats.org/officeDocument/2006/relationships/tags" Target="../tags/tag163.xml"/><Relationship Id="rId15" Type="http://schemas.openxmlformats.org/officeDocument/2006/relationships/tags" Target="../tags/tag173.xml"/><Relationship Id="rId10" Type="http://schemas.openxmlformats.org/officeDocument/2006/relationships/tags" Target="../tags/tag168.xml"/><Relationship Id="rId19" Type="http://schemas.openxmlformats.org/officeDocument/2006/relationships/image" Target="../media/image19.jpeg"/><Relationship Id="rId4" Type="http://schemas.openxmlformats.org/officeDocument/2006/relationships/tags" Target="../tags/tag162.xml"/><Relationship Id="rId9" Type="http://schemas.openxmlformats.org/officeDocument/2006/relationships/tags" Target="../tags/tag167.xml"/><Relationship Id="rId14" Type="http://schemas.openxmlformats.org/officeDocument/2006/relationships/tags" Target="../tags/tag17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178.xml"/><Relationship Id="rId7" Type="http://schemas.openxmlformats.org/officeDocument/2006/relationships/tags" Target="../tags/tag182.xml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tags" Target="../tags/tag181.xml"/><Relationship Id="rId5" Type="http://schemas.openxmlformats.org/officeDocument/2006/relationships/tags" Target="../tags/tag180.xml"/><Relationship Id="rId10" Type="http://schemas.openxmlformats.org/officeDocument/2006/relationships/image" Target="../media/image23.png"/><Relationship Id="rId4" Type="http://schemas.openxmlformats.org/officeDocument/2006/relationships/tags" Target="../tags/tag179.xml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88.xml"/><Relationship Id="rId3" Type="http://schemas.openxmlformats.org/officeDocument/2006/relationships/tags" Target="../tags/tag185.xml"/><Relationship Id="rId7" Type="http://schemas.openxmlformats.org/officeDocument/2006/relationships/video" Target="../media/media3.mp4"/><Relationship Id="rId2" Type="http://schemas.openxmlformats.org/officeDocument/2006/relationships/tags" Target="../tags/tag184.xml"/><Relationship Id="rId1" Type="http://schemas.openxmlformats.org/officeDocument/2006/relationships/tags" Target="../tags/tag183.xml"/><Relationship Id="rId6" Type="http://schemas.microsoft.com/office/2007/relationships/media" Target="../media/media3.mp4"/><Relationship Id="rId11" Type="http://schemas.openxmlformats.org/officeDocument/2006/relationships/image" Target="../media/image25.png"/><Relationship Id="rId5" Type="http://schemas.openxmlformats.org/officeDocument/2006/relationships/tags" Target="../tags/tag187.xml"/><Relationship Id="rId10" Type="http://schemas.openxmlformats.org/officeDocument/2006/relationships/image" Target="../media/image24.png"/><Relationship Id="rId4" Type="http://schemas.openxmlformats.org/officeDocument/2006/relationships/tags" Target="../tags/tag186.xml"/><Relationship Id="rId9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96.xml"/><Relationship Id="rId13" Type="http://schemas.openxmlformats.org/officeDocument/2006/relationships/notesSlide" Target="../notesSlides/notesSlide4.xml"/><Relationship Id="rId3" Type="http://schemas.openxmlformats.org/officeDocument/2006/relationships/tags" Target="../tags/tag191.xml"/><Relationship Id="rId7" Type="http://schemas.openxmlformats.org/officeDocument/2006/relationships/tags" Target="../tags/tag195.xml"/><Relationship Id="rId12" Type="http://schemas.openxmlformats.org/officeDocument/2006/relationships/slideLayout" Target="../slideLayouts/slideLayout2.xml"/><Relationship Id="rId2" Type="http://schemas.openxmlformats.org/officeDocument/2006/relationships/tags" Target="../tags/tag190.xml"/><Relationship Id="rId1" Type="http://schemas.openxmlformats.org/officeDocument/2006/relationships/tags" Target="../tags/tag189.xml"/><Relationship Id="rId6" Type="http://schemas.openxmlformats.org/officeDocument/2006/relationships/tags" Target="../tags/tag194.xml"/><Relationship Id="rId11" Type="http://schemas.openxmlformats.org/officeDocument/2006/relationships/tags" Target="../tags/tag199.xml"/><Relationship Id="rId5" Type="http://schemas.openxmlformats.org/officeDocument/2006/relationships/tags" Target="../tags/tag193.xml"/><Relationship Id="rId10" Type="http://schemas.openxmlformats.org/officeDocument/2006/relationships/tags" Target="../tags/tag198.xml"/><Relationship Id="rId4" Type="http://schemas.openxmlformats.org/officeDocument/2006/relationships/tags" Target="../tags/tag192.xml"/><Relationship Id="rId9" Type="http://schemas.openxmlformats.org/officeDocument/2006/relationships/tags" Target="../tags/tag197.xml"/><Relationship Id="rId1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>
            <p:custDataLst>
              <p:tags r:id="rId1"/>
            </p:custDataLst>
          </p:nvPr>
        </p:nvGrpSpPr>
        <p:grpSpPr>
          <a:xfrm>
            <a:off x="1812000" y="365812"/>
            <a:ext cx="8568000" cy="4003127"/>
            <a:chOff x="288000" y="-491441"/>
            <a:chExt cx="8568000" cy="4003126"/>
          </a:xfrm>
        </p:grpSpPr>
        <p:grpSp>
          <p:nvGrpSpPr>
            <p:cNvPr id="2" name="组合 1"/>
            <p:cNvGrpSpPr/>
            <p:nvPr>
              <p:custDataLst>
                <p:tags r:id="rId5"/>
              </p:custDataLst>
            </p:nvPr>
          </p:nvGrpSpPr>
          <p:grpSpPr>
            <a:xfrm>
              <a:off x="288000" y="372438"/>
              <a:ext cx="8568000" cy="3139247"/>
              <a:chOff x="288000" y="-113946"/>
              <a:chExt cx="8568000" cy="3139247"/>
            </a:xfrm>
          </p:grpSpPr>
          <p:grpSp>
            <p:nvGrpSpPr>
              <p:cNvPr id="3" name="组合 2"/>
              <p:cNvGrpSpPr/>
              <p:nvPr>
                <p:custDataLst>
                  <p:tags r:id="rId14"/>
                </p:custDataLst>
              </p:nvPr>
            </p:nvGrpSpPr>
            <p:grpSpPr>
              <a:xfrm>
                <a:off x="288000" y="303213"/>
                <a:ext cx="8568000" cy="2722088"/>
                <a:chOff x="288000" y="303213"/>
                <a:chExt cx="8568000" cy="2722088"/>
              </a:xfrm>
            </p:grpSpPr>
            <p:sp>
              <p:nvSpPr>
                <p:cNvPr id="6" name="矩形 9"/>
                <p:cNvSpPr/>
                <p:nvPr>
                  <p:custDataLst>
                    <p:tags r:id="rId17"/>
                  </p:custDataLst>
                </p:nvPr>
              </p:nvSpPr>
              <p:spPr>
                <a:xfrm>
                  <a:off x="413994" y="1825422"/>
                  <a:ext cx="8316000" cy="1199879"/>
                </a:xfrm>
                <a:custGeom>
                  <a:avLst/>
                  <a:gdLst>
                    <a:gd name="connsiteX0" fmla="*/ 0 w 8640000"/>
                    <a:gd name="connsiteY0" fmla="*/ 0 h 1218149"/>
                    <a:gd name="connsiteX1" fmla="*/ 8640000 w 8640000"/>
                    <a:gd name="connsiteY1" fmla="*/ 0 h 1218149"/>
                    <a:gd name="connsiteX2" fmla="*/ 8640000 w 8640000"/>
                    <a:gd name="connsiteY2" fmla="*/ 1218149 h 1218149"/>
                    <a:gd name="connsiteX3" fmla="*/ 0 w 8640000"/>
                    <a:gd name="connsiteY3" fmla="*/ 1218149 h 1218149"/>
                    <a:gd name="connsiteX4" fmla="*/ 0 w 8640000"/>
                    <a:gd name="connsiteY4" fmla="*/ 0 h 1218149"/>
                    <a:gd name="connsiteX0-1" fmla="*/ 0 w 8640000"/>
                    <a:gd name="connsiteY0-2" fmla="*/ 0 h 1218149"/>
                    <a:gd name="connsiteX1-3" fmla="*/ 8640000 w 8640000"/>
                    <a:gd name="connsiteY1-4" fmla="*/ 0 h 1218149"/>
                    <a:gd name="connsiteX2-5" fmla="*/ 8640000 w 8640000"/>
                    <a:gd name="connsiteY2-6" fmla="*/ 1218149 h 1218149"/>
                    <a:gd name="connsiteX3-7" fmla="*/ 4329525 w 8640000"/>
                    <a:gd name="connsiteY3-8" fmla="*/ 1209676 h 1218149"/>
                    <a:gd name="connsiteX4-9" fmla="*/ 0 w 8640000"/>
                    <a:gd name="connsiteY4-10" fmla="*/ 1218149 h 1218149"/>
                    <a:gd name="connsiteX5" fmla="*/ 0 w 8640000"/>
                    <a:gd name="connsiteY5" fmla="*/ 0 h 1218149"/>
                    <a:gd name="connsiteX0-11" fmla="*/ 0 w 8640000"/>
                    <a:gd name="connsiteY0-12" fmla="*/ 0 h 1218149"/>
                    <a:gd name="connsiteX1-13" fmla="*/ 8640000 w 8640000"/>
                    <a:gd name="connsiteY1-14" fmla="*/ 0 h 1218149"/>
                    <a:gd name="connsiteX2-15" fmla="*/ 8640000 w 8640000"/>
                    <a:gd name="connsiteY2-16" fmla="*/ 1218149 h 1218149"/>
                    <a:gd name="connsiteX3-17" fmla="*/ 4320000 w 8640000"/>
                    <a:gd name="connsiteY3-18" fmla="*/ 952501 h 1218149"/>
                    <a:gd name="connsiteX4-19" fmla="*/ 0 w 8640000"/>
                    <a:gd name="connsiteY4-20" fmla="*/ 1218149 h 1218149"/>
                    <a:gd name="connsiteX5-21" fmla="*/ 0 w 8640000"/>
                    <a:gd name="connsiteY5-22" fmla="*/ 0 h 1218149"/>
                    <a:gd name="connsiteX0-23" fmla="*/ 0 w 8640000"/>
                    <a:gd name="connsiteY0-24" fmla="*/ 0 h 1218149"/>
                    <a:gd name="connsiteX1-25" fmla="*/ 8640000 w 8640000"/>
                    <a:gd name="connsiteY1-26" fmla="*/ 0 h 1218149"/>
                    <a:gd name="connsiteX2-27" fmla="*/ 8640000 w 8640000"/>
                    <a:gd name="connsiteY2-28" fmla="*/ 1218149 h 1218149"/>
                    <a:gd name="connsiteX3-29" fmla="*/ 4320000 w 8640000"/>
                    <a:gd name="connsiteY3-30" fmla="*/ 952501 h 1218149"/>
                    <a:gd name="connsiteX4-31" fmla="*/ 0 w 8640000"/>
                    <a:gd name="connsiteY4-32" fmla="*/ 1218149 h 1218149"/>
                    <a:gd name="connsiteX5-33" fmla="*/ 0 w 8640000"/>
                    <a:gd name="connsiteY5-34" fmla="*/ 0 h 1218149"/>
                    <a:gd name="connsiteX0-35" fmla="*/ 0 w 8640000"/>
                    <a:gd name="connsiteY0-36" fmla="*/ 0 h 1218149"/>
                    <a:gd name="connsiteX1-37" fmla="*/ 8640000 w 8640000"/>
                    <a:gd name="connsiteY1-38" fmla="*/ 0 h 1218149"/>
                    <a:gd name="connsiteX2-39" fmla="*/ 8640000 w 8640000"/>
                    <a:gd name="connsiteY2-40" fmla="*/ 1218149 h 1218149"/>
                    <a:gd name="connsiteX3-41" fmla="*/ 4329525 w 8640000"/>
                    <a:gd name="connsiteY3-42" fmla="*/ 1019176 h 1218149"/>
                    <a:gd name="connsiteX4-43" fmla="*/ 0 w 8640000"/>
                    <a:gd name="connsiteY4-44" fmla="*/ 1218149 h 1218149"/>
                    <a:gd name="connsiteX5-45" fmla="*/ 0 w 8640000"/>
                    <a:gd name="connsiteY5-46" fmla="*/ 0 h 1218149"/>
                    <a:gd name="connsiteX0-47" fmla="*/ 0 w 8640000"/>
                    <a:gd name="connsiteY0-48" fmla="*/ 0 h 1218149"/>
                    <a:gd name="connsiteX1-49" fmla="*/ 8640000 w 8640000"/>
                    <a:gd name="connsiteY1-50" fmla="*/ 0 h 1218149"/>
                    <a:gd name="connsiteX2-51" fmla="*/ 8640000 w 8640000"/>
                    <a:gd name="connsiteY2-52" fmla="*/ 1218149 h 1218149"/>
                    <a:gd name="connsiteX3-53" fmla="*/ 4329525 w 8640000"/>
                    <a:gd name="connsiteY3-54" fmla="*/ 1038226 h 1218149"/>
                    <a:gd name="connsiteX4-55" fmla="*/ 0 w 8640000"/>
                    <a:gd name="connsiteY4-56" fmla="*/ 1218149 h 1218149"/>
                    <a:gd name="connsiteX5-57" fmla="*/ 0 w 8640000"/>
                    <a:gd name="connsiteY5-58" fmla="*/ 0 h 1218149"/>
                    <a:gd name="connsiteX0-59" fmla="*/ 0 w 8640000"/>
                    <a:gd name="connsiteY0-60" fmla="*/ 0 h 1218149"/>
                    <a:gd name="connsiteX1-61" fmla="*/ 8640000 w 8640000"/>
                    <a:gd name="connsiteY1-62" fmla="*/ 0 h 1218149"/>
                    <a:gd name="connsiteX2-63" fmla="*/ 8640000 w 8640000"/>
                    <a:gd name="connsiteY2-64" fmla="*/ 1218149 h 1218149"/>
                    <a:gd name="connsiteX3-65" fmla="*/ 4329525 w 8640000"/>
                    <a:gd name="connsiteY3-66" fmla="*/ 1104901 h 1218149"/>
                    <a:gd name="connsiteX4-67" fmla="*/ 0 w 8640000"/>
                    <a:gd name="connsiteY4-68" fmla="*/ 1218149 h 1218149"/>
                    <a:gd name="connsiteX5-69" fmla="*/ 0 w 8640000"/>
                    <a:gd name="connsiteY5-70" fmla="*/ 0 h 1218149"/>
                    <a:gd name="connsiteX0-71" fmla="*/ 0 w 8640000"/>
                    <a:gd name="connsiteY0-72" fmla="*/ 0 h 1218149"/>
                    <a:gd name="connsiteX1-73" fmla="*/ 8640000 w 8640000"/>
                    <a:gd name="connsiteY1-74" fmla="*/ 0 h 1218149"/>
                    <a:gd name="connsiteX2-75" fmla="*/ 8640000 w 8640000"/>
                    <a:gd name="connsiteY2-76" fmla="*/ 1218149 h 1218149"/>
                    <a:gd name="connsiteX3-77" fmla="*/ 4329525 w 8640000"/>
                    <a:gd name="connsiteY3-78" fmla="*/ 1133476 h 1218149"/>
                    <a:gd name="connsiteX4-79" fmla="*/ 0 w 8640000"/>
                    <a:gd name="connsiteY4-80" fmla="*/ 1218149 h 1218149"/>
                    <a:gd name="connsiteX5-81" fmla="*/ 0 w 8640000"/>
                    <a:gd name="connsiteY5-82" fmla="*/ 0 h 1218149"/>
                    <a:gd name="connsiteX0-83" fmla="*/ 0 w 8640000"/>
                    <a:gd name="connsiteY0-84" fmla="*/ 0 h 1218149"/>
                    <a:gd name="connsiteX1-85" fmla="*/ 8640000 w 8640000"/>
                    <a:gd name="connsiteY1-86" fmla="*/ 0 h 1218149"/>
                    <a:gd name="connsiteX2-87" fmla="*/ 8640000 w 8640000"/>
                    <a:gd name="connsiteY2-88" fmla="*/ 1218149 h 1218149"/>
                    <a:gd name="connsiteX3-89" fmla="*/ 4329526 w 8640000"/>
                    <a:gd name="connsiteY3-90" fmla="*/ 1095376 h 1218149"/>
                    <a:gd name="connsiteX4-91" fmla="*/ 0 w 8640000"/>
                    <a:gd name="connsiteY4-92" fmla="*/ 1218149 h 1218149"/>
                    <a:gd name="connsiteX5-93" fmla="*/ 0 w 8640000"/>
                    <a:gd name="connsiteY5-94" fmla="*/ 0 h 1218149"/>
                  </a:gdLst>
                  <a:ahLst/>
                  <a:cxnLst>
                    <a:cxn ang="0">
                      <a:pos x="connsiteX0-1" y="connsiteY0-2"/>
                    </a:cxn>
                    <a:cxn ang="0">
                      <a:pos x="connsiteX1-3" y="connsiteY1-4"/>
                    </a:cxn>
                    <a:cxn ang="0">
                      <a:pos x="connsiteX2-5" y="connsiteY2-6"/>
                    </a:cxn>
                    <a:cxn ang="0">
                      <a:pos x="connsiteX3-7" y="connsiteY3-8"/>
                    </a:cxn>
                    <a:cxn ang="0">
                      <a:pos x="connsiteX4-9" y="connsiteY4-10"/>
                    </a:cxn>
                    <a:cxn ang="0">
                      <a:pos x="connsiteX5-21" y="connsiteY5-22"/>
                    </a:cxn>
                  </a:cxnLst>
                  <a:rect l="l" t="t" r="r" b="b"/>
                  <a:pathLst>
                    <a:path w="8640000" h="1218149">
                      <a:moveTo>
                        <a:pt x="0" y="0"/>
                      </a:moveTo>
                      <a:lnTo>
                        <a:pt x="8640000" y="0"/>
                      </a:lnTo>
                      <a:lnTo>
                        <a:pt x="8640000" y="1218149"/>
                      </a:lnTo>
                      <a:cubicBezTo>
                        <a:pt x="7200000" y="1129600"/>
                        <a:pt x="5712376" y="1092552"/>
                        <a:pt x="4329526" y="1095376"/>
                      </a:cubicBezTo>
                      <a:cubicBezTo>
                        <a:pt x="2946676" y="1098200"/>
                        <a:pt x="1440000" y="1129600"/>
                        <a:pt x="0" y="1218149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>
                  <a:noFill/>
                </a:ln>
                <a:effectLst>
                  <a:outerShdw blurRad="50800" dist="165100" dir="5400000" algn="t" rotWithShape="0">
                    <a:prstClr val="black">
                      <a:alpha val="3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5">
                    <a:latin typeface="微软雅黑" panose="020B0503020204020204" charset="-122"/>
                  </a:endParaRPr>
                </a:p>
              </p:txBody>
            </p:sp>
            <p:sp>
              <p:nvSpPr>
                <p:cNvPr id="7" name="矩形 6"/>
                <p:cNvSpPr/>
                <p:nvPr>
                  <p:custDataLst>
                    <p:tags r:id="rId18"/>
                  </p:custDataLst>
                </p:nvPr>
              </p:nvSpPr>
              <p:spPr>
                <a:xfrm>
                  <a:off x="288000" y="303213"/>
                  <a:ext cx="8568000" cy="272208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 sz="1355">
                    <a:latin typeface="微软雅黑" panose="020B0503020204020204" charset="-122"/>
                  </a:endParaRPr>
                </a:p>
              </p:txBody>
            </p:sp>
          </p:grpSp>
          <p:pic>
            <p:nvPicPr>
              <p:cNvPr id="4" name="图片 3"/>
              <p:cNvPicPr>
                <a:picLocks noChangeAspect="1"/>
              </p:cNvPicPr>
              <p:nvPr>
                <p:custDataLst>
                  <p:tags r:id="rId15"/>
                </p:custDataLst>
              </p:nvPr>
            </p:nvPicPr>
            <p:blipFill>
              <a:blip r:embed="rId21"/>
              <a:stretch>
                <a:fillRect/>
              </a:stretch>
            </p:blipFill>
            <p:spPr>
              <a:xfrm>
                <a:off x="695685" y="-113946"/>
                <a:ext cx="475529" cy="627942"/>
              </a:xfrm>
              <a:prstGeom prst="rect">
                <a:avLst/>
              </a:prstGeom>
            </p:spPr>
          </p:pic>
          <p:pic>
            <p:nvPicPr>
              <p:cNvPr id="5" name="图片 4"/>
              <p:cNvPicPr>
                <a:picLocks noChangeAspect="1"/>
              </p:cNvPicPr>
              <p:nvPr>
                <p:custDataLst>
                  <p:tags r:id="rId16"/>
                </p:custDataLst>
              </p:nvPr>
            </p:nvPicPr>
            <p:blipFill>
              <a:blip r:embed="rId21"/>
              <a:stretch>
                <a:fillRect/>
              </a:stretch>
            </p:blipFill>
            <p:spPr>
              <a:xfrm flipH="1">
                <a:off x="7972785" y="-113946"/>
                <a:ext cx="475529" cy="627942"/>
              </a:xfrm>
              <a:prstGeom prst="rect">
                <a:avLst/>
              </a:prstGeom>
            </p:spPr>
          </p:pic>
        </p:grpSp>
        <p:grpSp>
          <p:nvGrpSpPr>
            <p:cNvPr id="23" name="组合 22"/>
            <p:cNvGrpSpPr/>
            <p:nvPr>
              <p:custDataLst>
                <p:tags r:id="rId6"/>
              </p:custDataLst>
            </p:nvPr>
          </p:nvGrpSpPr>
          <p:grpSpPr>
            <a:xfrm>
              <a:off x="904264" y="-491441"/>
              <a:ext cx="72656" cy="910743"/>
              <a:chOff x="903657" y="-443010"/>
              <a:chExt cx="68559" cy="859387"/>
            </a:xfrm>
          </p:grpSpPr>
          <p:pic>
            <p:nvPicPr>
              <p:cNvPr id="19" name="图片 18"/>
              <p:cNvPicPr>
                <a:picLocks noChangeAspect="1"/>
              </p:cNvPicPr>
              <p:nvPr>
                <p:custDataLst>
                  <p:tags r:id="rId11"/>
                </p:custDataLst>
              </p:nvPr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 flipV="1">
                <a:off x="507155" y="-42061"/>
                <a:ext cx="852586" cy="50687"/>
              </a:xfrm>
              <a:prstGeom prst="rect">
                <a:avLst/>
              </a:prstGeom>
            </p:spPr>
          </p:pic>
          <p:pic>
            <p:nvPicPr>
              <p:cNvPr id="21" name="图片 20"/>
              <p:cNvPicPr>
                <a:picLocks noChangeAspect="1"/>
              </p:cNvPicPr>
              <p:nvPr>
                <p:custDataLst>
                  <p:tags r:id="rId12"/>
                </p:custDataLst>
              </p:nvPr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129" t="-4908" b="-3"/>
              <a:stretch>
                <a:fillRect/>
              </a:stretch>
            </p:blipFill>
            <p:spPr>
              <a:xfrm rot="13200000" flipV="1">
                <a:off x="903657" y="363202"/>
                <a:ext cx="50058" cy="53175"/>
              </a:xfrm>
              <a:prstGeom prst="rect">
                <a:avLst/>
              </a:prstGeom>
            </p:spPr>
          </p:pic>
          <p:pic>
            <p:nvPicPr>
              <p:cNvPr id="22" name="图片 21"/>
              <p:cNvPicPr>
                <a:picLocks noChangeAspect="1"/>
              </p:cNvPicPr>
              <p:nvPr>
                <p:custDataLst>
                  <p:tags r:id="rId13"/>
                </p:custDataLst>
              </p:nvPr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129" t="-4908" b="-3"/>
              <a:stretch>
                <a:fillRect/>
              </a:stretch>
            </p:blipFill>
            <p:spPr>
              <a:xfrm rot="7380000" flipV="1">
                <a:off x="920600" y="364044"/>
                <a:ext cx="50058" cy="53175"/>
              </a:xfrm>
              <a:prstGeom prst="rect">
                <a:avLst/>
              </a:prstGeom>
            </p:spPr>
          </p:pic>
        </p:grpSp>
        <p:grpSp>
          <p:nvGrpSpPr>
            <p:cNvPr id="29" name="组合 28"/>
            <p:cNvGrpSpPr/>
            <p:nvPr>
              <p:custDataLst>
                <p:tags r:id="rId7"/>
              </p:custDataLst>
            </p:nvPr>
          </p:nvGrpSpPr>
          <p:grpSpPr>
            <a:xfrm>
              <a:off x="8182767" y="-491441"/>
              <a:ext cx="72656" cy="910743"/>
              <a:chOff x="903657" y="-443010"/>
              <a:chExt cx="68559" cy="859387"/>
            </a:xfrm>
          </p:grpSpPr>
          <p:pic>
            <p:nvPicPr>
              <p:cNvPr id="30" name="图片 29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 flipV="1">
                <a:off x="507155" y="-42061"/>
                <a:ext cx="852586" cy="50687"/>
              </a:xfrm>
              <a:prstGeom prst="rect">
                <a:avLst/>
              </a:prstGeom>
            </p:spPr>
          </p:pic>
          <p:pic>
            <p:nvPicPr>
              <p:cNvPr id="31" name="图片 30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129" t="-4908" b="-3"/>
              <a:stretch>
                <a:fillRect/>
              </a:stretch>
            </p:blipFill>
            <p:spPr>
              <a:xfrm rot="13200000" flipV="1">
                <a:off x="903657" y="363202"/>
                <a:ext cx="50058" cy="53175"/>
              </a:xfrm>
              <a:prstGeom prst="rect">
                <a:avLst/>
              </a:prstGeom>
            </p:spPr>
          </p:pic>
          <p:pic>
            <p:nvPicPr>
              <p:cNvPr id="32" name="图片 31"/>
              <p:cNvPicPr>
                <a:picLocks noChangeAspect="1"/>
              </p:cNvPicPr>
              <p:nvPr>
                <p:custDataLst>
                  <p:tags r:id="rId10"/>
                </p:custDataLst>
              </p:nvPr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4129" t="-4908" b="-3"/>
              <a:stretch>
                <a:fillRect/>
              </a:stretch>
            </p:blipFill>
            <p:spPr>
              <a:xfrm rot="7380000" flipV="1">
                <a:off x="920600" y="364044"/>
                <a:ext cx="50058" cy="53175"/>
              </a:xfrm>
              <a:prstGeom prst="rect">
                <a:avLst/>
              </a:prstGeom>
            </p:spPr>
          </p:pic>
        </p:grpSp>
      </p:grpSp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1956000" y="2000368"/>
            <a:ext cx="8280000" cy="964895"/>
          </a:xfrm>
          <a:prstGeom prst="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5">
              <a:latin typeface="微软雅黑" panose="020B0503020204020204" charset="-122"/>
            </a:endParaRPr>
          </a:p>
        </p:txBody>
      </p:sp>
      <p:sp>
        <p:nvSpPr>
          <p:cNvPr id="10" name="矩形 9"/>
          <p:cNvSpPr/>
          <p:nvPr>
            <p:custDataLst>
              <p:tags r:id="rId3"/>
            </p:custDataLst>
          </p:nvPr>
        </p:nvSpPr>
        <p:spPr>
          <a:xfrm>
            <a:off x="1949720" y="3236288"/>
            <a:ext cx="8280000" cy="476147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第二节 静电现象</a:t>
            </a:r>
            <a:endParaRPr lang="en-US" altLang="zh-CN" sz="28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4"/>
            </p:custDataLst>
          </p:nvPr>
        </p:nvSpPr>
        <p:spPr>
          <a:xfrm>
            <a:off x="3031694" y="2107010"/>
            <a:ext cx="61286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zh-CN" altLang="en-US" sz="4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第十章   </a:t>
            </a:r>
            <a:r>
              <a:rPr lang="zh-CN" sz="4400" b="1" dirty="0">
                <a:solidFill>
                  <a:schemeClr val="bg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从粒子到宇宙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8">
            <a:hlinkClick r:id="rId16" action="ppaction://hlinkfile"/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1695450" y="1790700"/>
            <a:ext cx="7467600" cy="381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291" name="Picture 20">
            <a:hlinkClick r:id="rId18" action="ppaction://hlinkfile"/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1695450" y="1866900"/>
            <a:ext cx="7467600" cy="37338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531" name="Text Box 5"/>
          <p:cNvSpPr txBox="1"/>
          <p:nvPr>
            <p:custDataLst>
              <p:tags r:id="rId4"/>
            </p:custDataLst>
          </p:nvPr>
        </p:nvSpPr>
        <p:spPr>
          <a:xfrm>
            <a:off x="1282700" y="433388"/>
            <a:ext cx="567055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3200" b="1">
                <a:solidFill>
                  <a:srgbClr val="0070C0"/>
                </a:solidFill>
                <a:uFillTx/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四、静电现象应用与防护</a:t>
            </a:r>
          </a:p>
        </p:txBody>
      </p:sp>
      <p:sp>
        <p:nvSpPr>
          <p:cNvPr id="22532" name="Line 18"/>
          <p:cNvSpPr/>
          <p:nvPr>
            <p:custDataLst>
              <p:tags r:id="rId5"/>
            </p:custDataLst>
          </p:nvPr>
        </p:nvSpPr>
        <p:spPr>
          <a:xfrm>
            <a:off x="1238250" y="1054100"/>
            <a:ext cx="8001000" cy="0"/>
          </a:xfrm>
          <a:prstGeom prst="line">
            <a:avLst/>
          </a:prstGeom>
          <a:ln w="38100" cap="rnd" cmpd="sng">
            <a:solidFill>
              <a:srgbClr val="969696"/>
            </a:solidFill>
            <a:prstDash val="sysDot"/>
            <a:round/>
            <a:headEnd type="none" w="med" len="med"/>
            <a:tailEnd type="oval" w="med" len="med"/>
          </a:ln>
        </p:spPr>
        <p:txBody>
          <a:bodyPr/>
          <a:lstStyle/>
          <a:p>
            <a:endParaRPr/>
          </a:p>
        </p:txBody>
      </p:sp>
      <p:sp>
        <p:nvSpPr>
          <p:cNvPr id="22533" name="Rectangle 7"/>
          <p:cNvSpPr/>
          <p:nvPr>
            <p:custDataLst>
              <p:tags r:id="rId6"/>
            </p:custDataLst>
          </p:nvPr>
        </p:nvSpPr>
        <p:spPr>
          <a:xfrm>
            <a:off x="1138238" y="1104900"/>
            <a:ext cx="2495550" cy="5238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20000"/>
              </a:spcBef>
            </a:pPr>
            <a:r>
              <a:rPr lang="zh-CN" altLang="en-US" sz="2800" b="1">
                <a:solidFill>
                  <a:srgbClr val="990033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【应用】</a:t>
            </a:r>
          </a:p>
        </p:txBody>
      </p:sp>
      <p:sp>
        <p:nvSpPr>
          <p:cNvPr id="22534" name="矩形 8"/>
          <p:cNvSpPr/>
          <p:nvPr>
            <p:custDataLst>
              <p:tags r:id="rId7"/>
            </p:custDataLst>
          </p:nvPr>
        </p:nvSpPr>
        <p:spPr>
          <a:xfrm>
            <a:off x="2693988" y="1092200"/>
            <a:ext cx="6553200" cy="52387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r>
              <a:rPr lang="zh-CN" altLang="en-US" sz="2800" b="1">
                <a:latin typeface="楷体_GB2312" pitchFamily="49" charset="-122"/>
                <a:ea typeface="楷体_GB2312" pitchFamily="49" charset="-122"/>
              </a:rPr>
              <a:t>了解静电在生活中的应用实例。    </a:t>
            </a:r>
          </a:p>
        </p:txBody>
      </p:sp>
      <p:sp>
        <p:nvSpPr>
          <p:cNvPr id="12296" name="AutoShape 34"/>
          <p:cNvSpPr/>
          <p:nvPr>
            <p:custDataLst>
              <p:tags r:id="rId8"/>
            </p:custDataLst>
          </p:nvPr>
        </p:nvSpPr>
        <p:spPr>
          <a:xfrm>
            <a:off x="1466850" y="1714500"/>
            <a:ext cx="7924800" cy="3962400"/>
          </a:xfrm>
          <a:prstGeom prst="roundRect">
            <a:avLst>
              <a:gd name="adj" fmla="val 7315"/>
            </a:avLst>
          </a:prstGeom>
          <a:noFill/>
          <a:ln w="22225" cap="rnd" cmpd="sng">
            <a:solidFill>
              <a:srgbClr val="1C1C1C"/>
            </a:solidFill>
            <a:prstDash val="sysDot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4" name="AutoShape 77"/>
          <p:cNvSpPr/>
          <p:nvPr>
            <p:custDataLst>
              <p:tags r:id="rId9"/>
            </p:custDataLst>
          </p:nvPr>
        </p:nvSpPr>
        <p:spPr>
          <a:xfrm>
            <a:off x="1390650" y="5770563"/>
            <a:ext cx="8077200" cy="515937"/>
          </a:xfrm>
          <a:prstGeom prst="roundRect">
            <a:avLst>
              <a:gd name="adj" fmla="val 50000"/>
            </a:avLst>
          </a:prstGeom>
          <a:solidFill>
            <a:srgbClr val="5F5F5F"/>
          </a:solidFill>
          <a:ln w="28575" cap="flat" cmpd="sng">
            <a:solidFill>
              <a:srgbClr val="EAEAE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zh-CN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5" name="Text Box 8"/>
          <p:cNvSpPr txBox="1"/>
          <p:nvPr>
            <p:custDataLst>
              <p:tags r:id="rId10"/>
            </p:custDataLst>
          </p:nvPr>
        </p:nvSpPr>
        <p:spPr>
          <a:xfrm>
            <a:off x="2381250" y="5726113"/>
            <a:ext cx="2209800" cy="5238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800" b="1">
                <a:solidFill>
                  <a:srgbClr val="FFFF00"/>
                </a:solidFill>
                <a:latin typeface="楷体_GB2312" pitchFamily="49" charset="-122"/>
                <a:ea typeface="楷体_GB2312" pitchFamily="49" charset="-122"/>
              </a:rPr>
              <a:t>静电除尘</a:t>
            </a:r>
          </a:p>
        </p:txBody>
      </p:sp>
      <p:sp>
        <p:nvSpPr>
          <p:cNvPr id="16" name="Rectangle 11"/>
          <p:cNvSpPr/>
          <p:nvPr>
            <p:custDataLst>
              <p:tags r:id="rId11"/>
            </p:custDataLst>
          </p:nvPr>
        </p:nvSpPr>
        <p:spPr>
          <a:xfrm>
            <a:off x="4729163" y="5740400"/>
            <a:ext cx="2224087" cy="523875"/>
          </a:xfrm>
          <a:prstGeom prst="rect">
            <a:avLst/>
          </a:prstGeom>
          <a:noFill/>
          <a:ln w="12700">
            <a:noFill/>
          </a:ln>
        </p:spPr>
        <p:txBody>
          <a:bodyPr anchor="t">
            <a:spAutoFit/>
          </a:bodyPr>
          <a:lstStyle/>
          <a:p>
            <a:r>
              <a:rPr lang="zh-CN" altLang="en-US" sz="2800" b="1">
                <a:solidFill>
                  <a:srgbClr val="FFFF00"/>
                </a:solidFill>
                <a:latin typeface="楷体_GB2312" pitchFamily="49" charset="-122"/>
                <a:ea typeface="楷体_GB2312" pitchFamily="49" charset="-122"/>
              </a:rPr>
              <a:t>静电喷涂</a:t>
            </a:r>
          </a:p>
        </p:txBody>
      </p:sp>
      <p:sp>
        <p:nvSpPr>
          <p:cNvPr id="17" name="Rectangle 11"/>
          <p:cNvSpPr/>
          <p:nvPr>
            <p:custDataLst>
              <p:tags r:id="rId12"/>
            </p:custDataLst>
          </p:nvPr>
        </p:nvSpPr>
        <p:spPr>
          <a:xfrm>
            <a:off x="7091363" y="5740400"/>
            <a:ext cx="2224087" cy="523875"/>
          </a:xfrm>
          <a:prstGeom prst="rect">
            <a:avLst/>
          </a:prstGeom>
          <a:noFill/>
          <a:ln w="12700">
            <a:noFill/>
          </a:ln>
        </p:spPr>
        <p:txBody>
          <a:bodyPr anchor="t">
            <a:spAutoFit/>
          </a:bodyPr>
          <a:lstStyle/>
          <a:p>
            <a:r>
              <a:rPr lang="zh-CN" altLang="en-US" sz="2800" b="1">
                <a:solidFill>
                  <a:srgbClr val="FFFF00"/>
                </a:solidFill>
                <a:latin typeface="楷体_GB2312" pitchFamily="49" charset="-122"/>
                <a:ea typeface="楷体_GB2312" pitchFamily="49" charset="-122"/>
              </a:rPr>
              <a:t>静电复印</a:t>
            </a:r>
          </a:p>
        </p:txBody>
      </p:sp>
      <p:pic>
        <p:nvPicPr>
          <p:cNvPr id="12301" name="Picture 16">
            <a:hlinkClick r:id="rId20" action="ppaction://hlinkfile"/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1"/>
          <a:srcRect t="8142" b="12468"/>
          <a:stretch>
            <a:fillRect/>
          </a:stretch>
        </p:blipFill>
        <p:spPr>
          <a:xfrm>
            <a:off x="1822450" y="1917700"/>
            <a:ext cx="7467600" cy="381000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19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25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lide(fromRight)">
                                      <p:cBhvr>
                                        <p:cTn id="34" dur="5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0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矩形 10241"/>
          <p:cNvSpPr/>
          <p:nvPr>
            <p:custDataLst>
              <p:tags r:id="rId2"/>
            </p:custDataLst>
          </p:nvPr>
        </p:nvSpPr>
        <p:spPr>
          <a:xfrm>
            <a:off x="5028883" y="381000"/>
            <a:ext cx="1814513" cy="64135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fontAlgn="base"/>
            <a:r>
              <a:rPr lang="zh-CN" altLang="en-US" sz="3600" b="1" strike="noStrike" noProof="1">
                <a:solidFill>
                  <a:schemeClr val="tx2"/>
                </a:solidFill>
                <a:effectLst>
                  <a:outerShdw blurRad="38100" dist="38100" dir="2700000">
                    <a:srgbClr val="FFFFFF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验 电 器</a:t>
            </a:r>
            <a:endParaRPr lang="zh-CN" altLang="en-US" sz="3600" b="1" strike="noStrike" noProof="1">
              <a:solidFill>
                <a:schemeClr val="tx2"/>
              </a:solidFill>
              <a:effectLst>
                <a:outerShdw blurRad="38100" dist="38100" dir="2700000">
                  <a:srgbClr val="FFFFFF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0243" name="矩形 10242"/>
          <p:cNvSpPr/>
          <p:nvPr>
            <p:custDataLst>
              <p:tags r:id="rId3"/>
            </p:custDataLst>
          </p:nvPr>
        </p:nvSpPr>
        <p:spPr>
          <a:xfrm>
            <a:off x="541338" y="996950"/>
            <a:ext cx="1408113" cy="5794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fontAlgn="base"/>
            <a:r>
              <a:rPr lang="zh-CN" altLang="en-US" sz="3200" b="1" strike="noStrike" noProof="1">
                <a:solidFill>
                  <a:schemeClr val="accent2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作用：</a:t>
            </a:r>
            <a:endParaRPr lang="zh-CN" altLang="en-US" sz="3200" b="1" strike="noStrike" noProof="1">
              <a:effectLst>
                <a:outerShdw blurRad="38100" dist="38100" dir="2700000">
                  <a:srgbClr val="FFFFFF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0244" name="矩形 10243"/>
          <p:cNvSpPr/>
          <p:nvPr>
            <p:custDataLst>
              <p:tags r:id="rId4"/>
            </p:custDataLst>
          </p:nvPr>
        </p:nvSpPr>
        <p:spPr>
          <a:xfrm>
            <a:off x="8000683" y="983933"/>
            <a:ext cx="1408113" cy="5794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fontAlgn="base">
              <a:spcBef>
                <a:spcPct val="20000"/>
              </a:spcBef>
              <a:buClr>
                <a:schemeClr val="hlink"/>
              </a:buClr>
              <a:buSzPct val="120000"/>
              <a:buFont typeface="Wingdings" panose="05000000000000000000" pitchFamily="2" charset="2"/>
              <a:buNone/>
            </a:pPr>
            <a:r>
              <a:rPr lang="zh-CN" altLang="en-US" sz="3200" b="1" strike="noStrike" noProof="1">
                <a:solidFill>
                  <a:schemeClr val="accent2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结构：</a:t>
            </a:r>
            <a:endParaRPr lang="zh-CN" altLang="en-US" sz="2400" b="1" strike="noStrike" noProof="1">
              <a:effectLst>
                <a:outerShdw blurRad="38100" dist="38100" dir="2700000">
                  <a:srgbClr val="FFFFFF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0245" name="矩形 10244"/>
          <p:cNvSpPr/>
          <p:nvPr>
            <p:custDataLst>
              <p:tags r:id="rId5"/>
            </p:custDataLst>
          </p:nvPr>
        </p:nvSpPr>
        <p:spPr>
          <a:xfrm>
            <a:off x="541338" y="1752600"/>
            <a:ext cx="1408113" cy="5794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fontAlgn="base"/>
            <a:r>
              <a:rPr lang="zh-CN" altLang="en-US" sz="3200" b="1" strike="noStrike" noProof="1">
                <a:solidFill>
                  <a:schemeClr val="accent2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使用：</a:t>
            </a:r>
            <a:endParaRPr lang="zh-CN" altLang="en-US" sz="3200" b="1" strike="noStrike" noProof="1">
              <a:solidFill>
                <a:schemeClr val="accent2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0246" name="矩形 10245"/>
          <p:cNvSpPr/>
          <p:nvPr>
            <p:custDataLst>
              <p:tags r:id="rId6"/>
            </p:custDataLst>
          </p:nvPr>
        </p:nvSpPr>
        <p:spPr>
          <a:xfrm>
            <a:off x="625793" y="3762375"/>
            <a:ext cx="1408113" cy="5794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fontAlgn="base">
              <a:spcBef>
                <a:spcPct val="20000"/>
              </a:spcBef>
              <a:buClr>
                <a:schemeClr val="hlink"/>
              </a:buClr>
              <a:buSzPct val="120000"/>
              <a:buFont typeface="Wingdings" panose="05000000000000000000" pitchFamily="2" charset="2"/>
              <a:buNone/>
            </a:pPr>
            <a:r>
              <a:rPr lang="zh-CN" altLang="en-US" sz="3200" b="1" strike="noStrike" noProof="1">
                <a:solidFill>
                  <a:schemeClr val="accent2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原理：</a:t>
            </a:r>
            <a:endParaRPr lang="zh-CN" altLang="en-US" sz="3200" b="1" strike="noStrike" noProof="1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0248" name="矩形 10247"/>
          <p:cNvSpPr/>
          <p:nvPr>
            <p:custDataLst>
              <p:tags r:id="rId7"/>
            </p:custDataLst>
          </p:nvPr>
        </p:nvSpPr>
        <p:spPr>
          <a:xfrm>
            <a:off x="1774190" y="996950"/>
            <a:ext cx="3448050" cy="5794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fontAlgn="base"/>
            <a:r>
              <a:rPr lang="zh-CN" altLang="en-US" sz="3200" b="1" strike="noStrike" noProof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检验物体是否带电</a:t>
            </a:r>
            <a:endParaRPr lang="zh-CN" altLang="en-US" sz="3200" b="1" strike="noStrike" noProof="1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0249" name="矩形 10248"/>
          <p:cNvSpPr/>
          <p:nvPr>
            <p:custDataLst>
              <p:tags r:id="rId8"/>
            </p:custDataLst>
          </p:nvPr>
        </p:nvSpPr>
        <p:spPr>
          <a:xfrm>
            <a:off x="381000" y="2519680"/>
            <a:ext cx="564261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r>
              <a:rPr lang="zh-CN" altLang="en-US" sz="3200" b="1">
                <a:solidFill>
                  <a:schemeClr val="hlink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【想一想】验电器的金属箔片为何会张开？</a:t>
            </a:r>
          </a:p>
        </p:txBody>
      </p:sp>
      <p:sp>
        <p:nvSpPr>
          <p:cNvPr id="10251" name="矩形 10250"/>
          <p:cNvSpPr/>
          <p:nvPr>
            <p:custDataLst>
              <p:tags r:id="rId9"/>
            </p:custDataLst>
          </p:nvPr>
        </p:nvSpPr>
        <p:spPr>
          <a:xfrm>
            <a:off x="2034540" y="3762375"/>
            <a:ext cx="3448050" cy="5794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fontAlgn="base"/>
            <a:r>
              <a:rPr lang="zh-CN" altLang="en-US" sz="3200" b="1" strike="noStrike" noProof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同种电荷相互排斥</a:t>
            </a:r>
            <a:endParaRPr lang="zh-CN" altLang="en-US" sz="3200" b="1" strike="noStrike" noProof="1">
              <a:solidFill>
                <a:srgbClr val="FF0000"/>
              </a:solidFill>
              <a:effectLst>
                <a:outerShdw blurRad="38100" dist="38100" dir="2700000">
                  <a:srgbClr val="000000"/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10252" name="矩形 10251"/>
          <p:cNvSpPr/>
          <p:nvPr>
            <p:custDataLst>
              <p:tags r:id="rId10"/>
            </p:custDataLst>
          </p:nvPr>
        </p:nvSpPr>
        <p:spPr>
          <a:xfrm>
            <a:off x="452438" y="4714716"/>
            <a:ext cx="805370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ctr">
            <a:spAutoFit/>
          </a:bodyPr>
          <a:lstStyle/>
          <a:p>
            <a:pPr fontAlgn="base"/>
            <a:r>
              <a:rPr lang="en-US" altLang="zh-CN" sz="3200" b="1" strike="noStrike" noProof="1">
                <a:solidFill>
                  <a:schemeClr val="hlink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【</a:t>
            </a:r>
            <a:r>
              <a:rPr lang="zh-CN" altLang="en-US" sz="3200" b="1" strike="noStrike" noProof="1">
                <a:solidFill>
                  <a:schemeClr val="hlink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思考</a:t>
            </a:r>
            <a:r>
              <a:rPr lang="en-US" altLang="zh-CN" sz="3200" b="1" strike="noStrike" noProof="1">
                <a:solidFill>
                  <a:schemeClr val="hlink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】</a:t>
            </a:r>
            <a:r>
              <a:rPr lang="zh-CN" altLang="en-US" sz="3200" b="1" strike="noStrike" noProof="1">
                <a:solidFill>
                  <a:schemeClr val="hlink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张开的角度的大小，说明了什么？</a:t>
            </a:r>
            <a:r>
              <a:rPr lang="zh-CN" altLang="en-US" sz="3200" strike="noStrike" noProof="1"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t> </a:t>
            </a:r>
            <a:endParaRPr lang="zh-CN" altLang="en-US" sz="3200" strike="noStrike" noProof="1">
              <a:latin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3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rightnessContrast bright="20000" contrast="-40000"/>
                    </a14:imgEffect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1066800"/>
            <a:ext cx="4174490" cy="4151630"/>
          </a:xfrm>
          <a:prstGeom prst="rect">
            <a:avLst/>
          </a:prstGeom>
        </p:spPr>
      </p:pic>
      <p:grpSp>
        <p:nvGrpSpPr>
          <p:cNvPr id="13" name="组合 12"/>
          <p:cNvGrpSpPr/>
          <p:nvPr>
            <p:custDataLst>
              <p:tags r:id="rId12"/>
            </p:custDataLst>
          </p:nvPr>
        </p:nvGrpSpPr>
        <p:grpSpPr>
          <a:xfrm>
            <a:off x="7730635" y="1588592"/>
            <a:ext cx="1592622" cy="542014"/>
            <a:chOff x="5061730" y="1245903"/>
            <a:chExt cx="1592622" cy="542014"/>
          </a:xfrm>
          <a:noFill/>
        </p:grpSpPr>
        <p:sp>
          <p:nvSpPr>
            <p:cNvPr id="14" name="圆角矩形 35"/>
            <p:cNvSpPr/>
            <p:nvPr>
              <p:custDataLst>
                <p:tags r:id="rId26"/>
              </p:custDataLst>
            </p:nvPr>
          </p:nvSpPr>
          <p:spPr>
            <a:xfrm>
              <a:off x="5061730" y="1245903"/>
              <a:ext cx="1238885" cy="4445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金属球</a:t>
              </a:r>
            </a:p>
          </p:txBody>
        </p:sp>
        <p:cxnSp>
          <p:nvCxnSpPr>
            <p:cNvPr id="15" name="直接连接符 14"/>
            <p:cNvCxnSpPr/>
            <p:nvPr>
              <p:custDataLst>
                <p:tags r:id="rId27"/>
              </p:custDataLst>
            </p:nvPr>
          </p:nvCxnSpPr>
          <p:spPr>
            <a:xfrm>
              <a:off x="6170486" y="1594087"/>
              <a:ext cx="483866" cy="193830"/>
            </a:xfrm>
            <a:prstGeom prst="line">
              <a:avLst/>
            </a:prstGeom>
            <a:grpFill/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>
            <p:custDataLst>
              <p:tags r:id="rId13"/>
            </p:custDataLst>
          </p:nvPr>
        </p:nvGrpSpPr>
        <p:grpSpPr>
          <a:xfrm>
            <a:off x="9372600" y="2368550"/>
            <a:ext cx="2186940" cy="679451"/>
            <a:chOff x="6637935" y="2191342"/>
            <a:chExt cx="1874692" cy="679183"/>
          </a:xfrm>
          <a:noFill/>
        </p:grpSpPr>
        <p:sp>
          <p:nvSpPr>
            <p:cNvPr id="17" name="圆角矩形 34"/>
            <p:cNvSpPr/>
            <p:nvPr>
              <p:custDataLst>
                <p:tags r:id="rId24"/>
              </p:custDataLst>
            </p:nvPr>
          </p:nvSpPr>
          <p:spPr>
            <a:xfrm>
              <a:off x="7243236" y="2191342"/>
              <a:ext cx="1269391" cy="44496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金属杆</a:t>
              </a:r>
            </a:p>
          </p:txBody>
        </p:sp>
        <p:cxnSp>
          <p:nvCxnSpPr>
            <p:cNvPr id="18" name="直接连接符 17"/>
            <p:cNvCxnSpPr/>
            <p:nvPr>
              <p:custDataLst>
                <p:tags r:id="rId25"/>
              </p:custDataLst>
            </p:nvPr>
          </p:nvCxnSpPr>
          <p:spPr>
            <a:xfrm flipV="1">
              <a:off x="6637935" y="2539820"/>
              <a:ext cx="772957" cy="330705"/>
            </a:xfrm>
            <a:prstGeom prst="line">
              <a:avLst/>
            </a:prstGeom>
            <a:grpFill/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组合 18"/>
          <p:cNvGrpSpPr/>
          <p:nvPr>
            <p:custDataLst>
              <p:tags r:id="rId14"/>
            </p:custDataLst>
          </p:nvPr>
        </p:nvGrpSpPr>
        <p:grpSpPr>
          <a:xfrm>
            <a:off x="7468393" y="2363063"/>
            <a:ext cx="1874667" cy="444500"/>
            <a:chOff x="4433093" y="1837494"/>
            <a:chExt cx="1874667" cy="444500"/>
          </a:xfrm>
          <a:noFill/>
        </p:grpSpPr>
        <p:cxnSp>
          <p:nvCxnSpPr>
            <p:cNvPr id="20" name="直接连接符 19"/>
            <p:cNvCxnSpPr/>
            <p:nvPr>
              <p:custDataLst>
                <p:tags r:id="rId22"/>
              </p:custDataLst>
            </p:nvPr>
          </p:nvCxnSpPr>
          <p:spPr>
            <a:xfrm flipV="1">
              <a:off x="5651805" y="1948231"/>
              <a:ext cx="655955" cy="116840"/>
            </a:xfrm>
            <a:prstGeom prst="line">
              <a:avLst/>
            </a:prstGeom>
            <a:grpFill/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圆角矩形 36"/>
            <p:cNvSpPr/>
            <p:nvPr>
              <p:custDataLst>
                <p:tags r:id="rId23"/>
              </p:custDataLst>
            </p:nvPr>
          </p:nvSpPr>
          <p:spPr>
            <a:xfrm>
              <a:off x="4433093" y="1837494"/>
              <a:ext cx="1388745" cy="4445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绝缘垫</a:t>
              </a:r>
            </a:p>
          </p:txBody>
        </p:sp>
      </p:grpSp>
      <p:grpSp>
        <p:nvGrpSpPr>
          <p:cNvPr id="22" name="组合 21"/>
          <p:cNvGrpSpPr/>
          <p:nvPr>
            <p:custDataLst>
              <p:tags r:id="rId15"/>
            </p:custDataLst>
          </p:nvPr>
        </p:nvGrpSpPr>
        <p:grpSpPr>
          <a:xfrm>
            <a:off x="6997066" y="3046730"/>
            <a:ext cx="2299405" cy="686758"/>
            <a:chOff x="4487269" y="2721515"/>
            <a:chExt cx="1971747" cy="687019"/>
          </a:xfrm>
          <a:noFill/>
        </p:grpSpPr>
        <p:sp>
          <p:nvSpPr>
            <p:cNvPr id="23" name="圆角矩形 5"/>
            <p:cNvSpPr/>
            <p:nvPr>
              <p:custDataLst>
                <p:tags r:id="rId20"/>
              </p:custDataLst>
            </p:nvPr>
          </p:nvSpPr>
          <p:spPr>
            <a:xfrm>
              <a:off x="4487269" y="2721515"/>
              <a:ext cx="1488703" cy="444669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金属箔片</a:t>
              </a:r>
            </a:p>
          </p:txBody>
        </p:sp>
        <p:cxnSp>
          <p:nvCxnSpPr>
            <p:cNvPr id="24" name="直接连接符 23"/>
            <p:cNvCxnSpPr/>
            <p:nvPr>
              <p:custDataLst>
                <p:tags r:id="rId21"/>
              </p:custDataLst>
            </p:nvPr>
          </p:nvCxnSpPr>
          <p:spPr>
            <a:xfrm>
              <a:off x="5674915" y="2951160"/>
              <a:ext cx="784101" cy="457374"/>
            </a:xfrm>
            <a:prstGeom prst="line">
              <a:avLst/>
            </a:prstGeom>
            <a:grpFill/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组合 24"/>
          <p:cNvGrpSpPr/>
          <p:nvPr>
            <p:custDataLst>
              <p:tags r:id="rId16"/>
            </p:custDataLst>
          </p:nvPr>
        </p:nvGrpSpPr>
        <p:grpSpPr>
          <a:xfrm>
            <a:off x="10236200" y="3706495"/>
            <a:ext cx="1554480" cy="610235"/>
            <a:chOff x="7388910" y="3180795"/>
            <a:chExt cx="1332992" cy="610372"/>
          </a:xfrm>
          <a:noFill/>
        </p:grpSpPr>
        <p:cxnSp>
          <p:nvCxnSpPr>
            <p:cNvPr id="26" name="直接连接符 25"/>
            <p:cNvCxnSpPr/>
            <p:nvPr>
              <p:custDataLst>
                <p:tags r:id="rId18"/>
              </p:custDataLst>
            </p:nvPr>
          </p:nvCxnSpPr>
          <p:spPr>
            <a:xfrm>
              <a:off x="7388910" y="3180795"/>
              <a:ext cx="483866" cy="193830"/>
            </a:xfrm>
            <a:prstGeom prst="line">
              <a:avLst/>
            </a:prstGeom>
            <a:grpFill/>
            <a:ln w="28575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圆角矩形 33"/>
            <p:cNvSpPr/>
            <p:nvPr>
              <p:custDataLst>
                <p:tags r:id="rId19"/>
              </p:custDataLst>
            </p:nvPr>
          </p:nvSpPr>
          <p:spPr>
            <a:xfrm>
              <a:off x="7411235" y="3346567"/>
              <a:ext cx="1310667" cy="444600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240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金属罩</a:t>
              </a:r>
            </a:p>
          </p:txBody>
        </p:sp>
      </p:grpSp>
      <p:sp>
        <p:nvSpPr>
          <p:cNvPr id="4" name="矩形 3"/>
          <p:cNvSpPr/>
          <p:nvPr>
            <p:custDataLst>
              <p:tags r:id="rId17"/>
            </p:custDataLst>
          </p:nvPr>
        </p:nvSpPr>
        <p:spPr>
          <a:xfrm>
            <a:off x="1981200" y="5279390"/>
            <a:ext cx="7124065" cy="58356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pPr fontAlgn="base"/>
            <a:r>
              <a:rPr lang="zh-CN" altLang="en-US" sz="3200" b="1" strike="noStrike" noProof="1">
                <a:solidFill>
                  <a:srgbClr val="FF0000"/>
                </a:solidFill>
                <a:effectLst>
                  <a:outerShdw blurRad="38100" dist="38100" dir="2700000">
                    <a:srgbClr val="000000"/>
                  </a:outerShdw>
                </a:effectLst>
                <a:latin typeface="Arial" panose="020B0604020202020204" pitchFamily="34" charset="0"/>
              </a:rPr>
              <a:t>张开的角度越大，说明所带电荷量越多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750"/>
                            </p:stCondLst>
                            <p:childTnLst>
                              <p:par>
                                <p:cTn id="2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102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/>
      <p:bldP spid="10245" grpId="0"/>
      <p:bldP spid="10246" grpId="0"/>
      <p:bldP spid="10248" grpId="0"/>
      <p:bldP spid="10249" grpId="0"/>
      <p:bldP spid="10251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39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577975" y="454025"/>
            <a:ext cx="1971675" cy="5159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4" name="Rectangle 7"/>
          <p:cNvSpPr/>
          <p:nvPr>
            <p:custDataLst>
              <p:tags r:id="rId3"/>
            </p:custDataLst>
          </p:nvPr>
        </p:nvSpPr>
        <p:spPr>
          <a:xfrm>
            <a:off x="1265238" y="1120775"/>
            <a:ext cx="9102725" cy="2862263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r>
              <a:rPr lang="en-US" altLang="zh-CN" sz="3600" b="1">
                <a:latin typeface="楷体_GB2312" pitchFamily="49" charset="-122"/>
                <a:ea typeface="楷体_GB2312" pitchFamily="49" charset="-122"/>
              </a:rPr>
              <a:t>1.</a:t>
            </a:r>
            <a:r>
              <a:rPr lang="zh-CN" altLang="en-US" sz="3600" b="1">
                <a:latin typeface="楷体_GB2312" pitchFamily="49" charset="-122"/>
                <a:ea typeface="楷体_GB2312" pitchFamily="49" charset="-122"/>
              </a:rPr>
              <a:t>验电器带电时，两金属箔片张开的原因是</a:t>
            </a:r>
            <a:r>
              <a:rPr lang="zh-CN" altLang="en-US" sz="3600" b="1" u="sng">
                <a:latin typeface="楷体_GB2312" pitchFamily="49" charset="-122"/>
                <a:ea typeface="楷体_GB2312" pitchFamily="49" charset="-122"/>
              </a:rPr>
              <a:t>              </a:t>
            </a:r>
            <a:r>
              <a:rPr lang="zh-CN" altLang="en-US" sz="3600" b="1">
                <a:latin typeface="楷体_GB2312" pitchFamily="49" charset="-122"/>
                <a:ea typeface="楷体_GB2312" pitchFamily="49" charset="-122"/>
              </a:rPr>
              <a:t>。电视机屏幕上容易粘上灰尘的原因</a:t>
            </a:r>
            <a:r>
              <a:rPr lang="zh-CN" altLang="en-US" sz="3600" b="1" u="sng">
                <a:latin typeface="楷体_GB2312" pitchFamily="49" charset="-122"/>
                <a:ea typeface="楷体_GB2312" pitchFamily="49" charset="-122"/>
              </a:rPr>
              <a:t>                          </a:t>
            </a:r>
            <a:r>
              <a:rPr lang="zh-CN" altLang="en-US" sz="3600" b="1">
                <a:latin typeface="楷体_GB2312" pitchFamily="49" charset="-122"/>
                <a:ea typeface="楷体_GB2312" pitchFamily="49" charset="-122"/>
              </a:rPr>
              <a:t>。</a:t>
            </a:r>
          </a:p>
          <a:p>
            <a:r>
              <a:rPr lang="zh-CN" altLang="en-US" sz="3600" b="1">
                <a:latin typeface="楷体_GB2312" pitchFamily="49" charset="-122"/>
                <a:ea typeface="楷体_GB2312" pitchFamily="49" charset="-122"/>
              </a:rPr>
              <a:t>加油站不许用塑料桶灌装汽油的原因是</a:t>
            </a:r>
          </a:p>
          <a:p>
            <a:r>
              <a:rPr lang="zh-CN" altLang="en-US" sz="3600" b="1" u="sng">
                <a:latin typeface="楷体_GB2312" pitchFamily="49" charset="-122"/>
                <a:ea typeface="楷体_GB2312" pitchFamily="49" charset="-122"/>
              </a:rPr>
              <a:t>                                   </a:t>
            </a:r>
            <a:r>
              <a:rPr lang="zh-CN" altLang="en-US" sz="3600" b="1">
                <a:latin typeface="楷体_GB2312" pitchFamily="49" charset="-122"/>
                <a:ea typeface="楷体_GB2312" pitchFamily="49" charset="-122"/>
              </a:rPr>
              <a:t>。</a:t>
            </a:r>
          </a:p>
        </p:txBody>
      </p:sp>
      <p:sp>
        <p:nvSpPr>
          <p:cNvPr id="23555" name="Rectangle 8"/>
          <p:cNvSpPr/>
          <p:nvPr>
            <p:custDataLst>
              <p:tags r:id="rId4"/>
            </p:custDataLst>
          </p:nvPr>
        </p:nvSpPr>
        <p:spPr>
          <a:xfrm>
            <a:off x="1133475" y="4001771"/>
            <a:ext cx="8969375" cy="175323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r>
              <a:rPr lang="en-US" altLang="zh-CN" sz="3600" b="1">
                <a:latin typeface="楷体_GB2312" pitchFamily="49" charset="-122"/>
                <a:ea typeface="楷体_GB2312" pitchFamily="49" charset="-122"/>
              </a:rPr>
              <a:t>2</a:t>
            </a:r>
            <a:r>
              <a:rPr lang="zh-CN" altLang="en-US" sz="3600" b="1">
                <a:latin typeface="楷体_GB2312" pitchFamily="49" charset="-122"/>
                <a:ea typeface="楷体_GB2312" pitchFamily="49" charset="-122"/>
              </a:rPr>
              <a:t>、丝绸与玻璃棒摩擦后</a:t>
            </a:r>
            <a:r>
              <a:rPr lang="en-US" altLang="zh-CN" sz="3600" b="1">
                <a:latin typeface="楷体_GB2312" pitchFamily="49" charset="-122"/>
                <a:ea typeface="楷体_GB2312" pitchFamily="49" charset="-122"/>
              </a:rPr>
              <a:t>,</a:t>
            </a:r>
            <a:r>
              <a:rPr lang="zh-CN" altLang="en-US" sz="3600" b="1">
                <a:latin typeface="楷体_GB2312" pitchFamily="49" charset="-122"/>
                <a:ea typeface="楷体_GB2312" pitchFamily="49" charset="-122"/>
              </a:rPr>
              <a:t>玻璃棒带</a:t>
            </a:r>
            <a:r>
              <a:rPr lang="zh-CN" altLang="en-US" sz="3600" b="1" u="sng">
                <a:latin typeface="楷体_GB2312" pitchFamily="49" charset="-122"/>
                <a:ea typeface="楷体_GB2312" pitchFamily="49" charset="-122"/>
              </a:rPr>
              <a:t>      </a:t>
            </a:r>
            <a:r>
              <a:rPr lang="zh-CN" altLang="en-US" sz="3600" b="1">
                <a:latin typeface="楷体_GB2312" pitchFamily="49" charset="-122"/>
                <a:ea typeface="楷体_GB2312" pitchFamily="49" charset="-122"/>
              </a:rPr>
              <a:t>电。该玻璃棒与被</a:t>
            </a:r>
            <a:r>
              <a:rPr lang="zh-CN" altLang="en-US" sz="3600" b="1">
                <a:latin typeface="楷体_GB2312" pitchFamily="49" charset="-122"/>
                <a:ea typeface="楷体_GB2312" pitchFamily="49" charset="-122"/>
                <a:sym typeface="+mn-ea"/>
              </a:rPr>
              <a:t>毛皮摩擦过的</a:t>
            </a:r>
            <a:r>
              <a:rPr lang="zh-CN" altLang="en-US" sz="3600" b="1">
                <a:latin typeface="楷体_GB2312" pitchFamily="49" charset="-122"/>
                <a:ea typeface="楷体_GB2312" pitchFamily="49" charset="-122"/>
              </a:rPr>
              <a:t>橡胶棒靠近会相互</a:t>
            </a:r>
            <a:r>
              <a:rPr lang="zh-CN" altLang="en-US" sz="3600" b="1" u="sng">
                <a:latin typeface="楷体_GB2312" pitchFamily="49" charset="-122"/>
                <a:ea typeface="楷体_GB2312" pitchFamily="49" charset="-122"/>
              </a:rPr>
              <a:t>        </a:t>
            </a:r>
            <a:r>
              <a:rPr lang="zh-CN" altLang="en-US" sz="3600" b="1">
                <a:latin typeface="楷体_GB2312" pitchFamily="49" charset="-122"/>
                <a:ea typeface="楷体_GB2312" pitchFamily="49" charset="-122"/>
              </a:rPr>
              <a:t>。</a:t>
            </a:r>
          </a:p>
        </p:txBody>
      </p:sp>
      <p:sp>
        <p:nvSpPr>
          <p:cNvPr id="4" name="文本框 3"/>
          <p:cNvSpPr txBox="1"/>
          <p:nvPr>
            <p:custDataLst>
              <p:tags r:id="rId5"/>
            </p:custDataLst>
          </p:nvPr>
        </p:nvSpPr>
        <p:spPr>
          <a:xfrm>
            <a:off x="3917950" y="2238375"/>
            <a:ext cx="5899150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黑体" panose="02010609060101010101" charset="-122"/>
              </a:rPr>
              <a:t>带电体具有吸引轻小物体的性质</a:t>
            </a:r>
          </a:p>
        </p:txBody>
      </p:sp>
      <p:sp>
        <p:nvSpPr>
          <p:cNvPr id="5" name="文本框 4"/>
          <p:cNvSpPr txBox="1"/>
          <p:nvPr>
            <p:custDataLst>
              <p:tags r:id="rId6"/>
            </p:custDataLst>
          </p:nvPr>
        </p:nvSpPr>
        <p:spPr>
          <a:xfrm>
            <a:off x="1674813" y="1655763"/>
            <a:ext cx="3449637" cy="582612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黑体" panose="02010609060101010101" charset="-122"/>
              </a:rPr>
              <a:t>同种电荷相互排斥</a:t>
            </a:r>
          </a:p>
        </p:txBody>
      </p:sp>
      <p:sp>
        <p:nvSpPr>
          <p:cNvPr id="6" name="文本框 5"/>
          <p:cNvSpPr txBox="1"/>
          <p:nvPr>
            <p:custDataLst>
              <p:tags r:id="rId7"/>
            </p:custDataLst>
          </p:nvPr>
        </p:nvSpPr>
        <p:spPr>
          <a:xfrm>
            <a:off x="1524000" y="3305175"/>
            <a:ext cx="7940675" cy="582613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宋体" panose="02010600030101010101" pitchFamily="2" charset="-122"/>
                <a:sym typeface="黑体" panose="02010609060101010101" charset="-122"/>
              </a:rPr>
              <a:t>塑料桶摩擦带电，产生电火花，易引起爆炸</a:t>
            </a:r>
          </a:p>
        </p:txBody>
      </p:sp>
      <p:sp>
        <p:nvSpPr>
          <p:cNvPr id="7" name="文本框 6"/>
          <p:cNvSpPr txBox="1"/>
          <p:nvPr>
            <p:custDataLst>
              <p:tags r:id="rId8"/>
            </p:custDataLst>
          </p:nvPr>
        </p:nvSpPr>
        <p:spPr>
          <a:xfrm>
            <a:off x="8502650" y="3911600"/>
            <a:ext cx="346075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正</a:t>
            </a:r>
          </a:p>
        </p:txBody>
      </p:sp>
      <p:sp>
        <p:nvSpPr>
          <p:cNvPr id="9" name="文本框 8"/>
          <p:cNvSpPr txBox="1"/>
          <p:nvPr>
            <p:custDataLst>
              <p:tags r:id="rId9"/>
            </p:custDataLst>
          </p:nvPr>
        </p:nvSpPr>
        <p:spPr>
          <a:xfrm>
            <a:off x="1753235" y="5105083"/>
            <a:ext cx="151447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6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吸引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矩形 21505"/>
          <p:cNvSpPr/>
          <p:nvPr>
            <p:custDataLst>
              <p:tags r:id="rId2"/>
            </p:custDataLst>
          </p:nvPr>
        </p:nvSpPr>
        <p:spPr>
          <a:xfrm>
            <a:off x="847090" y="841375"/>
            <a:ext cx="10655300" cy="37458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en-US" altLang="zh-CN" sz="3600" b="1">
                <a:latin typeface="楷体_GB2312" pitchFamily="49" charset="-122"/>
                <a:ea typeface="楷体_GB2312" pitchFamily="49" charset="-122"/>
              </a:rPr>
              <a:t>3</a:t>
            </a:r>
            <a:r>
              <a:rPr lang="zh-CN" altLang="en-US" sz="3600" b="1">
                <a:latin typeface="楷体_GB2312" pitchFamily="49" charset="-122"/>
                <a:ea typeface="楷体_GB2312" pitchFamily="49" charset="-122"/>
              </a:rPr>
              <a:t>、用与丝绸摩擦过的玻璃棒去靠近轻质小物体a，a被吸引过来，则a是（    ）</a:t>
            </a: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zh-CN" altLang="en-US" sz="3600" b="1">
                <a:latin typeface="楷体_GB2312" pitchFamily="49" charset="-122"/>
                <a:ea typeface="楷体_GB2312" pitchFamily="49" charset="-122"/>
              </a:rPr>
              <a:t>  A、带正电   </a:t>
            </a: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zh-CN" altLang="en-US" sz="3600" b="1">
                <a:latin typeface="楷体_GB2312" pitchFamily="49" charset="-122"/>
                <a:ea typeface="楷体_GB2312" pitchFamily="49" charset="-122"/>
              </a:rPr>
              <a:t>  B、带负电</a:t>
            </a:r>
            <a:br>
              <a:rPr lang="zh-CN" altLang="en-US" sz="3600" b="1">
                <a:latin typeface="楷体_GB2312" pitchFamily="49" charset="-122"/>
                <a:ea typeface="楷体_GB2312" pitchFamily="49" charset="-122"/>
              </a:rPr>
            </a:br>
            <a:r>
              <a:rPr lang="zh-CN" altLang="en-US" sz="3600" b="1">
                <a:latin typeface="楷体_GB2312" pitchFamily="49" charset="-122"/>
                <a:ea typeface="楷体_GB2312" pitchFamily="49" charset="-122"/>
              </a:rPr>
              <a:t>  C、不带电   </a:t>
            </a: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</a:pPr>
            <a:r>
              <a:rPr lang="zh-CN" altLang="en-US" sz="3600" b="1">
                <a:latin typeface="楷体_GB2312" pitchFamily="49" charset="-122"/>
                <a:ea typeface="楷体_GB2312" pitchFamily="49" charset="-122"/>
              </a:rPr>
              <a:t>  D、可能带负电，也可能不带电</a:t>
            </a:r>
          </a:p>
        </p:txBody>
      </p:sp>
      <p:sp>
        <p:nvSpPr>
          <p:cNvPr id="21507" name="文本框 21506"/>
          <p:cNvSpPr txBox="1"/>
          <p:nvPr>
            <p:custDataLst>
              <p:tags r:id="rId3"/>
            </p:custDataLst>
          </p:nvPr>
        </p:nvSpPr>
        <p:spPr>
          <a:xfrm>
            <a:off x="5410200" y="1371283"/>
            <a:ext cx="550863" cy="7016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en-US" altLang="zh-CN" sz="40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D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文本占位符 22529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46380" y="685800"/>
            <a:ext cx="11709400" cy="5486400"/>
          </a:xfrm>
        </p:spPr>
        <p:txBody>
          <a:bodyPr anchor="t"/>
          <a:lstStyle/>
          <a:p>
            <a:pPr>
              <a:lnSpc>
                <a:spcPct val="110000"/>
              </a:lnSpc>
              <a:buNone/>
            </a:pPr>
            <a:r>
              <a:rPr lang="en-US" altLang="zh-CN" sz="3600">
                <a:latin typeface="黑体" panose="02010609060101010101" charset="-122"/>
              </a:rPr>
              <a:t> </a:t>
            </a:r>
            <a:r>
              <a:rPr lang="en-US" altLang="zh-CN" sz="3600" b="1" spc="0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4</a:t>
            </a:r>
            <a:r>
              <a:rPr lang="zh-CN" altLang="en-US" sz="3600" b="1" spc="0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、用毛皮摩擦过的橡胶棒吸引轻小纸屑后，纸屑又很快飞开，这是因为（     ）</a:t>
            </a:r>
            <a:br>
              <a:rPr lang="zh-CN" altLang="en-US" sz="3600" b="1" spc="0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</a:br>
            <a:r>
              <a:rPr lang="zh-CN" altLang="en-US" sz="3600" b="1" spc="0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 A、纸屑不带电，所以不能被橡胶棒吸引而飞开</a:t>
            </a:r>
            <a:br>
              <a:rPr lang="zh-CN" altLang="en-US" sz="3600" b="1" spc="0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</a:br>
            <a:r>
              <a:rPr lang="zh-CN" altLang="en-US" sz="3600" b="1" spc="0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 B、纸屑质量太小，不能带电</a:t>
            </a:r>
            <a:br>
              <a:rPr lang="zh-CN" altLang="en-US" sz="3600" b="1" spc="0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</a:br>
            <a:r>
              <a:rPr lang="en-US" altLang="zh-CN" sz="3600" b="1" spc="0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 </a:t>
            </a:r>
            <a:r>
              <a:rPr lang="zh-CN" altLang="en-US" sz="3600" b="1" spc="0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C、纸屑带的是正电荷，同种电荷互相排斥，所以飞开</a:t>
            </a:r>
            <a:br>
              <a:rPr lang="zh-CN" altLang="en-US" sz="3600" b="1" spc="0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</a:br>
            <a:r>
              <a:rPr lang="zh-CN" altLang="en-US" sz="3600" b="1" spc="0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 D、纸屑带的是负电荷，同种电荷互相排斥，所以飞开</a:t>
            </a:r>
          </a:p>
        </p:txBody>
      </p:sp>
      <p:sp>
        <p:nvSpPr>
          <p:cNvPr id="22531" name="文本框 22530"/>
          <p:cNvSpPr txBox="1"/>
          <p:nvPr>
            <p:custDataLst>
              <p:tags r:id="rId3"/>
            </p:custDataLst>
          </p:nvPr>
        </p:nvSpPr>
        <p:spPr>
          <a:xfrm>
            <a:off x="4495483" y="1295083"/>
            <a:ext cx="550862" cy="701675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en-US" altLang="zh-CN" sz="4000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D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4098"/>
          <p:cNvSpPr/>
          <p:nvPr>
            <p:custDataLst>
              <p:tags r:id="rId2"/>
            </p:custDataLst>
          </p:nvPr>
        </p:nvSpPr>
        <p:spPr>
          <a:xfrm>
            <a:off x="3810000" y="5803265"/>
            <a:ext cx="6122670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eaLnBrk="0" hangingPunct="0"/>
            <a:r>
              <a:rPr lang="zh-CN" altLang="en-US" sz="320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 出现上述现象的原因是什么？</a:t>
            </a:r>
          </a:p>
        </p:txBody>
      </p:sp>
      <p:sp>
        <p:nvSpPr>
          <p:cNvPr id="8" name="圆角矩形 22"/>
          <p:cNvSpPr/>
          <p:nvPr>
            <p:custDataLst>
              <p:tags r:id="rId3"/>
            </p:custDataLst>
          </p:nvPr>
        </p:nvSpPr>
        <p:spPr>
          <a:xfrm>
            <a:off x="2819400" y="727075"/>
            <a:ext cx="6070600" cy="270510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EA2CF">
                    <a:lumMod val="75000"/>
                  </a:srgbClr>
                </a:solidFill>
              </a14:hiddenFill>
            </a:ext>
          </a:extLst>
        </p:spPr>
        <p:txBody>
          <a:bodyPr anchor="ctr"/>
          <a:lstStyle/>
          <a:p>
            <a:pPr algn="ctr" defTabSz="342265">
              <a:defRPr/>
            </a:pPr>
            <a:r>
              <a:rPr lang="zh-CN" altLang="en-US" sz="320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请欣赏小视频</a:t>
            </a:r>
            <a:r>
              <a:rPr lang="en-US" altLang="zh-CN" sz="3200">
                <a:solidFill>
                  <a:srgbClr val="002060"/>
                </a:solidFill>
                <a:latin typeface="微软雅黑" panose="020B0503020204020204" charset="-122"/>
                <a:ea typeface="微软雅黑" panose="020B0503020204020204" charset="-122"/>
              </a:rPr>
              <a:t>—</a:t>
            </a:r>
            <a:r>
              <a:rPr lang="en-US" altLang="zh-CN" sz="32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《</a:t>
            </a:r>
            <a:r>
              <a:rPr lang="zh-CN" altLang="en-US" sz="32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怒发冲冠</a:t>
            </a:r>
            <a:r>
              <a:rPr lang="en-US" altLang="zh-CN" sz="320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》</a:t>
            </a:r>
          </a:p>
        </p:txBody>
      </p:sp>
      <p:sp>
        <p:nvSpPr>
          <p:cNvPr id="9" name="文本框 8"/>
          <p:cNvSpPr txBox="1"/>
          <p:nvPr>
            <p:custDataLst>
              <p:tags r:id="rId4"/>
            </p:custDataLst>
          </p:nvPr>
        </p:nvSpPr>
        <p:spPr>
          <a:xfrm>
            <a:off x="1905000" y="5791200"/>
            <a:ext cx="1754505" cy="583565"/>
          </a:xfrm>
          <a:prstGeom prst="rect">
            <a:avLst/>
          </a:prstGeom>
          <a:solidFill>
            <a:srgbClr val="41CAA0">
              <a:lumMod val="60000"/>
              <a:lumOff val="40000"/>
              <a:alpha val="52000"/>
            </a:srgb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rPr>
              <a:t>想一想</a:t>
            </a:r>
          </a:p>
        </p:txBody>
      </p:sp>
      <p:pic>
        <p:nvPicPr>
          <p:cNvPr id="10" name="媒体1(2)">
            <a:hlinkClick r:id="" action="ppaction://media"/>
          </p:cNvPr>
          <p:cNvPicPr>
            <a:picLocks noChangeAspect="1"/>
          </p:cNvPicPr>
          <p:nvPr>
            <a:videoFile r:link="rId6"/>
            <p:custDataLst>
              <p:tags r:id="rId7"/>
            </p:custDataLst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34210" y="1254125"/>
            <a:ext cx="7752080" cy="43605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1" fill="remove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7" grpId="0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Litebulb"/>
          <p:cNvSpPr>
            <a:spLocks noEditPoints="1"/>
          </p:cNvSpPr>
          <p:nvPr>
            <p:custDataLst>
              <p:tags r:id="rId1"/>
            </p:custDataLst>
          </p:nvPr>
        </p:nvSpPr>
        <p:spPr>
          <a:xfrm>
            <a:off x="574675" y="1128713"/>
            <a:ext cx="503238" cy="720725"/>
          </a:xfrm>
          <a:custGeom>
            <a:avLst/>
            <a:gdLst/>
            <a:ahLst/>
            <a:cxnLst>
              <a:cxn ang="0">
                <a:pos x="136578604" y="0"/>
              </a:cxn>
              <a:cxn ang="0">
                <a:pos x="273157208" y="289093504"/>
              </a:cxn>
              <a:cxn ang="0">
                <a:pos x="0" y="289093504"/>
              </a:cxn>
              <a:cxn ang="0">
                <a:pos x="136578604" y="802418889"/>
              </a:cxn>
            </a:cxnLst>
            <a:rect l="l" t="t" r="r" b="b"/>
            <a:pathLst>
              <a:path w="21600" h="21600">
                <a:moveTo>
                  <a:pt x="10825" y="21723"/>
                </a:moveTo>
                <a:lnTo>
                  <a:pt x="11215" y="21723"/>
                </a:lnTo>
                <a:lnTo>
                  <a:pt x="11552" y="21688"/>
                </a:lnTo>
                <a:lnTo>
                  <a:pt x="11916" y="21617"/>
                </a:lnTo>
                <a:lnTo>
                  <a:pt x="12253" y="21547"/>
                </a:lnTo>
                <a:lnTo>
                  <a:pt x="12617" y="21441"/>
                </a:lnTo>
                <a:lnTo>
                  <a:pt x="12902" y="21317"/>
                </a:lnTo>
                <a:lnTo>
                  <a:pt x="13162" y="21176"/>
                </a:lnTo>
                <a:lnTo>
                  <a:pt x="13396" y="21000"/>
                </a:lnTo>
                <a:lnTo>
                  <a:pt x="13655" y="20841"/>
                </a:lnTo>
                <a:lnTo>
                  <a:pt x="13863" y="20629"/>
                </a:lnTo>
                <a:lnTo>
                  <a:pt x="14045" y="20435"/>
                </a:lnTo>
                <a:lnTo>
                  <a:pt x="14200" y="20223"/>
                </a:lnTo>
                <a:lnTo>
                  <a:pt x="14356" y="19994"/>
                </a:lnTo>
                <a:lnTo>
                  <a:pt x="14460" y="19747"/>
                </a:lnTo>
                <a:lnTo>
                  <a:pt x="14512" y="19482"/>
                </a:lnTo>
                <a:lnTo>
                  <a:pt x="14512" y="19235"/>
                </a:lnTo>
                <a:lnTo>
                  <a:pt x="14512" y="19147"/>
                </a:lnTo>
                <a:lnTo>
                  <a:pt x="14512" y="18900"/>
                </a:lnTo>
                <a:lnTo>
                  <a:pt x="14512" y="18529"/>
                </a:lnTo>
                <a:lnTo>
                  <a:pt x="14512" y="18052"/>
                </a:lnTo>
                <a:lnTo>
                  <a:pt x="14512" y="17505"/>
                </a:lnTo>
                <a:lnTo>
                  <a:pt x="14512" y="16976"/>
                </a:lnTo>
                <a:lnTo>
                  <a:pt x="14512" y="16464"/>
                </a:lnTo>
                <a:lnTo>
                  <a:pt x="14512" y="15952"/>
                </a:lnTo>
                <a:lnTo>
                  <a:pt x="14512" y="15758"/>
                </a:lnTo>
                <a:lnTo>
                  <a:pt x="14616" y="15547"/>
                </a:lnTo>
                <a:lnTo>
                  <a:pt x="14694" y="15352"/>
                </a:lnTo>
                <a:lnTo>
                  <a:pt x="14798" y="15141"/>
                </a:lnTo>
                <a:lnTo>
                  <a:pt x="15161" y="14735"/>
                </a:lnTo>
                <a:lnTo>
                  <a:pt x="15602" y="14329"/>
                </a:lnTo>
                <a:lnTo>
                  <a:pt x="16745" y="13552"/>
                </a:lnTo>
                <a:lnTo>
                  <a:pt x="18043" y="12670"/>
                </a:lnTo>
                <a:lnTo>
                  <a:pt x="18744" y="12194"/>
                </a:lnTo>
                <a:lnTo>
                  <a:pt x="19341" y="11647"/>
                </a:lnTo>
                <a:lnTo>
                  <a:pt x="19938" y="11099"/>
                </a:lnTo>
                <a:lnTo>
                  <a:pt x="20483" y="10464"/>
                </a:lnTo>
                <a:lnTo>
                  <a:pt x="20743" y="10164"/>
                </a:lnTo>
                <a:lnTo>
                  <a:pt x="20950" y="9794"/>
                </a:lnTo>
                <a:lnTo>
                  <a:pt x="21132" y="9441"/>
                </a:lnTo>
                <a:lnTo>
                  <a:pt x="21288" y="9035"/>
                </a:lnTo>
                <a:lnTo>
                  <a:pt x="21444" y="8664"/>
                </a:lnTo>
                <a:lnTo>
                  <a:pt x="21548" y="8223"/>
                </a:lnTo>
                <a:lnTo>
                  <a:pt x="21600" y="7782"/>
                </a:lnTo>
                <a:lnTo>
                  <a:pt x="21600" y="7341"/>
                </a:lnTo>
                <a:lnTo>
                  <a:pt x="21600" y="6935"/>
                </a:lnTo>
                <a:lnTo>
                  <a:pt x="21548" y="6564"/>
                </a:lnTo>
                <a:lnTo>
                  <a:pt x="21496" y="6229"/>
                </a:lnTo>
                <a:lnTo>
                  <a:pt x="21392" y="5858"/>
                </a:lnTo>
                <a:lnTo>
                  <a:pt x="21288" y="5523"/>
                </a:lnTo>
                <a:lnTo>
                  <a:pt x="21132" y="5135"/>
                </a:lnTo>
                <a:lnTo>
                  <a:pt x="20950" y="4800"/>
                </a:lnTo>
                <a:lnTo>
                  <a:pt x="20743" y="4464"/>
                </a:lnTo>
                <a:lnTo>
                  <a:pt x="20535" y="4164"/>
                </a:lnTo>
                <a:lnTo>
                  <a:pt x="20301" y="3847"/>
                </a:lnTo>
                <a:lnTo>
                  <a:pt x="20042" y="3547"/>
                </a:lnTo>
                <a:lnTo>
                  <a:pt x="19782" y="3247"/>
                </a:lnTo>
                <a:lnTo>
                  <a:pt x="19133" y="2664"/>
                </a:lnTo>
                <a:lnTo>
                  <a:pt x="18458" y="2152"/>
                </a:lnTo>
                <a:lnTo>
                  <a:pt x="17705" y="1694"/>
                </a:lnTo>
                <a:lnTo>
                  <a:pt x="16849" y="1252"/>
                </a:lnTo>
                <a:lnTo>
                  <a:pt x="16407" y="1076"/>
                </a:lnTo>
                <a:lnTo>
                  <a:pt x="15940" y="900"/>
                </a:lnTo>
                <a:lnTo>
                  <a:pt x="15499" y="741"/>
                </a:lnTo>
                <a:lnTo>
                  <a:pt x="15057" y="600"/>
                </a:lnTo>
                <a:lnTo>
                  <a:pt x="14564" y="458"/>
                </a:lnTo>
                <a:lnTo>
                  <a:pt x="14045" y="335"/>
                </a:lnTo>
                <a:lnTo>
                  <a:pt x="13500" y="229"/>
                </a:lnTo>
                <a:lnTo>
                  <a:pt x="13006" y="158"/>
                </a:lnTo>
                <a:lnTo>
                  <a:pt x="12461" y="88"/>
                </a:lnTo>
                <a:lnTo>
                  <a:pt x="11968" y="52"/>
                </a:lnTo>
                <a:lnTo>
                  <a:pt x="11423" y="17"/>
                </a:lnTo>
                <a:lnTo>
                  <a:pt x="10825" y="17"/>
                </a:lnTo>
                <a:lnTo>
                  <a:pt x="10254" y="17"/>
                </a:lnTo>
                <a:lnTo>
                  <a:pt x="9709" y="52"/>
                </a:lnTo>
                <a:lnTo>
                  <a:pt x="9216" y="88"/>
                </a:lnTo>
                <a:lnTo>
                  <a:pt x="8671" y="158"/>
                </a:lnTo>
                <a:lnTo>
                  <a:pt x="8177" y="229"/>
                </a:lnTo>
                <a:lnTo>
                  <a:pt x="7632" y="335"/>
                </a:lnTo>
                <a:lnTo>
                  <a:pt x="7113" y="458"/>
                </a:lnTo>
                <a:lnTo>
                  <a:pt x="6620" y="600"/>
                </a:lnTo>
                <a:lnTo>
                  <a:pt x="6178" y="741"/>
                </a:lnTo>
                <a:lnTo>
                  <a:pt x="5737" y="900"/>
                </a:lnTo>
                <a:lnTo>
                  <a:pt x="5270" y="1076"/>
                </a:lnTo>
                <a:lnTo>
                  <a:pt x="4828" y="1252"/>
                </a:lnTo>
                <a:lnTo>
                  <a:pt x="3972" y="1694"/>
                </a:lnTo>
                <a:lnTo>
                  <a:pt x="3219" y="2152"/>
                </a:lnTo>
                <a:lnTo>
                  <a:pt x="2544" y="2664"/>
                </a:lnTo>
                <a:lnTo>
                  <a:pt x="1895" y="3247"/>
                </a:lnTo>
                <a:lnTo>
                  <a:pt x="1635" y="3547"/>
                </a:lnTo>
                <a:lnTo>
                  <a:pt x="1375" y="3847"/>
                </a:lnTo>
                <a:lnTo>
                  <a:pt x="1142" y="4164"/>
                </a:lnTo>
                <a:lnTo>
                  <a:pt x="934" y="4464"/>
                </a:lnTo>
                <a:lnTo>
                  <a:pt x="726" y="4800"/>
                </a:lnTo>
                <a:lnTo>
                  <a:pt x="545" y="5135"/>
                </a:lnTo>
                <a:lnTo>
                  <a:pt x="389" y="5523"/>
                </a:lnTo>
                <a:lnTo>
                  <a:pt x="285" y="5858"/>
                </a:lnTo>
                <a:lnTo>
                  <a:pt x="181" y="6229"/>
                </a:lnTo>
                <a:lnTo>
                  <a:pt x="129" y="6564"/>
                </a:lnTo>
                <a:lnTo>
                  <a:pt x="77" y="6935"/>
                </a:lnTo>
                <a:lnTo>
                  <a:pt x="77" y="7341"/>
                </a:lnTo>
                <a:lnTo>
                  <a:pt x="77" y="7782"/>
                </a:lnTo>
                <a:lnTo>
                  <a:pt x="129" y="8223"/>
                </a:lnTo>
                <a:lnTo>
                  <a:pt x="233" y="8664"/>
                </a:lnTo>
                <a:lnTo>
                  <a:pt x="389" y="9035"/>
                </a:lnTo>
                <a:lnTo>
                  <a:pt x="545" y="9441"/>
                </a:lnTo>
                <a:lnTo>
                  <a:pt x="726" y="9794"/>
                </a:lnTo>
                <a:lnTo>
                  <a:pt x="934" y="10164"/>
                </a:lnTo>
                <a:lnTo>
                  <a:pt x="1194" y="10464"/>
                </a:lnTo>
                <a:lnTo>
                  <a:pt x="1739" y="11099"/>
                </a:lnTo>
                <a:lnTo>
                  <a:pt x="2336" y="11647"/>
                </a:lnTo>
                <a:lnTo>
                  <a:pt x="2933" y="12194"/>
                </a:lnTo>
                <a:lnTo>
                  <a:pt x="3634" y="12670"/>
                </a:lnTo>
                <a:lnTo>
                  <a:pt x="4932" y="13552"/>
                </a:lnTo>
                <a:lnTo>
                  <a:pt x="6075" y="14329"/>
                </a:lnTo>
                <a:lnTo>
                  <a:pt x="6516" y="14735"/>
                </a:lnTo>
                <a:lnTo>
                  <a:pt x="6879" y="15141"/>
                </a:lnTo>
                <a:lnTo>
                  <a:pt x="6983" y="15352"/>
                </a:lnTo>
                <a:lnTo>
                  <a:pt x="7061" y="15547"/>
                </a:lnTo>
                <a:lnTo>
                  <a:pt x="7165" y="15758"/>
                </a:lnTo>
                <a:lnTo>
                  <a:pt x="7165" y="15952"/>
                </a:lnTo>
                <a:lnTo>
                  <a:pt x="7165" y="16464"/>
                </a:lnTo>
                <a:lnTo>
                  <a:pt x="7165" y="16976"/>
                </a:lnTo>
                <a:lnTo>
                  <a:pt x="7165" y="17505"/>
                </a:lnTo>
                <a:lnTo>
                  <a:pt x="7165" y="18052"/>
                </a:lnTo>
                <a:lnTo>
                  <a:pt x="7165" y="18529"/>
                </a:lnTo>
                <a:lnTo>
                  <a:pt x="7165" y="18900"/>
                </a:lnTo>
                <a:lnTo>
                  <a:pt x="7165" y="19147"/>
                </a:lnTo>
                <a:lnTo>
                  <a:pt x="7165" y="19235"/>
                </a:lnTo>
                <a:lnTo>
                  <a:pt x="7165" y="19482"/>
                </a:lnTo>
                <a:lnTo>
                  <a:pt x="7217" y="19747"/>
                </a:lnTo>
                <a:lnTo>
                  <a:pt x="7321" y="19994"/>
                </a:lnTo>
                <a:lnTo>
                  <a:pt x="7476" y="20223"/>
                </a:lnTo>
                <a:lnTo>
                  <a:pt x="7632" y="20435"/>
                </a:lnTo>
                <a:lnTo>
                  <a:pt x="7814" y="20629"/>
                </a:lnTo>
                <a:lnTo>
                  <a:pt x="8022" y="20841"/>
                </a:lnTo>
                <a:lnTo>
                  <a:pt x="8281" y="21000"/>
                </a:lnTo>
                <a:lnTo>
                  <a:pt x="8515" y="21176"/>
                </a:lnTo>
                <a:lnTo>
                  <a:pt x="8775" y="21317"/>
                </a:lnTo>
                <a:lnTo>
                  <a:pt x="9060" y="21441"/>
                </a:lnTo>
                <a:lnTo>
                  <a:pt x="9424" y="21547"/>
                </a:lnTo>
                <a:lnTo>
                  <a:pt x="9761" y="21617"/>
                </a:lnTo>
                <a:lnTo>
                  <a:pt x="10125" y="21688"/>
                </a:lnTo>
                <a:lnTo>
                  <a:pt x="10462" y="21723"/>
                </a:lnTo>
                <a:lnTo>
                  <a:pt x="10825" y="21723"/>
                </a:lnTo>
                <a:close/>
              </a:path>
              <a:path w="21600" h="21600">
                <a:moveTo>
                  <a:pt x="9242" y="14417"/>
                </a:moveTo>
                <a:lnTo>
                  <a:pt x="8541" y="12035"/>
                </a:lnTo>
                <a:lnTo>
                  <a:pt x="7295" y="10129"/>
                </a:lnTo>
                <a:lnTo>
                  <a:pt x="6905" y="9652"/>
                </a:lnTo>
                <a:lnTo>
                  <a:pt x="8541" y="10182"/>
                </a:lnTo>
                <a:lnTo>
                  <a:pt x="9787" y="9547"/>
                </a:lnTo>
                <a:lnTo>
                  <a:pt x="11189" y="10129"/>
                </a:lnTo>
                <a:lnTo>
                  <a:pt x="12279" y="9547"/>
                </a:lnTo>
                <a:lnTo>
                  <a:pt x="13370" y="10076"/>
                </a:lnTo>
                <a:lnTo>
                  <a:pt x="14850" y="9652"/>
                </a:lnTo>
                <a:lnTo>
                  <a:pt x="12902" y="12247"/>
                </a:lnTo>
                <a:lnTo>
                  <a:pt x="12357" y="14417"/>
                </a:lnTo>
                <a:moveTo>
                  <a:pt x="7191" y="15952"/>
                </a:moveTo>
                <a:lnTo>
                  <a:pt x="14512" y="15952"/>
                </a:lnTo>
                <a:lnTo>
                  <a:pt x="14512" y="17064"/>
                </a:lnTo>
                <a:lnTo>
                  <a:pt x="7191" y="17047"/>
                </a:lnTo>
                <a:lnTo>
                  <a:pt x="7191" y="18123"/>
                </a:lnTo>
                <a:lnTo>
                  <a:pt x="14512" y="18158"/>
                </a:lnTo>
                <a:lnTo>
                  <a:pt x="14538" y="19182"/>
                </a:lnTo>
                <a:lnTo>
                  <a:pt x="7217" y="19182"/>
                </a:lnTo>
              </a:path>
            </a:pathLst>
          </a:custGeom>
          <a:solidFill>
            <a:srgbClr val="FFFFCC"/>
          </a:solidFill>
          <a:ln w="57150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11" name="Text Box 9"/>
          <p:cNvSpPr txBox="1"/>
          <p:nvPr>
            <p:custDataLst>
              <p:tags r:id="rId2"/>
            </p:custDataLst>
          </p:nvPr>
        </p:nvSpPr>
        <p:spPr>
          <a:xfrm>
            <a:off x="1051560" y="989013"/>
            <a:ext cx="10088563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 b="1">
                <a:latin typeface="Times New Roman" panose="02020603050405020304" pitchFamily="18" charset="0"/>
                <a:ea typeface="宋体" panose="02010600030101010101" pitchFamily="2" charset="-122"/>
              </a:rPr>
              <a:t>        </a:t>
            </a:r>
            <a:r>
              <a:rPr lang="zh-CN" altLang="en-US" sz="2800" b="1">
                <a:solidFill>
                  <a:srgbClr val="0000FF"/>
                </a:solidFill>
                <a:latin typeface="Times New Roman" panose="02020603050405020304" pitchFamily="18" charset="0"/>
                <a:ea typeface="宋体" panose="02010600030101010101" pitchFamily="2" charset="-122"/>
              </a:rPr>
              <a:t>用塑料尺在头发上快速摩擦，然后让它靠近小的纸屑，你看了什么现象？</a:t>
            </a:r>
          </a:p>
        </p:txBody>
      </p:sp>
      <p:sp>
        <p:nvSpPr>
          <p:cNvPr id="7180" name="Text Box 12"/>
          <p:cNvSpPr txBox="1"/>
          <p:nvPr>
            <p:custDataLst>
              <p:tags r:id="rId3"/>
            </p:custDataLst>
          </p:nvPr>
        </p:nvSpPr>
        <p:spPr>
          <a:xfrm>
            <a:off x="1077913" y="1933893"/>
            <a:ext cx="10090150" cy="95313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latin typeface="Arial" panose="020B0604020202020204" pitchFamily="34" charset="0"/>
                <a:ea typeface="宋体" panose="02010600030101010101" pitchFamily="2" charset="-122"/>
              </a:rPr>
              <a:t>1、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经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摩擦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过的物体能够吸引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轻小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的物体，人们就说它带了“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电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”，或者说带了</a:t>
            </a:r>
            <a:r>
              <a:rPr lang="zh-CN" altLang="en-US" sz="2800" b="1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电荷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</a:p>
        </p:txBody>
      </p:sp>
      <p:pic>
        <p:nvPicPr>
          <p:cNvPr id="12" name="Picture 1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5"/>
          <a:stretch>
            <a:fillRect/>
          </a:stretch>
        </p:blipFill>
        <p:spPr>
          <a:xfrm>
            <a:off x="8686800" y="2971483"/>
            <a:ext cx="2913063" cy="27066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87" name="Rectangle 19"/>
          <p:cNvSpPr/>
          <p:nvPr>
            <p:custDataLst>
              <p:tags r:id="rId5"/>
            </p:custDataLst>
          </p:nvPr>
        </p:nvSpPr>
        <p:spPr>
          <a:xfrm>
            <a:off x="1041400" y="3776028"/>
            <a:ext cx="8312150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4</a:t>
            </a:r>
            <a:r>
              <a:rPr lang="zh-CN" altLang="en-US" sz="28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、</a:t>
            </a:r>
            <a:r>
              <a:rPr lang="zh-CN" altLang="en-US" sz="28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摩擦起电</a:t>
            </a:r>
            <a:r>
              <a:rPr lang="zh-CN" altLang="en-US" sz="2800" b="1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：用摩擦的方式使使物体带电。</a:t>
            </a:r>
          </a:p>
        </p:txBody>
      </p:sp>
      <p:sp>
        <p:nvSpPr>
          <p:cNvPr id="7189" name="Text Box 21"/>
          <p:cNvSpPr txBox="1"/>
          <p:nvPr>
            <p:custDataLst>
              <p:tags r:id="rId6"/>
            </p:custDataLst>
          </p:nvPr>
        </p:nvSpPr>
        <p:spPr>
          <a:xfrm>
            <a:off x="1052513" y="2820988"/>
            <a:ext cx="8662987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 b="1">
                <a:latin typeface="Arial" panose="020B0604020202020204" pitchFamily="34" charset="0"/>
                <a:ea typeface="宋体" panose="02010600030101010101" pitchFamily="2" charset="-122"/>
              </a:rPr>
              <a:t>2</a:t>
            </a:r>
            <a:r>
              <a:rPr lang="zh-CN" altLang="en-US" sz="2800" b="1">
                <a:latin typeface="Arial" panose="020B0604020202020204" pitchFamily="34" charset="0"/>
                <a:ea typeface="宋体" panose="02010600030101010101" pitchFamily="2" charset="-122"/>
              </a:rPr>
              <a:t>、</a:t>
            </a:r>
            <a:r>
              <a:rPr lang="zh-CN" altLang="en-US" sz="28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带电体</a:t>
            </a:r>
            <a:r>
              <a:rPr lang="zh-CN" altLang="en-US" sz="2800" b="1">
                <a:latin typeface="Arial" panose="020B0604020202020204" pitchFamily="34" charset="0"/>
                <a:ea typeface="宋体" panose="02010600030101010101" pitchFamily="2" charset="-122"/>
              </a:rPr>
              <a:t>：带电荷的物体</a:t>
            </a:r>
          </a:p>
        </p:txBody>
      </p:sp>
      <p:sp>
        <p:nvSpPr>
          <p:cNvPr id="7191" name="Text Box 23"/>
          <p:cNvSpPr txBox="1"/>
          <p:nvPr>
            <p:custDataLst>
              <p:tags r:id="rId7"/>
            </p:custDataLst>
          </p:nvPr>
        </p:nvSpPr>
        <p:spPr>
          <a:xfrm>
            <a:off x="1041400" y="3282633"/>
            <a:ext cx="7319963" cy="52197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r>
              <a:rPr lang="en-US" altLang="zh-CN" sz="2800" b="1">
                <a:latin typeface="Arial" panose="020B0604020202020204" pitchFamily="34" charset="0"/>
                <a:ea typeface="宋体" panose="02010600030101010101" pitchFamily="2" charset="-122"/>
              </a:rPr>
              <a:t>3</a:t>
            </a:r>
            <a:r>
              <a:rPr lang="zh-CN" altLang="en-US" sz="2800" b="1">
                <a:latin typeface="Arial" panose="020B0604020202020204" pitchFamily="34" charset="0"/>
                <a:ea typeface="宋体" panose="02010600030101010101" pitchFamily="2" charset="-122"/>
              </a:rPr>
              <a:t>、</a:t>
            </a:r>
            <a:r>
              <a:rPr lang="zh-CN" altLang="en-US" sz="28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带电体的性质</a:t>
            </a:r>
            <a:r>
              <a:rPr lang="en-US" altLang="zh-CN" sz="2800" b="1">
                <a:latin typeface="Arial" panose="020B0604020202020204" pitchFamily="34" charset="0"/>
                <a:ea typeface="宋体" panose="02010600030101010101" pitchFamily="2" charset="-122"/>
              </a:rPr>
              <a:t>:</a:t>
            </a:r>
            <a:r>
              <a:rPr lang="zh-CN" altLang="en-US" sz="2800" b="1">
                <a:latin typeface="Arial" panose="020B0604020202020204" pitchFamily="34" charset="0"/>
                <a:ea typeface="宋体" panose="02010600030101010101" pitchFamily="2" charset="-122"/>
              </a:rPr>
              <a:t>能够吸引轻小物体</a:t>
            </a:r>
          </a:p>
        </p:txBody>
      </p:sp>
      <p:grpSp>
        <p:nvGrpSpPr>
          <p:cNvPr id="14" name="组合 13"/>
          <p:cNvGrpSpPr/>
          <p:nvPr>
            <p:custDataLst>
              <p:tags r:id="rId8"/>
            </p:custDataLst>
          </p:nvPr>
        </p:nvGrpSpPr>
        <p:grpSpPr>
          <a:xfrm>
            <a:off x="1471613" y="4314190"/>
            <a:ext cx="6475412" cy="2103438"/>
            <a:chOff x="762000" y="3470275"/>
            <a:chExt cx="7543800" cy="2187575"/>
          </a:xfrm>
        </p:grpSpPr>
        <p:pic>
          <p:nvPicPr>
            <p:cNvPr id="7178" name="Picture 4" descr="尺吸小紙片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6"/>
            <a:stretch>
              <a:fillRect/>
            </a:stretch>
          </p:blipFill>
          <p:spPr>
            <a:xfrm>
              <a:off x="4648200" y="3517900"/>
              <a:ext cx="3657600" cy="2139950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179" name="Picture 5" descr="尺吸頭髮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7"/>
            <a:stretch>
              <a:fillRect/>
            </a:stretch>
          </p:blipFill>
          <p:spPr>
            <a:xfrm>
              <a:off x="762000" y="3470275"/>
              <a:ext cx="3810000" cy="2168525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15" name="Text Box 15"/>
          <p:cNvSpPr txBox="1"/>
          <p:nvPr>
            <p:custDataLst>
              <p:tags r:id="rId9"/>
            </p:custDataLst>
          </p:nvPr>
        </p:nvSpPr>
        <p:spPr>
          <a:xfrm>
            <a:off x="801688" y="342900"/>
            <a:ext cx="7485062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</a:lstStyle>
          <a:p>
            <a:pPr marL="0" lvl="0" algn="l" defTabSz="457200" eaLnBrk="1" hangingPunct="1">
              <a:buClrTx/>
              <a:buSzTx/>
              <a:buFontTx/>
              <a:buNone/>
            </a:pPr>
            <a:r>
              <a:rPr lang="zh-CN" altLang="en-US" b="1">
                <a:solidFill>
                  <a:srgbClr val="0070C0"/>
                </a:solidFill>
                <a:uFillTx/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一、摩擦起电</a:t>
            </a:r>
          </a:p>
        </p:txBody>
      </p:sp>
      <p:sp>
        <p:nvSpPr>
          <p:cNvPr id="18" name="Line 18"/>
          <p:cNvSpPr/>
          <p:nvPr>
            <p:custDataLst>
              <p:tags r:id="rId10"/>
            </p:custDataLst>
          </p:nvPr>
        </p:nvSpPr>
        <p:spPr>
          <a:xfrm>
            <a:off x="801688" y="984250"/>
            <a:ext cx="10521950" cy="0"/>
          </a:xfrm>
          <a:prstGeom prst="line">
            <a:avLst/>
          </a:prstGeom>
          <a:ln w="38100" cap="rnd" cmpd="sng">
            <a:solidFill>
              <a:srgbClr val="969696"/>
            </a:solidFill>
            <a:prstDash val="sysDot"/>
            <a:headEnd type="none" w="med" len="med"/>
            <a:tailEnd type="oval" w="med" len="med"/>
          </a:ln>
        </p:spPr>
        <p:txBody>
          <a:bodyPr/>
          <a:lstStyle/>
          <a:p>
            <a:endParaRPr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>
                                            <p:txEl>
                                              <p:charRg st="0" end="3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180">
                                            <p:txEl>
                                              <p:charRg st="0" end="3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7" grpId="0"/>
      <p:bldP spid="7189" grpId="0"/>
      <p:bldP spid="7191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矩形 7169"/>
          <p:cNvSpPr/>
          <p:nvPr>
            <p:custDataLst>
              <p:tags r:id="rId2"/>
            </p:custDataLst>
          </p:nvPr>
        </p:nvSpPr>
        <p:spPr>
          <a:xfrm>
            <a:off x="1156335" y="485775"/>
            <a:ext cx="964946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宋体" panose="02010600030101010101" pitchFamily="2" charset="-122"/>
              </a:rPr>
              <a:t>想一想：</a:t>
            </a:r>
            <a:r>
              <a:rPr lang="zh-CN" altLang="en-US" sz="3600" b="1">
                <a:latin typeface="Arial" panose="020B0604020202020204" pitchFamily="34" charset="0"/>
                <a:ea typeface="宋体" panose="02010600030101010101" pitchFamily="2" charset="-122"/>
              </a:rPr>
              <a:t>不同的物体相互摩擦带的电是否一样？</a:t>
            </a:r>
          </a:p>
        </p:txBody>
      </p:sp>
      <p:pic>
        <p:nvPicPr>
          <p:cNvPr id="7171" name="图片 717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83860" y="799465"/>
            <a:ext cx="2787650" cy="27876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172" name="图片 717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7400" y="1130935"/>
            <a:ext cx="2792095" cy="28263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文本框 1"/>
          <p:cNvSpPr txBox="1"/>
          <p:nvPr>
            <p:custDataLst>
              <p:tags r:id="rId5"/>
            </p:custDataLst>
          </p:nvPr>
        </p:nvSpPr>
        <p:spPr>
          <a:xfrm>
            <a:off x="2971165" y="882650"/>
            <a:ext cx="6584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>
                <a:solidFill>
                  <a:srgbClr val="FF0000"/>
                </a:solidFill>
              </a:rPr>
              <a:t>-</a:t>
            </a:r>
          </a:p>
        </p:txBody>
      </p:sp>
      <p:pic>
        <p:nvPicPr>
          <p:cNvPr id="3" name="video_20250108_194641_edit">
            <a:hlinkClick r:id="" action="ppaction://media"/>
          </p:cNvPr>
          <p:cNvPicPr/>
          <p:nvPr>
            <a:videoFile r:link="rId7"/>
            <p:custDataLst>
              <p:tags r:id="rId8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7543800" y="1066800"/>
            <a:ext cx="4572000" cy="2540000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9"/>
            </p:custDataLst>
          </p:nvPr>
        </p:nvSpPr>
        <p:spPr>
          <a:xfrm>
            <a:off x="6858000" y="1219200"/>
            <a:ext cx="65849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>
                <a:solidFill>
                  <a:srgbClr val="FF0000"/>
                </a:solidFill>
              </a:rPr>
              <a:t>+</a:t>
            </a:r>
          </a:p>
        </p:txBody>
      </p:sp>
      <p:sp>
        <p:nvSpPr>
          <p:cNvPr id="5" name="文本框 4"/>
          <p:cNvSpPr txBox="1"/>
          <p:nvPr>
            <p:custDataLst>
              <p:tags r:id="rId10"/>
            </p:custDataLst>
          </p:nvPr>
        </p:nvSpPr>
        <p:spPr>
          <a:xfrm>
            <a:off x="1196658" y="5143818"/>
            <a:ext cx="2087562" cy="6445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两种电荷</a:t>
            </a:r>
          </a:p>
        </p:txBody>
      </p:sp>
      <p:grpSp>
        <p:nvGrpSpPr>
          <p:cNvPr id="6" name="组合 5"/>
          <p:cNvGrpSpPr>
            <a:grpSpLocks noChangeAspect="1"/>
          </p:cNvGrpSpPr>
          <p:nvPr>
            <p:custDataLst>
              <p:tags r:id="rId11"/>
            </p:custDataLst>
          </p:nvPr>
        </p:nvGrpSpPr>
        <p:grpSpPr>
          <a:xfrm>
            <a:off x="2709545" y="4644708"/>
            <a:ext cx="1627188" cy="1638300"/>
            <a:chOff x="0" y="0"/>
            <a:chExt cx="1762" cy="2527"/>
          </a:xfrm>
        </p:grpSpPr>
        <p:sp>
          <p:nvSpPr>
            <p:cNvPr id="11267" name="矩形 8195"/>
            <p:cNvSpPr>
              <a:spLocks noChangeAspect="1"/>
            </p:cNvSpPr>
            <p:nvPr>
              <p:custDataLst>
                <p:tags r:id="rId19"/>
              </p:custDataLst>
            </p:nvPr>
          </p:nvSpPr>
          <p:spPr>
            <a:xfrm>
              <a:off x="0" y="0"/>
              <a:ext cx="1762" cy="2527"/>
            </a:xfrm>
            <a:prstGeom prst="rect">
              <a:avLst/>
            </a:prstGeom>
            <a:noFill/>
            <a:ln w="9525">
              <a:noFill/>
            </a:ln>
          </p:spPr>
          <p:txBody>
            <a:bodyPr anchor="t" anchorCtr="0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7" name="左大括号 8196"/>
            <p:cNvSpPr/>
            <p:nvPr>
              <p:custDataLst>
                <p:tags r:id="rId20"/>
              </p:custDataLst>
            </p:nvPr>
          </p:nvSpPr>
          <p:spPr>
            <a:xfrm>
              <a:off x="649" y="421"/>
              <a:ext cx="93" cy="1966"/>
            </a:xfrm>
            <a:prstGeom prst="leftBrace">
              <a:avLst>
                <a:gd name="adj1" fmla="val 175675"/>
                <a:gd name="adj2" fmla="val 50000"/>
              </a:avLst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anchor="t" anchorCtr="0"/>
            <a:lstStyle/>
            <a:p>
              <a:endParaRPr lang="zh-CN" altLang="en-US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</p:grpSp>
      <p:sp>
        <p:nvSpPr>
          <p:cNvPr id="8" name="文本框 7"/>
          <p:cNvSpPr txBox="1"/>
          <p:nvPr>
            <p:custDataLst>
              <p:tags r:id="rId12"/>
            </p:custDataLst>
          </p:nvPr>
        </p:nvSpPr>
        <p:spPr>
          <a:xfrm>
            <a:off x="3428683" y="4722813"/>
            <a:ext cx="2520950" cy="6445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rgbClr val="0000C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正电荷</a:t>
            </a:r>
            <a:r>
              <a:rPr lang="zh-CN" altLang="en-US" sz="2000" b="1">
                <a:solidFill>
                  <a:schemeClr val="hlin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＋</a:t>
            </a:r>
          </a:p>
        </p:txBody>
      </p:sp>
      <p:sp>
        <p:nvSpPr>
          <p:cNvPr id="9" name="文本框 8"/>
          <p:cNvSpPr txBox="1"/>
          <p:nvPr>
            <p:custDataLst>
              <p:tags r:id="rId13"/>
            </p:custDataLst>
          </p:nvPr>
        </p:nvSpPr>
        <p:spPr>
          <a:xfrm>
            <a:off x="3428683" y="5799455"/>
            <a:ext cx="2160587" cy="64452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rgbClr val="0000CC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负电荷</a:t>
            </a:r>
            <a:r>
              <a:rPr lang="zh-CN" altLang="en-US" sz="2000" b="1">
                <a:solidFill>
                  <a:schemeClr val="hlin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－</a:t>
            </a: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5305108" y="6105843"/>
            <a:ext cx="571500" cy="190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0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6"/>
          <a:stretch>
            <a:fillRect/>
          </a:stretch>
        </p:blipFill>
        <p:spPr>
          <a:xfrm>
            <a:off x="5305108" y="5011738"/>
            <a:ext cx="571500" cy="190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文本框 11"/>
          <p:cNvSpPr txBox="1"/>
          <p:nvPr>
            <p:custDataLst>
              <p:tags r:id="rId16"/>
            </p:custDataLst>
          </p:nvPr>
        </p:nvSpPr>
        <p:spPr>
          <a:xfrm>
            <a:off x="5805170" y="4578350"/>
            <a:ext cx="4730750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</a:rPr>
              <a:t>被丝绸摩擦过的</a:t>
            </a:r>
            <a:r>
              <a:rPr lang="zh-CN" altLang="en-US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玻璃棒</a:t>
            </a:r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</a:rPr>
              <a:t>所带的电荷</a:t>
            </a:r>
          </a:p>
        </p:txBody>
      </p:sp>
      <p:sp>
        <p:nvSpPr>
          <p:cNvPr id="13" name="文本框 12"/>
          <p:cNvSpPr txBox="1"/>
          <p:nvPr>
            <p:custDataLst>
              <p:tags r:id="rId17"/>
            </p:custDataLst>
          </p:nvPr>
        </p:nvSpPr>
        <p:spPr>
          <a:xfrm>
            <a:off x="5803583" y="5639118"/>
            <a:ext cx="4732337" cy="1076325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</a:rPr>
              <a:t>被毛皮摩擦过的</a:t>
            </a:r>
            <a:r>
              <a:rPr lang="zh-CN" altLang="en-US" sz="32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橡胶棒</a:t>
            </a:r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</a:rPr>
              <a:t>所带的电荷</a:t>
            </a:r>
          </a:p>
        </p:txBody>
      </p:sp>
      <p:sp>
        <p:nvSpPr>
          <p:cNvPr id="17" name="矩形 8"/>
          <p:cNvSpPr/>
          <p:nvPr>
            <p:custDataLst>
              <p:tags r:id="rId18"/>
            </p:custDataLst>
          </p:nvPr>
        </p:nvSpPr>
        <p:spPr>
          <a:xfrm>
            <a:off x="1195070" y="3982403"/>
            <a:ext cx="6629400" cy="53340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 fontAlgn="base">
              <a:lnSpc>
                <a:spcPct val="80000"/>
              </a:lnSpc>
            </a:pPr>
            <a:r>
              <a:rPr lang="zh-CN" altLang="en-US" sz="3600" b="1" strike="noStrike" noProof="1">
                <a:solidFill>
                  <a:schemeClr val="accent6">
                    <a:lumMod val="50000"/>
                  </a:schemeClr>
                </a:solidFill>
                <a:latin typeface="楷体_GB2312" pitchFamily="49" charset="-122"/>
                <a:ea typeface="楷体_GB2312" pitchFamily="49" charset="-122"/>
                <a:cs typeface="+mn-cs"/>
              </a:rPr>
              <a:t>【结论】</a:t>
            </a:r>
            <a:r>
              <a:rPr lang="zh-CN" altLang="en-US" sz="3600" b="1" strike="noStrike" noProof="1">
                <a:latin typeface="楷体_GB2312" pitchFamily="49" charset="-122"/>
                <a:ea typeface="楷体_GB2312" pitchFamily="49" charset="-122"/>
                <a:cs typeface="+mn-cs"/>
              </a:rPr>
              <a:t>自然界只存在</a:t>
            </a:r>
            <a:r>
              <a:rPr lang="zh-CN" altLang="en-US" sz="3600" b="1" strike="noStrike" noProof="1">
                <a:solidFill>
                  <a:srgbClr val="FF0000"/>
                </a:solidFill>
                <a:latin typeface="楷体_GB2312" pitchFamily="49" charset="-122"/>
                <a:ea typeface="楷体_GB2312" pitchFamily="49" charset="-122"/>
                <a:cs typeface="+mn-cs"/>
              </a:rPr>
              <a:t>两种</a:t>
            </a:r>
            <a:r>
              <a:rPr lang="zh-CN" altLang="en-US" sz="3600" b="1" strike="noStrike" noProof="1">
                <a:latin typeface="楷体_GB2312" pitchFamily="49" charset="-122"/>
                <a:ea typeface="楷体_GB2312" pitchFamily="49" charset="-122"/>
                <a:cs typeface="+mn-cs"/>
              </a:rPr>
              <a:t>电荷。</a:t>
            </a:r>
            <a:endParaRPr lang="en-US" altLang="zh-CN" sz="3600" b="1" strike="noStrike" noProof="1">
              <a:latin typeface="楷体_GB2312" pitchFamily="49" charset="-122"/>
              <a:ea typeface="楷体_GB2312" pitchFamily="49" charset="-122"/>
            </a:endParaRP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>
                <p:cTn id="76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2" grpId="0"/>
      <p:bldP spid="4" grpId="0"/>
      <p:bldP spid="5" grpId="0"/>
      <p:bldP spid="12" grpId="0"/>
      <p:bldP spid="13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7"/>
          <p:cNvSpPr/>
          <p:nvPr>
            <p:custDataLst>
              <p:tags r:id="rId2"/>
            </p:custDataLst>
          </p:nvPr>
        </p:nvSpPr>
        <p:spPr>
          <a:xfrm>
            <a:off x="750570" y="972185"/>
            <a:ext cx="2495550" cy="52197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CN" sz="2800" b="1">
                <a:solidFill>
                  <a:srgbClr val="990033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【</a:t>
            </a:r>
            <a:r>
              <a:rPr lang="zh-CN" altLang="en-US" sz="2800" b="1">
                <a:solidFill>
                  <a:srgbClr val="990033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实验器材</a:t>
            </a:r>
            <a:r>
              <a:rPr lang="en-US" altLang="zh-CN" sz="2800" b="1">
                <a:solidFill>
                  <a:srgbClr val="990033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】</a:t>
            </a:r>
          </a:p>
        </p:txBody>
      </p:sp>
      <p:sp>
        <p:nvSpPr>
          <p:cNvPr id="10242" name="Text Box 5"/>
          <p:cNvSpPr txBox="1"/>
          <p:nvPr>
            <p:custDataLst>
              <p:tags r:id="rId3"/>
            </p:custDataLst>
          </p:nvPr>
        </p:nvSpPr>
        <p:spPr>
          <a:xfrm>
            <a:off x="873125" y="376238"/>
            <a:ext cx="567055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3200" b="1">
                <a:solidFill>
                  <a:srgbClr val="0070C0"/>
                </a:solidFill>
                <a:uFillTx/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二、两种电荷及作用</a:t>
            </a:r>
          </a:p>
        </p:txBody>
      </p:sp>
      <p:sp>
        <p:nvSpPr>
          <p:cNvPr id="10243" name="Line 18"/>
          <p:cNvSpPr/>
          <p:nvPr>
            <p:custDataLst>
              <p:tags r:id="rId4"/>
            </p:custDataLst>
          </p:nvPr>
        </p:nvSpPr>
        <p:spPr>
          <a:xfrm>
            <a:off x="904875" y="960755"/>
            <a:ext cx="9938385" cy="36830"/>
          </a:xfrm>
          <a:prstGeom prst="line">
            <a:avLst/>
          </a:prstGeom>
          <a:ln w="38100" cap="rnd" cmpd="sng">
            <a:solidFill>
              <a:srgbClr val="969696"/>
            </a:solidFill>
            <a:prstDash val="sysDot"/>
            <a:round/>
            <a:headEnd type="none" w="med" len="med"/>
            <a:tailEnd type="oval" w="med" len="med"/>
          </a:ln>
        </p:spPr>
        <p:txBody>
          <a:bodyPr/>
          <a:lstStyle/>
          <a:p>
            <a:endParaRPr/>
          </a:p>
        </p:txBody>
      </p:sp>
      <p:sp>
        <p:nvSpPr>
          <p:cNvPr id="7173" name="矩形 8"/>
          <p:cNvSpPr/>
          <p:nvPr>
            <p:custDataLst>
              <p:tags r:id="rId5"/>
            </p:custDataLst>
          </p:nvPr>
        </p:nvSpPr>
        <p:spPr>
          <a:xfrm>
            <a:off x="3007995" y="1090295"/>
            <a:ext cx="6629400" cy="436563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pPr>
              <a:lnSpc>
                <a:spcPct val="80000"/>
              </a:lnSpc>
            </a:pPr>
            <a:r>
              <a:rPr lang="zh-CN" altLang="en-US" sz="2800" b="1">
                <a:latin typeface="楷体_GB2312" pitchFamily="49" charset="-122"/>
                <a:ea typeface="楷体_GB2312" pitchFamily="49" charset="-122"/>
              </a:rPr>
              <a:t>丝绸、</a:t>
            </a:r>
            <a:r>
              <a:rPr lang="en-US" altLang="zh-CN" sz="2800" b="1">
                <a:latin typeface="楷体_GB2312" pitchFamily="49" charset="-122"/>
                <a:ea typeface="楷体_GB2312" pitchFamily="49" charset="-122"/>
              </a:rPr>
              <a:t>2</a:t>
            </a:r>
            <a:r>
              <a:rPr lang="zh-CN" altLang="en-US" sz="2800" b="1">
                <a:latin typeface="楷体_GB2312" pitchFamily="49" charset="-122"/>
                <a:ea typeface="楷体_GB2312" pitchFamily="49" charset="-122"/>
              </a:rPr>
              <a:t>根玻璃棒，毛皮、</a:t>
            </a:r>
            <a:r>
              <a:rPr lang="en-US" altLang="zh-CN" sz="2800" b="1">
                <a:latin typeface="楷体_GB2312" pitchFamily="49" charset="-122"/>
                <a:ea typeface="楷体_GB2312" pitchFamily="49" charset="-122"/>
              </a:rPr>
              <a:t>2</a:t>
            </a:r>
            <a:r>
              <a:rPr lang="zh-CN" altLang="en-US" sz="2800" b="1">
                <a:latin typeface="楷体_GB2312" pitchFamily="49" charset="-122"/>
                <a:ea typeface="楷体_GB2312" pitchFamily="49" charset="-122"/>
              </a:rPr>
              <a:t>根橡胶棒。</a:t>
            </a:r>
            <a:endParaRPr lang="en-US" altLang="zh-CN" sz="2800" b="1"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6" name="Picture 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696720" y="1659890"/>
            <a:ext cx="3422650" cy="1492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5694045" y="1659890"/>
            <a:ext cx="3089275" cy="15614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6" name="AutoShape 34"/>
          <p:cNvSpPr/>
          <p:nvPr>
            <p:custDataLst>
              <p:tags r:id="rId8"/>
            </p:custDataLst>
          </p:nvPr>
        </p:nvSpPr>
        <p:spPr>
          <a:xfrm>
            <a:off x="1466215" y="1577975"/>
            <a:ext cx="7585075" cy="1655445"/>
          </a:xfrm>
          <a:prstGeom prst="roundRect">
            <a:avLst>
              <a:gd name="adj" fmla="val 7315"/>
            </a:avLst>
          </a:prstGeom>
          <a:noFill/>
          <a:ln w="22225" cap="rnd" cmpd="sng">
            <a:solidFill>
              <a:srgbClr val="1C1C1C"/>
            </a:solidFill>
            <a:prstDash val="sysDot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7178" name="AutoShape 34"/>
          <p:cNvSpPr/>
          <p:nvPr>
            <p:custDataLst>
              <p:tags r:id="rId9"/>
            </p:custDataLst>
          </p:nvPr>
        </p:nvSpPr>
        <p:spPr>
          <a:xfrm>
            <a:off x="1466850" y="3373755"/>
            <a:ext cx="7618095" cy="2645410"/>
          </a:xfrm>
          <a:prstGeom prst="roundRect">
            <a:avLst>
              <a:gd name="adj" fmla="val 7315"/>
            </a:avLst>
          </a:prstGeom>
          <a:noFill/>
          <a:ln w="22225" cap="rnd" cmpd="sng">
            <a:solidFill>
              <a:srgbClr val="1C1C1C"/>
            </a:solidFill>
            <a:prstDash val="sysDot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2" name="AutoShape 77"/>
          <p:cNvSpPr/>
          <p:nvPr>
            <p:custDataLst>
              <p:tags r:id="rId10"/>
            </p:custDataLst>
          </p:nvPr>
        </p:nvSpPr>
        <p:spPr>
          <a:xfrm>
            <a:off x="1543050" y="6084888"/>
            <a:ext cx="7467600" cy="515937"/>
          </a:xfrm>
          <a:prstGeom prst="roundRect">
            <a:avLst>
              <a:gd name="adj" fmla="val 50000"/>
            </a:avLst>
          </a:prstGeom>
          <a:solidFill>
            <a:srgbClr val="5F5F5F"/>
          </a:solidFill>
          <a:ln w="28575" cap="flat" cmpd="sng">
            <a:solidFill>
              <a:srgbClr val="EAEAEA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anchor="ctr"/>
          <a:lstStyle/>
          <a:p>
            <a:endParaRPr lang="zh-CN" altLang="en-US"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13" name="Text Box 8"/>
          <p:cNvSpPr txBox="1"/>
          <p:nvPr>
            <p:custDataLst>
              <p:tags r:id="rId11"/>
            </p:custDataLst>
          </p:nvPr>
        </p:nvSpPr>
        <p:spPr>
          <a:xfrm>
            <a:off x="2228850" y="6040438"/>
            <a:ext cx="1828800" cy="52387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楷体_GB2312" pitchFamily="49" charset="-122"/>
                <a:ea typeface="楷体_GB2312" pitchFamily="49" charset="-122"/>
              </a:rPr>
              <a:t>相斥</a:t>
            </a:r>
          </a:p>
        </p:txBody>
      </p:sp>
      <p:sp>
        <p:nvSpPr>
          <p:cNvPr id="14" name="Rectangle 11"/>
          <p:cNvSpPr/>
          <p:nvPr>
            <p:custDataLst>
              <p:tags r:id="rId12"/>
            </p:custDataLst>
          </p:nvPr>
        </p:nvSpPr>
        <p:spPr>
          <a:xfrm>
            <a:off x="4576763" y="6054725"/>
            <a:ext cx="2071687" cy="523875"/>
          </a:xfrm>
          <a:prstGeom prst="rect">
            <a:avLst/>
          </a:prstGeom>
          <a:noFill/>
          <a:ln w="12700">
            <a:noFill/>
          </a:ln>
        </p:spPr>
        <p:txBody>
          <a:bodyPr anchor="t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楷体_GB2312" pitchFamily="49" charset="-122"/>
                <a:ea typeface="楷体_GB2312" pitchFamily="49" charset="-122"/>
              </a:rPr>
              <a:t>相斥</a:t>
            </a:r>
          </a:p>
        </p:txBody>
      </p:sp>
      <p:sp>
        <p:nvSpPr>
          <p:cNvPr id="15" name="Rectangle 11"/>
          <p:cNvSpPr/>
          <p:nvPr>
            <p:custDataLst>
              <p:tags r:id="rId13"/>
            </p:custDataLst>
          </p:nvPr>
        </p:nvSpPr>
        <p:spPr>
          <a:xfrm>
            <a:off x="6938963" y="6054725"/>
            <a:ext cx="2071687" cy="523875"/>
          </a:xfrm>
          <a:prstGeom prst="rect">
            <a:avLst/>
          </a:prstGeom>
          <a:noFill/>
          <a:ln w="12700">
            <a:noFill/>
          </a:ln>
        </p:spPr>
        <p:txBody>
          <a:bodyPr anchor="t">
            <a:spAutoFit/>
          </a:bodyPr>
          <a:lstStyle/>
          <a:p>
            <a:r>
              <a:rPr lang="zh-CN" altLang="en-US" sz="2800" b="1">
                <a:solidFill>
                  <a:schemeClr val="bg1"/>
                </a:solidFill>
                <a:latin typeface="楷体_GB2312" pitchFamily="49" charset="-122"/>
                <a:ea typeface="楷体_GB2312" pitchFamily="49" charset="-122"/>
              </a:rPr>
              <a:t>相吸</a:t>
            </a:r>
          </a:p>
        </p:txBody>
      </p:sp>
      <p:pic>
        <p:nvPicPr>
          <p:cNvPr id="7177" name="Picture 2">
            <a:hlinkClick r:id="rId20" action="ppaction://hlinkfile"/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1555115" y="3426460"/>
            <a:ext cx="7440930" cy="254063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>
            <p:custDataLst>
              <p:tags r:id="rId15"/>
            </p:custDataLst>
          </p:nvPr>
        </p:nvSpPr>
        <p:spPr>
          <a:xfrm>
            <a:off x="4648200" y="373380"/>
            <a:ext cx="3816350" cy="583565"/>
          </a:xfrm>
          <a:prstGeom prst="rect">
            <a:avLst/>
          </a:prstGeom>
          <a:noFill/>
          <a:ln w="9525">
            <a:noFill/>
          </a:ln>
        </p:spPr>
        <p:txBody>
          <a:bodyPr anchor="t" anchorCtr="0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zh-CN" alt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" panose="020B0604020202020204" pitchFamily="34" charset="0"/>
                <a:ea typeface="宋体" panose="02010600030101010101" pitchFamily="2" charset="-122"/>
              </a:rPr>
              <a:t>同种</a:t>
            </a:r>
            <a:r>
              <a:rPr lang="zh-CN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" panose="020B0604020202020204" pitchFamily="34" charset="0"/>
                <a:ea typeface="宋体" panose="02010600030101010101" pitchFamily="2" charset="-122"/>
              </a:rPr>
              <a:t>电荷相互</a:t>
            </a:r>
            <a:r>
              <a:rPr lang="zh-CN" alt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" panose="020B0604020202020204" pitchFamily="34" charset="0"/>
                <a:ea typeface="宋体" panose="02010600030101010101" pitchFamily="2" charset="-122"/>
              </a:rPr>
              <a:t>排斥，</a:t>
            </a:r>
          </a:p>
        </p:txBody>
      </p:sp>
      <p:sp>
        <p:nvSpPr>
          <p:cNvPr id="16" name="矩形 15"/>
          <p:cNvSpPr/>
          <p:nvPr>
            <p:custDataLst>
              <p:tags r:id="rId16"/>
            </p:custDataLst>
          </p:nvPr>
        </p:nvSpPr>
        <p:spPr>
          <a:xfrm>
            <a:off x="8153400" y="372745"/>
            <a:ext cx="3449638" cy="584200"/>
          </a:xfrm>
          <a:prstGeom prst="rect">
            <a:avLst/>
          </a:prstGeom>
          <a:noFill/>
          <a:ln w="9525">
            <a:noFill/>
          </a:ln>
        </p:spPr>
        <p:txBody>
          <a:bodyPr wrap="none" anchor="ctr" anchorCtr="0">
            <a:spAutoFit/>
          </a:bodyPr>
          <a:lstStyle/>
          <a:p>
            <a:pPr defTabSz="914400">
              <a:tabLst>
                <a:tab pos="228600" algn="l"/>
              </a:tabLst>
            </a:pPr>
            <a:r>
              <a:rPr lang="zh-CN" alt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" panose="020B0604020202020204" pitchFamily="34" charset="0"/>
                <a:ea typeface="宋体" panose="02010600030101010101" pitchFamily="2" charset="-122"/>
              </a:rPr>
              <a:t>异种</a:t>
            </a:r>
            <a:r>
              <a:rPr lang="zh-CN" altLang="en-US" sz="32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" panose="020B0604020202020204" pitchFamily="34" charset="0"/>
                <a:ea typeface="宋体" panose="02010600030101010101" pitchFamily="2" charset="-122"/>
              </a:rPr>
              <a:t>电荷相互</a:t>
            </a:r>
            <a:r>
              <a:rPr lang="zh-CN" alt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FFFF00"/>
                </a:highlight>
                <a:latin typeface="Arial" panose="020B0604020202020204" pitchFamily="34" charset="0"/>
                <a:ea typeface="宋体" panose="02010600030101010101" pitchFamily="2" charset="-122"/>
              </a:rPr>
              <a:t>吸引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charRg st="0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charRg st="0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矩形 9217"/>
          <p:cNvSpPr/>
          <p:nvPr>
            <p:custDataLst>
              <p:tags r:id="rId2"/>
            </p:custDataLst>
          </p:nvPr>
        </p:nvSpPr>
        <p:spPr>
          <a:xfrm>
            <a:off x="4001770" y="337820"/>
            <a:ext cx="3448050" cy="579438"/>
          </a:xfrm>
          <a:prstGeom prst="rect">
            <a:avLst/>
          </a:prstGeom>
          <a:noFill/>
          <a:ln w="9525">
            <a:noFill/>
          </a:ln>
        </p:spPr>
        <p:txBody>
          <a:bodyPr wrap="none" anchor="t">
            <a:spAutoFit/>
          </a:bodyPr>
          <a:lstStyle/>
          <a:p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</a:rPr>
              <a:t>电荷间的相互作用</a:t>
            </a:r>
          </a:p>
        </p:txBody>
      </p:sp>
      <p:pic>
        <p:nvPicPr>
          <p:cNvPr id="9221" name="图片 9220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9">
            <a:lum bright="12000" contrast="35999"/>
          </a:blip>
          <a:stretch>
            <a:fillRect/>
          </a:stretch>
        </p:blipFill>
        <p:spPr>
          <a:xfrm>
            <a:off x="2713990" y="1489393"/>
            <a:ext cx="2286000" cy="17272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2" name="图片 922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0">
            <a:lum bright="6000" contrast="41999"/>
          </a:blip>
          <a:stretch>
            <a:fillRect/>
          </a:stretch>
        </p:blipFill>
        <p:spPr>
          <a:xfrm>
            <a:off x="1478915" y="4609148"/>
            <a:ext cx="2286000" cy="175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223" name="图片 9222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1">
            <a:lum bright="12000" contrast="35999"/>
          </a:blip>
          <a:stretch>
            <a:fillRect/>
          </a:stretch>
        </p:blipFill>
        <p:spPr>
          <a:xfrm>
            <a:off x="6450330" y="1558608"/>
            <a:ext cx="2286000" cy="175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0">
            <a:lum bright="6000" contrast="41999"/>
          </a:blip>
          <a:stretch>
            <a:fillRect/>
          </a:stretch>
        </p:blipFill>
        <p:spPr>
          <a:xfrm>
            <a:off x="4815205" y="4609148"/>
            <a:ext cx="2286000" cy="1752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>
            <a:lum bright="6000" contrast="41999"/>
          </a:blip>
          <a:stretch>
            <a:fillRect/>
          </a:stretch>
        </p:blipFill>
        <p:spPr>
          <a:xfrm>
            <a:off x="8321040" y="4609148"/>
            <a:ext cx="2286000" cy="1752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椭圆 5"/>
          <p:cNvSpPr/>
          <p:nvPr>
            <p:custDataLst>
              <p:tags r:id="rId8"/>
            </p:custDataLst>
          </p:nvPr>
        </p:nvSpPr>
        <p:spPr>
          <a:xfrm>
            <a:off x="5506720" y="5801360"/>
            <a:ext cx="197485" cy="1879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>
            <p:custDataLst>
              <p:tags r:id="rId9"/>
            </p:custDataLst>
          </p:nvPr>
        </p:nvSpPr>
        <p:spPr>
          <a:xfrm>
            <a:off x="4999990" y="5474335"/>
            <a:ext cx="289560" cy="33591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>
            <p:custDataLst>
              <p:tags r:id="rId10"/>
            </p:custDataLst>
          </p:nvPr>
        </p:nvSpPr>
        <p:spPr>
          <a:xfrm>
            <a:off x="9949815" y="5531485"/>
            <a:ext cx="427355" cy="3956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椭圆 8"/>
          <p:cNvSpPr/>
          <p:nvPr>
            <p:custDataLst>
              <p:tags r:id="rId11"/>
            </p:custDataLst>
          </p:nvPr>
        </p:nvSpPr>
        <p:spPr>
          <a:xfrm>
            <a:off x="9687560" y="5810250"/>
            <a:ext cx="197485" cy="1879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>
            <p:custDataLst>
              <p:tags r:id="rId12"/>
            </p:custDataLst>
          </p:nvPr>
        </p:nvSpPr>
        <p:spPr>
          <a:xfrm>
            <a:off x="4478655" y="5711190"/>
            <a:ext cx="9296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不带电</a:t>
            </a:r>
          </a:p>
        </p:txBody>
      </p:sp>
      <p:sp>
        <p:nvSpPr>
          <p:cNvPr id="11" name="文本框 10"/>
          <p:cNvSpPr txBox="1"/>
          <p:nvPr>
            <p:custDataLst>
              <p:tags r:id="rId13"/>
            </p:custDataLst>
          </p:nvPr>
        </p:nvSpPr>
        <p:spPr>
          <a:xfrm>
            <a:off x="10231755" y="5711190"/>
            <a:ext cx="9296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/>
              <a:t>不带电</a:t>
            </a:r>
          </a:p>
        </p:txBody>
      </p:sp>
      <p:sp>
        <p:nvSpPr>
          <p:cNvPr id="8204" name="文本框 8203"/>
          <p:cNvSpPr txBox="1"/>
          <p:nvPr>
            <p:custDataLst>
              <p:tags r:id="rId14"/>
            </p:custDataLst>
          </p:nvPr>
        </p:nvSpPr>
        <p:spPr>
          <a:xfrm>
            <a:off x="1101725" y="917575"/>
            <a:ext cx="9505315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chemeClr val="hlin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问题</a:t>
            </a:r>
            <a:r>
              <a:rPr lang="en-US" altLang="zh-CN" sz="3600" b="1">
                <a:solidFill>
                  <a:schemeClr val="hlin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1  </a:t>
            </a:r>
            <a:r>
              <a:rPr lang="zh-CN" altLang="en-US" sz="3600" b="1">
                <a:solidFill>
                  <a:schemeClr val="hlin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两个小球相互排斥，它们带何种电荷？</a:t>
            </a:r>
          </a:p>
        </p:txBody>
      </p:sp>
      <p:sp>
        <p:nvSpPr>
          <p:cNvPr id="12" name="文本框 11"/>
          <p:cNvSpPr txBox="1"/>
          <p:nvPr>
            <p:custDataLst>
              <p:tags r:id="rId15"/>
            </p:custDataLst>
          </p:nvPr>
        </p:nvSpPr>
        <p:spPr>
          <a:xfrm>
            <a:off x="1101725" y="3559175"/>
            <a:ext cx="9872980" cy="64516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chemeClr val="hlin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问题</a:t>
            </a:r>
            <a:r>
              <a:rPr lang="en-US" altLang="zh-CN" sz="3600" b="1">
                <a:solidFill>
                  <a:schemeClr val="hlin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2  </a:t>
            </a:r>
            <a:r>
              <a:rPr lang="zh-CN" altLang="en-US" sz="3600" b="1">
                <a:solidFill>
                  <a:schemeClr val="hlin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两个小球相互吸引，它们带何种电荷？</a:t>
            </a:r>
          </a:p>
        </p:txBody>
      </p:sp>
      <p:sp>
        <p:nvSpPr>
          <p:cNvPr id="13" name="文本框 12"/>
          <p:cNvSpPr txBox="1"/>
          <p:nvPr>
            <p:custDataLst>
              <p:tags r:id="rId16"/>
            </p:custDataLst>
          </p:nvPr>
        </p:nvSpPr>
        <p:spPr>
          <a:xfrm>
            <a:off x="1205230" y="844550"/>
            <a:ext cx="9505315" cy="64516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>
                <a:solidFill>
                  <a:schemeClr val="hlin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</a:t>
            </a:r>
            <a:r>
              <a:rPr lang="zh-CN" altLang="en-US" sz="36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两个小球相互排斥，它们一定带同种电荷</a:t>
            </a:r>
          </a:p>
        </p:txBody>
      </p:sp>
      <p:sp>
        <p:nvSpPr>
          <p:cNvPr id="14" name="文本框 13"/>
          <p:cNvSpPr txBox="1"/>
          <p:nvPr>
            <p:custDataLst>
              <p:tags r:id="rId17"/>
            </p:custDataLst>
          </p:nvPr>
        </p:nvSpPr>
        <p:spPr>
          <a:xfrm>
            <a:off x="1205230" y="3216910"/>
            <a:ext cx="9505315" cy="1198880"/>
          </a:xfrm>
          <a:prstGeom prst="rect">
            <a:avLst/>
          </a:prstGeom>
          <a:solidFill>
            <a:srgbClr val="FFFF00"/>
          </a:solidFill>
          <a:ln w="9525">
            <a:noFill/>
          </a:ln>
        </p:spPr>
        <p:txBody>
          <a:bodyPr wrap="square"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3600" b="1">
                <a:solidFill>
                  <a:schemeClr val="hlin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</a:t>
            </a:r>
            <a:r>
              <a:rPr lang="zh-CN" altLang="en-US" sz="36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两个小球相互吸引，它们可能带异种电荷也可能一个带电一个不带电</a:t>
            </a:r>
          </a:p>
        </p:txBody>
      </p:sp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2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0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/>
      <p:bldP spid="11" grpId="0"/>
      <p:bldP spid="8204" grpId="0"/>
      <p:bldP spid="12" grpId="0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31"/>
          <p:cNvSpPr/>
          <p:nvPr>
            <p:custDataLst>
              <p:tags r:id="rId2"/>
            </p:custDataLst>
          </p:nvPr>
        </p:nvSpPr>
        <p:spPr>
          <a:xfrm>
            <a:off x="908050" y="974725"/>
            <a:ext cx="8426450" cy="3406775"/>
          </a:xfrm>
          <a:prstGeom prst="rect">
            <a:avLst/>
          </a:prstGeom>
          <a:noFill/>
          <a:ln w="9525">
            <a:noFill/>
          </a:ln>
        </p:spPr>
        <p:txBody>
          <a:bodyPr anchor="ctr">
            <a:spAutoFit/>
          </a:bodyPr>
          <a:lstStyle/>
          <a:p>
            <a:pPr indent="177800">
              <a:lnSpc>
                <a:spcPct val="110000"/>
              </a:lnSpc>
            </a:pPr>
            <a:r>
              <a:rPr lang="en-US" altLang="zh-CN" sz="28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1.</a:t>
            </a:r>
            <a:r>
              <a:rPr lang="zh-CN" altLang="en-US" sz="28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有</a:t>
            </a:r>
            <a:r>
              <a:rPr lang="en-US" altLang="zh-CN" sz="28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A</a:t>
            </a:r>
            <a:r>
              <a:rPr lang="zh-CN" altLang="en-US" sz="28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、</a:t>
            </a:r>
            <a:r>
              <a:rPr lang="en-US" altLang="zh-CN" sz="28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B</a:t>
            </a:r>
            <a:r>
              <a:rPr lang="zh-CN" altLang="en-US" sz="28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、</a:t>
            </a:r>
            <a:r>
              <a:rPr lang="en-US" altLang="zh-CN" sz="28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C</a:t>
            </a:r>
            <a:r>
              <a:rPr lang="zh-CN" altLang="en-US" sz="28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三个用丝线悬吊</a:t>
            </a:r>
          </a:p>
          <a:p>
            <a:pPr indent="177800">
              <a:lnSpc>
                <a:spcPct val="110000"/>
              </a:lnSpc>
            </a:pPr>
            <a:r>
              <a:rPr lang="zh-CN" altLang="en-US" sz="28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着的小球，相互作用情况如图：</a:t>
            </a:r>
          </a:p>
          <a:p>
            <a:pPr indent="177800">
              <a:lnSpc>
                <a:spcPct val="110000"/>
              </a:lnSpc>
            </a:pPr>
            <a:r>
              <a:rPr lang="zh-CN" altLang="en-US" sz="28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那么下列说法正确的是（   ）</a:t>
            </a:r>
          </a:p>
          <a:p>
            <a:pPr indent="177800" eaLnBrk="0" hangingPunct="0">
              <a:lnSpc>
                <a:spcPct val="110000"/>
              </a:lnSpc>
            </a:pPr>
            <a:r>
              <a:rPr lang="en-US" altLang="zh-CN" sz="28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A. </a:t>
            </a:r>
            <a:r>
              <a:rPr lang="zh-CN" altLang="en-US" sz="28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若</a:t>
            </a:r>
            <a:r>
              <a:rPr lang="en-US" altLang="zh-CN" sz="28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A</a:t>
            </a:r>
            <a:r>
              <a:rPr lang="zh-CN" altLang="en-US" sz="28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带正电，则</a:t>
            </a:r>
            <a:r>
              <a:rPr lang="en-US" altLang="zh-CN" sz="28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C</a:t>
            </a:r>
            <a:r>
              <a:rPr lang="zh-CN" altLang="en-US" sz="2800" b="1">
                <a:solidFill>
                  <a:schemeClr val="tx1"/>
                </a:solidFill>
                <a:latin typeface="楷体_GB2312" pitchFamily="49" charset="-122"/>
                <a:ea typeface="楷体_GB2312" pitchFamily="49" charset="-122"/>
              </a:rPr>
              <a:t>一定带正电</a:t>
            </a:r>
          </a:p>
          <a:p>
            <a:pPr indent="177800" eaLnBrk="0" hangingPunct="0">
              <a:lnSpc>
                <a:spcPct val="110000"/>
              </a:lnSpc>
            </a:pPr>
            <a:r>
              <a:rPr lang="en-US" altLang="zh-CN" sz="2800" b="1">
                <a:latin typeface="楷体_GB2312" pitchFamily="49" charset="-122"/>
                <a:ea typeface="楷体_GB2312" pitchFamily="49" charset="-122"/>
              </a:rPr>
              <a:t>B. </a:t>
            </a:r>
            <a:r>
              <a:rPr lang="zh-CN" altLang="en-US" sz="2800" b="1">
                <a:latin typeface="楷体_GB2312" pitchFamily="49" charset="-122"/>
                <a:ea typeface="楷体_GB2312" pitchFamily="49" charset="-122"/>
              </a:rPr>
              <a:t>若</a:t>
            </a:r>
            <a:r>
              <a:rPr lang="en-US" altLang="zh-CN" sz="2800" b="1">
                <a:latin typeface="楷体_GB2312" pitchFamily="49" charset="-122"/>
                <a:ea typeface="楷体_GB2312" pitchFamily="49" charset="-122"/>
              </a:rPr>
              <a:t>A</a:t>
            </a:r>
            <a:r>
              <a:rPr lang="zh-CN" altLang="en-US" sz="2800" b="1">
                <a:latin typeface="楷体_GB2312" pitchFamily="49" charset="-122"/>
                <a:ea typeface="楷体_GB2312" pitchFamily="49" charset="-122"/>
              </a:rPr>
              <a:t>带负电，则</a:t>
            </a:r>
            <a:r>
              <a:rPr lang="en-US" altLang="zh-CN" sz="2800" b="1">
                <a:latin typeface="楷体_GB2312" pitchFamily="49" charset="-122"/>
                <a:ea typeface="楷体_GB2312" pitchFamily="49" charset="-122"/>
              </a:rPr>
              <a:t>C</a:t>
            </a:r>
            <a:r>
              <a:rPr lang="zh-CN" altLang="en-US" sz="2800" b="1">
                <a:latin typeface="楷体_GB2312" pitchFamily="49" charset="-122"/>
                <a:ea typeface="楷体_GB2312" pitchFamily="49" charset="-122"/>
              </a:rPr>
              <a:t>一定带正电</a:t>
            </a:r>
          </a:p>
          <a:p>
            <a:pPr indent="177800" eaLnBrk="0" hangingPunct="0">
              <a:lnSpc>
                <a:spcPct val="110000"/>
              </a:lnSpc>
            </a:pPr>
            <a:r>
              <a:rPr lang="en-US" altLang="zh-CN" sz="2800" b="1">
                <a:latin typeface="楷体_GB2312" pitchFamily="49" charset="-122"/>
                <a:ea typeface="楷体_GB2312" pitchFamily="49" charset="-122"/>
              </a:rPr>
              <a:t>C. </a:t>
            </a:r>
            <a:r>
              <a:rPr lang="zh-CN" altLang="en-US" sz="2800" b="1">
                <a:latin typeface="楷体_GB2312" pitchFamily="49" charset="-122"/>
                <a:ea typeface="楷体_GB2312" pitchFamily="49" charset="-122"/>
              </a:rPr>
              <a:t>若</a:t>
            </a:r>
            <a:r>
              <a:rPr lang="en-US" altLang="zh-CN" sz="2800" b="1">
                <a:latin typeface="楷体_GB2312" pitchFamily="49" charset="-122"/>
                <a:ea typeface="楷体_GB2312" pitchFamily="49" charset="-122"/>
              </a:rPr>
              <a:t>B</a:t>
            </a:r>
            <a:r>
              <a:rPr lang="zh-CN" altLang="en-US" sz="2800" b="1">
                <a:latin typeface="楷体_GB2312" pitchFamily="49" charset="-122"/>
                <a:ea typeface="楷体_GB2312" pitchFamily="49" charset="-122"/>
              </a:rPr>
              <a:t>带正电，则</a:t>
            </a:r>
            <a:r>
              <a:rPr lang="en-US" altLang="zh-CN" sz="2800" b="1">
                <a:latin typeface="楷体_GB2312" pitchFamily="49" charset="-122"/>
                <a:ea typeface="楷体_GB2312" pitchFamily="49" charset="-122"/>
              </a:rPr>
              <a:t>A</a:t>
            </a:r>
            <a:r>
              <a:rPr lang="zh-CN" altLang="en-US" sz="2800" b="1">
                <a:latin typeface="楷体_GB2312" pitchFamily="49" charset="-122"/>
                <a:ea typeface="楷体_GB2312" pitchFamily="49" charset="-122"/>
              </a:rPr>
              <a:t>一定带正电，</a:t>
            </a:r>
            <a:r>
              <a:rPr lang="en-US" altLang="zh-CN" sz="2800" b="1">
                <a:latin typeface="楷体_GB2312" pitchFamily="49" charset="-122"/>
                <a:ea typeface="楷体_GB2312" pitchFamily="49" charset="-122"/>
              </a:rPr>
              <a:t>C</a:t>
            </a:r>
            <a:r>
              <a:rPr lang="zh-CN" altLang="en-US" sz="2800" b="1">
                <a:latin typeface="楷体_GB2312" pitchFamily="49" charset="-122"/>
                <a:ea typeface="楷体_GB2312" pitchFamily="49" charset="-122"/>
              </a:rPr>
              <a:t>一定带负电</a:t>
            </a:r>
          </a:p>
          <a:p>
            <a:pPr indent="177800" eaLnBrk="0" hangingPunct="0">
              <a:lnSpc>
                <a:spcPct val="110000"/>
              </a:lnSpc>
            </a:pPr>
            <a:r>
              <a:rPr lang="en-US" altLang="zh-CN" sz="2800" b="1">
                <a:latin typeface="楷体_GB2312" pitchFamily="49" charset="-122"/>
                <a:ea typeface="楷体_GB2312" pitchFamily="49" charset="-122"/>
              </a:rPr>
              <a:t>D</a:t>
            </a:r>
            <a:r>
              <a:rPr lang="zh-CN" altLang="en-US" sz="2800" b="1">
                <a:latin typeface="楷体_GB2312" pitchFamily="49" charset="-122"/>
                <a:ea typeface="楷体_GB2312" pitchFamily="49" charset="-122"/>
              </a:rPr>
              <a:t>．</a:t>
            </a:r>
            <a:r>
              <a:rPr lang="en-US" altLang="zh-CN" sz="2800" b="1">
                <a:latin typeface="楷体_GB2312" pitchFamily="49" charset="-122"/>
                <a:ea typeface="楷体_GB2312" pitchFamily="49" charset="-122"/>
              </a:rPr>
              <a:t>A</a:t>
            </a:r>
            <a:r>
              <a:rPr lang="zh-CN" altLang="en-US" sz="2800" b="1">
                <a:latin typeface="楷体_GB2312" pitchFamily="49" charset="-122"/>
                <a:ea typeface="楷体_GB2312" pitchFamily="49" charset="-122"/>
              </a:rPr>
              <a:t>、</a:t>
            </a:r>
            <a:r>
              <a:rPr lang="en-US" altLang="zh-CN" sz="2800" b="1">
                <a:latin typeface="楷体_GB2312" pitchFamily="49" charset="-122"/>
                <a:ea typeface="楷体_GB2312" pitchFamily="49" charset="-122"/>
              </a:rPr>
              <a:t>B</a:t>
            </a:r>
            <a:r>
              <a:rPr lang="zh-CN" altLang="en-US" sz="2800" b="1">
                <a:latin typeface="楷体_GB2312" pitchFamily="49" charset="-122"/>
                <a:ea typeface="楷体_GB2312" pitchFamily="49" charset="-122"/>
              </a:rPr>
              <a:t>一定带同种电荷，</a:t>
            </a:r>
            <a:r>
              <a:rPr lang="en-US" altLang="zh-CN" sz="2800" b="1">
                <a:latin typeface="楷体_GB2312" pitchFamily="49" charset="-122"/>
                <a:ea typeface="楷体_GB2312" pitchFamily="49" charset="-122"/>
              </a:rPr>
              <a:t>C</a:t>
            </a:r>
            <a:r>
              <a:rPr lang="zh-CN" altLang="en-US" sz="2800" b="1">
                <a:latin typeface="楷体_GB2312" pitchFamily="49" charset="-122"/>
                <a:ea typeface="楷体_GB2312" pitchFamily="49" charset="-122"/>
              </a:rPr>
              <a:t>则可能不带电</a:t>
            </a:r>
          </a:p>
        </p:txBody>
      </p:sp>
      <p:pic>
        <p:nvPicPr>
          <p:cNvPr id="13314" name="Picture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206173" y="974725"/>
            <a:ext cx="2952750" cy="22669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460" name="Rectangle 32"/>
          <p:cNvSpPr/>
          <p:nvPr>
            <p:custDataLst>
              <p:tags r:id="rId4"/>
            </p:custDataLst>
          </p:nvPr>
        </p:nvSpPr>
        <p:spPr>
          <a:xfrm>
            <a:off x="1143635" y="4572000"/>
            <a:ext cx="9865995" cy="103886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zh-CN" sz="2800" b="1">
                <a:solidFill>
                  <a:srgbClr val="C00000"/>
                </a:solidFill>
                <a:latin typeface="楷体_GB2312" pitchFamily="49" charset="-122"/>
                <a:ea typeface="楷体_GB2312" pitchFamily="49" charset="-122"/>
              </a:rPr>
              <a:t>2. </a:t>
            </a:r>
            <a:r>
              <a:rPr lang="zh-CN" altLang="en-US" sz="2800" b="1">
                <a:solidFill>
                  <a:srgbClr val="C00000"/>
                </a:solidFill>
                <a:latin typeface="楷体_GB2312" pitchFamily="49" charset="-122"/>
                <a:ea typeface="楷体_GB2312" pitchFamily="49" charset="-122"/>
              </a:rPr>
              <a:t>有</a:t>
            </a:r>
            <a:r>
              <a:rPr lang="en-US" altLang="zh-CN" sz="2800" b="1">
                <a:solidFill>
                  <a:srgbClr val="C00000"/>
                </a:solidFill>
                <a:latin typeface="楷体_GB2312" pitchFamily="49" charset="-122"/>
                <a:ea typeface="楷体_GB2312" pitchFamily="49" charset="-122"/>
              </a:rPr>
              <a:t>A</a:t>
            </a:r>
            <a:r>
              <a:rPr lang="zh-CN" altLang="en-US" sz="2800" b="1">
                <a:solidFill>
                  <a:srgbClr val="C00000"/>
                </a:solidFill>
                <a:latin typeface="楷体_GB2312" pitchFamily="49" charset="-122"/>
                <a:ea typeface="楷体_GB2312" pitchFamily="49" charset="-122"/>
              </a:rPr>
              <a:t>、</a:t>
            </a:r>
            <a:r>
              <a:rPr lang="en-US" altLang="zh-CN" sz="2800" b="1">
                <a:solidFill>
                  <a:srgbClr val="C00000"/>
                </a:solidFill>
                <a:latin typeface="楷体_GB2312" pitchFamily="49" charset="-122"/>
                <a:ea typeface="楷体_GB2312" pitchFamily="49" charset="-122"/>
              </a:rPr>
              <a:t>B</a:t>
            </a:r>
            <a:r>
              <a:rPr lang="zh-CN" altLang="en-US" sz="2800" b="1">
                <a:solidFill>
                  <a:srgbClr val="C00000"/>
                </a:solidFill>
                <a:latin typeface="楷体_GB2312" pitchFamily="49" charset="-122"/>
                <a:ea typeface="楷体_GB2312" pitchFamily="49" charset="-122"/>
              </a:rPr>
              <a:t>、</a:t>
            </a:r>
            <a:r>
              <a:rPr lang="en-US" altLang="zh-CN" sz="2800" b="1">
                <a:solidFill>
                  <a:srgbClr val="C00000"/>
                </a:solidFill>
                <a:latin typeface="楷体_GB2312" pitchFamily="49" charset="-122"/>
                <a:ea typeface="楷体_GB2312" pitchFamily="49" charset="-122"/>
              </a:rPr>
              <a:t>C</a:t>
            </a:r>
            <a:r>
              <a:rPr lang="zh-CN" altLang="en-US" sz="2800" b="1">
                <a:solidFill>
                  <a:srgbClr val="C00000"/>
                </a:solidFill>
                <a:latin typeface="楷体_GB2312" pitchFamily="49" charset="-122"/>
                <a:ea typeface="楷体_GB2312" pitchFamily="49" charset="-122"/>
              </a:rPr>
              <a:t>、</a:t>
            </a:r>
            <a:r>
              <a:rPr lang="en-US" altLang="zh-CN" sz="2800" b="1">
                <a:solidFill>
                  <a:srgbClr val="C00000"/>
                </a:solidFill>
                <a:latin typeface="楷体_GB2312" pitchFamily="49" charset="-122"/>
                <a:ea typeface="楷体_GB2312" pitchFamily="49" charset="-122"/>
              </a:rPr>
              <a:t>D</a:t>
            </a:r>
            <a:r>
              <a:rPr lang="zh-CN" altLang="en-US" sz="2800" b="1">
                <a:solidFill>
                  <a:srgbClr val="C00000"/>
                </a:solidFill>
                <a:latin typeface="楷体_GB2312" pitchFamily="49" charset="-122"/>
                <a:ea typeface="楷体_GB2312" pitchFamily="49" charset="-122"/>
              </a:rPr>
              <a:t>四个带电体，已知</a:t>
            </a:r>
            <a:r>
              <a:rPr lang="en-US" altLang="zh-CN" sz="2800" b="1">
                <a:solidFill>
                  <a:srgbClr val="C00000"/>
                </a:solidFill>
                <a:latin typeface="楷体_GB2312" pitchFamily="49" charset="-122"/>
                <a:ea typeface="楷体_GB2312" pitchFamily="49" charset="-122"/>
              </a:rPr>
              <a:t>D</a:t>
            </a:r>
            <a:r>
              <a:rPr lang="zh-CN" altLang="en-US" sz="2800" b="1">
                <a:solidFill>
                  <a:srgbClr val="C00000"/>
                </a:solidFill>
                <a:latin typeface="楷体_GB2312" pitchFamily="49" charset="-122"/>
                <a:ea typeface="楷体_GB2312" pitchFamily="49" charset="-122"/>
              </a:rPr>
              <a:t>带正电，若</a:t>
            </a:r>
            <a:r>
              <a:rPr lang="en-US" altLang="zh-CN" sz="2800" b="1">
                <a:solidFill>
                  <a:srgbClr val="C00000"/>
                </a:solidFill>
                <a:latin typeface="楷体_GB2312" pitchFamily="49" charset="-122"/>
                <a:ea typeface="楷体_GB2312" pitchFamily="49" charset="-122"/>
              </a:rPr>
              <a:t>A</a:t>
            </a:r>
            <a:r>
              <a:rPr lang="zh-CN" altLang="en-US" sz="2800" b="1">
                <a:solidFill>
                  <a:srgbClr val="C00000"/>
                </a:solidFill>
                <a:latin typeface="楷体_GB2312" pitchFamily="49" charset="-122"/>
                <a:ea typeface="楷体_GB2312" pitchFamily="49" charset="-122"/>
              </a:rPr>
              <a:t>排斥</a:t>
            </a:r>
            <a:r>
              <a:rPr lang="en-US" altLang="zh-CN" sz="2800" b="1">
                <a:solidFill>
                  <a:srgbClr val="C00000"/>
                </a:solidFill>
                <a:latin typeface="楷体_GB2312" pitchFamily="49" charset="-122"/>
                <a:ea typeface="楷体_GB2312" pitchFamily="49" charset="-122"/>
              </a:rPr>
              <a:t>B</a:t>
            </a:r>
            <a:r>
              <a:rPr lang="zh-CN" altLang="en-US" sz="2800" b="1">
                <a:solidFill>
                  <a:srgbClr val="C00000"/>
                </a:solidFill>
                <a:latin typeface="楷体_GB2312" pitchFamily="49" charset="-122"/>
                <a:ea typeface="楷体_GB2312" pitchFamily="49" charset="-122"/>
              </a:rPr>
              <a:t>，</a:t>
            </a:r>
            <a:r>
              <a:rPr lang="en-US" altLang="zh-CN" sz="2800" b="1">
                <a:solidFill>
                  <a:srgbClr val="C00000"/>
                </a:solidFill>
                <a:latin typeface="楷体_GB2312" pitchFamily="49" charset="-122"/>
                <a:ea typeface="楷体_GB2312" pitchFamily="49" charset="-122"/>
              </a:rPr>
              <a:t>A</a:t>
            </a:r>
            <a:r>
              <a:rPr lang="zh-CN" altLang="en-US" sz="2800" b="1">
                <a:solidFill>
                  <a:srgbClr val="C00000"/>
                </a:solidFill>
                <a:latin typeface="楷体_GB2312" pitchFamily="49" charset="-122"/>
                <a:ea typeface="楷体_GB2312" pitchFamily="49" charset="-122"/>
              </a:rPr>
              <a:t>吸引</a:t>
            </a:r>
            <a:r>
              <a:rPr lang="en-US" altLang="zh-CN" sz="2800" b="1">
                <a:solidFill>
                  <a:srgbClr val="C00000"/>
                </a:solidFill>
                <a:latin typeface="楷体_GB2312" pitchFamily="49" charset="-122"/>
                <a:ea typeface="楷体_GB2312" pitchFamily="49" charset="-122"/>
              </a:rPr>
              <a:t>C</a:t>
            </a:r>
            <a:r>
              <a:rPr lang="zh-CN" altLang="en-US" sz="2800" b="1">
                <a:solidFill>
                  <a:srgbClr val="C00000"/>
                </a:solidFill>
                <a:latin typeface="楷体_GB2312" pitchFamily="49" charset="-122"/>
                <a:ea typeface="楷体_GB2312" pitchFamily="49" charset="-122"/>
              </a:rPr>
              <a:t>，</a:t>
            </a:r>
            <a:r>
              <a:rPr lang="en-US" altLang="zh-CN" sz="2800" b="1">
                <a:solidFill>
                  <a:srgbClr val="C00000"/>
                </a:solidFill>
                <a:latin typeface="楷体_GB2312" pitchFamily="49" charset="-122"/>
                <a:ea typeface="楷体_GB2312" pitchFamily="49" charset="-122"/>
              </a:rPr>
              <a:t>C</a:t>
            </a:r>
            <a:r>
              <a:rPr lang="zh-CN" altLang="en-US" sz="2800" b="1">
                <a:solidFill>
                  <a:srgbClr val="C00000"/>
                </a:solidFill>
                <a:latin typeface="楷体_GB2312" pitchFamily="49" charset="-122"/>
                <a:ea typeface="楷体_GB2312" pitchFamily="49" charset="-122"/>
              </a:rPr>
              <a:t>排斥</a:t>
            </a:r>
            <a:r>
              <a:rPr lang="en-US" altLang="zh-CN" sz="2800" b="1">
                <a:solidFill>
                  <a:srgbClr val="C00000"/>
                </a:solidFill>
                <a:latin typeface="楷体_GB2312" pitchFamily="49" charset="-122"/>
                <a:ea typeface="楷体_GB2312" pitchFamily="49" charset="-122"/>
              </a:rPr>
              <a:t>D</a:t>
            </a:r>
            <a:r>
              <a:rPr lang="zh-CN" altLang="en-US" sz="2800" b="1">
                <a:solidFill>
                  <a:srgbClr val="C00000"/>
                </a:solidFill>
                <a:latin typeface="楷体_GB2312" pitchFamily="49" charset="-122"/>
                <a:ea typeface="楷体_GB2312" pitchFamily="49" charset="-122"/>
              </a:rPr>
              <a:t>，那么</a:t>
            </a:r>
            <a:r>
              <a:rPr lang="en-US" altLang="zh-CN" sz="2800" b="1">
                <a:solidFill>
                  <a:srgbClr val="C00000"/>
                </a:solidFill>
                <a:latin typeface="楷体_GB2312" pitchFamily="49" charset="-122"/>
                <a:ea typeface="楷体_GB2312" pitchFamily="49" charset="-122"/>
              </a:rPr>
              <a:t>A</a:t>
            </a:r>
            <a:r>
              <a:rPr lang="zh-CN" altLang="en-US" sz="2800" b="1">
                <a:solidFill>
                  <a:srgbClr val="C00000"/>
                </a:solidFill>
                <a:latin typeface="楷体_GB2312" pitchFamily="49" charset="-122"/>
                <a:ea typeface="楷体_GB2312" pitchFamily="49" charset="-122"/>
              </a:rPr>
              <a:t>、</a:t>
            </a:r>
            <a:r>
              <a:rPr lang="en-US" altLang="zh-CN" sz="2800" b="1">
                <a:solidFill>
                  <a:srgbClr val="C00000"/>
                </a:solidFill>
                <a:latin typeface="楷体_GB2312" pitchFamily="49" charset="-122"/>
                <a:ea typeface="楷体_GB2312" pitchFamily="49" charset="-122"/>
              </a:rPr>
              <a:t>B</a:t>
            </a:r>
            <a:r>
              <a:rPr lang="zh-CN" altLang="en-US" sz="2800" b="1">
                <a:solidFill>
                  <a:srgbClr val="C00000"/>
                </a:solidFill>
                <a:latin typeface="楷体_GB2312" pitchFamily="49" charset="-122"/>
                <a:ea typeface="楷体_GB2312" pitchFamily="49" charset="-122"/>
              </a:rPr>
              <a:t>、 </a:t>
            </a:r>
            <a:r>
              <a:rPr lang="en-US" altLang="zh-CN" sz="2800" b="1">
                <a:solidFill>
                  <a:srgbClr val="C00000"/>
                </a:solidFill>
                <a:latin typeface="楷体_GB2312" pitchFamily="49" charset="-122"/>
                <a:ea typeface="楷体_GB2312" pitchFamily="49" charset="-122"/>
              </a:rPr>
              <a:t>C</a:t>
            </a:r>
            <a:r>
              <a:rPr lang="zh-CN" altLang="en-US" sz="2800" b="1">
                <a:solidFill>
                  <a:srgbClr val="C00000"/>
                </a:solidFill>
                <a:latin typeface="楷体_GB2312" pitchFamily="49" charset="-122"/>
                <a:ea typeface="楷体_GB2312" pitchFamily="49" charset="-122"/>
              </a:rPr>
              <a:t>各带什么电？</a:t>
            </a:r>
          </a:p>
        </p:txBody>
      </p:sp>
      <p:sp>
        <p:nvSpPr>
          <p:cNvPr id="19461" name="文本框 19460"/>
          <p:cNvSpPr txBox="1"/>
          <p:nvPr>
            <p:custDataLst>
              <p:tags r:id="rId5"/>
            </p:custDataLst>
          </p:nvPr>
        </p:nvSpPr>
        <p:spPr>
          <a:xfrm>
            <a:off x="5159375" y="1990725"/>
            <a:ext cx="503238" cy="519113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280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D</a:t>
            </a:r>
          </a:p>
        </p:txBody>
      </p:sp>
      <p:sp>
        <p:nvSpPr>
          <p:cNvPr id="13317" name="文本框 1"/>
          <p:cNvSpPr txBox="1"/>
          <p:nvPr>
            <p:custDataLst>
              <p:tags r:id="rId6"/>
            </p:custDataLst>
          </p:nvPr>
        </p:nvSpPr>
        <p:spPr>
          <a:xfrm>
            <a:off x="908050" y="384175"/>
            <a:ext cx="2219325" cy="6445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600" b="1">
                <a:latin typeface="Arial" panose="020B0604020202020204" pitchFamily="34" charset="0"/>
                <a:ea typeface="宋体" panose="02010600030101010101" pitchFamily="2" charset="-122"/>
              </a:rPr>
              <a:t>课堂典例</a:t>
            </a:r>
          </a:p>
        </p:txBody>
      </p:sp>
      <p:pic>
        <p:nvPicPr>
          <p:cNvPr id="2" name="Picture 2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0"/>
          <a:stretch>
            <a:fillRect/>
          </a:stretch>
        </p:blipFill>
        <p:spPr>
          <a:xfrm flipH="1">
            <a:off x="12509500" y="10401300"/>
            <a:ext cx="0" cy="0"/>
          </a:xfrm>
          <a:prstGeom prst="rect">
            <a:avLst/>
          </a:prstGeom>
          <a:ln>
            <a:noFill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0" grpId="0"/>
      <p:bldP spid="1946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0" name="Rectangle 7"/>
          <p:cNvSpPr/>
          <p:nvPr>
            <p:custDataLst>
              <p:tags r:id="rId2"/>
            </p:custDataLst>
          </p:nvPr>
        </p:nvSpPr>
        <p:spPr>
          <a:xfrm>
            <a:off x="684213" y="511175"/>
            <a:ext cx="2495550" cy="58356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20000"/>
              </a:spcBef>
            </a:pPr>
            <a:r>
              <a:rPr lang="en-US" altLang="zh-CN" sz="3200" b="1">
                <a:solidFill>
                  <a:srgbClr val="990033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【</a:t>
            </a:r>
            <a:r>
              <a:rPr lang="zh-CN" altLang="en-US" sz="3200" b="1">
                <a:solidFill>
                  <a:srgbClr val="990033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思考</a:t>
            </a:r>
            <a:r>
              <a:rPr lang="en-US" altLang="zh-CN" sz="3200" b="1">
                <a:solidFill>
                  <a:srgbClr val="990033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】</a:t>
            </a:r>
          </a:p>
        </p:txBody>
      </p:sp>
      <p:pic>
        <p:nvPicPr>
          <p:cNvPr id="15363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rcRect t="8667" r="47177"/>
          <a:stretch>
            <a:fillRect/>
          </a:stretch>
        </p:blipFill>
        <p:spPr>
          <a:xfrm>
            <a:off x="8458200" y="1752600"/>
            <a:ext cx="2860675" cy="35433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204" name="文本框 8203"/>
          <p:cNvSpPr txBox="1"/>
          <p:nvPr>
            <p:custDataLst>
              <p:tags r:id="rId4"/>
            </p:custDataLst>
          </p:nvPr>
        </p:nvSpPr>
        <p:spPr>
          <a:xfrm>
            <a:off x="4190683" y="5715000"/>
            <a:ext cx="4465637" cy="64516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600" b="1">
                <a:solidFill>
                  <a:schemeClr val="hlink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接触带电</a:t>
            </a:r>
          </a:p>
        </p:txBody>
      </p:sp>
      <p:sp>
        <p:nvSpPr>
          <p:cNvPr id="5" name="矩形 10"/>
          <p:cNvSpPr/>
          <p:nvPr>
            <p:custDataLst>
              <p:tags r:id="rId5"/>
            </p:custDataLst>
          </p:nvPr>
        </p:nvSpPr>
        <p:spPr>
          <a:xfrm>
            <a:off x="2362835" y="609600"/>
            <a:ext cx="9238615" cy="48514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zh-CN" altLang="en-US" sz="3200" b="1">
                <a:latin typeface="楷体_GB2312" pitchFamily="49" charset="-122"/>
                <a:ea typeface="楷体_GB2312" pitchFamily="49" charset="-122"/>
              </a:rPr>
              <a:t>除了摩擦起电还有其他让物体带电的方法吗？</a:t>
            </a:r>
            <a:endParaRPr lang="en-US" altLang="zh-CN" sz="3200" b="1">
              <a:latin typeface="楷体_GB2312" pitchFamily="49" charset="-122"/>
              <a:ea typeface="楷体_GB2312" pitchFamily="49" charset="-122"/>
            </a:endParaRPr>
          </a:p>
        </p:txBody>
      </p:sp>
      <p:pic>
        <p:nvPicPr>
          <p:cNvPr id="2" name="媒体2">
            <a:hlinkClick r:id="" action="ppaction://media"/>
          </p:cNvPr>
          <p:cNvPicPr>
            <a:picLocks noChangeAspect="1"/>
          </p:cNvPicPr>
          <p:nvPr>
            <a:videoFile r:link="rId7"/>
            <p:custDataLst>
              <p:tags r:id="rId8"/>
            </p:custDataLst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85800" y="1371600"/>
            <a:ext cx="7409180" cy="416814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8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820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矩形 4097"/>
          <p:cNvSpPr/>
          <p:nvPr>
            <p:custDataLst>
              <p:tags r:id="rId2"/>
            </p:custDataLst>
          </p:nvPr>
        </p:nvSpPr>
        <p:spPr>
          <a:xfrm>
            <a:off x="1292860" y="1084898"/>
            <a:ext cx="950277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r>
              <a:rPr lang="en-US" altLang="zh-CN" sz="3200">
                <a:latin typeface="Times New Roman" panose="02020603050405020304" pitchFamily="18" charset="0"/>
                <a:ea typeface="宋体" panose="02010600030101010101" pitchFamily="2" charset="-122"/>
              </a:rPr>
              <a:t>       1</a:t>
            </a:r>
            <a:r>
              <a:rPr lang="zh-CN" altLang="en-US" sz="3200">
                <a:latin typeface="Times New Roman" panose="02020603050405020304" pitchFamily="18" charset="0"/>
                <a:ea typeface="宋体" panose="02010600030101010101" pitchFamily="2" charset="-122"/>
              </a:rPr>
              <a:t>、</a:t>
            </a:r>
            <a:r>
              <a:rPr lang="zh-CN" altLang="en-US" sz="3200" b="1">
                <a:latin typeface="Times New Roman" panose="02020603050405020304" pitchFamily="18" charset="0"/>
                <a:ea typeface="宋体" panose="02010600030101010101" pitchFamily="2" charset="-122"/>
              </a:rPr>
              <a:t> </a:t>
            </a:r>
            <a:r>
              <a:rPr lang="zh-CN" altLang="en-US" sz="3200">
                <a:latin typeface="Times New Roman" panose="02020603050405020304" pitchFamily="18" charset="0"/>
                <a:ea typeface="宋体" panose="02010600030101010101" pitchFamily="2" charset="-122"/>
              </a:rPr>
              <a:t>在干燥的秋冬季节，晚上脱毛衣时会发现一些小火花，并伴有“啪啪”的响声，这是由于脱毛衣时因</a:t>
            </a:r>
            <a:r>
              <a:rPr lang="zh-CN" altLang="en-US" sz="3200" u="sng">
                <a:latin typeface="Times New Roman" panose="02020603050405020304" pitchFamily="18" charset="0"/>
                <a:ea typeface="宋体" panose="02010600030101010101" pitchFamily="2" charset="-122"/>
              </a:rPr>
              <a:t>             </a:t>
            </a:r>
            <a:r>
              <a:rPr lang="zh-CN" altLang="en-US" sz="3200">
                <a:latin typeface="Times New Roman" panose="02020603050405020304" pitchFamily="18" charset="0"/>
                <a:ea typeface="宋体" panose="02010600030101010101" pitchFamily="2" charset="-122"/>
              </a:rPr>
              <a:t>起电，发生</a:t>
            </a:r>
            <a:r>
              <a:rPr lang="zh-CN" altLang="en-US" sz="3200" u="sng">
                <a:latin typeface="Times New Roman" panose="02020603050405020304" pitchFamily="18" charset="0"/>
                <a:ea typeface="宋体" panose="02010600030101010101" pitchFamily="2" charset="-122"/>
              </a:rPr>
              <a:t>            </a:t>
            </a:r>
            <a:r>
              <a:rPr lang="zh-CN" altLang="en-US" sz="3200">
                <a:latin typeface="Times New Roman" panose="02020603050405020304" pitchFamily="18" charset="0"/>
                <a:ea typeface="宋体" panose="02010600030101010101" pitchFamily="2" charset="-122"/>
              </a:rPr>
              <a:t>的缘故。</a:t>
            </a:r>
            <a:r>
              <a:rPr lang="zh-CN" altLang="en-US" sz="3200" b="1">
                <a:latin typeface="Arial" panose="020B0604020202020204" pitchFamily="34" charset="0"/>
                <a:ea typeface="宋体" panose="02010600030101010101" pitchFamily="2" charset="-122"/>
              </a:rPr>
              <a:t> </a:t>
            </a:r>
            <a:endParaRPr lang="zh-CN" altLang="en-US" sz="3200" b="1"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  <p:sp>
        <p:nvSpPr>
          <p:cNvPr id="4099" name="矩形 4098"/>
          <p:cNvSpPr/>
          <p:nvPr>
            <p:custDataLst>
              <p:tags r:id="rId3"/>
            </p:custDataLst>
          </p:nvPr>
        </p:nvSpPr>
        <p:spPr>
          <a:xfrm>
            <a:off x="1292860" y="2744470"/>
            <a:ext cx="9120505" cy="1568450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r>
              <a:rPr lang="en-US" altLang="zh-CN" sz="3200">
                <a:latin typeface="Times New Roman" panose="02020603050405020304" pitchFamily="18" charset="0"/>
                <a:ea typeface="宋体" panose="02010600030101010101" pitchFamily="2" charset="-122"/>
              </a:rPr>
              <a:t>       2</a:t>
            </a:r>
            <a:r>
              <a:rPr lang="zh-CN" altLang="en-US" sz="3200">
                <a:latin typeface="Times New Roman" panose="02020603050405020304" pitchFamily="18" charset="0"/>
                <a:ea typeface="宋体" panose="02010600030101010101" pitchFamily="2" charset="-122"/>
              </a:rPr>
              <a:t>、电视机的荧光屏上经常粘有灰层，这是因为电视机工作时，屏幕上有</a:t>
            </a:r>
            <a:r>
              <a:rPr lang="en-US" altLang="zh-CN" sz="3200">
                <a:latin typeface="Times New Roman" panose="02020603050405020304" pitchFamily="18" charset="0"/>
                <a:ea typeface="宋体" panose="02010600030101010101" pitchFamily="2" charset="-122"/>
              </a:rPr>
              <a:t>_________</a:t>
            </a:r>
            <a:r>
              <a:rPr lang="zh-CN" altLang="en-US" sz="3200">
                <a:latin typeface="Times New Roman" panose="02020603050405020304" pitchFamily="18" charset="0"/>
                <a:ea typeface="宋体" panose="02010600030101010101" pitchFamily="2" charset="-122"/>
              </a:rPr>
              <a:t>，而具有了吸引</a:t>
            </a:r>
            <a:r>
              <a:rPr lang="zh-CN" altLang="en-US" sz="3200" u="sng">
                <a:latin typeface="Times New Roman" panose="02020603050405020304" pitchFamily="18" charset="0"/>
                <a:ea typeface="宋体" panose="02010600030101010101" pitchFamily="2" charset="-122"/>
              </a:rPr>
              <a:t>			</a:t>
            </a:r>
            <a:r>
              <a:rPr lang="zh-CN" altLang="en-US" sz="3200">
                <a:latin typeface="Times New Roman" panose="02020603050405020304" pitchFamily="18" charset="0"/>
                <a:ea typeface="宋体" panose="02010600030101010101" pitchFamily="2" charset="-122"/>
              </a:rPr>
              <a:t>的性质。</a:t>
            </a:r>
            <a:endParaRPr lang="zh-CN" altLang="en-US" sz="32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100" name="文本框 4099"/>
          <p:cNvSpPr txBox="1"/>
          <p:nvPr>
            <p:custDataLst>
              <p:tags r:id="rId4"/>
            </p:custDataLst>
          </p:nvPr>
        </p:nvSpPr>
        <p:spPr>
          <a:xfrm>
            <a:off x="2631440" y="2070100"/>
            <a:ext cx="16764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noProof="1">
                <a:solidFill>
                  <a:srgbClr val="FF0066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 Black" panose="020B0A04020102020204" pitchFamily="2" charset="0"/>
                <a:ea typeface="楷体_GB2312" pitchFamily="49" charset="-122"/>
                <a:cs typeface="+mn-cs"/>
              </a:rPr>
              <a:t>摩擦</a:t>
            </a:r>
          </a:p>
        </p:txBody>
      </p:sp>
      <p:sp>
        <p:nvSpPr>
          <p:cNvPr id="4101" name="文本框 4100"/>
          <p:cNvSpPr txBox="1"/>
          <p:nvPr>
            <p:custDataLst>
              <p:tags r:id="rId5"/>
            </p:custDataLst>
          </p:nvPr>
        </p:nvSpPr>
        <p:spPr>
          <a:xfrm>
            <a:off x="6005830" y="2070100"/>
            <a:ext cx="17526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noProof="1">
                <a:solidFill>
                  <a:srgbClr val="FF0066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 Black" panose="020B0A04020102020204" pitchFamily="2" charset="0"/>
                <a:ea typeface="楷体_GB2312" pitchFamily="49" charset="-122"/>
                <a:cs typeface="+mn-cs"/>
              </a:rPr>
              <a:t>放电</a:t>
            </a:r>
          </a:p>
        </p:txBody>
      </p:sp>
      <p:sp>
        <p:nvSpPr>
          <p:cNvPr id="4102" name="文本框 4101"/>
          <p:cNvSpPr txBox="1"/>
          <p:nvPr>
            <p:custDataLst>
              <p:tags r:id="rId6"/>
            </p:custDataLst>
          </p:nvPr>
        </p:nvSpPr>
        <p:spPr>
          <a:xfrm>
            <a:off x="6392863" y="3236278"/>
            <a:ext cx="1905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noProof="1">
                <a:solidFill>
                  <a:srgbClr val="FF0066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 Black" panose="020B0A04020102020204" pitchFamily="2" charset="0"/>
                <a:ea typeface="楷体_GB2312" pitchFamily="49" charset="-122"/>
                <a:cs typeface="+mn-cs"/>
              </a:rPr>
              <a:t>电荷</a:t>
            </a:r>
          </a:p>
        </p:txBody>
      </p:sp>
      <p:sp>
        <p:nvSpPr>
          <p:cNvPr id="4104" name="文本框 4103"/>
          <p:cNvSpPr txBox="1"/>
          <p:nvPr>
            <p:custDataLst>
              <p:tags r:id="rId7"/>
            </p:custDataLst>
          </p:nvPr>
        </p:nvSpPr>
        <p:spPr>
          <a:xfrm>
            <a:off x="2305050" y="3729038"/>
            <a:ext cx="19050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3200" b="1" noProof="1">
                <a:solidFill>
                  <a:srgbClr val="FF0066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Arial Black" panose="020B0A04020102020204" pitchFamily="2" charset="0"/>
                <a:ea typeface="楷体_GB2312" pitchFamily="49" charset="-122"/>
                <a:cs typeface="+mn-cs"/>
              </a:rPr>
              <a:t>轻小物体</a:t>
            </a:r>
          </a:p>
        </p:txBody>
      </p:sp>
      <p:sp>
        <p:nvSpPr>
          <p:cNvPr id="22531" name="Text Box 5"/>
          <p:cNvSpPr txBox="1"/>
          <p:nvPr>
            <p:custDataLst>
              <p:tags r:id="rId8"/>
            </p:custDataLst>
          </p:nvPr>
        </p:nvSpPr>
        <p:spPr>
          <a:xfrm>
            <a:off x="1282700" y="433705"/>
            <a:ext cx="829119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r>
              <a:rPr lang="zh-CN" altLang="en-US" sz="3200" b="1">
                <a:solidFill>
                  <a:srgbClr val="0070C0"/>
                </a:solidFill>
                <a:uFillTx/>
                <a:latin typeface="黑体" panose="02010609060101010101" charset="-122"/>
                <a:ea typeface="黑体" panose="02010609060101010101" charset="-122"/>
                <a:cs typeface="Times New Roman" panose="02020603050405020304" pitchFamily="18" charset="0"/>
              </a:rPr>
              <a:t>三、自然界和生活中的静电现象</a:t>
            </a:r>
          </a:p>
        </p:txBody>
      </p:sp>
      <p:sp>
        <p:nvSpPr>
          <p:cNvPr id="22532" name="Line 18"/>
          <p:cNvSpPr/>
          <p:nvPr>
            <p:custDataLst>
              <p:tags r:id="rId9"/>
            </p:custDataLst>
          </p:nvPr>
        </p:nvSpPr>
        <p:spPr>
          <a:xfrm>
            <a:off x="1238250" y="1054100"/>
            <a:ext cx="8001000" cy="0"/>
          </a:xfrm>
          <a:prstGeom prst="line">
            <a:avLst/>
          </a:prstGeom>
          <a:ln w="38100" cap="rnd" cmpd="sng">
            <a:solidFill>
              <a:srgbClr val="969696"/>
            </a:solidFill>
            <a:prstDash val="sysDot"/>
            <a:round/>
            <a:headEnd type="none" w="med" len="med"/>
            <a:tailEnd type="oval" w="med" len="med"/>
          </a:ln>
        </p:spPr>
        <p:txBody>
          <a:bodyPr/>
          <a:lstStyle/>
          <a:p>
            <a:endParaRPr/>
          </a:p>
        </p:txBody>
      </p:sp>
      <p:sp>
        <p:nvSpPr>
          <p:cNvPr id="2" name="矩形 1"/>
          <p:cNvSpPr/>
          <p:nvPr>
            <p:custDataLst>
              <p:tags r:id="rId10"/>
            </p:custDataLst>
          </p:nvPr>
        </p:nvSpPr>
        <p:spPr>
          <a:xfrm>
            <a:off x="1292860" y="4614545"/>
            <a:ext cx="2499995" cy="583565"/>
          </a:xfrm>
          <a:prstGeom prst="rect">
            <a:avLst/>
          </a:prstGeom>
          <a:noFill/>
          <a:ln w="9525">
            <a:noFill/>
          </a:ln>
        </p:spPr>
        <p:txBody>
          <a:bodyPr wrap="square" anchor="ctr">
            <a:spAutoFit/>
          </a:bodyPr>
          <a:lstStyle/>
          <a:p>
            <a:r>
              <a:rPr lang="en-US" altLang="zh-CN" sz="3200">
                <a:latin typeface="Times New Roman" panose="02020603050405020304" pitchFamily="18" charset="0"/>
                <a:ea typeface="宋体" panose="02010600030101010101" pitchFamily="2" charset="-122"/>
              </a:rPr>
              <a:t>      3</a:t>
            </a:r>
            <a:r>
              <a:rPr lang="zh-CN" altLang="en-US" sz="3200">
                <a:latin typeface="Times New Roman" panose="02020603050405020304" pitchFamily="18" charset="0"/>
                <a:ea typeface="宋体" panose="02010600030101010101" pitchFamily="2" charset="-122"/>
              </a:rPr>
              <a:t>、</a:t>
            </a:r>
            <a:r>
              <a:rPr lang="zh-CN" sz="3200">
                <a:latin typeface="Times New Roman" panose="02020603050405020304" pitchFamily="18" charset="0"/>
                <a:ea typeface="宋体" panose="02010600030101010101" pitchFamily="2" charset="-122"/>
              </a:rPr>
              <a:t>闪电</a:t>
            </a:r>
            <a:endParaRPr lang="zh-CN" sz="320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6477000" y="3820160"/>
            <a:ext cx="3145790" cy="2679065"/>
          </a:xfrm>
          <a:prstGeom prst="rect">
            <a:avLst/>
          </a:prstGeom>
          <a:noFill/>
          <a:ln w="9525">
            <a:noFill/>
          </a:ln>
          <a:effectLst>
            <a:softEdge rad="31750"/>
          </a:effectLst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1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8" grpId="0"/>
      <p:bldP spid="4099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3.10 unknown"/>
  <p:tag name="AS_RELEASE_DATE" val="2023.03.31"/>
  <p:tag name="AS_TITLE" val="Aspose.Slides for Java"/>
  <p:tag name="AS_VERSION" val="23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8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7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8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69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77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7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9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9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1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2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3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4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7"/>
  <p:tag name="KSO_WM_UNIT_MEDIACOVER_BTN_POS" val="c"/>
  <p:tag name="KSO_WM_UNIT_MEDIACOVER_BTN_STATE" val="1"/>
  <p:tag name="KSO_WM_UNIT_MEDIACOVER_BTN_STYLE" val="ee0bc779c1f3d7f3e90c96344320e69a"/>
  <p:tag name="KSO_WM_UNIT_MEDIACOVER_RGB" val="000000"/>
  <p:tag name="KSO_WM_UNIT_MEDIACOVER_STYLEID" val="1"/>
  <p:tag name="KSO_WM_UNIT_MEDIACOVER_TEXTSTATE" val="0"/>
  <p:tag name="KSO_WM_UNIT_MEDIACOVER_TRANSPARENCY" val="0.5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8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5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2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3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4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5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3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4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5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6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7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2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9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3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4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5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6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7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8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9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3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42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31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1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2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3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4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5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6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4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7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8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59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1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2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3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4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5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5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7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8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69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1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2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3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4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5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6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7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8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79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2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4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5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8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7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88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2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0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1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2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3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38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09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8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9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0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1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2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3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4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5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6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0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5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96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1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2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3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4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5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6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7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8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19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0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1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2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8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09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7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8"/>
  <p:tag name="KSO_WM_DIAGRAM_VIRTUALLY_FRAME" val="{&quot;height&quot;:369.46244094488196,&quot;left&quot;:30,&quot;top&quot;:77.47503937007873,&quot;width&quot;:710.8500787401575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2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9"/>
  <p:tag name="KSO_WM_DIAGRAM_VIRTUALLY_FRAME" val="{&quot;height&quot;:369.46244094488196,&quot;left&quot;:30,&quot;top&quot;:77.47503937007873,&quot;width&quot;:710.8500787401575}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0"/>
  <p:tag name="KSO_WM_DIAGRAM_VIRTUALLY_FRAME" val="{&quot;height&quot;:369.46244094488196,&quot;left&quot;:30,&quot;top&quot;:77.47503937007873,&quot;width&quot;:710.8500787401575}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1"/>
  <p:tag name="KSO_WM_DIAGRAM_VIRTUALLY_FRAME" val="{&quot;height&quot;:369.46244094488196,&quot;left&quot;:30,&quot;top&quot;:77.47503937007873,&quot;width&quot;:710.8500787401575}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2"/>
  <p:tag name="KSO_WM_DIAGRAM_VIRTUALLY_FRAME" val="{&quot;height&quot;:369.46244094488196,&quot;left&quot;:30,&quot;top&quot;:77.47503937007873,&quot;width&quot;:710.8500787401575}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3"/>
  <p:tag name="KSO_WM_DIAGRAM_VIRTUALLY_FRAME" val="{&quot;height&quot;:369.46244094488196,&quot;left&quot;:30,&quot;top&quot;:77.47503937007873,&quot;width&quot;:710.8500787401575}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4"/>
  <p:tag name="KSO_WM_DIAGRAM_VIRTUALLY_FRAME" val="{&quot;height&quot;:369.46244094488196,&quot;left&quot;:30,&quot;top&quot;:77.47503937007873,&quot;width&quot;:710.8500787401575}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5"/>
  <p:tag name="KSO_WM_DIAGRAM_VIRTUALLY_FRAME" val="{&quot;height&quot;:369.46244094488196,&quot;left&quot;:30,&quot;top&quot;:77.47503937007873,&quot;width&quot;:710.8500787401575}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9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0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4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6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9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2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6"/>
  <p:tag name="KSO_WM_DIAGRAM_VIRTUALLY_FRAME" val="{&quot;height&quot;:369.46244094488196,&quot;left&quot;:35.62503937007873,&quot;top&quot;:77.47503937007873,&quot;width&quot;:705.2250393700788}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3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4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0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1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7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5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4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5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1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82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4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25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8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39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6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1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2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3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4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5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7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48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205176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7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15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8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19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2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6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7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28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8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3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6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7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39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2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3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9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8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49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3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4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5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7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59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5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6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7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6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2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73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5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6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77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3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6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6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7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88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3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8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9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1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897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5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6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7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2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2003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5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8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9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UNIQUEID" val="1996"/>
</p:tagLst>
</file>

<file path=ppt/theme/theme1.xml><?xml version="1.0" encoding="utf-8"?>
<a:theme xmlns:a="http://schemas.openxmlformats.org/drawingml/2006/main" name="主题7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宋体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Calibri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868</Words>
  <Application>Microsoft Office PowerPoint</Application>
  <PresentationFormat>宽屏</PresentationFormat>
  <Paragraphs>96</Paragraphs>
  <Slides>14</Slides>
  <Notes>6</Notes>
  <HiddenSlides>0</HiddenSlides>
  <MMClips>3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6" baseType="lpstr">
      <vt:lpstr>等线</vt:lpstr>
      <vt:lpstr>黑体</vt:lpstr>
      <vt:lpstr>华文细黑</vt:lpstr>
      <vt:lpstr>楷体_GB2312</vt:lpstr>
      <vt:lpstr>宋体</vt:lpstr>
      <vt:lpstr>微软雅黑</vt:lpstr>
      <vt:lpstr>Arial</vt:lpstr>
      <vt:lpstr>Arial Black</vt:lpstr>
      <vt:lpstr>Calibri</vt:lpstr>
      <vt:lpstr>Times New Roman</vt:lpstr>
      <vt:lpstr>Wingdings</vt:lpstr>
      <vt:lpstr>主题7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Administrator</cp:lastModifiedBy>
  <cp:revision>1</cp:revision>
  <cp:lastPrinted>2025-02-04T16:15:13Z</cp:lastPrinted>
  <dcterms:created xsi:type="dcterms:W3CDTF">2025-02-04T16:15:13Z</dcterms:created>
  <dcterms:modified xsi:type="dcterms:W3CDTF">2025-05-25T02:53:28Z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lbum">
    <vt:lpwstr>rbm.xkw.com</vt:lpwstr>
  </property>
  <property fmtid="{D5CDD505-2E9C-101B-9397-08002B2CF9AE}" pid="3" name="author">
    <vt:lpwstr>rbm.xkw.com</vt:lpwstr>
  </property>
  <property fmtid="{D5CDD505-2E9C-101B-9397-08002B2CF9AE}" pid="4" name="company">
    <vt:lpwstr>学科网</vt:lpwstr>
  </property>
  <property fmtid="{D5CDD505-2E9C-101B-9397-08002B2CF9AE}" pid="5" name="copyright">
    <vt:lpwstr>学科网版权所有</vt:lpwstr>
  </property>
</Properties>
</file>