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  <p:sldMasterId id="2147483670" r:id="rId3"/>
  </p:sldMasterIdLst>
  <p:notesMasterIdLst>
    <p:notesMasterId r:id="rId37"/>
  </p:notesMasterIdLst>
  <p:handoutMasterIdLst>
    <p:handoutMasterId r:id="rId38"/>
  </p:handoutMasterIdLst>
  <p:sldIdLst>
    <p:sldId id="256" r:id="rId4"/>
    <p:sldId id="308" r:id="rId5"/>
    <p:sldId id="309" r:id="rId6"/>
    <p:sldId id="310" r:id="rId7"/>
    <p:sldId id="354" r:id="rId8"/>
    <p:sldId id="311" r:id="rId9"/>
    <p:sldId id="294" r:id="rId10"/>
    <p:sldId id="312" r:id="rId11"/>
    <p:sldId id="376" r:id="rId12"/>
    <p:sldId id="313" r:id="rId13"/>
    <p:sldId id="314" r:id="rId14"/>
    <p:sldId id="315" r:id="rId15"/>
    <p:sldId id="335" r:id="rId16"/>
    <p:sldId id="377" r:id="rId17"/>
    <p:sldId id="318" r:id="rId18"/>
    <p:sldId id="375" r:id="rId19"/>
    <p:sldId id="378" r:id="rId20"/>
    <p:sldId id="320" r:id="rId21"/>
    <p:sldId id="299" r:id="rId22"/>
    <p:sldId id="321" r:id="rId23"/>
    <p:sldId id="322" r:id="rId24"/>
    <p:sldId id="380" r:id="rId25"/>
    <p:sldId id="382" r:id="rId26"/>
    <p:sldId id="399" r:id="rId27"/>
    <p:sldId id="400" r:id="rId28"/>
    <p:sldId id="298" r:id="rId29"/>
    <p:sldId id="300" r:id="rId30"/>
    <p:sldId id="346" r:id="rId31"/>
    <p:sldId id="261" r:id="rId32"/>
    <p:sldId id="381" r:id="rId33"/>
    <p:sldId id="323" r:id="rId34"/>
    <p:sldId id="352" r:id="rId35"/>
    <p:sldId id="353" r:id="rId36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324" y="-102"/>
      </p:cViewPr>
      <p:guideLst>
        <p:guide orient="horz" pos="1620"/>
        <p:guide pos="29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2019/11/12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87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2019/11/12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862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0">
    <p:fade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2019/11/12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2019/11/12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4858442" y="23730"/>
            <a:ext cx="32864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21.4</a:t>
            </a:r>
            <a:r>
              <a:rPr lang="en-US" altLang="zh-CN" sz="2000" b="1" baseline="0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000" b="1" baseline="0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越来越宽的信息之路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"/>
          <p:cNvSpPr txBox="1">
            <a:spLocks noChangeArrowheads="1"/>
          </p:cNvSpPr>
          <p:nvPr userDrawn="1"/>
        </p:nvSpPr>
        <p:spPr bwMode="auto">
          <a:xfrm>
            <a:off x="4858442" y="23730"/>
            <a:ext cx="32864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21.4</a:t>
            </a:r>
            <a:r>
              <a:rPr lang="en-US" altLang="zh-CN" sz="2000" b="1" baseline="0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000" b="1" baseline="0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越来越宽的信息之路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jpeg"/><Relationship Id="rId4" Type="http://schemas.openxmlformats.org/officeDocument/2006/relationships/image" Target="../media/image1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&#20809;&#27839;&#27700;&#27969;&#20256;&#25773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9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hyperlink" Target="&#21516;&#27493;&#21355;&#26143;.swf" TargetMode="External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image" Target="../media/image16.png"/><Relationship Id="rId10" Type="http://schemas.openxmlformats.org/officeDocument/2006/relationships/image" Target="../media/image13.wmf"/><Relationship Id="rId4" Type="http://schemas.openxmlformats.org/officeDocument/2006/relationships/image" Target="../media/image10.png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0"/>
            <a:ext cx="9139884" cy="5144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14773" y="1317072"/>
            <a:ext cx="8510337" cy="2260441"/>
          </a:xfrm>
          <a:solidFill>
            <a:srgbClr val="0000FF">
              <a:alpha val="10000"/>
            </a:srgbClr>
          </a:solidFill>
        </p:spPr>
        <p:txBody>
          <a:bodyPr>
            <a:noAutofit/>
          </a:bodyPr>
          <a:lstStyle/>
          <a:p>
            <a: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第二十一章  信息的传递</a:t>
            </a:r>
            <a:b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/>
            </a:r>
            <a:b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 </a:t>
            </a:r>
            <a:r>
              <a:rPr lang="zh-CN" altLang="en-US" sz="4400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越</a:t>
            </a:r>
            <a: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来越宽的信息之路</a:t>
            </a:r>
          </a:p>
        </p:txBody>
      </p:sp>
      <p:pic>
        <p:nvPicPr>
          <p:cNvPr id="7" name="图片 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84758" y="18437"/>
            <a:ext cx="1321424" cy="520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 7"/>
          <p:cNvSpPr/>
          <p:nvPr/>
        </p:nvSpPr>
        <p:spPr>
          <a:xfrm>
            <a:off x="0" y="-19202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111642" y="-19202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版 物理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九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 下册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2995" y="992505"/>
            <a:ext cx="5380990" cy="2613660"/>
          </a:xfrm>
          <a:prstGeom prst="rect">
            <a:avLst/>
          </a:prstGeom>
        </p:spPr>
      </p:pic>
      <p:pic>
        <p:nvPicPr>
          <p:cNvPr id="31747" name="Picture 2" descr="http://tech.southcn.com/t/images/attachement/jpg/site4/20091013/0021279f9e100c3e2ecd05.jpg"/>
          <p:cNvPicPr preferRelativeResize="0"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7168" y="1019149"/>
            <a:ext cx="2971800" cy="2862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Rectangle 2"/>
          <p:cNvSpPr txBox="1"/>
          <p:nvPr/>
        </p:nvSpPr>
        <p:spPr>
          <a:xfrm>
            <a:off x="3642995" y="1139005"/>
            <a:ext cx="5139214" cy="5340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光是比微波频率高得多的电磁波。</a:t>
            </a:r>
          </a:p>
        </p:txBody>
      </p:sp>
      <p:sp>
        <p:nvSpPr>
          <p:cNvPr id="31749" name="Rectangle 2"/>
          <p:cNvSpPr txBox="1"/>
          <p:nvPr/>
        </p:nvSpPr>
        <p:spPr>
          <a:xfrm>
            <a:off x="3642995" y="1989776"/>
            <a:ext cx="4482941" cy="5340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光通信的“高速公路”更宽广。</a:t>
            </a:r>
          </a:p>
        </p:txBody>
      </p:sp>
      <p:sp>
        <p:nvSpPr>
          <p:cNvPr id="31750" name="Rectangle 2"/>
          <p:cNvSpPr txBox="1"/>
          <p:nvPr/>
        </p:nvSpPr>
        <p:spPr>
          <a:xfrm>
            <a:off x="239554" y="4430706"/>
            <a:ext cx="8150543" cy="5340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利用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频率单一、方向高度集中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的激光进行通信，效果很好。</a:t>
            </a:r>
          </a:p>
        </p:txBody>
      </p:sp>
      <p:sp>
        <p:nvSpPr>
          <p:cNvPr id="28678" name="文本框 28677"/>
          <p:cNvSpPr txBox="1"/>
          <p:nvPr/>
        </p:nvSpPr>
        <p:spPr>
          <a:xfrm>
            <a:off x="239554" y="3639476"/>
            <a:ext cx="8784908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1960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年美国科学家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制成了世界第一台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激光器，它能产生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单一、方向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的光，称为激光。</a:t>
            </a:r>
          </a:p>
        </p:txBody>
      </p:sp>
      <p:sp>
        <p:nvSpPr>
          <p:cNvPr id="28679" name="文本框 28678"/>
          <p:cNvSpPr txBox="1"/>
          <p:nvPr/>
        </p:nvSpPr>
        <p:spPr>
          <a:xfrm>
            <a:off x="2997265" y="3589010"/>
            <a:ext cx="80342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梅曼</a:t>
            </a:r>
          </a:p>
        </p:txBody>
      </p:sp>
      <p:sp>
        <p:nvSpPr>
          <p:cNvPr id="28680" name="文本框 28679"/>
          <p:cNvSpPr txBox="1"/>
          <p:nvPr/>
        </p:nvSpPr>
        <p:spPr>
          <a:xfrm>
            <a:off x="6448901" y="3606456"/>
            <a:ext cx="111280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红宝石</a:t>
            </a:r>
          </a:p>
        </p:txBody>
      </p:sp>
      <p:sp>
        <p:nvSpPr>
          <p:cNvPr id="28681" name="文本框 28680"/>
          <p:cNvSpPr txBox="1"/>
          <p:nvPr/>
        </p:nvSpPr>
        <p:spPr>
          <a:xfrm>
            <a:off x="1683068" y="3969041"/>
            <a:ext cx="80342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频率</a:t>
            </a:r>
          </a:p>
        </p:txBody>
      </p:sp>
      <p:sp>
        <p:nvSpPr>
          <p:cNvPr id="28682" name="文本框 28681"/>
          <p:cNvSpPr txBox="1"/>
          <p:nvPr/>
        </p:nvSpPr>
        <p:spPr>
          <a:xfrm>
            <a:off x="4167664" y="3976026"/>
            <a:ext cx="1422184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高度集中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768600" y="483195"/>
            <a:ext cx="3252470" cy="463550"/>
            <a:chOff x="4360" y="888"/>
            <a:chExt cx="5122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zh-CN" altLang="en-US" sz="24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2456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光纤通信</a:t>
              </a:r>
              <a:endPara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/>
      <p:bldP spid="31750" grpId="0"/>
      <p:bldP spid="28678" grpId="0"/>
      <p:bldP spid="28679" grpId="0"/>
      <p:bldP spid="28680" grpId="0"/>
      <p:bldP spid="28681" grpId="0"/>
      <p:bldP spid="286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5" name="Picture 10" descr="光纤00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9555" y="1047115"/>
            <a:ext cx="2201729" cy="15366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9555" y="3025140"/>
            <a:ext cx="2282545" cy="172302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32100" y="972820"/>
            <a:ext cx="6366510" cy="4121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10000"/>
              </a:lnSpc>
              <a:buClrTx/>
              <a:buSzTx/>
              <a:buNone/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光纤通讯技术是近几十年才发展起来的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lvl="0" algn="just">
              <a:lnSpc>
                <a:spcPct val="110000"/>
              </a:lnSpc>
              <a:buClrTx/>
              <a:buSzTx/>
              <a:buNone/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1966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年，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华裔物理学家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高锟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首次利用无线电波通信的原理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，提出了低损耗（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20db/km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）的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光导纤维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（简称光纤）的概念。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1970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年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宁公司首次研制成功损耗为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20db/km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的石英光纤，它是一种理想的传输介质。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10000"/>
              </a:lnSpc>
              <a:spcBef>
                <a:spcPct val="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1970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年，贝尔实验室研制成功室温下连续振荡的半导体激光器（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LD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。从此，开始了光纤通信迅速发展的时代。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408509" y="455580"/>
            <a:ext cx="4317206" cy="460299"/>
            <a:chOff x="634" y="1040"/>
            <a:chExt cx="4609" cy="448"/>
          </a:xfrm>
        </p:grpSpPr>
        <p:sp>
          <p:nvSpPr>
            <p:cNvPr id="14" name="圆角矩形 13"/>
            <p:cNvSpPr/>
            <p:nvPr/>
          </p:nvSpPr>
          <p:spPr>
            <a:xfrm>
              <a:off x="634" y="1066"/>
              <a:ext cx="4609" cy="37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99FF"/>
                </a:gs>
                <a:gs pos="50000">
                  <a:schemeClr val="bg1"/>
                </a:gs>
                <a:gs pos="100000">
                  <a:srgbClr val="9999FF"/>
                </a:gs>
              </a:gsLst>
              <a:lin ang="5400000" scaled="1"/>
              <a:tileRect/>
            </a:gradFill>
            <a:ln w="28575" cap="flat" cmpd="sng">
              <a:solidFill>
                <a:srgbClr val="EAEAEA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sz="2400" dirty="0">
                <a:solidFill>
                  <a:srgbClr val="8E163E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文本框 13316"/>
            <p:cNvSpPr txBox="1"/>
            <p:nvPr/>
          </p:nvSpPr>
          <p:spPr>
            <a:xfrm>
              <a:off x="1010" y="1040"/>
              <a:ext cx="3648" cy="448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光纤通讯技术简介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3" descr="0366_d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3976" y="894513"/>
            <a:ext cx="3600870" cy="1747236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29700" name="Picture 29" descr="56855-0l"/>
          <p:cNvPicPr>
            <a:picLocks noChangeAspect="1"/>
          </p:cNvPicPr>
          <p:nvPr/>
        </p:nvPicPr>
        <p:blipFill>
          <a:blip r:embed="rId3" cstate="print"/>
          <a:srcRect t="10567" b="12300"/>
          <a:stretch>
            <a:fillRect/>
          </a:stretch>
        </p:blipFill>
        <p:spPr>
          <a:xfrm>
            <a:off x="677563" y="894513"/>
            <a:ext cx="3526884" cy="1770982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29701" name="Picture 21" descr="2007080211230177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7563" y="2910901"/>
            <a:ext cx="3622022" cy="1847678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29702" name="图片 29701" descr="untitled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93058" y="2910901"/>
            <a:ext cx="3662705" cy="1847678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14" name="组合 13"/>
          <p:cNvGrpSpPr/>
          <p:nvPr/>
        </p:nvGrpSpPr>
        <p:grpSpPr>
          <a:xfrm>
            <a:off x="2408509" y="455580"/>
            <a:ext cx="4317206" cy="460299"/>
            <a:chOff x="634" y="1040"/>
            <a:chExt cx="4609" cy="448"/>
          </a:xfrm>
        </p:grpSpPr>
        <p:sp>
          <p:nvSpPr>
            <p:cNvPr id="21" name="圆角矩形 20"/>
            <p:cNvSpPr/>
            <p:nvPr/>
          </p:nvSpPr>
          <p:spPr>
            <a:xfrm>
              <a:off x="634" y="1066"/>
              <a:ext cx="4609" cy="37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99FF"/>
                </a:gs>
                <a:gs pos="50000">
                  <a:schemeClr val="bg1"/>
                </a:gs>
                <a:gs pos="100000">
                  <a:srgbClr val="9999FF"/>
                </a:gs>
              </a:gsLst>
              <a:lin ang="5400000" scaled="1"/>
              <a:tileRect/>
            </a:gradFill>
            <a:ln w="28575" cap="flat" cmpd="sng">
              <a:solidFill>
                <a:srgbClr val="EAEAEA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sz="2400" dirty="0">
                <a:solidFill>
                  <a:srgbClr val="8E163E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文本框 13316"/>
            <p:cNvSpPr txBox="1"/>
            <p:nvPr/>
          </p:nvSpPr>
          <p:spPr>
            <a:xfrm>
              <a:off x="1010" y="1040"/>
              <a:ext cx="3648" cy="448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各种光导纤维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675761" y="1685276"/>
            <a:ext cx="3199298" cy="230832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说明光不但能沿直线传播，也可以沿着弯曲的水流传播。</a:t>
            </a:r>
          </a:p>
        </p:txBody>
      </p:sp>
      <p:pic>
        <p:nvPicPr>
          <p:cNvPr id="6" name="图片 5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66" y="1182384"/>
            <a:ext cx="3585101" cy="331410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grpSp>
        <p:nvGrpSpPr>
          <p:cNvPr id="21" name="组合 20"/>
          <p:cNvGrpSpPr/>
          <p:nvPr/>
        </p:nvGrpSpPr>
        <p:grpSpPr>
          <a:xfrm>
            <a:off x="2408509" y="455580"/>
            <a:ext cx="4317206" cy="460299"/>
            <a:chOff x="634" y="1040"/>
            <a:chExt cx="4609" cy="448"/>
          </a:xfrm>
        </p:grpSpPr>
        <p:sp>
          <p:nvSpPr>
            <p:cNvPr id="22" name="圆角矩形 21"/>
            <p:cNvSpPr/>
            <p:nvPr/>
          </p:nvSpPr>
          <p:spPr>
            <a:xfrm>
              <a:off x="634" y="1066"/>
              <a:ext cx="4609" cy="37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99FF"/>
                </a:gs>
                <a:gs pos="50000">
                  <a:schemeClr val="bg1"/>
                </a:gs>
                <a:gs pos="100000">
                  <a:srgbClr val="9999FF"/>
                </a:gs>
              </a:gsLst>
              <a:lin ang="5400000" scaled="1"/>
              <a:tileRect/>
            </a:gradFill>
            <a:ln w="28575" cap="flat" cmpd="sng">
              <a:solidFill>
                <a:srgbClr val="EAEAEA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sz="2400" dirty="0">
                <a:solidFill>
                  <a:srgbClr val="8E163E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文本框 13316"/>
            <p:cNvSpPr txBox="1"/>
            <p:nvPr/>
          </p:nvSpPr>
          <p:spPr>
            <a:xfrm>
              <a:off x="1010" y="1040"/>
              <a:ext cx="3648" cy="448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光在光导纤维中的传播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32095" y="1417092"/>
            <a:ext cx="902275" cy="3081217"/>
            <a:chOff x="399700" y="1150512"/>
            <a:chExt cx="902275" cy="1925513"/>
          </a:xfrm>
        </p:grpSpPr>
        <p:sp>
          <p:nvSpPr>
            <p:cNvPr id="25" name="右箭头标注 18"/>
            <p:cNvSpPr/>
            <p:nvPr/>
          </p:nvSpPr>
          <p:spPr>
            <a:xfrm>
              <a:off x="464930" y="1150512"/>
              <a:ext cx="837045" cy="19255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26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20433" cy="316835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" name="TextBox 20"/>
            <p:cNvSpPr txBox="1"/>
            <p:nvPr/>
          </p:nvSpPr>
          <p:spPr>
            <a:xfrm>
              <a:off x="399700" y="1455810"/>
              <a:ext cx="677108" cy="16016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点击观看</a:t>
              </a:r>
            </a:p>
            <a:p>
              <a:pPr algn="ctr" defTabSz="685165">
                <a:defRPr/>
              </a:pP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光沿水流传</a:t>
              </a: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播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2" descr="E:\教科研、论文资料\人教版教学参考编制\21图\21图\21-4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3791" y="1054347"/>
            <a:ext cx="5677078" cy="1905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文本框 2"/>
          <p:cNvSpPr txBox="1"/>
          <p:nvPr/>
        </p:nvSpPr>
        <p:spPr>
          <a:xfrm>
            <a:off x="959224" y="3258503"/>
            <a:ext cx="7566212" cy="1198880"/>
          </a:xfrm>
          <a:prstGeom prst="rect">
            <a:avLst/>
          </a:prstGeom>
          <a:solidFill>
            <a:srgbClr val="FFFFFF"/>
          </a:solidFill>
          <a:effectLst/>
          <a:scene3d>
            <a:camera prst="orthographicFront"/>
            <a:lightRig rig="threePt" dir="t"/>
          </a:scene3d>
          <a:sp3d prstMaterial="metal"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光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从光导纤维的一端射入，在内壁上多次反射，从另一端射出，这样就能把它携带的信息传到远方。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2"/>
          <p:cNvSpPr/>
          <p:nvPr/>
        </p:nvSpPr>
        <p:spPr>
          <a:xfrm>
            <a:off x="484346" y="1698337"/>
            <a:ext cx="1423988" cy="342900"/>
          </a:xfrm>
          <a:prstGeom prst="beve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rgbClr val="99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电话机</a:t>
            </a:r>
          </a:p>
        </p:txBody>
      </p:sp>
      <p:sp>
        <p:nvSpPr>
          <p:cNvPr id="35843" name="AutoShape 3"/>
          <p:cNvSpPr/>
          <p:nvPr/>
        </p:nvSpPr>
        <p:spPr>
          <a:xfrm>
            <a:off x="240983" y="2691897"/>
            <a:ext cx="1667351" cy="342900"/>
          </a:xfrm>
          <a:prstGeom prst="beve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rgbClr val="99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电视摄像机</a:t>
            </a:r>
          </a:p>
        </p:txBody>
      </p:sp>
      <p:sp>
        <p:nvSpPr>
          <p:cNvPr id="35844" name="AutoShape 4"/>
          <p:cNvSpPr/>
          <p:nvPr/>
        </p:nvSpPr>
        <p:spPr>
          <a:xfrm>
            <a:off x="2365534" y="1526887"/>
            <a:ext cx="400050" cy="1657350"/>
          </a:xfrm>
          <a:prstGeom prst="beve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rgbClr val="99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电</a:t>
            </a:r>
          </a:p>
          <a:p>
            <a:pPr algn="ctr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端</a:t>
            </a:r>
          </a:p>
          <a:p>
            <a:pPr algn="ctr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机</a:t>
            </a:r>
          </a:p>
        </p:txBody>
      </p:sp>
      <p:sp>
        <p:nvSpPr>
          <p:cNvPr id="35845" name="AutoShape 5"/>
          <p:cNvSpPr/>
          <p:nvPr/>
        </p:nvSpPr>
        <p:spPr>
          <a:xfrm>
            <a:off x="3108484" y="1526887"/>
            <a:ext cx="400050" cy="1657350"/>
          </a:xfrm>
          <a:prstGeom prst="beve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rgbClr val="99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光</a:t>
            </a:r>
          </a:p>
          <a:p>
            <a:pPr algn="ctr"/>
            <a:r>
              <a:rPr lang="zh-CN" altLang="en-US" sz="24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端</a:t>
            </a:r>
          </a:p>
          <a:p>
            <a:pPr algn="ctr"/>
            <a:r>
              <a:rPr lang="zh-CN" altLang="en-US" sz="24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机</a:t>
            </a:r>
          </a:p>
        </p:txBody>
      </p:sp>
      <p:sp>
        <p:nvSpPr>
          <p:cNvPr id="35846" name="Line 6"/>
          <p:cNvSpPr/>
          <p:nvPr/>
        </p:nvSpPr>
        <p:spPr>
          <a:xfrm>
            <a:off x="1908334" y="1869787"/>
            <a:ext cx="4572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  <p:txBody>
          <a:bodyPr anchor="t"/>
          <a:lstStyle/>
          <a:p>
            <a:pPr eaLnBrk="0" hangingPunct="0"/>
            <a:endParaRPr lang="zh-CN" altLang="en-US" sz="135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7" name="Line 7"/>
          <p:cNvSpPr/>
          <p:nvPr/>
        </p:nvSpPr>
        <p:spPr>
          <a:xfrm>
            <a:off x="1907858" y="2841337"/>
            <a:ext cx="457676" cy="476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  <p:txBody>
          <a:bodyPr anchor="t"/>
          <a:lstStyle/>
          <a:p>
            <a:pPr eaLnBrk="0" hangingPunct="0"/>
            <a:endParaRPr lang="zh-CN" altLang="en-US" sz="135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8" name="Line 8"/>
          <p:cNvSpPr/>
          <p:nvPr/>
        </p:nvSpPr>
        <p:spPr>
          <a:xfrm>
            <a:off x="2765584" y="2326987"/>
            <a:ext cx="3429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  <p:txBody>
          <a:bodyPr anchor="t"/>
          <a:lstStyle/>
          <a:p>
            <a:pPr eaLnBrk="0" hangingPunct="0"/>
            <a:endParaRPr lang="zh-CN" altLang="en-US" sz="135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9" name="AutoShape 9"/>
          <p:cNvSpPr/>
          <p:nvPr/>
        </p:nvSpPr>
        <p:spPr>
          <a:xfrm>
            <a:off x="6923723" y="1698337"/>
            <a:ext cx="1539716" cy="342900"/>
          </a:xfrm>
          <a:prstGeom prst="beve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rgbClr val="99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电话机</a:t>
            </a:r>
          </a:p>
        </p:txBody>
      </p:sp>
      <p:sp>
        <p:nvSpPr>
          <p:cNvPr id="35850" name="AutoShape 10"/>
          <p:cNvSpPr/>
          <p:nvPr/>
        </p:nvSpPr>
        <p:spPr>
          <a:xfrm>
            <a:off x="6923723" y="2612737"/>
            <a:ext cx="1998821" cy="342900"/>
          </a:xfrm>
          <a:prstGeom prst="beve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rgbClr val="99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</a:t>
            </a:r>
            <a:r>
              <a:rPr lang="zh-CN" altLang="en-US" sz="2400" b="1" dirty="0" smtClean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视接</a:t>
            </a:r>
            <a:r>
              <a:rPr lang="zh-CN" altLang="en-US" sz="24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收机</a:t>
            </a:r>
          </a:p>
        </p:txBody>
      </p:sp>
      <p:sp>
        <p:nvSpPr>
          <p:cNvPr id="35851" name="AutoShape 11"/>
          <p:cNvSpPr/>
          <p:nvPr/>
        </p:nvSpPr>
        <p:spPr>
          <a:xfrm>
            <a:off x="5964555" y="1526887"/>
            <a:ext cx="400050" cy="1657350"/>
          </a:xfrm>
          <a:prstGeom prst="beve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rgbClr val="99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</a:t>
            </a:r>
          </a:p>
          <a:p>
            <a:pPr algn="ctr"/>
            <a:r>
              <a:rPr lang="zh-CN" altLang="en-US" sz="24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端</a:t>
            </a:r>
          </a:p>
          <a:p>
            <a:pPr algn="ctr"/>
            <a:r>
              <a:rPr lang="zh-CN" altLang="en-US" sz="24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机</a:t>
            </a:r>
          </a:p>
        </p:txBody>
      </p:sp>
      <p:sp>
        <p:nvSpPr>
          <p:cNvPr id="35852" name="AutoShape 12"/>
          <p:cNvSpPr/>
          <p:nvPr/>
        </p:nvSpPr>
        <p:spPr>
          <a:xfrm>
            <a:off x="5221605" y="1526887"/>
            <a:ext cx="400050" cy="1657350"/>
          </a:xfrm>
          <a:prstGeom prst="beve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rgbClr val="99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光</a:t>
            </a:r>
          </a:p>
          <a:p>
            <a:pPr algn="ctr"/>
            <a:r>
              <a:rPr lang="zh-CN" altLang="en-US" sz="24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端</a:t>
            </a:r>
          </a:p>
          <a:p>
            <a:pPr algn="ctr"/>
            <a:r>
              <a:rPr lang="zh-CN" altLang="en-US" sz="24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机</a:t>
            </a:r>
          </a:p>
        </p:txBody>
      </p:sp>
      <p:sp>
        <p:nvSpPr>
          <p:cNvPr id="35853" name="Line 13"/>
          <p:cNvSpPr/>
          <p:nvPr/>
        </p:nvSpPr>
        <p:spPr>
          <a:xfrm>
            <a:off x="6364605" y="1869787"/>
            <a:ext cx="559118" cy="476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  <p:txBody>
          <a:bodyPr anchor="t"/>
          <a:lstStyle/>
          <a:p>
            <a:pPr eaLnBrk="0" hangingPunct="0"/>
            <a:endParaRPr lang="zh-CN" altLang="en-US" sz="135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4" name="Line 14"/>
          <p:cNvSpPr/>
          <p:nvPr/>
        </p:nvSpPr>
        <p:spPr>
          <a:xfrm>
            <a:off x="6364605" y="2777044"/>
            <a:ext cx="515303" cy="762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  <p:txBody>
          <a:bodyPr anchor="t"/>
          <a:lstStyle/>
          <a:p>
            <a:pPr eaLnBrk="0" hangingPunct="0"/>
            <a:endParaRPr lang="zh-CN" altLang="en-US" sz="135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5" name="Line 15"/>
          <p:cNvSpPr/>
          <p:nvPr/>
        </p:nvSpPr>
        <p:spPr>
          <a:xfrm>
            <a:off x="5621655" y="2326987"/>
            <a:ext cx="342900" cy="1191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  <p:txBody>
          <a:bodyPr anchor="t"/>
          <a:lstStyle/>
          <a:p>
            <a:pPr eaLnBrk="0" hangingPunct="0"/>
            <a:endParaRPr lang="zh-CN" altLang="en-US" sz="135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16"/>
          <p:cNvGrpSpPr/>
          <p:nvPr/>
        </p:nvGrpSpPr>
        <p:grpSpPr>
          <a:xfrm flipV="1">
            <a:off x="3489960" y="2290316"/>
            <a:ext cx="1752124" cy="57150"/>
            <a:chOff x="2352" y="3168"/>
            <a:chExt cx="1392" cy="0"/>
          </a:xfrm>
        </p:grpSpPr>
        <p:sp>
          <p:nvSpPr>
            <p:cNvPr id="19472" name="Line 17"/>
            <p:cNvSpPr/>
            <p:nvPr/>
          </p:nvSpPr>
          <p:spPr>
            <a:xfrm>
              <a:off x="2352" y="3168"/>
              <a:ext cx="43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eaLnBrk="0" hangingPunct="0"/>
              <a:endParaRPr lang="zh-CN" altLang="en-US" sz="135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Line 18"/>
            <p:cNvSpPr/>
            <p:nvPr/>
          </p:nvSpPr>
          <p:spPr>
            <a:xfrm>
              <a:off x="2784" y="3168"/>
              <a:ext cx="52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eaLnBrk="0" hangingPunct="0"/>
              <a:endParaRPr lang="zh-CN" altLang="en-US" sz="135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4" name="Line 19"/>
            <p:cNvSpPr/>
            <p:nvPr/>
          </p:nvSpPr>
          <p:spPr>
            <a:xfrm>
              <a:off x="3312" y="3168"/>
              <a:ext cx="43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eaLnBrk="0" hangingPunct="0"/>
              <a:endParaRPr lang="zh-CN" altLang="en-US" sz="135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20"/>
          <p:cNvGrpSpPr/>
          <p:nvPr/>
        </p:nvGrpSpPr>
        <p:grpSpPr>
          <a:xfrm flipV="1">
            <a:off x="3488531" y="2347466"/>
            <a:ext cx="1754505" cy="57150"/>
            <a:chOff x="2352" y="3168"/>
            <a:chExt cx="1392" cy="0"/>
          </a:xfrm>
        </p:grpSpPr>
        <p:sp>
          <p:nvSpPr>
            <p:cNvPr id="19476" name="Line 21"/>
            <p:cNvSpPr/>
            <p:nvPr/>
          </p:nvSpPr>
          <p:spPr>
            <a:xfrm>
              <a:off x="2352" y="3168"/>
              <a:ext cx="43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eaLnBrk="0" hangingPunct="0"/>
              <a:endParaRPr lang="zh-CN" altLang="en-US" sz="135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7" name="Line 22"/>
            <p:cNvSpPr/>
            <p:nvPr/>
          </p:nvSpPr>
          <p:spPr>
            <a:xfrm>
              <a:off x="2784" y="3168"/>
              <a:ext cx="52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eaLnBrk="0" hangingPunct="0"/>
              <a:endParaRPr lang="zh-CN" altLang="en-US" sz="135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78" name="Line 23"/>
            <p:cNvSpPr/>
            <p:nvPr/>
          </p:nvSpPr>
          <p:spPr>
            <a:xfrm>
              <a:off x="3312" y="3168"/>
              <a:ext cx="43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eaLnBrk="0" hangingPunct="0"/>
              <a:endParaRPr lang="zh-CN" altLang="en-US" sz="135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5864" name="Text Box 24"/>
          <p:cNvSpPr txBox="1"/>
          <p:nvPr/>
        </p:nvSpPr>
        <p:spPr>
          <a:xfrm>
            <a:off x="4025265" y="1840260"/>
            <a:ext cx="80342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光缆</a:t>
            </a:r>
          </a:p>
        </p:txBody>
      </p:sp>
      <p:sp>
        <p:nvSpPr>
          <p:cNvPr id="35865" name="Text Box 25"/>
          <p:cNvSpPr txBox="1"/>
          <p:nvPr/>
        </p:nvSpPr>
        <p:spPr>
          <a:xfrm>
            <a:off x="1745933" y="3594289"/>
            <a:ext cx="22288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华文行楷" pitchFamily="2" charset="-122"/>
              </a:rPr>
              <a:t>信息发送端</a:t>
            </a:r>
          </a:p>
        </p:txBody>
      </p:sp>
      <p:sp>
        <p:nvSpPr>
          <p:cNvPr id="35866" name="Text Box 26"/>
          <p:cNvSpPr txBox="1"/>
          <p:nvPr/>
        </p:nvSpPr>
        <p:spPr>
          <a:xfrm>
            <a:off x="5339239" y="3594051"/>
            <a:ext cx="22288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华文行楷" pitchFamily="2" charset="-122"/>
              </a:rPr>
              <a:t>信息接收端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2408509" y="685729"/>
            <a:ext cx="4317206" cy="460299"/>
            <a:chOff x="634" y="1040"/>
            <a:chExt cx="4609" cy="448"/>
          </a:xfrm>
        </p:grpSpPr>
        <p:sp>
          <p:nvSpPr>
            <p:cNvPr id="36" name="圆角矩形 35"/>
            <p:cNvSpPr/>
            <p:nvPr/>
          </p:nvSpPr>
          <p:spPr>
            <a:xfrm>
              <a:off x="634" y="1066"/>
              <a:ext cx="4609" cy="37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99FF"/>
                </a:gs>
                <a:gs pos="50000">
                  <a:schemeClr val="bg1"/>
                </a:gs>
                <a:gs pos="100000">
                  <a:srgbClr val="9999FF"/>
                </a:gs>
              </a:gsLst>
              <a:lin ang="5400000" scaled="1"/>
              <a:tileRect/>
            </a:gradFill>
            <a:ln w="28575" cap="flat" cmpd="sng">
              <a:solidFill>
                <a:srgbClr val="EAEAEA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sz="2400" dirty="0">
                <a:solidFill>
                  <a:srgbClr val="8E163E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文本框 13316"/>
            <p:cNvSpPr txBox="1"/>
            <p:nvPr/>
          </p:nvSpPr>
          <p:spPr>
            <a:xfrm>
              <a:off x="1010" y="1040"/>
              <a:ext cx="3648" cy="448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光纤通信的实施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800" decel="100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800" decel="100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800" decel="100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800" decel="100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800" decel="100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nimBg="1"/>
      <p:bldP spid="35843" grpId="0" bldLvl="0" animBg="1"/>
      <p:bldP spid="35844" grpId="0" bldLvl="0" animBg="1"/>
      <p:bldP spid="35845" grpId="0" bldLvl="0" animBg="1"/>
      <p:bldP spid="35849" grpId="0" bldLvl="0" animBg="1"/>
      <p:bldP spid="35850" grpId="0" bldLvl="0" animBg="1"/>
      <p:bldP spid="35851" grpId="0" bldLvl="0" animBg="1"/>
      <p:bldP spid="35852" grpId="0" bldLvl="0" animBg="1"/>
      <p:bldP spid="35864" grpId="0"/>
      <p:bldP spid="35865" grpId="0"/>
      <p:bldP spid="3586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429" y="574583"/>
            <a:ext cx="7180263" cy="423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890" name="Rectangle 2"/>
          <p:cNvSpPr txBox="1"/>
          <p:nvPr/>
        </p:nvSpPr>
        <p:spPr>
          <a:xfrm>
            <a:off x="3240564" y="1172179"/>
            <a:ext cx="2356485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光纤通信的优点</a:t>
            </a:r>
          </a:p>
        </p:txBody>
      </p:sp>
      <p:sp>
        <p:nvSpPr>
          <p:cNvPr id="37891" name="矩形 3"/>
          <p:cNvSpPr/>
          <p:nvPr/>
        </p:nvSpPr>
        <p:spPr>
          <a:xfrm>
            <a:off x="1273810" y="1697487"/>
            <a:ext cx="68675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（1）传输频带极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，通信容量很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（2）光纤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衰减小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，无中继设备，传输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距离远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（3）频率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稳定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，信号传输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质量高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（4）光纤抗电磁干扰，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保密性好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9449" y="1155952"/>
            <a:ext cx="779929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1966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年，华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裔物理学家高锟提出光纤通信的设想。光纤通信传输信息的载体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         ）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                                     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超声波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无线电波	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光波</a:t>
            </a:r>
          </a:p>
        </p:txBody>
      </p:sp>
      <p:sp>
        <p:nvSpPr>
          <p:cNvPr id="3" name="矩形 2"/>
          <p:cNvSpPr/>
          <p:nvPr/>
        </p:nvSpPr>
        <p:spPr>
          <a:xfrm>
            <a:off x="6355090" y="1977262"/>
            <a:ext cx="484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8" name="图片 2560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0524" y="1266322"/>
            <a:ext cx="8115776" cy="28789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Picture 4" descr="http://sc.websbook.com/sc/upimg/allimg/080202/websbook_10583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7153" y="1257017"/>
            <a:ext cx="1010397" cy="83956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2768600" y="563880"/>
            <a:ext cx="3252470" cy="463550"/>
            <a:chOff x="4360" y="888"/>
            <a:chExt cx="5122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zh-CN" altLang="en-US" sz="24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2456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网络通信</a:t>
              </a:r>
              <a:endPara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5604" name="Rectangle 2"/>
          <p:cNvSpPr txBox="1"/>
          <p:nvPr/>
        </p:nvSpPr>
        <p:spPr>
          <a:xfrm>
            <a:off x="2317414" y="4051487"/>
            <a:ext cx="6444615" cy="78803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计算机可以高速处理各种信息，通过网络把计算机联系在一起，可以进行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网络通信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4485" y="998429"/>
            <a:ext cx="847439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世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界上凡是计算机集中的地方，例如企业、机关、居民小区等，大都已经把自己的计算机联在一起了。这些网络又互相联结，成为世界上最大的计算机网络，叫做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因特网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，这样就能做到信息资源的共享。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计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算机之间的联结，除了使用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金属导体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外，还使用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光缆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通信卫星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等各种通信手段。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43377" y="469419"/>
            <a:ext cx="2363375" cy="495548"/>
            <a:chOff x="2506980" y="579256"/>
            <a:chExt cx="3958508" cy="495548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因特网</a:t>
              </a:r>
            </a:p>
          </p:txBody>
        </p:sp>
      </p:grpSp>
    </p:spTree>
  </p:cSld>
  <p:clrMapOvr>
    <a:masterClrMapping/>
  </p:clrMapOvr>
  <p:transition spd="slow">
    <p:blinds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图片 4099"/>
          <p:cNvPicPr>
            <a:picLocks noChangeAspect="1"/>
          </p:cNvPicPr>
          <p:nvPr/>
        </p:nvPicPr>
        <p:blipFill>
          <a:blip r:embed="rId2" cstate="print"/>
          <a:srcRect l="12465"/>
          <a:stretch>
            <a:fillRect/>
          </a:stretch>
        </p:blipFill>
        <p:spPr>
          <a:xfrm>
            <a:off x="4594860" y="664342"/>
            <a:ext cx="4464368" cy="4039553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4101" name="图片 4100" descr="112122f2c958d2b60a4928f8ff2e098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0490" y="664342"/>
            <a:ext cx="4484370" cy="4063365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71914" y="634815"/>
            <a:ext cx="9008269" cy="42462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</p:txBody>
      </p:sp>
      <p:sp>
        <p:nvSpPr>
          <p:cNvPr id="7" name="Rectangle 2"/>
          <p:cNvSpPr>
            <a:spLocks noGrp="1"/>
          </p:cNvSpPr>
          <p:nvPr/>
        </p:nvSpPr>
        <p:spPr>
          <a:xfrm>
            <a:off x="328929" y="634815"/>
            <a:ext cx="8692515" cy="23431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5000"/>
              </a:lnSpc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讲五分钟的故事和放映五分钟的电影，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两者所传递的信息量是不一样的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，五分钟的语言只能简单描述人的相貌、衣着和事件的梗概；而五分钟的电影，除此之外还能展现故事地点的山川和天气、人物衣服的质地和颜色、主人公的容貌和嗓音等许许多多细节。因此，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电视广播与声音广播相比，在相同时间内要传送更多的信息。</a:t>
            </a:r>
          </a:p>
        </p:txBody>
      </p:sp>
      <p:sp>
        <p:nvSpPr>
          <p:cNvPr id="8" name="Rectangle 2"/>
          <p:cNvSpPr txBox="1"/>
          <p:nvPr/>
        </p:nvSpPr>
        <p:spPr>
          <a:xfrm>
            <a:off x="290830" y="3242700"/>
            <a:ext cx="8768715" cy="166751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>
              <a:lnSpc>
                <a:spcPct val="125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信息理论表明：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作为载体的电磁波，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频率越高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，相同时间内传输的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信息就越多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uild="p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 txBox="1"/>
          <p:nvPr/>
        </p:nvSpPr>
        <p:spPr>
          <a:xfrm>
            <a:off x="228441" y="3526919"/>
            <a:ext cx="8476298" cy="13795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随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着通信技术的发展，现在已经可以在很短的时间内传送越来越大的信息量，信息传送的速度甚至能够满足电视等活动画面的需要，我们已经可以轻松地在网上看电视了。</a:t>
            </a:r>
          </a:p>
        </p:txBody>
      </p:sp>
      <p:pic>
        <p:nvPicPr>
          <p:cNvPr id="24580" name="Picture 6" descr="http://blog.donews.com/chuangshiji/files/2012/12/%E7%89%A9%E8%81%94%E7%BD%91%E6%84%BF%E6%99%AF%E7%9A%84%E5%8F%A6%E4%B8%80%E9%9D%A2%EF%BC%9A%E4%BA%92%E8%81%94%E7%BD%91%E6%97%A5%E7%9B%8A%E9%9A%94%E7%A6%BB%E5%8C%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25065" y="1615856"/>
            <a:ext cx="2700338" cy="20252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Picture 8" descr="http://2b.zol-img.com.cn/product/103/771/cet3Yf4l6KwY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6641" y="1740871"/>
            <a:ext cx="2043113" cy="1900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Rectangle 2"/>
          <p:cNvSpPr txBox="1"/>
          <p:nvPr/>
        </p:nvSpPr>
        <p:spPr>
          <a:xfrm>
            <a:off x="345887" y="550583"/>
            <a:ext cx="8452009" cy="93634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通过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因特网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可以收发电子邮件，看到不断更新的新闻，查到所需的各种资料。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矩形 46085"/>
          <p:cNvSpPr/>
          <p:nvPr/>
        </p:nvSpPr>
        <p:spPr>
          <a:xfrm>
            <a:off x="715159" y="1293467"/>
            <a:ext cx="31286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GB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xiaolin@server.com.cn</a:t>
            </a:r>
          </a:p>
        </p:txBody>
      </p:sp>
      <p:sp>
        <p:nvSpPr>
          <p:cNvPr id="46087" name="矩形 46086"/>
          <p:cNvSpPr/>
          <p:nvPr/>
        </p:nvSpPr>
        <p:spPr>
          <a:xfrm>
            <a:off x="175260" y="1793180"/>
            <a:ext cx="6944530" cy="13332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12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这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表示信箱属于一个自称“</a:t>
            </a:r>
            <a:r>
              <a:rPr lang="en-GB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xiaolin”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的人，</a:t>
            </a:r>
          </a:p>
          <a:p>
            <a:pPr>
              <a:lnSpc>
                <a:spcPct val="112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他的服务器名叫server.com.cn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。其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中“cn”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sz="24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2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的简写，表示这个服务器是在中国注册的。 </a:t>
            </a:r>
          </a:p>
        </p:txBody>
      </p:sp>
      <p:sp>
        <p:nvSpPr>
          <p:cNvPr id="2" name="矩形 1"/>
          <p:cNvSpPr/>
          <p:nvPr/>
        </p:nvSpPr>
        <p:spPr>
          <a:xfrm>
            <a:off x="175260" y="3124073"/>
            <a:ext cx="8734425" cy="17468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2000"/>
              </a:lnSpc>
            </a:pPr>
            <a:r>
              <a:rPr lang="zh-CN" altLang="en-GB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电</a:t>
            </a:r>
            <a:r>
              <a:rPr lang="zh-CN" altLang="en-GB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子邮件像电话一样快，同时又像信件一样方便，收件人可以在任何时候通过</a:t>
            </a:r>
            <a:r>
              <a:rPr lang="zh-CN" altLang="en-GB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zh-CN" altLang="en-GB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网的计算机或手机打开信箱，查看邮件。除了文字之外，我们也可以把照片、语言及任何信息变成数字文件用电子邮件传送。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143377" y="576995"/>
            <a:ext cx="2363375" cy="495548"/>
            <a:chOff x="2506980" y="579256"/>
            <a:chExt cx="3958508" cy="495548"/>
          </a:xfrm>
        </p:grpSpPr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电子邮件 </a:t>
              </a: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7744" y="1038660"/>
            <a:ext cx="2227504" cy="1595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2707" y="1051515"/>
            <a:ext cx="770964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于电子邮件，下列说法中正确的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       ）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发送电子邮件必须要输入自己的信箱地址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发送电子邮件必须要输入对方的信箱地址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电子信箱是某用户计算机上的空间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对方的计算机没开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机，邮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件就没法发送</a:t>
            </a:r>
          </a:p>
        </p:txBody>
      </p:sp>
      <p:sp>
        <p:nvSpPr>
          <p:cNvPr id="3" name="矩形 2"/>
          <p:cNvSpPr/>
          <p:nvPr/>
        </p:nvSpPr>
        <p:spPr>
          <a:xfrm>
            <a:off x="7175991" y="1233587"/>
            <a:ext cx="484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6517" y="1063937"/>
            <a:ext cx="82654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2018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台）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北斗”卫星是中国自行研制的通信系统，可在全球范围内全天候地为各类用户提供高精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度、高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可靠性的定位、导航等服务，该系统在传递信息的过程中主要依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靠（      ）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波                                             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超声波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次声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波                                         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电磁波</a:t>
            </a:r>
          </a:p>
        </p:txBody>
      </p:sp>
      <p:grpSp>
        <p:nvGrpSpPr>
          <p:cNvPr id="3" name="组合 3"/>
          <p:cNvGrpSpPr/>
          <p:nvPr/>
        </p:nvGrpSpPr>
        <p:grpSpPr bwMode="auto">
          <a:xfrm>
            <a:off x="3371850" y="562501"/>
            <a:ext cx="1879997" cy="474345"/>
            <a:chOff x="497257" y="753279"/>
            <a:chExt cx="1881032" cy="475146"/>
          </a:xfrm>
        </p:grpSpPr>
        <p:grpSp>
          <p:nvGrpSpPr>
            <p:cNvPr id="4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6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7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8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9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4794551" y="3134491"/>
            <a:ext cx="5341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D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3"/>
          <p:cNvGrpSpPr/>
          <p:nvPr/>
        </p:nvGrpSpPr>
        <p:grpSpPr bwMode="auto">
          <a:xfrm>
            <a:off x="3371850" y="528523"/>
            <a:ext cx="1879997" cy="474345"/>
            <a:chOff x="497257" y="753279"/>
            <a:chExt cx="1881032" cy="475146"/>
          </a:xfrm>
        </p:grpSpPr>
        <p:grpSp>
          <p:nvGrpSpPr>
            <p:cNvPr id="21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3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2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03338" y="1103356"/>
            <a:ext cx="8051699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•绵阳）下列各种活动中，能通过互联网做到的是（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．传送网购的运动鞋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．远程学习物理课程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．输送发电厂的电能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．传输纸质信件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40039" y="1837819"/>
            <a:ext cx="423514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3"/>
          <p:cNvGrpSpPr/>
          <p:nvPr/>
        </p:nvGrpSpPr>
        <p:grpSpPr bwMode="auto">
          <a:xfrm>
            <a:off x="3371850" y="528523"/>
            <a:ext cx="1879997" cy="474345"/>
            <a:chOff x="497257" y="753279"/>
            <a:chExt cx="1881032" cy="475146"/>
          </a:xfrm>
        </p:grpSpPr>
        <p:grpSp>
          <p:nvGrpSpPr>
            <p:cNvPr id="21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3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2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71629" y="1169228"/>
            <a:ext cx="8930005" cy="36933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（2019•巴中）下列关于电磁波和信息技术说法正确的是（　</a:t>
            </a:r>
            <a:r>
              <a:rPr lang="zh-CN" altLang="en-US" sz="26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）</a:t>
            </a:r>
            <a:endParaRPr lang="zh-CN" altLang="en-US" sz="2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A．</a:t>
            </a: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由华为主导的5G技术不是利用电磁波进行信息传输的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B．北斗卫星导航系统是通过电磁波进行定位服务的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C．电磁波只能传递信息不能传递能量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D．不同频率的电磁波在真空中传播速度不相同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6172" y="1887447"/>
            <a:ext cx="407484" cy="49244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3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85035" y="-135758"/>
            <a:ext cx="21431" cy="14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34779" y="1170120"/>
            <a:ext cx="8938260" cy="34150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斗卫星导航系统是我国自主研制的全球卫星定位与通信系统，已经初步具备区域导航、定位和授时功能。完全建成后可在全球范围内全天候、全天时为用户提供高精度、高可靠定位、导航、授时服务，并具有短报文通信功能。下列关于北斗导航卫星系统说法正确的是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）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A．北斗卫星导航系统传送信息的速度与光速相同 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B．北斗卫星导航系统的空间段采用光纤传送信息 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C．北斗卫星导航系统采用超声波为汽车导航 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D．北斗卫星导航系统现已全面建成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89146" y="2639227"/>
            <a:ext cx="387668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</a:p>
        </p:txBody>
      </p:sp>
      <p:grpSp>
        <p:nvGrpSpPr>
          <p:cNvPr id="24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26" name="缺角矩形 25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7" name="缺角矩形 26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8" name="缺角矩形 27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9" name="缺角矩形 28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缺角矩形 29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1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0174" y="1188939"/>
            <a:ext cx="8704435" cy="332398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下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列关于地球同步通信卫星的说法中错误的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 （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  ）</a:t>
            </a:r>
          </a:p>
          <a:p>
            <a:pPr lvl="1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A．同步卫星处于平衡状态 </a:t>
            </a:r>
          </a:p>
          <a:p>
            <a:pPr lvl="1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B．同步卫星的机械能守恒 </a:t>
            </a:r>
          </a:p>
          <a:p>
            <a:pPr lvl="1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C．同步卫星相对于地面静止 </a:t>
            </a:r>
          </a:p>
          <a:p>
            <a:pPr lvl="1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D．同步卫星使用微波进行通信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403794" y="1341689"/>
            <a:ext cx="407484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grpSp>
        <p:nvGrpSpPr>
          <p:cNvPr id="18" name="组合 1"/>
          <p:cNvGrpSpPr>
            <a:grpSpLocks noChangeAspect="1"/>
          </p:cNvGrpSpPr>
          <p:nvPr/>
        </p:nvGrpSpPr>
        <p:grpSpPr>
          <a:xfrm>
            <a:off x="3219133" y="649910"/>
            <a:ext cx="2411412" cy="450850"/>
            <a:chOff x="3564387" y="597378"/>
            <a:chExt cx="2247990" cy="419195"/>
          </a:xfrm>
        </p:grpSpPr>
        <p:sp>
          <p:nvSpPr>
            <p:cNvPr id="19" name="缺角矩形 18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0" name="缺角矩形 19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1" name="缺角矩形 20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2" name="缺角矩形 21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3" name="缺角矩形 22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4" name="TextBox 15"/>
          <p:cNvSpPr txBox="1"/>
          <p:nvPr/>
        </p:nvSpPr>
        <p:spPr>
          <a:xfrm>
            <a:off x="3184208" y="607047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4794" y="1100813"/>
            <a:ext cx="8889206" cy="401340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多选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于信息和材料在生活中的应用，下列说法正确的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　　）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A．倒车雷达是利用次声波传递信息的 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B．利用半导体材料可以制作二极管 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C．“北斗”卫星导航是利用电磁波传递信息的 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D．光纤具有抗干扰、信号衰减小的特点，光纤通信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靠激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光折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射传递信息的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269807" y="1766280"/>
            <a:ext cx="714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BC</a:t>
            </a:r>
          </a:p>
        </p:txBody>
      </p:sp>
      <p:grpSp>
        <p:nvGrpSpPr>
          <p:cNvPr id="18" name="组合 1"/>
          <p:cNvGrpSpPr>
            <a:grpSpLocks noChangeAspect="1"/>
          </p:cNvGrpSpPr>
          <p:nvPr/>
        </p:nvGrpSpPr>
        <p:grpSpPr>
          <a:xfrm>
            <a:off x="3219133" y="649910"/>
            <a:ext cx="2411412" cy="450850"/>
            <a:chOff x="3564387" y="597378"/>
            <a:chExt cx="2247990" cy="419195"/>
          </a:xfrm>
        </p:grpSpPr>
        <p:sp>
          <p:nvSpPr>
            <p:cNvPr id="19" name="缺角矩形 18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0" name="缺角矩形 19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1" name="缺角矩形 20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2" name="缺角矩形 21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3" name="缺角矩形 22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4" name="TextBox 15"/>
          <p:cNvSpPr txBox="1"/>
          <p:nvPr/>
        </p:nvSpPr>
        <p:spPr>
          <a:xfrm>
            <a:off x="3184208" y="607047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63" y="1041720"/>
            <a:ext cx="8952548" cy="396938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步通信卫星是在离地面高</a:t>
            </a: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度为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3.6×10</a:t>
            </a:r>
            <a:r>
              <a:rPr lang="zh-CN" altLang="en-US" sz="2400" b="1" baseline="300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m，绕</a:t>
            </a: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</a:t>
            </a:r>
            <a:endParaRPr lang="en-US" altLang="zh-CN" sz="2400" b="1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转动的圆轨道（同步轨道）</a:t>
            </a: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上运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行的卫星，运</a:t>
            </a: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</a:t>
            </a:r>
            <a:endParaRPr lang="en-US" altLang="zh-CN" sz="2400" b="1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期跟地球自转周期相同。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（1）同步通信卫星绕地球运行时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（选填“受”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或“不受”）地球的引力，其运行周期是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h。同步通信卫星相对于地面的建筑物是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的，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颗同步通信卫星基本可以实现全球通信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69287" y="3334975"/>
            <a:ext cx="4956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24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65536" y="2821119"/>
            <a:ext cx="49404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受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497235" y="3873568"/>
            <a:ext cx="80342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静止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359501" y="3873569"/>
            <a:ext cx="34015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/>
          <a:srcRect b="12034"/>
          <a:stretch>
            <a:fillRect/>
          </a:stretch>
        </p:blipFill>
        <p:spPr>
          <a:xfrm>
            <a:off x="7002304" y="1041720"/>
            <a:ext cx="1914525" cy="1709261"/>
          </a:xfrm>
          <a:prstGeom prst="rect">
            <a:avLst/>
          </a:prstGeom>
        </p:spPr>
      </p:pic>
      <p:grpSp>
        <p:nvGrpSpPr>
          <p:cNvPr id="24" name="组合 1"/>
          <p:cNvGrpSpPr>
            <a:grpSpLocks noChangeAspect="1"/>
          </p:cNvGrpSpPr>
          <p:nvPr/>
        </p:nvGrpSpPr>
        <p:grpSpPr bwMode="auto">
          <a:xfrm>
            <a:off x="3216593" y="504970"/>
            <a:ext cx="2411016" cy="450056"/>
            <a:chOff x="3564387" y="597378"/>
            <a:chExt cx="2247990" cy="419195"/>
          </a:xfrm>
        </p:grpSpPr>
        <p:sp>
          <p:nvSpPr>
            <p:cNvPr id="32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4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5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6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7" name="TextBox 15"/>
          <p:cNvSpPr txBox="1">
            <a:spLocks noChangeArrowheads="1"/>
          </p:cNvSpPr>
          <p:nvPr/>
        </p:nvSpPr>
        <p:spPr bwMode="auto">
          <a:xfrm>
            <a:off x="3182065" y="462107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678815" y="2953324"/>
            <a:ext cx="7385209" cy="1021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常识性了解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卫星通信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光缆通信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网络通信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069390" y="809108"/>
            <a:ext cx="7394458" cy="17323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通过学习现代通信知识，了解科技为人类带来的便利，提高学科学的兴趣。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78815" y="630370"/>
            <a:ext cx="8214995" cy="3871595"/>
            <a:chOff x="987" y="819"/>
            <a:chExt cx="12937" cy="6097"/>
          </a:xfrm>
        </p:grpSpPr>
        <p:cxnSp>
          <p:nvCxnSpPr>
            <p:cNvPr id="21" name="直接连接符 20"/>
            <p:cNvCxnSpPr/>
            <p:nvPr/>
          </p:nvCxnSpPr>
          <p:spPr>
            <a:xfrm flipV="1">
              <a:off x="987" y="6916"/>
              <a:ext cx="12104" cy="0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3027" y="4042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12993" y="4057"/>
              <a:ext cx="912" cy="0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 flipH="1" flipV="1">
              <a:off x="13924" y="81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63" y="834364"/>
            <a:ext cx="8952548" cy="3970318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步通信卫星是在离地面高</a:t>
            </a: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度为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3.6×10</a:t>
            </a:r>
            <a:r>
              <a:rPr lang="zh-CN" altLang="en-US" sz="2400" b="1" baseline="300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m，绕地心转动的圆轨道（同步轨道）</a:t>
            </a: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上运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行的卫星，运行周期跟地球自转周期相同。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2）理论和实践表明，质量不同的同步通信卫星都以相同的速度在同步轨道上运行，若同步通信卫星上的天线脱落，天线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（选填“仍然”或“不会”）在同步轨道上运行。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（3）地面上的甲乙两人用卫星电话通过同步通信卫星联系，从甲发出信号到他收到乙自动回复的信号至少需要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369844" y="4242635"/>
            <a:ext cx="72327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0.48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864316" y="2589335"/>
            <a:ext cx="80342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仍然</a:t>
            </a:r>
          </a:p>
        </p:txBody>
      </p:sp>
      <p:grpSp>
        <p:nvGrpSpPr>
          <p:cNvPr id="24" name="组合 1"/>
          <p:cNvGrpSpPr>
            <a:grpSpLocks noChangeAspect="1"/>
          </p:cNvGrpSpPr>
          <p:nvPr/>
        </p:nvGrpSpPr>
        <p:grpSpPr bwMode="auto">
          <a:xfrm>
            <a:off x="3216593" y="421080"/>
            <a:ext cx="2411016" cy="450056"/>
            <a:chOff x="3564387" y="597378"/>
            <a:chExt cx="2247990" cy="419195"/>
          </a:xfrm>
        </p:grpSpPr>
        <p:sp>
          <p:nvSpPr>
            <p:cNvPr id="32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4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5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6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7" name="TextBox 15"/>
          <p:cNvSpPr txBox="1">
            <a:spLocks noChangeArrowheads="1"/>
          </p:cNvSpPr>
          <p:nvPr/>
        </p:nvSpPr>
        <p:spPr bwMode="auto">
          <a:xfrm>
            <a:off x="3182065" y="378217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7"/>
          <p:cNvSpPr/>
          <p:nvPr/>
        </p:nvSpPr>
        <p:spPr>
          <a:xfrm>
            <a:off x="1174516" y="1055484"/>
            <a:ext cx="6947507" cy="1763603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电磁波频率越高，相同时间内传输的信息就越多。通信频率越来越高，信息之路越来越宽。</a:t>
            </a:r>
          </a:p>
        </p:txBody>
      </p:sp>
      <p:sp>
        <p:nvSpPr>
          <p:cNvPr id="23555" name="TextBox 7"/>
          <p:cNvSpPr/>
          <p:nvPr/>
        </p:nvSpPr>
        <p:spPr>
          <a:xfrm>
            <a:off x="1226329" y="3057161"/>
            <a:ext cx="6876979" cy="1191532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微波通信、卫星通信、光纤通信、网络通信。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nimBg="1"/>
      <p:bldP spid="2355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8490" y="1176860"/>
            <a:ext cx="8805838" cy="3283208"/>
            <a:chOff x="508490" y="1176860"/>
            <a:chExt cx="8805838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3" y="1289720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0" y="1946362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3443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742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6407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316729" y="2383605"/>
              <a:ext cx="4997599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 smtClean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3" y="2880334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752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</a:t>
              </a:r>
              <a:r>
                <a:rPr lang="zh-CN" altLang="en-US" sz="2100" b="1" spc="150" dirty="0" smtClean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册练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97374" y="1420072"/>
            <a:ext cx="7141700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0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9" name="图片 3686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02" y="1186815"/>
            <a:ext cx="2628440" cy="3526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Rectangle 2"/>
          <p:cNvSpPr txBox="1"/>
          <p:nvPr/>
        </p:nvSpPr>
        <p:spPr>
          <a:xfrm>
            <a:off x="521970" y="1436892"/>
            <a:ext cx="5475605" cy="535531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微波信号的波长在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10m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1mm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间；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6868" name="矩形 4"/>
          <p:cNvSpPr/>
          <p:nvPr/>
        </p:nvSpPr>
        <p:spPr>
          <a:xfrm>
            <a:off x="628616" y="2338069"/>
            <a:ext cx="5780574" cy="9787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微波信号的频率在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30MHz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MHz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之间。</a:t>
            </a:r>
          </a:p>
        </p:txBody>
      </p:sp>
      <p:sp>
        <p:nvSpPr>
          <p:cNvPr id="3" name="矩形 4"/>
          <p:cNvSpPr/>
          <p:nvPr/>
        </p:nvSpPr>
        <p:spPr>
          <a:xfrm>
            <a:off x="628616" y="3578858"/>
            <a:ext cx="5201920" cy="977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一条微波线路可以同时开通几千、几万路电话。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768600" y="563880"/>
            <a:ext cx="3252470" cy="463550"/>
            <a:chOff x="4360" y="888"/>
            <a:chExt cx="5122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24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2456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>
                <a:buClrTx/>
                <a:buSzTx/>
                <a:buFontTx/>
                <a:defRPr/>
              </a:pPr>
              <a:r>
                <a:rPr lang="zh-CN" altLang="en-US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微波通信</a:t>
              </a:r>
              <a:endPara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68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E:\教科研、论文资料\人教版教学参考编制\21图\21图\21-4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35935" y="1411938"/>
            <a:ext cx="4664554" cy="29708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Rectangle 2"/>
          <p:cNvSpPr txBox="1"/>
          <p:nvPr/>
        </p:nvSpPr>
        <p:spPr>
          <a:xfrm>
            <a:off x="552383" y="1411939"/>
            <a:ext cx="3947428" cy="10477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>
              <a:lnSpc>
                <a:spcPct val="125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微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波几乎沿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直线传播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，不能沿地球表面绕射，需建设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中继站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35844" name="Rectangle 2"/>
          <p:cNvSpPr txBox="1"/>
          <p:nvPr/>
        </p:nvSpPr>
        <p:spPr>
          <a:xfrm>
            <a:off x="5090634" y="4217034"/>
            <a:ext cx="3155156" cy="33147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/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微波中继通信示意图</a:t>
            </a:r>
          </a:p>
        </p:txBody>
      </p:sp>
      <p:sp>
        <p:nvSpPr>
          <p:cNvPr id="4" name="Rectangle 2"/>
          <p:cNvSpPr txBox="1"/>
          <p:nvPr/>
        </p:nvSpPr>
        <p:spPr>
          <a:xfrm>
            <a:off x="500948" y="2883869"/>
            <a:ext cx="3886568" cy="11303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l" eaLnBrk="0" hangingPunct="0">
              <a:lnSpc>
                <a:spcPct val="125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微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波中继站的架设会受到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地形、距离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等影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响，对架设带来不便。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531355" y="514208"/>
            <a:ext cx="3250996" cy="495548"/>
            <a:chOff x="2506980" y="579256"/>
            <a:chExt cx="3958508" cy="495548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微波通信</a:t>
              </a:r>
            </a:p>
          </p:txBody>
        </p:sp>
      </p:grp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E:\教科研、论文资料\人教版教学参考编制\21图\21图\21-4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3540" y="1264285"/>
            <a:ext cx="3707197" cy="327162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Rectangle 2"/>
          <p:cNvSpPr txBox="1"/>
          <p:nvPr/>
        </p:nvSpPr>
        <p:spPr>
          <a:xfrm>
            <a:off x="4158263" y="1467070"/>
            <a:ext cx="4852737" cy="145034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>
              <a:lnSpc>
                <a:spcPct val="125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月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球离我们太远，信号衰减、时间延迟，而且只有当两个通信点同时见到月亮时，才能完成这两点间的通信。</a:t>
            </a:r>
          </a:p>
        </p:txBody>
      </p:sp>
      <p:sp>
        <p:nvSpPr>
          <p:cNvPr id="34820" name="Rectangle 2"/>
          <p:cNvSpPr txBox="1"/>
          <p:nvPr/>
        </p:nvSpPr>
        <p:spPr>
          <a:xfrm>
            <a:off x="4969350" y="3212263"/>
            <a:ext cx="2376805" cy="11347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解决方案：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造卫星通信</a:t>
            </a:r>
          </a:p>
        </p:txBody>
      </p:sp>
      <p:sp>
        <p:nvSpPr>
          <p:cNvPr id="2" name="矩形 1"/>
          <p:cNvSpPr/>
          <p:nvPr/>
        </p:nvSpPr>
        <p:spPr>
          <a:xfrm>
            <a:off x="738231" y="550484"/>
            <a:ext cx="6848905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想一想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否用月亮做中继站，实现微波通信？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8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0" uiExpand="1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 txBox="1"/>
          <p:nvPr/>
        </p:nvSpPr>
        <p:spPr>
          <a:xfrm>
            <a:off x="921702" y="1101725"/>
            <a:ext cx="6669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l" eaLnBrk="0" hangingPunct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通信卫星大多相对地球“静止”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同步卫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星。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Rectangle 2"/>
          <p:cNvSpPr txBox="1"/>
          <p:nvPr/>
        </p:nvSpPr>
        <p:spPr>
          <a:xfrm>
            <a:off x="1270584" y="4095433"/>
            <a:ext cx="25298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l" eaLnBrk="0" hangingPunct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三颗同步卫星可以实现全球通信</a:t>
            </a:r>
          </a:p>
        </p:txBody>
      </p:sp>
      <p:sp>
        <p:nvSpPr>
          <p:cNvPr id="16" name="Rectangle 2"/>
          <p:cNvSpPr txBox="1"/>
          <p:nvPr/>
        </p:nvSpPr>
        <p:spPr>
          <a:xfrm>
            <a:off x="4194376" y="4329781"/>
            <a:ext cx="501078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l" eaLnBrk="0" hangingPunct="0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碟形天线（大锅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）接收来自卫星的信号</a:t>
            </a:r>
          </a:p>
        </p:txBody>
      </p:sp>
      <p:graphicFrame>
        <p:nvGraphicFramePr>
          <p:cNvPr id="17" name="Object 2"/>
          <p:cNvGraphicFramePr>
            <a:graphicFrameLocks/>
          </p:cNvGraphicFramePr>
          <p:nvPr/>
        </p:nvGraphicFramePr>
        <p:xfrm>
          <a:off x="7851458" y="3470407"/>
          <a:ext cx="698183" cy="7948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" r:id="rId3" imgW="3377778" imgH="3873016" progId="">
                  <p:embed/>
                </p:oleObj>
              </mc:Choice>
              <mc:Fallback>
                <p:oleObj r:id="rId3" imgW="3377778" imgH="3873016" progId="">
                  <p:embed/>
                  <p:pic>
                    <p:nvPicPr>
                      <p:cNvPr id="0" name="图片 3078" descr="image10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1458" y="3470407"/>
                        <a:ext cx="698183" cy="7948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3"/>
          <p:cNvGraphicFramePr>
            <a:graphicFrameLocks/>
          </p:cNvGraphicFramePr>
          <p:nvPr/>
        </p:nvGraphicFramePr>
        <p:xfrm>
          <a:off x="5603558" y="1027562"/>
          <a:ext cx="2571750" cy="19157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" r:id="rId5" imgW="2285714" imgH="1701587" progId="">
                  <p:embed/>
                </p:oleObj>
              </mc:Choice>
              <mc:Fallback>
                <p:oleObj r:id="rId5" imgW="2285714" imgH="1701587" progId="">
                  <p:embed/>
                  <p:pic>
                    <p:nvPicPr>
                      <p:cNvPr id="0" name="图片 3079" descr="image11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3558" y="1027562"/>
                        <a:ext cx="2571750" cy="19157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4"/>
          <p:cNvGraphicFramePr>
            <a:graphicFrameLocks/>
          </p:cNvGraphicFramePr>
          <p:nvPr/>
        </p:nvGraphicFramePr>
        <p:xfrm>
          <a:off x="5762149" y="3211327"/>
          <a:ext cx="646271" cy="853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" r:id="rId7" imgW="2882540" imgH="3834921" progId="">
                  <p:embed/>
                </p:oleObj>
              </mc:Choice>
              <mc:Fallback>
                <p:oleObj r:id="rId7" imgW="2882540" imgH="3834921" progId="">
                  <p:embed/>
                  <p:pic>
                    <p:nvPicPr>
                      <p:cNvPr id="0" name="图片 3088" descr="image12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2149" y="3211327"/>
                        <a:ext cx="646271" cy="8534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6"/>
          <p:cNvGraphicFramePr>
            <a:graphicFrameLocks/>
          </p:cNvGraphicFramePr>
          <p:nvPr/>
        </p:nvGraphicFramePr>
        <p:xfrm>
          <a:off x="6013609" y="2209774"/>
          <a:ext cx="992029" cy="12601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" r:id="rId9" imgW="1451011" imgH="1378623" progId="">
                  <p:embed/>
                </p:oleObj>
              </mc:Choice>
              <mc:Fallback>
                <p:oleObj r:id="rId9" imgW="1451011" imgH="1378623" progId="">
                  <p:embed/>
                  <p:pic>
                    <p:nvPicPr>
                      <p:cNvPr id="0" name="图片 3080" descr="image13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3609" y="2209774"/>
                        <a:ext cx="992029" cy="12601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7"/>
          <p:cNvGraphicFramePr>
            <a:graphicFrameLocks/>
          </p:cNvGraphicFramePr>
          <p:nvPr/>
        </p:nvGraphicFramePr>
        <p:xfrm>
          <a:off x="7353300" y="2263114"/>
          <a:ext cx="1145858" cy="1423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" r:id="rId11" imgW="1320840" imgH="1630080" progId="">
                  <p:embed/>
                </p:oleObj>
              </mc:Choice>
              <mc:Fallback>
                <p:oleObj r:id="rId11" imgW="1320840" imgH="1630080" progId="">
                  <p:embed/>
                  <p:pic>
                    <p:nvPicPr>
                      <p:cNvPr id="0" name="图片 3085" descr="image14"/>
                      <p:cNvPicPr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3300" y="2263114"/>
                        <a:ext cx="1145858" cy="1423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" name="图片 30">
            <a:hlinkClick r:id="rId13" action="ppaction://hlinkfile"/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142632" y="1796214"/>
            <a:ext cx="2785745" cy="203708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grpSp>
        <p:nvGrpSpPr>
          <p:cNvPr id="32" name="组合 31"/>
          <p:cNvGrpSpPr/>
          <p:nvPr/>
        </p:nvGrpSpPr>
        <p:grpSpPr>
          <a:xfrm>
            <a:off x="2768600" y="523775"/>
            <a:ext cx="3252470" cy="463550"/>
            <a:chOff x="4360" y="888"/>
            <a:chExt cx="5122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</a:p>
            </p:txBody>
          </p:sp>
        </p:grpSp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2456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卫星通信</a:t>
              </a:r>
              <a:endPara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1990" y="1417092"/>
            <a:ext cx="942380" cy="3081217"/>
            <a:chOff x="359595" y="1150512"/>
            <a:chExt cx="942380" cy="1925513"/>
          </a:xfrm>
        </p:grpSpPr>
        <p:sp>
          <p:nvSpPr>
            <p:cNvPr id="26" name="右箭头标注 18"/>
            <p:cNvSpPr/>
            <p:nvPr/>
          </p:nvSpPr>
          <p:spPr>
            <a:xfrm>
              <a:off x="464930" y="1150512"/>
              <a:ext cx="837045" cy="19255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20433" cy="316835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" name="TextBox 20"/>
            <p:cNvSpPr txBox="1"/>
            <p:nvPr/>
          </p:nvSpPr>
          <p:spPr>
            <a:xfrm>
              <a:off x="359595" y="1455810"/>
              <a:ext cx="677108" cy="16016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片演示同步卫星全球通信</a:t>
              </a:r>
              <a:endParaRPr lang="zh-CN" altLang="en-US" sz="1600" b="1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2913859944,2131424009&amp;fm=26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803" y="1120588"/>
            <a:ext cx="2846949" cy="22726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64152" y="1200249"/>
            <a:ext cx="5537886" cy="3785652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陆地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应用：如车辆自主导航、车辆跟踪监控、车辆智能信息系统、车联网应用、铁路运营监控等；</a:t>
            </a:r>
          </a:p>
          <a:p>
            <a:pPr>
              <a:lnSpc>
                <a:spcPct val="125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航海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应用：如远洋运输、内河航运、船舶停泊与入坞等；</a:t>
            </a:r>
          </a:p>
          <a:p>
            <a:pPr>
              <a:lnSpc>
                <a:spcPct val="125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航空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应用：如航路导航、机场场面监控、精密进近等。随着交通的发展，高精度应用需求加速释放。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531354" y="514208"/>
            <a:ext cx="3853403" cy="830997"/>
            <a:chOff x="2506980" y="579256"/>
            <a:chExt cx="3958508" cy="830997"/>
          </a:xfrm>
        </p:grpSpPr>
        <p:pic>
          <p:nvPicPr>
            <p:cNvPr id="14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2593872" y="579256"/>
              <a:ext cx="387161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中国北斗卫星导航系统</a:t>
              </a:r>
            </a:p>
          </p:txBody>
        </p:sp>
      </p:grpSp>
      <p:pic>
        <p:nvPicPr>
          <p:cNvPr id="40963" name="Pictur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083" y="1134375"/>
            <a:ext cx="3069669" cy="3492112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1338" y="584614"/>
            <a:ext cx="8122023" cy="3888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多城市的公交车安装了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GPS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系统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GPS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系统可显示汽车的行驶方向、车速、所在位置等信息。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GPS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系统与卫星之间实现信号传输是通</a:t>
            </a:r>
            <a:r>
              <a:rPr lang="zh-CN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      ）</a:t>
            </a:r>
            <a:endParaRPr lang="zh-CN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激光　　　　　　　　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B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红外线</a:t>
            </a: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紫外线                                       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电磁波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616" y="2612037"/>
            <a:ext cx="5341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D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4399d7ef-9f0b-4b49-ab2d-3e271fe52298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2487</Words>
  <Application>Microsoft Office PowerPoint</Application>
  <PresentationFormat>全屏显示(16:9)</PresentationFormat>
  <Paragraphs>181</Paragraphs>
  <Slides>33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《七彩课堂》课件模板（新）</vt:lpstr>
      <vt:lpstr>1_《七彩课堂》课件模板（新）</vt:lpstr>
      <vt:lpstr>自定义设计方案</vt:lpstr>
      <vt:lpstr>第二十一章  信息的传递  第4节 越来越宽的信息之路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32</cp:revision>
  <dcterms:created xsi:type="dcterms:W3CDTF">2018-03-01T02:03:00Z</dcterms:created>
  <dcterms:modified xsi:type="dcterms:W3CDTF">2019-11-12T09:15:07Z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2052-11.1.0.8765</vt:lpwstr>
  </property>
  <property fmtid="{D5CDD505-2E9C-101B-9397-08002B2CF9AE}" pid="3" name="KSORubyTemplateID">
    <vt:lpwstr>13</vt:lpwstr>
  </property>
</Properties>
</file>