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20"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9.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5.xml"/><Relationship Id="rId1" Type="http://schemas.openxmlformats.org/officeDocument/2006/relationships/vmlDrawing" Target="../drawings/vmlDrawing5.vml"/><Relationship Id="rId5" Type="http://schemas.openxmlformats.org/officeDocument/2006/relationships/image" Target="../media/image5.emf"/><Relationship Id="rId4" Type="http://schemas.openxmlformats.org/officeDocument/2006/relationships/package" Target="../embeddings/Microsoft_Word___5.docx"/></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5.xml"/><Relationship Id="rId1" Type="http://schemas.openxmlformats.org/officeDocument/2006/relationships/vmlDrawing" Target="../drawings/vmlDrawing6.vml"/><Relationship Id="rId5" Type="http://schemas.openxmlformats.org/officeDocument/2006/relationships/image" Target="../media/image6.emf"/><Relationship Id="rId4" Type="http://schemas.openxmlformats.org/officeDocument/2006/relationships/package" Target="../embeddings/Microsoft_Word___6.docx"/></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5.xml"/><Relationship Id="rId1" Type="http://schemas.openxmlformats.org/officeDocument/2006/relationships/vmlDrawing" Target="../drawings/vmlDrawing7.vml"/><Relationship Id="rId5" Type="http://schemas.openxmlformats.org/officeDocument/2006/relationships/image" Target="../media/image7.emf"/><Relationship Id="rId4" Type="http://schemas.openxmlformats.org/officeDocument/2006/relationships/package" Target="../embeddings/Microsoft_Word___7.docx"/></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5.xml"/><Relationship Id="rId1" Type="http://schemas.openxmlformats.org/officeDocument/2006/relationships/vmlDrawing" Target="../drawings/vmlDrawing8.vml"/><Relationship Id="rId5" Type="http://schemas.openxmlformats.org/officeDocument/2006/relationships/image" Target="../media/image8.emf"/><Relationship Id="rId4" Type="http://schemas.openxmlformats.org/officeDocument/2006/relationships/package" Target="../embeddings/Microsoft_Word___8.docx"/></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5.xml"/><Relationship Id="rId1" Type="http://schemas.openxmlformats.org/officeDocument/2006/relationships/vmlDrawing" Target="../drawings/vmlDrawing9.vml"/><Relationship Id="rId5" Type="http://schemas.openxmlformats.org/officeDocument/2006/relationships/image" Target="../media/image9.emf"/><Relationship Id="rId4" Type="http://schemas.openxmlformats.org/officeDocument/2006/relationships/package" Target="../embeddings/Microsoft_Word___9.docx"/></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5.xml"/><Relationship Id="rId1" Type="http://schemas.openxmlformats.org/officeDocument/2006/relationships/vmlDrawing" Target="../drawings/vmlDrawing10.vml"/><Relationship Id="rId5" Type="http://schemas.openxmlformats.org/officeDocument/2006/relationships/image" Target="../media/image10.emf"/><Relationship Id="rId4" Type="http://schemas.openxmlformats.org/officeDocument/2006/relationships/package" Target="../embeddings/Microsoft_Word___10.docx"/></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5.xml"/><Relationship Id="rId1" Type="http://schemas.openxmlformats.org/officeDocument/2006/relationships/vmlDrawing" Target="../drawings/vmlDrawing11.vml"/><Relationship Id="rId5" Type="http://schemas.openxmlformats.org/officeDocument/2006/relationships/image" Target="../media/image11.emf"/><Relationship Id="rId4" Type="http://schemas.openxmlformats.org/officeDocument/2006/relationships/package" Target="../embeddings/Microsoft_Word___11.docx"/></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5.xml"/><Relationship Id="rId1" Type="http://schemas.openxmlformats.org/officeDocument/2006/relationships/vmlDrawing" Target="../drawings/vmlDrawing12.vml"/><Relationship Id="rId5" Type="http://schemas.openxmlformats.org/officeDocument/2006/relationships/image" Target="../media/image12.emf"/><Relationship Id="rId4" Type="http://schemas.openxmlformats.org/officeDocument/2006/relationships/package" Target="../embeddings/Microsoft_Word___12.docx"/></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5.xml"/><Relationship Id="rId1" Type="http://schemas.openxmlformats.org/officeDocument/2006/relationships/vmlDrawing" Target="../drawings/vmlDrawing13.vml"/><Relationship Id="rId5" Type="http://schemas.openxmlformats.org/officeDocument/2006/relationships/image" Target="../media/image13.emf"/><Relationship Id="rId4" Type="http://schemas.openxmlformats.org/officeDocument/2006/relationships/package" Target="../embeddings/Microsoft_Word___13.docx"/></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5.xml"/><Relationship Id="rId1" Type="http://schemas.openxmlformats.org/officeDocument/2006/relationships/vmlDrawing" Target="../drawings/vmlDrawing14.vml"/><Relationship Id="rId5" Type="http://schemas.openxmlformats.org/officeDocument/2006/relationships/image" Target="../media/image14.emf"/><Relationship Id="rId4" Type="http://schemas.openxmlformats.org/officeDocument/2006/relationships/package" Target="../embeddings/Microsoft_Word___14.docx"/></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5.xml"/><Relationship Id="rId1" Type="http://schemas.openxmlformats.org/officeDocument/2006/relationships/vmlDrawing" Target="../drawings/vmlDrawing15.vml"/><Relationship Id="rId5" Type="http://schemas.openxmlformats.org/officeDocument/2006/relationships/image" Target="../media/image15.emf"/><Relationship Id="rId4" Type="http://schemas.openxmlformats.org/officeDocument/2006/relationships/package" Target="../embeddings/Microsoft_Word___15.docx"/></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5.xml"/><Relationship Id="rId1" Type="http://schemas.openxmlformats.org/officeDocument/2006/relationships/vmlDrawing" Target="../drawings/vmlDrawing16.vml"/><Relationship Id="rId5" Type="http://schemas.openxmlformats.org/officeDocument/2006/relationships/image" Target="../media/image16.emf"/><Relationship Id="rId4" Type="http://schemas.openxmlformats.org/officeDocument/2006/relationships/package" Target="../embeddings/Microsoft_Word___16.docx"/></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5.xml"/><Relationship Id="rId1" Type="http://schemas.openxmlformats.org/officeDocument/2006/relationships/vmlDrawing" Target="../drawings/vmlDrawing17.vml"/><Relationship Id="rId5" Type="http://schemas.openxmlformats.org/officeDocument/2006/relationships/image" Target="../media/image17.emf"/><Relationship Id="rId4" Type="http://schemas.openxmlformats.org/officeDocument/2006/relationships/package" Target="../embeddings/Microsoft_Word___17.docx"/></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package" Target="../embeddings/Microsoft_Word___1.docx"/></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package" Target="../embeddings/Microsoft_Word___2.docx"/></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4.xml"/><Relationship Id="rId1" Type="http://schemas.openxmlformats.org/officeDocument/2006/relationships/vmlDrawing" Target="../drawings/vmlDrawing3.vml"/><Relationship Id="rId5" Type="http://schemas.openxmlformats.org/officeDocument/2006/relationships/image" Target="../media/image3.emf"/><Relationship Id="rId4" Type="http://schemas.openxmlformats.org/officeDocument/2006/relationships/package" Target="../embeddings/Microsoft_Word___3.docx"/></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5.xml"/><Relationship Id="rId1" Type="http://schemas.openxmlformats.org/officeDocument/2006/relationships/vmlDrawing" Target="../drawings/vmlDrawing4.vml"/><Relationship Id="rId5" Type="http://schemas.openxmlformats.org/officeDocument/2006/relationships/image" Target="../media/image4.emf"/><Relationship Id="rId4" Type="http://schemas.openxmlformats.org/officeDocument/2006/relationships/package" Target="../embeddings/Microsoft_Word___4.docx"/></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676400" y="1539583"/>
            <a:ext cx="10515600" cy="1325563"/>
          </a:xfrm>
        </p:spPr>
        <p:txBody>
          <a:bodyPr>
            <a:normAutofit/>
          </a:bodyPr>
          <a:lstStyle/>
          <a:p>
            <a:r>
              <a:rPr lang="zh-CN" altLang="en-US" sz="4800" b="1" dirty="0">
                <a:solidFill>
                  <a:schemeClr val="accent6"/>
                </a:solidFill>
              </a:rPr>
              <a:t>专项突破</a:t>
            </a:r>
            <a:r>
              <a:rPr lang="en-US" altLang="zh-CN" sz="4800" b="1" dirty="0">
                <a:solidFill>
                  <a:schemeClr val="accent6"/>
                </a:solidFill>
              </a:rPr>
              <a:t>(</a:t>
            </a:r>
            <a:r>
              <a:rPr lang="zh-CN" altLang="en-US" sz="4800" b="1" dirty="0">
                <a:solidFill>
                  <a:schemeClr val="accent6"/>
                </a:solidFill>
              </a:rPr>
              <a:t>七</a:t>
            </a:r>
            <a:r>
              <a:rPr lang="en-US" altLang="zh-CN" sz="4800" b="1" dirty="0">
                <a:solidFill>
                  <a:schemeClr val="accent6"/>
                </a:solidFill>
              </a:rPr>
              <a:t>)</a:t>
            </a:r>
            <a:r>
              <a:rPr lang="zh-CN" altLang="en-US" sz="4800" b="1" dirty="0">
                <a:solidFill>
                  <a:schemeClr val="accent6"/>
                </a:solidFill>
              </a:rPr>
              <a:t>　热量的综合计算</a:t>
            </a:r>
            <a:endParaRPr lang="zh-CN" altLang="zh-CN" sz="4800" dirty="0">
              <a:solidFill>
                <a:schemeClr val="accent6"/>
              </a:solidFill>
            </a:endParaRPr>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340768"/>
            <a:ext cx="8128000" cy="17145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安徽颍泉区期中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将盛有凉牛奶的瓶子放在热水中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如图甲所示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。图乙是</a:t>
            </a:r>
            <a:r>
              <a:rPr lang="en-US" altLang="zh-CN" sz="2200">
                <a:solidFill>
                  <a:srgbClr val="000000"/>
                </a:solidFill>
                <a:latin typeface="Times New Roman" panose="02020603050405020304" pitchFamily="18" charset="0"/>
                <a:cs typeface="Times New Roman" panose="02020603050405020304" pitchFamily="18" charset="0"/>
              </a:rPr>
              <a:t>500 g</a:t>
            </a:r>
            <a:r>
              <a:rPr lang="zh-CN" altLang="zh-CN" sz="2200">
                <a:solidFill>
                  <a:srgbClr val="000000"/>
                </a:solidFill>
                <a:latin typeface="Times New Roman" panose="02020603050405020304" pitchFamily="18" charset="0"/>
                <a:cs typeface="Times New Roman" panose="02020603050405020304" pitchFamily="18" charset="0"/>
              </a:rPr>
              <a:t>牛奶与热水混合后的温度随时间变化的图象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则牛奶在这个过程中吸收的热量为</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4</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10</a:t>
            </a:r>
            <a:r>
              <a:rPr lang="en-US" altLang="zh-CN" sz="2200" u="sng" baseline="30000">
                <a:solidFill>
                  <a:srgbClr val="FF0000"/>
                </a:solidFill>
                <a:uFill>
                  <a:solidFill>
                    <a:srgbClr val="000000"/>
                  </a:solidFill>
                </a:uFill>
                <a:latin typeface="Times New Roman" panose="02020603050405020304" pitchFamily="18" charset="0"/>
                <a:cs typeface="Times New Roman" panose="02020603050405020304" pitchFamily="18" charset="0"/>
              </a:rPr>
              <a:t>4</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J</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baseline="-25000">
                <a:solidFill>
                  <a:srgbClr val="000000"/>
                </a:solidFill>
                <a:latin typeface="Times New Roman" panose="02020603050405020304" pitchFamily="18" charset="0"/>
                <a:cs typeface="Times New Roman" panose="02020603050405020304" pitchFamily="18" charset="0"/>
              </a:rPr>
              <a:t>牛</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 J/(kg·</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207568" y="3140968"/>
          <a:ext cx="8128000" cy="2101778"/>
        </p:xfrm>
        <a:graphic>
          <a:graphicData uri="http://schemas.openxmlformats.org/presentationml/2006/ole">
            <mc:AlternateContent xmlns:mc="http://schemas.openxmlformats.org/markup-compatibility/2006">
              <mc:Choice xmlns:v="urn:schemas-microsoft-com:vml" Requires="v">
                <p:oleObj spid="_x0000_s3080" name="文档" r:id="rId4" imgW="3839210" imgH="993775" progId="Word.Document.12">
                  <p:embed/>
                </p:oleObj>
              </mc:Choice>
              <mc:Fallback>
                <p:oleObj name="文档" r:id="rId4" imgW="3839210" imgH="993775" progId="Word.Document.12">
                  <p:embed/>
                  <p:pic>
                    <p:nvPicPr>
                      <p:cNvPr id="0" name="图片 3076"/>
                      <p:cNvPicPr/>
                      <p:nvPr/>
                    </p:nvPicPr>
                    <p:blipFill>
                      <a:blip r:embed="rId5"/>
                      <a:stretch>
                        <a:fillRect/>
                      </a:stretch>
                    </p:blipFill>
                    <p:spPr>
                      <a:xfrm>
                        <a:off x="2207568" y="3140968"/>
                        <a:ext cx="8128000" cy="2101778"/>
                      </a:xfrm>
                      <a:prstGeom prst="rect">
                        <a:avLst/>
                      </a:prstGeom>
                    </p:spPr>
                  </p:pic>
                </p:oleObj>
              </mc:Fallback>
            </mc:AlternateContent>
          </a:graphicData>
        </a:graphic>
      </p:graphicFrame>
      <p:sp>
        <p:nvSpPr>
          <p:cNvPr id="4" name="矩形 3"/>
          <p:cNvSpPr>
            <a:spLocks noChangeAspect="1"/>
          </p:cNvSpPr>
          <p:nvPr/>
        </p:nvSpPr>
        <p:spPr>
          <a:xfrm>
            <a:off x="2032000" y="5348727"/>
            <a:ext cx="8128000" cy="90297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由图乙可知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牛奶升高的温度</a:t>
            </a:r>
            <a:r>
              <a:rPr lang="en-US" altLang="zh-CN" sz="2200">
                <a:solidFill>
                  <a:srgbClr val="000000"/>
                </a:solidFill>
                <a:latin typeface="Times New Roman" panose="02020603050405020304" pitchFamily="18" charset="0"/>
                <a:cs typeface="Times New Roman" panose="02020603050405020304" pitchFamily="18" charset="0"/>
              </a:rPr>
              <a:t>Δ</a:t>
            </a:r>
            <a:r>
              <a:rPr lang="en-US" altLang="zh-CN" sz="2200" i="1">
                <a:solidFill>
                  <a:srgbClr val="000000"/>
                </a:solidFill>
                <a:latin typeface="Times New Roman" panose="02020603050405020304" pitchFamily="18" charset="0"/>
                <a:cs typeface="Times New Roman" panose="02020603050405020304" pitchFamily="18" charset="0"/>
              </a:rPr>
              <a:t>t=</a:t>
            </a:r>
            <a:r>
              <a:rPr lang="en-US" altLang="zh-CN" sz="2200">
                <a:solidFill>
                  <a:srgbClr val="000000"/>
                </a:solidFill>
                <a:latin typeface="Times New Roman" panose="02020603050405020304" pitchFamily="18" charset="0"/>
                <a:cs typeface="Times New Roman" panose="02020603050405020304" pitchFamily="18" charset="0"/>
              </a:rPr>
              <a:t>40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则牛奶吸收的热量</a:t>
            </a:r>
            <a:r>
              <a:rPr lang="en-US" altLang="zh-CN" sz="2200" i="1">
                <a:solidFill>
                  <a:srgbClr val="000000"/>
                </a:solidFill>
                <a:latin typeface="Times New Roman" panose="02020603050405020304" pitchFamily="18" charset="0"/>
                <a:cs typeface="Times New Roman" panose="02020603050405020304" pitchFamily="18" charset="0"/>
              </a:rPr>
              <a:t>Q</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a:t>
            </a:r>
            <a:r>
              <a:rPr lang="en-US" altLang="zh-CN" sz="2200" i="1">
                <a:solidFill>
                  <a:srgbClr val="000000"/>
                </a:solidFill>
                <a:latin typeface="Times New Roman" panose="02020603050405020304" pitchFamily="18" charset="0"/>
                <a:cs typeface="Times New Roman" panose="02020603050405020304" pitchFamily="18" charset="0"/>
              </a:rPr>
              <a:t>m</a:t>
            </a:r>
            <a:r>
              <a:rPr lang="en-US" altLang="zh-CN" sz="2200">
                <a:solidFill>
                  <a:srgbClr val="000000"/>
                </a:solidFill>
                <a:latin typeface="Times New Roman" panose="02020603050405020304" pitchFamily="18" charset="0"/>
                <a:cs typeface="Times New Roman" panose="02020603050405020304" pitchFamily="18" charset="0"/>
              </a:rPr>
              <a:t>Δ</a:t>
            </a:r>
            <a:r>
              <a:rPr lang="en-US" altLang="zh-CN" sz="2200" i="1">
                <a:solidFill>
                  <a:srgbClr val="000000"/>
                </a:solidFill>
                <a:latin typeface="Times New Roman" panose="02020603050405020304" pitchFamily="18" charset="0"/>
                <a:cs typeface="Times New Roman" panose="02020603050405020304" pitchFamily="18" charset="0"/>
              </a:rPr>
              <a:t>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J/(kg·</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319118" y="2221600"/>
            <a:ext cx="100462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556792"/>
            <a:ext cx="8128000" cy="21209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四川宜宾中考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我们每天都在产生大量垃圾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合理分类和利用垃圾是我们面临的一个重大课题。某垃圾处理厂处理垃圾时提炼出了</a:t>
            </a:r>
            <a:r>
              <a:rPr lang="en-US" altLang="zh-CN" sz="2200">
                <a:solidFill>
                  <a:srgbClr val="000000"/>
                </a:solidFill>
                <a:latin typeface="Times New Roman" panose="02020603050405020304" pitchFamily="18" charset="0"/>
                <a:cs typeface="Times New Roman" panose="02020603050405020304" pitchFamily="18" charset="0"/>
              </a:rPr>
              <a:t>200 kg</a:t>
            </a:r>
            <a:r>
              <a:rPr lang="zh-CN" altLang="zh-CN" sz="2200">
                <a:solidFill>
                  <a:srgbClr val="000000"/>
                </a:solidFill>
                <a:latin typeface="Times New Roman" panose="02020603050405020304" pitchFamily="18" charset="0"/>
                <a:cs typeface="Times New Roman" panose="02020603050405020304" pitchFamily="18" charset="0"/>
              </a:rPr>
              <a:t>燃料油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若燃料油的热值为</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 J/kg,</a:t>
            </a:r>
            <a:r>
              <a:rPr lang="zh-CN" altLang="zh-CN" sz="2200">
                <a:solidFill>
                  <a:srgbClr val="000000"/>
                </a:solidFill>
                <a:latin typeface="Times New Roman" panose="02020603050405020304" pitchFamily="18" charset="0"/>
                <a:cs typeface="Times New Roman" panose="02020603050405020304" pitchFamily="18" charset="0"/>
              </a:rPr>
              <a:t>则这些燃料油完全燃烧放出的热量为</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8</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0</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10</a:t>
            </a:r>
            <a:r>
              <a:rPr lang="en-US" altLang="zh-CN" sz="2200" u="sng" baseline="30000">
                <a:solidFill>
                  <a:srgbClr val="FF0000"/>
                </a:solidFill>
                <a:uFill>
                  <a:solidFill>
                    <a:srgbClr val="000000"/>
                  </a:solidFill>
                </a:uFill>
                <a:latin typeface="Times New Roman" panose="02020603050405020304" pitchFamily="18" charset="0"/>
                <a:cs typeface="Times New Roman" panose="02020603050405020304" pitchFamily="18" charset="0"/>
              </a:rPr>
              <a:t>9</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J,</a:t>
            </a:r>
            <a:r>
              <a:rPr lang="zh-CN" altLang="zh-CN" sz="2200">
                <a:solidFill>
                  <a:srgbClr val="000000"/>
                </a:solidFill>
                <a:latin typeface="Times New Roman" panose="02020603050405020304" pitchFamily="18" charset="0"/>
                <a:cs typeface="Times New Roman" panose="02020603050405020304" pitchFamily="18" charset="0"/>
              </a:rPr>
              <a:t>燃料油燃烧时发热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燃料油的化学能转化为</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内</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能。</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2032000" y="3651917"/>
            <a:ext cx="8128000" cy="90297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这些燃料油完全燃烧放出的热量</a:t>
            </a:r>
            <a:r>
              <a:rPr lang="en-US" altLang="zh-CN" sz="2200" i="1">
                <a:solidFill>
                  <a:srgbClr val="000000"/>
                </a:solidFill>
                <a:latin typeface="Times New Roman" panose="02020603050405020304" pitchFamily="18" charset="0"/>
                <a:cs typeface="Times New Roman" panose="02020603050405020304" pitchFamily="18" charset="0"/>
              </a:rPr>
              <a:t>Q=mq=</a:t>
            </a:r>
            <a:r>
              <a:rPr lang="en-US" altLang="zh-CN" sz="2200">
                <a:solidFill>
                  <a:srgbClr val="000000"/>
                </a:solidFill>
                <a:latin typeface="Times New Roman" panose="02020603050405020304" pitchFamily="18" charset="0"/>
                <a:cs typeface="Times New Roman" panose="02020603050405020304" pitchFamily="18" charset="0"/>
              </a:rPr>
              <a:t>200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J/kg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燃料油燃烧时发热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燃料油的化学能转化为内能。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199342" y="2843274"/>
            <a:ext cx="108331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079776" y="3268378"/>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P spid="5"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980728"/>
            <a:ext cx="8128000" cy="21209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湖南怀化中考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某种国产汽车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当它在某平直公路上以</a:t>
            </a:r>
            <a:r>
              <a:rPr lang="en-US" altLang="zh-CN" sz="2200">
                <a:solidFill>
                  <a:srgbClr val="000000"/>
                </a:solidFill>
                <a:latin typeface="Times New Roman" panose="02020603050405020304" pitchFamily="18" charset="0"/>
                <a:cs typeface="Times New Roman" panose="02020603050405020304" pitchFamily="18" charset="0"/>
              </a:rPr>
              <a:t>20 m/s</a:t>
            </a:r>
            <a:r>
              <a:rPr lang="zh-CN" altLang="zh-CN" sz="2200">
                <a:solidFill>
                  <a:srgbClr val="000000"/>
                </a:solidFill>
                <a:latin typeface="Times New Roman" panose="02020603050405020304" pitchFamily="18" charset="0"/>
                <a:cs typeface="Times New Roman" panose="02020603050405020304" pitchFamily="18" charset="0"/>
              </a:rPr>
              <a:t>速度匀速行驶时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每百公里的油耗为</a:t>
            </a:r>
            <a:r>
              <a:rPr lang="en-US" altLang="zh-CN" sz="2200">
                <a:solidFill>
                  <a:srgbClr val="000000"/>
                </a:solidFill>
                <a:latin typeface="Times New Roman" panose="02020603050405020304" pitchFamily="18" charset="0"/>
                <a:cs typeface="Times New Roman" panose="02020603050405020304" pitchFamily="18" charset="0"/>
              </a:rPr>
              <a:t>6 L</a:t>
            </a:r>
            <a:r>
              <a:rPr lang="zh-CN" altLang="zh-CN" sz="2200">
                <a:solidFill>
                  <a:srgbClr val="000000"/>
                </a:solidFill>
                <a:latin typeface="Times New Roman" panose="02020603050405020304" pitchFamily="18" charset="0"/>
                <a:cs typeface="Times New Roman" panose="02020603050405020304" pitchFamily="18" charset="0"/>
              </a:rPr>
              <a:t>。当汽车行驶</a:t>
            </a:r>
            <a:r>
              <a:rPr lang="en-US" altLang="zh-CN" sz="2200">
                <a:solidFill>
                  <a:srgbClr val="000000"/>
                </a:solidFill>
                <a:latin typeface="Times New Roman" panose="02020603050405020304" pitchFamily="18" charset="0"/>
                <a:cs typeface="Times New Roman" panose="02020603050405020304" pitchFamily="18" charset="0"/>
              </a:rPr>
              <a:t>500 s,</a:t>
            </a:r>
            <a:r>
              <a:rPr lang="zh-CN" altLang="zh-CN" sz="2200">
                <a:solidFill>
                  <a:srgbClr val="000000"/>
                </a:solidFill>
                <a:latin typeface="Times New Roman" panose="02020603050405020304" pitchFamily="18" charset="0"/>
                <a:cs typeface="Times New Roman" panose="02020603050405020304" pitchFamily="18" charset="0"/>
              </a:rPr>
              <a:t>则汽车消耗的汽油是</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0</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6</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L</a:t>
            </a:r>
            <a:r>
              <a:rPr lang="zh-CN" altLang="zh-CN" sz="2200">
                <a:solidFill>
                  <a:srgbClr val="000000"/>
                </a:solidFill>
                <a:latin typeface="Times New Roman" panose="02020603050405020304" pitchFamily="18" charset="0"/>
                <a:cs typeface="Times New Roman" panose="02020603050405020304" pitchFamily="18" charset="0"/>
              </a:rPr>
              <a:t>。假设汽车在运动过程中受到的平均阻力是</a:t>
            </a:r>
            <a:r>
              <a:rPr lang="en-US" altLang="zh-CN" sz="2200">
                <a:solidFill>
                  <a:srgbClr val="000000"/>
                </a:solidFill>
                <a:latin typeface="Times New Roman" panose="02020603050405020304" pitchFamily="18" charset="0"/>
                <a:cs typeface="Times New Roman" panose="02020603050405020304" pitchFamily="18" charset="0"/>
              </a:rPr>
              <a:t>495 N,</a:t>
            </a:r>
            <a:r>
              <a:rPr lang="zh-CN" altLang="zh-CN" sz="2200">
                <a:solidFill>
                  <a:srgbClr val="000000"/>
                </a:solidFill>
                <a:latin typeface="Times New Roman" panose="02020603050405020304" pitchFamily="18" charset="0"/>
                <a:cs typeface="Times New Roman" panose="02020603050405020304" pitchFamily="18" charset="0"/>
              </a:rPr>
              <a:t>则汽油机的效率是</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25</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已知汽油的热值是</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 J/L)</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135560" y="3065529"/>
          <a:ext cx="8128000" cy="2871871"/>
        </p:xfrm>
        <a:graphic>
          <a:graphicData uri="http://schemas.openxmlformats.org/presentationml/2006/ole">
            <mc:AlternateContent xmlns:mc="http://schemas.openxmlformats.org/markup-compatibility/2006">
              <mc:Choice xmlns:v="urn:schemas-microsoft-com:vml" Requires="v">
                <p:oleObj spid="_x0000_s15367" name="文档" r:id="rId4" imgW="3839210" imgH="1357630" progId="Word.Document.12">
                  <p:embed/>
                </p:oleObj>
              </mc:Choice>
              <mc:Fallback>
                <p:oleObj name="文档" r:id="rId4" imgW="3839210" imgH="1357630" progId="Word.Document.12">
                  <p:embed/>
                  <p:pic>
                    <p:nvPicPr>
                      <p:cNvPr id="0" name="图片 15363"/>
                      <p:cNvPicPr/>
                      <p:nvPr/>
                    </p:nvPicPr>
                    <p:blipFill>
                      <a:blip r:embed="rId5"/>
                      <a:stretch>
                        <a:fillRect/>
                      </a:stretch>
                    </p:blipFill>
                    <p:spPr>
                      <a:xfrm>
                        <a:off x="2135560" y="3065529"/>
                        <a:ext cx="8128000" cy="2871871"/>
                      </a:xfrm>
                      <a:prstGeom prst="rect">
                        <a:avLst/>
                      </a:prstGeom>
                    </p:spPr>
                  </p:pic>
                </p:oleObj>
              </mc:Fallback>
            </mc:AlternateContent>
          </a:graphicData>
        </a:graphic>
      </p:graphicFrame>
      <p:sp>
        <p:nvSpPr>
          <p:cNvPr id="4" name="矩形 3"/>
          <p:cNvSpPr/>
          <p:nvPr/>
        </p:nvSpPr>
        <p:spPr>
          <a:xfrm>
            <a:off x="4367808" y="1860005"/>
            <a:ext cx="52369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684651" y="2275560"/>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980728"/>
            <a:ext cx="8128000" cy="17145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7</a:t>
            </a:r>
            <a:r>
              <a:rPr lang="en-US" altLang="zh-CN" sz="2200" i="1"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小</a:t>
            </a:r>
            <a:r>
              <a:rPr lang="zh-CN" altLang="zh-CN" sz="2200">
                <a:solidFill>
                  <a:srgbClr val="000000"/>
                </a:solidFill>
                <a:latin typeface="Times New Roman" panose="02020603050405020304" pitchFamily="18" charset="0"/>
                <a:cs typeface="Times New Roman" panose="02020603050405020304" pitchFamily="18" charset="0"/>
              </a:rPr>
              <a:t>明同学在参加今年中考体育考试的过程中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其身体消耗的总能量为</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 J,</a:t>
            </a:r>
            <a:r>
              <a:rPr lang="zh-CN" altLang="zh-CN" sz="2200">
                <a:solidFill>
                  <a:srgbClr val="000000"/>
                </a:solidFill>
                <a:latin typeface="Times New Roman" panose="02020603050405020304" pitchFamily="18" charset="0"/>
                <a:cs typeface="Times New Roman" panose="02020603050405020304" pitchFamily="18" charset="0"/>
              </a:rPr>
              <a:t>这些能量相当于完全燃烧</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35</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g</a:t>
            </a:r>
            <a:r>
              <a:rPr lang="zh-CN" altLang="zh-CN" sz="2200">
                <a:solidFill>
                  <a:srgbClr val="000000"/>
                </a:solidFill>
                <a:latin typeface="Times New Roman" panose="02020603050405020304" pitchFamily="18" charset="0"/>
                <a:cs typeface="Times New Roman" panose="02020603050405020304" pitchFamily="18" charset="0"/>
              </a:rPr>
              <a:t>干木柴所释放的热量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已知</a:t>
            </a:r>
            <a:r>
              <a:rPr lang="en-US" altLang="zh-CN" sz="2200" i="1">
                <a:solidFill>
                  <a:srgbClr val="000000"/>
                </a:solidFill>
                <a:latin typeface="Times New Roman" panose="02020603050405020304" pitchFamily="18" charset="0"/>
                <a:cs typeface="Times New Roman" panose="02020603050405020304" pitchFamily="18" charset="0"/>
              </a:rPr>
              <a:t>q</a:t>
            </a:r>
            <a:r>
              <a:rPr lang="zh-CN" altLang="zh-CN" sz="2200" baseline="-25000">
                <a:solidFill>
                  <a:srgbClr val="000000"/>
                </a:solidFill>
                <a:latin typeface="Times New Roman" panose="02020603050405020304" pitchFamily="18" charset="0"/>
                <a:cs typeface="Times New Roman" panose="02020603050405020304" pitchFamily="18" charset="0"/>
              </a:rPr>
              <a:t>干木柴</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 J/kg);</a:t>
            </a:r>
            <a:r>
              <a:rPr lang="zh-CN" altLang="zh-CN" sz="2200">
                <a:solidFill>
                  <a:srgbClr val="000000"/>
                </a:solidFill>
                <a:latin typeface="Times New Roman" panose="02020603050405020304" pitchFamily="18" charset="0"/>
                <a:cs typeface="Times New Roman" panose="02020603050405020304" pitchFamily="18" charset="0"/>
              </a:rPr>
              <a:t>若这些能量的</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cs typeface="Times New Roman" panose="02020603050405020304" pitchFamily="18" charset="0"/>
              </a:rPr>
              <a:t>被质量为</a:t>
            </a:r>
            <a:r>
              <a:rPr lang="en-US" altLang="zh-CN" sz="2200">
                <a:solidFill>
                  <a:srgbClr val="000000"/>
                </a:solidFill>
                <a:latin typeface="Times New Roman" panose="02020603050405020304" pitchFamily="18" charset="0"/>
                <a:cs typeface="Times New Roman" panose="02020603050405020304" pitchFamily="18" charset="0"/>
              </a:rPr>
              <a:t>5 kg,</a:t>
            </a:r>
            <a:r>
              <a:rPr lang="zh-CN" altLang="zh-CN" sz="2200">
                <a:solidFill>
                  <a:srgbClr val="000000"/>
                </a:solidFill>
                <a:latin typeface="Times New Roman" panose="02020603050405020304" pitchFamily="18" charset="0"/>
                <a:cs typeface="Times New Roman" panose="02020603050405020304" pitchFamily="18" charset="0"/>
              </a:rPr>
              <a:t>初温为</a:t>
            </a:r>
            <a:r>
              <a:rPr lang="en-US" altLang="zh-CN" sz="2200">
                <a:solidFill>
                  <a:srgbClr val="000000"/>
                </a:solidFill>
                <a:latin typeface="Times New Roman" panose="02020603050405020304" pitchFamily="18" charset="0"/>
                <a:cs typeface="Times New Roman" panose="02020603050405020304" pitchFamily="18" charset="0"/>
              </a:rPr>
              <a:t>20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cs typeface="Times New Roman" panose="02020603050405020304" pitchFamily="18" charset="0"/>
              </a:rPr>
              <a:t>的水吸收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则能使水温升高到</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30</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135560" y="2671319"/>
          <a:ext cx="8128000" cy="2515410"/>
        </p:xfrm>
        <a:graphic>
          <a:graphicData uri="http://schemas.openxmlformats.org/presentationml/2006/ole">
            <mc:AlternateContent xmlns:mc="http://schemas.openxmlformats.org/markup-compatibility/2006">
              <mc:Choice xmlns:v="urn:schemas-microsoft-com:vml" Requires="v">
                <p:oleObj spid="_x0000_s16391" name="文档" r:id="rId4" imgW="3839210" imgH="1189990" progId="Word.Document.12">
                  <p:embed/>
                </p:oleObj>
              </mc:Choice>
              <mc:Fallback>
                <p:oleObj name="文档" r:id="rId4" imgW="3839210" imgH="1189990" progId="Word.Document.12">
                  <p:embed/>
                  <p:pic>
                    <p:nvPicPr>
                      <p:cNvPr id="0" name="图片 16387"/>
                      <p:cNvPicPr/>
                      <p:nvPr/>
                    </p:nvPicPr>
                    <p:blipFill>
                      <a:blip r:embed="rId5"/>
                      <a:stretch>
                        <a:fillRect/>
                      </a:stretch>
                    </p:blipFill>
                    <p:spPr>
                      <a:xfrm>
                        <a:off x="2135560" y="2671319"/>
                        <a:ext cx="8128000" cy="2515410"/>
                      </a:xfrm>
                      <a:prstGeom prst="rect">
                        <a:avLst/>
                      </a:prstGeom>
                    </p:spPr>
                  </p:pic>
                </p:oleObj>
              </mc:Fallback>
            </mc:AlternateContent>
          </a:graphicData>
        </a:graphic>
      </p:graphicFrame>
      <p:sp>
        <p:nvSpPr>
          <p:cNvPr id="4" name="矩形 3"/>
          <p:cNvSpPr/>
          <p:nvPr/>
        </p:nvSpPr>
        <p:spPr>
          <a:xfrm>
            <a:off x="7011322" y="1454340"/>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739276" y="2267210"/>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836712"/>
            <a:ext cx="8128000" cy="130873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i="1"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用</a:t>
            </a:r>
            <a:r>
              <a:rPr lang="zh-CN" altLang="zh-CN" sz="2200">
                <a:solidFill>
                  <a:srgbClr val="000000"/>
                </a:solidFill>
                <a:latin typeface="Times New Roman" panose="02020603050405020304" pitchFamily="18" charset="0"/>
                <a:cs typeface="Times New Roman" panose="02020603050405020304" pitchFamily="18" charset="0"/>
              </a:rPr>
              <a:t>两个相同的加热器给质量相等的物质甲和水加热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它们的温度随时间变化的关系如图所示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据此判断物质甲的比热容为</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10</a:t>
            </a:r>
            <a:r>
              <a:rPr lang="en-US" altLang="zh-CN" sz="2200" u="sng" baseline="30000">
                <a:solidFill>
                  <a:srgbClr val="FF0000"/>
                </a:solidFill>
                <a:uFill>
                  <a:solidFill>
                    <a:srgbClr val="000000"/>
                  </a:solidFill>
                </a:uFill>
                <a:latin typeface="Times New Roman" panose="02020603050405020304" pitchFamily="18" charset="0"/>
                <a:cs typeface="Times New Roman" panose="02020603050405020304" pitchFamily="18" charset="0"/>
              </a:rPr>
              <a:t>3</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J/(kg·</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baseline="-25000">
                <a:solidFill>
                  <a:srgbClr val="000000"/>
                </a:solidFill>
                <a:latin typeface="Times New Roman" panose="02020603050405020304" pitchFamily="18" charset="0"/>
                <a:cs typeface="Times New Roman" panose="02020603050405020304" pitchFamily="18" charset="0"/>
              </a:rPr>
              <a:t>水</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 J/(kg·</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不计热量损失</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401454" y="2147646"/>
          <a:ext cx="7389091" cy="2225594"/>
        </p:xfrm>
        <a:graphic>
          <a:graphicData uri="http://schemas.openxmlformats.org/presentationml/2006/ole">
            <mc:AlternateContent xmlns:mc="http://schemas.openxmlformats.org/markup-compatibility/2006">
              <mc:Choice xmlns:v="urn:schemas-microsoft-com:vml" Requires="v">
                <p:oleObj spid="_x0000_s4104" name="文档" r:id="rId4" imgW="3839210" imgH="1158240" progId="Word.Document.12">
                  <p:embed/>
                </p:oleObj>
              </mc:Choice>
              <mc:Fallback>
                <p:oleObj name="文档" r:id="rId4" imgW="3839210" imgH="1158240" progId="Word.Document.12">
                  <p:embed/>
                  <p:pic>
                    <p:nvPicPr>
                      <p:cNvPr id="0" name="图片 4100"/>
                      <p:cNvPicPr/>
                      <p:nvPr/>
                    </p:nvPicPr>
                    <p:blipFill>
                      <a:blip r:embed="rId5"/>
                      <a:stretch>
                        <a:fillRect/>
                      </a:stretch>
                    </p:blipFill>
                    <p:spPr>
                      <a:xfrm>
                        <a:off x="2401454" y="2147646"/>
                        <a:ext cx="7389091" cy="2225594"/>
                      </a:xfrm>
                      <a:prstGeom prst="rect">
                        <a:avLst/>
                      </a:prstGeom>
                    </p:spPr>
                  </p:pic>
                </p:oleObj>
              </mc:Fallback>
            </mc:AlternateContent>
          </a:graphicData>
        </a:graphic>
      </p:graphicFrame>
      <p:sp>
        <p:nvSpPr>
          <p:cNvPr id="4" name="矩形 3"/>
          <p:cNvSpPr>
            <a:spLocks noChangeAspect="1"/>
          </p:cNvSpPr>
          <p:nvPr/>
        </p:nvSpPr>
        <p:spPr>
          <a:xfrm>
            <a:off x="2032000" y="4316407"/>
            <a:ext cx="8128000" cy="21209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由图象可知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不计热量损失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用两个相同的加热器给质量相同的物质甲和水加热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水温度升高</a:t>
            </a:r>
            <a:r>
              <a:rPr lang="en-US" altLang="zh-CN" sz="2200">
                <a:solidFill>
                  <a:srgbClr val="000000"/>
                </a:solidFill>
                <a:latin typeface="Times New Roman" panose="02020603050405020304" pitchFamily="18" charset="0"/>
                <a:cs typeface="Times New Roman" panose="02020603050405020304" pitchFamily="18" charset="0"/>
              </a:rPr>
              <a:t>60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a:t>
            </a:r>
            <a:r>
              <a:rPr lang="en-US" altLang="zh-CN" sz="2200">
                <a:solidFill>
                  <a:srgbClr val="000000"/>
                </a:solidFill>
                <a:latin typeface="Times New Roman" panose="02020603050405020304" pitchFamily="18" charset="0"/>
                <a:cs typeface="Times New Roman" panose="02020603050405020304" pitchFamily="18" charset="0"/>
              </a:rPr>
              <a:t>20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min,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物质甲温度升高</a:t>
            </a:r>
            <a:r>
              <a:rPr lang="en-US" altLang="zh-CN" sz="2200">
                <a:solidFill>
                  <a:srgbClr val="000000"/>
                </a:solidFill>
                <a:latin typeface="Times New Roman" panose="02020603050405020304" pitchFamily="18" charset="0"/>
                <a:cs typeface="Times New Roman" panose="02020603050405020304" pitchFamily="18" charset="0"/>
              </a:rPr>
              <a:t>60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min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。所以质量相同的物质甲和水升高相同的温度需要吸收的热量关系为</a:t>
            </a:r>
            <a:r>
              <a:rPr lang="en-US" altLang="zh-CN" sz="2200" i="1">
                <a:solidFill>
                  <a:srgbClr val="000000"/>
                </a:solidFill>
                <a:latin typeface="Times New Roman" panose="02020603050405020304" pitchFamily="18" charset="0"/>
                <a:cs typeface="Times New Roman" panose="02020603050405020304" pitchFamily="18" charset="0"/>
              </a:rPr>
              <a:t>Q</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水吸</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Q</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甲吸</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。由热量计算公式</a:t>
            </a:r>
            <a:r>
              <a:rPr lang="en-US" altLang="zh-CN" sz="2200" i="1">
                <a:solidFill>
                  <a:srgbClr val="000000"/>
                </a:solidFill>
                <a:latin typeface="Times New Roman" panose="02020603050405020304" pitchFamily="18" charset="0"/>
                <a:cs typeface="Times New Roman" panose="02020603050405020304" pitchFamily="18" charset="0"/>
              </a:rPr>
              <a:t>Q=cm</a:t>
            </a:r>
            <a:r>
              <a:rPr lang="en-US" altLang="zh-CN" sz="2200">
                <a:solidFill>
                  <a:srgbClr val="000000"/>
                </a:solidFill>
                <a:latin typeface="Times New Roman" panose="02020603050405020304" pitchFamily="18" charset="0"/>
                <a:cs typeface="Times New Roman" panose="02020603050405020304" pitchFamily="18" charset="0"/>
              </a:rPr>
              <a:t>Δ</a:t>
            </a:r>
            <a:r>
              <a:rPr lang="en-US" altLang="zh-CN" sz="2200" i="1">
                <a:solidFill>
                  <a:srgbClr val="000000"/>
                </a:solidFill>
                <a:latin typeface="Times New Roman" panose="02020603050405020304" pitchFamily="18" charset="0"/>
                <a:cs typeface="Times New Roman" panose="02020603050405020304" pitchFamily="18" charset="0"/>
              </a:rPr>
              <a:t>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J/(kg·</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J/(kg·</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8903583" y="1315460"/>
            <a:ext cx="984832"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836712"/>
            <a:ext cx="8128000" cy="17145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i="1"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某</a:t>
            </a:r>
            <a:r>
              <a:rPr lang="zh-CN" altLang="zh-CN" sz="2200">
                <a:solidFill>
                  <a:srgbClr val="000000"/>
                </a:solidFill>
                <a:latin typeface="Times New Roman" panose="02020603050405020304" pitchFamily="18" charset="0"/>
                <a:cs typeface="Times New Roman" panose="02020603050405020304" pitchFamily="18" charset="0"/>
              </a:rPr>
              <a:t>实验小组利用酒精灯对</a:t>
            </a:r>
            <a:r>
              <a:rPr lang="en-US" altLang="zh-CN" sz="2200">
                <a:solidFill>
                  <a:srgbClr val="000000"/>
                </a:solidFill>
                <a:latin typeface="Times New Roman" panose="02020603050405020304" pitchFamily="18" charset="0"/>
                <a:cs typeface="Times New Roman" panose="02020603050405020304" pitchFamily="18" charset="0"/>
              </a:rPr>
              <a:t>500 g</a:t>
            </a:r>
            <a:r>
              <a:rPr lang="zh-CN" altLang="zh-CN" sz="2200">
                <a:solidFill>
                  <a:srgbClr val="000000"/>
                </a:solidFill>
                <a:latin typeface="Times New Roman" panose="02020603050405020304" pitchFamily="18" charset="0"/>
                <a:cs typeface="Times New Roman" panose="02020603050405020304" pitchFamily="18" charset="0"/>
              </a:rPr>
              <a:t>冰均匀加热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他们每隔相同时间记录一次温度计的示数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并观察物质的状态。如图是他们根据记录的数据绘制的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温度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图象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已知</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baseline="-25000">
                <a:solidFill>
                  <a:srgbClr val="000000"/>
                </a:solidFill>
                <a:latin typeface="Times New Roman" panose="02020603050405020304" pitchFamily="18" charset="0"/>
                <a:cs typeface="Times New Roman" panose="02020603050405020304" pitchFamily="18" charset="0"/>
              </a:rPr>
              <a:t>冰</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 J/(kg·</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baseline="-25000">
                <a:solidFill>
                  <a:srgbClr val="000000"/>
                </a:solidFill>
                <a:latin typeface="Times New Roman" panose="02020603050405020304" pitchFamily="18" charset="0"/>
                <a:cs typeface="Times New Roman" panose="02020603050405020304" pitchFamily="18" charset="0"/>
              </a:rPr>
              <a:t>水</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 J/(kg·</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由图象可知</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135560" y="2554105"/>
          <a:ext cx="8128000" cy="2155584"/>
        </p:xfrm>
        <a:graphic>
          <a:graphicData uri="http://schemas.openxmlformats.org/presentationml/2006/ole">
            <mc:AlternateContent xmlns:mc="http://schemas.openxmlformats.org/markup-compatibility/2006">
              <mc:Choice xmlns:v="urn:schemas-microsoft-com:vml" Requires="v">
                <p:oleObj spid="_x0000_s5128" name="文档" r:id="rId4" imgW="3839210" imgH="1017905" progId="Word.Document.12">
                  <p:embed/>
                </p:oleObj>
              </mc:Choice>
              <mc:Fallback>
                <p:oleObj name="文档" r:id="rId4" imgW="3839210" imgH="1017905" progId="Word.Document.12">
                  <p:embed/>
                  <p:pic>
                    <p:nvPicPr>
                      <p:cNvPr id="0" name="图片 5124"/>
                      <p:cNvPicPr/>
                      <p:nvPr/>
                    </p:nvPicPr>
                    <p:blipFill>
                      <a:blip r:embed="rId5"/>
                      <a:stretch>
                        <a:fillRect/>
                      </a:stretch>
                    </p:blipFill>
                    <p:spPr>
                      <a:xfrm>
                        <a:off x="2135560" y="2554105"/>
                        <a:ext cx="8128000" cy="2155584"/>
                      </a:xfrm>
                      <a:prstGeom prst="rect">
                        <a:avLst/>
                      </a:prstGeom>
                    </p:spPr>
                  </p:pic>
                </p:oleObj>
              </mc:Fallback>
            </mc:AlternateContent>
          </a:graphicData>
        </a:graphic>
      </p:graphicFrame>
      <p:sp>
        <p:nvSpPr>
          <p:cNvPr id="4" name="矩形 3"/>
          <p:cNvSpPr>
            <a:spLocks noChangeAspect="1"/>
          </p:cNvSpPr>
          <p:nvPr/>
        </p:nvSpPr>
        <p:spPr>
          <a:xfrm>
            <a:off x="2032000" y="4709689"/>
            <a:ext cx="8128000" cy="17145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水升温比冰慢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说明水的比热容比冰小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冰在熔化过程中温度保持不变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内能不变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冰在熔化前内能增加</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 J</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在</a:t>
            </a:r>
            <a:r>
              <a:rPr lang="en-US" altLang="zh-CN" sz="2200" i="1">
                <a:solidFill>
                  <a:srgbClr val="000000"/>
                </a:solidFill>
                <a:latin typeface="Times New Roman" panose="02020603050405020304" pitchFamily="18" charset="0"/>
                <a:cs typeface="Times New Roman" panose="02020603050405020304" pitchFamily="18" charset="0"/>
              </a:rPr>
              <a:t>CD</a:t>
            </a:r>
            <a:r>
              <a:rPr lang="zh-CN" altLang="zh-CN" sz="2200">
                <a:solidFill>
                  <a:srgbClr val="000000"/>
                </a:solidFill>
                <a:latin typeface="Times New Roman" panose="02020603050405020304" pitchFamily="18" charset="0"/>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水吸收的热量是</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 J</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6027486" y="2063579"/>
            <a:ext cx="384810" cy="497205"/>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p:cNvGraphicFramePr>
            <a:graphicFrameLocks noChangeAspect="1"/>
          </p:cNvGraphicFramePr>
          <p:nvPr/>
        </p:nvGraphicFramePr>
        <p:xfrm>
          <a:off x="2063552" y="1412776"/>
          <a:ext cx="8131175" cy="4264025"/>
        </p:xfrm>
        <a:graphic>
          <a:graphicData uri="http://schemas.openxmlformats.org/presentationml/2006/ole">
            <mc:AlternateContent xmlns:mc="http://schemas.openxmlformats.org/markup-compatibility/2006">
              <mc:Choice xmlns:v="urn:schemas-microsoft-com:vml" Requires="v">
                <p:oleObj spid="_x0000_s17415" name="文档" r:id="rId4" imgW="3839210" imgH="2019300" progId="Word.Document.12">
                  <p:embed/>
                </p:oleObj>
              </mc:Choice>
              <mc:Fallback>
                <p:oleObj name="文档" r:id="rId4" imgW="3839210" imgH="2019300" progId="Word.Document.12">
                  <p:embed/>
                  <p:pic>
                    <p:nvPicPr>
                      <p:cNvPr id="0" name="图片 17411"/>
                      <p:cNvPicPr/>
                      <p:nvPr/>
                    </p:nvPicPr>
                    <p:blipFill>
                      <a:blip r:embed="rId5"/>
                      <a:stretch>
                        <a:fillRect/>
                      </a:stretch>
                    </p:blipFill>
                    <p:spPr>
                      <a:xfrm>
                        <a:off x="2063552" y="1412776"/>
                        <a:ext cx="8131175" cy="4264025"/>
                      </a:xfrm>
                      <a:prstGeom prst="rect">
                        <a:avLst/>
                      </a:prstGeom>
                    </p:spPr>
                  </p:pic>
                </p:oleObj>
              </mc:Fallback>
            </mc:AlternateContent>
          </a:graphicData>
        </a:graphic>
      </p:graphicFrame>
    </p:spTree>
  </p:cSld>
  <p:clrMapOvr>
    <a:masterClrMapping/>
  </p:clrMapOvr>
  <p:transition spd="med">
    <p:cov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980728"/>
            <a:ext cx="8128000" cy="90297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i="1"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如</a:t>
            </a:r>
            <a:r>
              <a:rPr lang="zh-CN" altLang="zh-CN" sz="2200">
                <a:solidFill>
                  <a:srgbClr val="000000"/>
                </a:solidFill>
                <a:latin typeface="Times New Roman" panose="02020603050405020304" pitchFamily="18" charset="0"/>
                <a:cs typeface="Times New Roman" panose="02020603050405020304" pitchFamily="18" charset="0"/>
              </a:rPr>
              <a:t>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甲图是质量是</a:t>
            </a:r>
            <a:r>
              <a:rPr lang="en-US" altLang="zh-CN" sz="2200">
                <a:solidFill>
                  <a:srgbClr val="000000"/>
                </a:solidFill>
                <a:latin typeface="Times New Roman" panose="02020603050405020304" pitchFamily="18" charset="0"/>
                <a:cs typeface="Times New Roman" panose="02020603050405020304" pitchFamily="18" charset="0"/>
              </a:rPr>
              <a:t>200 g</a:t>
            </a:r>
            <a:r>
              <a:rPr lang="zh-CN" altLang="zh-CN" sz="2200">
                <a:solidFill>
                  <a:srgbClr val="000000"/>
                </a:solidFill>
                <a:latin typeface="Times New Roman" panose="02020603050405020304" pitchFamily="18" charset="0"/>
                <a:cs typeface="Times New Roman" panose="02020603050405020304" pitchFamily="18" charset="0"/>
              </a:rPr>
              <a:t>冰的熔化实验装置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乙图是根据实验数据绘制出的曲线图</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baseline="-25000">
                <a:solidFill>
                  <a:srgbClr val="000000"/>
                </a:solidFill>
                <a:latin typeface="Times New Roman" panose="02020603050405020304" pitchFamily="18" charset="0"/>
                <a:cs typeface="Times New Roman" panose="02020603050405020304" pitchFamily="18" charset="0"/>
              </a:rPr>
              <a:t>水</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 J/(kg·</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401454" y="1918027"/>
          <a:ext cx="7389091" cy="2644420"/>
        </p:xfrm>
        <a:graphic>
          <a:graphicData uri="http://schemas.openxmlformats.org/presentationml/2006/ole">
            <mc:AlternateContent xmlns:mc="http://schemas.openxmlformats.org/markup-compatibility/2006">
              <mc:Choice xmlns:v="urn:schemas-microsoft-com:vml" Requires="v">
                <p:oleObj spid="_x0000_s6152" name="文档" r:id="rId4" imgW="3839210" imgH="1374775" progId="Word.Document.12">
                  <p:embed/>
                </p:oleObj>
              </mc:Choice>
              <mc:Fallback>
                <p:oleObj name="文档" r:id="rId4" imgW="3839210" imgH="1374775" progId="Word.Document.12">
                  <p:embed/>
                  <p:pic>
                    <p:nvPicPr>
                      <p:cNvPr id="0" name="图片 6148"/>
                      <p:cNvPicPr/>
                      <p:nvPr/>
                    </p:nvPicPr>
                    <p:blipFill>
                      <a:blip r:embed="rId5"/>
                      <a:stretch>
                        <a:fillRect/>
                      </a:stretch>
                    </p:blipFill>
                    <p:spPr>
                      <a:xfrm>
                        <a:off x="2401454" y="1918027"/>
                        <a:ext cx="7389091" cy="2644420"/>
                      </a:xfrm>
                      <a:prstGeom prst="rect">
                        <a:avLst/>
                      </a:prstGeom>
                    </p:spPr>
                  </p:pic>
                </p:oleObj>
              </mc:Fallback>
            </mc:AlternateContent>
          </a:graphicData>
        </a:graphic>
      </p:graphicFrame>
      <p:sp>
        <p:nvSpPr>
          <p:cNvPr id="4" name="矩形 3"/>
          <p:cNvSpPr>
            <a:spLocks noChangeAspect="1"/>
          </p:cNvSpPr>
          <p:nvPr/>
        </p:nvSpPr>
        <p:spPr>
          <a:xfrm>
            <a:off x="2032000" y="4562447"/>
            <a:ext cx="8128000" cy="17145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根据图象和相关知识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计算第</a:t>
            </a:r>
            <a:r>
              <a:rPr lang="en-US" altLang="zh-CN" sz="2200">
                <a:solidFill>
                  <a:srgbClr val="000000"/>
                </a:solidFill>
                <a:latin typeface="Times New Roman" panose="02020603050405020304" pitchFamily="18" charset="0"/>
                <a:cs typeface="Times New Roman" panose="02020603050405020304" pitchFamily="18" charset="0"/>
              </a:rPr>
              <a:t>17 min</a:t>
            </a:r>
            <a:r>
              <a:rPr lang="zh-CN" altLang="zh-CN" sz="2200">
                <a:solidFill>
                  <a:srgbClr val="000000"/>
                </a:solidFill>
                <a:latin typeface="Times New Roman" panose="02020603050405020304" pitchFamily="18" charset="0"/>
                <a:cs typeface="Times New Roman" panose="02020603050405020304" pitchFamily="18" charset="0"/>
              </a:rPr>
              <a:t>至第</a:t>
            </a:r>
            <a:r>
              <a:rPr lang="en-US" altLang="zh-CN" sz="2200">
                <a:solidFill>
                  <a:srgbClr val="000000"/>
                </a:solidFill>
                <a:latin typeface="Times New Roman" panose="02020603050405020304" pitchFamily="18" charset="0"/>
                <a:cs typeface="Times New Roman" panose="02020603050405020304" pitchFamily="18" charset="0"/>
              </a:rPr>
              <a:t>19 min</a:t>
            </a:r>
            <a:r>
              <a:rPr lang="zh-CN" altLang="zh-CN" sz="2200">
                <a:solidFill>
                  <a:srgbClr val="000000"/>
                </a:solidFill>
                <a:latin typeface="Times New Roman" panose="02020603050405020304" pitchFamily="18" charset="0"/>
                <a:cs typeface="Times New Roman" panose="02020603050405020304" pitchFamily="18" charset="0"/>
              </a:rPr>
              <a:t>共吸收多少热量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物理上把</a:t>
            </a:r>
            <a:r>
              <a:rPr lang="en-US" altLang="zh-CN" sz="2200">
                <a:solidFill>
                  <a:srgbClr val="000000"/>
                </a:solidFill>
                <a:latin typeface="Times New Roman" panose="02020603050405020304" pitchFamily="18" charset="0"/>
                <a:cs typeface="Times New Roman" panose="02020603050405020304" pitchFamily="18" charset="0"/>
              </a:rPr>
              <a:t>:1 kg</a:t>
            </a:r>
            <a:r>
              <a:rPr lang="zh-CN" altLang="zh-CN" sz="2200">
                <a:solidFill>
                  <a:srgbClr val="000000"/>
                </a:solidFill>
                <a:latin typeface="Times New Roman" panose="02020603050405020304" pitchFamily="18" charset="0"/>
                <a:cs typeface="Times New Roman" panose="02020603050405020304" pitchFamily="18" charset="0"/>
              </a:rPr>
              <a:t>质量的晶体在熔化成同温度的液态物质时所需吸收的热量称为该物质的熔化热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a:t>
            </a:r>
            <a:r>
              <a:rPr lang="en-US" altLang="zh-CN" sz="2200" i="1">
                <a:solidFill>
                  <a:srgbClr val="000000"/>
                </a:solidFill>
                <a:latin typeface="Times New Roman" panose="02020603050405020304" pitchFamily="18" charset="0"/>
                <a:cs typeface="Times New Roman" panose="02020603050405020304" pitchFamily="18" charset="0"/>
              </a:rPr>
              <a:t>L</a:t>
            </a:r>
            <a:r>
              <a:rPr lang="zh-CN" altLang="zh-CN" sz="2200">
                <a:solidFill>
                  <a:srgbClr val="000000"/>
                </a:solidFill>
                <a:latin typeface="Times New Roman" panose="02020603050405020304" pitchFamily="18" charset="0"/>
                <a:cs typeface="Times New Roman" panose="02020603050405020304" pitchFamily="18" charset="0"/>
              </a:rPr>
              <a:t>表示。根据上述定义可知熔化热的单位是什么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根据图象和相关知识求冰的熔化热是多少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2032000" y="1268760"/>
            <a:ext cx="8128000" cy="252666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(1)8</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 J</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(2)J/kg</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36</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 J/kg</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由图象可知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水从第</a:t>
            </a:r>
            <a:r>
              <a:rPr lang="en-US" altLang="zh-CN" sz="2200">
                <a:solidFill>
                  <a:srgbClr val="000000"/>
                </a:solidFill>
                <a:latin typeface="Times New Roman" panose="02020603050405020304" pitchFamily="18" charset="0"/>
                <a:cs typeface="Times New Roman" panose="02020603050405020304" pitchFamily="18" charset="0"/>
              </a:rPr>
              <a:t>17</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min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至第</a:t>
            </a:r>
            <a:r>
              <a:rPr lang="en-US" altLang="zh-CN" sz="2200">
                <a:solidFill>
                  <a:srgbClr val="000000"/>
                </a:solidFill>
                <a:latin typeface="Times New Roman" panose="02020603050405020304" pitchFamily="18" charset="0"/>
                <a:cs typeface="Times New Roman" panose="02020603050405020304" pitchFamily="18" charset="0"/>
              </a:rPr>
              <a:t>19</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min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温度从</a:t>
            </a:r>
            <a:r>
              <a:rPr lang="en-US" altLang="zh-CN" sz="2200" i="1">
                <a:solidFill>
                  <a:srgbClr val="000000"/>
                </a:solidFill>
                <a:latin typeface="Times New Roman" panose="02020603050405020304" pitchFamily="18" charset="0"/>
                <a:cs typeface="Times New Roman" panose="02020603050405020304" pitchFamily="18" charset="0"/>
              </a:rPr>
              <a:t>t</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升高到</a:t>
            </a:r>
            <a:r>
              <a:rPr lang="en-US" altLang="zh-CN" sz="2200" i="1">
                <a:solidFill>
                  <a:srgbClr val="000000"/>
                </a:solidFill>
                <a:latin typeface="Times New Roman" panose="02020603050405020304" pitchFamily="18" charset="0"/>
                <a:cs typeface="Times New Roman" panose="02020603050405020304" pitchFamily="18" charset="0"/>
              </a:rPr>
              <a:t>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吸收的热量</a:t>
            </a:r>
            <a:r>
              <a:rPr lang="en-US" altLang="zh-CN" sz="2200" i="1">
                <a:solidFill>
                  <a:srgbClr val="000000"/>
                </a:solidFill>
                <a:latin typeface="Times New Roman" panose="02020603050405020304" pitchFamily="18" charset="0"/>
                <a:cs typeface="Times New Roman" panose="02020603050405020304" pitchFamily="18" charset="0"/>
              </a:rPr>
              <a:t>Q</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a:t>
            </a:r>
            <a:r>
              <a:rPr lang="en-US" altLang="zh-CN" sz="2200" i="1">
                <a:solidFill>
                  <a:srgbClr val="000000"/>
                </a:solidFill>
                <a:latin typeface="Times New Roman" panose="02020603050405020304" pitchFamily="18" charset="0"/>
                <a:cs typeface="Times New Roman" panose="02020603050405020304" pitchFamily="18" charset="0"/>
              </a:rPr>
              <a:t>m</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t-t</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J/(kg·</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i="1" baseline="30000">
                <a:solidFill>
                  <a:srgbClr val="000000"/>
                </a:solidFill>
                <a:latin typeface="Times New Roman" panose="02020603050405020304" pitchFamily="18" charset="0"/>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a:solidFill>
                  <a:srgbClr val="000000"/>
                </a:solidFill>
                <a:latin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a:solidFill>
                  <a:srgbClr val="000000"/>
                </a:solidFill>
                <a:latin typeface="Times New Roman" panose="02020603050405020304" pitchFamily="18" charset="0"/>
              </a:rPr>
              <a:t>“1</a:t>
            </a:r>
            <a:r>
              <a:rPr lang="en-US" altLang="zh-CN" sz="2200">
                <a:solidFill>
                  <a:srgbClr val="000000"/>
                </a:solidFill>
                <a:latin typeface="Times New Roman" panose="02020603050405020304" pitchFamily="18" charset="0"/>
                <a:ea typeface="楷体" panose="02010609060101010101" pitchFamily="49" charset="-122"/>
              </a:rPr>
              <a:t> </a:t>
            </a:r>
            <a:r>
              <a:rPr lang="en-US" altLang="zh-CN" sz="2200">
                <a:solidFill>
                  <a:srgbClr val="000000"/>
                </a:solidFill>
                <a:latin typeface="Times New Roman" panose="02020603050405020304" pitchFamily="18" charset="0"/>
              </a:rPr>
              <a:t>kg</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质量的晶体在熔化成同温度的液态物质时所需吸收的热量称为该物质的熔化热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可知熔化热的单位是</a:t>
            </a:r>
            <a:r>
              <a:rPr lang="en-US" altLang="zh-CN" sz="2200">
                <a:solidFill>
                  <a:srgbClr val="000000"/>
                </a:solidFill>
                <a:latin typeface="Times New Roman" panose="02020603050405020304" pitchFamily="18" charset="0"/>
              </a:rPr>
              <a:t>J/kg,</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冰完全熔化吸收</a:t>
            </a:r>
            <a:endParaRPr lang="zh-CN" altLang="en-US" sz="2200"/>
          </a:p>
        </p:txBody>
      </p:sp>
      <p:graphicFrame>
        <p:nvGraphicFramePr>
          <p:cNvPr id="5" name="对象 4"/>
          <p:cNvGraphicFramePr>
            <a:graphicFrameLocks noChangeAspect="1"/>
          </p:cNvGraphicFramePr>
          <p:nvPr/>
        </p:nvGraphicFramePr>
        <p:xfrm>
          <a:off x="2135560" y="3801912"/>
          <a:ext cx="8128000" cy="1203899"/>
        </p:xfrm>
        <a:graphic>
          <a:graphicData uri="http://schemas.openxmlformats.org/presentationml/2006/ole">
            <mc:AlternateContent xmlns:mc="http://schemas.openxmlformats.org/markup-compatibility/2006">
              <mc:Choice xmlns:v="urn:schemas-microsoft-com:vml" Requires="v">
                <p:oleObj spid="_x0000_s7176" name="文档" r:id="rId4" imgW="3839210" imgH="570230" progId="Word.Document.12">
                  <p:embed/>
                </p:oleObj>
              </mc:Choice>
              <mc:Fallback>
                <p:oleObj name="文档" r:id="rId4" imgW="3839210" imgH="570230" progId="Word.Document.12">
                  <p:embed/>
                  <p:pic>
                    <p:nvPicPr>
                      <p:cNvPr id="0" name="图片 7172"/>
                      <p:cNvPicPr/>
                      <p:nvPr/>
                    </p:nvPicPr>
                    <p:blipFill>
                      <a:blip r:embed="rId5"/>
                      <a:stretch>
                        <a:fillRect/>
                      </a:stretch>
                    </p:blipFill>
                    <p:spPr>
                      <a:xfrm>
                        <a:off x="2135560" y="3801912"/>
                        <a:ext cx="8128000" cy="1203899"/>
                      </a:xfrm>
                      <a:prstGeom prst="rect">
                        <a:avLst/>
                      </a:prstGeom>
                    </p:spPr>
                  </p:pic>
                </p:oleObj>
              </mc:Fallback>
            </mc:AlternateContent>
          </a:graphicData>
        </a:graphic>
      </p:graphicFrame>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wipe(down)">
                                      <p:cBhvr>
                                        <p:cTn id="10" dur="500"/>
                                        <p:tgtEl>
                                          <p:spTgt spid="4">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052736"/>
            <a:ext cx="8128000" cy="374396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i="1"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已知</a:t>
            </a:r>
            <a:r>
              <a:rPr lang="zh-CN" altLang="zh-CN" sz="2200">
                <a:solidFill>
                  <a:srgbClr val="000000"/>
                </a:solidFill>
                <a:latin typeface="Times New Roman" panose="02020603050405020304" pitchFamily="18" charset="0"/>
                <a:cs typeface="Times New Roman" panose="02020603050405020304" pitchFamily="18" charset="0"/>
              </a:rPr>
              <a:t>天然气的热值为</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 J/m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水的比热容为</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 J/(kg·</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完全燃烧</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i="1" baseline="30000">
                <a:solidFill>
                  <a:srgbClr val="000000"/>
                </a:solidFill>
                <a:latin typeface="Times New Roman" panose="02020603050405020304" pitchFamily="18" charset="0"/>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 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天然气放出多少热量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若某天然气灶的效率为</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cs typeface="Times New Roman" panose="02020603050405020304" pitchFamily="18" charset="0"/>
              </a:rPr>
              <a:t>则这些天然气可将质量为</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 kg,</a:t>
            </a:r>
            <a:r>
              <a:rPr lang="zh-CN" altLang="zh-CN" sz="2200">
                <a:solidFill>
                  <a:srgbClr val="000000"/>
                </a:solidFill>
                <a:latin typeface="Times New Roman" panose="02020603050405020304" pitchFamily="18" charset="0"/>
                <a:cs typeface="Times New Roman" panose="02020603050405020304" pitchFamily="18" charset="0"/>
              </a:rPr>
              <a:t>初温为</a:t>
            </a:r>
            <a:r>
              <a:rPr lang="en-US" altLang="zh-CN" sz="2200">
                <a:solidFill>
                  <a:srgbClr val="000000"/>
                </a:solidFill>
                <a:latin typeface="Times New Roman" panose="02020603050405020304" pitchFamily="18" charset="0"/>
                <a:cs typeface="Times New Roman" panose="02020603050405020304" pitchFamily="18" charset="0"/>
              </a:rPr>
              <a:t>25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cs typeface="Times New Roman" panose="02020603050405020304" pitchFamily="18" charset="0"/>
              </a:rPr>
              <a:t>的水加热到多少</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当地的大气压强为标准大气压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(1)5</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(2)45</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zh-CN" altLang="zh-CN" sz="2200" i="1">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NEU-BZ-S92"/>
                <a:ea typeface="方正宋黑_GBK" panose="03000509000000000000" pitchFamily="65" charset="-122"/>
                <a:cs typeface="Times New Roman" panose="02020603050405020304" pitchFamily="18" charset="0"/>
              </a:rPr>
              <a:t>完全燃烧</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i="1" baseline="30000">
                <a:solidFill>
                  <a:srgbClr val="000000"/>
                </a:solidFill>
                <a:latin typeface="Times New Roman" panose="02020603050405020304" pitchFamily="18" charset="0"/>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NEU-BZ-S92"/>
                <a:ea typeface="方正宋黑_GBK" panose="03000509000000000000" pitchFamily="65" charset="-122"/>
                <a:cs typeface="Times New Roman" panose="02020603050405020304" pitchFamily="18" charset="0"/>
              </a:rPr>
              <a:t>天然气放出的热量</a:t>
            </a:r>
            <a:r>
              <a:rPr lang="en-US" altLang="zh-CN" sz="2200" i="1">
                <a:solidFill>
                  <a:srgbClr val="000000"/>
                </a:solidFill>
                <a:latin typeface="Times New Roman" panose="02020603050405020304" pitchFamily="18" charset="0"/>
                <a:cs typeface="Times New Roman" panose="02020603050405020304" pitchFamily="18" charset="0"/>
              </a:rPr>
              <a:t>Q</a:t>
            </a:r>
            <a:r>
              <a:rPr lang="zh-CN" altLang="zh-CN" sz="2200" baseline="-25000">
                <a:solidFill>
                  <a:srgbClr val="000000"/>
                </a:solidFill>
                <a:latin typeface="NEU-BZ-S92"/>
                <a:ea typeface="方正宋黑_GBK" panose="03000509000000000000" pitchFamily="65" charset="-122"/>
                <a:cs typeface="Times New Roman" panose="02020603050405020304" pitchFamily="18" charset="0"/>
              </a:rPr>
              <a:t>放</a:t>
            </a:r>
            <a:r>
              <a:rPr lang="en-US" altLang="zh-CN" sz="2200" i="1">
                <a:solidFill>
                  <a:srgbClr val="000000"/>
                </a:solidFill>
                <a:latin typeface="Times New Roman" panose="02020603050405020304" pitchFamily="18" charset="0"/>
                <a:cs typeface="Times New Roman" panose="02020603050405020304" pitchFamily="18" charset="0"/>
              </a:rPr>
              <a:t>=Vq=</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10</a:t>
            </a:r>
            <a:r>
              <a:rPr lang="en-US" altLang="zh-CN" sz="2200" i="1" baseline="30000" smtClean="0">
                <a:solidFill>
                  <a:srgbClr val="000000"/>
                </a:solidFill>
                <a:latin typeface="Times New Roman" panose="02020603050405020304" pitchFamily="18" charset="0"/>
                <a:cs typeface="Times New Roman" panose="02020603050405020304" pitchFamily="18" charset="0"/>
              </a:rPr>
              <a:t>-</a:t>
            </a:r>
            <a:r>
              <a:rPr lang="en-US" altLang="zh-CN" sz="2200" baseline="30000" smtClean="0">
                <a:solidFill>
                  <a:srgbClr val="000000"/>
                </a:solidFill>
                <a:latin typeface="Times New Roman" panose="02020603050405020304" pitchFamily="18" charset="0"/>
                <a:cs typeface="Times New Roman" panose="02020603050405020304" pitchFamily="18" charset="0"/>
              </a:rPr>
              <a:t>2</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NEU-BZ-S92"/>
                <a:ea typeface="方正宋黑_GBK" panose="03000509000000000000" pitchFamily="65" charset="-122"/>
                <a:cs typeface="Times New Roman" panose="02020603050405020304" pitchFamily="18" charset="0"/>
              </a:rPr>
              <a:t>水吸收的热量</a:t>
            </a:r>
            <a:r>
              <a:rPr lang="en-US" altLang="zh-CN" sz="2200" i="1">
                <a:solidFill>
                  <a:srgbClr val="000000"/>
                </a:solidFill>
                <a:latin typeface="Times New Roman" panose="02020603050405020304" pitchFamily="18" charset="0"/>
                <a:cs typeface="Times New Roman" panose="02020603050405020304" pitchFamily="18" charset="0"/>
              </a:rPr>
              <a:t>Q</a:t>
            </a:r>
            <a:r>
              <a:rPr lang="zh-CN" altLang="zh-CN" sz="2200" baseline="-25000">
                <a:solidFill>
                  <a:srgbClr val="000000"/>
                </a:solidFill>
                <a:latin typeface="NEU-BZ-S92"/>
                <a:ea typeface="方正宋黑_GBK" panose="03000509000000000000" pitchFamily="65" charset="-122"/>
                <a:cs typeface="Times New Roman" panose="02020603050405020304" pitchFamily="18" charset="0"/>
              </a:rPr>
              <a:t>吸</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η</a:t>
            </a:r>
            <a:r>
              <a:rPr lang="en-US" altLang="zh-CN" sz="2200" i="1">
                <a:solidFill>
                  <a:srgbClr val="000000"/>
                </a:solidFill>
                <a:latin typeface="Times New Roman" panose="02020603050405020304" pitchFamily="18" charset="0"/>
                <a:cs typeface="Times New Roman" panose="02020603050405020304" pitchFamily="18" charset="0"/>
              </a:rPr>
              <a:t>Q</a:t>
            </a:r>
            <a:r>
              <a:rPr lang="zh-CN" altLang="zh-CN" sz="2200" baseline="-25000">
                <a:solidFill>
                  <a:srgbClr val="000000"/>
                </a:solidFill>
                <a:latin typeface="NEU-BZ-S92"/>
                <a:ea typeface="方正宋黑_GBK" panose="03000509000000000000" pitchFamily="65" charset="-122"/>
                <a:cs typeface="Times New Roman" panose="02020603050405020304" pitchFamily="18" charset="0"/>
              </a:rPr>
              <a:t>放</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192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032000" y="4747770"/>
          <a:ext cx="8128000" cy="1247617"/>
        </p:xfrm>
        <a:graphic>
          <a:graphicData uri="http://schemas.openxmlformats.org/presentationml/2006/ole">
            <mc:AlternateContent xmlns:mc="http://schemas.openxmlformats.org/markup-compatibility/2006">
              <mc:Choice xmlns:v="urn:schemas-microsoft-com:vml" Requires="v">
                <p:oleObj spid="_x0000_s8200" name="文档" r:id="rId4" imgW="3839210" imgH="591185" progId="Word.Document.12">
                  <p:embed/>
                </p:oleObj>
              </mc:Choice>
              <mc:Fallback>
                <p:oleObj name="文档" r:id="rId4" imgW="3839210" imgH="591185" progId="Word.Document.12">
                  <p:embed/>
                  <p:pic>
                    <p:nvPicPr>
                      <p:cNvPr id="0" name="图片 8196"/>
                      <p:cNvPicPr/>
                      <p:nvPr/>
                    </p:nvPicPr>
                    <p:blipFill>
                      <a:blip r:embed="rId5"/>
                      <a:stretch>
                        <a:fillRect/>
                      </a:stretch>
                    </p:blipFill>
                    <p:spPr>
                      <a:xfrm>
                        <a:off x="2032000" y="4747770"/>
                        <a:ext cx="8128000" cy="1247617"/>
                      </a:xfrm>
                      <a:prstGeom prst="rect">
                        <a:avLst/>
                      </a:prstGeom>
                    </p:spPr>
                  </p:pic>
                </p:oleObj>
              </mc:Fallback>
            </mc:AlternateContent>
          </a:graphicData>
        </a:graphic>
      </p:graphicFrame>
      <p:sp>
        <p:nvSpPr>
          <p:cNvPr id="4" name="矩形 3"/>
          <p:cNvSpPr>
            <a:spLocks noChangeAspect="1"/>
          </p:cNvSpPr>
          <p:nvPr/>
        </p:nvSpPr>
        <p:spPr>
          <a:xfrm>
            <a:off x="2032000" y="5995387"/>
            <a:ext cx="8128000" cy="49720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则水的末温度为</a:t>
            </a:r>
            <a:r>
              <a:rPr lang="en-US" altLang="zh-CN" sz="2200" i="1">
                <a:solidFill>
                  <a:srgbClr val="000000"/>
                </a:solidFill>
                <a:latin typeface="Times New Roman" panose="02020603050405020304" pitchFamily="18" charset="0"/>
                <a:cs typeface="Times New Roman" panose="02020603050405020304" pitchFamily="18" charset="0"/>
              </a:rPr>
              <a:t>t=t</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Δ</a:t>
            </a:r>
            <a:r>
              <a:rPr lang="en-US" altLang="zh-CN" sz="2200" i="1">
                <a:solidFill>
                  <a:srgbClr val="000000"/>
                </a:solidFill>
                <a:latin typeface="Times New Roman" panose="02020603050405020304" pitchFamily="18" charset="0"/>
                <a:cs typeface="Times New Roman" panose="02020603050405020304" pitchFamily="18" charset="0"/>
              </a:rPr>
              <a:t>t=</a:t>
            </a:r>
            <a:r>
              <a:rPr lang="en-US" altLang="zh-CN" sz="2200">
                <a:solidFill>
                  <a:srgbClr val="000000"/>
                </a:solidFill>
                <a:latin typeface="Times New Roman" panose="02020603050405020304" pitchFamily="18" charset="0"/>
                <a:cs typeface="Times New Roman" panose="02020603050405020304" pitchFamily="18" charset="0"/>
              </a:rPr>
              <a:t>25</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45</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i="1"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2">
                                            <p:txEl>
                                              <p:pRg st="6" end="6"/>
                                            </p:txEl>
                                          </p:spTgt>
                                        </p:tgtEl>
                                        <p:attrNameLst>
                                          <p:attrName>style.visibility</p:attrName>
                                        </p:attrNameLst>
                                      </p:cBhvr>
                                      <p:to>
                                        <p:strVal val="visible"/>
                                      </p:to>
                                    </p:set>
                                    <p:animEffect transition="in" filter="wipe(down)">
                                      <p:cBhvr>
                                        <p:cTn id="18" dur="500"/>
                                        <p:tgtEl>
                                          <p:spTgt spid="2">
                                            <p:txEl>
                                              <p:pRg st="6" end="6"/>
                                            </p:txEl>
                                          </p:spTgt>
                                        </p:tgtEl>
                                      </p:cBhvr>
                                    </p:animEffect>
                                  </p:childTnLst>
                                </p:cTn>
                              </p:par>
                              <p:par>
                                <p:cTn id="19" presetID="22" presetClass="entr" presetSubtype="4"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down)">
                                      <p:cBhvr>
                                        <p:cTn id="21" dur="500"/>
                                        <p:tgtEl>
                                          <p:spTgt spid="3"/>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down)">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2919864"/>
            <a:ext cx="8128000" cy="130873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中考</a:t>
            </a:r>
            <a:r>
              <a:rPr lang="zh-CN" altLang="zh-CN" sz="2200">
                <a:solidFill>
                  <a:srgbClr val="000000"/>
                </a:solidFill>
                <a:latin typeface="Times New Roman" panose="02020603050405020304" pitchFamily="18" charset="0"/>
                <a:cs typeface="Times New Roman" panose="02020603050405020304" pitchFamily="18" charset="0"/>
              </a:rPr>
              <a:t>关于热量的</a:t>
            </a:r>
            <a:r>
              <a:rPr lang="zh-CN" altLang="zh-CN" sz="2200" smtClean="0">
                <a:solidFill>
                  <a:srgbClr val="000000"/>
                </a:solidFill>
                <a:latin typeface="Times New Roman" panose="02020603050405020304" pitchFamily="18" charset="0"/>
                <a:cs typeface="Times New Roman" panose="02020603050405020304" pitchFamily="18" charset="0"/>
              </a:rPr>
              <a:t>计算</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一般出现在填空题和综合题中。包括热传递过程中吸热与放热的计算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燃料燃烧释放热量的计算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热机、锅炉、太阳能集热器等设备利用热量的计算。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764704"/>
            <a:ext cx="8128000" cy="455612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i="1"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湖北宜昌中考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近年来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宜昌市着力打造生态能源示范村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新增太阳能热水器</a:t>
            </a:r>
            <a:r>
              <a:rPr lang="en-US" altLang="zh-CN" sz="2200">
                <a:solidFill>
                  <a:srgbClr val="000000"/>
                </a:solidFill>
                <a:latin typeface="Times New Roman" panose="02020603050405020304" pitchFamily="18" charset="0"/>
                <a:cs typeface="Times New Roman" panose="02020603050405020304" pitchFamily="18" charset="0"/>
              </a:rPr>
              <a:t>4 000</a:t>
            </a:r>
            <a:r>
              <a:rPr lang="zh-CN" altLang="zh-CN" sz="2200">
                <a:solidFill>
                  <a:srgbClr val="000000"/>
                </a:solidFill>
                <a:latin typeface="Times New Roman" panose="02020603050405020304" pitchFamily="18" charset="0"/>
                <a:cs typeface="Times New Roman" panose="02020603050405020304" pitchFamily="18" charset="0"/>
              </a:rPr>
              <a:t>多台。如图所示某太阳能热水器接收太阳能的有效面积为</a:t>
            </a:r>
            <a:r>
              <a:rPr lang="en-US" altLang="zh-CN" sz="2200">
                <a:solidFill>
                  <a:srgbClr val="000000"/>
                </a:solidFill>
                <a:latin typeface="Times New Roman" panose="02020603050405020304" pitchFamily="18" charset="0"/>
                <a:cs typeface="Times New Roman" panose="02020603050405020304" pitchFamily="18" charset="0"/>
              </a:rPr>
              <a:t>3 m</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假设某天有效光照时间为</a:t>
            </a:r>
            <a:r>
              <a:rPr lang="en-US" altLang="zh-CN" sz="2200">
                <a:solidFill>
                  <a:srgbClr val="000000"/>
                </a:solidFill>
                <a:latin typeface="Times New Roman" panose="02020603050405020304" pitchFamily="18" charset="0"/>
                <a:cs typeface="Times New Roman" panose="02020603050405020304" pitchFamily="18" charset="0"/>
              </a:rPr>
              <a:t>6 h,</a:t>
            </a:r>
            <a:r>
              <a:rPr lang="zh-CN" altLang="zh-CN" sz="2200">
                <a:solidFill>
                  <a:srgbClr val="000000"/>
                </a:solidFill>
                <a:latin typeface="Times New Roman" panose="02020603050405020304" pitchFamily="18" charset="0"/>
                <a:cs typeface="Times New Roman" panose="02020603050405020304" pitchFamily="18" charset="0"/>
              </a:rPr>
              <a:t>每平方米太阳的平均辐射功率为</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 J/h,</a:t>
            </a:r>
            <a:r>
              <a:rPr lang="zh-CN" altLang="zh-CN" sz="2200">
                <a:solidFill>
                  <a:srgbClr val="000000"/>
                </a:solidFill>
                <a:latin typeface="Times New Roman" panose="02020603050405020304" pitchFamily="18" charset="0"/>
                <a:cs typeface="Times New Roman" panose="02020603050405020304" pitchFamily="18" charset="0"/>
              </a:rPr>
              <a:t>将热水器内初温为</a:t>
            </a:r>
            <a:r>
              <a:rPr lang="en-US" altLang="zh-CN" sz="2200">
                <a:solidFill>
                  <a:srgbClr val="000000"/>
                </a:solidFill>
                <a:latin typeface="Times New Roman" panose="02020603050405020304" pitchFamily="18" charset="0"/>
                <a:cs typeface="Times New Roman" panose="02020603050405020304" pitchFamily="18" charset="0"/>
              </a:rPr>
              <a:t>15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cs typeface="Times New Roman" panose="02020603050405020304" pitchFamily="18" charset="0"/>
              </a:rPr>
              <a:t>的水温度升高到</a:t>
            </a:r>
            <a:r>
              <a:rPr lang="en-US" altLang="zh-CN" sz="2200">
                <a:solidFill>
                  <a:srgbClr val="000000"/>
                </a:solidFill>
                <a:latin typeface="Times New Roman" panose="02020603050405020304" pitchFamily="18" charset="0"/>
                <a:cs typeface="Times New Roman" panose="02020603050405020304" pitchFamily="18" charset="0"/>
              </a:rPr>
              <a:t>70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太阳能热水器的工作效率为</a:t>
            </a:r>
            <a:r>
              <a:rPr lang="en-US" altLang="zh-CN" sz="2200">
                <a:solidFill>
                  <a:srgbClr val="000000"/>
                </a:solidFill>
                <a:latin typeface="Times New Roman" panose="02020603050405020304" pitchFamily="18" charset="0"/>
                <a:cs typeface="Times New Roman" panose="02020603050405020304" pitchFamily="18" charset="0"/>
              </a:rPr>
              <a:t>50%)</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家用燃气热水器的工作效率为</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cs typeface="Times New Roman" panose="02020603050405020304" pitchFamily="18" charset="0"/>
              </a:rPr>
              <a:t>把相同质量的水从</a:t>
            </a:r>
            <a:r>
              <a:rPr lang="en-US" altLang="zh-CN" sz="2200">
                <a:solidFill>
                  <a:srgbClr val="000000"/>
                </a:solidFill>
                <a:latin typeface="Times New Roman" panose="02020603050405020304" pitchFamily="18" charset="0"/>
                <a:cs typeface="Times New Roman" panose="02020603050405020304" pitchFamily="18" charset="0"/>
              </a:rPr>
              <a:t>15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cs typeface="Times New Roman" panose="02020603050405020304" pitchFamily="18" charset="0"/>
              </a:rPr>
              <a:t>加热到</a:t>
            </a:r>
            <a:r>
              <a:rPr lang="en-US" altLang="zh-CN" sz="2200">
                <a:solidFill>
                  <a:srgbClr val="000000"/>
                </a:solidFill>
                <a:latin typeface="Times New Roman" panose="02020603050405020304" pitchFamily="18" charset="0"/>
                <a:cs typeface="Times New Roman" panose="02020603050405020304" pitchFamily="18" charset="0"/>
              </a:rPr>
              <a:t>70 </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使用太阳能热水器可节约多少千克液化石油气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液化石油气的热值为</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 J/kg)</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人们利用太阳能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除了转化为内能之外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光电转换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即利用</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太阳能电池</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光伏电池</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将太阳能转化为电能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光化转换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即通过</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光合作用</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植物</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将太阳能转化为化学能。</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927648" y="5229200"/>
          <a:ext cx="6106686" cy="1374447"/>
        </p:xfrm>
        <a:graphic>
          <a:graphicData uri="http://schemas.openxmlformats.org/presentationml/2006/ole">
            <mc:AlternateContent xmlns:mc="http://schemas.openxmlformats.org/markup-compatibility/2006">
              <mc:Choice xmlns:v="urn:schemas-microsoft-com:vml" Requires="v">
                <p:oleObj spid="_x0000_s9224" name="文档" r:id="rId4" imgW="3839210" imgH="865505" progId="Word.Document.12">
                  <p:embed/>
                </p:oleObj>
              </mc:Choice>
              <mc:Fallback>
                <p:oleObj name="文档" r:id="rId4" imgW="3839210" imgH="865505" progId="Word.Document.12">
                  <p:embed/>
                  <p:pic>
                    <p:nvPicPr>
                      <p:cNvPr id="0" name="图片 9220"/>
                      <p:cNvPicPr/>
                      <p:nvPr/>
                    </p:nvPicPr>
                    <p:blipFill>
                      <a:blip r:embed="rId5"/>
                      <a:stretch>
                        <a:fillRect/>
                      </a:stretch>
                    </p:blipFill>
                    <p:spPr>
                      <a:xfrm>
                        <a:off x="2927648" y="5229200"/>
                        <a:ext cx="6106686" cy="1374447"/>
                      </a:xfrm>
                      <a:prstGeom prst="rect">
                        <a:avLst/>
                      </a:prstGeom>
                    </p:spPr>
                  </p:pic>
                </p:oleObj>
              </mc:Fallback>
            </mc:AlternateContent>
          </a:graphicData>
        </a:graphic>
      </p:graphicFrame>
      <p:sp>
        <p:nvSpPr>
          <p:cNvPr id="4" name="矩形 3"/>
          <p:cNvSpPr/>
          <p:nvPr/>
        </p:nvSpPr>
        <p:spPr>
          <a:xfrm>
            <a:off x="2018924" y="4498729"/>
            <a:ext cx="2789028"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97772" y="4903343"/>
            <a:ext cx="190494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908720"/>
            <a:ext cx="8128000" cy="293243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a:t>
            </a:r>
            <a:r>
              <a:rPr lang="zh-CN" altLang="zh-CN" sz="2200" i="1">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NEU-BZ-S92"/>
                <a:ea typeface="方正宋黑_GBK" panose="03000509000000000000" pitchFamily="65" charset="-122"/>
                <a:cs typeface="Times New Roman" panose="02020603050405020304" pitchFamily="18" charset="0"/>
              </a:rPr>
              <a:t>太阳能热水器接收太阳能</a:t>
            </a:r>
            <a:r>
              <a:rPr lang="en-US" altLang="zh-CN" sz="2200" i="1">
                <a:solidFill>
                  <a:srgbClr val="000000"/>
                </a:solidFill>
                <a:latin typeface="Times New Roman" panose="02020603050405020304" pitchFamily="18" charset="0"/>
                <a:cs typeface="Times New Roman" panose="02020603050405020304" pitchFamily="18" charset="0"/>
              </a:rPr>
              <a:t>W</a:t>
            </a:r>
            <a:r>
              <a:rPr lang="zh-CN" altLang="zh-CN" sz="2200" baseline="-25000">
                <a:solidFill>
                  <a:srgbClr val="000000"/>
                </a:solidFill>
                <a:latin typeface="NEU-BZ-S92"/>
                <a:ea typeface="方正宋黑_GBK" panose="03000509000000000000" pitchFamily="65" charset="-122"/>
                <a:cs typeface="Times New Roman" panose="02020603050405020304" pitchFamily="18" charset="0"/>
              </a:rPr>
              <a:t>太</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J/(h·m</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h</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太阳能热水器的工作效率为</a:t>
            </a:r>
            <a:r>
              <a:rPr lang="en-US" altLang="zh-CN" sz="2200">
                <a:solidFill>
                  <a:srgbClr val="000000"/>
                </a:solidFill>
                <a:latin typeface="Times New Roman" panose="02020603050405020304" pitchFamily="18" charset="0"/>
                <a:cs typeface="Times New Roman" panose="02020603050405020304" pitchFamily="18" charset="0"/>
              </a:rPr>
              <a:t>50%,</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水吸收的热量</a:t>
            </a:r>
            <a:r>
              <a:rPr lang="en-US" altLang="zh-CN" sz="2200" i="1">
                <a:solidFill>
                  <a:srgbClr val="000000"/>
                </a:solidFill>
                <a:latin typeface="Times New Roman" panose="02020603050405020304" pitchFamily="18" charset="0"/>
                <a:cs typeface="Times New Roman" panose="02020603050405020304" pitchFamily="18" charset="0"/>
              </a:rPr>
              <a:t>Q</a:t>
            </a:r>
            <a:r>
              <a:rPr lang="zh-CN" altLang="zh-CN" sz="2200" baseline="-25000">
                <a:solidFill>
                  <a:srgbClr val="000000"/>
                </a:solidFill>
                <a:latin typeface="NEU-BZ-S92"/>
                <a:ea typeface="方正宋黑_GBK" panose="03000509000000000000" pitchFamily="65" charset="-122"/>
                <a:cs typeface="Times New Roman" panose="02020603050405020304" pitchFamily="18" charset="0"/>
              </a:rPr>
              <a:t>吸</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η</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W</a:t>
            </a:r>
            <a:r>
              <a:rPr lang="zh-CN" altLang="zh-CN" sz="2200" baseline="-25000">
                <a:solidFill>
                  <a:srgbClr val="000000"/>
                </a:solidFill>
                <a:latin typeface="NEU-BZ-S92"/>
                <a:ea typeface="方正宋黑_GBK" panose="03000509000000000000" pitchFamily="65" charset="-122"/>
                <a:cs typeface="Times New Roman" panose="02020603050405020304" pitchFamily="18" charset="0"/>
              </a:rPr>
              <a:t>太</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16</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都把相同质量的水从</a:t>
            </a:r>
            <a:r>
              <a:rPr lang="en-US" altLang="zh-CN" sz="2200">
                <a:solidFill>
                  <a:srgbClr val="000000"/>
                </a:solidFill>
                <a:latin typeface="Times New Roman" panose="02020603050405020304" pitchFamily="18" charset="0"/>
                <a:cs typeface="Times New Roman" panose="02020603050405020304" pitchFamily="18" charset="0"/>
              </a:rPr>
              <a:t>15</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加热到</a:t>
            </a:r>
            <a:r>
              <a:rPr lang="en-US" altLang="zh-CN" sz="2200">
                <a:solidFill>
                  <a:srgbClr val="000000"/>
                </a:solidFill>
                <a:latin typeface="Times New Roman" panose="02020603050405020304" pitchFamily="18" charset="0"/>
                <a:cs typeface="Times New Roman" panose="02020603050405020304" pitchFamily="18" charset="0"/>
              </a:rPr>
              <a:t>70</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则水吸收的热量相同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且家用燃气热水器的工作效率为</a:t>
            </a:r>
            <a:r>
              <a:rPr lang="en-US" altLang="zh-CN" sz="2200">
                <a:solidFill>
                  <a:srgbClr val="000000"/>
                </a:solidFill>
                <a:latin typeface="Times New Roman" panose="02020603050405020304" pitchFamily="18" charset="0"/>
                <a:cs typeface="Times New Roman" panose="02020603050405020304" pitchFamily="18" charset="0"/>
              </a:rPr>
              <a:t>60%,</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351584" y="3787387"/>
          <a:ext cx="8128000" cy="1324962"/>
        </p:xfrm>
        <a:graphic>
          <a:graphicData uri="http://schemas.openxmlformats.org/presentationml/2006/ole">
            <mc:AlternateContent xmlns:mc="http://schemas.openxmlformats.org/markup-compatibility/2006">
              <mc:Choice xmlns:v="urn:schemas-microsoft-com:vml" Requires="v">
                <p:oleObj spid="_x0000_s10248" name="文档" r:id="rId4" imgW="3839210" imgH="626110" progId="Word.Document.12">
                  <p:embed/>
                </p:oleObj>
              </mc:Choice>
              <mc:Fallback>
                <p:oleObj name="文档" r:id="rId4" imgW="3839210" imgH="626110" progId="Word.Document.12">
                  <p:embed/>
                  <p:pic>
                    <p:nvPicPr>
                      <p:cNvPr id="0" name="图片 10244"/>
                      <p:cNvPicPr/>
                      <p:nvPr/>
                    </p:nvPicPr>
                    <p:blipFill>
                      <a:blip r:embed="rId5"/>
                      <a:stretch>
                        <a:fillRect/>
                      </a:stretch>
                    </p:blipFill>
                    <p:spPr>
                      <a:xfrm>
                        <a:off x="2351584" y="3787387"/>
                        <a:ext cx="8128000" cy="1324962"/>
                      </a:xfrm>
                      <a:prstGeom prst="rect">
                        <a:avLst/>
                      </a:prstGeom>
                    </p:spPr>
                  </p:pic>
                </p:oleObj>
              </mc:Fallback>
            </mc:AlternateContent>
          </a:graphicData>
        </a:graphic>
      </p:graphicFrame>
      <p:sp>
        <p:nvSpPr>
          <p:cNvPr id="4" name="矩形 3"/>
          <p:cNvSpPr>
            <a:spLocks noChangeAspect="1"/>
          </p:cNvSpPr>
          <p:nvPr/>
        </p:nvSpPr>
        <p:spPr>
          <a:xfrm>
            <a:off x="2032000" y="5117448"/>
            <a:ext cx="8128000" cy="130873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使用太阳能热水器可节约</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a:t>
            </a:r>
            <a:r>
              <a:rPr lang="zh-CN" altLang="zh-CN" sz="2200">
                <a:solidFill>
                  <a:srgbClr val="000000"/>
                </a:solidFill>
                <a:latin typeface="NEU-BZ-S92"/>
                <a:ea typeface="方正宋黑_GBK" panose="03000509000000000000" pitchFamily="65" charset="-122"/>
                <a:cs typeface="Times New Roman" panose="02020603050405020304" pitchFamily="18" charset="0"/>
              </a:rPr>
              <a:t>液化石油气。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NEU-BZ-S92"/>
                <a:ea typeface="方正宋黑_GBK" panose="03000509000000000000" pitchFamily="65" charset="-122"/>
                <a:cs typeface="Times New Roman" panose="02020603050405020304" pitchFamily="18" charset="0"/>
              </a:rPr>
              <a:t>光电转换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是通过太阳能电池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光伏电池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把太阳能转化为电能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光化转换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是通过植物的光合作用把太阳能转化为化学能。</a:t>
            </a:r>
            <a:r>
              <a:rPr lang="zh-CN" altLang="zh-CN" sz="2200" i="1">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wipe(down)">
                                      <p:cBhvr>
                                        <p:cTn id="16" dur="500"/>
                                        <p:tgtEl>
                                          <p:spTgt spid="2">
                                            <p:txEl>
                                              <p:pRg st="4" end="4"/>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down)">
                                      <p:cBhvr>
                                        <p:cTn id="19" dur="500"/>
                                        <p:tgtEl>
                                          <p:spTgt spid="3"/>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382691"/>
            <a:ext cx="8128000" cy="3340100"/>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13</a:t>
            </a:r>
            <a:r>
              <a:rPr lang="en-US" altLang="zh-CN" sz="2200" i="1"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十一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假期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小明一家驱车外出旅游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如图。当汽车以</a:t>
            </a:r>
            <a:r>
              <a:rPr lang="en-US" altLang="zh-CN" sz="2200">
                <a:solidFill>
                  <a:srgbClr val="000000"/>
                </a:solidFill>
                <a:latin typeface="Times New Roman" panose="02020603050405020304" pitchFamily="18" charset="0"/>
                <a:cs typeface="Times New Roman" panose="02020603050405020304" pitchFamily="18" charset="0"/>
              </a:rPr>
              <a:t>108 km/h</a:t>
            </a:r>
            <a:r>
              <a:rPr lang="zh-CN" altLang="zh-CN" sz="2200">
                <a:solidFill>
                  <a:srgbClr val="000000"/>
                </a:solidFill>
                <a:latin typeface="Times New Roman" panose="02020603050405020304" pitchFamily="18" charset="0"/>
                <a:cs typeface="Times New Roman" panose="02020603050405020304" pitchFamily="18" charset="0"/>
              </a:rPr>
              <a:t>的速度在高速公路上匀速直线行驶时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汽车受到的阻力是整车重</a:t>
            </a:r>
            <a:r>
              <a:rPr lang="zh-CN" altLang="zh-CN" sz="2200" smtClean="0">
                <a:solidFill>
                  <a:srgbClr val="000000"/>
                </a:solidFill>
                <a:latin typeface="Times New Roman" panose="02020603050405020304" pitchFamily="18" charset="0"/>
                <a:cs typeface="Times New Roman" panose="02020603050405020304" pitchFamily="18" charset="0"/>
              </a:rPr>
              <a:t>的</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效率为</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cs typeface="Times New Roman" panose="02020603050405020304" pitchFamily="18" charset="0"/>
              </a:rPr>
              <a:t>。已知汽车整车质量为</a:t>
            </a:r>
            <a:r>
              <a:rPr lang="en-US" altLang="zh-CN" sz="2200">
                <a:solidFill>
                  <a:srgbClr val="000000"/>
                </a:solidFill>
                <a:latin typeface="Times New Roman" panose="02020603050405020304" pitchFamily="18" charset="0"/>
                <a:cs typeface="Times New Roman" panose="02020603050405020304" pitchFamily="18" charset="0"/>
              </a:rPr>
              <a:t>1 500 kg,</a:t>
            </a:r>
            <a:r>
              <a:rPr lang="zh-CN" altLang="zh-CN" sz="2200">
                <a:solidFill>
                  <a:srgbClr val="000000"/>
                </a:solidFill>
                <a:latin typeface="Times New Roman" panose="02020603050405020304" pitchFamily="18" charset="0"/>
                <a:cs typeface="Times New Roman" panose="02020603050405020304" pitchFamily="18" charset="0"/>
              </a:rPr>
              <a:t>油箱加了</a:t>
            </a:r>
            <a:r>
              <a:rPr lang="en-US" altLang="zh-CN" sz="2200">
                <a:solidFill>
                  <a:srgbClr val="000000"/>
                </a:solidFill>
                <a:latin typeface="Times New Roman" panose="02020603050405020304" pitchFamily="18" charset="0"/>
                <a:cs typeface="Times New Roman" panose="02020603050405020304" pitchFamily="18" charset="0"/>
              </a:rPr>
              <a:t>20 L</a:t>
            </a:r>
            <a:r>
              <a:rPr lang="zh-CN" altLang="zh-CN" sz="2200">
                <a:solidFill>
                  <a:srgbClr val="000000"/>
                </a:solidFill>
                <a:latin typeface="Times New Roman" panose="02020603050405020304" pitchFamily="18" charset="0"/>
                <a:cs typeface="Times New Roman" panose="02020603050405020304" pitchFamily="18" charset="0"/>
              </a:rPr>
              <a:t>汽油。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汽油热值</a:t>
            </a:r>
            <a:r>
              <a:rPr lang="en-US" altLang="zh-CN" sz="2200" i="1">
                <a:solidFill>
                  <a:srgbClr val="000000"/>
                </a:solidFill>
                <a:latin typeface="Times New Roman" panose="02020603050405020304" pitchFamily="18" charset="0"/>
                <a:cs typeface="Times New Roman" panose="02020603050405020304" pitchFamily="18" charset="0"/>
              </a:rPr>
              <a:t>q=</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 J/L)</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油箱里的汽油完全燃烧释放的热量为多少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用完油箱中的汽油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汽车最多能做多少有用功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该车最多可以匀速直线行驶多少米的路程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9264352" y="1988840"/>
          <a:ext cx="1185862" cy="450850"/>
        </p:xfrm>
        <a:graphic>
          <a:graphicData uri="http://schemas.openxmlformats.org/presentationml/2006/ole">
            <mc:AlternateContent xmlns:mc="http://schemas.openxmlformats.org/markup-compatibility/2006">
              <mc:Choice xmlns:v="urn:schemas-microsoft-com:vml" Requires="v">
                <p:oleObj spid="_x0000_s11272" name="文档" r:id="rId4" imgW="830580" imgH="313690" progId="Word.Document.12">
                  <p:embed/>
                </p:oleObj>
              </mc:Choice>
              <mc:Fallback>
                <p:oleObj name="文档" r:id="rId4" imgW="830580" imgH="313690" progId="Word.Document.12">
                  <p:embed/>
                  <p:pic>
                    <p:nvPicPr>
                      <p:cNvPr id="0" name="图片 11268"/>
                      <p:cNvPicPr/>
                      <p:nvPr/>
                    </p:nvPicPr>
                    <p:blipFill>
                      <a:blip r:embed="rId5"/>
                      <a:stretch>
                        <a:fillRect/>
                      </a:stretch>
                    </p:blipFill>
                    <p:spPr>
                      <a:xfrm>
                        <a:off x="9264352" y="1988840"/>
                        <a:ext cx="1185862" cy="450850"/>
                      </a:xfrm>
                      <a:prstGeom prst="rect">
                        <a:avLst/>
                      </a:prstGeom>
                    </p:spPr>
                  </p:pic>
                </p:oleObj>
              </mc:Fallback>
            </mc:AlternateContent>
          </a:graphicData>
        </a:graphic>
      </p:graphicFrame>
    </p:spTree>
  </p:cSld>
  <p:clrMapOvr>
    <a:masterClrMapping/>
  </p:clrMapOvr>
  <p:transition spd="med">
    <p:cove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980728"/>
            <a:ext cx="8128000" cy="374396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(1)6</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(2)6</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76</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a:t>
            </a:r>
            <a:r>
              <a:rPr lang="zh-CN" altLang="zh-CN" sz="2200" i="1">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NEU-BZ-S92"/>
                <a:ea typeface="方正宋黑_GBK" panose="03000509000000000000" pitchFamily="65" charset="-122"/>
                <a:cs typeface="Times New Roman" panose="02020603050405020304" pitchFamily="18" charset="0"/>
              </a:rPr>
              <a:t>汽油完全燃烧释放的热量</a:t>
            </a:r>
            <a:r>
              <a:rPr lang="en-US" altLang="zh-CN" sz="2200" i="1">
                <a:solidFill>
                  <a:srgbClr val="000000"/>
                </a:solidFill>
                <a:latin typeface="Times New Roman" panose="02020603050405020304" pitchFamily="18" charset="0"/>
                <a:cs typeface="Times New Roman" panose="02020603050405020304" pitchFamily="18" charset="0"/>
              </a:rPr>
              <a:t>Q</a:t>
            </a:r>
            <a:r>
              <a:rPr lang="zh-CN" altLang="zh-CN" sz="2200" baseline="-25000">
                <a:solidFill>
                  <a:srgbClr val="000000"/>
                </a:solidFill>
                <a:latin typeface="NEU-BZ-S92"/>
                <a:ea typeface="方正宋黑_GBK" panose="03000509000000000000" pitchFamily="65" charset="-122"/>
                <a:cs typeface="Times New Roman" panose="02020603050405020304" pitchFamily="18" charset="0"/>
              </a:rPr>
              <a:t>放</a:t>
            </a:r>
            <a:r>
              <a:rPr lang="en-US" altLang="zh-CN" sz="2200" i="1">
                <a:solidFill>
                  <a:srgbClr val="000000"/>
                </a:solidFill>
                <a:latin typeface="Times New Roman" panose="02020603050405020304" pitchFamily="18" charset="0"/>
                <a:cs typeface="Times New Roman" panose="02020603050405020304" pitchFamily="18" charset="0"/>
              </a:rPr>
              <a:t>=Vq=</a:t>
            </a:r>
            <a:r>
              <a:rPr lang="en-US" altLang="zh-CN" sz="2200">
                <a:solidFill>
                  <a:srgbClr val="000000"/>
                </a:solidFill>
                <a:latin typeface="Times New Roman" panose="02020603050405020304" pitchFamily="18" charset="0"/>
                <a:cs typeface="Times New Roman" panose="02020603050405020304" pitchFamily="18" charset="0"/>
              </a:rPr>
              <a:t>20</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L</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J/L</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NEU-BZ-S92"/>
                <a:ea typeface="方正宋黑_GBK" panose="03000509000000000000" pitchFamily="65" charset="-122"/>
                <a:cs typeface="Times New Roman" panose="02020603050405020304" pitchFamily="18" charset="0"/>
              </a:rPr>
              <a:t>用完油箱中的汽油汽车最多能做的有用功</a:t>
            </a:r>
            <a:r>
              <a:rPr lang="en-US" altLang="zh-CN" sz="2200" i="1">
                <a:solidFill>
                  <a:srgbClr val="000000"/>
                </a:solidFill>
                <a:latin typeface="Times New Roman" panose="02020603050405020304" pitchFamily="18" charset="0"/>
                <a:cs typeface="Times New Roman" panose="02020603050405020304" pitchFamily="18" charset="0"/>
              </a:rPr>
              <a:t>W=</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η</a:t>
            </a:r>
            <a:r>
              <a:rPr lang="en-US" altLang="zh-CN" sz="2200" i="1">
                <a:solidFill>
                  <a:srgbClr val="000000"/>
                </a:solidFill>
                <a:latin typeface="Times New Roman" panose="02020603050405020304" pitchFamily="18" charset="0"/>
                <a:cs typeface="Times New Roman" panose="02020603050405020304" pitchFamily="18" charset="0"/>
              </a:rPr>
              <a:t>Q</a:t>
            </a:r>
            <a:r>
              <a:rPr lang="zh-CN" altLang="zh-CN" sz="2200" baseline="-25000">
                <a:solidFill>
                  <a:srgbClr val="000000"/>
                </a:solidFill>
                <a:latin typeface="NEU-BZ-S92"/>
                <a:ea typeface="方正宋黑_GBK" panose="03000509000000000000" pitchFamily="65" charset="-122"/>
                <a:cs typeface="Times New Roman" panose="02020603050405020304" pitchFamily="18" charset="0"/>
              </a:rPr>
              <a:t>放</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smtClean="0">
                <a:solidFill>
                  <a:srgbClr val="000000"/>
                </a:solidFill>
                <a:latin typeface="Times New Roman" panose="02020603050405020304" pitchFamily="18" charset="0"/>
              </a:rPr>
              <a:t>    (</a:t>
            </a:r>
            <a:r>
              <a:rPr lang="en-US" altLang="zh-CN" sz="2200">
                <a:solidFill>
                  <a:srgbClr val="000000"/>
                </a:solidFill>
                <a:latin typeface="Times New Roman" panose="02020603050405020304" pitchFamily="18" charset="0"/>
              </a:rPr>
              <a:t>3)</a:t>
            </a:r>
            <a:r>
              <a:rPr lang="zh-CN" altLang="zh-CN" sz="2200">
                <a:solidFill>
                  <a:srgbClr val="000000"/>
                </a:solidFill>
                <a:latin typeface="NEU-BZ-S92"/>
                <a:ea typeface="方正宋黑_GBK" panose="03000509000000000000" pitchFamily="65" charset="-122"/>
                <a:cs typeface="Times New Roman" panose="02020603050405020304" pitchFamily="18" charset="0"/>
              </a:rPr>
              <a:t>因汽车匀速行驶时处于平衡状态</a:t>
            </a:r>
            <a:r>
              <a:rPr lang="en-US" altLang="zh-CN" sz="2200">
                <a:solidFill>
                  <a:srgbClr val="000000"/>
                </a:solidFill>
                <a:latin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受到的牵引力和阻力是一对平衡力</a:t>
            </a:r>
            <a:r>
              <a:rPr lang="en-US" altLang="zh-CN" sz="2200">
                <a:solidFill>
                  <a:srgbClr val="000000"/>
                </a:solidFill>
                <a:latin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所以</a:t>
            </a:r>
            <a:r>
              <a:rPr lang="en-US" altLang="zh-CN" sz="2200">
                <a:solidFill>
                  <a:srgbClr val="000000"/>
                </a:solidFill>
                <a:latin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汽车受到的牵引力</a:t>
            </a:r>
            <a:r>
              <a:rPr lang="en-US" altLang="zh-CN" sz="2200" i="1">
                <a:solidFill>
                  <a:srgbClr val="000000"/>
                </a:solidFill>
                <a:latin typeface="Times New Roman" panose="02020603050405020304" pitchFamily="18" charset="0"/>
              </a:rPr>
              <a:t>F=F</a:t>
            </a:r>
            <a:r>
              <a:rPr lang="en-US" altLang="zh-CN" sz="2200" baseline="-25000">
                <a:solidFill>
                  <a:srgbClr val="000000"/>
                </a:solidFill>
                <a:latin typeface="Times New Roman" panose="02020603050405020304" pitchFamily="18" charset="0"/>
              </a:rPr>
              <a:t>f</a:t>
            </a:r>
            <a:r>
              <a:rPr lang="en-US" altLang="zh-CN" sz="2200" i="1">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rPr>
              <a:t>0</a:t>
            </a:r>
            <a:r>
              <a:rPr lang="en-US" altLang="zh-CN" sz="2200" i="1">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rPr>
              <a:t>1</a:t>
            </a:r>
            <a:r>
              <a:rPr lang="en-US" altLang="zh-CN" sz="2200" i="1">
                <a:solidFill>
                  <a:srgbClr val="000000"/>
                </a:solidFill>
                <a:latin typeface="Times New Roman" panose="02020603050405020304" pitchFamily="18" charset="0"/>
              </a:rPr>
              <a:t>G=</a:t>
            </a:r>
            <a:r>
              <a:rPr lang="en-US" altLang="zh-CN" sz="2200">
                <a:solidFill>
                  <a:srgbClr val="000000"/>
                </a:solidFill>
                <a:latin typeface="Times New Roman" panose="02020603050405020304" pitchFamily="18" charset="0"/>
              </a:rPr>
              <a:t>0</a:t>
            </a:r>
            <a:r>
              <a:rPr lang="en-US" altLang="zh-CN" sz="2200" i="1">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rPr>
              <a:t>1</a:t>
            </a:r>
            <a:r>
              <a:rPr lang="en-US" altLang="zh-CN" sz="2200" i="1">
                <a:solidFill>
                  <a:srgbClr val="000000"/>
                </a:solidFill>
                <a:latin typeface="Times New Roman" panose="02020603050405020304" pitchFamily="18" charset="0"/>
              </a:rPr>
              <a:t>mg=</a:t>
            </a:r>
            <a:r>
              <a:rPr lang="en-US" altLang="zh-CN" sz="2200">
                <a:solidFill>
                  <a:srgbClr val="000000"/>
                </a:solidFill>
                <a:latin typeface="Times New Roman" panose="02020603050405020304" pitchFamily="18" charset="0"/>
              </a:rPr>
              <a:t>0</a:t>
            </a:r>
            <a:r>
              <a:rPr lang="en-US" altLang="zh-CN" sz="2200" i="1">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rPr>
              <a:t>1</a:t>
            </a:r>
            <a:r>
              <a:rPr lang="en-US" altLang="zh-CN" sz="2200" i="1">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rPr>
              <a:t>1</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rPr>
              <a:t>500</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rPr>
              <a:t>kg</a:t>
            </a:r>
            <a:r>
              <a:rPr lang="en-US" altLang="zh-CN" sz="2200" i="1">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rPr>
              <a:t>10</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rPr>
              <a:t>N/kg</a:t>
            </a:r>
            <a:r>
              <a:rPr lang="en-US" altLang="zh-CN" sz="2200" i="1">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rPr>
              <a:t>1</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rPr>
              <a:t>500</a:t>
            </a:r>
            <a:r>
              <a:rPr lang="en-US" altLang="zh-CN" sz="2200">
                <a:solidFill>
                  <a:srgbClr val="000000"/>
                </a:solidFill>
                <a:latin typeface="NEU-BZ-S92"/>
                <a:ea typeface="方正宋黑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rPr>
              <a:t>N,</a:t>
            </a:r>
            <a:r>
              <a:rPr lang="zh-CN" altLang="zh-CN" sz="2200">
                <a:solidFill>
                  <a:srgbClr val="000000"/>
                </a:solidFill>
                <a:latin typeface="NEU-BZ-S92"/>
                <a:ea typeface="方正宋黑_GBK" panose="03000509000000000000" pitchFamily="65" charset="-122"/>
                <a:cs typeface="Times New Roman" panose="02020603050405020304" pitchFamily="18" charset="0"/>
              </a:rPr>
              <a:t>由</a:t>
            </a:r>
            <a:r>
              <a:rPr lang="en-US" altLang="zh-CN" sz="2200" i="1">
                <a:solidFill>
                  <a:srgbClr val="000000"/>
                </a:solidFill>
                <a:latin typeface="Times New Roman" panose="02020603050405020304" pitchFamily="18" charset="0"/>
              </a:rPr>
              <a:t>W=Fs</a:t>
            </a:r>
            <a:r>
              <a:rPr lang="zh-CN" altLang="zh-CN" sz="2200">
                <a:solidFill>
                  <a:srgbClr val="000000"/>
                </a:solidFill>
                <a:latin typeface="NEU-BZ-S92"/>
                <a:ea typeface="方正宋黑_GBK" panose="03000509000000000000" pitchFamily="65" charset="-122"/>
                <a:cs typeface="Times New Roman" panose="02020603050405020304" pitchFamily="18" charset="0"/>
              </a:rPr>
              <a:t>可得</a:t>
            </a:r>
            <a:r>
              <a:rPr lang="en-US" altLang="zh-CN" sz="2200">
                <a:solidFill>
                  <a:srgbClr val="000000"/>
                </a:solidFill>
                <a:latin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车最多可以匀速直线行驶</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的</a:t>
            </a:r>
            <a:endParaRPr lang="zh-CN" altLang="en-US" sz="2200"/>
          </a:p>
        </p:txBody>
      </p:sp>
      <p:graphicFrame>
        <p:nvGraphicFramePr>
          <p:cNvPr id="3" name="对象 2"/>
          <p:cNvGraphicFramePr>
            <a:graphicFrameLocks noChangeAspect="1"/>
          </p:cNvGraphicFramePr>
          <p:nvPr/>
        </p:nvGraphicFramePr>
        <p:xfrm>
          <a:off x="1543472" y="4797152"/>
          <a:ext cx="8128000" cy="568320"/>
        </p:xfrm>
        <a:graphic>
          <a:graphicData uri="http://schemas.openxmlformats.org/presentationml/2006/ole">
            <mc:AlternateContent xmlns:mc="http://schemas.openxmlformats.org/markup-compatibility/2006">
              <mc:Choice xmlns:v="urn:schemas-microsoft-com:vml" Requires="v">
                <p:oleObj spid="_x0000_s12296" name="文档" r:id="rId4" imgW="3839210" imgH="269875" progId="Word.Document.12">
                  <p:embed/>
                </p:oleObj>
              </mc:Choice>
              <mc:Fallback>
                <p:oleObj name="文档" r:id="rId4" imgW="3839210" imgH="269875" progId="Word.Document.12">
                  <p:embed/>
                  <p:pic>
                    <p:nvPicPr>
                      <p:cNvPr id="0" name="图片 12292"/>
                      <p:cNvPicPr/>
                      <p:nvPr/>
                    </p:nvPicPr>
                    <p:blipFill>
                      <a:blip r:embed="rId5"/>
                      <a:stretch>
                        <a:fillRect/>
                      </a:stretch>
                    </p:blipFill>
                    <p:spPr>
                      <a:xfrm>
                        <a:off x="1543472" y="4797152"/>
                        <a:ext cx="8128000" cy="568320"/>
                      </a:xfrm>
                      <a:prstGeom prst="rect">
                        <a:avLst/>
                      </a:prstGeom>
                    </p:spPr>
                  </p:pic>
                </p:oleObj>
              </mc:Fallback>
            </mc:AlternateContent>
          </a:graphicData>
        </a:graphic>
      </p:graphicFrame>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Effect transition="in" filter="wipe(down)">
                                      <p:cBhvr>
                                        <p:cTn id="13" dur="500"/>
                                        <p:tgtEl>
                                          <p:spTgt spid="2">
                                            <p:txEl>
                                              <p:pRg st="4" end="4"/>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2513599"/>
            <a:ext cx="8128000" cy="212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类型一</a:t>
            </a:r>
            <a:r>
              <a:rPr lang="zh-CN" altLang="zh-CN" sz="2200" i="1">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一般吸热计算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一般可以直接利用公式求解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应牢记公式。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吸热公式</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Q</a:t>
            </a:r>
            <a:r>
              <a:rPr lang="zh-CN" altLang="zh-CN" sz="2200" baseline="-25000">
                <a:solidFill>
                  <a:srgbClr val="000000"/>
                </a:solidFill>
                <a:latin typeface="Times New Roman" panose="02020603050405020304" pitchFamily="18" charset="0"/>
                <a:cs typeface="Times New Roman" panose="02020603050405020304" pitchFamily="18" charset="0"/>
              </a:rPr>
              <a:t>吸</a:t>
            </a:r>
            <a:r>
              <a:rPr lang="en-US" altLang="zh-CN" sz="2200" i="1">
                <a:solidFill>
                  <a:srgbClr val="000000"/>
                </a:solidFill>
                <a:latin typeface="Times New Roman" panose="02020603050405020304" pitchFamily="18" charset="0"/>
                <a:cs typeface="Times New Roman" panose="02020603050405020304" pitchFamily="18" charset="0"/>
              </a:rPr>
              <a:t>=cm</a:t>
            </a:r>
            <a:r>
              <a:rPr lang="en-US" altLang="zh-CN" sz="2200">
                <a:solidFill>
                  <a:srgbClr val="000000"/>
                </a:solidFill>
                <a:latin typeface="Times New Roman" panose="02020603050405020304" pitchFamily="18" charset="0"/>
                <a:cs typeface="Times New Roman" panose="02020603050405020304" pitchFamily="18" charset="0"/>
              </a:rPr>
              <a:t>Δ</a:t>
            </a:r>
            <a:r>
              <a:rPr lang="en-US" altLang="zh-CN" sz="2200" i="1">
                <a:solidFill>
                  <a:srgbClr val="000000"/>
                </a:solidFill>
                <a:latin typeface="Times New Roman" panose="02020603050405020304" pitchFamily="18" charset="0"/>
                <a:cs typeface="Times New Roman" panose="02020603050405020304" pitchFamily="18" charset="0"/>
              </a:rPr>
              <a:t>t=cm</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t-t</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放热公式</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Q</a:t>
            </a:r>
            <a:r>
              <a:rPr lang="zh-CN" altLang="zh-CN" sz="2200" baseline="-25000">
                <a:solidFill>
                  <a:srgbClr val="000000"/>
                </a:solidFill>
                <a:latin typeface="Times New Roman" panose="02020603050405020304" pitchFamily="18" charset="0"/>
                <a:cs typeface="Times New Roman" panose="02020603050405020304" pitchFamily="18" charset="0"/>
              </a:rPr>
              <a:t>放</a:t>
            </a:r>
            <a:r>
              <a:rPr lang="en-US" altLang="zh-CN" sz="2200" i="1">
                <a:solidFill>
                  <a:srgbClr val="000000"/>
                </a:solidFill>
                <a:latin typeface="Times New Roman" panose="02020603050405020304" pitchFamily="18" charset="0"/>
                <a:cs typeface="Times New Roman" panose="02020603050405020304" pitchFamily="18" charset="0"/>
              </a:rPr>
              <a:t>=cm</a:t>
            </a:r>
            <a:r>
              <a:rPr lang="en-US" altLang="zh-CN" sz="2200">
                <a:solidFill>
                  <a:srgbClr val="000000"/>
                </a:solidFill>
                <a:latin typeface="Times New Roman" panose="02020603050405020304" pitchFamily="18" charset="0"/>
                <a:cs typeface="Times New Roman" panose="02020603050405020304" pitchFamily="18" charset="0"/>
              </a:rPr>
              <a:t>Δ</a:t>
            </a:r>
            <a:r>
              <a:rPr lang="en-US" altLang="zh-CN" sz="2200" i="1">
                <a:solidFill>
                  <a:srgbClr val="000000"/>
                </a:solidFill>
                <a:latin typeface="Times New Roman" panose="02020603050405020304" pitchFamily="18" charset="0"/>
                <a:cs typeface="Times New Roman" panose="02020603050405020304" pitchFamily="18" charset="0"/>
              </a:rPr>
              <a:t>t=cm</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t</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燃料燃烧放热公式</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Q</a:t>
            </a:r>
            <a:r>
              <a:rPr lang="zh-CN" altLang="zh-CN" sz="2200" baseline="-25000">
                <a:solidFill>
                  <a:srgbClr val="000000"/>
                </a:solidFill>
                <a:latin typeface="Times New Roman" panose="02020603050405020304" pitchFamily="18" charset="0"/>
                <a:cs typeface="Times New Roman" panose="02020603050405020304" pitchFamily="18" charset="0"/>
              </a:rPr>
              <a:t>放</a:t>
            </a:r>
            <a:r>
              <a:rPr lang="en-US" altLang="zh-CN" sz="2200" i="1">
                <a:solidFill>
                  <a:srgbClr val="000000"/>
                </a:solidFill>
                <a:latin typeface="Times New Roman" panose="02020603050405020304" pitchFamily="18" charset="0"/>
                <a:cs typeface="Times New Roman" panose="02020603050405020304" pitchFamily="18" charset="0"/>
              </a:rPr>
              <a:t>=mq</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i="1">
                <a:solidFill>
                  <a:srgbClr val="000000"/>
                </a:solidFill>
                <a:latin typeface="Times New Roman" panose="02020603050405020304" pitchFamily="18" charset="0"/>
                <a:cs typeface="Times New Roman" panose="02020603050405020304" pitchFamily="18" charset="0"/>
              </a:rPr>
              <a:t>Q=Vq</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052736"/>
            <a:ext cx="8128000" cy="17145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1(2019·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江苏无锡中考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用煤气灶将质量为</a:t>
            </a:r>
            <a:r>
              <a:rPr lang="en-US" altLang="zh-CN" sz="2200">
                <a:solidFill>
                  <a:srgbClr val="000000"/>
                </a:solidFill>
                <a:latin typeface="Times New Roman" panose="02020603050405020304" pitchFamily="18" charset="0"/>
                <a:cs typeface="Times New Roman" panose="02020603050405020304" pitchFamily="18" charset="0"/>
              </a:rPr>
              <a:t>4 kg</a:t>
            </a:r>
            <a:r>
              <a:rPr lang="zh-CN" altLang="zh-CN" sz="2200">
                <a:solidFill>
                  <a:srgbClr val="000000"/>
                </a:solidFill>
                <a:latin typeface="Times New Roman" panose="02020603050405020304" pitchFamily="18" charset="0"/>
                <a:cs typeface="Times New Roman" panose="02020603050405020304" pitchFamily="18" charset="0"/>
              </a:rPr>
              <a:t>的水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25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cs typeface="Times New Roman" panose="02020603050405020304" pitchFamily="18" charset="0"/>
              </a:rPr>
              <a:t>加热到</a:t>
            </a:r>
            <a:r>
              <a:rPr lang="en-US" altLang="zh-CN" sz="2200">
                <a:solidFill>
                  <a:srgbClr val="000000"/>
                </a:solidFill>
                <a:latin typeface="Times New Roman" panose="02020603050405020304" pitchFamily="18" charset="0"/>
                <a:cs typeface="Times New Roman" panose="02020603050405020304" pitchFamily="18" charset="0"/>
              </a:rPr>
              <a:t>50 </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水吸收的热量为</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4</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10</a:t>
            </a:r>
            <a:r>
              <a:rPr lang="en-US" altLang="zh-CN" sz="2200" u="sng" baseline="30000">
                <a:solidFill>
                  <a:srgbClr val="FF0000"/>
                </a:solidFill>
                <a:uFill>
                  <a:solidFill>
                    <a:srgbClr val="000000"/>
                  </a:solidFill>
                </a:uFill>
                <a:latin typeface="Times New Roman" panose="02020603050405020304" pitchFamily="18" charset="0"/>
                <a:cs typeface="Times New Roman" panose="02020603050405020304" pitchFamily="18" charset="0"/>
              </a:rPr>
              <a:t>5</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J</a:t>
            </a:r>
            <a:r>
              <a:rPr lang="zh-CN" altLang="zh-CN" sz="2200">
                <a:solidFill>
                  <a:srgbClr val="000000"/>
                </a:solidFill>
                <a:latin typeface="Times New Roman" panose="02020603050405020304" pitchFamily="18" charset="0"/>
                <a:cs typeface="Times New Roman" panose="02020603050405020304" pitchFamily="18" charset="0"/>
              </a:rPr>
              <a:t>。若水吸收的热量等于煤气燃烧所放出的热量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则需要完全燃烧</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0</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01</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kg</a:t>
            </a:r>
            <a:r>
              <a:rPr lang="zh-CN" altLang="zh-CN" sz="2200">
                <a:solidFill>
                  <a:srgbClr val="000000"/>
                </a:solidFill>
                <a:latin typeface="Times New Roman" panose="02020603050405020304" pitchFamily="18" charset="0"/>
                <a:cs typeface="Times New Roman" panose="02020603050405020304" pitchFamily="18" charset="0"/>
              </a:rPr>
              <a:t>的煤气。</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baseline="-25000">
                <a:solidFill>
                  <a:srgbClr val="000000"/>
                </a:solidFill>
                <a:latin typeface="Times New Roman" panose="02020603050405020304" pitchFamily="18" charset="0"/>
                <a:cs typeface="Times New Roman" panose="02020603050405020304" pitchFamily="18" charset="0"/>
              </a:rPr>
              <a:t>水</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 J/(kg·</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q</a:t>
            </a:r>
            <a:r>
              <a:rPr lang="zh-CN" altLang="zh-CN" sz="2200" baseline="-25000">
                <a:solidFill>
                  <a:srgbClr val="000000"/>
                </a:solidFill>
                <a:latin typeface="Times New Roman" panose="02020603050405020304" pitchFamily="18" charset="0"/>
                <a:cs typeface="Times New Roman" panose="02020603050405020304" pitchFamily="18" charset="0"/>
              </a:rPr>
              <a:t>煤气</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 J/kg]</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2032000" y="4687279"/>
            <a:ext cx="8128000" cy="17145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黑体" panose="02010609060101010101" pitchFamily="2" charset="-122"/>
                <a:cs typeface="Times New Roman" panose="02020603050405020304" pitchFamily="18" charset="0"/>
              </a:rPr>
              <a:t>方法归纳</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解答有关热量计算问题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应熟练掌握吸热公式</a:t>
            </a:r>
            <a:r>
              <a:rPr lang="en-US" altLang="zh-CN" sz="2200" i="1">
                <a:solidFill>
                  <a:srgbClr val="000000"/>
                </a:solidFill>
                <a:latin typeface="Times New Roman" panose="02020603050405020304" pitchFamily="18" charset="0"/>
                <a:cs typeface="Times New Roman" panose="02020603050405020304" pitchFamily="18" charset="0"/>
              </a:rPr>
              <a:t>Q</a:t>
            </a:r>
            <a:r>
              <a:rPr lang="zh-CN" altLang="zh-CN" sz="2200" baseline="-250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吸</a:t>
            </a:r>
            <a:r>
              <a:rPr lang="en-US" altLang="zh-CN" sz="2200" i="1">
                <a:solidFill>
                  <a:srgbClr val="000000"/>
                </a:solidFill>
                <a:latin typeface="Times New Roman" panose="02020603050405020304" pitchFamily="18" charset="0"/>
                <a:cs typeface="Times New Roman" panose="02020603050405020304" pitchFamily="18" charset="0"/>
              </a:rPr>
              <a:t>=cm</a:t>
            </a:r>
            <a:r>
              <a:rPr lang="en-US" altLang="zh-CN" sz="2200">
                <a:solidFill>
                  <a:srgbClr val="000000"/>
                </a:solidFill>
                <a:latin typeface="Times New Roman" panose="02020603050405020304" pitchFamily="18" charset="0"/>
                <a:cs typeface="Times New Roman" panose="02020603050405020304" pitchFamily="18" charset="0"/>
              </a:rPr>
              <a:t>Δ</a:t>
            </a:r>
            <a:r>
              <a:rPr lang="en-US" altLang="zh-CN" sz="2200" i="1">
                <a:solidFill>
                  <a:srgbClr val="000000"/>
                </a:solidFill>
                <a:latin typeface="Times New Roman" panose="02020603050405020304" pitchFamily="18" charset="0"/>
                <a:cs typeface="Times New Roman" panose="02020603050405020304" pitchFamily="18" charset="0"/>
              </a:rPr>
              <a:t>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、燃料完全燃烧放热公式</a:t>
            </a:r>
            <a:r>
              <a:rPr lang="en-US" altLang="zh-CN" sz="2200" i="1">
                <a:solidFill>
                  <a:srgbClr val="000000"/>
                </a:solidFill>
                <a:latin typeface="Times New Roman" panose="02020603050405020304" pitchFamily="18" charset="0"/>
                <a:cs typeface="Times New Roman" panose="02020603050405020304" pitchFamily="18" charset="0"/>
              </a:rPr>
              <a:t>Q</a:t>
            </a:r>
            <a:r>
              <a:rPr lang="zh-CN" altLang="zh-CN" sz="2200" baseline="-250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放</a:t>
            </a:r>
            <a:r>
              <a:rPr lang="en-US" altLang="zh-CN" sz="2200" i="1">
                <a:solidFill>
                  <a:srgbClr val="000000"/>
                </a:solidFill>
                <a:latin typeface="Times New Roman" panose="02020603050405020304" pitchFamily="18" charset="0"/>
                <a:cs typeface="Times New Roman" panose="02020603050405020304" pitchFamily="18" charset="0"/>
              </a:rPr>
              <a:t>=Vq</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Q</a:t>
            </a:r>
            <a:r>
              <a:rPr lang="zh-CN" altLang="zh-CN" sz="2200" baseline="-250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放</a:t>
            </a:r>
            <a:r>
              <a:rPr lang="en-US" altLang="zh-CN" sz="2200" i="1">
                <a:solidFill>
                  <a:srgbClr val="000000"/>
                </a:solidFill>
                <a:latin typeface="Times New Roman" panose="02020603050405020304" pitchFamily="18" charset="0"/>
                <a:cs typeface="Times New Roman" panose="02020603050405020304" pitchFamily="18" charset="0"/>
              </a:rPr>
              <a:t>=mq</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计算时注意</a:t>
            </a:r>
            <a:r>
              <a:rPr lang="en-US" altLang="zh-CN" sz="2200">
                <a:solidFill>
                  <a:srgbClr val="000000"/>
                </a:solidFill>
                <a:latin typeface="Times New Roman" panose="02020603050405020304" pitchFamily="18" charset="0"/>
                <a:cs typeface="Times New Roman" panose="02020603050405020304" pitchFamily="18" charset="0"/>
              </a:rPr>
              <a:t>Δ</a:t>
            </a:r>
            <a:r>
              <a:rPr lang="en-US" altLang="zh-CN" sz="2200" i="1">
                <a:solidFill>
                  <a:srgbClr val="000000"/>
                </a:solidFill>
                <a:latin typeface="Times New Roman" panose="02020603050405020304" pitchFamily="18" charset="0"/>
                <a:cs typeface="Times New Roman" panose="02020603050405020304" pitchFamily="18" charset="0"/>
              </a:rPr>
              <a:t>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指的是温度的变化量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注意固体燃料热值单位</a:t>
            </a:r>
            <a:r>
              <a:rPr lang="en-US" altLang="zh-CN" sz="2200">
                <a:solidFill>
                  <a:srgbClr val="000000"/>
                </a:solidFill>
                <a:latin typeface="Times New Roman" panose="02020603050405020304" pitchFamily="18" charset="0"/>
                <a:cs typeface="Times New Roman" panose="02020603050405020304" pitchFamily="18" charset="0"/>
              </a:rPr>
              <a:t>(J/kg)</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与气体燃料热值单位</a:t>
            </a:r>
            <a:r>
              <a:rPr lang="en-US" altLang="zh-CN" sz="2200">
                <a:solidFill>
                  <a:srgbClr val="000000"/>
                </a:solidFill>
                <a:latin typeface="Times New Roman" panose="02020603050405020304" pitchFamily="18" charset="0"/>
                <a:cs typeface="Times New Roman" panose="02020603050405020304" pitchFamily="18" charset="0"/>
              </a:rPr>
              <a:t>(J/m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的区别。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2032000" y="2736371"/>
            <a:ext cx="8128000" cy="130873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水吸收的热量</a:t>
            </a:r>
            <a:r>
              <a:rPr lang="en-US" altLang="zh-CN" sz="2200" i="1">
                <a:solidFill>
                  <a:srgbClr val="000000"/>
                </a:solidFill>
                <a:latin typeface="Times New Roman" panose="02020603050405020304" pitchFamily="18" charset="0"/>
                <a:cs typeface="Times New Roman" panose="02020603050405020304" pitchFamily="18" charset="0"/>
              </a:rPr>
              <a:t>Q</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a:t>
            </a:r>
            <a:r>
              <a:rPr lang="en-US" altLang="zh-CN" sz="2200" i="1">
                <a:solidFill>
                  <a:srgbClr val="000000"/>
                </a:solidFill>
                <a:latin typeface="Times New Roman" panose="02020603050405020304" pitchFamily="18" charset="0"/>
                <a:cs typeface="Times New Roman" panose="02020603050405020304" pitchFamily="18" charset="0"/>
              </a:rPr>
              <a:t>m</a:t>
            </a:r>
            <a:r>
              <a:rPr lang="en-US" altLang="zh-CN" sz="2200">
                <a:solidFill>
                  <a:srgbClr val="000000"/>
                </a:solidFill>
                <a:latin typeface="Times New Roman" panose="02020603050405020304" pitchFamily="18" charset="0"/>
                <a:cs typeface="Times New Roman" panose="02020603050405020304" pitchFamily="18" charset="0"/>
              </a:rPr>
              <a:t>Δ</a:t>
            </a:r>
            <a:r>
              <a:rPr lang="en-US" altLang="zh-CN" sz="2200" i="1">
                <a:solidFill>
                  <a:srgbClr val="000000"/>
                </a:solidFill>
                <a:latin typeface="Times New Roman" panose="02020603050405020304" pitchFamily="18" charset="0"/>
                <a:cs typeface="Times New Roman" panose="02020603050405020304" pitchFamily="18" charset="0"/>
              </a:rPr>
              <a:t>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J/(kg·</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若水吸收的热量等于煤气燃烧所放出的热量</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Q</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a:t>
            </a:r>
            <a:r>
              <a:rPr lang="en-US" altLang="zh-CN" sz="2200" i="1">
                <a:solidFill>
                  <a:srgbClr val="000000"/>
                </a:solidFill>
                <a:latin typeface="Times New Roman" panose="02020603050405020304" pitchFamily="18" charset="0"/>
                <a:cs typeface="Times New Roman" panose="02020603050405020304" pitchFamily="18" charset="0"/>
              </a:rPr>
              <a:t>=Q</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i="1">
                <a:solidFill>
                  <a:srgbClr val="000000"/>
                </a:solidFill>
                <a:latin typeface="Times New Roman" panose="02020603050405020304" pitchFamily="18" charset="0"/>
                <a:cs typeface="Times New Roman" panose="02020603050405020304" pitchFamily="18" charset="0"/>
              </a:rPr>
              <a:t>Q</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a:t>
            </a:r>
            <a:r>
              <a:rPr lang="en-US" altLang="zh-CN" sz="2200" i="1">
                <a:solidFill>
                  <a:srgbClr val="000000"/>
                </a:solidFill>
                <a:latin typeface="Times New Roman" panose="02020603050405020304" pitchFamily="18" charset="0"/>
                <a:cs typeface="Times New Roman" panose="02020603050405020304" pitchFamily="18" charset="0"/>
              </a:rPr>
              <a:t>=qm</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2135560" y="4008642"/>
          <a:ext cx="8128000" cy="659118"/>
        </p:xfrm>
        <a:graphic>
          <a:graphicData uri="http://schemas.openxmlformats.org/presentationml/2006/ole">
            <mc:AlternateContent xmlns:mc="http://schemas.openxmlformats.org/markup-compatibility/2006">
              <mc:Choice xmlns:v="urn:schemas-microsoft-com:vml" Requires="v">
                <p:oleObj spid="_x0000_s13319" name="文档" r:id="rId4" imgW="3839210" imgH="312420" progId="Word.Document.12">
                  <p:embed/>
                </p:oleObj>
              </mc:Choice>
              <mc:Fallback>
                <p:oleObj name="文档" r:id="rId4" imgW="3839210" imgH="312420" progId="Word.Document.12">
                  <p:embed/>
                  <p:pic>
                    <p:nvPicPr>
                      <p:cNvPr id="0" name="图片 13315"/>
                      <p:cNvPicPr/>
                      <p:nvPr/>
                    </p:nvPicPr>
                    <p:blipFill>
                      <a:blip r:embed="rId5"/>
                      <a:stretch>
                        <a:fillRect/>
                      </a:stretch>
                    </p:blipFill>
                    <p:spPr>
                      <a:xfrm>
                        <a:off x="2135560" y="4008642"/>
                        <a:ext cx="8128000" cy="659118"/>
                      </a:xfrm>
                      <a:prstGeom prst="rect">
                        <a:avLst/>
                      </a:prstGeom>
                    </p:spPr>
                  </p:pic>
                </p:oleObj>
              </mc:Fallback>
            </mc:AlternateContent>
          </a:graphicData>
        </a:graphic>
      </p:graphicFrame>
      <p:sp>
        <p:nvSpPr>
          <p:cNvPr id="6" name="矩形 5"/>
          <p:cNvSpPr/>
          <p:nvPr/>
        </p:nvSpPr>
        <p:spPr>
          <a:xfrm>
            <a:off x="5341605" y="1526348"/>
            <a:ext cx="984832"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672064" y="1930166"/>
            <a:ext cx="52369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par>
                                <p:cTn id="18" presetID="22" presetClass="entr" presetSubtype="4"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down)">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down)">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bldLvl="0" animBg="1"/>
      <p:bldP spid="7"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052736"/>
            <a:ext cx="8128000" cy="130873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类型二</a:t>
            </a:r>
            <a:r>
              <a:rPr lang="zh-CN" altLang="zh-CN" sz="2200" i="1">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热量的利用效率问题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物理学</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把有效利用的能量在总能量中的比例称为效率。解题时要分清哪部分是用来作为有效利用的能量。在计算化学能转</a:t>
            </a:r>
            <a:endParaRPr lang="zh-CN" altLang="en-US" sz="2200"/>
          </a:p>
        </p:txBody>
      </p:sp>
      <p:graphicFrame>
        <p:nvGraphicFramePr>
          <p:cNvPr id="3" name="对象 2"/>
          <p:cNvGraphicFramePr>
            <a:graphicFrameLocks noChangeAspect="1"/>
          </p:cNvGraphicFramePr>
          <p:nvPr/>
        </p:nvGraphicFramePr>
        <p:xfrm>
          <a:off x="2135560" y="2363864"/>
          <a:ext cx="8120062" cy="2952750"/>
        </p:xfrm>
        <a:graphic>
          <a:graphicData uri="http://schemas.openxmlformats.org/presentationml/2006/ole">
            <mc:AlternateContent xmlns:mc="http://schemas.openxmlformats.org/markup-compatibility/2006">
              <mc:Choice xmlns:v="urn:schemas-microsoft-com:vml" Requires="v">
                <p:oleObj spid="_x0000_s1032" name="文档" r:id="rId4" imgW="3839210" imgH="1403350" progId="Word.Document.12">
                  <p:embed/>
                </p:oleObj>
              </mc:Choice>
              <mc:Fallback>
                <p:oleObj name="文档" r:id="rId4" imgW="3839210" imgH="1403350" progId="Word.Document.12">
                  <p:embed/>
                  <p:pic>
                    <p:nvPicPr>
                      <p:cNvPr id="0" name="图片 1028"/>
                      <p:cNvPicPr/>
                      <p:nvPr/>
                    </p:nvPicPr>
                    <p:blipFill>
                      <a:blip r:embed="rId5"/>
                      <a:stretch>
                        <a:fillRect/>
                      </a:stretch>
                    </p:blipFill>
                    <p:spPr>
                      <a:xfrm>
                        <a:off x="2135560" y="2363864"/>
                        <a:ext cx="8120062" cy="2952750"/>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836712"/>
            <a:ext cx="8128000" cy="252666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合理分类和利用垃圾可以保护环境、变废为宝。在一定条件下</a:t>
            </a:r>
            <a:r>
              <a:rPr lang="en-US" altLang="zh-CN" sz="2200">
                <a:solidFill>
                  <a:srgbClr val="000000"/>
                </a:solidFill>
                <a:latin typeface="Times New Roman" panose="02020603050405020304" pitchFamily="18" charset="0"/>
                <a:cs typeface="Times New Roman" panose="02020603050405020304" pitchFamily="18" charset="0"/>
              </a:rPr>
              <a:t>,1 t</a:t>
            </a:r>
            <a:r>
              <a:rPr lang="zh-CN" altLang="zh-CN" sz="2200">
                <a:solidFill>
                  <a:srgbClr val="000000"/>
                </a:solidFill>
                <a:latin typeface="Times New Roman" panose="02020603050405020304" pitchFamily="18" charset="0"/>
                <a:cs typeface="Times New Roman" panose="02020603050405020304" pitchFamily="18" charset="0"/>
              </a:rPr>
              <a:t>生活垃圾能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a:t>
            </a:r>
            <a:r>
              <a:rPr lang="en-US" altLang="zh-CN" sz="2200">
                <a:solidFill>
                  <a:srgbClr val="000000"/>
                </a:solidFill>
                <a:latin typeface="Times New Roman" panose="02020603050405020304" pitchFamily="18" charset="0"/>
                <a:cs typeface="Times New Roman" panose="02020603050405020304" pitchFamily="18" charset="0"/>
              </a:rPr>
              <a:t>140 kg</a:t>
            </a:r>
            <a:r>
              <a:rPr lang="zh-CN" altLang="zh-CN" sz="2200">
                <a:solidFill>
                  <a:srgbClr val="000000"/>
                </a:solidFill>
                <a:latin typeface="Times New Roman" panose="02020603050405020304" pitchFamily="18" charset="0"/>
                <a:cs typeface="Times New Roman" panose="02020603050405020304" pitchFamily="18" charset="0"/>
              </a:rPr>
              <a:t>燃料油。若燃料油的热值为</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 J/kg,</a:t>
            </a:r>
            <a:r>
              <a:rPr lang="zh-CN" altLang="zh-CN" sz="2200">
                <a:solidFill>
                  <a:srgbClr val="000000"/>
                </a:solidFill>
                <a:latin typeface="Times New Roman" panose="02020603050405020304" pitchFamily="18" charset="0"/>
                <a:cs typeface="Times New Roman" panose="02020603050405020304" pitchFamily="18" charset="0"/>
              </a:rPr>
              <a:t>某城镇每天产生</a:t>
            </a:r>
            <a:r>
              <a:rPr lang="en-US" altLang="zh-CN" sz="2200">
                <a:solidFill>
                  <a:srgbClr val="000000"/>
                </a:solidFill>
                <a:latin typeface="Times New Roman" panose="02020603050405020304" pitchFamily="18" charset="0"/>
                <a:cs typeface="Times New Roman" panose="02020603050405020304" pitchFamily="18" charset="0"/>
              </a:rPr>
              <a:t>50 t</a:t>
            </a:r>
            <a:r>
              <a:rPr lang="zh-CN" altLang="zh-CN" sz="2200">
                <a:solidFill>
                  <a:srgbClr val="000000"/>
                </a:solidFill>
                <a:latin typeface="Times New Roman" panose="02020603050405020304" pitchFamily="18" charset="0"/>
                <a:cs typeface="Times New Roman" panose="02020603050405020304" pitchFamily="18" charset="0"/>
              </a:rPr>
              <a:t>生活垃圾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则这些垃圾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出的燃料油完全燃烧释放出的热量为</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8</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10</a:t>
            </a:r>
            <a:r>
              <a:rPr lang="en-US" altLang="zh-CN" sz="2200" u="sng" baseline="30000">
                <a:solidFill>
                  <a:srgbClr val="FF0000"/>
                </a:solidFill>
                <a:uFill>
                  <a:solidFill>
                    <a:srgbClr val="000000"/>
                  </a:solidFill>
                </a:uFill>
                <a:latin typeface="Times New Roman" panose="02020603050405020304" pitchFamily="18" charset="0"/>
                <a:cs typeface="Times New Roman" panose="02020603050405020304" pitchFamily="18" charset="0"/>
              </a:rPr>
              <a:t>11</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J</a:t>
            </a:r>
            <a:r>
              <a:rPr lang="zh-CN" altLang="zh-CN" sz="2200">
                <a:solidFill>
                  <a:srgbClr val="000000"/>
                </a:solidFill>
                <a:latin typeface="Times New Roman" panose="02020603050405020304" pitchFamily="18" charset="0"/>
                <a:cs typeface="Times New Roman" panose="02020603050405020304" pitchFamily="18" charset="0"/>
              </a:rPr>
              <a:t>。在标准大气压下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这些热量的</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cs typeface="Times New Roman" panose="02020603050405020304" pitchFamily="18" charset="0"/>
              </a:rPr>
              <a:t>被</a:t>
            </a:r>
            <a:r>
              <a:rPr lang="en-US" altLang="zh-CN" sz="2200">
                <a:solidFill>
                  <a:srgbClr val="000000"/>
                </a:solidFill>
                <a:latin typeface="Times New Roman" panose="02020603050405020304" pitchFamily="18" charset="0"/>
                <a:cs typeface="Times New Roman" panose="02020603050405020304" pitchFamily="18" charset="0"/>
              </a:rPr>
              <a:t>500 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30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cs typeface="Times New Roman" panose="02020603050405020304" pitchFamily="18" charset="0"/>
              </a:rPr>
              <a:t>的水吸收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则水温能升高</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40</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baseline="-25000">
                <a:solidFill>
                  <a:srgbClr val="000000"/>
                </a:solidFill>
                <a:latin typeface="Times New Roman" panose="02020603050405020304" pitchFamily="18" charset="0"/>
                <a:cs typeface="Times New Roman" panose="02020603050405020304" pitchFamily="18" charset="0"/>
              </a:rPr>
              <a:t>水</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 J/(kg·</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200" baseline="-25000">
                <a:solidFill>
                  <a:srgbClr val="000000"/>
                </a:solidFill>
                <a:latin typeface="Times New Roman" panose="02020603050405020304" pitchFamily="18" charset="0"/>
                <a:cs typeface="Times New Roman" panose="02020603050405020304" pitchFamily="18" charset="0"/>
              </a:rPr>
              <a:t>水</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 kg/m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2032000" y="3345454"/>
            <a:ext cx="8128000" cy="17145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生活垃圾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出的燃料油完全燃烧释放出的热量</a:t>
            </a:r>
            <a:r>
              <a:rPr lang="en-US" altLang="zh-CN" sz="2200" i="1">
                <a:solidFill>
                  <a:srgbClr val="000000"/>
                </a:solidFill>
                <a:latin typeface="Times New Roman" panose="02020603050405020304" pitchFamily="18" charset="0"/>
                <a:cs typeface="Times New Roman" panose="02020603050405020304" pitchFamily="18" charset="0"/>
              </a:rPr>
              <a:t>Q</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a:t>
            </a:r>
            <a:r>
              <a:rPr lang="en-US" altLang="zh-CN" sz="2200" i="1">
                <a:solidFill>
                  <a:srgbClr val="000000"/>
                </a:solidFill>
                <a:latin typeface="Times New Roman" panose="02020603050405020304" pitchFamily="18" charset="0"/>
                <a:cs typeface="Times New Roman" panose="02020603050405020304" pitchFamily="18" charset="0"/>
              </a:rPr>
              <a:t>=mq=</a:t>
            </a:r>
            <a:r>
              <a:rPr lang="en-US" altLang="zh-CN" sz="2200">
                <a:solidFill>
                  <a:srgbClr val="000000"/>
                </a:solidFill>
                <a:latin typeface="Times New Roman" panose="02020603050405020304" pitchFamily="18" charset="0"/>
                <a:cs typeface="Times New Roman" panose="02020603050405020304" pitchFamily="18" charset="0"/>
              </a:rPr>
              <a:t>50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140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J/kg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水的质量</a:t>
            </a:r>
            <a:r>
              <a:rPr lang="en-US" altLang="zh-CN" sz="2200" i="1">
                <a:solidFill>
                  <a:srgbClr val="000000"/>
                </a:solidFill>
                <a:latin typeface="Times New Roman" panose="02020603050405020304" pitchFamily="18" charset="0"/>
                <a:cs typeface="Times New Roman" panose="02020603050405020304" pitchFamily="18" charset="0"/>
              </a:rPr>
              <a:t>m'=</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a:t>
            </a:r>
            <a:r>
              <a:rPr lang="en-US" altLang="zh-CN" sz="2200" i="1">
                <a:solidFill>
                  <a:srgbClr val="000000"/>
                </a:solidFill>
                <a:latin typeface="Times New Roman" panose="02020603050405020304" pitchFamily="18" charset="0"/>
                <a:cs typeface="Times New Roman" panose="02020603050405020304" pitchFamily="18" charset="0"/>
              </a:rPr>
              <a:t>V=</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500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水吸收的热量</a:t>
            </a:r>
            <a:r>
              <a:rPr lang="en-US" altLang="zh-CN" sz="2200" i="1">
                <a:solidFill>
                  <a:srgbClr val="000000"/>
                </a:solidFill>
                <a:latin typeface="Times New Roman" panose="02020603050405020304" pitchFamily="18" charset="0"/>
                <a:cs typeface="Times New Roman" panose="02020603050405020304" pitchFamily="18" charset="0"/>
              </a:rPr>
              <a:t>Q</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30%</a:t>
            </a:r>
            <a:r>
              <a:rPr lang="en-US" altLang="zh-CN" sz="2200" i="1">
                <a:solidFill>
                  <a:srgbClr val="000000"/>
                </a:solidFill>
                <a:latin typeface="Times New Roman" panose="02020603050405020304" pitchFamily="18" charset="0"/>
                <a:cs typeface="Times New Roman" panose="02020603050405020304" pitchFamily="18" charset="0"/>
              </a:rPr>
              <a:t>Q</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2207568" y="5049349"/>
          <a:ext cx="8128000" cy="1398944"/>
        </p:xfrm>
        <a:graphic>
          <a:graphicData uri="http://schemas.openxmlformats.org/presentationml/2006/ole">
            <mc:AlternateContent xmlns:mc="http://schemas.openxmlformats.org/markup-compatibility/2006">
              <mc:Choice xmlns:v="urn:schemas-microsoft-com:vml" Requires="v">
                <p:oleObj spid="_x0000_s14343" name="文档" r:id="rId4" imgW="3839210" imgH="661670" progId="Word.Document.12">
                  <p:embed/>
                </p:oleObj>
              </mc:Choice>
              <mc:Fallback>
                <p:oleObj name="文档" r:id="rId4" imgW="3839210" imgH="661670" progId="Word.Document.12">
                  <p:embed/>
                  <p:pic>
                    <p:nvPicPr>
                      <p:cNvPr id="0" name="图片 14339"/>
                      <p:cNvPicPr/>
                      <p:nvPr/>
                    </p:nvPicPr>
                    <p:blipFill>
                      <a:blip r:embed="rId5"/>
                      <a:stretch>
                        <a:fillRect/>
                      </a:stretch>
                    </p:blipFill>
                    <p:spPr>
                      <a:xfrm>
                        <a:off x="2207568" y="5049349"/>
                        <a:ext cx="8128000" cy="1398944"/>
                      </a:xfrm>
                      <a:prstGeom prst="rect">
                        <a:avLst/>
                      </a:prstGeom>
                    </p:spPr>
                  </p:pic>
                </p:oleObj>
              </mc:Fallback>
            </mc:AlternateContent>
          </a:graphicData>
        </a:graphic>
      </p:graphicFrame>
      <p:sp>
        <p:nvSpPr>
          <p:cNvPr id="5" name="矩形 4"/>
          <p:cNvSpPr/>
          <p:nvPr/>
        </p:nvSpPr>
        <p:spPr>
          <a:xfrm>
            <a:off x="5763116" y="2121837"/>
            <a:ext cx="119164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338639" y="2533731"/>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par>
                                <p:cTn id="18" presetID="22" presetClass="entr" presetSubtype="4"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bldLvl="0" animBg="1"/>
      <p:bldP spid="6"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628800"/>
            <a:ext cx="8128000" cy="130873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山东济宁中考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育才中学每天需向学生提供</a:t>
            </a:r>
            <a:r>
              <a:rPr lang="en-US" altLang="zh-CN" sz="2200">
                <a:solidFill>
                  <a:srgbClr val="000000"/>
                </a:solidFill>
                <a:latin typeface="Times New Roman" panose="02020603050405020304" pitchFamily="18" charset="0"/>
                <a:cs typeface="Times New Roman" panose="02020603050405020304" pitchFamily="18" charset="0"/>
              </a:rPr>
              <a:t>100 kg</a:t>
            </a:r>
            <a:r>
              <a:rPr lang="zh-CN" altLang="zh-CN" sz="2200">
                <a:solidFill>
                  <a:srgbClr val="000000"/>
                </a:solidFill>
                <a:latin typeface="Times New Roman" panose="02020603050405020304" pitchFamily="18" charset="0"/>
                <a:cs typeface="Times New Roman" panose="02020603050405020304" pitchFamily="18" charset="0"/>
              </a:rPr>
              <a:t>开水。若冷水的温度为</a:t>
            </a:r>
            <a:r>
              <a:rPr lang="en-US" altLang="zh-CN" sz="2200">
                <a:solidFill>
                  <a:srgbClr val="000000"/>
                </a:solidFill>
                <a:latin typeface="Times New Roman" panose="02020603050405020304" pitchFamily="18" charset="0"/>
                <a:cs typeface="Times New Roman" panose="02020603050405020304" pitchFamily="18" charset="0"/>
              </a:rPr>
              <a:t>20 </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a:t>
            </a:r>
            <a:r>
              <a:rPr lang="en-US" altLang="zh-CN" sz="2200">
                <a:solidFill>
                  <a:srgbClr val="000000"/>
                </a:solidFill>
                <a:latin typeface="Times New Roman" panose="02020603050405020304" pitchFamily="18" charset="0"/>
                <a:cs typeface="Times New Roman" panose="02020603050405020304" pitchFamily="18" charset="0"/>
              </a:rPr>
              <a:t>100 kg</a:t>
            </a:r>
            <a:r>
              <a:rPr lang="zh-CN" altLang="zh-CN" sz="2200">
                <a:solidFill>
                  <a:srgbClr val="000000"/>
                </a:solidFill>
                <a:latin typeface="Times New Roman" panose="02020603050405020304" pitchFamily="18" charset="0"/>
                <a:cs typeface="Times New Roman" panose="02020603050405020304" pitchFamily="18" charset="0"/>
              </a:rPr>
              <a:t>冷水加热到沸腾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在标准大气压下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至少需要供给</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3</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36</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10</a:t>
            </a:r>
            <a:r>
              <a:rPr lang="en-US" altLang="zh-CN" sz="2200" u="sng" baseline="30000">
                <a:solidFill>
                  <a:srgbClr val="FF0000"/>
                </a:solidFill>
                <a:uFill>
                  <a:solidFill>
                    <a:srgbClr val="000000"/>
                  </a:solidFill>
                </a:uFill>
                <a:latin typeface="Times New Roman" panose="02020603050405020304" pitchFamily="18" charset="0"/>
                <a:cs typeface="Times New Roman" panose="02020603050405020304" pitchFamily="18" charset="0"/>
              </a:rPr>
              <a:t>7</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J</a:t>
            </a:r>
            <a:r>
              <a:rPr lang="zh-CN" altLang="zh-CN" sz="2200">
                <a:solidFill>
                  <a:srgbClr val="000000"/>
                </a:solidFill>
                <a:latin typeface="Times New Roman" panose="02020603050405020304" pitchFamily="18" charset="0"/>
                <a:cs typeface="Times New Roman" panose="02020603050405020304" pitchFamily="18" charset="0"/>
              </a:rPr>
              <a:t>的热量。</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2032000" y="2935157"/>
            <a:ext cx="8128000" cy="90297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标准大气压下水的沸点为</a:t>
            </a:r>
            <a:r>
              <a:rPr lang="en-US" altLang="zh-CN" sz="2200">
                <a:solidFill>
                  <a:srgbClr val="000000"/>
                </a:solidFill>
                <a:latin typeface="Times New Roman" panose="02020603050405020304" pitchFamily="18" charset="0"/>
                <a:cs typeface="Times New Roman" panose="02020603050405020304" pitchFamily="18" charset="0"/>
              </a:rPr>
              <a:t>100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水吸收的热量</a:t>
            </a:r>
            <a:r>
              <a:rPr lang="en-US" altLang="zh-CN" sz="2200" i="1">
                <a:solidFill>
                  <a:srgbClr val="000000"/>
                </a:solidFill>
                <a:latin typeface="Times New Roman" panose="02020603050405020304" pitchFamily="18" charset="0"/>
                <a:cs typeface="Times New Roman" panose="02020603050405020304" pitchFamily="18" charset="0"/>
              </a:rPr>
              <a:t>Q</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a:t>
            </a:r>
            <a:r>
              <a:rPr lang="en-US" altLang="zh-CN" sz="2200" i="1">
                <a:solidFill>
                  <a:srgbClr val="000000"/>
                </a:solidFill>
                <a:latin typeface="Times New Roman" panose="02020603050405020304" pitchFamily="18" charset="0"/>
                <a:cs typeface="Times New Roman" panose="02020603050405020304" pitchFamily="18" charset="0"/>
              </a:rPr>
              <a:t>=cm</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t-t</a:t>
            </a:r>
            <a:r>
              <a:rPr lang="en-US" altLang="zh-CN" sz="2200" baseline="-25000">
                <a:solidFill>
                  <a:srgbClr val="000000"/>
                </a:solidFill>
                <a:latin typeface="Times New Roman" panose="02020603050405020304" pitchFamily="18" charset="0"/>
                <a:cs typeface="Times New Roman" panose="02020603050405020304" pitchFamily="18" charset="0"/>
              </a:rPr>
              <a:t>0</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J/(kg·</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36</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813842" y="2512358"/>
            <a:ext cx="119164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980728"/>
            <a:ext cx="8128000" cy="21209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重庆中考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重庆网红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木桶鱼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是在木桶里放入高温的鹅卵石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再加入调制好的鱼和汤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鹅卵石放热使汤沸腾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则质量为</a:t>
            </a:r>
            <a:r>
              <a:rPr lang="en-US" altLang="zh-CN" sz="2200">
                <a:solidFill>
                  <a:srgbClr val="000000"/>
                </a:solidFill>
                <a:latin typeface="Times New Roman" panose="02020603050405020304" pitchFamily="18" charset="0"/>
                <a:cs typeface="Times New Roman" panose="02020603050405020304" pitchFamily="18" charset="0"/>
              </a:rPr>
              <a:t>1 kg</a:t>
            </a:r>
            <a:r>
              <a:rPr lang="zh-CN" altLang="zh-CN" sz="2200">
                <a:solidFill>
                  <a:srgbClr val="000000"/>
                </a:solidFill>
                <a:latin typeface="Times New Roman" panose="02020603050405020304" pitchFamily="18" charset="0"/>
                <a:cs typeface="Times New Roman" panose="02020603050405020304" pitchFamily="18" charset="0"/>
              </a:rPr>
              <a:t>的鹅卵石从</a:t>
            </a:r>
            <a:r>
              <a:rPr lang="en-US" altLang="zh-CN" sz="2200">
                <a:solidFill>
                  <a:srgbClr val="000000"/>
                </a:solidFill>
                <a:latin typeface="Times New Roman" panose="02020603050405020304" pitchFamily="18" charset="0"/>
                <a:cs typeface="Times New Roman" panose="02020603050405020304" pitchFamily="18" charset="0"/>
              </a:rPr>
              <a:t>300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cs typeface="Times New Roman" panose="02020603050405020304" pitchFamily="18" charset="0"/>
              </a:rPr>
              <a:t>降到</a:t>
            </a:r>
            <a:r>
              <a:rPr lang="en-US" altLang="zh-CN" sz="2200">
                <a:solidFill>
                  <a:srgbClr val="000000"/>
                </a:solidFill>
                <a:latin typeface="Times New Roman" panose="02020603050405020304" pitchFamily="18" charset="0"/>
                <a:cs typeface="Times New Roman" panose="02020603050405020304" pitchFamily="18" charset="0"/>
              </a:rPr>
              <a:t>250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cs typeface="Times New Roman" panose="02020603050405020304" pitchFamily="18" charset="0"/>
              </a:rPr>
              <a:t>放出的热量是</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4</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10</a:t>
            </a:r>
            <a:r>
              <a:rPr lang="en-US" altLang="zh-CN" sz="2200" u="sng" baseline="30000">
                <a:solidFill>
                  <a:srgbClr val="FF0000"/>
                </a:solidFill>
                <a:uFill>
                  <a:solidFill>
                    <a:srgbClr val="000000"/>
                  </a:solidFill>
                </a:uFill>
                <a:latin typeface="Times New Roman" panose="02020603050405020304" pitchFamily="18" charset="0"/>
                <a:cs typeface="Times New Roman" panose="02020603050405020304" pitchFamily="18" charset="0"/>
              </a:rPr>
              <a:t>4</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J;</a:t>
            </a:r>
            <a:r>
              <a:rPr lang="zh-CN" altLang="zh-CN" sz="2200">
                <a:solidFill>
                  <a:srgbClr val="000000"/>
                </a:solidFill>
                <a:latin typeface="Times New Roman" panose="02020603050405020304" pitchFamily="18" charset="0"/>
                <a:cs typeface="Times New Roman" panose="02020603050405020304" pitchFamily="18" charset="0"/>
              </a:rPr>
              <a:t>用锅盖紧密盖住木桶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桶内气压升高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则汤的沸点会</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升高</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升高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降低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baseline="-25000">
                <a:solidFill>
                  <a:srgbClr val="000000"/>
                </a:solidFill>
                <a:latin typeface="Times New Roman" panose="02020603050405020304" pitchFamily="18" charset="0"/>
                <a:cs typeface="Times New Roman" panose="02020603050405020304" pitchFamily="18" charset="0"/>
              </a:rPr>
              <a:t>鹅卵石</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 J/(kg·</a:t>
            </a:r>
            <a:r>
              <a:rPr lang="zh-CN" altLang="zh-CN" sz="2200" i="1">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135560" y="3212976"/>
          <a:ext cx="8128000" cy="1721778"/>
        </p:xfrm>
        <a:graphic>
          <a:graphicData uri="http://schemas.openxmlformats.org/presentationml/2006/ole">
            <mc:AlternateContent xmlns:mc="http://schemas.openxmlformats.org/markup-compatibility/2006">
              <mc:Choice xmlns:v="urn:schemas-microsoft-com:vml" Requires="v">
                <p:oleObj spid="_x0000_s2056" name="文档" r:id="rId4" imgW="3839210" imgH="814070" progId="Word.Document.12">
                  <p:embed/>
                </p:oleObj>
              </mc:Choice>
              <mc:Fallback>
                <p:oleObj name="文档" r:id="rId4" imgW="3839210" imgH="814070" progId="Word.Document.12">
                  <p:embed/>
                  <p:pic>
                    <p:nvPicPr>
                      <p:cNvPr id="0" name="图片 2052"/>
                      <p:cNvPicPr/>
                      <p:nvPr/>
                    </p:nvPicPr>
                    <p:blipFill>
                      <a:blip r:embed="rId5"/>
                      <a:stretch>
                        <a:fillRect/>
                      </a:stretch>
                    </p:blipFill>
                    <p:spPr>
                      <a:xfrm>
                        <a:off x="2135560" y="3212976"/>
                        <a:ext cx="8128000" cy="1721778"/>
                      </a:xfrm>
                      <a:prstGeom prst="rect">
                        <a:avLst/>
                      </a:prstGeom>
                    </p:spPr>
                  </p:pic>
                </p:oleObj>
              </mc:Fallback>
            </mc:AlternateContent>
          </a:graphicData>
        </a:graphic>
      </p:graphicFrame>
      <p:sp>
        <p:nvSpPr>
          <p:cNvPr id="4" name="矩形 3"/>
          <p:cNvSpPr>
            <a:spLocks noChangeAspect="1"/>
          </p:cNvSpPr>
          <p:nvPr/>
        </p:nvSpPr>
        <p:spPr>
          <a:xfrm>
            <a:off x="2032000" y="4942038"/>
            <a:ext cx="8128000" cy="17145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质量为</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的鹅卵石从</a:t>
            </a:r>
            <a:r>
              <a:rPr lang="en-US" altLang="zh-CN" sz="2200">
                <a:solidFill>
                  <a:srgbClr val="000000"/>
                </a:solidFill>
                <a:latin typeface="Times New Roman" panose="02020603050405020304" pitchFamily="18" charset="0"/>
                <a:cs typeface="Times New Roman" panose="02020603050405020304" pitchFamily="18" charset="0"/>
              </a:rPr>
              <a:t>300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降到</a:t>
            </a:r>
            <a:r>
              <a:rPr lang="en-US" altLang="zh-CN" sz="2200">
                <a:solidFill>
                  <a:srgbClr val="000000"/>
                </a:solidFill>
                <a:latin typeface="Times New Roman" panose="02020603050405020304" pitchFamily="18" charset="0"/>
                <a:cs typeface="Times New Roman" panose="02020603050405020304" pitchFamily="18" charset="0"/>
              </a:rPr>
              <a:t>250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放出的热量</a:t>
            </a:r>
            <a:r>
              <a:rPr lang="en-US" altLang="zh-CN" sz="2200" i="1">
                <a:solidFill>
                  <a:srgbClr val="000000"/>
                </a:solidFill>
                <a:latin typeface="Times New Roman" panose="02020603050405020304" pitchFamily="18" charset="0"/>
                <a:cs typeface="Times New Roman" panose="02020603050405020304" pitchFamily="18" charset="0"/>
              </a:rPr>
              <a:t>Q</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a:t>
            </a:r>
            <a:r>
              <a:rPr lang="en-US" altLang="zh-CN" sz="2200" i="1">
                <a:solidFill>
                  <a:srgbClr val="000000"/>
                </a:solidFill>
                <a:latin typeface="Times New Roman" panose="02020603050405020304" pitchFamily="18" charset="0"/>
                <a:cs typeface="Times New Roman" panose="02020603050405020304" pitchFamily="18" charset="0"/>
              </a:rPr>
              <a:t>=cm</a:t>
            </a:r>
            <a:r>
              <a:rPr lang="en-US" altLang="zh-CN" sz="2200">
                <a:solidFill>
                  <a:srgbClr val="000000"/>
                </a:solidFill>
                <a:latin typeface="Times New Roman" panose="02020603050405020304" pitchFamily="18" charset="0"/>
                <a:cs typeface="Times New Roman" panose="02020603050405020304" pitchFamily="18" charset="0"/>
              </a:rPr>
              <a:t>Δ</a:t>
            </a:r>
            <a:r>
              <a:rPr lang="en-US" altLang="zh-CN" sz="2200" i="1">
                <a:solidFill>
                  <a:srgbClr val="000000"/>
                </a:solidFill>
                <a:latin typeface="Times New Roman" panose="02020603050405020304" pitchFamily="18" charset="0"/>
                <a:cs typeface="Times New Roman" panose="02020603050405020304" pitchFamily="18" charset="0"/>
              </a:rPr>
              <a:t>t=</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J/(kg·</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(300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250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。用锅盖紧密盖住木桶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桶内气压升高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因为液体的沸点随气压的升高而升高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所以汤的沸点会升高。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8040216" y="1868966"/>
            <a:ext cx="81391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597777" y="2292106"/>
            <a:ext cx="52369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ldLvl="0" animBg="1"/>
      <p:bldP spid="6"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484784"/>
            <a:ext cx="8128000" cy="21209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四川攀枝花中考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我国在南海海底开采出的天然气水合物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俗称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可燃冰</a:t>
            </a:r>
            <a:r>
              <a:rPr lang="en-US" altLang="zh-CN" sz="2200">
                <a:solidFill>
                  <a:srgbClr val="000000"/>
                </a:solidFill>
                <a:latin typeface="Times New Roman" panose="02020603050405020304" pitchFamily="18" charset="0"/>
                <a:cs typeface="Times New Roman" panose="02020603050405020304" pitchFamily="18" charset="0"/>
              </a:rPr>
              <a:t>”,1 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可释放出约</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 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的水和</a:t>
            </a:r>
            <a:r>
              <a:rPr lang="en-US" altLang="zh-CN" sz="2200">
                <a:solidFill>
                  <a:srgbClr val="000000"/>
                </a:solidFill>
                <a:latin typeface="Times New Roman" panose="02020603050405020304" pitchFamily="18" charset="0"/>
                <a:cs typeface="Times New Roman" panose="02020603050405020304" pitchFamily="18" charset="0"/>
              </a:rPr>
              <a:t>164 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的天然气。居民使用天然气烧水是利用</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热传递</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热传递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的方式改变水的内能。天然气热值为</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9</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 J/m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完全燃烧</a:t>
            </a:r>
            <a:r>
              <a:rPr lang="en-US" altLang="zh-CN" sz="2200">
                <a:solidFill>
                  <a:srgbClr val="000000"/>
                </a:solidFill>
                <a:latin typeface="Times New Roman" panose="02020603050405020304" pitchFamily="18" charset="0"/>
                <a:cs typeface="Times New Roman" panose="02020603050405020304" pitchFamily="18" charset="0"/>
              </a:rPr>
              <a:t>50 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的天然气释放的热量为</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9</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5</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10</a:t>
            </a:r>
            <a:r>
              <a:rPr lang="en-US" altLang="zh-CN" sz="2200" u="sng" baseline="30000">
                <a:solidFill>
                  <a:srgbClr val="FF0000"/>
                </a:solidFill>
                <a:uFill>
                  <a:solidFill>
                    <a:srgbClr val="000000"/>
                  </a:solidFill>
                </a:uFill>
                <a:latin typeface="Times New Roman" panose="02020603050405020304" pitchFamily="18" charset="0"/>
                <a:cs typeface="Times New Roman" panose="02020603050405020304" pitchFamily="18" charset="0"/>
              </a:rPr>
              <a:t>8</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J</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2032000" y="3553902"/>
            <a:ext cx="8128000" cy="130873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居民使用天然气烧水是通过热传递的方式改变了水的内能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完全燃烧</a:t>
            </a:r>
            <a:r>
              <a:rPr lang="en-US" altLang="zh-CN" sz="2200">
                <a:solidFill>
                  <a:srgbClr val="000000"/>
                </a:solidFill>
                <a:latin typeface="Times New Roman" panose="02020603050405020304" pitchFamily="18" charset="0"/>
                <a:cs typeface="Times New Roman" panose="02020603050405020304" pitchFamily="18" charset="0"/>
              </a:rPr>
              <a:t>50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的天然气释放的热量</a:t>
            </a:r>
            <a:r>
              <a:rPr lang="en-US" altLang="zh-CN" sz="2200" i="1">
                <a:solidFill>
                  <a:srgbClr val="000000"/>
                </a:solidFill>
                <a:latin typeface="Times New Roman" panose="02020603050405020304" pitchFamily="18" charset="0"/>
                <a:cs typeface="Times New Roman" panose="02020603050405020304" pitchFamily="18" charset="0"/>
              </a:rPr>
              <a:t>Q</a:t>
            </a:r>
            <a:r>
              <a:rPr lang="zh-CN" altLang="zh-CN" sz="2200" baseline="-25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a:t>
            </a:r>
            <a:r>
              <a:rPr lang="en-US" altLang="zh-CN" sz="2200" i="1">
                <a:solidFill>
                  <a:srgbClr val="000000"/>
                </a:solidFill>
                <a:latin typeface="Times New Roman" panose="02020603050405020304" pitchFamily="18" charset="0"/>
                <a:cs typeface="Times New Roman" panose="02020603050405020304" pitchFamily="18" charset="0"/>
              </a:rPr>
              <a:t>=Vq=</a:t>
            </a:r>
            <a:r>
              <a:rPr lang="en-US" altLang="zh-CN" sz="2200">
                <a:solidFill>
                  <a:srgbClr val="000000"/>
                </a:solidFill>
                <a:latin typeface="Times New Roman" panose="02020603050405020304" pitchFamily="18" charset="0"/>
                <a:cs typeface="Times New Roman" panose="02020603050405020304" pitchFamily="18" charset="0"/>
              </a:rPr>
              <a:t>50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9</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J/m</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9</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baseline="30000">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J</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209352" y="2394482"/>
            <a:ext cx="81391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086376" y="3173670"/>
            <a:ext cx="984832"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P spid="5" grpId="0" bldLvl="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1695</Words>
  <Application>Microsoft Office PowerPoint</Application>
  <PresentationFormat>自定义</PresentationFormat>
  <Paragraphs>69</Paragraphs>
  <Slides>23</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23</vt:i4>
      </vt:variant>
    </vt:vector>
  </HeadingPairs>
  <TitlesOfParts>
    <vt:vector size="25" baseType="lpstr">
      <vt:lpstr>Office 主题</vt:lpstr>
      <vt:lpstr>文档</vt:lpstr>
      <vt:lpstr>专项突破(七)　热量的综合计算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专项突破(七)　热量的综合计算</dc:title>
  <dc:creator>Administrator</dc:creator>
  <cp:lastModifiedBy>User</cp:lastModifiedBy>
  <cp:revision>3</cp:revision>
  <dcterms:created xsi:type="dcterms:W3CDTF">2019-11-26T04:16:00Z</dcterms:created>
  <dcterms:modified xsi:type="dcterms:W3CDTF">2020-02-08T01:04:17Z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