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80" r:id="rId2"/>
    <p:sldId id="364" r:id="rId3"/>
    <p:sldId id="265" r:id="rId4"/>
    <p:sldId id="327" r:id="rId5"/>
    <p:sldId id="369" r:id="rId6"/>
    <p:sldId id="366" r:id="rId7"/>
    <p:sldId id="370" r:id="rId8"/>
    <p:sldId id="384" r:id="rId9"/>
    <p:sldId id="385" r:id="rId10"/>
    <p:sldId id="310" r:id="rId11"/>
    <p:sldId id="371" r:id="rId12"/>
    <p:sldId id="428" r:id="rId13"/>
    <p:sldId id="429" r:id="rId14"/>
    <p:sldId id="332" r:id="rId15"/>
    <p:sldId id="427" r:id="rId16"/>
    <p:sldId id="389" r:id="rId17"/>
    <p:sldId id="388" r:id="rId18"/>
    <p:sldId id="438" r:id="rId19"/>
    <p:sldId id="390" r:id="rId20"/>
    <p:sldId id="373" r:id="rId21"/>
    <p:sldId id="391" r:id="rId22"/>
    <p:sldId id="430" r:id="rId23"/>
    <p:sldId id="392" r:id="rId24"/>
    <p:sldId id="334" r:id="rId25"/>
    <p:sldId id="431" r:id="rId26"/>
    <p:sldId id="393" r:id="rId27"/>
    <p:sldId id="294" r:id="rId28"/>
    <p:sldId id="395" r:id="rId29"/>
    <p:sldId id="397" r:id="rId30"/>
    <p:sldId id="399" r:id="rId31"/>
    <p:sldId id="398" r:id="rId32"/>
    <p:sldId id="400" r:id="rId33"/>
    <p:sldId id="439" r:id="rId34"/>
    <p:sldId id="432" r:id="rId35"/>
    <p:sldId id="410" r:id="rId36"/>
    <p:sldId id="433" r:id="rId37"/>
    <p:sldId id="440" r:id="rId38"/>
    <p:sldId id="434" r:id="rId39"/>
    <p:sldId id="435" r:id="rId40"/>
    <p:sldId id="324" r:id="rId41"/>
    <p:sldId id="378" r:id="rId42"/>
    <p:sldId id="381" r:id="rId43"/>
    <p:sldId id="420" r:id="rId44"/>
    <p:sldId id="379" r:id="rId45"/>
    <p:sldId id="436" r:id="rId46"/>
    <p:sldId id="437" r:id="rId47"/>
  </p:sldIdLst>
  <p:sldSz cx="9144000" cy="5143500" type="screen16x9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16" autoAdjust="0"/>
    <p:restoredTop sz="94660"/>
  </p:normalViewPr>
  <p:slideViewPr>
    <p:cSldViewPr snapToGrid="0">
      <p:cViewPr>
        <p:scale>
          <a:sx n="100" d="100"/>
          <a:sy n="100" d="100"/>
        </p:scale>
        <p:origin x="-2370" y="-9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1786" y="-62"/>
      </p:cViewPr>
      <p:guideLst>
        <p:guide orient="horz" pos="3131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73" cy="4972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30210" y="0"/>
            <a:ext cx="2929873" cy="4972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5C803-4147-42E9-928B-8B970BB3B50D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44538"/>
            <a:ext cx="663098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5793" y="4722637"/>
            <a:ext cx="5409578" cy="4475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2937"/>
            <a:ext cx="2929873" cy="4972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30210" y="9442937"/>
            <a:ext cx="2929873" cy="4972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F8E82-EDFE-45F3-982F-DFF3237CA4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36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80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9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</a:t>
              </a:r>
              <a:r>
                <a:rPr lang="en-US" altLang="zh-CN" sz="1400" spc="300" baseline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夯实基础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 userDrawn="1"/>
        </p:nvSpPr>
        <p:spPr>
          <a:xfrm>
            <a:off x="85289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</a:t>
            </a:r>
            <a:r>
              <a:rPr lang="zh-CN" altLang="en-US" sz="1400" spc="300" baseline="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逐个击破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80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 userDrawn="1"/>
        </p:nvSpPr>
        <p:spPr>
          <a:xfrm>
            <a:off x="85288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446DE56-8190-4473-AD9E-9B119FCA8742}"/>
              </a:ext>
            </a:extLst>
          </p:cNvPr>
          <p:cNvGrpSpPr/>
          <p:nvPr userDrawn="1"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BDDF6FB7-C4CD-43BF-9DD4-48230BCE7E20}"/>
                </a:ext>
              </a:extLst>
            </p:cNvPr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>
              <a:extLst>
                <a:ext uri="{FF2B5EF4-FFF2-40B4-BE49-F238E27FC236}">
                  <a16:creationId xmlns:a16="http://schemas.microsoft.com/office/drawing/2014/main" xmlns="" id="{914BFB94-9412-4FBD-A920-EBC75514AE05}"/>
                </a:ext>
              </a:extLst>
            </p:cNvPr>
            <p:cNvSpPr txBox="1"/>
            <p:nvPr/>
          </p:nvSpPr>
          <p:spPr>
            <a:xfrm>
              <a:off x="85288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9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</a:t>
              </a:r>
              <a:r>
                <a:rPr lang="zh-CN" altLang="en-US" sz="1400" spc="300" baseline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素养提升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 userDrawn="1"/>
        </p:nvSpPr>
        <p:spPr>
          <a:xfrm>
            <a:off x="85370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baseline="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真题回顾 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把握考向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 userDrawn="1"/>
        </p:nvSpPr>
        <p:spPr>
          <a:xfrm>
            <a:off x="85288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446DE56-8190-4473-AD9E-9B119FCA8742}"/>
              </a:ext>
            </a:extLst>
          </p:cNvPr>
          <p:cNvGrpSpPr/>
          <p:nvPr userDrawn="1"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DDF6FB7-C4CD-43BF-9DD4-48230BCE7E20}"/>
                </a:ext>
              </a:extLst>
            </p:cNvPr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10">
              <a:extLst>
                <a:ext uri="{FF2B5EF4-FFF2-40B4-BE49-F238E27FC236}">
                  <a16:creationId xmlns:a16="http://schemas.microsoft.com/office/drawing/2014/main" xmlns="" id="{914BFB94-9412-4FBD-A920-EBC75514AE05}"/>
                </a:ext>
              </a:extLst>
            </p:cNvPr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真题回顾 把握考向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2" r:id="rId3"/>
    <p:sldLayoutId id="2147483663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package" Target="../embeddings/Microsoft_Word___1.docx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3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 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课时　</a:t>
              </a:r>
              <a:endPara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透镜及其应用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C661369-7F35-4FB2-A688-71209A56C55B}"/>
              </a:ext>
            </a:extLst>
          </p:cNvPr>
          <p:cNvSpPr txBox="1"/>
          <p:nvPr/>
        </p:nvSpPr>
        <p:spPr>
          <a:xfrm>
            <a:off x="6555638" y="878126"/>
            <a:ext cx="2208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教材梳理</a:t>
            </a:r>
          </a:p>
        </p:txBody>
      </p:sp>
    </p:spTree>
    <p:extLst>
      <p:ext uri="{BB962C8B-B14F-4D97-AF65-F5344CB8AC3E}">
        <p14:creationId xmlns:p14="http://schemas.microsoft.com/office/powerpoint/2010/main" val="651069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124547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探究一　透镜作图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0985" y="838199"/>
            <a:ext cx="7843157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en-US" dirty="0" smtClean="0"/>
              <a:t>(1)</a:t>
            </a:r>
            <a:r>
              <a:rPr lang="zh-CN" altLang="en-US" dirty="0" smtClean="0"/>
              <a:t>请在图</a:t>
            </a:r>
            <a:r>
              <a:rPr lang="en-US" dirty="0" smtClean="0"/>
              <a:t>3-1</a:t>
            </a:r>
            <a:r>
              <a:rPr lang="zh-CN" altLang="en-US" dirty="0" smtClean="0"/>
              <a:t>甲中画出光线</a:t>
            </a:r>
            <a:r>
              <a:rPr lang="en-US" i="1" dirty="0" smtClean="0"/>
              <a:t>AB</a:t>
            </a:r>
            <a:r>
              <a:rPr lang="zh-CN" altLang="en-US" dirty="0" smtClean="0"/>
              <a:t>、</a:t>
            </a:r>
            <a:r>
              <a:rPr lang="en-US" i="1" dirty="0" smtClean="0"/>
              <a:t>CO</a:t>
            </a:r>
            <a:r>
              <a:rPr lang="zh-CN" altLang="en-US" dirty="0" smtClean="0"/>
              <a:t>的折射光线和</a:t>
            </a:r>
            <a:r>
              <a:rPr lang="en-US" i="1" dirty="0" smtClean="0"/>
              <a:t>DE</a:t>
            </a:r>
            <a:r>
              <a:rPr lang="zh-CN" altLang="en-US" dirty="0" smtClean="0"/>
              <a:t>的入射光线。</a:t>
            </a:r>
            <a:r>
              <a:rPr lang="en-US" dirty="0" smtClean="0"/>
              <a:t>(</a:t>
            </a:r>
            <a:r>
              <a:rPr lang="zh-CN" altLang="en-US" dirty="0" smtClean="0"/>
              <a:t>光线</a:t>
            </a:r>
            <a:r>
              <a:rPr lang="en-US" i="1" dirty="0" smtClean="0"/>
              <a:t>AB</a:t>
            </a:r>
            <a:r>
              <a:rPr lang="zh-CN" altLang="en-US" dirty="0" smtClean="0"/>
              <a:t>、</a:t>
            </a:r>
            <a:r>
              <a:rPr lang="en-US" i="1" dirty="0" smtClean="0"/>
              <a:t>DE</a:t>
            </a:r>
            <a:r>
              <a:rPr lang="zh-CN" altLang="en-US" dirty="0" smtClean="0"/>
              <a:t>平行于主光轴</a:t>
            </a:r>
            <a:r>
              <a:rPr lang="en-US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如图乙所示</a:t>
            </a:r>
            <a:r>
              <a:rPr lang="en-US" dirty="0" smtClean="0"/>
              <a:t>,</a:t>
            </a:r>
            <a:r>
              <a:rPr lang="zh-CN" altLang="en-US" dirty="0" smtClean="0"/>
              <a:t>三条入射光线</a:t>
            </a:r>
            <a:r>
              <a:rPr lang="en-US" dirty="0" smtClean="0"/>
              <a:t>(</a:t>
            </a:r>
            <a:r>
              <a:rPr lang="zh-CN" altLang="en-US" dirty="0" smtClean="0"/>
              <a:t>或延长线</a:t>
            </a:r>
            <a:r>
              <a:rPr lang="en-US" dirty="0" smtClean="0"/>
              <a:t>)</a:t>
            </a:r>
            <a:r>
              <a:rPr lang="zh-CN" altLang="en-US" dirty="0" smtClean="0"/>
              <a:t>分别过凹透镜的光心</a:t>
            </a:r>
            <a:r>
              <a:rPr lang="en-US" i="1" dirty="0" smtClean="0"/>
              <a:t>O</a:t>
            </a:r>
            <a:r>
              <a:rPr lang="zh-CN" altLang="en-US" dirty="0" smtClean="0"/>
              <a:t>、焦点</a:t>
            </a:r>
            <a:r>
              <a:rPr lang="en-US" i="1" dirty="0" smtClean="0"/>
              <a:t>F</a:t>
            </a:r>
            <a:r>
              <a:rPr lang="zh-CN" altLang="en-US" dirty="0" smtClean="0"/>
              <a:t>和平行于主光轴</a:t>
            </a:r>
            <a:r>
              <a:rPr lang="en-US" dirty="0" smtClean="0"/>
              <a:t>,</a:t>
            </a:r>
            <a:r>
              <a:rPr lang="zh-CN" altLang="en-US" dirty="0" smtClean="0"/>
              <a:t>请画出经过凹透镜折射后的光线。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如图丙所示</a:t>
            </a:r>
            <a:r>
              <a:rPr lang="en-US" dirty="0" smtClean="0"/>
              <a:t>,</a:t>
            </a:r>
            <a:r>
              <a:rPr lang="zh-CN" altLang="en-US" dirty="0" smtClean="0"/>
              <a:t>请画出由烛焰上</a:t>
            </a:r>
            <a:r>
              <a:rPr lang="en-US" i="1" dirty="0" smtClean="0"/>
              <a:t>S</a:t>
            </a:r>
            <a:r>
              <a:rPr lang="zh-CN" altLang="en-US" dirty="0" smtClean="0"/>
              <a:t>点发出的三条光线经过凸透镜后的折射光线</a:t>
            </a:r>
            <a:r>
              <a:rPr lang="en-US" dirty="0" smtClean="0"/>
              <a:t>,</a:t>
            </a:r>
            <a:r>
              <a:rPr lang="zh-CN" altLang="en-US" dirty="0" smtClean="0"/>
              <a:t>并画出发光点</a:t>
            </a:r>
            <a:r>
              <a:rPr lang="en-US" i="1" dirty="0" smtClean="0"/>
              <a:t>S</a:t>
            </a:r>
            <a:r>
              <a:rPr lang="zh-CN" altLang="en-US" dirty="0" smtClean="0"/>
              <a:t>的像点</a:t>
            </a:r>
            <a:r>
              <a:rPr lang="en-US" i="1" dirty="0" smtClean="0"/>
              <a:t>S'</a:t>
            </a:r>
            <a:r>
              <a:rPr lang="zh-CN" altLang="en-US" dirty="0" smtClean="0"/>
              <a:t>。</a:t>
            </a:r>
            <a:r>
              <a:rPr lang="en-US" dirty="0" smtClean="0"/>
              <a:t>(</a:t>
            </a:r>
            <a:r>
              <a:rPr lang="en-US" i="1" dirty="0" smtClean="0"/>
              <a:t>F</a:t>
            </a:r>
            <a:r>
              <a:rPr lang="zh-CN" altLang="en-US" dirty="0" smtClean="0"/>
              <a:t>是凸透镜的焦点</a:t>
            </a:r>
            <a:r>
              <a:rPr lang="en-US" dirty="0" smtClean="0"/>
              <a:t>,</a:t>
            </a:r>
            <a:r>
              <a:rPr lang="en-US" i="1" dirty="0" smtClean="0"/>
              <a:t>O</a:t>
            </a:r>
            <a:r>
              <a:rPr lang="zh-CN" altLang="en-US" dirty="0" smtClean="0"/>
              <a:t>是凸透镜的光心</a:t>
            </a:r>
            <a:r>
              <a:rPr lang="en-US" dirty="0" smtClean="0"/>
              <a:t>,</a:t>
            </a:r>
            <a:r>
              <a:rPr lang="zh-CN" altLang="en-US" dirty="0" smtClean="0"/>
              <a:t>光线</a:t>
            </a:r>
            <a:r>
              <a:rPr lang="en-US" i="1" dirty="0" smtClean="0"/>
              <a:t>SP</a:t>
            </a:r>
            <a:r>
              <a:rPr lang="zh-CN" altLang="en-US" dirty="0" smtClean="0"/>
              <a:t>平行于主光轴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695699" y="4306207"/>
            <a:ext cx="37526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dirty="0" smtClean="0"/>
              <a:t>甲                    乙                         丙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</a:t>
            </a:r>
            <a:endParaRPr lang="zh-CN" altLang="en-US" dirty="0" smtClean="0"/>
          </a:p>
        </p:txBody>
      </p:sp>
      <p:pic>
        <p:nvPicPr>
          <p:cNvPr id="7" name="20WNWL22.EPS" descr="id:2147506387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4838" y="3345156"/>
            <a:ext cx="1177024" cy="832426"/>
          </a:xfrm>
          <a:prstGeom prst="rect">
            <a:avLst/>
          </a:prstGeom>
        </p:spPr>
      </p:pic>
      <p:pic>
        <p:nvPicPr>
          <p:cNvPr id="8" name="20WNWL24.EPS" descr="id:2147506394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4613" y="3352165"/>
            <a:ext cx="1109901" cy="881579"/>
          </a:xfrm>
          <a:prstGeom prst="rect">
            <a:avLst/>
          </a:prstGeom>
        </p:spPr>
      </p:pic>
      <p:pic>
        <p:nvPicPr>
          <p:cNvPr id="9" name="20WNWL28.EPS" descr="id:2147506401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9733" y="3371417"/>
            <a:ext cx="1476697" cy="89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4045527" cy="4390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(1)</a:t>
            </a:r>
            <a:r>
              <a:rPr lang="zh-CN" altLang="en-US" dirty="0" smtClean="0">
                <a:solidFill>
                  <a:srgbClr val="C00000"/>
                </a:solidFill>
              </a:rPr>
              <a:t>如图所示</a:t>
            </a:r>
          </a:p>
        </p:txBody>
      </p:sp>
      <p:pic>
        <p:nvPicPr>
          <p:cNvPr id="9" name="20WNWL23.EPS" descr="id:2147488994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2802" y="839460"/>
            <a:ext cx="2253742" cy="144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481" y="2953491"/>
            <a:ext cx="4045527" cy="4390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(2)</a:t>
            </a:r>
            <a:r>
              <a:rPr lang="zh-CN" altLang="en-US" dirty="0" smtClean="0">
                <a:solidFill>
                  <a:srgbClr val="C00000"/>
                </a:solidFill>
              </a:rPr>
              <a:t>如图所示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985" y="398824"/>
            <a:ext cx="7843157" cy="8545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en-US" dirty="0" smtClean="0"/>
              <a:t>(2)</a:t>
            </a:r>
            <a:r>
              <a:rPr lang="zh-CN" altLang="en-US" dirty="0" smtClean="0"/>
              <a:t>如图乙所示</a:t>
            </a:r>
            <a:r>
              <a:rPr lang="en-US" dirty="0" smtClean="0"/>
              <a:t>,</a:t>
            </a:r>
            <a:r>
              <a:rPr lang="zh-CN" altLang="en-US" dirty="0" smtClean="0"/>
              <a:t>三条入射光线</a:t>
            </a:r>
            <a:r>
              <a:rPr lang="en-US" dirty="0" smtClean="0"/>
              <a:t>(</a:t>
            </a:r>
            <a:r>
              <a:rPr lang="zh-CN" altLang="en-US" dirty="0" smtClean="0"/>
              <a:t>或延长线</a:t>
            </a:r>
            <a:r>
              <a:rPr lang="en-US" dirty="0" smtClean="0"/>
              <a:t>)</a:t>
            </a:r>
            <a:r>
              <a:rPr lang="zh-CN" altLang="en-US" dirty="0" smtClean="0"/>
              <a:t>分别过凹透镜的光心</a:t>
            </a:r>
            <a:r>
              <a:rPr lang="en-US" i="1" dirty="0" smtClean="0"/>
              <a:t>O</a:t>
            </a:r>
            <a:r>
              <a:rPr lang="zh-CN" altLang="en-US" dirty="0" smtClean="0"/>
              <a:t>、焦点</a:t>
            </a:r>
            <a:r>
              <a:rPr lang="en-US" i="1" dirty="0" smtClean="0"/>
              <a:t>F</a:t>
            </a:r>
            <a:r>
              <a:rPr lang="zh-CN" altLang="en-US" dirty="0" smtClean="0"/>
              <a:t>和平行于主光轴</a:t>
            </a:r>
            <a:r>
              <a:rPr lang="en-US" dirty="0" smtClean="0"/>
              <a:t>,</a:t>
            </a:r>
            <a:r>
              <a:rPr lang="zh-CN" altLang="en-US" dirty="0" smtClean="0"/>
              <a:t>请画出经过凹透镜折射后的光线。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016333" y="2323045"/>
            <a:ext cx="37526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dirty="0" smtClean="0"/>
              <a:t>甲                    乙                         丙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</a:t>
            </a:r>
            <a:endParaRPr lang="zh-CN" altLang="en-US" dirty="0" smtClean="0"/>
          </a:p>
        </p:txBody>
      </p:sp>
      <p:pic>
        <p:nvPicPr>
          <p:cNvPr id="6" name="20WNWL22.EPS" descr="id:2147506387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5472" y="1361994"/>
            <a:ext cx="1177024" cy="832426"/>
          </a:xfrm>
          <a:prstGeom prst="rect">
            <a:avLst/>
          </a:prstGeom>
        </p:spPr>
      </p:pic>
      <p:pic>
        <p:nvPicPr>
          <p:cNvPr id="7" name="20WNWL24.EPS" descr="id:2147506394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5247" y="1369003"/>
            <a:ext cx="1109901" cy="881579"/>
          </a:xfrm>
          <a:prstGeom prst="rect">
            <a:avLst/>
          </a:prstGeom>
        </p:spPr>
      </p:pic>
      <p:pic>
        <p:nvPicPr>
          <p:cNvPr id="8" name="20WNWL28.EPS" descr="id:2147506401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70367" y="1388255"/>
            <a:ext cx="1476697" cy="894792"/>
          </a:xfrm>
          <a:prstGeom prst="rect">
            <a:avLst/>
          </a:prstGeom>
        </p:spPr>
      </p:pic>
      <p:pic>
        <p:nvPicPr>
          <p:cNvPr id="10" name="20WNWL25.EPS" descr="id:2147489001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0887" y="3204957"/>
            <a:ext cx="1874864" cy="147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481" y="2953491"/>
            <a:ext cx="4045527" cy="4882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altLang="zh-CN" dirty="0" smtClean="0">
                <a:solidFill>
                  <a:srgbClr val="C00000"/>
                </a:solidFill>
              </a:rPr>
              <a:t>3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zh-CN" altLang="en-US" dirty="0" smtClean="0">
                <a:solidFill>
                  <a:srgbClr val="C00000"/>
                </a:solidFill>
              </a:rPr>
              <a:t>如图所示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985" y="398824"/>
            <a:ext cx="7843157" cy="127008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en-US" dirty="0" smtClean="0"/>
              <a:t>(3)</a:t>
            </a:r>
            <a:r>
              <a:rPr lang="zh-CN" altLang="en-US" dirty="0" smtClean="0"/>
              <a:t>如图丙所示</a:t>
            </a:r>
            <a:r>
              <a:rPr lang="en-US" dirty="0" smtClean="0"/>
              <a:t>,</a:t>
            </a:r>
            <a:r>
              <a:rPr lang="zh-CN" altLang="en-US" dirty="0" smtClean="0"/>
              <a:t>请画出由烛焰上</a:t>
            </a:r>
            <a:r>
              <a:rPr lang="en-US" i="1" dirty="0" smtClean="0"/>
              <a:t>S</a:t>
            </a:r>
            <a:r>
              <a:rPr lang="zh-CN" altLang="en-US" dirty="0" smtClean="0"/>
              <a:t>点发出的三条光线经过凸透镜后的折射光线</a:t>
            </a:r>
            <a:r>
              <a:rPr lang="en-US" dirty="0" smtClean="0"/>
              <a:t>,</a:t>
            </a:r>
            <a:r>
              <a:rPr lang="zh-CN" altLang="en-US" dirty="0" smtClean="0"/>
              <a:t>并画出发光点</a:t>
            </a:r>
            <a:r>
              <a:rPr lang="en-US" i="1" dirty="0" smtClean="0"/>
              <a:t>S</a:t>
            </a:r>
            <a:r>
              <a:rPr lang="zh-CN" altLang="en-US" dirty="0" smtClean="0"/>
              <a:t>的像点</a:t>
            </a:r>
            <a:r>
              <a:rPr lang="en-US" i="1" dirty="0" smtClean="0"/>
              <a:t>S'</a:t>
            </a:r>
            <a:r>
              <a:rPr lang="zh-CN" altLang="en-US" dirty="0" smtClean="0"/>
              <a:t>。</a:t>
            </a:r>
            <a:r>
              <a:rPr lang="en-US" dirty="0" smtClean="0"/>
              <a:t>(</a:t>
            </a:r>
            <a:r>
              <a:rPr lang="en-US" i="1" dirty="0" smtClean="0"/>
              <a:t>F</a:t>
            </a:r>
            <a:r>
              <a:rPr lang="zh-CN" altLang="en-US" dirty="0" smtClean="0"/>
              <a:t>是凸透镜的焦点</a:t>
            </a:r>
            <a:r>
              <a:rPr lang="en-US" dirty="0" smtClean="0"/>
              <a:t>,</a:t>
            </a:r>
            <a:r>
              <a:rPr lang="en-US" i="1" dirty="0" smtClean="0"/>
              <a:t>O</a:t>
            </a:r>
            <a:r>
              <a:rPr lang="zh-CN" altLang="en-US" dirty="0" smtClean="0"/>
              <a:t>是凸透镜的光心</a:t>
            </a:r>
            <a:r>
              <a:rPr lang="en-US" dirty="0" smtClean="0"/>
              <a:t>,</a:t>
            </a:r>
            <a:r>
              <a:rPr lang="zh-CN" altLang="en-US" dirty="0" smtClean="0"/>
              <a:t>光线</a:t>
            </a:r>
            <a:r>
              <a:rPr lang="en-US" i="1" dirty="0" smtClean="0"/>
              <a:t>SP</a:t>
            </a:r>
            <a:r>
              <a:rPr lang="zh-CN" altLang="en-US" dirty="0" smtClean="0"/>
              <a:t>平行于主光轴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016333" y="2346795"/>
            <a:ext cx="37526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dirty="0" smtClean="0"/>
              <a:t>甲                    乙                         丙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</a:t>
            </a:r>
            <a:endParaRPr lang="zh-CN" altLang="en-US" dirty="0" smtClean="0"/>
          </a:p>
        </p:txBody>
      </p:sp>
      <p:pic>
        <p:nvPicPr>
          <p:cNvPr id="6" name="20WNWL22.EPS" descr="id:2147506387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5472" y="1385744"/>
            <a:ext cx="1177024" cy="832426"/>
          </a:xfrm>
          <a:prstGeom prst="rect">
            <a:avLst/>
          </a:prstGeom>
        </p:spPr>
      </p:pic>
      <p:pic>
        <p:nvPicPr>
          <p:cNvPr id="7" name="20WNWL24.EPS" descr="id:2147506394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5247" y="1392753"/>
            <a:ext cx="1109901" cy="881579"/>
          </a:xfrm>
          <a:prstGeom prst="rect">
            <a:avLst/>
          </a:prstGeom>
        </p:spPr>
      </p:pic>
      <p:pic>
        <p:nvPicPr>
          <p:cNvPr id="8" name="20WNWL28.EPS" descr="id:2147506401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70367" y="1412005"/>
            <a:ext cx="1476697" cy="894792"/>
          </a:xfrm>
          <a:prstGeom prst="rect">
            <a:avLst/>
          </a:prstGeom>
        </p:spPr>
      </p:pic>
      <p:pic>
        <p:nvPicPr>
          <p:cNvPr id="10" name="20WNWL29.EPS" descr="id:2147489008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0436" y="3110660"/>
            <a:ext cx="2591584" cy="166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3663430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探究二　透镜成像规律及其应用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985" y="838199"/>
            <a:ext cx="7843157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[2018·</a:t>
            </a:r>
            <a:r>
              <a:rPr lang="zh-CN" altLang="en-US" dirty="0" smtClean="0">
                <a:solidFill>
                  <a:srgbClr val="0FA096"/>
                </a:solidFill>
              </a:rPr>
              <a:t>北京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小军做探究凸透镜成像规律的实验时</a:t>
            </a:r>
            <a:r>
              <a:rPr lang="en-US" dirty="0" smtClean="0"/>
              <a:t>,</a:t>
            </a:r>
            <a:r>
              <a:rPr lang="zh-CN" altLang="en-US" dirty="0" smtClean="0"/>
              <a:t>将焦距为</a:t>
            </a:r>
            <a:r>
              <a:rPr lang="en-US" dirty="0" smtClean="0"/>
              <a:t>10 cm</a:t>
            </a:r>
            <a:r>
              <a:rPr lang="zh-CN" altLang="en-US" dirty="0" smtClean="0"/>
              <a:t>的凸透镜固定在光具座上</a:t>
            </a:r>
            <a:r>
              <a:rPr lang="en-US" dirty="0" smtClean="0"/>
              <a:t>50 cm</a:t>
            </a:r>
            <a:r>
              <a:rPr lang="zh-CN" altLang="en-US" dirty="0" smtClean="0"/>
              <a:t>刻度线处</a:t>
            </a:r>
            <a:r>
              <a:rPr lang="en-US" dirty="0" smtClean="0"/>
              <a:t>,</a:t>
            </a:r>
            <a:r>
              <a:rPr lang="zh-CN" altLang="en-US" dirty="0" smtClean="0"/>
              <a:t>光屏和点燃的蜡烛分别位于凸透镜两侧</a:t>
            </a:r>
            <a:r>
              <a:rPr lang="en-US" dirty="0" smtClean="0"/>
              <a:t>,</a:t>
            </a:r>
            <a:r>
              <a:rPr lang="zh-CN" altLang="en-US" dirty="0" smtClean="0"/>
              <a:t>蜡烛放置在</a:t>
            </a:r>
            <a:r>
              <a:rPr lang="en-US" dirty="0" smtClean="0"/>
              <a:t>35 cm</a:t>
            </a:r>
            <a:r>
              <a:rPr lang="zh-CN" altLang="en-US" dirty="0" smtClean="0"/>
              <a:t>刻度线处</a:t>
            </a:r>
            <a:r>
              <a:rPr lang="en-US" dirty="0" smtClean="0"/>
              <a:t>,</a:t>
            </a:r>
            <a:r>
              <a:rPr lang="zh-CN" altLang="en-US" dirty="0" smtClean="0"/>
              <a:t>如图</a:t>
            </a:r>
            <a:r>
              <a:rPr lang="en-US" dirty="0" smtClean="0"/>
              <a:t>3-2</a:t>
            </a:r>
            <a:r>
              <a:rPr lang="zh-CN" altLang="en-US" dirty="0" smtClean="0"/>
              <a:t>所示。移动光屏</a:t>
            </a:r>
            <a:r>
              <a:rPr lang="en-US" dirty="0" smtClean="0"/>
              <a:t>,</a:t>
            </a:r>
            <a:r>
              <a:rPr lang="zh-CN" altLang="en-US" dirty="0" smtClean="0"/>
              <a:t>直到在光屏上呈现烛焰清晰的像。下列说法中正确的是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光屏上呈现的是烛焰的虚像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光屏上呈现的是烛焰正立的像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光屏上呈现的是烛焰放大的像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该实验现象能说明照相机的成像特点</a:t>
            </a:r>
            <a:endParaRPr lang="zh-CN" alt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57469" y="2187699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2893" y="3606946"/>
            <a:ext cx="72327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</a:rPr>
              <a:t>图</a:t>
            </a:r>
            <a:r>
              <a:rPr lang="en-US" dirty="0" smtClean="0">
                <a:solidFill>
                  <a:prstClr val="black"/>
                </a:solidFill>
              </a:rPr>
              <a:t>3-2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pic>
        <p:nvPicPr>
          <p:cNvPr id="9" name="W11.EPS" descr="id:2147506415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4506" y="2504516"/>
            <a:ext cx="2730372" cy="102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782188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3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滨州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探究凸透镜成像的规律</a:t>
            </a:r>
            <a:r>
              <a:rPr lang="en-US" dirty="0" smtClean="0"/>
              <a:t>”</a:t>
            </a:r>
            <a:r>
              <a:rPr lang="zh-CN" altLang="en-US" dirty="0" smtClean="0"/>
              <a:t>实验时</a:t>
            </a:r>
            <a:r>
              <a:rPr lang="en-US" dirty="0" smtClean="0"/>
              <a:t>,</a:t>
            </a:r>
            <a:r>
              <a:rPr lang="zh-CN" altLang="en-US" dirty="0" smtClean="0"/>
              <a:t>某小组测量出物距和像距的数据</a:t>
            </a:r>
            <a:r>
              <a:rPr lang="en-US" dirty="0" smtClean="0"/>
              <a:t>,</a:t>
            </a:r>
            <a:r>
              <a:rPr lang="zh-CN" altLang="en-US" dirty="0" smtClean="0"/>
              <a:t>并绘制成如图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3</a:t>
            </a:r>
            <a:r>
              <a:rPr lang="zh-CN" altLang="en-US" dirty="0" smtClean="0"/>
              <a:t>所示的图像</a:t>
            </a:r>
            <a:r>
              <a:rPr lang="en-US" dirty="0" smtClean="0"/>
              <a:t>,</a:t>
            </a:r>
            <a:r>
              <a:rPr lang="zh-CN" altLang="en-US" dirty="0" smtClean="0"/>
              <a:t>根据图像可知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该凸透镜的焦距</a:t>
            </a:r>
            <a:r>
              <a:rPr lang="en-US" i="1" dirty="0" smtClean="0"/>
              <a:t>f=</a:t>
            </a:r>
            <a:r>
              <a:rPr lang="en-US" dirty="0" smtClean="0"/>
              <a:t>20 cm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当物距</a:t>
            </a:r>
            <a:r>
              <a:rPr lang="en-US" i="1" dirty="0" smtClean="0"/>
              <a:t>u=</a:t>
            </a:r>
            <a:r>
              <a:rPr lang="en-US" dirty="0" smtClean="0"/>
              <a:t>30 cm</a:t>
            </a:r>
            <a:r>
              <a:rPr lang="zh-CN" altLang="en-US" dirty="0" smtClean="0"/>
              <a:t>时</a:t>
            </a:r>
            <a:r>
              <a:rPr lang="en-US" dirty="0" smtClean="0"/>
              <a:t>,</a:t>
            </a:r>
            <a:r>
              <a:rPr lang="zh-CN" altLang="en-US" dirty="0" smtClean="0"/>
              <a:t>成倒立、缩小的实像</a:t>
            </a:r>
            <a:r>
              <a:rPr lang="en-US" dirty="0" smtClean="0"/>
              <a:t>,</a:t>
            </a:r>
            <a:r>
              <a:rPr lang="zh-CN" altLang="en-US" dirty="0" smtClean="0"/>
              <a:t>照相机利用了这条规律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当物距</a:t>
            </a:r>
            <a:r>
              <a:rPr lang="en-US" i="1" dirty="0" smtClean="0"/>
              <a:t>u=</a:t>
            </a:r>
            <a:r>
              <a:rPr lang="en-US" dirty="0" smtClean="0"/>
              <a:t>8 cm</a:t>
            </a:r>
            <a:r>
              <a:rPr lang="zh-CN" altLang="en-US" dirty="0" smtClean="0"/>
              <a:t>时</a:t>
            </a:r>
            <a:r>
              <a:rPr lang="en-US" dirty="0" smtClean="0"/>
              <a:t>,</a:t>
            </a:r>
            <a:r>
              <a:rPr lang="zh-CN" altLang="en-US" dirty="0" smtClean="0"/>
              <a:t>成倒立、放大的实像</a:t>
            </a:r>
            <a:r>
              <a:rPr lang="en-US" dirty="0" smtClean="0"/>
              <a:t>,</a:t>
            </a:r>
            <a:r>
              <a:rPr lang="zh-CN" altLang="en-US" dirty="0" smtClean="0"/>
              <a:t>幻灯机利用了这条规律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把物体从距凸透镜</a:t>
            </a:r>
            <a:r>
              <a:rPr lang="en-US" dirty="0" smtClean="0"/>
              <a:t>30 cm</a:t>
            </a:r>
            <a:r>
              <a:rPr lang="zh-CN" altLang="en-US" dirty="0" smtClean="0"/>
              <a:t>处向距凸透镜</a:t>
            </a:r>
            <a:r>
              <a:rPr lang="en-US" dirty="0" smtClean="0"/>
              <a:t>15 cm</a:t>
            </a:r>
            <a:r>
              <a:rPr lang="zh-CN" altLang="en-US" dirty="0" smtClean="0"/>
              <a:t>处移动过程中</a:t>
            </a:r>
            <a:r>
              <a:rPr lang="en-US" dirty="0" smtClean="0"/>
              <a:t>,</a:t>
            </a:r>
            <a:r>
              <a:rPr lang="zh-CN" altLang="en-US" dirty="0" smtClean="0"/>
              <a:t>所成的像会逐渐变小</a:t>
            </a:r>
            <a:endParaRPr lang="zh-CN" altLang="en-US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3662" y="4447889"/>
            <a:ext cx="723275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3</a:t>
            </a:r>
            <a:endParaRPr lang="zh-CN" altLang="en-US" dirty="0" smtClean="0"/>
          </a:p>
        </p:txBody>
      </p:sp>
      <p:pic>
        <p:nvPicPr>
          <p:cNvPr id="9" name="20FLD1-6.EPS" descr="id:2147506422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2553" y="2863337"/>
            <a:ext cx="1845104" cy="164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02525" y="364671"/>
            <a:ext cx="7795161" cy="33475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B</a:t>
            </a:r>
            <a:r>
              <a:rPr lang="zh-CN" altLang="en-US" i="1" dirty="0" smtClean="0">
                <a:solidFill>
                  <a:srgbClr val="C00000"/>
                </a:solidFill>
              </a:rPr>
              <a:t>　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</a:t>
            </a:r>
            <a:r>
              <a:rPr lang="zh-CN" altLang="en-US" dirty="0" smtClean="0">
                <a:solidFill>
                  <a:srgbClr val="C00000"/>
                </a:solidFill>
              </a:rPr>
              <a:t>根据凸透镜的成像规律可知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r>
              <a:rPr lang="zh-CN" altLang="en-US" dirty="0" smtClean="0">
                <a:solidFill>
                  <a:srgbClr val="C00000"/>
                </a:solidFill>
              </a:rPr>
              <a:t>当物距等于像距等于二倍焦距时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成倒立、等大的实像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由图像可知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r>
              <a:rPr lang="zh-CN" altLang="en-US" dirty="0" smtClean="0">
                <a:solidFill>
                  <a:srgbClr val="C00000"/>
                </a:solidFill>
              </a:rPr>
              <a:t>当物距</a:t>
            </a:r>
            <a:r>
              <a:rPr lang="en-US" i="1" dirty="0" smtClean="0">
                <a:solidFill>
                  <a:srgbClr val="C00000"/>
                </a:solidFill>
              </a:rPr>
              <a:t>u=</a:t>
            </a:r>
            <a:r>
              <a:rPr lang="en-US" dirty="0" smtClean="0">
                <a:solidFill>
                  <a:srgbClr val="C00000"/>
                </a:solidFill>
              </a:rPr>
              <a:t>20 cm</a:t>
            </a:r>
            <a:r>
              <a:rPr lang="zh-CN" altLang="en-US" dirty="0" smtClean="0">
                <a:solidFill>
                  <a:srgbClr val="C00000"/>
                </a:solidFill>
              </a:rPr>
              <a:t>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像距</a:t>
            </a:r>
            <a:r>
              <a:rPr lang="en-US" i="1" dirty="0" smtClean="0">
                <a:solidFill>
                  <a:srgbClr val="C00000"/>
                </a:solidFill>
              </a:rPr>
              <a:t>v=</a:t>
            </a:r>
            <a:r>
              <a:rPr lang="en-US" dirty="0" smtClean="0">
                <a:solidFill>
                  <a:srgbClr val="C00000"/>
                </a:solidFill>
              </a:rPr>
              <a:t>20 cm,</a:t>
            </a:r>
            <a:r>
              <a:rPr lang="zh-CN" altLang="en-US" dirty="0" smtClean="0">
                <a:solidFill>
                  <a:srgbClr val="C00000"/>
                </a:solidFill>
              </a:rPr>
              <a:t>所以凸透镜的焦距为</a:t>
            </a:r>
            <a:r>
              <a:rPr lang="en-US" i="1" dirty="0" smtClean="0">
                <a:solidFill>
                  <a:srgbClr val="C00000"/>
                </a:solidFill>
              </a:rPr>
              <a:t>f=</a:t>
            </a:r>
            <a:r>
              <a:rPr lang="en-US" dirty="0" smtClean="0">
                <a:solidFill>
                  <a:srgbClr val="C00000"/>
                </a:solidFill>
              </a:rPr>
              <a:t>10 cm,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zh-CN" altLang="en-US" dirty="0" smtClean="0">
                <a:solidFill>
                  <a:srgbClr val="C00000"/>
                </a:solidFill>
              </a:rPr>
              <a:t>错误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当物距</a:t>
            </a:r>
            <a:r>
              <a:rPr lang="en-US" i="1" dirty="0" smtClean="0">
                <a:solidFill>
                  <a:srgbClr val="C00000"/>
                </a:solidFill>
              </a:rPr>
              <a:t>u=</a:t>
            </a:r>
            <a:r>
              <a:rPr lang="en-US" dirty="0" smtClean="0">
                <a:solidFill>
                  <a:srgbClr val="C00000"/>
                </a:solidFill>
              </a:rPr>
              <a:t>30 cm</a:t>
            </a:r>
            <a:r>
              <a:rPr lang="zh-CN" altLang="en-US" dirty="0" smtClean="0">
                <a:solidFill>
                  <a:srgbClr val="C00000"/>
                </a:solidFill>
              </a:rPr>
              <a:t>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物距大于二倍焦距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凸透镜成倒立、缩小的实像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照相机利用了这条规律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B</a:t>
            </a:r>
            <a:r>
              <a:rPr lang="zh-CN" altLang="en-US" dirty="0" smtClean="0">
                <a:solidFill>
                  <a:srgbClr val="C00000"/>
                </a:solidFill>
              </a:rPr>
              <a:t>正确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当物距</a:t>
            </a:r>
            <a:r>
              <a:rPr lang="en-US" i="1" dirty="0" smtClean="0">
                <a:solidFill>
                  <a:srgbClr val="C00000"/>
                </a:solidFill>
              </a:rPr>
              <a:t>u=</a:t>
            </a:r>
            <a:r>
              <a:rPr lang="en-US" dirty="0" smtClean="0">
                <a:solidFill>
                  <a:srgbClr val="C00000"/>
                </a:solidFill>
              </a:rPr>
              <a:t>8 cm</a:t>
            </a:r>
            <a:r>
              <a:rPr lang="zh-CN" altLang="en-US" dirty="0" smtClean="0">
                <a:solidFill>
                  <a:srgbClr val="C00000"/>
                </a:solidFill>
              </a:rPr>
              <a:t>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物距小于焦距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凸透镜成正立、放大的虚像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放大镜是利用该原理来工作的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C</a:t>
            </a:r>
            <a:r>
              <a:rPr lang="zh-CN" altLang="en-US" dirty="0" smtClean="0">
                <a:solidFill>
                  <a:srgbClr val="C00000"/>
                </a:solidFill>
              </a:rPr>
              <a:t>错误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物体从距凸透镜</a:t>
            </a:r>
            <a:r>
              <a:rPr lang="en-US" dirty="0" smtClean="0">
                <a:solidFill>
                  <a:srgbClr val="C00000"/>
                </a:solidFill>
              </a:rPr>
              <a:t>30 cm</a:t>
            </a:r>
            <a:r>
              <a:rPr lang="zh-CN" altLang="en-US" dirty="0" smtClean="0">
                <a:solidFill>
                  <a:srgbClr val="C00000"/>
                </a:solidFill>
              </a:rPr>
              <a:t>处向距凸透镜</a:t>
            </a:r>
            <a:r>
              <a:rPr lang="en-US" dirty="0" smtClean="0">
                <a:solidFill>
                  <a:srgbClr val="C00000"/>
                </a:solidFill>
              </a:rPr>
              <a:t>15 cm </a:t>
            </a:r>
            <a:r>
              <a:rPr lang="zh-CN" altLang="en-US" dirty="0" smtClean="0">
                <a:solidFill>
                  <a:srgbClr val="C00000"/>
                </a:solidFill>
              </a:rPr>
              <a:t>处移动时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物距变小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当凸透镜成实像时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物距越小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像距越大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像越大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D</a:t>
            </a:r>
            <a:r>
              <a:rPr lang="zh-CN" altLang="en-US" dirty="0" smtClean="0">
                <a:solidFill>
                  <a:srgbClr val="C00000"/>
                </a:solidFill>
              </a:rPr>
              <a:t>错误。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7703127" cy="28426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</a:t>
            </a:r>
            <a:r>
              <a:rPr lang="en-US" b="1" i="1" dirty="0" smtClean="0"/>
              <a:t>.</a:t>
            </a:r>
            <a:r>
              <a:rPr lang="zh-CN" altLang="en-US" dirty="0" smtClean="0"/>
              <a:t>图</a:t>
            </a:r>
            <a:r>
              <a:rPr lang="en-US" dirty="0" smtClean="0"/>
              <a:t>3-4</a:t>
            </a:r>
            <a:r>
              <a:rPr lang="zh-CN" altLang="en-US" dirty="0" smtClean="0"/>
              <a:t>中的烛焰通过透镜成的是正立、放大的</a:t>
            </a:r>
            <a:r>
              <a:rPr lang="zh-CN" altLang="en-US" i="1" u="sng" dirty="0" smtClean="0"/>
              <a:t>　　　</a:t>
            </a:r>
            <a:r>
              <a:rPr lang="zh-CN" altLang="en-US" dirty="0" smtClean="0"/>
              <a:t>像</a:t>
            </a:r>
            <a:r>
              <a:rPr lang="en-US" dirty="0" smtClean="0"/>
              <a:t>,</a:t>
            </a:r>
            <a:r>
              <a:rPr lang="zh-CN" altLang="en-US" dirty="0" smtClean="0"/>
              <a:t>此像</a:t>
            </a:r>
            <a:r>
              <a:rPr lang="zh-CN" altLang="en-US" i="1" u="sng" dirty="0" smtClean="0"/>
              <a:t>　　　</a:t>
            </a:r>
            <a:r>
              <a:rPr lang="zh-CN" altLang="en-US" dirty="0" smtClean="0"/>
              <a:t>呈现在光屏上</a:t>
            </a:r>
            <a:r>
              <a:rPr lang="en-US" dirty="0" smtClean="0"/>
              <a:t>,</a:t>
            </a:r>
            <a:r>
              <a:rPr lang="zh-CN" altLang="en-US" dirty="0" smtClean="0"/>
              <a:t>人眼看到此像的方法是</a:t>
            </a:r>
            <a:r>
              <a:rPr lang="zh-CN" altLang="en-US" i="1" u="sng" dirty="0" smtClean="0"/>
              <a:t>　                                                      </a:t>
            </a:r>
            <a:r>
              <a:rPr lang="en-US" dirty="0" smtClean="0"/>
              <a:t>,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当蜡烛逐渐靠近透镜时</a:t>
            </a:r>
            <a:r>
              <a:rPr lang="en-US" dirty="0" smtClean="0"/>
              <a:t>,</a:t>
            </a:r>
            <a:r>
              <a:rPr lang="zh-CN" altLang="en-US" dirty="0" smtClean="0"/>
              <a:t>观察到像变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3656" y="2619087"/>
            <a:ext cx="723275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3-4</a:t>
            </a:r>
            <a:endParaRPr lang="zh-CN" altLang="en-US" dirty="0"/>
          </a:p>
        </p:txBody>
      </p:sp>
      <p:pic>
        <p:nvPicPr>
          <p:cNvPr id="7" name="20RJW-49.EPS" descr="id:2147506429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5942" y="1681557"/>
            <a:ext cx="2167154" cy="91914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595256" y="409218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925292" y="421093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不能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754580" y="812979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眼睛逆着折射光线的方向观察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633355" y="1240490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小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7703127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6</a:t>
            </a:r>
            <a:r>
              <a:rPr lang="en-US" b="1" i="1" dirty="0" smtClean="0"/>
              <a:t>.</a:t>
            </a:r>
            <a:r>
              <a:rPr lang="zh-CN" altLang="en-US" dirty="0" smtClean="0"/>
              <a:t>吴洋同学通过物理知识的学习</a:t>
            </a:r>
            <a:r>
              <a:rPr lang="en-US" dirty="0" smtClean="0"/>
              <a:t>,</a:t>
            </a:r>
            <a:r>
              <a:rPr lang="zh-CN" altLang="en-US" dirty="0" smtClean="0"/>
              <a:t>知道放大镜就是凸透镜。如图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5,</a:t>
            </a:r>
            <a:r>
              <a:rPr lang="zh-CN" altLang="en-US" dirty="0" smtClean="0"/>
              <a:t>在活动课中</a:t>
            </a:r>
            <a:r>
              <a:rPr lang="en-US" dirty="0" smtClean="0"/>
              <a:t>,</a:t>
            </a:r>
            <a:r>
              <a:rPr lang="zh-CN" altLang="en-US" dirty="0" smtClean="0"/>
              <a:t>他用放大镜观察自己的手指</a:t>
            </a:r>
            <a:r>
              <a:rPr lang="en-US" dirty="0" smtClean="0"/>
              <a:t>,</a:t>
            </a:r>
            <a:r>
              <a:rPr lang="zh-CN" altLang="en-US" dirty="0" smtClean="0"/>
              <a:t>看到手指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的像</a:t>
            </a:r>
            <a:r>
              <a:rPr lang="en-US" dirty="0" smtClean="0"/>
              <a:t>;</a:t>
            </a:r>
            <a:r>
              <a:rPr lang="zh-CN" altLang="en-US" dirty="0" smtClean="0"/>
              <a:t>再用放大镜观察远处的房屋</a:t>
            </a:r>
            <a:r>
              <a:rPr lang="en-US" dirty="0" smtClean="0"/>
              <a:t>,</a:t>
            </a:r>
            <a:r>
              <a:rPr lang="zh-CN" altLang="en-US" dirty="0" smtClean="0"/>
              <a:t>看到房屋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的像。</a:t>
            </a:r>
            <a:r>
              <a:rPr lang="en-US" dirty="0" smtClean="0"/>
              <a:t>(</a:t>
            </a:r>
            <a:r>
              <a:rPr lang="zh-CN" altLang="en-US" dirty="0" smtClean="0"/>
              <a:t>均选填</a:t>
            </a:r>
            <a:r>
              <a:rPr lang="en-US" dirty="0" smtClean="0"/>
              <a:t>“</a:t>
            </a:r>
            <a:r>
              <a:rPr lang="zh-CN" altLang="en-US" dirty="0" smtClean="0"/>
              <a:t>放大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缩小</a:t>
            </a:r>
            <a:r>
              <a:rPr lang="en-US" dirty="0" smtClean="0"/>
              <a:t>”) </a:t>
            </a:r>
            <a:endParaRPr lang="zh-CN" altLang="en-US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5548" y="3390985"/>
            <a:ext cx="723275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5</a:t>
            </a:r>
            <a:endParaRPr lang="zh-CN" altLang="en-US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992092" y="832264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放大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652654" y="1236024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缩小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5" name="SX17.EPS" descr="id:2147506436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9431" y="1947996"/>
            <a:ext cx="2792364" cy="13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6">
            <a:extLst>
              <a:ext uri="{FF2B5EF4-FFF2-40B4-BE49-F238E27FC236}">
                <a16:creationId xmlns:a16="http://schemas.microsoft.com/office/drawing/2014/main" xmlns="" id="{78AB02FF-E6EE-4BE5-A384-CB3244F24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759" y="356805"/>
            <a:ext cx="4779963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思维导图　构建体系</a:t>
            </a:r>
            <a:endParaRPr lang="zh-CN" altLang="en-US" sz="2000" b="1" dirty="0">
              <a:solidFill>
                <a:srgbClr val="0FA09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WL2.EPS" descr="id:2147506291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945" y="1151906"/>
            <a:ext cx="7837041" cy="287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120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4366161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7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娄底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娄底高铁站的进站通道采用了人脸识别系统</a:t>
            </a:r>
            <a:r>
              <a:rPr lang="en-US" dirty="0" smtClean="0"/>
              <a:t>(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6</a:t>
            </a:r>
            <a:r>
              <a:rPr lang="zh-CN" altLang="en-US" dirty="0" smtClean="0"/>
              <a:t>所示</a:t>
            </a:r>
            <a:r>
              <a:rPr lang="en-US" dirty="0" smtClean="0"/>
              <a:t>),</a:t>
            </a:r>
            <a:r>
              <a:rPr lang="zh-CN" altLang="en-US" dirty="0" smtClean="0"/>
              <a:t>识别系统的摄像机可以自动将镜头前</a:t>
            </a:r>
            <a:r>
              <a:rPr lang="en-US" dirty="0" smtClean="0"/>
              <a:t>1 m</a:t>
            </a:r>
            <a:r>
              <a:rPr lang="zh-CN" altLang="en-US" dirty="0" smtClean="0"/>
              <a:t>处的人脸拍摄成数码照片传递给设备识别。此系统的摄像机的镜头属于</a:t>
            </a:r>
            <a:r>
              <a:rPr lang="zh-CN" altLang="en-US" i="1" u="sng" dirty="0" smtClean="0"/>
              <a:t>　　　</a:t>
            </a:r>
            <a:r>
              <a:rPr lang="zh-CN" altLang="en-US" dirty="0" smtClean="0"/>
              <a:t>透镜</a:t>
            </a:r>
            <a:r>
              <a:rPr lang="en-US" dirty="0" smtClean="0"/>
              <a:t>,</a:t>
            </a:r>
            <a:r>
              <a:rPr lang="zh-CN" altLang="en-US" dirty="0" smtClean="0"/>
              <a:t>它的焦距应</a:t>
            </a:r>
            <a:r>
              <a:rPr lang="en-US" altLang="zh-CN" dirty="0" smtClean="0"/>
              <a:t>_____ 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大于</a:t>
            </a:r>
            <a:r>
              <a:rPr lang="en-US" dirty="0" smtClean="0"/>
              <a:t>”“</a:t>
            </a:r>
            <a:r>
              <a:rPr lang="zh-CN" altLang="en-US" dirty="0" smtClean="0"/>
              <a:t>等于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小于</a:t>
            </a:r>
            <a:r>
              <a:rPr lang="en-US" dirty="0" smtClean="0"/>
              <a:t>”)50 cm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00826" y="4247657"/>
            <a:ext cx="723275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</a:rPr>
              <a:t>图</a:t>
            </a:r>
            <a:r>
              <a:rPr lang="en-US" dirty="0" smtClean="0">
                <a:solidFill>
                  <a:prstClr val="black"/>
                </a:solidFill>
              </a:rPr>
              <a:t>3</a:t>
            </a:r>
            <a:r>
              <a:rPr lang="en-US" i="1" dirty="0" smtClean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6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pic>
        <p:nvPicPr>
          <p:cNvPr id="7" name="20WLZT28.EPS" descr="id:2147506443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9046" y="2864955"/>
            <a:ext cx="1580423" cy="14310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37019" y="364671"/>
            <a:ext cx="3460668" cy="2565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</a:t>
            </a:r>
            <a:r>
              <a:rPr lang="zh-CN" altLang="en-US" dirty="0" smtClean="0">
                <a:solidFill>
                  <a:srgbClr val="C00000"/>
                </a:solidFill>
              </a:rPr>
              <a:t>凸</a:t>
            </a:r>
            <a:r>
              <a:rPr lang="zh-CN" altLang="en-US" i="1" dirty="0" smtClean="0">
                <a:solidFill>
                  <a:srgbClr val="C00000"/>
                </a:solidFill>
              </a:rPr>
              <a:t>　</a:t>
            </a:r>
            <a:r>
              <a:rPr lang="zh-CN" altLang="en-US" dirty="0" smtClean="0">
                <a:solidFill>
                  <a:srgbClr val="C00000"/>
                </a:solidFill>
              </a:rPr>
              <a:t>小于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</a:t>
            </a:r>
            <a:r>
              <a:rPr lang="zh-CN" altLang="en-US" dirty="0" smtClean="0">
                <a:solidFill>
                  <a:srgbClr val="C00000"/>
                </a:solidFill>
              </a:rPr>
              <a:t>摄像机的镜头属于凸透镜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是利用当物距大于二倍焦距时成倒立、缩小的实像的原理工作的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因此物体应在二倍焦距之外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即</a:t>
            </a:r>
            <a:r>
              <a:rPr lang="en-US" dirty="0" smtClean="0">
                <a:solidFill>
                  <a:srgbClr val="C00000"/>
                </a:solidFill>
              </a:rPr>
              <a:t>1 m</a:t>
            </a:r>
            <a:r>
              <a:rPr lang="en-US" i="1" dirty="0" smtClean="0">
                <a:solidFill>
                  <a:srgbClr val="C00000"/>
                </a:solidFill>
              </a:rPr>
              <a:t>&gt;</a:t>
            </a:r>
            <a:r>
              <a:rPr lang="en-US" dirty="0" smtClean="0">
                <a:solidFill>
                  <a:srgbClr val="C00000"/>
                </a:solidFill>
              </a:rPr>
              <a:t>2</a:t>
            </a:r>
            <a:r>
              <a:rPr lang="en-US" i="1" dirty="0" smtClean="0">
                <a:solidFill>
                  <a:srgbClr val="C00000"/>
                </a:solidFill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则焦距</a:t>
            </a:r>
            <a:r>
              <a:rPr lang="en-US" i="1" dirty="0" smtClean="0">
                <a:solidFill>
                  <a:srgbClr val="C00000"/>
                </a:solidFill>
              </a:rPr>
              <a:t>f</a:t>
            </a:r>
            <a:r>
              <a:rPr lang="zh-CN" altLang="en-US" dirty="0" smtClean="0">
                <a:solidFill>
                  <a:srgbClr val="C00000"/>
                </a:solidFill>
              </a:rPr>
              <a:t>应小于</a:t>
            </a:r>
            <a:r>
              <a:rPr lang="en-US" dirty="0" smtClean="0">
                <a:solidFill>
                  <a:srgbClr val="C00000"/>
                </a:solidFill>
              </a:rPr>
              <a:t>50 cm</a:t>
            </a:r>
            <a:r>
              <a:rPr lang="zh-CN" altLang="en-US" dirty="0" smtClean="0">
                <a:solidFill>
                  <a:srgbClr val="C00000"/>
                </a:solidFill>
              </a:rPr>
              <a:t>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7703127" cy="422768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8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自贡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小明同学用数码相机</a:t>
            </a:r>
            <a:r>
              <a:rPr lang="en-US" dirty="0" smtClean="0"/>
              <a:t>(</a:t>
            </a:r>
            <a:r>
              <a:rPr lang="zh-CN" altLang="en-US" dirty="0" smtClean="0"/>
              <a:t>可调焦距</a:t>
            </a:r>
            <a:r>
              <a:rPr lang="en-US" dirty="0" smtClean="0"/>
              <a:t>)</a:t>
            </a:r>
            <a:r>
              <a:rPr lang="zh-CN" altLang="en-US" dirty="0" smtClean="0"/>
              <a:t>拍摄了同一花菜的两张照片</a:t>
            </a:r>
            <a:r>
              <a:rPr lang="en-US" dirty="0" smtClean="0"/>
              <a:t>,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7</a:t>
            </a:r>
            <a:r>
              <a:rPr lang="zh-CN" altLang="en-US" dirty="0" smtClean="0"/>
              <a:t>所示</a:t>
            </a:r>
            <a:r>
              <a:rPr lang="en-US" dirty="0" smtClean="0"/>
              <a:t>,</a:t>
            </a:r>
            <a:r>
              <a:rPr lang="zh-CN" altLang="en-US" dirty="0" smtClean="0"/>
              <a:t>结合图片分析</a:t>
            </a:r>
            <a:r>
              <a:rPr lang="en-US" dirty="0" smtClean="0"/>
              <a:t>,</a:t>
            </a:r>
            <a:r>
              <a:rPr lang="zh-CN" altLang="en-US" dirty="0" smtClean="0"/>
              <a:t>下面说法不正确的是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7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照相机的镜头与老花镜属于同一类透镜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凸透镜能成缩小的实像是照相机的工作原理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在物距相同的情况下</a:t>
            </a:r>
            <a:r>
              <a:rPr lang="en-US" dirty="0" smtClean="0"/>
              <a:t>,</a:t>
            </a:r>
            <a:r>
              <a:rPr lang="zh-CN" altLang="en-US" dirty="0" smtClean="0"/>
              <a:t>拍摄乙照片时</a:t>
            </a:r>
            <a:r>
              <a:rPr lang="en-US" dirty="0" smtClean="0"/>
              <a:t>,</a:t>
            </a:r>
            <a:r>
              <a:rPr lang="zh-CN" altLang="en-US" dirty="0" smtClean="0"/>
              <a:t>镜头焦距需调得小一些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在物距相同的情况下</a:t>
            </a:r>
            <a:r>
              <a:rPr lang="en-US" dirty="0" smtClean="0"/>
              <a:t>,</a:t>
            </a:r>
            <a:r>
              <a:rPr lang="zh-CN" altLang="en-US" dirty="0" smtClean="0"/>
              <a:t>拍摄乙照片时</a:t>
            </a:r>
            <a:r>
              <a:rPr lang="en-US" dirty="0" smtClean="0"/>
              <a:t>,</a:t>
            </a:r>
            <a:r>
              <a:rPr lang="zh-CN" altLang="en-US" dirty="0" smtClean="0"/>
              <a:t>镜头焦距需调得大一些</a:t>
            </a:r>
            <a:endParaRPr lang="zh-CN" altLang="en-US" dirty="0"/>
          </a:p>
        </p:txBody>
      </p:sp>
      <p:pic>
        <p:nvPicPr>
          <p:cNvPr id="5" name="20wlzt1541.jpg" descr="id:2147506450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4597" y="1235411"/>
            <a:ext cx="3374432" cy="130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02525" y="364671"/>
            <a:ext cx="7795161" cy="25165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C</a:t>
            </a:r>
            <a:r>
              <a:rPr lang="zh-CN" altLang="en-US" i="1" dirty="0" smtClean="0">
                <a:solidFill>
                  <a:srgbClr val="C00000"/>
                </a:solidFill>
              </a:rPr>
              <a:t>　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</a:t>
            </a:r>
            <a:r>
              <a:rPr lang="zh-CN" altLang="en-US" dirty="0" smtClean="0">
                <a:solidFill>
                  <a:srgbClr val="C00000"/>
                </a:solidFill>
              </a:rPr>
              <a:t>照相机的镜头是凸透镜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老花镜也是凸透镜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属于同一类透镜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zh-CN" altLang="en-US" dirty="0" smtClean="0">
                <a:solidFill>
                  <a:srgbClr val="C00000"/>
                </a:solidFill>
              </a:rPr>
              <a:t>正确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不符合题意。当</a:t>
            </a:r>
            <a:r>
              <a:rPr lang="en-US" i="1" dirty="0" smtClean="0">
                <a:solidFill>
                  <a:srgbClr val="C00000"/>
                </a:solidFill>
              </a:rPr>
              <a:t>u&gt;</a:t>
            </a:r>
            <a:r>
              <a:rPr lang="en-US" dirty="0" smtClean="0">
                <a:solidFill>
                  <a:srgbClr val="C00000"/>
                </a:solidFill>
              </a:rPr>
              <a:t>2</a:t>
            </a:r>
            <a:r>
              <a:rPr lang="en-US" i="1" dirty="0" smtClean="0">
                <a:solidFill>
                  <a:srgbClr val="C00000"/>
                </a:solidFill>
              </a:rPr>
              <a:t>f</a:t>
            </a:r>
            <a:r>
              <a:rPr lang="zh-CN" altLang="en-US" dirty="0" smtClean="0">
                <a:solidFill>
                  <a:srgbClr val="C00000"/>
                </a:solidFill>
              </a:rPr>
              <a:t>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成倒立、缩小的实像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应用于照相机和摄像机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B</a:t>
            </a:r>
            <a:r>
              <a:rPr lang="zh-CN" altLang="en-US" dirty="0" smtClean="0">
                <a:solidFill>
                  <a:srgbClr val="C00000"/>
                </a:solidFill>
              </a:rPr>
              <a:t>正确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不符合题意。照相机是利用凸透镜成倒立、缩小的实像的原理工作的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在物距不变的条件下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乙照片中的花菜大些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则拍摄乙照片时镜头的焦距需调得大些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故</a:t>
            </a:r>
            <a:r>
              <a:rPr lang="en-US" dirty="0" smtClean="0">
                <a:solidFill>
                  <a:srgbClr val="C00000"/>
                </a:solidFill>
              </a:rPr>
              <a:t>C</a:t>
            </a:r>
            <a:r>
              <a:rPr lang="zh-CN" altLang="en-US" dirty="0" smtClean="0">
                <a:solidFill>
                  <a:srgbClr val="C00000"/>
                </a:solidFill>
              </a:rPr>
              <a:t>错误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符合题意</a:t>
            </a:r>
            <a:r>
              <a:rPr lang="en-US" dirty="0" smtClean="0">
                <a:solidFill>
                  <a:srgbClr val="C00000"/>
                </a:solidFill>
              </a:rPr>
              <a:t>,D</a:t>
            </a:r>
            <a:r>
              <a:rPr lang="zh-CN" altLang="en-US" dirty="0" smtClean="0">
                <a:solidFill>
                  <a:srgbClr val="C00000"/>
                </a:solidFill>
              </a:rPr>
              <a:t>正确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不符合题意。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7" y="364671"/>
            <a:ext cx="7810005" cy="422768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9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[2018·</a:t>
            </a:r>
            <a:r>
              <a:rPr lang="zh-CN" altLang="en-US" dirty="0" smtClean="0">
                <a:solidFill>
                  <a:srgbClr val="0FA096"/>
                </a:solidFill>
              </a:rPr>
              <a:t>晋城模拟</a:t>
            </a:r>
            <a:r>
              <a:rPr lang="en-US" dirty="0" smtClean="0">
                <a:solidFill>
                  <a:srgbClr val="0FA096"/>
                </a:solidFill>
              </a:rPr>
              <a:t>] 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8</a:t>
            </a:r>
            <a:r>
              <a:rPr lang="zh-CN" altLang="en-US" dirty="0" smtClean="0"/>
              <a:t>是爱动脑筋的小明用手机和透镜自制的简易投影仪</a:t>
            </a:r>
            <a:r>
              <a:rPr lang="en-US" dirty="0" smtClean="0"/>
              <a:t>,</a:t>
            </a:r>
            <a:r>
              <a:rPr lang="zh-CN" altLang="en-US" dirty="0" smtClean="0"/>
              <a:t>它能将手机上的画面放大投影到白墙上。下列说法正确的是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endParaRPr lang="en-US" altLang="zh-CN" dirty="0" smtClean="0"/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8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手机到透镜的距离应大于透镜的二倍焦距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墙上呈现的是手机画面的正立、放大的虚像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制作简易投影仪的透镜</a:t>
            </a:r>
            <a:r>
              <a:rPr lang="en-US" dirty="0" smtClean="0"/>
              <a:t>,</a:t>
            </a:r>
            <a:r>
              <a:rPr lang="zh-CN" altLang="en-US" dirty="0" smtClean="0"/>
              <a:t>可以制作老花镜镜片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要使墙上的像变大</a:t>
            </a:r>
            <a:r>
              <a:rPr lang="en-US" dirty="0" smtClean="0"/>
              <a:t>,</a:t>
            </a:r>
            <a:r>
              <a:rPr lang="zh-CN" altLang="en-US" dirty="0" smtClean="0"/>
              <a:t>应增大手机与透镜间的距离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450284" y="87976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WL9a.EPS" descr="id:2147506457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4033" y="1261996"/>
            <a:ext cx="1794247" cy="124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381027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探究三　眼睛与眼镜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0985" y="838199"/>
            <a:ext cx="7964879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10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枣庄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智能手机给人们带来了许多便利</a:t>
            </a:r>
            <a:r>
              <a:rPr lang="en-US" dirty="0" smtClean="0"/>
              <a:t>,</a:t>
            </a:r>
            <a:r>
              <a:rPr lang="zh-CN" altLang="en-US" dirty="0" smtClean="0"/>
              <a:t>但长时间盯着手机屏幕</a:t>
            </a:r>
            <a:r>
              <a:rPr lang="en-US" dirty="0" smtClean="0"/>
              <a:t>,</a:t>
            </a:r>
            <a:r>
              <a:rPr lang="zh-CN" altLang="en-US" dirty="0" smtClean="0"/>
              <a:t>容易导致视力下降。图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9</a:t>
            </a:r>
            <a:r>
              <a:rPr lang="zh-CN" altLang="en-US" dirty="0" smtClean="0"/>
              <a:t>所示关于近视眼及其矫正的原理图正确的是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甲、乙</a:t>
            </a:r>
            <a:r>
              <a:rPr lang="en-US" dirty="0" smtClean="0"/>
              <a:t>			B.</a:t>
            </a:r>
            <a:r>
              <a:rPr lang="zh-CN" altLang="en-US" dirty="0" smtClean="0"/>
              <a:t>甲、丁</a:t>
            </a:r>
            <a:r>
              <a:rPr lang="en-US" altLang="zh-CN" dirty="0" smtClean="0"/>
              <a:t>			</a:t>
            </a:r>
            <a:r>
              <a:rPr lang="en-US" dirty="0" smtClean="0"/>
              <a:t>C.</a:t>
            </a:r>
            <a:r>
              <a:rPr lang="zh-CN" altLang="en-US" dirty="0" smtClean="0"/>
              <a:t>丙、乙</a:t>
            </a:r>
            <a:r>
              <a:rPr lang="en-US" altLang="zh-CN" dirty="0" smtClean="0"/>
              <a:t>		</a:t>
            </a:r>
            <a:r>
              <a:rPr lang="en-US" dirty="0" smtClean="0"/>
              <a:t>	D</a:t>
            </a:r>
            <a:r>
              <a:rPr lang="en-US" i="1" dirty="0" smtClean="0"/>
              <a:t>.</a:t>
            </a:r>
            <a:r>
              <a:rPr lang="zh-CN" altLang="en-US" dirty="0" smtClean="0"/>
              <a:t>丙、丁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41522" y="4128905"/>
            <a:ext cx="72327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</a:rPr>
              <a:t>图</a:t>
            </a:r>
            <a:r>
              <a:rPr lang="en-US" dirty="0" smtClean="0">
                <a:solidFill>
                  <a:prstClr val="black"/>
                </a:solidFill>
              </a:rPr>
              <a:t>3</a:t>
            </a:r>
            <a:r>
              <a:rPr lang="en-US" i="1" dirty="0" smtClean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9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pic>
        <p:nvPicPr>
          <p:cNvPr id="12" name="20WLZT1280.EPS" descr="id:2147506471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0996" y="2242598"/>
            <a:ext cx="3579034" cy="187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02525" y="364671"/>
            <a:ext cx="7795161" cy="33475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A</a:t>
            </a:r>
            <a:r>
              <a:rPr lang="zh-CN" altLang="en-US" i="1" dirty="0" smtClean="0">
                <a:solidFill>
                  <a:srgbClr val="C00000"/>
                </a:solidFill>
              </a:rPr>
              <a:t>　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</a:t>
            </a:r>
            <a:r>
              <a:rPr lang="zh-CN" altLang="en-US" dirty="0" smtClean="0">
                <a:solidFill>
                  <a:srgbClr val="C00000"/>
                </a:solidFill>
              </a:rPr>
              <a:t>图甲的入射光线会聚在视网膜的前方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表示的是近视眼的成像情况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为了使光线会聚在后面的视网膜上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就需要使光线在进入人的眼睛以前发散一下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因此通过配戴对光线具有发散作用的凹透镜来矫正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即图乙能正确表示近视眼的矫正情况。图丙的入射光线会聚在视网膜的后方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表示的是远视眼的成像情况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远视眼是因为晶状体焦距太长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像落在了视网膜的后方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为了使光线会聚在前面的视网膜上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就需要使光线在进入人的眼睛以前会聚一下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因此通过配戴对光线具有会聚作用的凸透镜来矫正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即图丁能正确表示远视眼的矫正情况。故选</a:t>
            </a:r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zh-CN" altLang="en-US" dirty="0" smtClean="0">
                <a:solidFill>
                  <a:srgbClr val="C00000"/>
                </a:solidFill>
              </a:rPr>
              <a:t>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856" y="364671"/>
            <a:ext cx="7810006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11</a:t>
            </a:r>
            <a:r>
              <a:rPr lang="en-US" b="1" i="1" dirty="0" smtClean="0"/>
              <a:t>.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10</a:t>
            </a:r>
            <a:r>
              <a:rPr lang="zh-CN" altLang="en-US" dirty="0" smtClean="0"/>
              <a:t>所示</a:t>
            </a:r>
            <a:r>
              <a:rPr lang="en-US" dirty="0" smtClean="0"/>
              <a:t>,</a:t>
            </a:r>
            <a:r>
              <a:rPr lang="zh-CN" altLang="en-US" dirty="0" smtClean="0"/>
              <a:t>将凸透镜看作眼睛的晶状体</a:t>
            </a:r>
            <a:r>
              <a:rPr lang="en-US" dirty="0" smtClean="0"/>
              <a:t>,</a:t>
            </a:r>
            <a:r>
              <a:rPr lang="zh-CN" altLang="en-US" dirty="0" smtClean="0"/>
              <a:t>光屏看作眼睛的视网膜</a:t>
            </a:r>
            <a:r>
              <a:rPr lang="en-US" dirty="0" smtClean="0"/>
              <a:t>,</a:t>
            </a:r>
            <a:r>
              <a:rPr lang="zh-CN" altLang="en-US" dirty="0" smtClean="0"/>
              <a:t>烛焰看作被眼睛观察的物体。拿一副近视眼镜给</a:t>
            </a:r>
            <a:r>
              <a:rPr lang="en-US" dirty="0" smtClean="0"/>
              <a:t>“</a:t>
            </a:r>
            <a:r>
              <a:rPr lang="zh-CN" altLang="en-US" dirty="0" smtClean="0"/>
              <a:t>眼睛</a:t>
            </a:r>
            <a:r>
              <a:rPr lang="en-US" dirty="0" smtClean="0"/>
              <a:t>”</a:t>
            </a:r>
            <a:r>
              <a:rPr lang="zh-CN" altLang="en-US" dirty="0" smtClean="0"/>
              <a:t>戴上</a:t>
            </a:r>
            <a:r>
              <a:rPr lang="en-US" dirty="0" smtClean="0"/>
              <a:t>,</a:t>
            </a:r>
            <a:r>
              <a:rPr lang="zh-CN" altLang="en-US" dirty="0" smtClean="0"/>
              <a:t>光屏上出现烛焰清晰的像</a:t>
            </a:r>
            <a:r>
              <a:rPr lang="en-US" dirty="0" smtClean="0"/>
              <a:t>,</a:t>
            </a:r>
            <a:r>
              <a:rPr lang="zh-CN" altLang="en-US" dirty="0" smtClean="0"/>
              <a:t>而拿走近视眼镜则烛焰的像变得模糊。拿走近视眼镜后</a:t>
            </a:r>
            <a:r>
              <a:rPr lang="en-US" dirty="0" smtClean="0"/>
              <a:t>,</a:t>
            </a:r>
            <a:r>
              <a:rPr lang="zh-CN" altLang="en-US" dirty="0" smtClean="0"/>
              <a:t>为了能在光屏上重新得到清晰的像</a:t>
            </a:r>
            <a:r>
              <a:rPr lang="en-US" dirty="0" smtClean="0"/>
              <a:t>,</a:t>
            </a:r>
            <a:r>
              <a:rPr lang="zh-CN" altLang="en-US" dirty="0" smtClean="0"/>
              <a:t>下列操作可行的是</a:t>
            </a:r>
            <a:r>
              <a:rPr lang="en-US" dirty="0" smtClean="0"/>
              <a:t>	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将蜡烛远离凸透镜</a:t>
            </a:r>
            <a:r>
              <a:rPr lang="en-US" dirty="0" smtClean="0"/>
              <a:t>	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将光屏远离凸透镜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将光屏靠近凸透镜</a:t>
            </a:r>
            <a:r>
              <a:rPr lang="en-US" dirty="0" smtClean="0"/>
              <a:t>	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将光屏和蜡烛同时远离凸透镜 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07084" y="168728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4923" y="3202566"/>
            <a:ext cx="83869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</a:rPr>
              <a:t>图</a:t>
            </a:r>
            <a:r>
              <a:rPr lang="en-US" dirty="0" smtClean="0">
                <a:solidFill>
                  <a:prstClr val="black"/>
                </a:solidFill>
              </a:rPr>
              <a:t>3</a:t>
            </a:r>
            <a:r>
              <a:rPr lang="en-US" i="1" dirty="0" smtClean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10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pic>
        <p:nvPicPr>
          <p:cNvPr id="6" name="WL12a.EPS" descr="id:2147506478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1379" y="1879073"/>
            <a:ext cx="1676930" cy="132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5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3406949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突破　探究凸透镜成像的规律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985" y="838199"/>
            <a:ext cx="7843157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设计和进行实验</a:t>
            </a:r>
            <a:r>
              <a:rPr lang="en-US" altLang="zh-CN" b="1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实验器材</a:t>
            </a:r>
            <a:r>
              <a:rPr lang="en-US" b="1" dirty="0" smtClean="0"/>
              <a:t>:</a:t>
            </a:r>
            <a:r>
              <a:rPr lang="zh-CN" altLang="en-US" dirty="0" smtClean="0"/>
              <a:t>蜡烛、凸透镜、光屏、光具座、火柴。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</a:t>
            </a:r>
            <a:r>
              <a:rPr lang="en-US" b="1" i="1" dirty="0" smtClean="0"/>
              <a:t>.</a:t>
            </a:r>
            <a:r>
              <a:rPr lang="zh-CN" altLang="en-US" dirty="0" smtClean="0"/>
              <a:t>实验前首先调节</a:t>
            </a:r>
            <a:r>
              <a:rPr lang="zh-CN" altLang="en-US" u="sng" dirty="0" smtClean="0"/>
              <a:t>烛焰</a:t>
            </a:r>
            <a:r>
              <a:rPr lang="zh-CN" altLang="en-US" dirty="0" smtClean="0"/>
              <a:t>、凸透镜、光屏三者的</a:t>
            </a:r>
            <a:r>
              <a:rPr lang="zh-CN" altLang="en-US" u="sng" dirty="0" smtClean="0"/>
              <a:t>中心</a:t>
            </a:r>
            <a:r>
              <a:rPr lang="zh-CN" altLang="en-US" dirty="0" smtClean="0"/>
              <a:t>大致在</a:t>
            </a:r>
            <a:r>
              <a:rPr lang="zh-CN" altLang="en-US" u="sng" dirty="0" smtClean="0"/>
              <a:t>同一高度</a:t>
            </a:r>
            <a:r>
              <a:rPr lang="en-US" dirty="0" smtClean="0"/>
              <a:t>,</a:t>
            </a:r>
            <a:r>
              <a:rPr lang="zh-CN" altLang="en-US" dirty="0" smtClean="0"/>
              <a:t>目的是</a:t>
            </a:r>
            <a:r>
              <a:rPr lang="zh-CN" altLang="en-US" u="sng" dirty="0" smtClean="0"/>
              <a:t>使像成在光屏的中央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</a:t>
            </a:r>
            <a:r>
              <a:rPr lang="en-US" b="1" i="1" dirty="0" smtClean="0"/>
              <a:t>.</a:t>
            </a:r>
            <a:r>
              <a:rPr lang="zh-CN" altLang="en-US" dirty="0" smtClean="0"/>
              <a:t>当物距小于一倍焦距时</a:t>
            </a:r>
            <a:r>
              <a:rPr lang="en-US" dirty="0" smtClean="0"/>
              <a:t>,</a:t>
            </a:r>
            <a:r>
              <a:rPr lang="zh-CN" altLang="en-US" dirty="0" smtClean="0"/>
              <a:t>要在</a:t>
            </a:r>
            <a:r>
              <a:rPr lang="zh-CN" altLang="en-US" u="sng" dirty="0" smtClean="0"/>
              <a:t>光屏的一侧</a:t>
            </a:r>
            <a:r>
              <a:rPr lang="zh-CN" altLang="en-US" dirty="0" smtClean="0"/>
              <a:t>透过透镜观察像。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</a:t>
            </a:r>
            <a:r>
              <a:rPr lang="en-US" b="1" i="1" dirty="0" smtClean="0"/>
              <a:t>.</a:t>
            </a:r>
            <a:r>
              <a:rPr lang="zh-CN" altLang="en-US" dirty="0" smtClean="0"/>
              <a:t>实验过程中蜡烛因燃烧变短</a:t>
            </a:r>
            <a:r>
              <a:rPr lang="en-US" dirty="0" smtClean="0"/>
              <a:t>,</a:t>
            </a:r>
            <a:r>
              <a:rPr lang="zh-CN" altLang="en-US" dirty="0" smtClean="0"/>
              <a:t>屏上的像</a:t>
            </a:r>
            <a:r>
              <a:rPr lang="zh-CN" altLang="en-US" u="sng" dirty="0" smtClean="0"/>
              <a:t>向上</a:t>
            </a:r>
            <a:r>
              <a:rPr lang="zh-CN" altLang="en-US" dirty="0" smtClean="0"/>
              <a:t>移动</a:t>
            </a:r>
            <a:r>
              <a:rPr lang="en-US" dirty="0" smtClean="0"/>
              <a:t>,</a:t>
            </a:r>
            <a:r>
              <a:rPr lang="zh-CN" altLang="en-US" dirty="0" smtClean="0"/>
              <a:t>将凸透镜向</a:t>
            </a:r>
            <a:r>
              <a:rPr lang="zh-CN" altLang="en-US" u="sng" dirty="0" smtClean="0"/>
              <a:t>下调</a:t>
            </a:r>
            <a:r>
              <a:rPr lang="zh-CN" altLang="en-US" dirty="0" smtClean="0"/>
              <a:t>或将光屏向</a:t>
            </a:r>
            <a:r>
              <a:rPr lang="zh-CN" altLang="en-US" u="sng" dirty="0" smtClean="0"/>
              <a:t>上调</a:t>
            </a:r>
            <a:r>
              <a:rPr lang="en-US" dirty="0" smtClean="0"/>
              <a:t>,</a:t>
            </a:r>
            <a:r>
              <a:rPr lang="zh-CN" altLang="en-US" dirty="0" smtClean="0"/>
              <a:t>使像成在光屏的中央。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5</a:t>
            </a:r>
            <a:r>
              <a:rPr lang="en-US" b="1" i="1" dirty="0" smtClean="0"/>
              <a:t>.</a:t>
            </a:r>
            <a:r>
              <a:rPr lang="zh-CN" altLang="en-US" dirty="0" smtClean="0"/>
              <a:t>用纸板遮住透镜的一部分</a:t>
            </a:r>
            <a:r>
              <a:rPr lang="en-US" dirty="0" smtClean="0"/>
              <a:t>:</a:t>
            </a:r>
            <a:r>
              <a:rPr lang="zh-CN" altLang="en-US" dirty="0" smtClean="0"/>
              <a:t>光屏上的像</a:t>
            </a:r>
            <a:r>
              <a:rPr lang="zh-CN" altLang="en-US" u="sng" dirty="0" smtClean="0"/>
              <a:t>只会暗些</a:t>
            </a:r>
            <a:r>
              <a:rPr lang="en-US" u="sng" dirty="0" smtClean="0"/>
              <a:t>,</a:t>
            </a:r>
            <a:r>
              <a:rPr lang="zh-CN" altLang="en-US" u="sng" dirty="0" smtClean="0"/>
              <a:t>但还是一个完整的像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6</a:t>
            </a:r>
            <a:r>
              <a:rPr lang="en-US" b="1" i="1" dirty="0" smtClean="0"/>
              <a:t>.</a:t>
            </a:r>
            <a:r>
              <a:rPr lang="zh-CN" altLang="en-US" dirty="0" smtClean="0"/>
              <a:t>光屏上成清晰的像时</a:t>
            </a:r>
            <a:r>
              <a:rPr lang="en-US" dirty="0" smtClean="0"/>
              <a:t>,</a:t>
            </a:r>
            <a:r>
              <a:rPr lang="zh-CN" altLang="en-US" dirty="0" smtClean="0"/>
              <a:t>对调蜡烛与光屏的位置</a:t>
            </a:r>
            <a:r>
              <a:rPr lang="en-US" dirty="0" smtClean="0"/>
              <a:t>,</a:t>
            </a:r>
            <a:r>
              <a:rPr lang="zh-CN" altLang="en-US" dirty="0" smtClean="0"/>
              <a:t>光屏上</a:t>
            </a:r>
            <a:r>
              <a:rPr lang="zh-CN" altLang="en-US" u="sng" dirty="0" smtClean="0"/>
              <a:t>还能</a:t>
            </a:r>
            <a:r>
              <a:rPr lang="zh-CN" altLang="en-US" dirty="0" smtClean="0"/>
              <a:t>成像</a:t>
            </a:r>
            <a:r>
              <a:rPr lang="en-US" dirty="0" smtClean="0"/>
              <a:t>,</a:t>
            </a:r>
            <a:r>
              <a:rPr lang="zh-CN" altLang="en-US" dirty="0" smtClean="0"/>
              <a:t>说明</a:t>
            </a:r>
            <a:r>
              <a:rPr lang="zh-CN" altLang="en-US" u="sng" dirty="0" smtClean="0"/>
              <a:t>光路可逆</a:t>
            </a:r>
            <a:r>
              <a:rPr lang="zh-CN" altLang="en-US" dirty="0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811985" cy="8545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数据处理和分析</a:t>
            </a:r>
            <a:r>
              <a:rPr lang="en-US" altLang="zh-CN" b="1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7</a:t>
            </a:r>
            <a:r>
              <a:rPr lang="en-US" b="1" i="1" dirty="0" smtClean="0"/>
              <a:t>.</a:t>
            </a:r>
            <a:r>
              <a:rPr lang="zh-CN" altLang="en-US" dirty="0" smtClean="0"/>
              <a:t>设计实验数据记录表格</a:t>
            </a:r>
            <a:r>
              <a:rPr lang="en-US" dirty="0" smtClean="0"/>
              <a:t>(</a:t>
            </a:r>
            <a:r>
              <a:rPr lang="zh-CN" altLang="en-US" dirty="0" smtClean="0"/>
              <a:t>如下表所示</a:t>
            </a:r>
            <a:r>
              <a:rPr lang="en-US" dirty="0" smtClean="0"/>
              <a:t>),</a:t>
            </a:r>
            <a:r>
              <a:rPr lang="zh-CN" altLang="en-US" dirty="0" smtClean="0"/>
              <a:t>分析表格数据</a:t>
            </a:r>
            <a:r>
              <a:rPr lang="en-US" dirty="0" smtClean="0"/>
              <a:t>,</a:t>
            </a:r>
            <a:r>
              <a:rPr lang="zh-CN" altLang="en-US" dirty="0" smtClean="0"/>
              <a:t>可得出凸透镜成像规律。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73780" y="1239361"/>
          <a:ext cx="7718956" cy="2376000"/>
        </p:xfrm>
        <a:graphic>
          <a:graphicData uri="http://schemas.openxmlformats.org/drawingml/2006/table">
            <a:tbl>
              <a:tblPr/>
              <a:tblGrid>
                <a:gridCol w="1102708"/>
                <a:gridCol w="1102708"/>
                <a:gridCol w="1102708"/>
                <a:gridCol w="1102708"/>
                <a:gridCol w="1102708"/>
                <a:gridCol w="1102708"/>
                <a:gridCol w="1102708"/>
              </a:tblGrid>
              <a:tr h="3960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透镜焦距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物距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u/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像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距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v/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像的性质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虚实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大小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正倒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…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811985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实验结论</a:t>
            </a:r>
            <a:r>
              <a:rPr lang="en-US" altLang="zh-CN" b="1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8</a:t>
            </a:r>
            <a:r>
              <a:rPr lang="en-US" b="1" i="1" dirty="0" smtClean="0"/>
              <a:t>.</a:t>
            </a:r>
            <a:r>
              <a:rPr lang="zh-CN" altLang="en-US" dirty="0" smtClean="0"/>
              <a:t>凸透镜成像规律及应用</a:t>
            </a:r>
            <a:r>
              <a:rPr lang="en-US" dirty="0" smtClean="0"/>
              <a:t>(</a:t>
            </a:r>
            <a:r>
              <a:rPr lang="zh-CN" altLang="en-US" dirty="0" smtClean="0"/>
              <a:t>见考点二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9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凸透镜成像动态规律</a:t>
            </a:r>
            <a:r>
              <a:rPr lang="en-US" b="1" dirty="0" smtClean="0"/>
              <a:t>:</a:t>
            </a:r>
            <a:r>
              <a:rPr lang="en-US" dirty="0" smtClean="0"/>
              <a:t>①</a:t>
            </a:r>
            <a:r>
              <a:rPr lang="zh-CN" altLang="en-US" dirty="0" smtClean="0"/>
              <a:t>物体放在焦点之外</a:t>
            </a:r>
            <a:r>
              <a:rPr lang="en-US" dirty="0" smtClean="0"/>
              <a:t>,</a:t>
            </a:r>
            <a:r>
              <a:rPr lang="zh-CN" altLang="en-US" dirty="0" smtClean="0"/>
              <a:t>在凸透镜另一侧成倒立的实像</a:t>
            </a:r>
            <a:r>
              <a:rPr lang="en-US" dirty="0" smtClean="0"/>
              <a:t>,</a:t>
            </a:r>
            <a:r>
              <a:rPr lang="zh-CN" altLang="en-US" dirty="0" smtClean="0"/>
              <a:t>实像有</a:t>
            </a:r>
            <a:r>
              <a:rPr lang="zh-CN" altLang="en-US" u="sng" dirty="0" smtClean="0"/>
              <a:t>缩小、等大、放大三种</a:t>
            </a:r>
            <a:r>
              <a:rPr lang="zh-CN" altLang="en-US" dirty="0" smtClean="0"/>
              <a:t>。物距越小</a:t>
            </a:r>
            <a:r>
              <a:rPr lang="en-US" dirty="0" smtClean="0"/>
              <a:t>,</a:t>
            </a:r>
            <a:r>
              <a:rPr lang="zh-CN" altLang="en-US" dirty="0" smtClean="0"/>
              <a:t>像距</a:t>
            </a:r>
            <a:r>
              <a:rPr lang="zh-CN" altLang="en-US" u="sng" dirty="0" smtClean="0"/>
              <a:t>越大</a:t>
            </a:r>
            <a:r>
              <a:rPr lang="en-US" dirty="0" smtClean="0"/>
              <a:t>,</a:t>
            </a:r>
            <a:r>
              <a:rPr lang="zh-CN" altLang="en-US" dirty="0" smtClean="0"/>
              <a:t>实像</a:t>
            </a:r>
            <a:r>
              <a:rPr lang="zh-CN" altLang="en-US" u="sng" dirty="0" smtClean="0"/>
              <a:t>越大</a:t>
            </a:r>
            <a:r>
              <a:rPr lang="zh-CN" altLang="en-US" dirty="0" smtClean="0"/>
              <a:t>。</a:t>
            </a:r>
            <a:r>
              <a:rPr lang="en-US" dirty="0" smtClean="0"/>
              <a:t>②</a:t>
            </a:r>
            <a:r>
              <a:rPr lang="zh-CN" altLang="en-US" dirty="0" smtClean="0"/>
              <a:t>物体放在焦点之内</a:t>
            </a:r>
            <a:r>
              <a:rPr lang="en-US" dirty="0" smtClean="0"/>
              <a:t>,</a:t>
            </a:r>
            <a:r>
              <a:rPr lang="zh-CN" altLang="en-US" dirty="0" smtClean="0"/>
              <a:t>在凸透镜同一侧成正立、放大的虚像。物距越小</a:t>
            </a:r>
            <a:r>
              <a:rPr lang="en-US" dirty="0" smtClean="0"/>
              <a:t>,</a:t>
            </a:r>
            <a:r>
              <a:rPr lang="zh-CN" altLang="en-US" dirty="0" smtClean="0"/>
              <a:t>像距</a:t>
            </a:r>
            <a:r>
              <a:rPr lang="zh-CN" altLang="en-US" u="sng" dirty="0" smtClean="0"/>
              <a:t>越小</a:t>
            </a:r>
            <a:r>
              <a:rPr lang="en-US" dirty="0" smtClean="0"/>
              <a:t>,</a:t>
            </a:r>
            <a:r>
              <a:rPr lang="zh-CN" altLang="en-US" dirty="0" smtClean="0"/>
              <a:t>虚像</a:t>
            </a:r>
            <a:r>
              <a:rPr lang="zh-CN" altLang="en-US" u="sng" dirty="0" smtClean="0"/>
              <a:t>越小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1611586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考点一　透镜</a:t>
            </a:r>
            <a:endParaRPr lang="zh-CN" altLang="en-US" sz="2000" b="1" dirty="0">
              <a:solidFill>
                <a:srgbClr val="0FA09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14448" y="1351296"/>
          <a:ext cx="7821387" cy="2029860"/>
        </p:xfrm>
        <a:graphic>
          <a:graphicData uri="http://schemas.openxmlformats.org/drawingml/2006/table">
            <a:tbl>
              <a:tblPr/>
              <a:tblGrid>
                <a:gridCol w="1501240"/>
                <a:gridCol w="3479470"/>
                <a:gridCol w="2840677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类型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凸透镜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凹透镜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结构特点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中间厚、边缘薄的透镜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中间薄、边缘厚的透镜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对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光线的作用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对光线具有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作用。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应用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: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投影仪、放大镜、照相机、远视眼镜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对光线具有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作用。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应用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: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近视眼镜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740105" y="2205214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会聚</a:t>
            </a:r>
            <a:endParaRPr kumimoji="0" lang="zh-CN" altLang="en-US" sz="17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115109" y="2390391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发散</a:t>
            </a:r>
            <a:endParaRPr kumimoji="0" lang="zh-CN" altLang="en-US" sz="17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851001"/>
            <a:ext cx="1866464" cy="44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凸透镜和凹透镜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811985" cy="417857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交流、反思与改进</a:t>
            </a:r>
            <a:r>
              <a:rPr lang="en-US" altLang="zh-CN" b="1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10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实验时光屏上</a:t>
            </a:r>
            <a:r>
              <a:rPr lang="zh-CN" altLang="en-US" b="1" u="sng" dirty="0" smtClean="0"/>
              <a:t>找不到像</a:t>
            </a:r>
            <a:r>
              <a:rPr lang="zh-CN" altLang="en-US" b="1" dirty="0" smtClean="0"/>
              <a:t>的原因可能是</a:t>
            </a:r>
            <a:r>
              <a:rPr lang="en-US" b="1" dirty="0" smtClean="0"/>
              <a:t>:</a:t>
            </a:r>
            <a:r>
              <a:rPr lang="en-US" dirty="0" smtClean="0"/>
              <a:t>①</a:t>
            </a:r>
            <a:r>
              <a:rPr lang="zh-CN" altLang="en-US" dirty="0" smtClean="0"/>
              <a:t>蜡烛在</a:t>
            </a:r>
            <a:r>
              <a:rPr lang="zh-CN" altLang="en-US" u="sng" dirty="0" smtClean="0"/>
              <a:t>焦点</a:t>
            </a:r>
            <a:r>
              <a:rPr lang="zh-CN" altLang="en-US" dirty="0" smtClean="0"/>
              <a:t>或</a:t>
            </a:r>
            <a:r>
              <a:rPr lang="zh-CN" altLang="en-US" u="sng" dirty="0" smtClean="0"/>
              <a:t>在一倍焦距内</a:t>
            </a:r>
            <a:r>
              <a:rPr lang="en-US" dirty="0" smtClean="0"/>
              <a:t>;②</a:t>
            </a:r>
            <a:r>
              <a:rPr lang="zh-CN" altLang="en-US" dirty="0" smtClean="0"/>
              <a:t>烛焰、凸透镜、光屏三者的中心不在</a:t>
            </a:r>
            <a:r>
              <a:rPr lang="zh-CN" altLang="en-US" u="sng" dirty="0" smtClean="0"/>
              <a:t>同一高度</a:t>
            </a:r>
            <a:r>
              <a:rPr lang="en-US" dirty="0" smtClean="0"/>
              <a:t>;③</a:t>
            </a:r>
            <a:r>
              <a:rPr lang="zh-CN" altLang="en-US" u="sng" dirty="0" smtClean="0"/>
              <a:t>光具座不够长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11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在蜡烛和凸透镜之间加远</a:t>
            </a:r>
            <a:r>
              <a:rPr lang="en-US" b="1" dirty="0" smtClean="0"/>
              <a:t>(</a:t>
            </a:r>
            <a:r>
              <a:rPr lang="zh-CN" altLang="en-US" b="1" dirty="0" smtClean="0"/>
              <a:t>或近</a:t>
            </a:r>
            <a:r>
              <a:rPr lang="en-US" b="1" dirty="0" smtClean="0"/>
              <a:t>)</a:t>
            </a:r>
            <a:r>
              <a:rPr lang="zh-CN" altLang="en-US" b="1" dirty="0" smtClean="0"/>
              <a:t>视眼镜</a:t>
            </a:r>
            <a:r>
              <a:rPr lang="en-US" b="1" dirty="0" smtClean="0"/>
              <a:t>(</a:t>
            </a:r>
            <a:r>
              <a:rPr lang="zh-CN" altLang="en-US" b="1" dirty="0" smtClean="0"/>
              <a:t>凸透镜和蜡烛位置不变</a:t>
            </a:r>
            <a:r>
              <a:rPr lang="en-US" b="1" dirty="0" smtClean="0"/>
              <a:t>):</a:t>
            </a:r>
            <a:r>
              <a:rPr lang="en-US" dirty="0" smtClean="0"/>
              <a:t>①</a:t>
            </a:r>
            <a:r>
              <a:rPr lang="zh-CN" altLang="en-US" dirty="0" smtClean="0"/>
              <a:t>加远视眼镜</a:t>
            </a:r>
            <a:r>
              <a:rPr lang="en-US" dirty="0" smtClean="0"/>
              <a:t>:</a:t>
            </a:r>
            <a:r>
              <a:rPr lang="zh-CN" altLang="en-US" dirty="0" smtClean="0"/>
              <a:t>凸透镜对光有</a:t>
            </a:r>
            <a:r>
              <a:rPr lang="zh-CN" altLang="en-US" u="sng" dirty="0" smtClean="0"/>
              <a:t>会聚</a:t>
            </a:r>
            <a:r>
              <a:rPr lang="zh-CN" altLang="en-US" dirty="0" smtClean="0"/>
              <a:t>作用</a:t>
            </a:r>
            <a:r>
              <a:rPr lang="en-US" dirty="0" smtClean="0"/>
              <a:t>,</a:t>
            </a:r>
            <a:r>
              <a:rPr lang="zh-CN" altLang="en-US" dirty="0" smtClean="0"/>
              <a:t>成像</a:t>
            </a:r>
            <a:r>
              <a:rPr lang="zh-CN" altLang="en-US" u="sng" dirty="0" smtClean="0"/>
              <a:t>靠前</a:t>
            </a:r>
            <a:r>
              <a:rPr lang="en-US" dirty="0" smtClean="0"/>
              <a:t>,</a:t>
            </a:r>
            <a:r>
              <a:rPr lang="zh-CN" altLang="en-US" dirty="0" smtClean="0"/>
              <a:t>将光屏</a:t>
            </a:r>
            <a:r>
              <a:rPr lang="zh-CN" altLang="en-US" u="sng" dirty="0" smtClean="0"/>
              <a:t>靠近</a:t>
            </a:r>
            <a:r>
              <a:rPr lang="zh-CN" altLang="en-US" dirty="0" smtClean="0"/>
              <a:t>凸透镜</a:t>
            </a:r>
            <a:r>
              <a:rPr lang="en-US" dirty="0" smtClean="0"/>
              <a:t>;②</a:t>
            </a:r>
            <a:r>
              <a:rPr lang="zh-CN" altLang="en-US" dirty="0" smtClean="0"/>
              <a:t>加近视眼镜</a:t>
            </a:r>
            <a:r>
              <a:rPr lang="en-US" dirty="0" smtClean="0"/>
              <a:t>:</a:t>
            </a:r>
            <a:r>
              <a:rPr lang="zh-CN" altLang="en-US" dirty="0" smtClean="0"/>
              <a:t>凹透镜对光有</a:t>
            </a:r>
            <a:r>
              <a:rPr lang="zh-CN" altLang="en-US" u="sng" dirty="0" smtClean="0"/>
              <a:t>发散</a:t>
            </a:r>
            <a:r>
              <a:rPr lang="zh-CN" altLang="en-US" dirty="0" smtClean="0"/>
              <a:t>作用</a:t>
            </a:r>
            <a:r>
              <a:rPr lang="en-US" dirty="0" smtClean="0"/>
              <a:t>,</a:t>
            </a:r>
            <a:r>
              <a:rPr lang="zh-CN" altLang="en-US" dirty="0" smtClean="0"/>
              <a:t>成像</a:t>
            </a:r>
            <a:r>
              <a:rPr lang="zh-CN" altLang="en-US" u="sng" dirty="0" smtClean="0"/>
              <a:t>靠后</a:t>
            </a:r>
            <a:r>
              <a:rPr lang="en-US" dirty="0" smtClean="0"/>
              <a:t>,</a:t>
            </a:r>
            <a:r>
              <a:rPr lang="zh-CN" altLang="en-US" dirty="0" smtClean="0"/>
              <a:t>将光屏</a:t>
            </a:r>
            <a:r>
              <a:rPr lang="zh-CN" altLang="en-US" u="sng" dirty="0" smtClean="0"/>
              <a:t>远离</a:t>
            </a:r>
            <a:r>
              <a:rPr lang="zh-CN" altLang="en-US" dirty="0" smtClean="0"/>
              <a:t>凸透镜。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12</a:t>
            </a:r>
            <a:r>
              <a:rPr lang="en-US" b="1" i="1" dirty="0" smtClean="0"/>
              <a:t>.</a:t>
            </a:r>
            <a:r>
              <a:rPr lang="zh-CN" altLang="en-US" dirty="0" smtClean="0"/>
              <a:t>换用焦距不同的凸透镜进行实验</a:t>
            </a:r>
            <a:r>
              <a:rPr lang="en-US" dirty="0" smtClean="0"/>
              <a:t>,</a:t>
            </a:r>
            <a:r>
              <a:rPr lang="zh-CN" altLang="en-US" dirty="0" smtClean="0"/>
              <a:t>保持物体距凸透镜的距离不变</a:t>
            </a:r>
            <a:r>
              <a:rPr lang="en-US" dirty="0" smtClean="0"/>
              <a:t>,</a:t>
            </a:r>
            <a:r>
              <a:rPr lang="zh-CN" altLang="en-US" dirty="0" smtClean="0"/>
              <a:t>若凸透镜</a:t>
            </a:r>
            <a:r>
              <a:rPr lang="zh-CN" altLang="en-US" u="sng" dirty="0" smtClean="0"/>
              <a:t>焦距变大</a:t>
            </a:r>
            <a:r>
              <a:rPr lang="en-US" dirty="0" smtClean="0"/>
              <a:t>,</a:t>
            </a:r>
            <a:r>
              <a:rPr lang="zh-CN" altLang="en-US" dirty="0" smtClean="0"/>
              <a:t>成像</a:t>
            </a:r>
            <a:r>
              <a:rPr lang="zh-CN" altLang="en-US" u="sng" dirty="0" smtClean="0"/>
              <a:t>靠后</a:t>
            </a:r>
            <a:r>
              <a:rPr lang="en-US" dirty="0" smtClean="0"/>
              <a:t>,</a:t>
            </a:r>
            <a:r>
              <a:rPr lang="zh-CN" altLang="en-US" dirty="0" smtClean="0"/>
              <a:t>则应将光屏向</a:t>
            </a:r>
            <a:r>
              <a:rPr lang="zh-CN" altLang="en-US" u="sng" dirty="0" smtClean="0"/>
              <a:t>远离</a:t>
            </a:r>
            <a:r>
              <a:rPr lang="zh-CN" altLang="en-US" dirty="0" smtClean="0"/>
              <a:t>透镜的方向移动</a:t>
            </a:r>
            <a:r>
              <a:rPr lang="en-US" dirty="0" smtClean="0"/>
              <a:t>,</a:t>
            </a:r>
            <a:r>
              <a:rPr lang="zh-CN" altLang="en-US" dirty="0" smtClean="0"/>
              <a:t>才能得到清晰的像。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13</a:t>
            </a:r>
            <a:r>
              <a:rPr lang="en-US" b="1" i="1" dirty="0" smtClean="0"/>
              <a:t>.</a:t>
            </a:r>
            <a:r>
              <a:rPr lang="zh-CN" altLang="en-US" b="1" dirty="0" smtClean="0"/>
              <a:t>实验改进</a:t>
            </a:r>
            <a:r>
              <a:rPr lang="en-US" b="1" dirty="0" smtClean="0"/>
              <a:t>:</a:t>
            </a:r>
            <a:r>
              <a:rPr lang="zh-CN" altLang="en-US" dirty="0" smtClean="0"/>
              <a:t>用发光二极管代替蜡烛的好处</a:t>
            </a:r>
            <a:r>
              <a:rPr lang="en-US" dirty="0" smtClean="0"/>
              <a:t>:</a:t>
            </a:r>
            <a:r>
              <a:rPr lang="zh-CN" altLang="en-US" dirty="0" smtClean="0"/>
              <a:t>可增加物体的亮度</a:t>
            </a:r>
            <a:r>
              <a:rPr lang="en-US" dirty="0" smtClean="0"/>
              <a:t>,</a:t>
            </a:r>
            <a:r>
              <a:rPr lang="zh-CN" altLang="en-US" dirty="0" smtClean="0"/>
              <a:t>使成像</a:t>
            </a:r>
            <a:r>
              <a:rPr lang="zh-CN" altLang="en-US" u="sng" dirty="0" smtClean="0"/>
              <a:t>更清晰</a:t>
            </a:r>
            <a:r>
              <a:rPr lang="en-US" dirty="0" smtClean="0"/>
              <a:t>;</a:t>
            </a:r>
            <a:r>
              <a:rPr lang="zh-CN" altLang="en-US" dirty="0" smtClean="0"/>
              <a:t>所成的像</a:t>
            </a:r>
            <a:r>
              <a:rPr lang="zh-CN" altLang="en-US" u="sng" dirty="0" smtClean="0"/>
              <a:t>不会晃动</a:t>
            </a:r>
            <a:r>
              <a:rPr lang="en-US" dirty="0" smtClean="0"/>
              <a:t>;</a:t>
            </a:r>
            <a:r>
              <a:rPr lang="zh-CN" altLang="en-US" dirty="0" smtClean="0"/>
              <a:t>发光二极管安全、环保</a:t>
            </a:r>
            <a:r>
              <a:rPr lang="en-US" dirty="0" smtClean="0"/>
              <a:t>;</a:t>
            </a:r>
            <a:r>
              <a:rPr lang="zh-CN" altLang="en-US" dirty="0" smtClean="0"/>
              <a:t>高度不会变化</a:t>
            </a:r>
            <a:r>
              <a:rPr lang="en-US" dirty="0" smtClean="0"/>
              <a:t>,</a:t>
            </a:r>
            <a:r>
              <a:rPr lang="zh-CN" altLang="en-US" dirty="0" smtClean="0"/>
              <a:t>光屏高度不用调节等。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918864" cy="422768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由图甲可知</a:t>
            </a:r>
            <a:r>
              <a:rPr lang="en-US" dirty="0" smtClean="0"/>
              <a:t>,</a:t>
            </a:r>
            <a:r>
              <a:rPr lang="zh-CN" altLang="en-US" dirty="0" smtClean="0"/>
              <a:t>凸透镜焦距范围是</a:t>
            </a:r>
            <a:r>
              <a:rPr lang="zh-CN" altLang="en-US" i="1" u="sng" dirty="0" smtClean="0"/>
              <a:t>　        　　　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为准确测得该凸透镜焦距</a:t>
            </a:r>
            <a:r>
              <a:rPr lang="en-US" dirty="0" smtClean="0"/>
              <a:t>,</a:t>
            </a:r>
            <a:r>
              <a:rPr lang="zh-CN" altLang="en-US" dirty="0" smtClean="0"/>
              <a:t>小明让平行光正对凸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透镜照射</a:t>
            </a:r>
            <a:r>
              <a:rPr lang="en-US" dirty="0" smtClean="0"/>
              <a:t>,</a:t>
            </a:r>
            <a:r>
              <a:rPr lang="zh-CN" altLang="en-US" dirty="0" smtClean="0"/>
              <a:t>如图乙所示</a:t>
            </a:r>
            <a:r>
              <a:rPr lang="en-US" dirty="0" smtClean="0"/>
              <a:t>,</a:t>
            </a:r>
            <a:r>
              <a:rPr lang="zh-CN" altLang="en-US" dirty="0" smtClean="0"/>
              <a:t>光屏上出现一个最小、最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亮的光斑</a:t>
            </a:r>
            <a:r>
              <a:rPr lang="en-US" dirty="0" smtClean="0"/>
              <a:t>,</a:t>
            </a:r>
            <a:r>
              <a:rPr lang="zh-CN" altLang="en-US" dirty="0" smtClean="0"/>
              <a:t>则凸透镜的焦距</a:t>
            </a:r>
            <a:r>
              <a:rPr lang="en-US" i="1" dirty="0" smtClean="0"/>
              <a:t>f=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cm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图甲所示位置的成像原理与</a:t>
            </a:r>
            <a:r>
              <a:rPr lang="zh-CN" altLang="en-US" i="1" u="sng" dirty="0" smtClean="0"/>
              <a:t>　　 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“</a:t>
            </a:r>
            <a:r>
              <a:rPr lang="zh-CN" altLang="en-US" dirty="0" smtClean="0"/>
              <a:t>放大镜</a:t>
            </a:r>
            <a:r>
              <a:rPr lang="en-US" dirty="0" smtClean="0"/>
              <a:t>”“</a:t>
            </a:r>
            <a:r>
              <a:rPr lang="zh-CN" altLang="en-US" dirty="0" smtClean="0"/>
              <a:t>投影仪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照相机</a:t>
            </a:r>
            <a:r>
              <a:rPr lang="en-US" dirty="0" smtClean="0"/>
              <a:t>”)</a:t>
            </a:r>
            <a:r>
              <a:rPr lang="zh-CN" altLang="en-US" dirty="0" smtClean="0"/>
              <a:t>的原理相同。若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将蜡烛向右移动一小段距离</a:t>
            </a:r>
            <a:r>
              <a:rPr lang="en-US" dirty="0" smtClean="0"/>
              <a:t>,</a:t>
            </a:r>
            <a:r>
              <a:rPr lang="zh-CN" altLang="en-US" dirty="0" smtClean="0"/>
              <a:t>则应将光屏向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左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右</a:t>
            </a:r>
            <a:r>
              <a:rPr lang="en-US" dirty="0" smtClean="0"/>
              <a:t>”)</a:t>
            </a:r>
            <a:r>
              <a:rPr lang="zh-CN" altLang="en-US" dirty="0" smtClean="0"/>
              <a:t>移动适当距离</a:t>
            </a:r>
            <a:r>
              <a:rPr lang="en-US" dirty="0" smtClean="0"/>
              <a:t>,</a:t>
            </a:r>
            <a:r>
              <a:rPr lang="zh-CN" altLang="en-US" dirty="0" smtClean="0"/>
              <a:t>可再次在光屏上成清晰的像</a:t>
            </a:r>
            <a:r>
              <a:rPr lang="en-US" dirty="0" smtClean="0"/>
              <a:t>,</a:t>
            </a:r>
            <a:r>
              <a:rPr lang="zh-CN" altLang="en-US" dirty="0" smtClean="0"/>
              <a:t>此时像的大小比原来的像要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些。</a:t>
            </a:r>
            <a:r>
              <a:rPr lang="en-US" dirty="0" smtClean="0"/>
              <a:t>  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24360" y="341369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160819" y="1188522"/>
            <a:ext cx="1758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</a:rPr>
              <a:t>6</a:t>
            </a:r>
            <a:r>
              <a:rPr lang="en-US" b="1" i="1" dirty="0" smtClean="0">
                <a:solidFill>
                  <a:srgbClr val="C00000"/>
                </a:solidFill>
              </a:rPr>
              <a:t>.</a:t>
            </a:r>
            <a:r>
              <a:rPr lang="en-US" b="1" dirty="0" smtClean="0">
                <a:solidFill>
                  <a:srgbClr val="C00000"/>
                </a:solidFill>
              </a:rPr>
              <a:t>5 cm</a:t>
            </a:r>
            <a:r>
              <a:rPr lang="en-US" b="1" i="1" dirty="0" smtClean="0">
                <a:solidFill>
                  <a:srgbClr val="C00000"/>
                </a:solidFill>
              </a:rPr>
              <a:t>&lt;f&lt;</a:t>
            </a:r>
            <a:r>
              <a:rPr lang="en-US" b="1" dirty="0" smtClean="0">
                <a:solidFill>
                  <a:srgbClr val="C00000"/>
                </a:solidFill>
              </a:rPr>
              <a:t>13 cm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6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464" y="912821"/>
            <a:ext cx="3114645" cy="2521184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828310" y="2435431"/>
            <a:ext cx="5886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</a:rPr>
              <a:t>10</a:t>
            </a:r>
            <a:r>
              <a:rPr lang="en-US" b="1" i="1" dirty="0" smtClean="0">
                <a:solidFill>
                  <a:srgbClr val="C00000"/>
                </a:solidFill>
              </a:rPr>
              <a:t>.</a:t>
            </a:r>
            <a:r>
              <a:rPr lang="en-US" b="1" dirty="0" smtClean="0">
                <a:solidFill>
                  <a:srgbClr val="C00000"/>
                </a:solidFill>
              </a:rPr>
              <a:t>0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8938" y="285106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照相机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24601" y="3670465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右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200902" y="4086101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大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807529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对调图甲中蜡烛与光屏的位置</a:t>
            </a:r>
            <a:r>
              <a:rPr lang="en-US" dirty="0" smtClean="0"/>
              <a:t>,</a:t>
            </a:r>
            <a:r>
              <a:rPr lang="zh-CN" altLang="en-US" dirty="0" smtClean="0"/>
              <a:t>光屏上会出现一个清晰的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放大</a:t>
            </a:r>
            <a:r>
              <a:rPr lang="en-US" dirty="0" smtClean="0"/>
              <a:t>”“</a:t>
            </a:r>
            <a:r>
              <a:rPr lang="zh-CN" altLang="en-US" dirty="0" smtClean="0"/>
              <a:t>缩小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等 大</a:t>
            </a:r>
            <a:r>
              <a:rPr lang="en-US" dirty="0" smtClean="0"/>
              <a:t>”)</a:t>
            </a:r>
            <a:r>
              <a:rPr lang="zh-CN" altLang="en-US" dirty="0" smtClean="0"/>
              <a:t>的像</a:t>
            </a:r>
            <a:r>
              <a:rPr lang="en-US" dirty="0" smtClean="0"/>
              <a:t>,</a:t>
            </a:r>
            <a:r>
              <a:rPr lang="zh-CN" altLang="en-US" dirty="0" smtClean="0"/>
              <a:t>同时说明光路是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。此时的成像情况与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放大镜</a:t>
            </a:r>
            <a:r>
              <a:rPr lang="en-US" dirty="0" smtClean="0"/>
              <a:t>”“</a:t>
            </a:r>
            <a:r>
              <a:rPr lang="zh-CN" altLang="en-US" dirty="0" smtClean="0"/>
              <a:t>投影仪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照相机</a:t>
            </a:r>
            <a:r>
              <a:rPr lang="en-US" dirty="0" smtClean="0"/>
              <a:t>”)</a:t>
            </a:r>
            <a:r>
              <a:rPr lang="zh-CN" altLang="en-US" dirty="0" smtClean="0"/>
              <a:t>的原理相同。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00788" y="2034829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放大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5784" y="2962427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464" y="461558"/>
            <a:ext cx="3114645" cy="2521184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471447" y="2438590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可逆的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880154" y="285422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投影仪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807529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若将蜡烛向左移动一小段距离</a:t>
            </a:r>
            <a:r>
              <a:rPr lang="en-US" dirty="0" smtClean="0"/>
              <a:t>,</a:t>
            </a:r>
            <a:r>
              <a:rPr lang="zh-CN" altLang="en-US" dirty="0" smtClean="0"/>
              <a:t>此时光屏上的像变模糊</a:t>
            </a:r>
            <a:r>
              <a:rPr lang="en-US" dirty="0" smtClean="0"/>
              <a:t>,</a:t>
            </a:r>
            <a:r>
              <a:rPr lang="zh-CN" altLang="en-US" dirty="0" smtClean="0"/>
              <a:t>在蜡烛和透镜之间放置一个合适的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凸透镜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凹透镜</a:t>
            </a:r>
            <a:r>
              <a:rPr lang="en-US" dirty="0" smtClean="0"/>
              <a:t>”),</a:t>
            </a:r>
            <a:r>
              <a:rPr lang="zh-CN" altLang="en-US" dirty="0" smtClean="0"/>
              <a:t>光屏上的像又变清晰</a:t>
            </a:r>
            <a:r>
              <a:rPr lang="en-US" dirty="0" smtClean="0"/>
              <a:t>,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近视眼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远视眼</a:t>
            </a:r>
            <a:r>
              <a:rPr lang="en-US" dirty="0" smtClean="0"/>
              <a:t>”) </a:t>
            </a:r>
            <a:r>
              <a:rPr lang="zh-CN" altLang="en-US" dirty="0" smtClean="0"/>
              <a:t>的矫正原理与此相同。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95784" y="2962427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464" y="461558"/>
            <a:ext cx="3114645" cy="2521184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942606" y="2444903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凹透镜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928258" y="283678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近视眼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807529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如图丙所示是小明通过实验得到的凸透镜成实像时的像距</a:t>
            </a:r>
            <a:r>
              <a:rPr lang="en-US" i="1" dirty="0" smtClean="0"/>
              <a:t>v</a:t>
            </a:r>
            <a:r>
              <a:rPr lang="zh-CN" altLang="en-US" dirty="0" smtClean="0"/>
              <a:t>和物距</a:t>
            </a:r>
            <a:r>
              <a:rPr lang="en-US" i="1" dirty="0" smtClean="0"/>
              <a:t>u</a:t>
            </a:r>
            <a:r>
              <a:rPr lang="zh-CN" altLang="en-US" dirty="0" smtClean="0"/>
              <a:t>关系的图像</a:t>
            </a:r>
            <a:r>
              <a:rPr lang="en-US" dirty="0" smtClean="0"/>
              <a:t>,</a:t>
            </a:r>
            <a:r>
              <a:rPr lang="zh-CN" altLang="en-US" dirty="0" smtClean="0"/>
              <a:t>由图像可知成实像时物距逐渐减小</a:t>
            </a:r>
            <a:r>
              <a:rPr lang="en-US" dirty="0" smtClean="0"/>
              <a:t>,</a:t>
            </a:r>
            <a:r>
              <a:rPr lang="zh-CN" altLang="en-US" dirty="0" smtClean="0"/>
              <a:t>像距逐渐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。当</a:t>
            </a:r>
            <a:r>
              <a:rPr lang="en-US" i="1" dirty="0" smtClean="0"/>
              <a:t>u&gt;</a:t>
            </a:r>
            <a:r>
              <a:rPr lang="en-US" dirty="0" smtClean="0"/>
              <a:t>2</a:t>
            </a:r>
            <a:r>
              <a:rPr lang="en-US" i="1" dirty="0" smtClean="0"/>
              <a:t>f</a:t>
            </a:r>
            <a:r>
              <a:rPr lang="zh-CN" altLang="en-US" dirty="0" smtClean="0"/>
              <a:t>时</a:t>
            </a:r>
            <a:r>
              <a:rPr lang="en-US" dirty="0" smtClean="0"/>
              <a:t>,</a:t>
            </a:r>
            <a:r>
              <a:rPr lang="zh-CN" altLang="en-US" dirty="0" smtClean="0"/>
              <a:t>物体移动速度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像移动的速度。当</a:t>
            </a:r>
            <a:r>
              <a:rPr lang="en-US" i="1" dirty="0" smtClean="0"/>
              <a:t>f&lt;u&lt;</a:t>
            </a:r>
            <a:r>
              <a:rPr lang="en-US" dirty="0" smtClean="0"/>
              <a:t>2</a:t>
            </a:r>
            <a:r>
              <a:rPr lang="en-US" i="1" dirty="0" smtClean="0"/>
              <a:t>f</a:t>
            </a:r>
            <a:r>
              <a:rPr lang="zh-CN" altLang="en-US" dirty="0" smtClean="0"/>
              <a:t>时</a:t>
            </a:r>
            <a:r>
              <a:rPr lang="en-US" dirty="0" smtClean="0"/>
              <a:t>,</a:t>
            </a:r>
            <a:r>
              <a:rPr lang="zh-CN" altLang="en-US" dirty="0" smtClean="0"/>
              <a:t>物体移动速度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像移动的速度。</a:t>
            </a:r>
            <a:r>
              <a:rPr lang="en-US" dirty="0" smtClean="0"/>
              <a:t>(</a:t>
            </a:r>
            <a:r>
              <a:rPr lang="zh-CN" altLang="en-US" dirty="0" smtClean="0"/>
              <a:t>后两空均选填</a:t>
            </a:r>
            <a:r>
              <a:rPr lang="en-US" dirty="0" smtClean="0"/>
              <a:t>“</a:t>
            </a:r>
            <a:r>
              <a:rPr lang="zh-CN" altLang="en-US" dirty="0" smtClean="0"/>
              <a:t>大于</a:t>
            </a:r>
            <a:r>
              <a:rPr lang="en-US" dirty="0" smtClean="0"/>
              <a:t>”“</a:t>
            </a:r>
            <a:r>
              <a:rPr lang="zh-CN" altLang="en-US" dirty="0" smtClean="0"/>
              <a:t>小于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等于</a:t>
            </a:r>
            <a:r>
              <a:rPr lang="en-US" dirty="0" smtClean="0"/>
              <a:t>”) 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67698" y="243862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增大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6407" y="290305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3087" y="402181"/>
            <a:ext cx="3114645" cy="2521184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163292" y="2854260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大于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613653" y="325832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小于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>
            <a:extLst>
              <a:ext uri="{FF2B5EF4-FFF2-40B4-BE49-F238E27FC236}">
                <a16:creationId xmlns="" xmlns:a16="http://schemas.microsoft.com/office/drawing/2014/main" id="{29541E22-6ACF-4C27-8C12-098E43C27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866" y="619080"/>
            <a:ext cx="4947326" cy="339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如图甲所示</a:t>
            </a:r>
            <a:r>
              <a:rPr lang="en-US" dirty="0" smtClean="0"/>
              <a:t>,</a:t>
            </a:r>
            <a:r>
              <a:rPr lang="zh-CN" altLang="en-US" dirty="0" smtClean="0"/>
              <a:t>若将蜡烛移至光具座上</a:t>
            </a:r>
            <a:r>
              <a:rPr lang="en-US" dirty="0" smtClean="0"/>
              <a:t>45 cm</a:t>
            </a:r>
            <a:r>
              <a:rPr lang="zh-CN" altLang="en-US" dirty="0" smtClean="0"/>
              <a:t>刻度线处</a:t>
            </a:r>
            <a:r>
              <a:rPr lang="en-US" dirty="0" smtClean="0"/>
              <a:t>,</a:t>
            </a:r>
            <a:r>
              <a:rPr lang="zh-CN" altLang="en-US" dirty="0" smtClean="0"/>
              <a:t>接下来的探究操作不必要的是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移动光屏</a:t>
            </a:r>
            <a:r>
              <a:rPr lang="en-US" dirty="0" smtClean="0"/>
              <a:t>,</a:t>
            </a:r>
            <a:r>
              <a:rPr lang="zh-CN" altLang="en-US" dirty="0" smtClean="0"/>
              <a:t>在光屏上寻找蜡烛的像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在凸透镜左侧透过凸透镜观察蜡烛的像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在凸透镜右侧透过凸透镜观察蜡烛的像</a:t>
            </a:r>
            <a:endParaRPr lang="en-US" altLang="zh-CN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10742" y="2270446"/>
            <a:ext cx="961901" cy="45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</a:rPr>
              <a:t>B</a:t>
            </a:r>
            <a:endParaRPr lang="zh-CN" altLang="en-US" b="1" dirty="0" smtClean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6407" y="3271175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9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3087" y="770306"/>
            <a:ext cx="3114645" cy="252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952588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当烛焰通过凸透镜在光屏上成一实像时</a:t>
            </a:r>
            <a:r>
              <a:rPr lang="en-US" dirty="0" smtClean="0"/>
              <a:t>,</a:t>
            </a:r>
            <a:r>
              <a:rPr lang="zh-CN" altLang="en-US" dirty="0" smtClean="0"/>
              <a:t>如果透镜上有一只小虫在爬动</a:t>
            </a:r>
            <a:r>
              <a:rPr lang="en-US" dirty="0" smtClean="0"/>
              <a:t>,</a:t>
            </a:r>
            <a:r>
              <a:rPr lang="zh-CN" altLang="en-US" dirty="0" smtClean="0"/>
              <a:t>则光屏上的像的大小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将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变大</a:t>
            </a:r>
            <a:r>
              <a:rPr lang="en-US" dirty="0" smtClean="0"/>
              <a:t>”“</a:t>
            </a:r>
            <a:r>
              <a:rPr lang="zh-CN" altLang="en-US" dirty="0" smtClean="0"/>
              <a:t>变小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不变</a:t>
            </a:r>
            <a:r>
              <a:rPr lang="en-US" dirty="0" smtClean="0"/>
              <a:t>”),</a:t>
            </a:r>
            <a:r>
              <a:rPr lang="zh-CN" altLang="en-US" dirty="0" smtClean="0"/>
              <a:t>像的亮暗将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变亮</a:t>
            </a:r>
            <a:r>
              <a:rPr lang="en-US" dirty="0" smtClean="0"/>
              <a:t>”“</a:t>
            </a:r>
            <a:r>
              <a:rPr lang="zh-CN" altLang="en-US" dirty="0" smtClean="0"/>
              <a:t>变暗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不变</a:t>
            </a:r>
            <a:r>
              <a:rPr lang="en-US" dirty="0" smtClean="0"/>
              <a:t>”)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1410" y="290305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837" y="402181"/>
            <a:ext cx="3114645" cy="2521184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91322" y="2367403"/>
            <a:ext cx="961901" cy="45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不变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28829" y="2783039"/>
            <a:ext cx="961901" cy="45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变暗</a:t>
            </a: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975738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例   </a:t>
            </a:r>
            <a:r>
              <a:rPr lang="zh-CN" altLang="en-US" dirty="0" smtClean="0"/>
              <a:t>小明在做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的实验时</a:t>
            </a:r>
            <a:r>
              <a:rPr lang="en-US" dirty="0" smtClean="0"/>
              <a:t>,</a:t>
            </a:r>
            <a:r>
              <a:rPr lang="zh-CN" altLang="en-US" dirty="0" smtClean="0"/>
              <a:t>凸透镜的位置固定不动</a:t>
            </a:r>
            <a:r>
              <a:rPr lang="en-US" dirty="0" smtClean="0"/>
              <a:t>,</a:t>
            </a:r>
            <a:r>
              <a:rPr lang="zh-CN" altLang="en-US" dirty="0" smtClean="0"/>
              <a:t>在如图</a:t>
            </a:r>
            <a:r>
              <a:rPr lang="en-US" dirty="0" smtClean="0"/>
              <a:t>3-11</a:t>
            </a:r>
            <a:r>
              <a:rPr lang="zh-CN" altLang="en-US" dirty="0" smtClean="0"/>
              <a:t>甲所示的位置时</a:t>
            </a:r>
            <a:r>
              <a:rPr lang="en-US" dirty="0" smtClean="0"/>
              <a:t>,</a:t>
            </a:r>
            <a:r>
              <a:rPr lang="zh-CN" altLang="en-US" dirty="0" smtClean="0"/>
              <a:t>烛焰恰好在光屏上成清晰的像。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(8)</a:t>
            </a:r>
            <a:r>
              <a:rPr lang="zh-CN" altLang="en-US" dirty="0" smtClean="0"/>
              <a:t>随着蜡烛的燃烧</a:t>
            </a:r>
            <a:r>
              <a:rPr lang="en-US" dirty="0" smtClean="0"/>
              <a:t>,</a:t>
            </a:r>
            <a:r>
              <a:rPr lang="zh-CN" altLang="en-US" dirty="0" smtClean="0"/>
              <a:t>可观察到光屏上的像</a:t>
            </a:r>
            <a:r>
              <a:rPr lang="en-US" altLang="zh-CN" dirty="0" smtClean="0"/>
              <a:t>_______ 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向上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向下</a:t>
            </a:r>
            <a:r>
              <a:rPr lang="en-US" dirty="0" smtClean="0"/>
              <a:t>”)</a:t>
            </a:r>
            <a:r>
              <a:rPr lang="zh-CN" altLang="en-US" dirty="0" smtClean="0"/>
              <a:t>移动</a:t>
            </a:r>
            <a:r>
              <a:rPr lang="en-US" dirty="0" smtClean="0"/>
              <a:t>,</a:t>
            </a:r>
            <a:r>
              <a:rPr lang="zh-CN" altLang="en-US" dirty="0" smtClean="0"/>
              <a:t>此时应将透镜向</a:t>
            </a:r>
            <a:r>
              <a:rPr lang="en-US" altLang="zh-CN" dirty="0" smtClean="0"/>
              <a:t>_____ 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上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下</a:t>
            </a:r>
            <a:r>
              <a:rPr lang="en-US" dirty="0" smtClean="0"/>
              <a:t>”)</a:t>
            </a:r>
            <a:r>
              <a:rPr lang="zh-CN" altLang="en-US" dirty="0" smtClean="0"/>
              <a:t>移动。请你再另外指出用烛焰作为发光物体完成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实验存在的不足之处</a:t>
            </a:r>
            <a:r>
              <a:rPr lang="en-US" dirty="0" smtClean="0"/>
              <a:t>:</a:t>
            </a:r>
            <a:r>
              <a:rPr lang="zh-CN" altLang="en-US" i="1" u="sng" dirty="0" smtClean="0"/>
              <a:t>　</a:t>
            </a:r>
            <a:r>
              <a:rPr lang="en-US" i="1" u="sng" dirty="0" smtClean="0"/>
              <a:t>                                                   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_____________________________(</a:t>
            </a:r>
            <a:r>
              <a:rPr lang="zh-CN" altLang="en-US" dirty="0" smtClean="0"/>
              <a:t>写出一点即可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48468" y="1608519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向上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4560" y="290305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4437" y="402181"/>
            <a:ext cx="3114645" cy="2521184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282049" y="2023855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下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892751" y="3186044"/>
            <a:ext cx="4667002" cy="87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249363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烛焰容易受风影响而摆动</a:t>
            </a: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从而使成在光屏上的像清晰度不稳定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926282" cy="376307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于是</a:t>
            </a:r>
            <a:r>
              <a:rPr lang="en-US" dirty="0" smtClean="0"/>
              <a:t>,</a:t>
            </a:r>
            <a:r>
              <a:rPr lang="zh-CN" altLang="en-US" dirty="0" smtClean="0"/>
              <a:t>小明用发光二极管代替蜡烛再次按图甲所示进行了实验</a:t>
            </a:r>
            <a:r>
              <a:rPr lang="en-US" dirty="0" smtClean="0"/>
              <a:t>,</a:t>
            </a:r>
            <a:r>
              <a:rPr lang="zh-CN" altLang="en-US" dirty="0" smtClean="0"/>
              <a:t>发现光屏上出现的像只有中间清晰</a:t>
            </a:r>
            <a:r>
              <a:rPr lang="en-US" dirty="0" smtClean="0"/>
              <a:t>,</a:t>
            </a:r>
            <a:r>
              <a:rPr lang="zh-CN" altLang="en-US" dirty="0" smtClean="0"/>
              <a:t>左右两侧却较模糊</a:t>
            </a:r>
            <a:r>
              <a:rPr lang="en-US" dirty="0" smtClean="0"/>
              <a:t>,</a:t>
            </a:r>
            <a:r>
              <a:rPr lang="zh-CN" altLang="en-US" dirty="0" smtClean="0"/>
              <a:t>小明只对凸透镜进行了调整</a:t>
            </a:r>
            <a:r>
              <a:rPr lang="en-US" dirty="0" smtClean="0"/>
              <a:t>,</a:t>
            </a:r>
            <a:r>
              <a:rPr lang="zh-CN" altLang="en-US" dirty="0" smtClean="0"/>
              <a:t>就在光屏上得到了清晰的像</a:t>
            </a:r>
            <a:r>
              <a:rPr lang="en-US" dirty="0" smtClean="0"/>
              <a:t>,</a:t>
            </a:r>
            <a:r>
              <a:rPr lang="zh-CN" altLang="en-US" dirty="0" smtClean="0"/>
              <a:t>他的调整是</a:t>
            </a:r>
            <a:r>
              <a:rPr lang="zh-CN" altLang="en-US" i="1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左右适当移动凸透镜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</a:t>
            </a:r>
            <a:r>
              <a:rPr lang="en-US" i="1" dirty="0" smtClean="0"/>
              <a:t>.</a:t>
            </a:r>
            <a:r>
              <a:rPr lang="zh-CN" altLang="en-US" dirty="0" smtClean="0"/>
              <a:t>上下适当移动凸透镜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适当扭转凸透镜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</a:t>
            </a:r>
            <a:r>
              <a:rPr lang="en-US" i="1" dirty="0" smtClean="0"/>
              <a:t>.</a:t>
            </a:r>
            <a:r>
              <a:rPr lang="zh-CN" altLang="en-US" dirty="0" smtClean="0"/>
              <a:t>更换焦距合适的凸透镜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53246" y="204354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1410" y="290305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837" y="402181"/>
            <a:ext cx="3114645" cy="252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4926282" cy="422768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(9)</a:t>
            </a:r>
            <a:r>
              <a:rPr lang="zh-CN" altLang="en-US" dirty="0" smtClean="0"/>
              <a:t>图甲中</a:t>
            </a:r>
            <a:r>
              <a:rPr lang="en-US" dirty="0" smtClean="0"/>
              <a:t>,</a:t>
            </a:r>
            <a:r>
              <a:rPr lang="zh-CN" altLang="en-US" dirty="0" smtClean="0"/>
              <a:t>换用焦距较小的透镜</a:t>
            </a:r>
            <a:r>
              <a:rPr lang="en-US" dirty="0" smtClean="0"/>
              <a:t>,</a:t>
            </a:r>
            <a:r>
              <a:rPr lang="zh-CN" altLang="en-US" dirty="0" smtClean="0"/>
              <a:t>若蜡烛和凸透镜位置不变</a:t>
            </a:r>
            <a:r>
              <a:rPr lang="en-US" dirty="0" smtClean="0"/>
              <a:t>,</a:t>
            </a:r>
            <a:r>
              <a:rPr lang="zh-CN" altLang="en-US" dirty="0" smtClean="0"/>
              <a:t>想在光屏上仍成清晰的像</a:t>
            </a:r>
            <a:r>
              <a:rPr lang="en-US" dirty="0" smtClean="0"/>
              <a:t>,</a:t>
            </a:r>
            <a:r>
              <a:rPr lang="zh-CN" altLang="en-US" dirty="0" smtClean="0"/>
              <a:t>则光屏应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靠近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远离</a:t>
            </a:r>
            <a:r>
              <a:rPr lang="en-US" dirty="0" smtClean="0"/>
              <a:t>”)</a:t>
            </a:r>
            <a:r>
              <a:rPr lang="zh-CN" altLang="en-US" dirty="0" smtClean="0"/>
              <a:t>凸透镜。若小明又更换了一个凸透镜</a:t>
            </a:r>
            <a:r>
              <a:rPr lang="en-US" dirty="0" smtClean="0"/>
              <a:t>,</a:t>
            </a:r>
            <a:r>
              <a:rPr lang="zh-CN" altLang="en-US" dirty="0" smtClean="0"/>
              <a:t>使三者还处于如图甲所示的位置</a:t>
            </a:r>
            <a:r>
              <a:rPr lang="en-US" dirty="0" smtClean="0"/>
              <a:t>,</a:t>
            </a:r>
            <a:r>
              <a:rPr lang="zh-CN" altLang="en-US" dirty="0" smtClean="0"/>
              <a:t>并使三者中心在同一高度</a:t>
            </a:r>
            <a:r>
              <a:rPr lang="en-US" dirty="0" smtClean="0"/>
              <a:t>,</a:t>
            </a:r>
            <a:r>
              <a:rPr lang="zh-CN" altLang="en-US" dirty="0" smtClean="0"/>
              <a:t>在透镜右侧无论怎样移动光屏都无法承接到蜡烛的像</a:t>
            </a:r>
            <a:r>
              <a:rPr lang="en-US" dirty="0" smtClean="0"/>
              <a:t>(</a:t>
            </a:r>
            <a:r>
              <a:rPr lang="zh-CN" altLang="en-US" dirty="0" smtClean="0"/>
              <a:t>光具座足够长</a:t>
            </a:r>
            <a:r>
              <a:rPr lang="en-US" dirty="0" smtClean="0"/>
              <a:t>),</a:t>
            </a:r>
            <a:r>
              <a:rPr lang="zh-CN" altLang="en-US" dirty="0" smtClean="0"/>
              <a:t>出现这种现象的原因可能是</a:t>
            </a:r>
            <a:r>
              <a:rPr lang="en-US" altLang="zh-CN" i="1" dirty="0" smtClean="0"/>
              <a:t>___________</a:t>
            </a:r>
          </a:p>
          <a:p>
            <a:pPr>
              <a:lnSpc>
                <a:spcPct val="150000"/>
              </a:lnSpc>
            </a:pPr>
            <a:r>
              <a:rPr lang="en-US" altLang="zh-CN" i="1" dirty="0" smtClean="0"/>
              <a:t>_____________________</a:t>
            </a:r>
            <a:r>
              <a:rPr lang="en-US" dirty="0" smtClean="0"/>
              <a:t>(</a:t>
            </a:r>
            <a:r>
              <a:rPr lang="zh-CN" altLang="en-US" dirty="0" smtClean="0"/>
              <a:t>写出一种原因即可</a:t>
            </a:r>
            <a:r>
              <a:rPr lang="en-US" dirty="0" smtClean="0"/>
              <a:t>)</a:t>
            </a:r>
            <a:r>
              <a:rPr lang="zh-CN" altLang="en-US" dirty="0" smtClean="0"/>
              <a:t>。如果要估测该凸透镜的焦距</a:t>
            </a:r>
            <a:r>
              <a:rPr lang="en-US" dirty="0" smtClean="0"/>
              <a:t>,</a:t>
            </a:r>
            <a:r>
              <a:rPr lang="zh-CN" altLang="en-US" dirty="0" smtClean="0"/>
              <a:t>可以让烛焰距离凸透镜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此时像距就近似等于焦距。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49485" y="118852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靠近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1410" y="2903050"/>
            <a:ext cx="830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3-11</a:t>
            </a:r>
            <a:endParaRPr lang="zh-CN" altLang="en-US" dirty="0"/>
          </a:p>
        </p:txBody>
      </p:sp>
      <p:pic>
        <p:nvPicPr>
          <p:cNvPr id="8" name="QW15.EPS" descr="id:2147506514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837" y="402181"/>
            <a:ext cx="3114645" cy="2521184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05204" y="2851069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物距小于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42607" y="3266705"/>
            <a:ext cx="24160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焦距</a:t>
            </a: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或物距等于焦距</a:t>
            </a:r>
            <a:r>
              <a:rPr lang="en-US" altLang="zh-CN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180114" y="4074227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ea typeface="微软雅黑" pitchFamily="34" charset="-122"/>
                <a:cs typeface="Times New Roman" pitchFamily="18" charset="0"/>
              </a:rPr>
              <a:t>足够远</a:t>
            </a: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934064" cy="44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dirty="0" smtClean="0"/>
              <a:t>2</a:t>
            </a:r>
            <a:r>
              <a:rPr lang="en-US" b="1" i="1" dirty="0" smtClean="0"/>
              <a:t>.</a:t>
            </a:r>
            <a:r>
              <a:rPr lang="zh-CN" altLang="en-US" b="1" dirty="0" smtClean="0"/>
              <a:t>三条特殊光线</a:t>
            </a:r>
            <a:r>
              <a:rPr lang="en-US" b="1" dirty="0" smtClean="0"/>
              <a:t>(</a:t>
            </a:r>
            <a:r>
              <a:rPr lang="zh-CN" altLang="en-US" b="1" dirty="0" smtClean="0"/>
              <a:t>完成光路图</a:t>
            </a:r>
            <a:r>
              <a:rPr lang="en-US" b="1" dirty="0" smtClean="0"/>
              <a:t>)</a:t>
            </a:r>
            <a:endParaRPr lang="zh-CN" altLang="en-US" b="1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7746" y="825521"/>
          <a:ext cx="7905750" cy="452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4" imgW="7906448" imgH="4524120" progId="Word.Document.12">
                  <p:embed/>
                </p:oleObj>
              </mc:Choice>
              <mc:Fallback>
                <p:oleObj name="文档" r:id="rId4" imgW="7906448" imgH="452412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746" y="825521"/>
                        <a:ext cx="7905750" cy="452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4902" y="881062"/>
            <a:ext cx="145347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0920" y="852489"/>
            <a:ext cx="1281111" cy="91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81763" y="847724"/>
            <a:ext cx="124674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6542" y="2409827"/>
            <a:ext cx="994311" cy="8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52813" y="2428873"/>
            <a:ext cx="126894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0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14428" y="2409823"/>
            <a:ext cx="1402598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842962" y="828676"/>
            <a:ext cx="1" cy="30861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3919910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考点一　凸透镜成像规律及其应用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986" y="838199"/>
            <a:ext cx="7869876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[2017·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16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3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 </a:t>
            </a:r>
            <a:r>
              <a:rPr lang="zh-CN" altLang="en-US" dirty="0" smtClean="0"/>
              <a:t>小明做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探究凸透镜成像的规律</a:t>
            </a:r>
            <a:r>
              <a:rPr lang="en-US" dirty="0" smtClean="0"/>
              <a:t>”</a:t>
            </a:r>
            <a:r>
              <a:rPr lang="zh-CN" altLang="en-US" dirty="0" smtClean="0"/>
              <a:t>实验时</a:t>
            </a:r>
            <a:r>
              <a:rPr lang="en-US" dirty="0" smtClean="0"/>
              <a:t>,</a:t>
            </a:r>
            <a:r>
              <a:rPr lang="zh-CN" altLang="en-US" dirty="0" smtClean="0"/>
              <a:t>在光屏上得到烛焰清晰、缩小的像</a:t>
            </a:r>
            <a:r>
              <a:rPr lang="en-US" dirty="0" smtClean="0"/>
              <a:t>,</a:t>
            </a:r>
            <a:r>
              <a:rPr lang="zh-CN" altLang="en-US" dirty="0" smtClean="0"/>
              <a:t>然后他把燃烧的蜡烛和光屏互换位置</a:t>
            </a:r>
            <a:r>
              <a:rPr lang="en-US" dirty="0" smtClean="0"/>
              <a:t>,</a:t>
            </a:r>
            <a:r>
              <a:rPr lang="zh-CN" altLang="en-US" dirty="0" smtClean="0"/>
              <a:t>这时光屏上能看到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</a:t>
            </a:r>
            <a:r>
              <a:rPr lang="en-US" i="1" dirty="0" smtClean="0"/>
              <a:t>.</a:t>
            </a:r>
            <a:r>
              <a:rPr lang="zh-CN" altLang="en-US" dirty="0" smtClean="0"/>
              <a:t>倒立、放大的像</a:t>
            </a:r>
            <a:r>
              <a:rPr lang="en-US" altLang="zh-CN" dirty="0" smtClean="0"/>
              <a:t>				</a:t>
            </a:r>
            <a:r>
              <a:rPr lang="en-US" dirty="0" smtClean="0"/>
              <a:t>	B</a:t>
            </a:r>
            <a:r>
              <a:rPr lang="en-US" i="1" dirty="0" smtClean="0"/>
              <a:t>.</a:t>
            </a:r>
            <a:r>
              <a:rPr lang="zh-CN" altLang="en-US" dirty="0" smtClean="0"/>
              <a:t>倒立、缩小的像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</a:t>
            </a:r>
            <a:r>
              <a:rPr lang="en-US" i="1" dirty="0" smtClean="0"/>
              <a:t>.</a:t>
            </a:r>
            <a:r>
              <a:rPr lang="zh-CN" altLang="en-US" dirty="0" smtClean="0"/>
              <a:t>正立、放大的像</a:t>
            </a:r>
            <a:r>
              <a:rPr lang="en-US" dirty="0" smtClean="0"/>
              <a:t>					D</a:t>
            </a:r>
            <a:r>
              <a:rPr lang="en-US" i="1" dirty="0" smtClean="0"/>
              <a:t>.</a:t>
            </a:r>
            <a:r>
              <a:rPr lang="zh-CN" altLang="en-US" dirty="0" smtClean="0"/>
              <a:t>正立、缩小的像</a:t>
            </a:r>
            <a:endParaRPr lang="zh-CN" altLang="en-US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80708" y="1750618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ea typeface="方正书宋_GBK" pitchFamily="65" charset="-122"/>
                <a:cs typeface="Times New Roman" pitchFamily="18" charset="0"/>
              </a:rPr>
              <a:t>A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方正书宋_GBK" pitchFamily="65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0446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918864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[2018·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37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3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en-US" dirty="0" smtClean="0"/>
              <a:t> 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12</a:t>
            </a:r>
            <a:r>
              <a:rPr lang="zh-CN" altLang="en-US" dirty="0" smtClean="0"/>
              <a:t>甲所示</a:t>
            </a:r>
            <a:r>
              <a:rPr lang="en-US" dirty="0" smtClean="0"/>
              <a:t>,</a:t>
            </a:r>
            <a:r>
              <a:rPr lang="zh-CN" altLang="en-US" dirty="0" smtClean="0"/>
              <a:t>在圆柱形水杯后面放一张画有箭头的纸条。往杯中倒入适量水</a:t>
            </a:r>
            <a:r>
              <a:rPr lang="en-US" dirty="0" smtClean="0"/>
              <a:t>,</a:t>
            </a:r>
            <a:r>
              <a:rPr lang="zh-CN" altLang="en-US" dirty="0" smtClean="0"/>
              <a:t>透过水杯</a:t>
            </a:r>
            <a:r>
              <a:rPr lang="en-US" dirty="0" smtClean="0"/>
              <a:t>,</a:t>
            </a:r>
            <a:r>
              <a:rPr lang="zh-CN" altLang="en-US" dirty="0" smtClean="0"/>
              <a:t>看到一个箭头改变了方向</a:t>
            </a:r>
            <a:r>
              <a:rPr lang="en-US" dirty="0" smtClean="0"/>
              <a:t>(</a:t>
            </a:r>
            <a:r>
              <a:rPr lang="zh-CN" altLang="en-US" dirty="0" smtClean="0"/>
              <a:t>如图乙</a:t>
            </a:r>
            <a:r>
              <a:rPr lang="en-US" dirty="0" smtClean="0"/>
              <a:t>)</a:t>
            </a:r>
            <a:r>
              <a:rPr lang="zh-CN" altLang="en-US" dirty="0" smtClean="0"/>
              <a:t>。这是为什么呢</a:t>
            </a:r>
            <a:r>
              <a:rPr lang="en-US" dirty="0" smtClean="0"/>
              <a:t>?</a:t>
            </a:r>
            <a:r>
              <a:rPr lang="zh-CN" altLang="en-US" dirty="0" smtClean="0"/>
              <a:t>要解决这个问题</a:t>
            </a:r>
            <a:r>
              <a:rPr lang="en-US" dirty="0" smtClean="0"/>
              <a:t>,</a:t>
            </a:r>
            <a:r>
              <a:rPr lang="zh-CN" altLang="en-US" dirty="0" smtClean="0"/>
              <a:t>首先应抓住影响这个问题的主要因素</a:t>
            </a:r>
            <a:r>
              <a:rPr lang="en-US" dirty="0" smtClean="0"/>
              <a:t>:</a:t>
            </a:r>
            <a:r>
              <a:rPr lang="zh-CN" altLang="en-US" dirty="0" smtClean="0"/>
              <a:t>圆柱形水杯装有水的部分具有</a:t>
            </a:r>
            <a:r>
              <a:rPr lang="zh-CN" altLang="en-US" i="1" u="sng" dirty="0" smtClean="0"/>
              <a:t>　　　　        　　　　</a:t>
            </a:r>
            <a:r>
              <a:rPr lang="zh-CN" altLang="en-US" dirty="0" smtClean="0"/>
              <a:t>的特征</a:t>
            </a:r>
            <a:r>
              <a:rPr lang="en-US" dirty="0" smtClean="0"/>
              <a:t>,</a:t>
            </a:r>
            <a:r>
              <a:rPr lang="zh-CN" altLang="en-US" dirty="0" smtClean="0"/>
              <a:t>忽略掉影响这个问题的次要因素</a:t>
            </a:r>
            <a:r>
              <a:rPr lang="en-US" dirty="0" smtClean="0"/>
              <a:t>:</a:t>
            </a:r>
            <a:r>
              <a:rPr lang="zh-CN" altLang="en-US" dirty="0" smtClean="0"/>
              <a:t>物体的材质等</a:t>
            </a:r>
            <a:r>
              <a:rPr lang="en-US" dirty="0" smtClean="0"/>
              <a:t>,</a:t>
            </a:r>
            <a:r>
              <a:rPr lang="zh-CN" altLang="en-US" dirty="0" smtClean="0"/>
              <a:t>构建凸透镜模型进行研究。根据凸透镜成像规律可以判定</a:t>
            </a:r>
            <a:r>
              <a:rPr lang="en-US" dirty="0" smtClean="0"/>
              <a:t>,</a:t>
            </a:r>
            <a:r>
              <a:rPr lang="zh-CN" altLang="en-US" dirty="0" smtClean="0"/>
              <a:t>看到这个方向改变的箭头是放大的</a:t>
            </a:r>
            <a:r>
              <a:rPr lang="zh-CN" altLang="en-US" i="1" u="sng" dirty="0" smtClean="0"/>
              <a:t>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实像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虚像</a:t>
            </a:r>
            <a:r>
              <a:rPr lang="en-US" dirty="0" smtClean="0"/>
              <a:t>”)</a:t>
            </a:r>
            <a:r>
              <a:rPr lang="zh-CN" altLang="en-US" dirty="0" smtClean="0"/>
              <a:t>。凸透镜的这一成像规律在生活中的应用有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照相机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投影仪</a:t>
            </a:r>
            <a:r>
              <a:rPr lang="en-US" dirty="0" smtClean="0"/>
              <a:t>”)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085112" y="1619988"/>
            <a:ext cx="22765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中间厚边缘薄、透光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5695" y="4446731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图</a:t>
            </a:r>
            <a:r>
              <a:rPr lang="en-US" dirty="0" smtClean="0">
                <a:solidFill>
                  <a:prstClr val="black"/>
                </a:solidFill>
              </a:rPr>
              <a:t>3</a:t>
            </a:r>
            <a:r>
              <a:rPr lang="en-US" i="1" dirty="0" smtClean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12</a:t>
            </a:r>
            <a:endParaRPr lang="zh-CN" altLang="en-US" dirty="0"/>
          </a:p>
        </p:txBody>
      </p:sp>
      <p:pic>
        <p:nvPicPr>
          <p:cNvPr id="8" name="WL13a.EPS" descr="id:2147506542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7848" y="3306079"/>
            <a:ext cx="1409255" cy="1111541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688281" y="2427509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实像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213267" y="2855020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投影仪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3919910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考点二　探究凸透镜成像规律实验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0986" y="838199"/>
            <a:ext cx="7846126" cy="173469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3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[2014·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36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4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en-US" dirty="0" smtClean="0"/>
              <a:t> </a:t>
            </a:r>
            <a:r>
              <a:rPr lang="zh-CN" altLang="en-US" dirty="0" smtClean="0"/>
              <a:t>在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探究凸透镜成像规律</a:t>
            </a:r>
            <a:r>
              <a:rPr lang="en-US" dirty="0" smtClean="0"/>
              <a:t>”</a:t>
            </a:r>
            <a:r>
              <a:rPr lang="zh-CN" altLang="en-US" dirty="0" smtClean="0"/>
              <a:t>的实验中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小红先将凸透镜正对着太阳光</a:t>
            </a:r>
            <a:r>
              <a:rPr lang="en-US" dirty="0" smtClean="0"/>
              <a:t>,</a:t>
            </a:r>
            <a:r>
              <a:rPr lang="zh-CN" altLang="en-US" dirty="0" smtClean="0"/>
              <a:t>调整凸透镜和白纸间的距离</a:t>
            </a:r>
            <a:r>
              <a:rPr lang="en-US" dirty="0" smtClean="0"/>
              <a:t>,</a:t>
            </a:r>
            <a:r>
              <a:rPr lang="zh-CN" altLang="en-US" dirty="0" smtClean="0"/>
              <a:t>直到太阳光在白纸上会聚成一个最小、最亮的点</a:t>
            </a:r>
            <a:r>
              <a:rPr lang="en-US" dirty="0" smtClean="0"/>
              <a:t>,</a:t>
            </a:r>
            <a:r>
              <a:rPr lang="zh-CN" altLang="en-US" dirty="0" smtClean="0"/>
              <a:t>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13</a:t>
            </a:r>
            <a:r>
              <a:rPr lang="zh-CN" altLang="en-US" dirty="0" smtClean="0"/>
              <a:t>甲所示</a:t>
            </a:r>
            <a:r>
              <a:rPr lang="en-US" dirty="0" smtClean="0"/>
              <a:t>,</a:t>
            </a:r>
            <a:r>
              <a:rPr lang="zh-CN" altLang="en-US" dirty="0" smtClean="0"/>
              <a:t>这一操作的目的是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i="1" u="sng" dirty="0" smtClean="0"/>
              <a:t>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4117028" y="4027881"/>
            <a:ext cx="83869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13</a:t>
            </a:r>
            <a:endParaRPr lang="zh-CN" altLang="en-US" dirty="0" smtClean="0"/>
          </a:p>
        </p:txBody>
      </p:sp>
      <p:pic>
        <p:nvPicPr>
          <p:cNvPr id="10" name="Z16.EPS" descr="id:2147506556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547" y="2730285"/>
            <a:ext cx="4227923" cy="1390452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79434" y="2106880"/>
            <a:ext cx="2044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测量凸透镜的焦距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7" y="337457"/>
            <a:ext cx="7918864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实验中</a:t>
            </a:r>
            <a:r>
              <a:rPr lang="en-US" dirty="0" smtClean="0"/>
              <a:t>,</a:t>
            </a:r>
            <a:r>
              <a:rPr lang="zh-CN" altLang="en-US" dirty="0" smtClean="0"/>
              <a:t>当蜡烛、凸透镜和光屏位于如图乙所示的位置时</a:t>
            </a:r>
            <a:r>
              <a:rPr lang="en-US" dirty="0" smtClean="0"/>
              <a:t>,</a:t>
            </a:r>
            <a:r>
              <a:rPr lang="zh-CN" altLang="en-US" dirty="0" smtClean="0"/>
              <a:t>小红看到在光屏上成了一个烛焰清晰、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放大</a:t>
            </a:r>
            <a:r>
              <a:rPr lang="en-US" dirty="0" smtClean="0"/>
              <a:t>”“</a:t>
            </a:r>
            <a:r>
              <a:rPr lang="zh-CN" altLang="en-US" dirty="0" smtClean="0"/>
              <a:t>等大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缩小</a:t>
            </a:r>
            <a:r>
              <a:rPr lang="en-US" dirty="0" smtClean="0"/>
              <a:t>”)</a:t>
            </a:r>
            <a:r>
              <a:rPr lang="zh-CN" altLang="en-US" dirty="0" smtClean="0"/>
              <a:t>的像</a:t>
            </a:r>
            <a:r>
              <a:rPr lang="en-US" dirty="0" smtClean="0"/>
              <a:t>,</a:t>
            </a:r>
            <a:r>
              <a:rPr lang="zh-CN" altLang="en-US" dirty="0" smtClean="0"/>
              <a:t>这种成像规律在实际中的应用有</a:t>
            </a:r>
            <a:r>
              <a:rPr lang="zh-CN" altLang="en-US" i="1" u="sng" dirty="0" smtClean="0"/>
              <a:t>　　　                   　</a:t>
            </a:r>
            <a:r>
              <a:rPr lang="en-US" dirty="0" smtClean="0"/>
              <a:t>(</a:t>
            </a:r>
            <a:r>
              <a:rPr lang="zh-CN" altLang="en-US" dirty="0" smtClean="0"/>
              <a:t>写出一种即可</a:t>
            </a:r>
            <a:r>
              <a:rPr lang="en-US" dirty="0" smtClean="0"/>
              <a:t>)</a:t>
            </a:r>
            <a:r>
              <a:rPr lang="zh-CN" altLang="en-US" dirty="0" smtClean="0"/>
              <a:t>。要使烛焰在光屏上所成的像变小</a:t>
            </a:r>
            <a:r>
              <a:rPr lang="en-US" dirty="0" smtClean="0"/>
              <a:t>,</a:t>
            </a:r>
            <a:r>
              <a:rPr lang="zh-CN" altLang="en-US" dirty="0" smtClean="0"/>
              <a:t>蜡烛的位置不动</a:t>
            </a:r>
            <a:r>
              <a:rPr lang="en-US" dirty="0" smtClean="0"/>
              <a:t>,</a:t>
            </a:r>
            <a:r>
              <a:rPr lang="zh-CN" altLang="en-US" dirty="0" smtClean="0"/>
              <a:t>透镜应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靠近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远离</a:t>
            </a:r>
            <a:r>
              <a:rPr lang="en-US" dirty="0" smtClean="0"/>
              <a:t>”)</a:t>
            </a:r>
            <a:r>
              <a:rPr lang="zh-CN" altLang="en-US" dirty="0" smtClean="0"/>
              <a:t>蜡烛</a:t>
            </a:r>
            <a:r>
              <a:rPr lang="en-US" dirty="0" smtClean="0"/>
              <a:t>,</a:t>
            </a:r>
            <a:r>
              <a:rPr lang="zh-CN" altLang="en-US" dirty="0" smtClean="0"/>
              <a:t>同时调节光屏位置。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18263" y="776844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放大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88280" y="3600369"/>
            <a:ext cx="83869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13</a:t>
            </a:r>
            <a:endParaRPr lang="zh-CN" altLang="en-US" dirty="0" smtClean="0"/>
          </a:p>
        </p:txBody>
      </p:sp>
      <p:pic>
        <p:nvPicPr>
          <p:cNvPr id="9" name="Z16.EPS" descr="id:2147506556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799" y="2302773"/>
            <a:ext cx="4227923" cy="1390452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97630" y="1192481"/>
            <a:ext cx="1980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投影仪</a:t>
            </a:r>
            <a:r>
              <a:rPr lang="en-US" altLang="zh-CN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或幻灯机</a:t>
            </a:r>
            <a:r>
              <a:rPr lang="en-US" altLang="zh-CN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)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567053" y="1619993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远离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8" y="349332"/>
            <a:ext cx="4760027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31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4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在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探究凸透镜成像的规律</a:t>
            </a:r>
            <a:r>
              <a:rPr lang="en-US" dirty="0" smtClean="0"/>
              <a:t>”</a:t>
            </a:r>
            <a:r>
              <a:rPr lang="zh-CN" altLang="en-US" dirty="0" smtClean="0"/>
              <a:t>实验中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小明将</a:t>
            </a:r>
            <a:r>
              <a:rPr lang="en-US" dirty="0" smtClean="0"/>
              <a:t>LED</a:t>
            </a:r>
            <a:r>
              <a:rPr lang="zh-CN" altLang="en-US" dirty="0" smtClean="0"/>
              <a:t>灯、焦距为</a:t>
            </a:r>
            <a:r>
              <a:rPr lang="en-US" dirty="0" smtClean="0"/>
              <a:t>10 cm</a:t>
            </a:r>
            <a:r>
              <a:rPr lang="zh-CN" altLang="en-US" dirty="0" smtClean="0"/>
              <a:t>的凸透镜和光屏依次放在光具座上</a:t>
            </a:r>
            <a:r>
              <a:rPr lang="en-US" dirty="0" smtClean="0"/>
              <a:t>,</a:t>
            </a:r>
            <a:r>
              <a:rPr lang="zh-CN" altLang="en-US" dirty="0" smtClean="0"/>
              <a:t>通过调节使三者中心在</a:t>
            </a:r>
            <a:r>
              <a:rPr lang="zh-CN" altLang="en-US" i="1" u="sng" dirty="0" smtClean="0"/>
              <a:t>　　</a:t>
            </a:r>
            <a:r>
              <a:rPr lang="zh-CN" altLang="en-US" dirty="0" smtClean="0"/>
              <a:t>。接着</a:t>
            </a:r>
            <a:r>
              <a:rPr lang="en-US" dirty="0" smtClean="0"/>
              <a:t>,</a:t>
            </a:r>
            <a:r>
              <a:rPr lang="zh-CN" altLang="en-US" dirty="0" smtClean="0"/>
              <a:t>小明调节</a:t>
            </a:r>
            <a:r>
              <a:rPr lang="en-US" dirty="0" smtClean="0"/>
              <a:t>LED</a:t>
            </a:r>
            <a:r>
              <a:rPr lang="zh-CN" altLang="en-US" dirty="0" smtClean="0"/>
              <a:t>灯、凸透镜至如图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14</a:t>
            </a:r>
            <a:r>
              <a:rPr lang="zh-CN" altLang="en-US" dirty="0" smtClean="0"/>
              <a:t>所示的位置</a:t>
            </a:r>
            <a:r>
              <a:rPr lang="en-US" dirty="0" smtClean="0"/>
              <a:t>,</a:t>
            </a:r>
            <a:r>
              <a:rPr lang="zh-CN" altLang="en-US" dirty="0" smtClean="0"/>
              <a:t>移动光屏</a:t>
            </a:r>
            <a:r>
              <a:rPr lang="en-US" dirty="0" smtClean="0"/>
              <a:t>,</a:t>
            </a:r>
            <a:r>
              <a:rPr lang="zh-CN" altLang="en-US" dirty="0" smtClean="0"/>
              <a:t>会在光屏上得到倒立、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i="1" u="sng" dirty="0" smtClean="0"/>
              <a:t>　　　</a:t>
            </a:r>
            <a:r>
              <a:rPr lang="en-US" dirty="0" smtClean="0"/>
              <a:t>(</a:t>
            </a:r>
            <a:r>
              <a:rPr lang="zh-CN" altLang="en-US" dirty="0" smtClean="0"/>
              <a:t>选填</a:t>
            </a:r>
            <a:r>
              <a:rPr lang="en-US" dirty="0" smtClean="0"/>
              <a:t>“</a:t>
            </a:r>
            <a:r>
              <a:rPr lang="zh-CN" altLang="en-US" dirty="0" smtClean="0"/>
              <a:t>放大</a:t>
            </a:r>
            <a:r>
              <a:rPr lang="en-US" dirty="0" smtClean="0"/>
              <a:t>”“</a:t>
            </a:r>
            <a:r>
              <a:rPr lang="zh-CN" altLang="en-US" dirty="0" smtClean="0"/>
              <a:t>缩小</a:t>
            </a:r>
            <a:r>
              <a:rPr lang="en-US" dirty="0" smtClean="0"/>
              <a:t>”</a:t>
            </a:r>
            <a:r>
              <a:rPr lang="zh-CN" altLang="en-US" dirty="0" smtClean="0"/>
              <a:t>或</a:t>
            </a:r>
            <a:r>
              <a:rPr lang="en-US" dirty="0" smtClean="0"/>
              <a:t>“</a:t>
            </a:r>
            <a:r>
              <a:rPr lang="zh-CN" altLang="en-US" dirty="0" smtClean="0"/>
              <a:t>等大</a:t>
            </a:r>
            <a:r>
              <a:rPr lang="en-US" dirty="0" smtClean="0"/>
              <a:t>”)</a:t>
            </a:r>
            <a:r>
              <a:rPr lang="zh-CN" altLang="en-US" dirty="0" smtClean="0"/>
              <a:t>的实像。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pic>
        <p:nvPicPr>
          <p:cNvPr id="4" name="20WLZT1305.EPS" descr="id:2147506563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8990" y="3357004"/>
            <a:ext cx="2888691" cy="1072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39490" y="4453389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14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52655" y="352796"/>
            <a:ext cx="3045031" cy="2981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(1)</a:t>
            </a:r>
            <a:r>
              <a:rPr lang="zh-CN" altLang="en-US" dirty="0" smtClean="0">
                <a:solidFill>
                  <a:srgbClr val="C00000"/>
                </a:solidFill>
              </a:rPr>
              <a:t>同一高度</a:t>
            </a:r>
            <a:r>
              <a:rPr lang="zh-CN" altLang="en-US" i="1" dirty="0" smtClean="0">
                <a:solidFill>
                  <a:srgbClr val="C00000"/>
                </a:solidFill>
              </a:rPr>
              <a:t>　</a:t>
            </a:r>
            <a:r>
              <a:rPr lang="zh-CN" altLang="en-US" dirty="0" smtClean="0">
                <a:solidFill>
                  <a:srgbClr val="C00000"/>
                </a:solidFill>
              </a:rPr>
              <a:t>缩小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(1)</a:t>
            </a:r>
            <a:r>
              <a:rPr lang="zh-CN" altLang="en-US" dirty="0" smtClean="0">
                <a:solidFill>
                  <a:srgbClr val="C00000"/>
                </a:solidFill>
              </a:rPr>
              <a:t>探究凸透镜成像规律时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要调节</a:t>
            </a:r>
            <a:r>
              <a:rPr lang="en-US" dirty="0" smtClean="0">
                <a:solidFill>
                  <a:srgbClr val="C00000"/>
                </a:solidFill>
              </a:rPr>
              <a:t>LED</a:t>
            </a:r>
            <a:r>
              <a:rPr lang="zh-CN" altLang="en-US" dirty="0" smtClean="0">
                <a:solidFill>
                  <a:srgbClr val="C00000"/>
                </a:solidFill>
              </a:rPr>
              <a:t>灯中心、凸透镜光心和光屏的中心在同一高度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使得像成在光屏的中央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由图可知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此时物距大于二倍焦距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成倒立、缩小的实像。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8" y="349332"/>
            <a:ext cx="4760027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31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4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在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探究凸透镜成像的规律</a:t>
            </a:r>
            <a:r>
              <a:rPr lang="en-US" dirty="0" smtClean="0"/>
              <a:t>”</a:t>
            </a:r>
            <a:r>
              <a:rPr lang="zh-CN" altLang="en-US" dirty="0" smtClean="0"/>
              <a:t>实验中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把焦距为</a:t>
            </a:r>
            <a:r>
              <a:rPr lang="en-US" dirty="0" smtClean="0"/>
              <a:t>10 cm</a:t>
            </a:r>
            <a:r>
              <a:rPr lang="zh-CN" altLang="en-US" dirty="0" smtClean="0"/>
              <a:t>的凸透镜换成焦距更小的凸透镜</a:t>
            </a:r>
            <a:r>
              <a:rPr lang="en-US" dirty="0" smtClean="0"/>
              <a:t>,</a:t>
            </a:r>
            <a:r>
              <a:rPr lang="zh-CN" altLang="en-US" dirty="0" smtClean="0"/>
              <a:t>光屏上原来清晰的像变模糊了。若不改变凸透镜和光屏的位置</a:t>
            </a:r>
            <a:r>
              <a:rPr lang="en-US" dirty="0" smtClean="0"/>
              <a:t>,</a:t>
            </a:r>
            <a:r>
              <a:rPr lang="zh-CN" altLang="en-US" dirty="0" smtClean="0"/>
              <a:t>要使光屏上再次得到清晰的像</a:t>
            </a:r>
            <a:r>
              <a:rPr lang="en-US" dirty="0" smtClean="0"/>
              <a:t>,</a:t>
            </a:r>
            <a:r>
              <a:rPr lang="zh-CN" altLang="en-US" dirty="0" smtClean="0"/>
              <a:t>你采取的具体办法是</a:t>
            </a:r>
            <a:r>
              <a:rPr lang="zh-CN" altLang="en-US" i="1" u="sng" dirty="0" smtClean="0"/>
              <a:t>　                            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pic>
        <p:nvPicPr>
          <p:cNvPr id="4" name="20WLZT1305.EPS" descr="id:2147506563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2118" y="3060121"/>
            <a:ext cx="2888691" cy="1072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2618" y="415650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dirty="0" smtClean="0"/>
              <a:t>3</a:t>
            </a:r>
            <a:r>
              <a:rPr lang="en-US" i="1" dirty="0" smtClean="0"/>
              <a:t>-</a:t>
            </a:r>
            <a:r>
              <a:rPr lang="en-US" dirty="0" smtClean="0"/>
              <a:t>14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52655" y="352796"/>
            <a:ext cx="3045031" cy="422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(2)</a:t>
            </a:r>
            <a:r>
              <a:rPr lang="zh-CN" altLang="en-US" dirty="0" smtClean="0">
                <a:solidFill>
                  <a:srgbClr val="C00000"/>
                </a:solidFill>
              </a:rPr>
              <a:t>把</a:t>
            </a:r>
            <a:r>
              <a:rPr lang="en-US" dirty="0" smtClean="0">
                <a:solidFill>
                  <a:srgbClr val="C00000"/>
                </a:solidFill>
              </a:rPr>
              <a:t>LED</a:t>
            </a:r>
            <a:r>
              <a:rPr lang="zh-CN" altLang="en-US" dirty="0" smtClean="0">
                <a:solidFill>
                  <a:srgbClr val="C00000"/>
                </a:solidFill>
              </a:rPr>
              <a:t>灯向靠近凸透镜方向移动适当距离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zh-CN" altLang="en-US" dirty="0" smtClean="0">
                <a:solidFill>
                  <a:srgbClr val="C00000"/>
                </a:solidFill>
              </a:rPr>
              <a:t>开放性试题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答案合理即可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(2)</a:t>
            </a:r>
            <a:r>
              <a:rPr lang="zh-CN" altLang="en-US" dirty="0" smtClean="0">
                <a:solidFill>
                  <a:srgbClr val="C00000"/>
                </a:solidFill>
              </a:rPr>
              <a:t>换成焦距更小的凸透镜后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相当于增大了物距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则成像在光屏的前方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要使光屏上再次得到清晰的像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可以向前适当移动光屏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或者使像后移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即将</a:t>
            </a:r>
            <a:r>
              <a:rPr lang="en-US" dirty="0" smtClean="0">
                <a:solidFill>
                  <a:srgbClr val="C00000"/>
                </a:solidFill>
              </a:rPr>
              <a:t>LED</a:t>
            </a:r>
            <a:r>
              <a:rPr lang="zh-CN" altLang="en-US" dirty="0" smtClean="0">
                <a:solidFill>
                  <a:srgbClr val="C00000"/>
                </a:solidFill>
              </a:rPr>
              <a:t>灯靠近凸透镜适当距离。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628" y="349332"/>
            <a:ext cx="4760027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</a:t>
            </a:r>
            <a:r>
              <a:rPr lang="en-US" b="1" i="1" dirty="0" smtClean="0"/>
              <a:t>.</a:t>
            </a:r>
            <a:r>
              <a:rPr lang="en-US" dirty="0" smtClean="0">
                <a:solidFill>
                  <a:srgbClr val="0FA096"/>
                </a:solidFill>
              </a:rPr>
              <a:t>[2019·</a:t>
            </a:r>
            <a:r>
              <a:rPr lang="zh-CN" altLang="en-US" dirty="0" smtClean="0">
                <a:solidFill>
                  <a:srgbClr val="0FA096"/>
                </a:solidFill>
              </a:rPr>
              <a:t>山西</a:t>
            </a:r>
            <a:r>
              <a:rPr lang="en-US" dirty="0" smtClean="0">
                <a:solidFill>
                  <a:srgbClr val="0FA096"/>
                </a:solidFill>
              </a:rPr>
              <a:t>31</a:t>
            </a:r>
            <a:r>
              <a:rPr lang="zh-CN" altLang="en-US" dirty="0" smtClean="0">
                <a:solidFill>
                  <a:srgbClr val="0FA096"/>
                </a:solidFill>
              </a:rPr>
              <a:t>题</a:t>
            </a:r>
            <a:r>
              <a:rPr lang="en-US" dirty="0" smtClean="0">
                <a:solidFill>
                  <a:srgbClr val="0FA096"/>
                </a:solidFill>
              </a:rPr>
              <a:t>4</a:t>
            </a:r>
            <a:r>
              <a:rPr lang="zh-CN" altLang="en-US" dirty="0" smtClean="0">
                <a:solidFill>
                  <a:srgbClr val="0FA096"/>
                </a:solidFill>
              </a:rPr>
              <a:t>分</a:t>
            </a:r>
            <a:r>
              <a:rPr lang="en-US" dirty="0" smtClean="0">
                <a:solidFill>
                  <a:srgbClr val="0FA096"/>
                </a:solidFill>
              </a:rPr>
              <a:t>]</a:t>
            </a:r>
            <a:r>
              <a:rPr lang="zh-CN" altLang="en-US" dirty="0" smtClean="0"/>
              <a:t>在</a:t>
            </a:r>
            <a:r>
              <a:rPr lang="en-US" dirty="0" smtClean="0"/>
              <a:t>“</a:t>
            </a:r>
            <a:r>
              <a:rPr lang="zh-CN" altLang="en-US" dirty="0" smtClean="0"/>
              <a:t>探究凸透镜成像的规律</a:t>
            </a:r>
            <a:r>
              <a:rPr lang="en-US" dirty="0" smtClean="0"/>
              <a:t>”</a:t>
            </a:r>
            <a:r>
              <a:rPr lang="zh-CN" altLang="en-US" dirty="0" smtClean="0"/>
              <a:t>实验中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小明选择</a:t>
            </a:r>
            <a:r>
              <a:rPr lang="en-US" dirty="0" smtClean="0"/>
              <a:t>LED</a:t>
            </a:r>
            <a:r>
              <a:rPr lang="zh-CN" altLang="en-US" dirty="0" smtClean="0"/>
              <a:t>灯代替平时常用的蜡烛做实验</a:t>
            </a:r>
            <a:r>
              <a:rPr lang="en-US" dirty="0" smtClean="0"/>
              <a:t>,</a:t>
            </a:r>
            <a:r>
              <a:rPr lang="zh-CN" altLang="en-US" dirty="0" smtClean="0"/>
              <a:t>其优点是</a:t>
            </a:r>
            <a:r>
              <a:rPr lang="zh-CN" altLang="en-US" i="1" u="sng" dirty="0" smtClean="0"/>
              <a:t>　                                                         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写出一条即可</a:t>
            </a:r>
            <a:r>
              <a:rPr lang="en-US" dirty="0" smtClean="0"/>
              <a:t>) 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52655" y="352796"/>
            <a:ext cx="3045031" cy="21501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答案</a:t>
            </a:r>
            <a:r>
              <a:rPr lang="en-US" dirty="0" smtClean="0">
                <a:solidFill>
                  <a:srgbClr val="C00000"/>
                </a:solidFill>
              </a:rPr>
              <a:t>] (3)</a:t>
            </a:r>
            <a:r>
              <a:rPr lang="zh-CN" altLang="en-US" dirty="0" smtClean="0">
                <a:solidFill>
                  <a:srgbClr val="C00000"/>
                </a:solidFill>
              </a:rPr>
              <a:t>成像稳定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zh-CN" altLang="en-US" dirty="0" smtClean="0">
                <a:solidFill>
                  <a:srgbClr val="C00000"/>
                </a:solidFill>
              </a:rPr>
              <a:t>开放性试题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答案合理即可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endParaRPr lang="en-US" altLang="zh-CN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</a:rPr>
              <a:t>解析</a:t>
            </a:r>
            <a:r>
              <a:rPr lang="en-US" dirty="0" smtClean="0">
                <a:solidFill>
                  <a:srgbClr val="C00000"/>
                </a:solidFill>
              </a:rPr>
              <a:t>] (3)LED</a:t>
            </a:r>
            <a:r>
              <a:rPr lang="zh-CN" altLang="en-US" dirty="0" smtClean="0">
                <a:solidFill>
                  <a:srgbClr val="C00000"/>
                </a:solidFill>
              </a:rPr>
              <a:t>灯亮度高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成像更清晰</a:t>
            </a:r>
            <a:r>
              <a:rPr lang="en-US" dirty="0" smtClean="0">
                <a:solidFill>
                  <a:srgbClr val="C00000"/>
                </a:solidFill>
              </a:rPr>
              <a:t>;</a:t>
            </a:r>
            <a:r>
              <a:rPr lang="zh-CN" altLang="en-US" dirty="0" smtClean="0">
                <a:solidFill>
                  <a:srgbClr val="C00000"/>
                </a:solidFill>
              </a:rPr>
              <a:t>不受外界环境影响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</a:rPr>
              <a:t>成像稳定。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01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843150" y="945360"/>
          <a:ext cx="7825840" cy="3086100"/>
        </p:xfrm>
        <a:graphic>
          <a:graphicData uri="http://schemas.openxmlformats.org/drawingml/2006/table">
            <a:tbl>
              <a:tblPr/>
              <a:tblGrid>
                <a:gridCol w="1009401"/>
                <a:gridCol w="771896"/>
                <a:gridCol w="902524"/>
                <a:gridCol w="783772"/>
                <a:gridCol w="997527"/>
                <a:gridCol w="819398"/>
                <a:gridCol w="783771"/>
                <a:gridCol w="1757551"/>
              </a:tblGrid>
              <a:tr h="3600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物距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、像距关系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物距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NEU-BZ-S92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NEU-BZ-S92"/>
                          <a:ea typeface="Times New Roman"/>
                          <a:cs typeface="Times New Roman"/>
                        </a:rPr>
                        <a:t>u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像距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像的性质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应用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正倒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放缩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虚实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位置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u&gt;v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u&gt;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ƒ&gt;v&gt;ƒ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异侧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照相机、摄影机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u=v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u=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v=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倒立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实像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异侧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等距法测焦距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u&lt;v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ƒ&gt;u&gt;ƒ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v&gt;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2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ƒ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倒立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实像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异侧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幻灯机、投影仪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u=ƒ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800" kern="100" dirty="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不成像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获得平行光、粗测焦距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v&gt;u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u&lt;ƒ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Times New Roman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8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</a:t>
                      </a:r>
                      <a:r>
                        <a:rPr lang="en-US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放大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8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</a:t>
                      </a:r>
                      <a:r>
                        <a:rPr lang="en-US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　</a:t>
                      </a:r>
                      <a:r>
                        <a:rPr lang="en-US" altLang="zh-CN" sz="18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       </a:t>
                      </a:r>
                      <a:r>
                        <a:rPr lang="en-US" sz="18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微软雅黑"/>
                          <a:cs typeface="Times New Roman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放大镜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893988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考点二　凸透镜成像规律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608613" y="1738264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倒立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490851" y="1727379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缩小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405251" y="1739254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实像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514602" y="2131140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等大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4490851" y="2511150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放大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588326" y="3633656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正立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5405251" y="3633656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虚像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200897" y="3633656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同侧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6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43150" y="719735"/>
          <a:ext cx="7980217" cy="2390229"/>
        </p:xfrm>
        <a:graphic>
          <a:graphicData uri="http://schemas.openxmlformats.org/drawingml/2006/table">
            <a:tbl>
              <a:tblPr/>
              <a:tblGrid>
                <a:gridCol w="1029313"/>
                <a:gridCol w="787123"/>
                <a:gridCol w="920328"/>
                <a:gridCol w="799233"/>
                <a:gridCol w="1017205"/>
                <a:gridCol w="835562"/>
                <a:gridCol w="799232"/>
                <a:gridCol w="1792221"/>
              </a:tblGrid>
              <a:tr h="37743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物距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、像距关系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物距 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u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像距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像的性质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应用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7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正倒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放缩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虚实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位置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298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动态规律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①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一倍焦距分虚实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二倍焦距分大小。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7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成实像时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物距增大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像距</a:t>
                      </a:r>
                      <a:r>
                        <a:rPr lang="zh-CN" altLang="en-US" sz="17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　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像</a:t>
                      </a:r>
                      <a:r>
                        <a:rPr lang="zh-CN" altLang="en-US" sz="17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　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物距减小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像距</a:t>
                      </a:r>
                      <a:r>
                        <a:rPr lang="zh-CN" altLang="en-US" sz="17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　　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像</a:t>
                      </a:r>
                      <a:r>
                        <a:rPr lang="zh-CN" altLang="en-US" sz="17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　　　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口诀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物近像远像变大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物远像近像变小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 </a:t>
                      </a:r>
                      <a:endParaRPr lang="zh-CN" altLang="en-US" sz="17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7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凸透镜无论成实像还是虚像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都是物体越靠近焦点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所成的像越大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191500" y="348343"/>
            <a:ext cx="723900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575464" y="1917383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减小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88378" y="1917384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变小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649687" y="1917384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增大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34539" y="2309270"/>
            <a:ext cx="62068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变大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381027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考点三　眼睛和眼镜</a:t>
            </a:r>
          </a:p>
        </p:txBody>
      </p:sp>
      <p:sp>
        <p:nvSpPr>
          <p:cNvPr id="9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851001"/>
            <a:ext cx="7904022" cy="85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i="1" dirty="0" smtClean="0"/>
              <a:t>　　</a:t>
            </a:r>
            <a:r>
              <a:rPr lang="zh-CN" altLang="en-US" b="1" dirty="0" smtClean="0"/>
              <a:t>成像原理</a:t>
            </a:r>
            <a:r>
              <a:rPr lang="en-US" b="1" dirty="0" smtClean="0"/>
              <a:t>:</a:t>
            </a:r>
            <a:r>
              <a:rPr lang="zh-CN" altLang="en-US" dirty="0" smtClean="0"/>
              <a:t>晶状体和眼角膜的共同作用相当于一个</a:t>
            </a:r>
            <a:r>
              <a:rPr lang="zh-CN" altLang="en-US" i="1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把来自物体的光会聚在视网膜上</a:t>
            </a:r>
            <a:r>
              <a:rPr lang="en-US" dirty="0" smtClean="0"/>
              <a:t>(</a:t>
            </a:r>
            <a:r>
              <a:rPr lang="zh-CN" altLang="en-US" dirty="0" smtClean="0"/>
              <a:t>相当于光屏</a:t>
            </a:r>
            <a:r>
              <a:rPr lang="en-US" dirty="0" smtClean="0"/>
              <a:t>),</a:t>
            </a:r>
            <a:r>
              <a:rPr lang="zh-CN" altLang="en-US" dirty="0" smtClean="0"/>
              <a:t>形成物体的像。</a:t>
            </a:r>
            <a:endParaRPr lang="zh-CN" altLang="en-US" b="1" dirty="0"/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842963" y="1757363"/>
          <a:ext cx="7874000" cy="355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2" name="文档" r:id="rId4" imgW="8305002" imgH="3753360" progId="Word.Document.12">
                  <p:embed/>
                </p:oleObj>
              </mc:Choice>
              <mc:Fallback>
                <p:oleObj name="文档" r:id="rId4" imgW="8305002" imgH="3753360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1757363"/>
                        <a:ext cx="7874000" cy="355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141521" y="907981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凸透镜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205843" y="2166766"/>
            <a:ext cx="40267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前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174674" y="2154891"/>
            <a:ext cx="40267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后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01438" y="3520553"/>
            <a:ext cx="40267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凹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295900" y="3484928"/>
            <a:ext cx="40267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</a:rPr>
              <a:t>凸</a:t>
            </a:r>
            <a:endParaRPr kumimoji="0" lang="zh-CN" alt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55663" y="879475"/>
          <a:ext cx="7753350" cy="239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6" name="文档" r:id="rId4" imgW="7755285" imgH="2416320" progId="Word.Document.12">
                  <p:embed/>
                </p:oleObj>
              </mc:Choice>
              <mc:Fallback>
                <p:oleObj name="文档" r:id="rId4" imgW="7755285" imgH="2416320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663" y="879475"/>
                        <a:ext cx="7753350" cy="2398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70BC2C1B-ACF3-4146-9125-C5BA4ACD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6" y="352237"/>
            <a:ext cx="2893988" cy="47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itchFamily="34" charset="-122"/>
                <a:ea typeface="微软雅黑" pitchFamily="34" charset="-122"/>
              </a:rPr>
              <a:t>考点四　显微镜和望远镜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55817" y="1786755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放大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488377" y="1763005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投影仪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614058" y="1739254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放大镜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855663" y="392113"/>
          <a:ext cx="7753350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2" name="文档" r:id="rId4" imgW="7737332" imgH="2523960" progId="Word.Document.12">
                  <p:embed/>
                </p:oleObj>
              </mc:Choice>
              <mc:Fallback>
                <p:oleObj name="文档" r:id="rId4" imgW="7737332" imgH="2523960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663" y="392113"/>
                        <a:ext cx="7753350" cy="251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57105" y="1299868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缩小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77792" y="1287991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照相机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20139" y="1739255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</a:rPr>
              <a:t>放大镜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4656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考专用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2535</TotalTime>
  <Words>3822</Words>
  <Application>Microsoft Office PowerPoint</Application>
  <PresentationFormat>全屏显示(16:9)</PresentationFormat>
  <Paragraphs>322</Paragraphs>
  <Slides>46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8" baseType="lpstr">
      <vt:lpstr>Office 主题​​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332</cp:revision>
  <cp:lastPrinted>2019-07-27T07:43:24Z</cp:lastPrinted>
  <dcterms:created xsi:type="dcterms:W3CDTF">2018-08-24T06:22:56Z</dcterms:created>
  <dcterms:modified xsi:type="dcterms:W3CDTF">2020-04-24T07:25:56Z</dcterms:modified>
</cp:coreProperties>
</file>