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437" r:id="rId4"/>
    <p:sldId id="438" r:id="rId5"/>
    <p:sldId id="439" r:id="rId6"/>
    <p:sldId id="440" r:id="rId7"/>
    <p:sldId id="443" r:id="rId8"/>
    <p:sldId id="441" r:id="rId9"/>
    <p:sldId id="442" r:id="rId10"/>
    <p:sldId id="446" r:id="rId11"/>
    <p:sldId id="447" r:id="rId12"/>
    <p:sldId id="452" r:id="rId13"/>
    <p:sldId id="449" r:id="rId14"/>
    <p:sldId id="453" r:id="rId15"/>
    <p:sldId id="454" r:id="rId16"/>
    <p:sldId id="455" r:id="rId17"/>
    <p:sldId id="456" r:id="rId18"/>
    <p:sldId id="457" r:id="rId19"/>
    <p:sldId id="444" r:id="rId20"/>
    <p:sldId id="445" r:id="rId21"/>
    <p:sldId id="458" r:id="rId22"/>
    <p:sldId id="459" r:id="rId23"/>
    <p:sldId id="460" r:id="rId24"/>
    <p:sldId id="388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00B8"/>
    <a:srgbClr val="CC00FF"/>
    <a:srgbClr val="DF5963"/>
    <a:srgbClr val="0070C0"/>
    <a:srgbClr val="0E98D6"/>
    <a:srgbClr val="FF9900"/>
    <a:srgbClr val="EAF5FB"/>
    <a:srgbClr val="009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647907" y="2385053"/>
            <a:ext cx="6962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升华和凝华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第三章   物态变化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文本框 49158"/>
          <p:cNvSpPr txBox="1">
            <a:spLocks noChangeArrowheads="1"/>
          </p:cNvSpPr>
          <p:nvPr/>
        </p:nvSpPr>
        <p:spPr bwMode="auto">
          <a:xfrm>
            <a:off x="937681" y="1087438"/>
            <a:ext cx="6048375" cy="9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5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）衣柜里防虫用的樟脑丸，过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    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段时间会 变小，最后不见了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文本框 49159"/>
          <p:cNvSpPr txBox="1">
            <a:spLocks noChangeArrowheads="1"/>
          </p:cNvSpPr>
          <p:nvPr/>
        </p:nvSpPr>
        <p:spPr bwMode="auto">
          <a:xfrm>
            <a:off x="1905000" y="36576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4" name="文本框 49163"/>
          <p:cNvSpPr txBox="1">
            <a:spLocks noChangeArrowheads="1"/>
          </p:cNvSpPr>
          <p:nvPr/>
        </p:nvSpPr>
        <p:spPr bwMode="auto">
          <a:xfrm>
            <a:off x="1524000" y="3532188"/>
            <a:ext cx="4821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）冬天冰冻的衣服也会变干。</a:t>
            </a:r>
          </a:p>
        </p:txBody>
      </p:sp>
      <p:pic>
        <p:nvPicPr>
          <p:cNvPr id="49169" name="图片 49168" descr="nb9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8" t="7880" r="4679" b="4350"/>
          <a:stretch>
            <a:fillRect/>
          </a:stretch>
        </p:blipFill>
        <p:spPr bwMode="auto">
          <a:xfrm>
            <a:off x="6103187" y="1586327"/>
            <a:ext cx="1765738" cy="17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图片 49169" descr="73611e01a76838da267fb50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5" r="13145" b="7312"/>
          <a:stretch>
            <a:fillRect/>
          </a:stretch>
        </p:blipFill>
        <p:spPr bwMode="auto">
          <a:xfrm>
            <a:off x="6067451" y="3024941"/>
            <a:ext cx="1790675" cy="15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发黑的灯泡4-2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6" t="10404"/>
          <a:stretch>
            <a:fillRect/>
          </a:stretch>
        </p:blipFill>
        <p:spPr bwMode="auto">
          <a:xfrm>
            <a:off x="6107511" y="4524696"/>
            <a:ext cx="1782026" cy="17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9165"/>
          <p:cNvSpPr txBox="1">
            <a:spLocks noChangeArrowheads="1"/>
          </p:cNvSpPr>
          <p:nvPr/>
        </p:nvSpPr>
        <p:spPr bwMode="auto">
          <a:xfrm>
            <a:off x="1490663" y="5184776"/>
            <a:ext cx="515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（3）用久了的灯泡的灯丝会变细。     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647751" y="287596"/>
            <a:ext cx="3589755" cy="541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 dirty="0">
              <a:ln w="12700">
                <a:solidFill>
                  <a:srgbClr val="FF00FF"/>
                </a:solidFill>
                <a:miter lim="800000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707" y="287596"/>
            <a:ext cx="483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二、生活中的物理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矩形 55299"/>
          <p:cNvSpPr>
            <a:spLocks noChangeArrowheads="1"/>
          </p:cNvSpPr>
          <p:nvPr/>
        </p:nvSpPr>
        <p:spPr bwMode="auto">
          <a:xfrm>
            <a:off x="894202" y="1730376"/>
            <a:ext cx="9185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（霜是空气中的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水蒸气</a:t>
            </a:r>
            <a:r>
              <a:rPr lang="zh-CN" altLang="en-US" sz="28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遇冷直接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凝华</a:t>
            </a:r>
            <a:r>
              <a:rPr lang="zh-CN" altLang="en-US" sz="28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成的</a:t>
            </a:r>
            <a:r>
              <a:rPr lang="zh-CN" altLang="en-US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小冰粒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55301" name="图片 55300" descr="qiou%20(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601" y="2505406"/>
            <a:ext cx="4932197" cy="34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图片 55301" descr="9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090" y="2527696"/>
            <a:ext cx="32400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299" y="74429"/>
            <a:ext cx="605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三、升华和凝华现象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847" y="1031358"/>
            <a:ext cx="593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1.</a:t>
            </a:r>
            <a:r>
              <a:rPr lang="zh-CN" altLang="en-US" sz="2800" dirty="0" smtClean="0">
                <a:latin typeface="+mn-ea"/>
                <a:ea typeface="+mn-ea"/>
              </a:rPr>
              <a:t>霜的形成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169797" y="554038"/>
            <a:ext cx="2541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pic>
        <p:nvPicPr>
          <p:cNvPr id="191492" name="Picture 4" descr="wl8akbt1-27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871" y="1598930"/>
            <a:ext cx="2392737" cy="46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622296" y="2351878"/>
            <a:ext cx="1351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水蒸气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201782" y="2117660"/>
            <a:ext cx="1260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凝华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3810478" y="3113088"/>
            <a:ext cx="597693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>
                <a:ea typeface="楷体_GB2312" pitchFamily="49" charset="-122"/>
              </a:rPr>
              <a:t>思考：窗花出现在玻璃窗的内侧还是外侧？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5719446" y="4397376"/>
            <a:ext cx="1584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ea typeface="楷体_GB2312" pitchFamily="49" charset="-122"/>
              </a:rPr>
              <a:t>内侧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4495483" y="4428332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答</a:t>
            </a:r>
            <a:r>
              <a:rPr lang="zh-CN" altLang="en-US" sz="2800" b="1" smtClean="0">
                <a:ea typeface="楷体_GB2312" pitchFamily="49" charset="-122"/>
              </a:rPr>
              <a:t>案：</a:t>
            </a:r>
            <a:endParaRPr lang="zh-CN" altLang="en-US" sz="2800" b="1">
              <a:ea typeface="楷体_GB2312" pitchFamily="49" charset="-122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444707" y="2330299"/>
            <a:ext cx="1445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小冰晶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990989" y="2613488"/>
            <a:ext cx="1368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3990658" y="987426"/>
            <a:ext cx="5369089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2800" b="1"/>
              <a:t>在寒冷的冬天，在玻璃窗的表面会有</a:t>
            </a:r>
            <a:r>
              <a:rPr kumimoji="1" lang="zh-CN" altLang="en-US" sz="2800" b="1">
                <a:solidFill>
                  <a:srgbClr val="FF0000"/>
                </a:solidFill>
              </a:rPr>
              <a:t>冰花</a:t>
            </a:r>
            <a:r>
              <a:rPr kumimoji="1" lang="zh-CN" altLang="en-US" sz="2800" b="1"/>
              <a:t>。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810477" y="5137704"/>
            <a:ext cx="6566899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CC0000"/>
                </a:solidFill>
              </a:rPr>
              <a:t>★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秋冬季节，玻璃窗上会“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出汗”。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91606" y="335975"/>
            <a:ext cx="2596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）窗花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8" grpId="0"/>
      <p:bldP spid="191500" grpId="0"/>
      <p:bldP spid="191501" grpId="0"/>
      <p:bldP spid="191502" grpId="0"/>
      <p:bldP spid="191503" grpId="0"/>
      <p:bldP spid="191505" grpId="0" animBg="1"/>
      <p:bldP spid="191507" grpId="0"/>
      <p:bldP spid="19150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内容占位符 56322"/>
          <p:cNvSpPr>
            <a:spLocks noGrp="1" noChangeArrowheads="1"/>
          </p:cNvSpPr>
          <p:nvPr>
            <p:ph idx="1"/>
          </p:nvPr>
        </p:nvSpPr>
        <p:spPr bwMode="auto">
          <a:xfrm>
            <a:off x="736655" y="964904"/>
            <a:ext cx="8218401" cy="504825"/>
          </a:xfrm>
        </p:spPr>
        <p:txBody>
          <a:bodyPr wrap="square" numCol="1" anchor="t" anchorCtr="0" compatLnSpc="1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）寒冷的冬天，树枝上出现的</a:t>
            </a:r>
            <a:r>
              <a:rPr lang="zh-CN" altLang="en-US" sz="2800" dirty="0">
                <a:solidFill>
                  <a:srgbClr val="FF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“雾凇”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6325" name="图片 56324" descr="Img2235886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186"/>
          <a:stretch>
            <a:fillRect/>
          </a:stretch>
        </p:blipFill>
        <p:spPr bwMode="auto">
          <a:xfrm>
            <a:off x="1631950" y="3653650"/>
            <a:ext cx="2886366" cy="260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828666" y="1745166"/>
            <a:ext cx="1468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水蒸气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341661" y="148355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凝华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4494294" y="1745166"/>
            <a:ext cx="1406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小冰晶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3125869" y="2006776"/>
            <a:ext cx="1368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0425" y="2419878"/>
            <a:ext cx="519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冰棍外表的“白粉”</a:t>
            </a:r>
          </a:p>
        </p:txBody>
      </p:sp>
      <p:pic>
        <p:nvPicPr>
          <p:cNvPr id="20" name="Picture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583" y="3683373"/>
            <a:ext cx="2384036" cy="254110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42205" y="2943098"/>
            <a:ext cx="720729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空气中的水蒸气遇冷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凝华</a:t>
            </a: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成冰颗粒附着在冰棍上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144392" grpId="0"/>
      <p:bldP spid="144395" grpId="0"/>
      <p:bldP spid="144400" grpId="0"/>
      <p:bldP spid="144402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68414"/>
            <a:ext cx="46085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793604" y="1353945"/>
            <a:ext cx="34339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b="1">
                <a:latin typeface="Tahoma" panose="020B0604030504040204" pitchFamily="34" charset="0"/>
              </a:rPr>
              <a:t>       </a:t>
            </a:r>
            <a:r>
              <a:rPr lang="zh-CN" altLang="en-US" sz="3200" b="1">
                <a:latin typeface="Tahoma" panose="020B0604030504040204" pitchFamily="34" charset="0"/>
              </a:rPr>
              <a:t>用久的灯泡灯丝会变细，内壁会发黑，是因为钨丝发生了什么现象？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0" y="5000625"/>
            <a:ext cx="1619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ea typeface="楷体_GB2312" pitchFamily="49" charset="-122"/>
              </a:rPr>
              <a:t>用久的灯泡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52813" y="4929189"/>
            <a:ext cx="3816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灯丝</a:t>
            </a:r>
            <a:r>
              <a:rPr lang="zh-CN" altLang="en-US" sz="3200" b="1">
                <a:solidFill>
                  <a:srgbClr val="3399FF"/>
                </a:solidFill>
                <a:ea typeface="楷体_GB2312" pitchFamily="49" charset="-122"/>
              </a:rPr>
              <a:t>变细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内壁</a:t>
            </a:r>
            <a:r>
              <a:rPr lang="zh-CN" altLang="en-US" sz="3200" b="1">
                <a:ea typeface="楷体_GB2312" pitchFamily="49" charset="-122"/>
              </a:rPr>
              <a:t>变黑</a:t>
            </a:r>
          </a:p>
        </p:txBody>
      </p:sp>
      <p:sp>
        <p:nvSpPr>
          <p:cNvPr id="15" name="AutoShape 14"/>
          <p:cNvSpPr/>
          <p:nvPr/>
        </p:nvSpPr>
        <p:spPr bwMode="auto">
          <a:xfrm>
            <a:off x="3024188" y="5000625"/>
            <a:ext cx="285750" cy="1079500"/>
          </a:xfrm>
          <a:prstGeom prst="leftBrace">
            <a:avLst>
              <a:gd name="adj1" fmla="val 622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403428" y="5179596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404182" y="590600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65933" y="4870538"/>
            <a:ext cx="3995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ea typeface="楷体_GB2312" pitchFamily="49" charset="-122"/>
              </a:rPr>
              <a:t>钨丝</a:t>
            </a:r>
            <a:r>
              <a:rPr lang="zh-CN" altLang="en-US" sz="3200" b="1">
                <a:solidFill>
                  <a:srgbClr val="3399FF"/>
                </a:solidFill>
                <a:ea typeface="楷体_GB2312" pitchFamily="49" charset="-122"/>
              </a:rPr>
              <a:t>升华</a:t>
            </a:r>
            <a:r>
              <a:rPr lang="zh-CN" altLang="en-US" sz="3200" b="1">
                <a:ea typeface="楷体_GB2312" pitchFamily="49" charset="-122"/>
              </a:rPr>
              <a:t>为钨蒸气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130926" y="5643564"/>
            <a:ext cx="453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ea typeface="楷体_GB2312" pitchFamily="49" charset="-122"/>
              </a:rPr>
              <a:t>钨蒸气</a:t>
            </a: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凝华</a:t>
            </a:r>
            <a:r>
              <a:rPr lang="zh-CN" altLang="en-US" sz="3200" b="1">
                <a:ea typeface="楷体_GB2312" pitchFamily="49" charset="-122"/>
              </a:rPr>
              <a:t>为钨的颗粒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969" y="276447"/>
            <a:ext cx="345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5.</a:t>
            </a:r>
            <a:r>
              <a:rPr lang="zh-CN" altLang="en-US" sz="2800" dirty="0" smtClean="0">
                <a:latin typeface="+mj-ea"/>
                <a:ea typeface="+mj-ea"/>
              </a:rPr>
              <a:t>灯泡变黑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79730" y="705549"/>
            <a:ext cx="2571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6.</a:t>
            </a:r>
            <a:r>
              <a:rPr lang="zh-CN" altLang="en-US" sz="3200" b="1" dirty="0" smtClean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干</a:t>
            </a:r>
            <a:r>
              <a:rPr lang="zh-CN" altLang="en-US" sz="3200" b="1" dirty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冰简介</a:t>
            </a:r>
            <a:endParaRPr lang="zh-CN" altLang="en-US" sz="3200" dirty="0">
              <a:solidFill>
                <a:srgbClr val="0066CC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720181" y="1517511"/>
            <a:ext cx="83479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干冰是在一个大气压下以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78.5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o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存在的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固体二氧化碳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。在常温下可以直接变成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二氧化碳气体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。</a:t>
            </a:r>
            <a:r>
              <a:rPr lang="zh-CN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 </a:t>
            </a:r>
          </a:p>
        </p:txBody>
      </p:sp>
      <p:pic>
        <p:nvPicPr>
          <p:cNvPr id="43012" name="Picture 4" descr="c015t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32"/>
          <a:stretch>
            <a:fillRect/>
          </a:stretch>
        </p:blipFill>
        <p:spPr bwMode="auto">
          <a:xfrm>
            <a:off x="2435393" y="2859087"/>
            <a:ext cx="28924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1083167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642" y="2716213"/>
            <a:ext cx="27114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251742" y="5668963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在饮料中加入干冰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11656" y="5668963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干冰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1505"/>
          <p:cNvSpPr>
            <a:spLocks noGrp="1" noChangeArrowheads="1"/>
          </p:cNvSpPr>
          <p:nvPr>
            <p:ph type="title" idx="4294967295"/>
          </p:nvPr>
        </p:nvSpPr>
        <p:spPr>
          <a:xfrm>
            <a:off x="3869131" y="852056"/>
            <a:ext cx="2598821" cy="535531"/>
          </a:xfrm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ea typeface="方正姚体" panose="02010601030101010101" pitchFamily="2" charset="-122"/>
              </a:rPr>
              <a:t>舞台的烟雾</a:t>
            </a:r>
          </a:p>
        </p:txBody>
      </p:sp>
      <p:sp>
        <p:nvSpPr>
          <p:cNvPr id="21507" name="文本框 21506"/>
          <p:cNvSpPr txBox="1">
            <a:spLocks noChangeArrowheads="1"/>
          </p:cNvSpPr>
          <p:nvPr/>
        </p:nvSpPr>
        <p:spPr bwMode="auto">
          <a:xfrm>
            <a:off x="910437" y="1495670"/>
            <a:ext cx="8919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干冰粉（固态二氧化碳）喷洒到舞台上，迅速升华降温，从周围吸热，使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空气中的水蒸气遇冷液化成小水珠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，即我们所见到的烟雾，以渲染气氛。</a:t>
            </a:r>
          </a:p>
        </p:txBody>
      </p:sp>
      <p:pic>
        <p:nvPicPr>
          <p:cNvPr id="19460" name="图片 21508" descr="goo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022516"/>
            <a:ext cx="48006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987" y="3886199"/>
            <a:ext cx="2476460" cy="2370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2529" descr="wl8akbt1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608" y="928188"/>
            <a:ext cx="49815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22530"/>
          <p:cNvSpPr txBox="1">
            <a:spLocks noChangeArrowheads="1"/>
          </p:cNvSpPr>
          <p:nvPr/>
        </p:nvSpPr>
        <p:spPr bwMode="auto">
          <a:xfrm>
            <a:off x="1888957" y="3441034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3399"/>
                </a:solidFill>
                <a:ea typeface="华文新魏" panose="02010800040101010101" pitchFamily="2" charset="-122"/>
              </a:rPr>
              <a:t>人工降雨具体过程：</a:t>
            </a:r>
          </a:p>
        </p:txBody>
      </p:sp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1723857" y="4101434"/>
            <a:ext cx="1836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ea typeface="华文中宋" panose="02010600040101010101" pitchFamily="2" charset="-122"/>
              </a:rPr>
              <a:t>升华吸热</a:t>
            </a:r>
            <a:endParaRPr lang="zh-CN" altLang="en-US" sz="2800">
              <a:solidFill>
                <a:srgbClr val="FF3300"/>
              </a:solidFill>
              <a:ea typeface="华文中宋" panose="02010600040101010101" pitchFamily="2" charset="-122"/>
            </a:endParaRPr>
          </a:p>
        </p:txBody>
      </p:sp>
      <p:sp>
        <p:nvSpPr>
          <p:cNvPr id="22533" name="文本框 22532"/>
          <p:cNvSpPr txBox="1">
            <a:spLocks noChangeArrowheads="1"/>
          </p:cNvSpPr>
          <p:nvPr/>
        </p:nvSpPr>
        <p:spPr bwMode="auto">
          <a:xfrm>
            <a:off x="3238333" y="3956972"/>
            <a:ext cx="1871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a typeface="楷体_GB2312" pitchFamily="49" charset="-122"/>
              </a:rPr>
              <a:t>周围的空气</a:t>
            </a:r>
            <a:r>
              <a:rPr lang="zh-CN" altLang="en-US" sz="2800" b="1" u="sng">
                <a:solidFill>
                  <a:srgbClr val="FF0066"/>
                </a:solidFill>
                <a:ea typeface="楷体_GB2312" pitchFamily="49" charset="-122"/>
              </a:rPr>
              <a:t>温度急剧下降</a:t>
            </a:r>
          </a:p>
        </p:txBody>
      </p:sp>
      <p:sp>
        <p:nvSpPr>
          <p:cNvPr id="22534" name="文本框 22533"/>
          <p:cNvSpPr txBox="1">
            <a:spLocks noChangeArrowheads="1"/>
          </p:cNvSpPr>
          <p:nvPr/>
        </p:nvSpPr>
        <p:spPr bwMode="auto">
          <a:xfrm>
            <a:off x="5622757" y="3974434"/>
            <a:ext cx="144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a typeface="楷体_GB2312" pitchFamily="49" charset="-122"/>
              </a:rPr>
              <a:t>高空中的</a:t>
            </a:r>
            <a:r>
              <a:rPr lang="zh-CN" altLang="en-US" sz="2800" b="1" u="sng">
                <a:solidFill>
                  <a:srgbClr val="FF0066"/>
                </a:solidFill>
                <a:ea typeface="楷体_GB2312" pitchFamily="49" charset="-122"/>
              </a:rPr>
              <a:t>水蒸气遇冷</a:t>
            </a:r>
          </a:p>
        </p:txBody>
      </p:sp>
      <p:sp>
        <p:nvSpPr>
          <p:cNvPr id="22535" name="文本框 22534"/>
          <p:cNvSpPr txBox="1">
            <a:spLocks noChangeArrowheads="1"/>
          </p:cNvSpPr>
          <p:nvPr/>
        </p:nvSpPr>
        <p:spPr bwMode="auto">
          <a:xfrm>
            <a:off x="7270583" y="4174459"/>
            <a:ext cx="1368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ea typeface="华文中宋" panose="02010600040101010101" pitchFamily="2" charset="-122"/>
              </a:rPr>
              <a:t>凝华</a:t>
            </a:r>
          </a:p>
        </p:txBody>
      </p:sp>
      <p:sp>
        <p:nvSpPr>
          <p:cNvPr id="22536" name="文本框 22535"/>
          <p:cNvSpPr txBox="1">
            <a:spLocks noChangeArrowheads="1"/>
          </p:cNvSpPr>
          <p:nvPr/>
        </p:nvSpPr>
        <p:spPr bwMode="auto">
          <a:xfrm>
            <a:off x="8602495" y="4390359"/>
            <a:ext cx="143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a typeface="楷体_GB2312" pitchFamily="49" charset="-122"/>
              </a:rPr>
              <a:t>小冰粒</a:t>
            </a:r>
          </a:p>
        </p:txBody>
      </p:sp>
      <p:sp>
        <p:nvSpPr>
          <p:cNvPr id="22537" name="文本框 22536"/>
          <p:cNvSpPr txBox="1">
            <a:spLocks noChangeArrowheads="1"/>
          </p:cNvSpPr>
          <p:nvPr/>
        </p:nvSpPr>
        <p:spPr bwMode="auto">
          <a:xfrm>
            <a:off x="7630945" y="554129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ea typeface="华文中宋" panose="02010600040101010101" pitchFamily="2" charset="-122"/>
              </a:rPr>
              <a:t>熔化</a:t>
            </a:r>
          </a:p>
        </p:txBody>
      </p:sp>
      <p:sp>
        <p:nvSpPr>
          <p:cNvPr id="22538" name="直接连接符 22537"/>
          <p:cNvSpPr>
            <a:spLocks noChangeShapeType="1"/>
          </p:cNvSpPr>
          <p:nvPr/>
        </p:nvSpPr>
        <p:spPr bwMode="auto">
          <a:xfrm>
            <a:off x="1869907" y="4749134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直接连接符 22538"/>
          <p:cNvSpPr>
            <a:spLocks noChangeShapeType="1"/>
          </p:cNvSpPr>
          <p:nvPr/>
        </p:nvSpPr>
        <p:spPr bwMode="auto">
          <a:xfrm>
            <a:off x="4965533" y="4749134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直接连接符 22539"/>
          <p:cNvSpPr>
            <a:spLocks noChangeShapeType="1"/>
          </p:cNvSpPr>
          <p:nvPr/>
        </p:nvSpPr>
        <p:spPr bwMode="auto">
          <a:xfrm>
            <a:off x="7126121" y="4749134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41" name="组合 22540"/>
          <p:cNvGrpSpPr/>
          <p:nvPr/>
        </p:nvGrpSpPr>
        <p:grpSpPr bwMode="auto">
          <a:xfrm>
            <a:off x="9210523" y="4895185"/>
            <a:ext cx="615934" cy="1222375"/>
            <a:chOff x="-4" y="0"/>
            <a:chExt cx="389" cy="771"/>
          </a:xfrm>
        </p:grpSpPr>
        <p:sp>
          <p:nvSpPr>
            <p:cNvPr id="20493" name="文本框 22541"/>
            <p:cNvSpPr txBox="1">
              <a:spLocks noChangeArrowheads="1"/>
            </p:cNvSpPr>
            <p:nvPr/>
          </p:nvSpPr>
          <p:spPr bwMode="auto">
            <a:xfrm>
              <a:off x="-4" y="91"/>
              <a:ext cx="38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ea typeface="楷体_GB2312" pitchFamily="49" charset="-122"/>
                </a:rPr>
                <a:t>下落</a:t>
              </a:r>
            </a:p>
          </p:txBody>
        </p:sp>
        <p:sp>
          <p:nvSpPr>
            <p:cNvPr id="20494" name="直接连接符 22542"/>
            <p:cNvSpPr>
              <a:spLocks noChangeShapeType="1"/>
            </p:cNvSpPr>
            <p:nvPr/>
          </p:nvSpPr>
          <p:spPr bwMode="auto">
            <a:xfrm>
              <a:off x="0" y="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44" name="组合 22543"/>
          <p:cNvGrpSpPr/>
          <p:nvPr/>
        </p:nvGrpSpPr>
        <p:grpSpPr bwMode="auto">
          <a:xfrm>
            <a:off x="5241757" y="5830223"/>
            <a:ext cx="3962400" cy="523875"/>
            <a:chOff x="0" y="0"/>
            <a:chExt cx="2495" cy="330"/>
          </a:xfrm>
        </p:grpSpPr>
        <p:sp>
          <p:nvSpPr>
            <p:cNvPr id="20496" name="文本框 22544"/>
            <p:cNvSpPr txBox="1">
              <a:spLocks noChangeArrowheads="1"/>
            </p:cNvSpPr>
            <p:nvPr/>
          </p:nvSpPr>
          <p:spPr bwMode="auto">
            <a:xfrm>
              <a:off x="0" y="0"/>
              <a:ext cx="113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ea typeface="楷体_GB2312" pitchFamily="49" charset="-122"/>
                </a:rPr>
                <a:t>小水滴</a:t>
              </a:r>
            </a:p>
          </p:txBody>
        </p:sp>
        <p:sp>
          <p:nvSpPr>
            <p:cNvPr id="20497" name="直接连接符 22545"/>
            <p:cNvSpPr>
              <a:spLocks noChangeShapeType="1"/>
            </p:cNvSpPr>
            <p:nvPr/>
          </p:nvSpPr>
          <p:spPr bwMode="auto">
            <a:xfrm>
              <a:off x="1089" y="181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7" name="文本框 22546"/>
          <p:cNvSpPr txBox="1">
            <a:spLocks noChangeArrowheads="1"/>
          </p:cNvSpPr>
          <p:nvPr/>
        </p:nvSpPr>
        <p:spPr bwMode="auto">
          <a:xfrm>
            <a:off x="1144818" y="4245898"/>
            <a:ext cx="615553" cy="1081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ea typeface="楷体_GB2312" pitchFamily="49" charset="-122"/>
              </a:rPr>
              <a:t>干冰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033" y="180753"/>
            <a:ext cx="34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7.</a:t>
            </a:r>
            <a:r>
              <a:rPr lang="zh-CN" altLang="en-US" sz="2800" dirty="0" smtClean="0">
                <a:latin typeface="+mn-ea"/>
                <a:ea typeface="+mn-ea"/>
              </a:rPr>
              <a:t>人工降雨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7" grpId="0"/>
      <p:bldP spid="22538" grpId="0" animBg="1"/>
      <p:bldP spid="22539" grpId="0" animBg="1"/>
      <p:bldP spid="22540" grpId="0" animBg="1"/>
      <p:bldP spid="2254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933" y="699346"/>
            <a:ext cx="6874934" cy="54999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2043" y="2028616"/>
            <a:ext cx="74892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冷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藏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食</a:t>
            </a:r>
            <a:endParaRPr lang="en-US" altLang="zh-CN" sz="4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</a:t>
            </a:r>
            <a:endParaRPr lang="zh-CN" altLang="en-US" sz="4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5773" y="3091344"/>
            <a:ext cx="3739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升华吸热</a:t>
            </a:r>
            <a:endParaRPr lang="zh-CN" altLang="en-US" sz="6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7"/>
          <p:cNvSpPr txBox="1">
            <a:spLocks noChangeArrowheads="1"/>
          </p:cNvSpPr>
          <p:nvPr/>
        </p:nvSpPr>
        <p:spPr bwMode="auto">
          <a:xfrm rot="-5400000">
            <a:off x="3655418" y="5186363"/>
            <a:ext cx="61555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800" b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7" name="Oval 19"/>
          <p:cNvSpPr>
            <a:spLocks noChangeArrowheads="1"/>
          </p:cNvSpPr>
          <p:nvPr/>
        </p:nvSpPr>
        <p:spPr bwMode="auto">
          <a:xfrm rot="-5400000">
            <a:off x="5491028" y="5281750"/>
            <a:ext cx="731837" cy="1295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vert="eaVert" wrap="none" anchor="ctr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solidFill>
                <a:srgbClr val="11111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8" name="Oval 20"/>
          <p:cNvSpPr>
            <a:spLocks noChangeArrowheads="1"/>
          </p:cNvSpPr>
          <p:nvPr/>
        </p:nvSpPr>
        <p:spPr bwMode="auto">
          <a:xfrm rot="-5400000">
            <a:off x="5501346" y="982006"/>
            <a:ext cx="698500" cy="18605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3D8F95"/>
            </a:solidFill>
            <a:round/>
          </a:ln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rot="-5400000">
            <a:off x="5048909" y="4934280"/>
            <a:ext cx="1165225" cy="19050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rot="-5400000">
            <a:off x="4907621" y="2954667"/>
            <a:ext cx="1338263" cy="14288"/>
          </a:xfrm>
          <a:prstGeom prst="line">
            <a:avLst/>
          </a:prstGeom>
          <a:noFill/>
          <a:ln w="57150">
            <a:solidFill>
              <a:srgbClr val="0066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rot="-5400000" flipH="1" flipV="1">
            <a:off x="5448959" y="4986668"/>
            <a:ext cx="1146175" cy="41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rot="5400000" flipV="1">
            <a:off x="5367203" y="3018961"/>
            <a:ext cx="1265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1"/>
          <p:cNvGrpSpPr/>
          <p:nvPr/>
        </p:nvGrpSpPr>
        <p:grpSpPr bwMode="auto">
          <a:xfrm rot="-5400000">
            <a:off x="3104221" y="3627767"/>
            <a:ext cx="3530600" cy="533400"/>
            <a:chOff x="930" y="1147"/>
            <a:chExt cx="3946" cy="363"/>
          </a:xfrm>
        </p:grpSpPr>
        <p:sp>
          <p:nvSpPr>
            <p:cNvPr id="15370" name="Line 33"/>
            <p:cNvSpPr>
              <a:spLocks noChangeShapeType="1"/>
            </p:cNvSpPr>
            <p:nvPr/>
          </p:nvSpPr>
          <p:spPr bwMode="auto">
            <a:xfrm flipV="1">
              <a:off x="930" y="1147"/>
              <a:ext cx="453" cy="317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Line 34"/>
            <p:cNvSpPr>
              <a:spLocks noChangeShapeType="1"/>
            </p:cNvSpPr>
            <p:nvPr/>
          </p:nvSpPr>
          <p:spPr bwMode="auto">
            <a:xfrm>
              <a:off x="1383" y="1147"/>
              <a:ext cx="2952" cy="0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Line 35"/>
            <p:cNvSpPr>
              <a:spLocks noChangeShapeType="1"/>
            </p:cNvSpPr>
            <p:nvPr/>
          </p:nvSpPr>
          <p:spPr bwMode="auto">
            <a:xfrm>
              <a:off x="4286" y="1147"/>
              <a:ext cx="590" cy="363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3"/>
          <p:cNvGrpSpPr/>
          <p:nvPr/>
        </p:nvGrpSpPr>
        <p:grpSpPr bwMode="auto">
          <a:xfrm rot="-5400000">
            <a:off x="5012396" y="3578554"/>
            <a:ext cx="3573462" cy="731838"/>
            <a:chOff x="975" y="2009"/>
            <a:chExt cx="3946" cy="499"/>
          </a:xfrm>
        </p:grpSpPr>
        <p:grpSp>
          <p:nvGrpSpPr>
            <p:cNvPr id="15374" name="Group 52"/>
            <p:cNvGrpSpPr/>
            <p:nvPr/>
          </p:nvGrpSpPr>
          <p:grpSpPr bwMode="auto">
            <a:xfrm>
              <a:off x="975" y="2009"/>
              <a:ext cx="3449" cy="499"/>
              <a:chOff x="975" y="2009"/>
              <a:chExt cx="3449" cy="499"/>
            </a:xfrm>
          </p:grpSpPr>
          <p:sp>
            <p:nvSpPr>
              <p:cNvPr id="15375" name="Line 48"/>
              <p:cNvSpPr>
                <a:spLocks noChangeShapeType="1"/>
              </p:cNvSpPr>
              <p:nvPr/>
            </p:nvSpPr>
            <p:spPr bwMode="auto">
              <a:xfrm flipH="1" flipV="1">
                <a:off x="1545" y="2500"/>
                <a:ext cx="2879" cy="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6" name="Line 49"/>
              <p:cNvSpPr>
                <a:spLocks noChangeShapeType="1"/>
              </p:cNvSpPr>
              <p:nvPr/>
            </p:nvSpPr>
            <p:spPr bwMode="auto">
              <a:xfrm flipH="1" flipV="1">
                <a:off x="975" y="2009"/>
                <a:ext cx="608" cy="49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 flipH="1">
              <a:off x="4422" y="2124"/>
              <a:ext cx="499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160029" y="1644186"/>
            <a:ext cx="1255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水蒸气</a:t>
            </a:r>
          </a:p>
        </p:txBody>
      </p:sp>
      <p:grpSp>
        <p:nvGrpSpPr>
          <p:cNvPr id="5" name="Group 48"/>
          <p:cNvGrpSpPr/>
          <p:nvPr/>
        </p:nvGrpSpPr>
        <p:grpSpPr bwMode="auto">
          <a:xfrm>
            <a:off x="5280684" y="3671231"/>
            <a:ext cx="1211262" cy="679450"/>
            <a:chOff x="2335" y="2068"/>
            <a:chExt cx="763" cy="428"/>
          </a:xfrm>
        </p:grpSpPr>
        <p:sp>
          <p:nvSpPr>
            <p:cNvPr id="15380" name="Oval 21"/>
            <p:cNvSpPr>
              <a:spLocks noChangeArrowheads="1"/>
            </p:cNvSpPr>
            <p:nvPr/>
          </p:nvSpPr>
          <p:spPr bwMode="auto">
            <a:xfrm rot="-5400000">
              <a:off x="2503" y="1900"/>
              <a:ext cx="428" cy="763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0066CC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</a:p>
          </p:txBody>
        </p:sp>
        <p:sp>
          <p:nvSpPr>
            <p:cNvPr id="15381" name="Text Box 45"/>
            <p:cNvSpPr txBox="1">
              <a:spLocks noChangeArrowheads="1"/>
            </p:cNvSpPr>
            <p:nvPr/>
          </p:nvSpPr>
          <p:spPr bwMode="auto">
            <a:xfrm>
              <a:off x="2569" y="2120"/>
              <a:ext cx="3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solidFill>
                    <a:srgbClr val="0066CC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</a:p>
          </p:txBody>
        </p:sp>
      </p:grp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590281" y="5678325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冰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5050536" y="2663168"/>
            <a:ext cx="55399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汽化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6023674" y="2664757"/>
            <a:ext cx="55399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液化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6130036" y="4638018"/>
            <a:ext cx="55399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凝固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5087049" y="4639607"/>
            <a:ext cx="55399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熔化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4078986" y="3558519"/>
            <a:ext cx="55399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升华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355586" y="3415644"/>
            <a:ext cx="55399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凝华</a:t>
            </a:r>
          </a:p>
        </p:txBody>
      </p:sp>
      <p:sp>
        <p:nvSpPr>
          <p:cNvPr id="15389" name="Text Box 4"/>
          <p:cNvSpPr txBox="1">
            <a:spLocks noChangeArrowheads="1"/>
          </p:cNvSpPr>
          <p:nvPr/>
        </p:nvSpPr>
        <p:spPr bwMode="auto">
          <a:xfrm>
            <a:off x="3382976" y="948929"/>
            <a:ext cx="463229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>
                <a:solidFill>
                  <a:srgbClr val="0066CC"/>
                </a:solidFill>
                <a:latin typeface="宋体" panose="02010600030101010101" pitchFamily="2" charset="-122"/>
              </a:rPr>
              <a:t>水</a:t>
            </a:r>
            <a:r>
              <a:rPr lang="zh-CN" altLang="en-US">
                <a:solidFill>
                  <a:srgbClr val="0066CC"/>
                </a:solidFill>
                <a:latin typeface="宋体" panose="02010600030101010101" pitchFamily="2" charset="-122"/>
              </a:rPr>
              <a:t>在自然界中的循环</a:t>
            </a:r>
          </a:p>
        </p:txBody>
      </p:sp>
      <p:pic>
        <p:nvPicPr>
          <p:cNvPr id="39" name="Picture 9" descr="想想议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67" y="142875"/>
            <a:ext cx="2514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18454" grpId="0" animBg="1"/>
      <p:bldP spid="18455" grpId="0" animBg="1"/>
      <p:bldP spid="18456" grpId="0" animBg="1"/>
      <p:bldP spid="18457" grpId="0" animBg="1"/>
      <p:bldP spid="23596" grpId="0"/>
      <p:bldP spid="23598" grpId="0"/>
      <p:bldP spid="23601" grpId="0"/>
      <p:bldP spid="23602" grpId="0"/>
      <p:bldP spid="23603" grpId="0"/>
      <p:bldP spid="23604" grpId="0"/>
      <p:bldP spid="23605" grpId="0"/>
      <p:bldP spid="236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93169" y="1647776"/>
            <a:ext cx="7521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．通过观察碘的升华与凝华实验，了解物质的固态和气态之间是可以直接转化的。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．知道升华和凝华，了解升华要吸热，凝华要放热。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．能用升华和凝华的知识，解释生活中的现象。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 descr="水循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310" y="508794"/>
            <a:ext cx="7565861" cy="532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val 3" descr="栎木"/>
          <p:cNvSpPr>
            <a:spLocks noChangeArrowheads="1"/>
          </p:cNvSpPr>
          <p:nvPr/>
        </p:nvSpPr>
        <p:spPr bwMode="auto">
          <a:xfrm>
            <a:off x="5425826" y="1931118"/>
            <a:ext cx="1127375" cy="1074019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固态</a:t>
            </a:r>
          </a:p>
        </p:txBody>
      </p:sp>
      <p:sp>
        <p:nvSpPr>
          <p:cNvPr id="22532" name="Oval 4" descr="水滴"/>
          <p:cNvSpPr>
            <a:spLocks noChangeArrowheads="1"/>
          </p:cNvSpPr>
          <p:nvPr/>
        </p:nvSpPr>
        <p:spPr bwMode="auto">
          <a:xfrm>
            <a:off x="3012951" y="5163268"/>
            <a:ext cx="1127375" cy="107401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3333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液态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8057926" y="5149445"/>
            <a:ext cx="1127375" cy="10740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FF"/>
            </a:solidFill>
            <a:round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气态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272467" y="5650326"/>
            <a:ext cx="3743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272467" y="5794789"/>
            <a:ext cx="3671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-2982433">
            <a:off x="2970214" y="3538866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CC00FF"/>
                </a:solidFill>
                <a:ea typeface="华文中宋" panose="02010600040101010101" pitchFamily="2" charset="-122"/>
              </a:rPr>
              <a:t>凝固（放热）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-3003395">
            <a:off x="3606007" y="3967957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CC00FF"/>
                </a:solidFill>
                <a:ea typeface="华文中宋" panose="02010600040101010101" pitchFamily="2" charset="-122"/>
              </a:rPr>
              <a:t>熔化（吸热）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 rot="2950212">
            <a:off x="6592889" y="3665866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CC0000"/>
                </a:solidFill>
                <a:ea typeface="华文中宋" panose="02010600040101010101" pitchFamily="2" charset="-122"/>
              </a:rPr>
              <a:t>升华（吸热）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75704" y="5074064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6600FF"/>
                </a:solidFill>
                <a:ea typeface="华文中宋" panose="02010600040101010101" pitchFamily="2" charset="-122"/>
              </a:rPr>
              <a:t>汽化（吸热）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848729" y="5794789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6600FF"/>
                </a:solidFill>
                <a:ea typeface="华文中宋" panose="02010600040101010101" pitchFamily="2" charset="-122"/>
              </a:rPr>
              <a:t>液化（放热）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 rot="3054105">
            <a:off x="5993607" y="4069557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rgbClr val="CC0000"/>
                </a:solidFill>
                <a:ea typeface="华文中宋" panose="02010600040101010101" pitchFamily="2" charset="-122"/>
              </a:rPr>
              <a:t>凝华（放热）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503613" y="2890839"/>
            <a:ext cx="1871662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646489" y="3035300"/>
            <a:ext cx="1800225" cy="215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553201" y="2928939"/>
            <a:ext cx="1871663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6400801" y="3005138"/>
            <a:ext cx="1800225" cy="215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551127" y="943194"/>
            <a:ext cx="47704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CN" altLang="en-US" sz="4000" cap="all" dirty="0"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ea typeface="隶书" panose="02010509060101010101" pitchFamily="49" charset="-122"/>
              </a:rPr>
              <a:t>常见的六种物态变化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31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3" name="直接连接符 32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4" name="图片 33" descr="标题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/>
      <p:bldP spid="22537" grpId="0"/>
      <p:bldP spid="22538" grpId="0"/>
      <p:bldP spid="22539" grpId="0"/>
      <p:bldP spid="22540" grpId="0"/>
      <p:bldP spid="22541" grpId="0"/>
      <p:bldP spid="22542" grpId="0" animBg="1"/>
      <p:bldP spid="22543" grpId="0" animBg="1"/>
      <p:bldP spid="22544" grpId="0" animBg="1"/>
      <p:bldP spid="225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651674" y="954087"/>
            <a:ext cx="860534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物质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直接变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的过程叫升华，  升华时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物质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直接变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的过程叫凝华，凝华时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哈尔滨寒冷的冬天，公园里冰雕作品会一天天减小，这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象。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35719" y="936787"/>
            <a:ext cx="955711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固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089159" y="929957"/>
            <a:ext cx="955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气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64515" y="1342557"/>
            <a:ext cx="955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吸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76414" y="3116791"/>
            <a:ext cx="191967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升华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74316" y="1794317"/>
            <a:ext cx="955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气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04936" y="1794317"/>
            <a:ext cx="955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固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4515" y="2252111"/>
            <a:ext cx="955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放</a:t>
            </a:r>
          </a:p>
        </p:txBody>
      </p:sp>
      <p:pic>
        <p:nvPicPr>
          <p:cNvPr id="19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651674" y="3655669"/>
            <a:ext cx="86875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用干冰进行人工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增雨（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）的原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理是干冰被“喷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”入冷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空气层，升华吸收大量热量，冷空气层中的水蒸气便会变成小冰晶，小冰晶逐渐变大成为大雪花下落。水蒸气变成小冰晶或雪花的过程中发生的物态变化是（　　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．升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华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．凝华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．液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化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．凝固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41219" y="5128813"/>
            <a:ext cx="1919679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  <p:bldP spid="2" grpId="0"/>
      <p:bldP spid="3" grpId="0"/>
      <p:bldP spid="4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1044433" y="1023167"/>
            <a:ext cx="7109099" cy="24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冬天早晨看到的霜，是空气中的水蒸气（     ）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凝固而成的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直接凝华而成的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液化而成的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先液化后凝固而成的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70421" y="1032249"/>
            <a:ext cx="93304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044433" y="3657127"/>
            <a:ext cx="6891338" cy="24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下面哪些现象属于升华现象（     ）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放在木箱中的樟脑球过一段时间会变小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夏天清晨，草地上常有露水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洒在地上的水变干了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放在冷冻室的鲜肉变硬了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263776" y="3655935"/>
            <a:ext cx="9109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4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27654" grpId="0"/>
      <p:bldP spid="440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77261" y="788293"/>
            <a:ext cx="7652339" cy="26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smtClean="0">
                <a:cs typeface="Times New Roman" panose="02020603050405020304" pitchFamily="18" charset="0"/>
              </a:rPr>
              <a:t>7</a:t>
            </a:r>
            <a:r>
              <a:rPr lang="zh-CN" altLang="en-US" sz="2400" smtClean="0">
                <a:cs typeface="Times New Roman" panose="02020603050405020304" pitchFamily="18" charset="0"/>
              </a:rPr>
              <a:t>．</a:t>
            </a:r>
            <a:r>
              <a:rPr lang="zh-CN" altLang="en-US" sz="2400" b="1" smtClean="0">
                <a:cs typeface="Times New Roman" panose="02020603050405020304" pitchFamily="18" charset="0"/>
              </a:rPr>
              <a:t>冬</a:t>
            </a:r>
            <a:r>
              <a:rPr lang="zh-CN" altLang="en-US" sz="2400" b="1">
                <a:cs typeface="Times New Roman" panose="02020603050405020304" pitchFamily="18" charset="0"/>
              </a:rPr>
              <a:t>天的早晨，在有人居住的室内窗户上往往会出现冰花，下面说法正确的是</a:t>
            </a:r>
            <a:r>
              <a:rPr lang="en-US" altLang="zh-CN" sz="2400" b="1">
                <a:cs typeface="Times New Roman" panose="02020603050405020304" pitchFamily="18" charset="0"/>
              </a:rPr>
              <a:t>(       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cs typeface="Times New Roman" panose="02020603050405020304" pitchFamily="18" charset="0"/>
              </a:rPr>
              <a:t>A</a:t>
            </a:r>
            <a:r>
              <a:rPr lang="zh-CN" altLang="en-US" sz="2400" b="1" smtClean="0">
                <a:cs typeface="Times New Roman" panose="02020603050405020304" pitchFamily="18" charset="0"/>
              </a:rPr>
              <a:t>．出</a:t>
            </a:r>
            <a:r>
              <a:rPr lang="zh-CN" altLang="en-US" sz="2400" b="1">
                <a:cs typeface="Times New Roman" panose="02020603050405020304" pitchFamily="18" charset="0"/>
              </a:rPr>
              <a:t>现在窗户的内侧，由大量水蒸气凝华而成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cs typeface="Times New Roman" panose="02020603050405020304" pitchFamily="18" charset="0"/>
              </a:rPr>
              <a:t>B</a:t>
            </a:r>
            <a:r>
              <a:rPr lang="zh-CN" altLang="en-US" sz="2400" b="1" smtClean="0">
                <a:cs typeface="Times New Roman" panose="02020603050405020304" pitchFamily="18" charset="0"/>
              </a:rPr>
              <a:t>．出</a:t>
            </a:r>
            <a:r>
              <a:rPr lang="zh-CN" altLang="en-US" sz="2400" b="1">
                <a:cs typeface="Times New Roman" panose="02020603050405020304" pitchFamily="18" charset="0"/>
              </a:rPr>
              <a:t>现在窗户的内侧，由水凝华而成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cs typeface="Times New Roman" panose="02020603050405020304" pitchFamily="18" charset="0"/>
              </a:rPr>
              <a:t>C</a:t>
            </a:r>
            <a:r>
              <a:rPr lang="zh-CN" altLang="en-US" sz="2400" b="1" smtClean="0">
                <a:cs typeface="Times New Roman" panose="02020603050405020304" pitchFamily="18" charset="0"/>
              </a:rPr>
              <a:t>．出</a:t>
            </a:r>
            <a:r>
              <a:rPr lang="zh-CN" altLang="en-US" sz="2400" b="1">
                <a:cs typeface="Times New Roman" panose="02020603050405020304" pitchFamily="18" charset="0"/>
              </a:rPr>
              <a:t>现在窗的外侧，由大量水蒸气凝华而</a:t>
            </a:r>
            <a:r>
              <a:rPr lang="zh-CN" altLang="en-US" sz="2400" b="1" smtClean="0">
                <a:cs typeface="Times New Roman" panose="02020603050405020304" pitchFamily="18" charset="0"/>
              </a:rPr>
              <a:t>成</a:t>
            </a:r>
            <a:endParaRPr lang="en-US" altLang="zh-CN" sz="2400" b="1" smtClean="0"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cs typeface="Times New Roman" panose="02020603050405020304" pitchFamily="18" charset="0"/>
              </a:rPr>
              <a:t>D</a:t>
            </a:r>
            <a:r>
              <a:rPr lang="zh-CN" altLang="en-US" sz="2400" b="1" smtClean="0">
                <a:cs typeface="Times New Roman" panose="02020603050405020304" pitchFamily="18" charset="0"/>
              </a:rPr>
              <a:t>．出</a:t>
            </a:r>
            <a:r>
              <a:rPr lang="zh-CN" altLang="en-US" sz="2400" b="1">
                <a:cs typeface="Times New Roman" panose="02020603050405020304" pitchFamily="18" charset="0"/>
              </a:rPr>
              <a:t>现在窗户外侧，由水凝华而成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084428" y="1218294"/>
            <a:ext cx="869149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45720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91789" y="3802189"/>
            <a:ext cx="78713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代伟人毛泽东在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沁园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春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中写到“北国风光，千里冰封，万里雪飘”形成这种自然景象的主要物态变化是（　 ）</a:t>
            </a:r>
          </a:p>
          <a:p>
            <a:pPr indent="4572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．熔化和汽化    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．凝固和液化 </a:t>
            </a:r>
          </a:p>
          <a:p>
            <a:pPr indent="45720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固和凝华   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．汽化和升华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846708" y="4710129"/>
            <a:ext cx="8655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6145" descr="45b76001228c39ce277fb5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585" y="1475313"/>
            <a:ext cx="6406842" cy="47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img2007061115351302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346" y="400368"/>
            <a:ext cx="5622141" cy="401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文本框 6146"/>
          <p:cNvSpPr txBox="1">
            <a:spLocks noChangeArrowheads="1"/>
          </p:cNvSpPr>
          <p:nvPr/>
        </p:nvSpPr>
        <p:spPr bwMode="auto">
          <a:xfrm>
            <a:off x="3432175" y="1268413"/>
            <a:ext cx="619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3" name="文本框 6147"/>
          <p:cNvSpPr txBox="1">
            <a:spLocks noChangeArrowheads="1"/>
          </p:cNvSpPr>
          <p:nvPr/>
        </p:nvSpPr>
        <p:spPr bwMode="auto">
          <a:xfrm>
            <a:off x="2100850" y="3138746"/>
            <a:ext cx="12239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ea typeface="华文新魏" panose="02010800040101010101" pitchFamily="2" charset="-122"/>
              </a:rPr>
              <a:t>雪</a:t>
            </a: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3432175" y="2990817"/>
            <a:ext cx="64722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3000B8"/>
                </a:solidFill>
                <a:latin typeface="Tahoma" panose="020B0604030504040204" pitchFamily="34" charset="0"/>
                <a:ea typeface="楷体_GB2312" pitchFamily="49" charset="-122"/>
              </a:rPr>
              <a:t>是怎样形成的？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3000B8"/>
                </a:solidFill>
                <a:latin typeface="Tahoma" panose="020B0604030504040204" pitchFamily="34" charset="0"/>
                <a:ea typeface="楷体_GB2312" pitchFamily="49" charset="-122"/>
              </a:rPr>
              <a:t>是由什么状态变成什么状态？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8" name="直接连接符 17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9" name="图片 18" descr="标题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_____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224" y="1386682"/>
            <a:ext cx="7272337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172" descr="3219945120080117120044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698" y="933134"/>
            <a:ext cx="34464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文本框 7174"/>
          <p:cNvSpPr txBox="1">
            <a:spLocks noChangeArrowheads="1"/>
          </p:cNvSpPr>
          <p:nvPr/>
        </p:nvSpPr>
        <p:spPr bwMode="auto">
          <a:xfrm>
            <a:off x="2229698" y="3888582"/>
            <a:ext cx="12620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6000" b="1">
                <a:solidFill>
                  <a:srgbClr val="CC00FF"/>
                </a:solidFill>
                <a:ea typeface="华文新魏" panose="02010800040101010101" pitchFamily="2" charset="-122"/>
              </a:rPr>
              <a:t>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145" y="933134"/>
            <a:ext cx="5040576" cy="36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3491760" y="3354445"/>
            <a:ext cx="6019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楷体_GB2312" pitchFamily="49" charset="-122"/>
              </a:rPr>
              <a:t>在秋末、初冬时节，你见过吗？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楷体_GB2312" pitchFamily="49" charset="-122"/>
              </a:rPr>
              <a:t>它是怎样形成的？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2007120608241230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1" y="891542"/>
            <a:ext cx="72009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2495550" y="3213101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6000" b="1" dirty="0" smtClean="0">
                <a:solidFill>
                  <a:srgbClr val="FF0000"/>
                </a:solidFill>
                <a:ea typeface="华文新魏" panose="02010800040101010101" pitchFamily="2" charset="-122"/>
              </a:rPr>
              <a:t>雾凇</a:t>
            </a:r>
            <a:endParaRPr lang="zh-CN" altLang="en-US" sz="6000" b="1" dirty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8196" name="矩形 8195"/>
          <p:cNvSpPr>
            <a:spLocks noChangeArrowheads="1"/>
          </p:cNvSpPr>
          <p:nvPr/>
        </p:nvSpPr>
        <p:spPr bwMode="auto">
          <a:xfrm>
            <a:off x="1992314" y="4124326"/>
            <a:ext cx="70881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Tahoma" panose="020B0604030504040204" pitchFamily="34" charset="0"/>
                <a:ea typeface="楷体_GB2312" pitchFamily="49" charset="-122"/>
              </a:rPr>
              <a:t>        </a:t>
            </a:r>
            <a:r>
              <a:rPr lang="zh-CN" altLang="en-US" sz="3200" b="1">
                <a:solidFill>
                  <a:srgbClr val="FFFF00"/>
                </a:solidFill>
                <a:latin typeface="Tahoma" panose="020B0604030504040204" pitchFamily="34" charset="0"/>
                <a:ea typeface="楷体_GB2312" pitchFamily="49" charset="-122"/>
              </a:rPr>
              <a:t>俗称树挂，是严冬时节经常出现在吉林松花江畔的自然现象，与桂林山水、长江三峡、云南石林并称为中国四大奇观。</a:t>
            </a:r>
          </a:p>
        </p:txBody>
      </p:sp>
      <p:pic>
        <p:nvPicPr>
          <p:cNvPr id="8197" name="图片 8196" descr="2007100205030618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386" y="276911"/>
            <a:ext cx="5634038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5484391" y="1557171"/>
            <a:ext cx="1068546" cy="924764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气态</a:t>
            </a:r>
          </a:p>
        </p:txBody>
      </p:sp>
      <p:sp>
        <p:nvSpPr>
          <p:cNvPr id="8195" name="Oval 3" descr="栎木"/>
          <p:cNvSpPr>
            <a:spLocks noChangeArrowheads="1"/>
          </p:cNvSpPr>
          <p:nvPr/>
        </p:nvSpPr>
        <p:spPr bwMode="auto">
          <a:xfrm>
            <a:off x="3450405" y="4395782"/>
            <a:ext cx="1093406" cy="102398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固态</a:t>
            </a:r>
          </a:p>
        </p:txBody>
      </p:sp>
      <p:sp>
        <p:nvSpPr>
          <p:cNvPr id="8196" name="Oval 4" descr="水滴"/>
          <p:cNvSpPr>
            <a:spLocks noChangeArrowheads="1"/>
          </p:cNvSpPr>
          <p:nvPr/>
        </p:nvSpPr>
        <p:spPr bwMode="auto">
          <a:xfrm>
            <a:off x="7514445" y="4221443"/>
            <a:ext cx="1048931" cy="1026152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rgbClr val="3333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液态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075238" y="4757738"/>
            <a:ext cx="116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Arial" panose="020B0604020202020204" pitchFamily="34" charset="0"/>
              </a:rPr>
              <a:t>         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437206" y="4206157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凝固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82055" y="509618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熔化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 rot="19353656">
            <a:off x="7219824" y="2228713"/>
            <a:ext cx="105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液</a:t>
            </a:r>
          </a:p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化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 rot="19361407">
            <a:off x="6533781" y="2644555"/>
            <a:ext cx="1265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汽</a:t>
            </a:r>
          </a:p>
          <a:p>
            <a:r>
              <a:rPr lang="zh-CN" altLang="en-US" sz="2400">
                <a:solidFill>
                  <a:srgbClr val="CC0000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化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892357" y="2512552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 b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？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604585" y="3065672"/>
            <a:ext cx="83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 b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？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585833" y="5676656"/>
            <a:ext cx="6809226" cy="46166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prstDash val="dashDot"/>
            <a:miter lim="800000"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400">
                <a:latin typeface="宋体" panose="02010600030101010101" pitchFamily="2" charset="-122"/>
              </a:rPr>
              <a:t>那么固态和气态之间是否可以直接相互转化呢？</a:t>
            </a:r>
          </a:p>
        </p:txBody>
      </p:sp>
      <p:grpSp>
        <p:nvGrpSpPr>
          <p:cNvPr id="2" name="Group 28"/>
          <p:cNvGrpSpPr/>
          <p:nvPr/>
        </p:nvGrpSpPr>
        <p:grpSpPr bwMode="auto">
          <a:xfrm rot="1994675">
            <a:off x="4529478" y="2144175"/>
            <a:ext cx="337997" cy="2245572"/>
            <a:chOff x="1296" y="1296"/>
            <a:chExt cx="288" cy="1646"/>
          </a:xfrm>
        </p:grpSpPr>
        <p:sp>
          <p:nvSpPr>
            <p:cNvPr id="7181" name="AutoShape 26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2" name="Line 27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0"/>
          <p:cNvGrpSpPr/>
          <p:nvPr/>
        </p:nvGrpSpPr>
        <p:grpSpPr bwMode="auto">
          <a:xfrm rot="5400000">
            <a:off x="5692996" y="3608038"/>
            <a:ext cx="473194" cy="2594547"/>
            <a:chOff x="1296" y="1296"/>
            <a:chExt cx="288" cy="1646"/>
          </a:xfrm>
        </p:grpSpPr>
        <p:sp>
          <p:nvSpPr>
            <p:cNvPr id="7184" name="AutoShape 31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5" name="Line 32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3"/>
          <p:cNvGrpSpPr/>
          <p:nvPr/>
        </p:nvGrpSpPr>
        <p:grpSpPr bwMode="auto">
          <a:xfrm rot="-5400000">
            <a:off x="5803550" y="3639493"/>
            <a:ext cx="473196" cy="2594560"/>
            <a:chOff x="1296" y="1296"/>
            <a:chExt cx="288" cy="1646"/>
          </a:xfrm>
        </p:grpSpPr>
        <p:sp>
          <p:nvSpPr>
            <p:cNvPr id="7187" name="AutoShape 34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8" name="Line 35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2"/>
          <p:cNvGrpSpPr/>
          <p:nvPr/>
        </p:nvGrpSpPr>
        <p:grpSpPr bwMode="auto">
          <a:xfrm rot="12844061">
            <a:off x="4638338" y="2137043"/>
            <a:ext cx="337997" cy="2330252"/>
            <a:chOff x="1296" y="1296"/>
            <a:chExt cx="288" cy="1646"/>
          </a:xfrm>
        </p:grpSpPr>
        <p:sp>
          <p:nvSpPr>
            <p:cNvPr id="7196" name="AutoShape 43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97" name="Line 44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1402084" y="944558"/>
            <a:ext cx="8070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前面我们学习了</a:t>
            </a:r>
            <a:r>
              <a:rPr lang="zh-CN" altLang="en-US" u="sng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固态与液态之间</a:t>
            </a:r>
            <a:r>
              <a:rPr lang="zh-CN" altLang="en-US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u="sng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气态与液态</a:t>
            </a:r>
            <a:r>
              <a:rPr lang="zh-CN" altLang="en-US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之间的物态变化。</a:t>
            </a:r>
          </a:p>
        </p:txBody>
      </p:sp>
      <p:sp>
        <p:nvSpPr>
          <p:cNvPr id="6164" name="WordArt 46"/>
          <p:cNvSpPr>
            <a:spLocks noChangeArrowheads="1" noChangeShapeType="1" noTextEdit="1"/>
          </p:cNvSpPr>
          <p:nvPr/>
        </p:nvSpPr>
        <p:spPr bwMode="auto">
          <a:xfrm>
            <a:off x="770556" y="2087896"/>
            <a:ext cx="2895600" cy="849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还记得吗？</a:t>
            </a:r>
          </a:p>
        </p:txBody>
      </p:sp>
      <p:grpSp>
        <p:nvGrpSpPr>
          <p:cNvPr id="33" name="Group 28"/>
          <p:cNvGrpSpPr/>
          <p:nvPr/>
        </p:nvGrpSpPr>
        <p:grpSpPr bwMode="auto">
          <a:xfrm rot="19711495">
            <a:off x="7304769" y="1984079"/>
            <a:ext cx="337997" cy="2108664"/>
            <a:chOff x="1296" y="1296"/>
            <a:chExt cx="288" cy="1646"/>
          </a:xfrm>
        </p:grpSpPr>
        <p:sp>
          <p:nvSpPr>
            <p:cNvPr id="34" name="AutoShape 26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42"/>
          <p:cNvGrpSpPr/>
          <p:nvPr/>
        </p:nvGrpSpPr>
        <p:grpSpPr bwMode="auto">
          <a:xfrm rot="8848337">
            <a:off x="6877641" y="2275089"/>
            <a:ext cx="337996" cy="2153247"/>
            <a:chOff x="1296" y="1296"/>
            <a:chExt cx="288" cy="1646"/>
          </a:xfrm>
        </p:grpSpPr>
        <p:sp>
          <p:nvSpPr>
            <p:cNvPr id="37" name="AutoShape 43"/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114" cy="1646"/>
            </a:xfrm>
            <a:prstGeom prst="downArrow">
              <a:avLst>
                <a:gd name="adj1" fmla="val 50000"/>
                <a:gd name="adj2" fmla="val 360898"/>
              </a:avLst>
            </a:prstGeom>
            <a:solidFill>
              <a:srgbClr val="FFFF99"/>
            </a:solidFill>
            <a:ln w="12700">
              <a:solidFill>
                <a:srgbClr val="0000FF"/>
              </a:solidFill>
              <a:miter lim="800000"/>
            </a:ln>
          </p:spPr>
          <p:txBody>
            <a:bodyPr vert="eaVert"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584" y="1872"/>
              <a:ext cx="0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48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复 习 回 顾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1" name="图片 50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204" grpId="0"/>
      <p:bldP spid="8205" grpId="0"/>
      <p:bldP spid="8206" grpId="0"/>
      <p:bldP spid="8207" grpId="0"/>
      <p:bldP spid="8212" grpId="0"/>
      <p:bldP spid="8213" grpId="0"/>
      <p:bldP spid="8214" grpId="0" animBg="1"/>
      <p:bldP spid="8237" grpId="0"/>
      <p:bldP spid="6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09137" y="1608249"/>
            <a:ext cx="4460435" cy="253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5000"/>
              </a:lnSpc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600" b="1" smtClean="0">
                <a:solidFill>
                  <a:srgbClr val="111111"/>
                </a:solidFill>
                <a:latin typeface="宋体" panose="02010600030101010101" pitchFamily="2" charset="-122"/>
              </a:rPr>
              <a:t>在</a:t>
            </a:r>
            <a:r>
              <a:rPr lang="zh-CN" altLang="en-US" sz="2600" b="1">
                <a:solidFill>
                  <a:srgbClr val="111111"/>
                </a:solidFill>
                <a:latin typeface="宋体" panose="02010600030101010101" pitchFamily="2" charset="-122"/>
              </a:rPr>
              <a:t>试管中放入少量碘并盖紧塞子，烧杯中加入热水，将试管放入烧杯中加热。当试管中充满某种气体后将试管取出放入凉水中。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09137" y="4193547"/>
            <a:ext cx="8331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5000"/>
              </a:lnSpc>
            </a:pPr>
            <a:r>
              <a:rPr lang="zh-CN" altLang="en-US" sz="26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仔细观察</a:t>
            </a:r>
            <a:r>
              <a:rPr lang="zh-CN" altLang="en-US" sz="2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6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5000"/>
              </a:lnSpc>
            </a:pPr>
            <a:r>
              <a:rPr lang="en-US" altLang="zh-CN" sz="2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加热前</a:t>
            </a:r>
            <a:r>
              <a:rPr lang="zh-CN" altLang="en-US" sz="2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碘是什么状态的？</a:t>
            </a:r>
          </a:p>
          <a:p>
            <a:pPr indent="457200">
              <a:lnSpc>
                <a:spcPct val="125000"/>
              </a:lnSpc>
            </a:pPr>
            <a:r>
              <a:rPr lang="en-US" altLang="zh-CN" sz="2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加热过程中</a:t>
            </a:r>
            <a:r>
              <a:rPr lang="zh-CN" altLang="en-US" sz="2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发生了什么变化？</a:t>
            </a:r>
          </a:p>
          <a:p>
            <a:pPr indent="457200">
              <a:lnSpc>
                <a:spcPct val="125000"/>
              </a:lnSpc>
            </a:pPr>
            <a:r>
              <a:rPr lang="en-US" altLang="zh-CN" sz="2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停止加热并冷却过程中</a:t>
            </a:r>
            <a:r>
              <a:rPr lang="zh-CN" altLang="en-US" sz="2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看到了什么现象？</a:t>
            </a:r>
          </a:p>
        </p:txBody>
      </p:sp>
      <p:sp>
        <p:nvSpPr>
          <p:cNvPr id="9221" name="矩形 196612"/>
          <p:cNvSpPr>
            <a:spLocks noChangeArrowheads="1"/>
          </p:cNvSpPr>
          <p:nvPr/>
        </p:nvSpPr>
        <p:spPr bwMode="auto">
          <a:xfrm>
            <a:off x="3844924" y="1038255"/>
            <a:ext cx="37859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r>
              <a:rPr lang="zh-CN" altLang="en-US" sz="26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验：碘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的升华和凝华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5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545" y="1767774"/>
            <a:ext cx="16954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095500" y="4992410"/>
            <a:ext cx="7715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物质从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固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态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直接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变成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气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态的过程叫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升华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物质升华过程中需要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吸热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2809876" y="3563660"/>
            <a:ext cx="1560513" cy="1239838"/>
            <a:chOff x="748" y="1706"/>
            <a:chExt cx="983" cy="781"/>
          </a:xfrm>
        </p:grpSpPr>
        <p:sp>
          <p:nvSpPr>
            <p:cNvPr id="10255" name="Oval 7"/>
            <p:cNvSpPr>
              <a:spLocks noChangeArrowheads="1"/>
            </p:cNvSpPr>
            <p:nvPr/>
          </p:nvSpPr>
          <p:spPr bwMode="auto">
            <a:xfrm>
              <a:off x="748" y="1706"/>
              <a:ext cx="786" cy="781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56" name="Text Box 8"/>
            <p:cNvSpPr txBox="1">
              <a:spLocks noChangeArrowheads="1"/>
            </p:cNvSpPr>
            <p:nvPr/>
          </p:nvSpPr>
          <p:spPr bwMode="auto">
            <a:xfrm>
              <a:off x="839" y="1895"/>
              <a:ext cx="8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  <a:ea typeface="楷体_GB2312" pitchFamily="49" charset="-122"/>
                </a:rPr>
                <a:t>固态</a:t>
              </a:r>
            </a:p>
          </p:txBody>
        </p:sp>
      </p:grp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381376" y="2206349"/>
            <a:ext cx="358775" cy="1006475"/>
          </a:xfrm>
          <a:prstGeom prst="downArrow">
            <a:avLst>
              <a:gd name="adj1" fmla="val 50000"/>
              <a:gd name="adj2" fmla="val 70133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166938" y="1134786"/>
            <a:ext cx="31686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加热前</a:t>
            </a: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碘是什么状态？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762092" y="1157939"/>
            <a:ext cx="3455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加热后</a:t>
            </a: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宋体" panose="02010600030101010101" pitchFamily="2" charset="-122"/>
              </a:rPr>
              <a:t>  碘是什么状态？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8310563" y="2206348"/>
            <a:ext cx="360362" cy="1009650"/>
          </a:xfrm>
          <a:prstGeom prst="downArrow">
            <a:avLst>
              <a:gd name="adj1" fmla="val 50000"/>
              <a:gd name="adj2" fmla="val 70044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7810500" y="3563661"/>
            <a:ext cx="1441450" cy="1266825"/>
            <a:chOff x="4229" y="1726"/>
            <a:chExt cx="874" cy="752"/>
          </a:xfrm>
        </p:grpSpPr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4229" y="1726"/>
              <a:ext cx="783" cy="752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4289" y="1886"/>
              <a:ext cx="81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  <a:ea typeface="楷体_GB2312" pitchFamily="49" charset="-122"/>
                </a:rPr>
                <a:t>气态</a:t>
              </a: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4310064" y="3563661"/>
            <a:ext cx="3455987" cy="1152525"/>
            <a:chOff x="1837" y="1759"/>
            <a:chExt cx="2223" cy="726"/>
          </a:xfrm>
        </p:grpSpPr>
        <p:sp>
          <p:nvSpPr>
            <p:cNvPr id="10251" name="AutoShape 12"/>
            <p:cNvSpPr>
              <a:spLocks noChangeArrowheads="1"/>
            </p:cNvSpPr>
            <p:nvPr/>
          </p:nvSpPr>
          <p:spPr bwMode="auto">
            <a:xfrm>
              <a:off x="1837" y="1759"/>
              <a:ext cx="2223" cy="726"/>
            </a:xfrm>
            <a:prstGeom prst="rightArrow">
              <a:avLst>
                <a:gd name="adj1" fmla="val 50000"/>
                <a:gd name="adj2" fmla="val 76550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1882" y="1933"/>
              <a:ext cx="1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  <a:ea typeface="楷体_GB2312" pitchFamily="49" charset="-122"/>
                </a:rPr>
                <a:t>变化条件：</a:t>
              </a:r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090666" y="3832945"/>
            <a:ext cx="1376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吸热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790" y="159488"/>
            <a:ext cx="4635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一、升华和凝华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4" grpId="0"/>
      <p:bldP spid="30735" grpId="0" animBg="1"/>
      <p:bldP spid="307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36077" y="4746749"/>
            <a:ext cx="714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    物质从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气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态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直接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变成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固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态的过程叫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凝华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物质凝华过程中需要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放热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11267" name="Group 20"/>
          <p:cNvGrpSpPr/>
          <p:nvPr/>
        </p:nvGrpSpPr>
        <p:grpSpPr bwMode="auto">
          <a:xfrm>
            <a:off x="6057191" y="1055811"/>
            <a:ext cx="3495674" cy="3394075"/>
            <a:chOff x="47" y="955"/>
            <a:chExt cx="2202" cy="2138"/>
          </a:xfrm>
        </p:grpSpPr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869" y="2386"/>
              <a:ext cx="695" cy="707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277" name="Text Box 7"/>
            <p:cNvSpPr txBox="1">
              <a:spLocks noChangeArrowheads="1"/>
            </p:cNvSpPr>
            <p:nvPr/>
          </p:nvSpPr>
          <p:spPr bwMode="auto">
            <a:xfrm>
              <a:off x="884" y="2522"/>
              <a:ext cx="6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  <a:ea typeface="楷体_GB2312" pitchFamily="49" charset="-122"/>
                </a:rPr>
                <a:t>固态</a:t>
              </a:r>
            </a:p>
          </p:txBody>
        </p:sp>
        <p:sp>
          <p:nvSpPr>
            <p:cNvPr id="11278" name="AutoShape 8"/>
            <p:cNvSpPr>
              <a:spLocks noChangeArrowheads="1"/>
            </p:cNvSpPr>
            <p:nvPr/>
          </p:nvSpPr>
          <p:spPr bwMode="auto">
            <a:xfrm>
              <a:off x="1058" y="1615"/>
              <a:ext cx="260" cy="687"/>
            </a:xfrm>
            <a:prstGeom prst="downArrow">
              <a:avLst>
                <a:gd name="adj1" fmla="val 50000"/>
                <a:gd name="adj2" fmla="val 56893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279" name="Text Box 9"/>
            <p:cNvSpPr txBox="1">
              <a:spLocks noChangeArrowheads="1"/>
            </p:cNvSpPr>
            <p:nvPr/>
          </p:nvSpPr>
          <p:spPr bwMode="auto">
            <a:xfrm>
              <a:off x="47" y="955"/>
              <a:ext cx="2202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sz="2800" b="1">
                  <a:solidFill>
                    <a:srgbClr val="111111"/>
                  </a:solidFill>
                  <a:latin typeface="宋体" panose="02010600030101010101" pitchFamily="2" charset="-122"/>
                </a:rPr>
                <a:t>停止加</a:t>
              </a:r>
              <a:r>
                <a:rPr lang="zh-CN" altLang="en-US" sz="2800" b="1" smtClean="0">
                  <a:solidFill>
                    <a:srgbClr val="111111"/>
                  </a:solidFill>
                  <a:latin typeface="宋体" panose="02010600030101010101" pitchFamily="2" charset="-122"/>
                </a:rPr>
                <a:t>热后，烧</a:t>
              </a:r>
              <a:r>
                <a:rPr lang="zh-CN" altLang="en-US" sz="2800" b="1">
                  <a:solidFill>
                    <a:srgbClr val="111111"/>
                  </a:solidFill>
                  <a:latin typeface="宋体" panose="02010600030101010101" pitchFamily="2" charset="-122"/>
                </a:rPr>
                <a:t>杯壁上</a:t>
              </a:r>
              <a:r>
                <a:rPr lang="zh-CN" altLang="en-US" sz="2800" b="1" smtClean="0">
                  <a:solidFill>
                    <a:srgbClr val="111111"/>
                  </a:solidFill>
                  <a:latin typeface="宋体" panose="02010600030101010101" pitchFamily="2" charset="-122"/>
                </a:rPr>
                <a:t>的碘</a:t>
              </a:r>
              <a:r>
                <a:rPr lang="zh-CN" altLang="en-US" sz="2800" b="1">
                  <a:solidFill>
                    <a:srgbClr val="111111"/>
                  </a:solidFill>
                  <a:latin typeface="宋体" panose="02010600030101010101" pitchFamily="2" charset="-122"/>
                </a:rPr>
                <a:t>是什么状态？</a:t>
              </a:r>
            </a:p>
          </p:txBody>
        </p:sp>
      </p:grpSp>
      <p:grpSp>
        <p:nvGrpSpPr>
          <p:cNvPr id="11268" name="Group 22"/>
          <p:cNvGrpSpPr/>
          <p:nvPr/>
        </p:nvGrpSpPr>
        <p:grpSpPr bwMode="auto">
          <a:xfrm>
            <a:off x="1593140" y="889124"/>
            <a:ext cx="3492500" cy="3532188"/>
            <a:chOff x="3514" y="896"/>
            <a:chExt cx="2200" cy="2225"/>
          </a:xfrm>
        </p:grpSpPr>
        <p:sp>
          <p:nvSpPr>
            <p:cNvPr id="11272" name="Oval 12"/>
            <p:cNvSpPr>
              <a:spLocks noChangeArrowheads="1"/>
            </p:cNvSpPr>
            <p:nvPr/>
          </p:nvSpPr>
          <p:spPr bwMode="auto">
            <a:xfrm>
              <a:off x="4149" y="2386"/>
              <a:ext cx="760" cy="735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3D8F95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3514" y="896"/>
              <a:ext cx="220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solidFill>
                    <a:srgbClr val="111111"/>
                  </a:solidFill>
                  <a:latin typeface="宋体" panose="02010600030101010101" pitchFamily="2" charset="-122"/>
                </a:rPr>
                <a:t>加热</a:t>
              </a:r>
              <a:r>
                <a:rPr lang="zh-CN" altLang="en-US" sz="2800" b="1" smtClean="0">
                  <a:solidFill>
                    <a:srgbClr val="111111"/>
                  </a:solidFill>
                  <a:latin typeface="宋体" panose="02010600030101010101" pitchFamily="2" charset="-122"/>
                </a:rPr>
                <a:t>时碘出现了</a:t>
              </a:r>
              <a:endParaRPr lang="en-US" altLang="zh-CN" sz="2800" b="1" smtClean="0">
                <a:solidFill>
                  <a:srgbClr val="111111"/>
                </a:solidFill>
                <a:latin typeface="宋体" panose="02010600030101010101" pitchFamily="2" charset="-122"/>
              </a:endParaRPr>
            </a:p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 smtClean="0">
                  <a:solidFill>
                    <a:srgbClr val="111111"/>
                  </a:solidFill>
                  <a:latin typeface="宋体" panose="02010600030101010101" pitchFamily="2" charset="-122"/>
                </a:rPr>
                <a:t>什</a:t>
              </a:r>
              <a:r>
                <a:rPr lang="zh-CN" altLang="en-US" sz="2800" b="1">
                  <a:solidFill>
                    <a:srgbClr val="111111"/>
                  </a:solidFill>
                  <a:latin typeface="宋体" panose="02010600030101010101" pitchFamily="2" charset="-122"/>
                </a:rPr>
                <a:t>么状态？</a:t>
              </a:r>
            </a:p>
          </p:txBody>
        </p:sp>
        <p:sp>
          <p:nvSpPr>
            <p:cNvPr id="11274" name="AutoShape 14"/>
            <p:cNvSpPr>
              <a:spLocks noChangeArrowheads="1"/>
            </p:cNvSpPr>
            <p:nvPr/>
          </p:nvSpPr>
          <p:spPr bwMode="auto">
            <a:xfrm>
              <a:off x="4376" y="1661"/>
              <a:ext cx="227" cy="680"/>
            </a:xfrm>
            <a:prstGeom prst="downArrow">
              <a:avLst>
                <a:gd name="adj1" fmla="val 50000"/>
                <a:gd name="adj2" fmla="val 74890"/>
              </a:avLst>
            </a:prstGeom>
            <a:solidFill>
              <a:srgbClr val="BBE0E3"/>
            </a:solidFill>
            <a:ln w="9525">
              <a:solidFill>
                <a:srgbClr val="3D8F95"/>
              </a:solidFill>
              <a:miter lim="800000"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4195" y="2568"/>
              <a:ext cx="6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11111"/>
                  </a:solidFill>
                  <a:latin typeface="楷体_GB2312" pitchFamily="49" charset="-122"/>
                  <a:ea typeface="楷体_GB2312" pitchFamily="49" charset="-122"/>
                </a:rPr>
                <a:t>气态</a:t>
              </a:r>
            </a:p>
          </p:txBody>
        </p:sp>
      </p:grpSp>
      <p:sp>
        <p:nvSpPr>
          <p:cNvPr id="11269" name="AutoShape 11"/>
          <p:cNvSpPr>
            <a:spLocks noChangeArrowheads="1"/>
          </p:cNvSpPr>
          <p:nvPr/>
        </p:nvSpPr>
        <p:spPr bwMode="auto">
          <a:xfrm rot="10800000" flipH="1">
            <a:off x="3879141" y="3246563"/>
            <a:ext cx="3457575" cy="1152525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/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 flipH="1">
            <a:off x="5807953" y="3532312"/>
            <a:ext cx="1052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放热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 flipH="1">
            <a:off x="3950577" y="3532312"/>
            <a:ext cx="225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111111"/>
                </a:solidFill>
                <a:latin typeface="楷体_GB2312" pitchFamily="49" charset="-122"/>
                <a:ea typeface="楷体_GB2312" pitchFamily="49" charset="-122"/>
              </a:rPr>
              <a:t>变化条件：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WPS 演示</Application>
  <PresentationFormat>自定义</PresentationFormat>
  <Paragraphs>171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舞台的烟雾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