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8054-51CC-40EC-B3E7-6095A42702A4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1EA1-C864-455C-A732-72EC755546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3FB2615B-5F13-4E94-B0DE-467B0471F7EE}" type="slidenum">
              <a:rPr sz="1200">
                <a:solidFill>
                  <a:prstClr val="black"/>
                </a:solidFill>
              </a:rPr>
              <a:pPr algn="r"/>
              <a:t>4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2998AA66-FF3B-42C7-AC71-2F285CA0F31A}" type="slidenum">
              <a:rPr sz="1200">
                <a:solidFill>
                  <a:prstClr val="black"/>
                </a:solidFill>
              </a:rPr>
              <a:pPr algn="r"/>
              <a:t>13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9D522FB4-2003-4E86-BAFD-A1E29BCFB610}" type="slidenum">
              <a:rPr sz="1200">
                <a:solidFill>
                  <a:prstClr val="black"/>
                </a:solidFill>
              </a:rPr>
              <a:pPr algn="r"/>
              <a:t>14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0C48BF3B-3955-47B7-90EE-F223F28034EB}" type="slidenum">
              <a:rPr sz="1200">
                <a:solidFill>
                  <a:prstClr val="black"/>
                </a:solidFill>
              </a:rPr>
              <a:pPr algn="r"/>
              <a:t>15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277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BA10A5C1-E5B3-4A15-B4BB-AF94D912D122}" type="slidenum">
              <a:rPr sz="1200">
                <a:solidFill>
                  <a:prstClr val="black"/>
                </a:solidFill>
              </a:rPr>
              <a:pPr algn="r"/>
              <a:t>16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2075002C-1F9E-4141-A855-D31335F69C57}" type="slidenum">
              <a:rPr sz="1200">
                <a:solidFill>
                  <a:prstClr val="black"/>
                </a:solidFill>
              </a:rPr>
              <a:pPr algn="r"/>
              <a:t>17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4167C9E4-A3A0-4A2B-BB09-BC9B3FB0A3C3}" type="slidenum">
              <a:rPr sz="1200">
                <a:solidFill>
                  <a:prstClr val="black"/>
                </a:solidFill>
              </a:rPr>
              <a:pPr algn="r"/>
              <a:t>19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24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E49B0CCB-A806-4360-BEEA-0881F1BFF8FA}" type="slidenum">
              <a:rPr sz="1200">
                <a:solidFill>
                  <a:prstClr val="black"/>
                </a:solidFill>
              </a:rPr>
              <a:pPr algn="r"/>
              <a:t>5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DF4F7B6A-7EF8-49A1-9854-7FE15D749152}" type="slidenum">
              <a:rPr sz="1200">
                <a:solidFill>
                  <a:prstClr val="black"/>
                </a:solidFill>
              </a:rPr>
              <a:pPr algn="r"/>
              <a:t>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33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FD429774-BFB5-4F06-8C85-DC8D53B40CAD}" type="slidenum">
              <a:rPr sz="1200">
                <a:solidFill>
                  <a:prstClr val="black"/>
                </a:solidFill>
              </a:rPr>
              <a:pPr algn="r"/>
              <a:t>7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0744F152-13C3-4A70-B1C3-B9A9CE53F5B0}" type="slidenum">
              <a:rPr sz="1200">
                <a:solidFill>
                  <a:prstClr val="black"/>
                </a:solidFill>
              </a:rPr>
              <a:pPr algn="r"/>
              <a:t>8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158912A7-2C48-4A39-AEFB-FD4598E08E04}" type="slidenum">
              <a:rPr sz="1200">
                <a:solidFill>
                  <a:prstClr val="black"/>
                </a:solidFill>
              </a:rPr>
              <a:pPr algn="r"/>
              <a:t>9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266B9340-688C-4D2F-9E0A-D3B834F3F0A8}" type="slidenum">
              <a:rPr sz="1200">
                <a:solidFill>
                  <a:prstClr val="black"/>
                </a:solidFill>
              </a:rPr>
              <a:pPr algn="r"/>
              <a:t>10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616EE37D-7EA8-4B61-9C84-4DD93ACFC9CB}" type="slidenum">
              <a:rPr sz="1200">
                <a:solidFill>
                  <a:prstClr val="black"/>
                </a:solidFill>
              </a:rPr>
              <a:pPr algn="r"/>
              <a:t>11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7EA524FA-6282-4E55-B015-60CE94185A20}" type="slidenum">
              <a:rPr sz="1200">
                <a:solidFill>
                  <a:prstClr val="black"/>
                </a:solidFill>
              </a:rPr>
              <a:pPr algn="r"/>
              <a:t>12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3984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9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8.xml"/><Relationship Id="rId7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1.xml"/><Relationship Id="rId9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35.jpeg"/><Relationship Id="rId7" Type="http://schemas.openxmlformats.org/officeDocument/2006/relationships/image" Target="../media/image7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44.xml"/><Relationship Id="rId4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__1.doc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6"/>
          <p:cNvSpPr/>
          <p:nvPr/>
        </p:nvSpPr>
        <p:spPr>
          <a:xfrm>
            <a:off x="1474788" y="1690688"/>
            <a:ext cx="6157912" cy="8181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>
              <a:lnSpc>
                <a:spcPct val="150000"/>
              </a:lnSpc>
            </a:pPr>
            <a:r>
              <a:rPr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第</a:t>
            </a:r>
            <a:r>
              <a:rPr lang="en-US" altLang="zh-CN"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26</a:t>
            </a:r>
            <a:r>
              <a:rPr sz="3600" b="1" kern="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课时 了解电路</a:t>
            </a:r>
            <a:endParaRPr sz="3600" b="1" kern="0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</p:txBody>
      </p:sp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6227763" y="411163"/>
            <a:ext cx="24495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540385" indent="-540385" algn="ctr">
              <a:lnSpc>
                <a:spcPct val="150000"/>
              </a:lnSpc>
            </a:pPr>
            <a:r>
              <a:rPr sz="3000" b="1" kern="0">
                <a:solidFill>
                  <a:srgbClr val="7030A0"/>
                </a:solidFill>
                <a:latin typeface="宋体" pitchFamily="2" charset="-122"/>
              </a:rPr>
              <a:t>基础梳理篇</a:t>
            </a:r>
            <a:endParaRPr altLang="zh-CN" sz="3000" b="1" kern="0">
              <a:solidFill>
                <a:srgbClr val="7030A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8869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表格 7"/>
          <p:cNvGraphicFramePr>
            <a:graphicFrameLocks noGrp="1"/>
          </p:cNvGraphicFramePr>
          <p:nvPr/>
        </p:nvGraphicFramePr>
        <p:xfrm>
          <a:off x="611188" y="885825"/>
          <a:ext cx="7777163" cy="3559810"/>
        </p:xfrm>
        <a:graphic>
          <a:graphicData uri="http://schemas.openxmlformats.org/drawingml/2006/table">
            <a:tbl>
              <a:tblPr/>
              <a:tblGrid>
                <a:gridCol w="1209675"/>
                <a:gridCol w="3282950"/>
                <a:gridCol w="3284538"/>
              </a:tblGrid>
              <a:tr h="3651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串联电路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并联电路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3922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电流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规律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电流处处</a:t>
                      </a:r>
                      <a:r>
                        <a:rPr lang="en-US" altLang="zh-CN" sz="2400" b="1">
                          <a:latin typeface="Times New Roman"/>
                        </a:rPr>
                        <a:t>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，</a:t>
                      </a:r>
                      <a:endParaRPr lang="en-US" altLang="zh-CN" sz="2400" b="1">
                        <a:latin typeface="Times New Roman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即</a:t>
                      </a:r>
                      <a:r>
                        <a:rPr lang="en-US" altLang="zh-CN" sz="2400" b="1" i="1">
                          <a:latin typeface="Times New Roman"/>
                        </a:rPr>
                        <a:t>I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＝</a:t>
                      </a:r>
                      <a:r>
                        <a:rPr lang="en-US" altLang="zh-CN" sz="2400" b="1" i="1">
                          <a:latin typeface="Times New Roman"/>
                        </a:rPr>
                        <a:t>I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＝</a:t>
                      </a:r>
                      <a:r>
                        <a:rPr lang="en-US" altLang="zh-CN" sz="2400" b="1" i="1">
                          <a:latin typeface="Times New Roman"/>
                        </a:rPr>
                        <a:t>I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干路电流等于</a:t>
                      </a:r>
                      <a:r>
                        <a:rPr lang="en-US" altLang="zh-CN" sz="2400" b="1">
                          <a:latin typeface="Times New Roman"/>
                        </a:rPr>
                        <a:t>________</a:t>
                      </a:r>
                      <a:r>
                        <a:rPr lang="en-US" altLang="zh-CN" sz="2400" b="1">
                          <a:latin typeface="Times New Roman"/>
                          <a:ea typeface="宋体" pitchFamily="2" charset="-122"/>
                        </a:rPr>
                        <a:t>______</a:t>
                      </a:r>
                      <a:r>
                        <a:rPr lang="en-US" altLang="zh-CN" sz="2400" b="1">
                          <a:latin typeface="Times New Roman"/>
                        </a:rPr>
                        <a:t>__(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分流电路</a:t>
                      </a:r>
                      <a:r>
                        <a:rPr lang="en-US" altLang="zh-CN" sz="2400" b="1">
                          <a:latin typeface="Times New Roman"/>
                        </a:rPr>
                        <a:t>)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，即</a:t>
                      </a:r>
                      <a:r>
                        <a:rPr lang="en-US" altLang="zh-CN" sz="2400" b="1" i="1">
                          <a:latin typeface="Times New Roman"/>
                        </a:rPr>
                        <a:t>I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＝</a:t>
                      </a:r>
                      <a:r>
                        <a:rPr lang="en-US" altLang="zh-CN" sz="2400" b="1" i="1">
                          <a:latin typeface="Times New Roman"/>
                        </a:rPr>
                        <a:t>I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＋</a:t>
                      </a:r>
                      <a:r>
                        <a:rPr lang="en-US" altLang="zh-CN" sz="2400" b="1" i="1">
                          <a:latin typeface="Times New Roman"/>
                        </a:rPr>
                        <a:t>I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8018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电压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规律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总电压等于各用电器两端的电压之</a:t>
                      </a:r>
                      <a:r>
                        <a:rPr lang="en-US" altLang="zh-CN" sz="2400" b="1">
                          <a:latin typeface="Times New Roman"/>
                        </a:rPr>
                        <a:t>____ (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分压电路</a:t>
                      </a:r>
                      <a:r>
                        <a:rPr lang="en-US" altLang="zh-CN" sz="2400" b="1">
                          <a:latin typeface="Times New Roman"/>
                        </a:rPr>
                        <a:t>)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，即</a:t>
                      </a:r>
                      <a:r>
                        <a:rPr lang="en-US" altLang="zh-CN" sz="2400" b="1" i="1">
                          <a:latin typeface="Times New Roman"/>
                        </a:rPr>
                        <a:t>U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＝</a:t>
                      </a:r>
                      <a:r>
                        <a:rPr lang="en-US" altLang="zh-CN" sz="2400" b="1" i="1">
                          <a:latin typeface="Times New Roman"/>
                        </a:rPr>
                        <a:t>U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＋</a:t>
                      </a:r>
                      <a:r>
                        <a:rPr lang="en-US" altLang="zh-CN" sz="2400" b="1" i="1">
                          <a:latin typeface="Times New Roman"/>
                        </a:rPr>
                        <a:t>U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各支路两端的电压</a:t>
                      </a:r>
                      <a:r>
                        <a:rPr lang="en-US" altLang="zh-CN" sz="2400" b="1">
                          <a:latin typeface="Times New Roman"/>
                        </a:rPr>
                        <a:t>________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，</a:t>
                      </a:r>
                      <a:endParaRPr lang="en-US" altLang="zh-CN" sz="2400" b="1">
                        <a:latin typeface="Times New Roman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即</a:t>
                      </a:r>
                      <a:r>
                        <a:rPr lang="en-US" altLang="zh-CN" sz="2400" b="1" i="1">
                          <a:latin typeface="Times New Roman"/>
                        </a:rPr>
                        <a:t>U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＝</a:t>
                      </a:r>
                      <a:r>
                        <a:rPr lang="en-US" altLang="zh-CN" sz="2400" b="1" i="1">
                          <a:latin typeface="Times New Roman"/>
                        </a:rPr>
                        <a:t>U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＝</a:t>
                      </a:r>
                      <a:r>
                        <a:rPr lang="en-US" altLang="zh-CN" sz="2400" b="1" i="1">
                          <a:latin typeface="Times New Roman"/>
                        </a:rPr>
                        <a:t>U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475" name="矩形 2"/>
          <p:cNvSpPr/>
          <p:nvPr/>
        </p:nvSpPr>
        <p:spPr>
          <a:xfrm>
            <a:off x="3565525" y="1533525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相等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9476" name="矩形 3"/>
          <p:cNvSpPr/>
          <p:nvPr/>
        </p:nvSpPr>
        <p:spPr>
          <a:xfrm>
            <a:off x="3502025" y="3292475"/>
            <a:ext cx="4937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和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9477" name="矩形 6"/>
          <p:cNvSpPr/>
          <p:nvPr/>
        </p:nvSpPr>
        <p:spPr>
          <a:xfrm>
            <a:off x="5546725" y="1695450"/>
            <a:ext cx="23510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各支路电流之和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9478" name="矩形 8"/>
          <p:cNvSpPr/>
          <p:nvPr/>
        </p:nvSpPr>
        <p:spPr>
          <a:xfrm>
            <a:off x="6361113" y="3305175"/>
            <a:ext cx="8032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相等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5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/>
      <p:bldP spid="19476" grpId="0"/>
      <p:bldP spid="19477" grpId="0"/>
      <p:bldP spid="194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50" y="416718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6" name="矩形 8"/>
          <p:cNvSpPr/>
          <p:nvPr/>
        </p:nvSpPr>
        <p:spPr>
          <a:xfrm>
            <a:off x="828675" y="987425"/>
            <a:ext cx="7488238" cy="2792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易错提醒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马路上的路灯，傍晚同时亮起，天亮同时熄灭，这些灯是并联，因为有时发现某些路灯不亮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( 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坏 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)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了，而其余的路灯仍然亮着，各个路灯互不影响，所以马路上的路灯是并联的。路灯之所以同时亮和同时灭，是因为干路上的开关可以控制整个电路的路灯。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825" y="1389063"/>
            <a:ext cx="6646863" cy="32702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4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1763" y="1462088"/>
            <a:ext cx="577850" cy="32956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55" name="矩形 2"/>
          <p:cNvSpPr/>
          <p:nvPr/>
        </p:nvSpPr>
        <p:spPr>
          <a:xfrm>
            <a:off x="4060825" y="1401763"/>
            <a:ext cx="14224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定向移动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3556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电流和电压</a:t>
            </a:r>
          </a:p>
        </p:txBody>
      </p:sp>
      <p:sp>
        <p:nvSpPr>
          <p:cNvPr id="23557" name="矩形 6"/>
          <p:cNvSpPr/>
          <p:nvPr/>
        </p:nvSpPr>
        <p:spPr>
          <a:xfrm>
            <a:off x="3851275" y="2195513"/>
            <a:ext cx="111283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正电荷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3535363" y="4110038"/>
            <a:ext cx="3048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I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560388" y="987425"/>
            <a:ext cx="811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444500" indent="-44450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．电流</a:t>
            </a:r>
          </a:p>
        </p:txBody>
      </p:sp>
    </p:spTree>
    <p:extLst>
      <p:ext uri="{BB962C8B-B14F-4D97-AF65-F5344CB8AC3E}">
        <p14:creationId xmlns:p14="http://schemas.microsoft.com/office/powerpoint/2010/main" val="3111947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/>
      <p:bldP spid="23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75" y="1073150"/>
            <a:ext cx="525463" cy="2997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5602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8175" y="1536700"/>
            <a:ext cx="6069013" cy="20748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007336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987425"/>
            <a:ext cx="7181850" cy="37528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0" name="矩形 2"/>
          <p:cNvSpPr/>
          <p:nvPr/>
        </p:nvSpPr>
        <p:spPr>
          <a:xfrm>
            <a:off x="3041650" y="936625"/>
            <a:ext cx="4079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U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27651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2" name="Text Box 22"/>
          <p:cNvSpPr txBox="1">
            <a:spLocks noChangeArrowheads="1"/>
          </p:cNvSpPr>
          <p:nvPr/>
        </p:nvSpPr>
        <p:spPr bwMode="auto">
          <a:xfrm>
            <a:off x="468313" y="555625"/>
            <a:ext cx="811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444500" indent="-44450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．电压</a:t>
            </a:r>
          </a:p>
        </p:txBody>
      </p:sp>
    </p:spTree>
    <p:extLst>
      <p:ext uri="{BB962C8B-B14F-4D97-AF65-F5344CB8AC3E}">
        <p14:creationId xmlns:p14="http://schemas.microsoft.com/office/powerpoint/2010/main" val="399397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5"/>
          <p:cNvSpPr>
            <a:spLocks noChangeArrowheads="1"/>
          </p:cNvSpPr>
          <p:nvPr/>
        </p:nvSpPr>
        <p:spPr bwMode="auto">
          <a:xfrm>
            <a:off x="539750" y="484188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4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电流表和电压表</a:t>
            </a:r>
          </a:p>
        </p:txBody>
      </p:sp>
      <p:graphicFrame>
        <p:nvGraphicFramePr>
          <p:cNvPr id="29698" name="表格 2"/>
          <p:cNvGraphicFramePr>
            <a:graphicFrameLocks noGrp="1"/>
          </p:cNvGraphicFramePr>
          <p:nvPr/>
        </p:nvGraphicFramePr>
        <p:xfrm>
          <a:off x="684212" y="915988"/>
          <a:ext cx="8064500" cy="3651250"/>
        </p:xfrm>
        <a:graphic>
          <a:graphicData uri="http://schemas.openxmlformats.org/drawingml/2006/table">
            <a:tbl>
              <a:tblPr/>
              <a:tblGrid>
                <a:gridCol w="800100"/>
                <a:gridCol w="3632200"/>
                <a:gridCol w="3632200"/>
              </a:tblGrid>
              <a:tr h="5334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符号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31178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使用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方法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444500" lvl="0" indent="-444500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1.   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使用前先</a:t>
                      </a:r>
                      <a:r>
                        <a:rPr lang="en-US" altLang="zh-CN" sz="2400" b="1">
                          <a:latin typeface="Times New Roman"/>
                        </a:rPr>
                        <a:t>“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校零</a:t>
                      </a:r>
                      <a:r>
                        <a:rPr lang="en-US" altLang="zh-CN" sz="2400" b="1">
                          <a:latin typeface="Times New Roman"/>
                        </a:rPr>
                        <a:t>”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444500" lvl="0" indent="-444500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．与被测用电器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444500" lvl="0" indent="-444500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3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．电流必须从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接线柱流入，从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接线柱流出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444500" lvl="0" indent="-444500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4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．用</a:t>
                      </a:r>
                      <a:r>
                        <a:rPr lang="en-US" altLang="zh-CN" sz="2400" b="1">
                          <a:latin typeface="Times New Roman"/>
                        </a:rPr>
                        <a:t>“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试触</a:t>
                      </a:r>
                      <a:r>
                        <a:rPr lang="en-US" altLang="zh-CN" sz="2400" b="1">
                          <a:latin typeface="Times New Roman"/>
                        </a:rPr>
                        <a:t>”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法选择合适的量程，被测电流不能超过电流表的量程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1.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使用前先</a:t>
                      </a:r>
                      <a:r>
                        <a:rPr lang="en-US" altLang="zh-CN" sz="2400" b="1">
                          <a:latin typeface="Times New Roman"/>
                        </a:rPr>
                        <a:t>“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校零</a:t>
                      </a:r>
                      <a:r>
                        <a:rPr lang="en-US" altLang="zh-CN" sz="2400" b="1">
                          <a:latin typeface="Times New Roman"/>
                        </a:rPr>
                        <a:t>”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．与被测用电器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3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．电流必须从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接线柱流入，从</a:t>
                      </a:r>
                      <a:r>
                        <a:rPr lang="en-US" altLang="zh-CN" sz="2400" b="1">
                          <a:latin typeface="Times New Roman"/>
                        </a:rPr>
                        <a:t>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接线柱流出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4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．用</a:t>
                      </a:r>
                      <a:r>
                        <a:rPr lang="en-US" altLang="zh-CN" sz="2400" b="1">
                          <a:latin typeface="Times New Roman"/>
                        </a:rPr>
                        <a:t>“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试触</a:t>
                      </a:r>
                      <a:r>
                        <a:rPr lang="en-US" altLang="zh-CN" sz="2400" b="1">
                          <a:latin typeface="Times New Roman"/>
                        </a:rPr>
                        <a:t>”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法选择合适的量程，被测电压不能超过电压表的量程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9712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3438" y="915988"/>
            <a:ext cx="579437" cy="536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9713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8613" y="915988"/>
            <a:ext cx="630237" cy="6064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714" name="矩形 15"/>
          <p:cNvSpPr/>
          <p:nvPr/>
        </p:nvSpPr>
        <p:spPr>
          <a:xfrm>
            <a:off x="3851275" y="1851025"/>
            <a:ext cx="80486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串联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9715" name="矩形 16"/>
          <p:cNvSpPr/>
          <p:nvPr/>
        </p:nvSpPr>
        <p:spPr>
          <a:xfrm>
            <a:off x="7515225" y="1851025"/>
            <a:ext cx="8016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并联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9716" name="矩形 17"/>
          <p:cNvSpPr/>
          <p:nvPr/>
        </p:nvSpPr>
        <p:spPr>
          <a:xfrm>
            <a:off x="3740150" y="2211388"/>
            <a:ext cx="49212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正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9717" name="矩形 18"/>
          <p:cNvSpPr/>
          <p:nvPr/>
        </p:nvSpPr>
        <p:spPr>
          <a:xfrm>
            <a:off x="3706813" y="2597150"/>
            <a:ext cx="4921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负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9718" name="矩形 19"/>
          <p:cNvSpPr/>
          <p:nvPr/>
        </p:nvSpPr>
        <p:spPr>
          <a:xfrm>
            <a:off x="7318375" y="2224088"/>
            <a:ext cx="4937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正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9719" name="矩形 20"/>
          <p:cNvSpPr/>
          <p:nvPr/>
        </p:nvSpPr>
        <p:spPr>
          <a:xfrm>
            <a:off x="7102475" y="2597150"/>
            <a:ext cx="4937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负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16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/>
      <p:bldP spid="29715" grpId="0"/>
      <p:bldP spid="29716" grpId="0"/>
      <p:bldP spid="29717" grpId="0"/>
      <p:bldP spid="29718" grpId="0"/>
      <p:bldP spid="297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40846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1746" name="表格 2"/>
          <p:cNvGraphicFramePr>
            <a:graphicFrameLocks noGrp="1"/>
          </p:cNvGraphicFramePr>
          <p:nvPr/>
        </p:nvGraphicFramePr>
        <p:xfrm>
          <a:off x="539750" y="630238"/>
          <a:ext cx="7561262" cy="3822700"/>
        </p:xfrm>
        <a:graphic>
          <a:graphicData uri="http://schemas.openxmlformats.org/drawingml/2006/table">
            <a:tbl>
              <a:tblPr/>
              <a:tblGrid>
                <a:gridCol w="769938"/>
                <a:gridCol w="769938"/>
                <a:gridCol w="1538288"/>
                <a:gridCol w="1539875"/>
                <a:gridCol w="1401762"/>
                <a:gridCol w="1541462"/>
              </a:tblGrid>
              <a:tr h="1573212"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电表异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常偏转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判断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 gridSpan="4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(1)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反向偏转：</a:t>
                      </a:r>
                      <a:r>
                        <a:rPr lang="zh-CN" altLang="zh-CN" sz="2400" b="1">
                          <a:latin typeface="宋体" pitchFamily="2" charset="-122"/>
                          <a:ea typeface="Times New Roman" panose="02020603050405020304"/>
                        </a:rPr>
                        <a:t> 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正负接线柱接反了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(2)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正向偏转幅度过小：</a:t>
                      </a:r>
                      <a:r>
                        <a:rPr lang="zh-CN" altLang="zh-CN" sz="2400" b="1">
                          <a:latin typeface="宋体" pitchFamily="2" charset="-122"/>
                          <a:ea typeface="Times New Roman" panose="02020603050405020304"/>
                        </a:rPr>
                        <a:t> 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所选量程过大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(3)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正向偏转到达右边没有刻度处：</a:t>
                      </a:r>
                      <a:r>
                        <a:rPr lang="zh-CN" altLang="zh-CN" sz="2400" b="1">
                          <a:latin typeface="宋体" pitchFamily="2" charset="-122"/>
                          <a:ea typeface="Times New Roman" panose="02020603050405020304"/>
                        </a:rPr>
                        <a:t> 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所选量程过小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</a:tr>
              <a:tr h="1368425"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表盘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</a:tr>
              <a:tr h="439738">
                <a:tc row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Times New Roman"/>
                          <a:ea typeface="宋体" pitchFamily="2" charset="-122"/>
                        </a:rPr>
                        <a:t>读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Times New Roman"/>
                          <a:ea typeface="宋体" pitchFamily="2" charset="-122"/>
                        </a:rPr>
                        <a:t>数</a:t>
                      </a:r>
                      <a:endParaRPr lang="zh-CN" altLang="en-US" sz="1800">
                        <a:latin typeface="Calibri" panose="020F0502020204030204" pitchFamily="34" charset="0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量程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 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～</a:t>
                      </a:r>
                      <a:r>
                        <a:rPr lang="en-US" altLang="zh-CN" sz="2400" b="1">
                          <a:latin typeface="Times New Roman"/>
                        </a:rPr>
                        <a:t> 0.6 A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 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～</a:t>
                      </a:r>
                      <a:r>
                        <a:rPr lang="en-US" altLang="zh-CN" sz="2400" b="1">
                          <a:latin typeface="Times New Roman"/>
                        </a:rPr>
                        <a:t> 3 A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 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～</a:t>
                      </a:r>
                      <a:r>
                        <a:rPr lang="en-US" altLang="zh-CN" sz="2400" b="1">
                          <a:latin typeface="Times New Roman"/>
                        </a:rPr>
                        <a:t> 3 V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 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～</a:t>
                      </a:r>
                      <a:r>
                        <a:rPr lang="en-US" altLang="zh-CN" sz="2400" b="1">
                          <a:latin typeface="Times New Roman"/>
                        </a:rPr>
                        <a:t> 15 V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41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B w="12700"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示数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______A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______A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______V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______V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239" marR="623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775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338" y="2249488"/>
            <a:ext cx="1730375" cy="1285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1776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1988" y="2224088"/>
            <a:ext cx="1812925" cy="13112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1777" name="矩形 6"/>
          <p:cNvSpPr/>
          <p:nvPr/>
        </p:nvSpPr>
        <p:spPr>
          <a:xfrm>
            <a:off x="2484438" y="3981450"/>
            <a:ext cx="5683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0.3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31778" name="矩形 7"/>
          <p:cNvSpPr/>
          <p:nvPr/>
        </p:nvSpPr>
        <p:spPr>
          <a:xfrm>
            <a:off x="3930650" y="3983038"/>
            <a:ext cx="5699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1.5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31779" name="矩形 8"/>
          <p:cNvSpPr/>
          <p:nvPr/>
        </p:nvSpPr>
        <p:spPr>
          <a:xfrm>
            <a:off x="5457825" y="3989388"/>
            <a:ext cx="5699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2.4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31780" name="矩形 9"/>
          <p:cNvSpPr/>
          <p:nvPr/>
        </p:nvSpPr>
        <p:spPr>
          <a:xfrm>
            <a:off x="6905625" y="3989388"/>
            <a:ext cx="49212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12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28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/>
      <p:bldP spid="31778" grpId="0"/>
      <p:bldP spid="31779" grpId="0"/>
      <p:bldP spid="317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2"/>
          <p:cNvGrpSpPr/>
          <p:nvPr/>
        </p:nvGrpSpPr>
        <p:grpSpPr>
          <a:xfrm>
            <a:off x="2517775" y="195263"/>
            <a:ext cx="4235450" cy="2008187"/>
            <a:chOff x="1847662" y="1504750"/>
            <a:chExt cx="5448676" cy="2584754"/>
          </a:xfrm>
        </p:grpSpPr>
        <p:grpSp>
          <p:nvGrpSpPr>
            <p:cNvPr id="33794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33795" name="圆角矩形 4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33796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33797" name="椭圆 25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98" name="椭圆 26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799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33800" name="椭圆 23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1" name="椭圆 2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802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33803" name="文本框 16"/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重点突破</a:t>
              </a:r>
            </a:p>
          </p:txBody>
        </p:sp>
        <p:grpSp>
          <p:nvGrpSpPr>
            <p:cNvPr id="33804" name="组合 9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33805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33806" name="椭圆 11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7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33808" name="矩形 1">
            <a:hlinkClick r:id="rId3" action="ppaction://hlinksldjump"/>
          </p:cNvPr>
          <p:cNvSpPr/>
          <p:nvPr/>
        </p:nvSpPr>
        <p:spPr>
          <a:xfrm>
            <a:off x="1471613" y="1563688"/>
            <a:ext cx="6326187" cy="461962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摩擦起电与电荷间的相互作用</a:t>
            </a:r>
          </a:p>
        </p:txBody>
      </p:sp>
      <p:sp>
        <p:nvSpPr>
          <p:cNvPr id="33809" name="矩形 2">
            <a:hlinkClick r:id="rId4" action="ppaction://hlinksldjump"/>
          </p:cNvPr>
          <p:cNvSpPr/>
          <p:nvPr/>
        </p:nvSpPr>
        <p:spPr>
          <a:xfrm>
            <a:off x="1485900" y="2139950"/>
            <a:ext cx="6326188" cy="461963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识别电路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sz="2400" b="1" kern="0">
              <a:solidFill>
                <a:prstClr val="white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3810" name="矩形 3">
            <a:hlinkClick r:id="rId5" action="ppaction://hlinksldjump"/>
          </p:cNvPr>
          <p:cNvSpPr/>
          <p:nvPr/>
        </p:nvSpPr>
        <p:spPr>
          <a:xfrm>
            <a:off x="1458913" y="2693988"/>
            <a:ext cx="6326187" cy="461962"/>
          </a:xfrm>
          <a:prstGeom prst="rect">
            <a:avLst/>
          </a:prstGeom>
          <a:solidFill>
            <a:srgbClr val="EF9F9F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串并联电路的电流电压特点</a:t>
            </a:r>
            <a:r>
              <a:rPr lang="en-US" altLang="zh-CN" sz="2400" b="1" kern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sz="2400" b="1" kern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 kern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sz="2400" b="1" kern="0">
              <a:solidFill>
                <a:prstClr val="white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3811" name="矩形 51">
            <a:hlinkClick r:id="rId6" action="ppaction://hlinksldjump"/>
          </p:cNvPr>
          <p:cNvSpPr/>
          <p:nvPr/>
        </p:nvSpPr>
        <p:spPr bwMode="auto">
          <a:xfrm>
            <a:off x="1458913" y="3279775"/>
            <a:ext cx="6326188" cy="460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·4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实验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探究串、并联电路的电流规律</a:t>
            </a:r>
          </a:p>
        </p:txBody>
      </p:sp>
      <p:pic>
        <p:nvPicPr>
          <p:cNvPr id="33812" name="Picture 7" descr="C:\Users\Administrator\Desktop\习题课件\返回框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450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3813" name="矩形 35">
            <a:hlinkClick r:id="rId9" action="ppaction://hlinksldjump"/>
          </p:cNvPr>
          <p:cNvSpPr/>
          <p:nvPr/>
        </p:nvSpPr>
        <p:spPr>
          <a:xfrm>
            <a:off x="1485900" y="3865563"/>
            <a:ext cx="6326188" cy="460375"/>
          </a:xfrm>
          <a:prstGeom prst="rect">
            <a:avLst/>
          </a:prstGeom>
          <a:solidFill>
            <a:srgbClr val="00B050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·5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实验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探究串、并联电路的电压规律</a:t>
            </a:r>
          </a:p>
        </p:txBody>
      </p:sp>
    </p:spTree>
    <p:extLst>
      <p:ext uri="{BB962C8B-B14F-4D97-AF65-F5344CB8AC3E}">
        <p14:creationId xmlns:p14="http://schemas.microsoft.com/office/powerpoint/2010/main" val="727225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09" grpId="0" animBg="1"/>
      <p:bldP spid="33810" grpId="0" animBg="1"/>
      <p:bldP spid="33811" grpId="0" animBg="1"/>
      <p:bldP spid="338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2"/>
          <p:cNvSpPr txBox="1">
            <a:spLocks noChangeArrowheads="1"/>
          </p:cNvSpPr>
          <p:nvPr/>
        </p:nvSpPr>
        <p:spPr bwMode="auto">
          <a:xfrm>
            <a:off x="468313" y="1058863"/>
            <a:ext cx="8115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】如图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所示，用丝绸摩擦玻璃棒，玻璃棒带正电的原因是，摩擦过程中玻璃棒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．失去电子　　　　　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．失去质子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．失去中子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．得到电子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5842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摩擦起电与电荷间的相互作用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35843" name="矩形 5"/>
          <p:cNvSpPr/>
          <p:nvPr/>
        </p:nvSpPr>
        <p:spPr>
          <a:xfrm>
            <a:off x="5148263" y="1720850"/>
            <a:ext cx="406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A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2250" y="2643188"/>
            <a:ext cx="2241550" cy="14732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863078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3"/>
          <p:cNvSpPr>
            <a:spLocks noChangeArrowheads="1"/>
          </p:cNvSpPr>
          <p:nvPr/>
        </p:nvSpPr>
        <p:spPr bwMode="auto">
          <a:xfrm>
            <a:off x="360363" y="717550"/>
            <a:ext cx="8459788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厦门质检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分】将带负电的橡胶棒靠近泡沫球，出现如图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的情形。若改用带正电的玻璃棒靠近这个泡沫球，下列推断正确的是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．若相互吸引，则泡沫球带正电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．若相互吸引，则泡沫球带负电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．若相互排斥，则泡沫球带正电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．若相互排斥，则泡沫球不带电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686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063" y="2000250"/>
            <a:ext cx="2849562" cy="22828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429677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56"/>
          <p:cNvGrpSpPr/>
          <p:nvPr/>
        </p:nvGrpSpPr>
        <p:grpSpPr>
          <a:xfrm>
            <a:off x="3568700" y="-561975"/>
            <a:ext cx="1755775" cy="1755775"/>
            <a:chOff x="2894659" y="1465288"/>
            <a:chExt cx="1727827" cy="1727827"/>
          </a:xfrm>
        </p:grpSpPr>
        <p:grpSp>
          <p:nvGrpSpPr>
            <p:cNvPr id="5122" name="组合 57"/>
            <p:cNvGrpSpPr>
              <a:grpSpLocks noGrp="1" noChangeAspect="1"/>
            </p:cNvGrpSpPr>
            <p:nvPr/>
          </p:nvGrpSpPr>
          <p:grpSpPr>
            <a:xfrm>
              <a:off x="2804310" y="1456286"/>
              <a:ext cx="1856504" cy="1856409"/>
              <a:chOff x="1827622" y="1343919"/>
              <a:chExt cx="2304000" cy="2304000"/>
            </a:xfrm>
          </p:grpSpPr>
        </p:grpSp>
        <p:sp>
          <p:nvSpPr>
            <p:cNvPr id="5123" name="流程图: 联系 32"/>
            <p:cNvSpPr/>
            <p:nvPr/>
          </p:nvSpPr>
          <p:spPr>
            <a:xfrm>
              <a:off x="2894659" y="1465288"/>
              <a:ext cx="1727827" cy="1727827"/>
            </a:xfrm>
            <a:prstGeom prst="flowChartConnector">
              <a:avLst/>
            </a:prstGeom>
            <a:noFill/>
            <a:ln w="3175">
              <a:solidFill>
                <a:srgbClr val="00B7CA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endParaRPr b="1" kern="0">
                <a:solidFill>
                  <a:srgbClr val="FFFFFF"/>
                </a:solidFill>
              </a:endParaRPr>
            </a:p>
          </p:txBody>
        </p:sp>
      </p:grpSp>
      <p:pic>
        <p:nvPicPr>
          <p:cNvPr id="5124" name="组合 6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666750"/>
            <a:ext cx="658813" cy="660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5" name="组合 6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13" y="325438"/>
            <a:ext cx="658812" cy="6588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6" name="组合 6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25" y="736600"/>
            <a:ext cx="612775" cy="6127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7" name="组合 70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63" y="762000"/>
            <a:ext cx="769937" cy="7699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8" name="组合 7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185738"/>
            <a:ext cx="585788" cy="5699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9" name="组合 76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175" y="1103313"/>
            <a:ext cx="601663" cy="6016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5130" name="文本框 131"/>
          <p:cNvSpPr/>
          <p:nvPr/>
        </p:nvSpPr>
        <p:spPr>
          <a:xfrm>
            <a:off x="3757613" y="101600"/>
            <a:ext cx="1414462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400" b="1" ker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目录</a:t>
            </a:r>
          </a:p>
        </p:txBody>
      </p:sp>
      <p:grpSp>
        <p:nvGrpSpPr>
          <p:cNvPr id="5131" name="组合 130"/>
          <p:cNvGrpSpPr/>
          <p:nvPr/>
        </p:nvGrpSpPr>
        <p:grpSpPr>
          <a:xfrm>
            <a:off x="2425700" y="2097088"/>
            <a:ext cx="4235450" cy="2008187"/>
            <a:chOff x="1847662" y="1504750"/>
            <a:chExt cx="5448676" cy="2584754"/>
          </a:xfrm>
        </p:grpSpPr>
        <p:grpSp>
          <p:nvGrpSpPr>
            <p:cNvPr id="5132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5133" name="圆角矩形 132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34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5135" name="椭圆 153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椭圆 15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37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5138" name="椭圆 151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椭圆 152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40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5141" name="文本框 16">
              <a:hlinkClick r:id="rId8" action="ppaction://hlinksldjump"/>
            </p:cNvPr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重点突破</a:t>
              </a:r>
            </a:p>
          </p:txBody>
        </p:sp>
        <p:grpSp>
          <p:nvGrpSpPr>
            <p:cNvPr id="5142" name="组合 137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5143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5144" name="椭圆 139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5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146" name="组合 159"/>
          <p:cNvGrpSpPr/>
          <p:nvPr/>
        </p:nvGrpSpPr>
        <p:grpSpPr>
          <a:xfrm>
            <a:off x="2425700" y="3222625"/>
            <a:ext cx="4449763" cy="2085975"/>
            <a:chOff x="2000534" y="2474331"/>
            <a:chExt cx="5723839" cy="2584754"/>
          </a:xfrm>
        </p:grpSpPr>
        <p:grpSp>
          <p:nvGrpSpPr>
            <p:cNvPr id="5147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5148" name="圆角矩形 161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49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5150" name="椭圆 178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椭圆 179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2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5153" name="椭圆 176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4" name="椭圆 17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5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5156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5157" name="椭圆 172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8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5159" name="组合 166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5160" name="文本框 47">
              <a:hlinkClick r:id="rId9" action="ppaction://hlinksldjump"/>
            </p:cNvPr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5161" name="组合 184"/>
          <p:cNvGrpSpPr/>
          <p:nvPr/>
        </p:nvGrpSpPr>
        <p:grpSpPr>
          <a:xfrm>
            <a:off x="2425700" y="987425"/>
            <a:ext cx="4192588" cy="1992313"/>
            <a:chOff x="1851755" y="1505713"/>
            <a:chExt cx="5440491" cy="2584754"/>
          </a:xfrm>
        </p:grpSpPr>
        <p:grpSp>
          <p:nvGrpSpPr>
            <p:cNvPr id="5162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5163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5164" name="圆角矩形 187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65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6" name="椭圆 200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67" name="椭圆 201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68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9" name="椭圆 198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0" name="椭圆 199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71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5172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5173" name="椭圆 194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4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5175" name="文本框 24">
                <a:hlinkClick r:id="rId10" action="ppaction://hlinksldjump"/>
              </p:cNvPr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知识梳理</a:t>
                </a:r>
              </a:p>
            </p:txBody>
          </p:sp>
          <p:sp>
            <p:nvSpPr>
              <p:cNvPr id="5176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113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4" name="矩形 5"/>
          <p:cNvSpPr/>
          <p:nvPr/>
        </p:nvSpPr>
        <p:spPr>
          <a:xfrm>
            <a:off x="828675" y="403225"/>
            <a:ext cx="7488238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判断物体带电情况的解题模型</a:t>
            </a:r>
            <a:endParaRPr lang="en-US" altLang="zh-CN" sz="2400" b="1" ker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ker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ker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ker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sz="2000" b="1" ker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判断物体的带电情况时，应从“电荷间的相互作用规律”和“带电体的性质”两个角度来判断。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38915" name="Picture 2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0" y="965200"/>
            <a:ext cx="3771900" cy="225742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38916" name="矩形 7"/>
          <p:cNvSpPr/>
          <p:nvPr/>
        </p:nvSpPr>
        <p:spPr>
          <a:xfrm>
            <a:off x="755650" y="4227513"/>
            <a:ext cx="7488238" cy="576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C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70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2"/>
          <p:cNvSpPr txBox="1">
            <a:spLocks noChangeArrowheads="1"/>
          </p:cNvSpPr>
          <p:nvPr/>
        </p:nvSpPr>
        <p:spPr bwMode="auto">
          <a:xfrm>
            <a:off x="488950" y="1058863"/>
            <a:ext cx="81153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】在如图所示的电路中，有三个开关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，如果仅将开关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闭合，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断开，则灯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联；如果将开关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闭合，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断开，则灯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联。如果将开关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都闭合，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电路处于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状态。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9938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识别电路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953735"/>
                </a:solidFill>
                <a:latin typeface="Times New Roman" pitchFamily="18" charset="0"/>
              </a:rPr>
              <a:t>高频考点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】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39939" name="矩形 6"/>
          <p:cNvSpPr>
            <a:spLocks noChangeArrowheads="1"/>
          </p:cNvSpPr>
          <p:nvPr/>
        </p:nvSpPr>
        <p:spPr bwMode="auto">
          <a:xfrm>
            <a:off x="7534275" y="1576388"/>
            <a:ext cx="4937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串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9940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2725738"/>
            <a:ext cx="2624138" cy="17907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9941" name="矩形 7"/>
          <p:cNvSpPr>
            <a:spLocks noChangeArrowheads="1"/>
          </p:cNvSpPr>
          <p:nvPr/>
        </p:nvSpPr>
        <p:spPr bwMode="auto">
          <a:xfrm>
            <a:off x="7499350" y="2139950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并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9942" name="矩形 8"/>
          <p:cNvSpPr>
            <a:spLocks noChangeArrowheads="1"/>
          </p:cNvSpPr>
          <p:nvPr/>
        </p:nvSpPr>
        <p:spPr bwMode="auto">
          <a:xfrm>
            <a:off x="2339975" y="3235325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短路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342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1" grpId="0"/>
      <p:bldP spid="399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3"/>
          <p:cNvSpPr>
            <a:spLocks noChangeArrowheads="1"/>
          </p:cNvSpPr>
          <p:nvPr/>
        </p:nvSpPr>
        <p:spPr bwMode="auto">
          <a:xfrm>
            <a:off x="755650" y="700088"/>
            <a:ext cx="74882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莆田质检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分】如图所示电路，闭合开关，以下判断正确的是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串联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．电流表测灯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电流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．电流表测灯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电流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．电流表测总电流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0962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288" y="1793875"/>
            <a:ext cx="2927350" cy="26368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2551204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6"/>
          <p:cNvSpPr/>
          <p:nvPr/>
        </p:nvSpPr>
        <p:spPr>
          <a:xfrm>
            <a:off x="768350" y="484188"/>
            <a:ext cx="7488238" cy="33448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识别串、并联电路的一般步骤： 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．先将电压表看作开路，电流表看作一根导线。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．根据电流流向法分析，从电源正极出发，沿着连通的导线标出电流的路径，最后回到电源负极，若只有一条电流路径，则各元件串联；若有两条及以上电流路径，则各元件并联。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41986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87" name="矩形 5"/>
          <p:cNvSpPr/>
          <p:nvPr/>
        </p:nvSpPr>
        <p:spPr>
          <a:xfrm>
            <a:off x="755650" y="3808413"/>
            <a:ext cx="7488238" cy="576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B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81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5"/>
          <p:cNvSpPr>
            <a:spLocks noChangeArrowheads="1"/>
          </p:cNvSpPr>
          <p:nvPr/>
        </p:nvSpPr>
        <p:spPr bwMode="auto">
          <a:xfrm>
            <a:off x="565150" y="1057275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】小明按如图甲所示的电路进行实验，闭合开关后两灯都正常发光，电压表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的示数为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 V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的示数如图乙所示，此时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示数为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________V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则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两端的电压为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________V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3010" name="矩形 15"/>
          <p:cNvSpPr>
            <a:spLocks noChangeArrowheads="1"/>
          </p:cNvSpPr>
          <p:nvPr/>
        </p:nvSpPr>
        <p:spPr bwMode="auto">
          <a:xfrm>
            <a:off x="539750" y="6270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串并联电路的电流电压特点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953735"/>
                </a:solidFill>
                <a:latin typeface="Times New Roman" pitchFamily="18" charset="0"/>
              </a:rPr>
              <a:t>高频考点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】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43011" name="矩形 6"/>
          <p:cNvSpPr>
            <a:spLocks noChangeArrowheads="1"/>
          </p:cNvSpPr>
          <p:nvPr/>
        </p:nvSpPr>
        <p:spPr bwMode="auto">
          <a:xfrm>
            <a:off x="2433638" y="2643188"/>
            <a:ext cx="338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2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3012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638" y="2284413"/>
            <a:ext cx="4775200" cy="22431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3013" name="矩形 7"/>
          <p:cNvSpPr>
            <a:spLocks noChangeArrowheads="1"/>
          </p:cNvSpPr>
          <p:nvPr/>
        </p:nvSpPr>
        <p:spPr bwMode="auto">
          <a:xfrm>
            <a:off x="1547813" y="3795713"/>
            <a:ext cx="338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1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30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5"/>
          <p:cNvSpPr>
            <a:spLocks noChangeArrowheads="1"/>
          </p:cNvSpPr>
          <p:nvPr/>
        </p:nvSpPr>
        <p:spPr bwMode="auto">
          <a:xfrm>
            <a:off x="565150" y="495300"/>
            <a:ext cx="802322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】如图所示的电路中，闭合开关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，灯泡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均发光，下列说法正确的是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．电流表测量干路的电流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．电压表示数等于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的电压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．只断开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，电流表示数不变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．只断开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，电压表示数变为零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4034" name="矩形 3"/>
          <p:cNvSpPr>
            <a:spLocks noChangeArrowheads="1"/>
          </p:cNvSpPr>
          <p:nvPr/>
        </p:nvSpPr>
        <p:spPr bwMode="auto">
          <a:xfrm>
            <a:off x="5295900" y="1046163"/>
            <a:ext cx="390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B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4035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1703388"/>
            <a:ext cx="2862263" cy="25971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4036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85970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15"/>
          <p:cNvSpPr>
            <a:spLocks noChangeArrowheads="1"/>
          </p:cNvSpPr>
          <p:nvPr/>
        </p:nvSpPr>
        <p:spPr bwMode="auto">
          <a:xfrm>
            <a:off x="633413" y="627063"/>
            <a:ext cx="6459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/>
              </a:rPr>
              <a:t>4    </a:t>
            </a:r>
            <a:r>
              <a:rPr sz="2400" b="1" kern="0">
                <a:solidFill>
                  <a:srgbClr val="E46C0A"/>
                </a:solidFill>
                <a:latin typeface="Times New Roman"/>
              </a:rPr>
              <a:t>实验</a:t>
            </a:r>
            <a:r>
              <a:rPr lang="en-US" altLang="zh-CN" sz="2400" b="1" kern="0">
                <a:solidFill>
                  <a:srgbClr val="E46C0A"/>
                </a:solidFill>
                <a:latin typeface="Times New Roman"/>
              </a:rPr>
              <a:t>:</a:t>
            </a:r>
            <a:r>
              <a:rPr sz="2400" b="1" kern="0">
                <a:solidFill>
                  <a:srgbClr val="E46C0A"/>
                </a:solidFill>
                <a:latin typeface="Times New Roman"/>
              </a:rPr>
              <a:t>探究串、并联电路的电流规律</a:t>
            </a:r>
          </a:p>
        </p:txBody>
      </p:sp>
      <p:sp>
        <p:nvSpPr>
          <p:cNvPr id="45058" name="矩形 5"/>
          <p:cNvSpPr>
            <a:spLocks noChangeArrowheads="1"/>
          </p:cNvSpPr>
          <p:nvPr/>
        </p:nvSpPr>
        <p:spPr bwMode="auto">
          <a:xfrm>
            <a:off x="581025" y="1103313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【实验剖析】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．实验器材：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规格不同的小灯泡、电流表、电源。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．电流表的使用与读数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电流表要串联接在电路中。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读数方法：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先看量程再读数。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22433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5"/>
          <p:cNvSpPr>
            <a:spLocks noChangeArrowheads="1"/>
          </p:cNvSpPr>
          <p:nvPr/>
        </p:nvSpPr>
        <p:spPr bwMode="auto">
          <a:xfrm>
            <a:off x="581025" y="484188"/>
            <a:ext cx="80232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．电路图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．实验步骤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选用不同规格的小灯泡，依据电路图连接电路，依次在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三点正确连接电流表进行测量。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记录实验数据。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换用其他规格的小灯泡再次实验。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6082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4438" y="700088"/>
            <a:ext cx="4924425" cy="17462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626605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5"/>
          <p:cNvSpPr>
            <a:spLocks noChangeArrowheads="1"/>
          </p:cNvSpPr>
          <p:nvPr/>
        </p:nvSpPr>
        <p:spPr bwMode="auto">
          <a:xfrm>
            <a:off x="652463" y="544513"/>
            <a:ext cx="80232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．实验拓展：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连接电路时，开关要处于断开状态，目的是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换用不同规格的小灯泡多次测量，保证实验规律具有普遍性。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．实验结论：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在串联电路中，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；在并联电路中，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7106" name="矩形 2"/>
          <p:cNvSpPr>
            <a:spLocks noChangeArrowheads="1"/>
          </p:cNvSpPr>
          <p:nvPr/>
        </p:nvSpPr>
        <p:spPr bwMode="auto">
          <a:xfrm>
            <a:off x="1547813" y="1619250"/>
            <a:ext cx="1422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保护电路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7107" name="矩形 3"/>
          <p:cNvSpPr>
            <a:spLocks noChangeArrowheads="1"/>
          </p:cNvSpPr>
          <p:nvPr/>
        </p:nvSpPr>
        <p:spPr bwMode="auto">
          <a:xfrm>
            <a:off x="5699125" y="3235325"/>
            <a:ext cx="20415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电流处处相等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7108" name="矩形 4"/>
          <p:cNvSpPr>
            <a:spLocks noChangeArrowheads="1"/>
          </p:cNvSpPr>
          <p:nvPr/>
        </p:nvSpPr>
        <p:spPr bwMode="auto">
          <a:xfrm>
            <a:off x="3132138" y="3821113"/>
            <a:ext cx="4206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干路电流等于各支路电流之和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48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0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5"/>
          <p:cNvSpPr>
            <a:spLocks noChangeArrowheads="1"/>
          </p:cNvSpPr>
          <p:nvPr/>
        </p:nvSpPr>
        <p:spPr bwMode="auto">
          <a:xfrm>
            <a:off x="652463" y="544513"/>
            <a:ext cx="80232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7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】实验小组用如图甲所示的电路来探究并联电路中电流的关系，其实验思路如下：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接好电路后，把电流表分别接入到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三处，测出第一组数据；为了防止个别偶然因素的影响，他们采用以下两种方法之一来重复实验，并完成第二次和第三次测量：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方法一：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改变电源电压。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方法二：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更换其中一条支路中的灯泡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规格不同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2741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5"/>
          <p:cNvGrpSpPr/>
          <p:nvPr/>
        </p:nvGrpSpPr>
        <p:grpSpPr>
          <a:xfrm>
            <a:off x="2425700" y="279400"/>
            <a:ext cx="4192588" cy="1992313"/>
            <a:chOff x="1851755" y="1505713"/>
            <a:chExt cx="5440491" cy="2584754"/>
          </a:xfrm>
        </p:grpSpPr>
        <p:grpSp>
          <p:nvGrpSpPr>
            <p:cNvPr id="6146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6147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6148" name="圆角矩形 8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149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0" name="椭圆 21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1" name="椭圆 22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2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3" name="椭圆 19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4" name="椭圆 20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5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6156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6157" name="椭圆 15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8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6159" name="文本框 24"/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知识梳理</a:t>
                </a:r>
              </a:p>
            </p:txBody>
          </p:sp>
          <p:sp>
            <p:nvSpPr>
              <p:cNvPr id="6160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  <p:sp>
        <p:nvSpPr>
          <p:cNvPr id="6161" name="矩形 1">
            <a:hlinkClick r:id="rId2" action="ppaction://hlinksldjump"/>
          </p:cNvPr>
          <p:cNvSpPr/>
          <p:nvPr/>
        </p:nvSpPr>
        <p:spPr>
          <a:xfrm>
            <a:off x="1835150" y="1685925"/>
            <a:ext cx="5788025" cy="460375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电荷</a:t>
            </a:r>
          </a:p>
        </p:txBody>
      </p:sp>
      <p:sp>
        <p:nvSpPr>
          <p:cNvPr id="6162" name="矩形 2">
            <a:hlinkClick r:id="rId3" action="ppaction://hlinksldjump"/>
          </p:cNvPr>
          <p:cNvSpPr/>
          <p:nvPr/>
        </p:nvSpPr>
        <p:spPr>
          <a:xfrm>
            <a:off x="1835150" y="2284413"/>
            <a:ext cx="5788025" cy="461962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电路</a:t>
            </a:r>
          </a:p>
        </p:txBody>
      </p:sp>
      <p:pic>
        <p:nvPicPr>
          <p:cNvPr id="6163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30675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64" name="矩形 27">
            <a:hlinkClick r:id="rId6" action="ppaction://hlinksldjump"/>
          </p:cNvPr>
          <p:cNvSpPr/>
          <p:nvPr/>
        </p:nvSpPr>
        <p:spPr>
          <a:xfrm>
            <a:off x="1835150" y="2859088"/>
            <a:ext cx="5788025" cy="460375"/>
          </a:xfrm>
          <a:prstGeom prst="rect">
            <a:avLst/>
          </a:prstGeom>
          <a:solidFill>
            <a:srgbClr val="FFC000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电流和电压</a:t>
            </a:r>
          </a:p>
        </p:txBody>
      </p:sp>
      <p:sp>
        <p:nvSpPr>
          <p:cNvPr id="6165" name="矩形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835150" y="3471863"/>
            <a:ext cx="5788025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·4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电流表和电压表</a:t>
            </a:r>
          </a:p>
        </p:txBody>
      </p:sp>
    </p:spTree>
    <p:extLst>
      <p:ext uri="{BB962C8B-B14F-4D97-AF65-F5344CB8AC3E}">
        <p14:creationId xmlns:p14="http://schemas.microsoft.com/office/powerpoint/2010/main" val="2245301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64" grpId="0" animBg="1"/>
      <p:bldP spid="61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180975"/>
            <a:ext cx="4648200" cy="20431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915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1888" y="239713"/>
            <a:ext cx="2171700" cy="1968500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9155" name="表格 3"/>
          <p:cNvGraphicFramePr>
            <a:graphicFrameLocks noGrp="1"/>
          </p:cNvGraphicFramePr>
          <p:nvPr/>
        </p:nvGraphicFramePr>
        <p:xfrm>
          <a:off x="622300" y="2193925"/>
          <a:ext cx="8172450" cy="2382202"/>
        </p:xfrm>
        <a:graphic>
          <a:graphicData uri="http://schemas.openxmlformats.org/drawingml/2006/table">
            <a:tbl>
              <a:tblPr/>
              <a:tblGrid>
                <a:gridCol w="2043112"/>
                <a:gridCol w="2043112"/>
                <a:gridCol w="2043112"/>
                <a:gridCol w="2043112"/>
              </a:tblGrid>
              <a:tr h="7350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 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A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处的电流</a:t>
                      </a:r>
                      <a:r>
                        <a:rPr lang="en-US" altLang="zh-CN" sz="2400" b="1" i="1">
                          <a:latin typeface="Times New Roman"/>
                        </a:rPr>
                        <a:t>I</a:t>
                      </a:r>
                      <a:r>
                        <a:rPr lang="en-US" altLang="zh-CN" sz="2400" b="1" i="1" baseline="-25000">
                          <a:latin typeface="Times New Roman"/>
                        </a:rPr>
                        <a:t>A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B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处的电流</a:t>
                      </a:r>
                      <a:r>
                        <a:rPr lang="en-US" altLang="zh-CN" sz="2400" b="1" i="1">
                          <a:latin typeface="Times New Roman"/>
                        </a:rPr>
                        <a:t>I</a:t>
                      </a:r>
                      <a:r>
                        <a:rPr lang="en-US" altLang="zh-CN" sz="2400" b="1" i="1" baseline="-25000">
                          <a:latin typeface="Times New Roman"/>
                        </a:rPr>
                        <a:t>B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C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处的电流</a:t>
                      </a:r>
                      <a:r>
                        <a:rPr lang="en-US" altLang="zh-CN" sz="2400" b="1" i="1">
                          <a:latin typeface="Times New Roman"/>
                        </a:rPr>
                        <a:t>I</a:t>
                      </a:r>
                      <a:r>
                        <a:rPr lang="en-US" altLang="zh-CN" sz="2400" b="1" i="1" baseline="-25000">
                          <a:latin typeface="Times New Roman"/>
                        </a:rPr>
                        <a:t>C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第一次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0.10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0.12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0.22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第二次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0.20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0.24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0.44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第三次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0.25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0.30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0.55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001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5"/>
          <p:cNvSpPr>
            <a:spLocks noChangeArrowheads="1"/>
          </p:cNvSpPr>
          <p:nvPr/>
        </p:nvSpPr>
        <p:spPr bwMode="auto">
          <a:xfrm>
            <a:off x="652463" y="544513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如图乙是某同学连接的并联电路的局部图，某次实验中，测量完干路电流之后，某同学想测量通过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的电流，为接入电流表，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四个接点中最方便的导线拆接点是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点，同时注意，在拆接电路时，开关必须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。若测量过程中，电流表出现图丙中的实验现象说明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0178" name="矩形 6"/>
          <p:cNvSpPr>
            <a:spLocks noChangeArrowheads="1"/>
          </p:cNvSpPr>
          <p:nvPr/>
        </p:nvSpPr>
        <p:spPr bwMode="auto">
          <a:xfrm>
            <a:off x="2124075" y="2139950"/>
            <a:ext cx="338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d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0179" name="矩形 7"/>
          <p:cNvSpPr>
            <a:spLocks noChangeArrowheads="1"/>
          </p:cNvSpPr>
          <p:nvPr/>
        </p:nvSpPr>
        <p:spPr bwMode="auto">
          <a:xfrm>
            <a:off x="1387475" y="2716213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断开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0180" name="矩形 8"/>
          <p:cNvSpPr>
            <a:spLocks noChangeArrowheads="1"/>
          </p:cNvSpPr>
          <p:nvPr/>
        </p:nvSpPr>
        <p:spPr bwMode="auto">
          <a:xfrm>
            <a:off x="2268538" y="3273425"/>
            <a:ext cx="35877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电流表正负接线柱接反了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1148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501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5"/>
          <p:cNvSpPr>
            <a:spLocks noChangeArrowheads="1"/>
          </p:cNvSpPr>
          <p:nvPr/>
        </p:nvSpPr>
        <p:spPr bwMode="auto">
          <a:xfrm>
            <a:off x="652463" y="715963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该同学表格设计中存在的不足之处是：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表格补充完整后，通过对上面数据的分析，后面两次实验是采用方法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进行的，可以得出结论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∶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并联电路干路中的电流等于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1202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03" name="矩形 3"/>
          <p:cNvSpPr>
            <a:spLocks noChangeArrowheads="1"/>
          </p:cNvSpPr>
          <p:nvPr/>
        </p:nvSpPr>
        <p:spPr bwMode="auto">
          <a:xfrm>
            <a:off x="1331913" y="1228725"/>
            <a:ext cx="20399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电流没有单位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1204" name="矩形 4"/>
          <p:cNvSpPr>
            <a:spLocks noChangeArrowheads="1"/>
          </p:cNvSpPr>
          <p:nvPr/>
        </p:nvSpPr>
        <p:spPr bwMode="auto">
          <a:xfrm>
            <a:off x="3203575" y="2343150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一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1205" name="矩形 6"/>
          <p:cNvSpPr>
            <a:spLocks noChangeArrowheads="1"/>
          </p:cNvSpPr>
          <p:nvPr/>
        </p:nvSpPr>
        <p:spPr bwMode="auto">
          <a:xfrm>
            <a:off x="5965825" y="2901950"/>
            <a:ext cx="23510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各支路电流之和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623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4"/>
          <p:cNvSpPr>
            <a:spLocks noChangeArrowheads="1"/>
          </p:cNvSpPr>
          <p:nvPr/>
        </p:nvSpPr>
        <p:spPr bwMode="auto">
          <a:xfrm>
            <a:off x="565150" y="871538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【实验剖析】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．主要实验器材：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规格不同的小灯泡、电压表、电源。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．电压表的使用与读数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电压表要并联接在电路中。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读数方法：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先看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量程再读数。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．电路图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2226" name="矩形 15"/>
          <p:cNvSpPr>
            <a:spLocks noChangeArrowheads="1"/>
          </p:cNvSpPr>
          <p:nvPr/>
        </p:nvSpPr>
        <p:spPr bwMode="auto">
          <a:xfrm>
            <a:off x="633413" y="555625"/>
            <a:ext cx="6459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/>
              </a:rPr>
              <a:t>5   </a:t>
            </a:r>
            <a:r>
              <a:rPr sz="2400" b="1" kern="0">
                <a:solidFill>
                  <a:srgbClr val="E46C0A"/>
                </a:solidFill>
                <a:latin typeface="Times New Roman"/>
              </a:rPr>
              <a:t>实验</a:t>
            </a:r>
            <a:r>
              <a:rPr lang="en-US" altLang="zh-CN" sz="2400" b="1" kern="0">
                <a:solidFill>
                  <a:srgbClr val="E46C0A"/>
                </a:solidFill>
                <a:latin typeface="Times New Roman"/>
              </a:rPr>
              <a:t>:</a:t>
            </a:r>
            <a:r>
              <a:rPr sz="2400" b="1" kern="0">
                <a:solidFill>
                  <a:srgbClr val="E46C0A"/>
                </a:solidFill>
                <a:latin typeface="Times New Roman"/>
              </a:rPr>
              <a:t>探究串、并联电路的电压规律</a:t>
            </a:r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7063" y="2628900"/>
            <a:ext cx="5726112" cy="21415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4584812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4"/>
          <p:cNvSpPr>
            <a:spLocks noChangeArrowheads="1"/>
          </p:cNvSpPr>
          <p:nvPr/>
        </p:nvSpPr>
        <p:spPr bwMode="auto">
          <a:xfrm>
            <a:off x="581025" y="739775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．实验步骤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选用不同规格的小灯泡，依据电路图连接电路。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分别测量出两个灯泡两端的电压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U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U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，再测量电源电压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U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记录实验数据。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换用其他规格的小灯泡再次实验。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114450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矩形 4"/>
          <p:cNvSpPr>
            <a:spLocks noChangeArrowheads="1"/>
          </p:cNvSpPr>
          <p:nvPr/>
        </p:nvSpPr>
        <p:spPr bwMode="auto">
          <a:xfrm>
            <a:off x="652463" y="627063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．实验拓展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连接电路时，开关要处于断开状态，目的是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换用不同规格的小灯泡多次测量，保证实验规律具有普遍性。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．实验结论：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4274" name="矩形 2"/>
          <p:cNvSpPr>
            <a:spLocks noChangeArrowheads="1"/>
          </p:cNvSpPr>
          <p:nvPr/>
        </p:nvSpPr>
        <p:spPr bwMode="auto">
          <a:xfrm>
            <a:off x="1493838" y="1724025"/>
            <a:ext cx="1422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保护电路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4275" name="矩形 3"/>
          <p:cNvSpPr>
            <a:spLocks noChangeArrowheads="1"/>
          </p:cNvSpPr>
          <p:nvPr/>
        </p:nvSpPr>
        <p:spPr bwMode="auto">
          <a:xfrm>
            <a:off x="2613025" y="3346450"/>
            <a:ext cx="60626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串联电路总电压等于各用电器两端电压之和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4276" name="矩形 6"/>
          <p:cNvSpPr>
            <a:spLocks noChangeArrowheads="1"/>
          </p:cNvSpPr>
          <p:nvPr/>
        </p:nvSpPr>
        <p:spPr bwMode="auto">
          <a:xfrm>
            <a:off x="971550" y="3905250"/>
            <a:ext cx="51355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并联电路中各支路两端的电压都相等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847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  <p:bldP spid="542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4"/>
          <p:cNvSpPr>
            <a:spLocks noChangeArrowheads="1"/>
          </p:cNvSpPr>
          <p:nvPr/>
        </p:nvSpPr>
        <p:spPr bwMode="auto">
          <a:xfrm>
            <a:off x="652463" y="555625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8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】用如图甲所示的电路来探究串联电路的电压特点。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实验中应选择规格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相同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不相同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的灯泡。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5298" name="矩形 6"/>
          <p:cNvSpPr>
            <a:spLocks noChangeArrowheads="1"/>
          </p:cNvSpPr>
          <p:nvPr/>
        </p:nvSpPr>
        <p:spPr bwMode="auto">
          <a:xfrm>
            <a:off x="3749675" y="3244850"/>
            <a:ext cx="1182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不相同</a:t>
            </a:r>
            <a:r>
              <a:rPr altLang="zh-CN" sz="2400" b="1" kern="0">
                <a:solidFill>
                  <a:srgbClr val="C00000"/>
                </a:solidFill>
                <a:ea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5299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875" y="1116013"/>
            <a:ext cx="2894013" cy="22113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5300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9338" y="1333500"/>
            <a:ext cx="2589212" cy="19589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98609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矩形 4"/>
          <p:cNvSpPr>
            <a:spLocks noChangeArrowheads="1"/>
          </p:cNvSpPr>
          <p:nvPr/>
        </p:nvSpPr>
        <p:spPr bwMode="auto">
          <a:xfrm>
            <a:off x="652463" y="627063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小明根据图甲连接好电路，闭合开关，发现两灯均不亮，且电压表示数接近电源电压，则电路故障可能是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排除故障后，小明再次闭合开关，电压表示数如图乙所示，则电压表的示数为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______V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，为了使实验结果更准确，接下来他应该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___________________________________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6322" name="矩形 2"/>
          <p:cNvSpPr>
            <a:spLocks noChangeArrowheads="1"/>
          </p:cNvSpPr>
          <p:nvPr/>
        </p:nvSpPr>
        <p:spPr bwMode="auto">
          <a:xfrm>
            <a:off x="1452563" y="1635125"/>
            <a:ext cx="2039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小灯泡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断路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6323" name="矩形 3"/>
          <p:cNvSpPr>
            <a:spLocks noChangeArrowheads="1"/>
          </p:cNvSpPr>
          <p:nvPr/>
        </p:nvSpPr>
        <p:spPr bwMode="auto">
          <a:xfrm>
            <a:off x="4521200" y="2787650"/>
            <a:ext cx="338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2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6324" name="矩形 5"/>
          <p:cNvSpPr>
            <a:spLocks noChangeArrowheads="1"/>
          </p:cNvSpPr>
          <p:nvPr/>
        </p:nvSpPr>
        <p:spPr bwMode="auto">
          <a:xfrm>
            <a:off x="1217613" y="3892550"/>
            <a:ext cx="5118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断开开关，将电压表换接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0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～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3 V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量程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3159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4"/>
          <p:cNvSpPr>
            <a:spLocks noChangeArrowheads="1"/>
          </p:cNvSpPr>
          <p:nvPr/>
        </p:nvSpPr>
        <p:spPr bwMode="auto">
          <a:xfrm>
            <a:off x="652463" y="484188"/>
            <a:ext cx="80232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用电压表测出灯泡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两端的电压及电源电压的值分别为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U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U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U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，经过多次实验，得到的数据记录在下表中，分析实验数据，可得到串联电路的电压特点是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用公式写出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7346" name="矩形 2"/>
          <p:cNvSpPr>
            <a:spLocks noChangeArrowheads="1"/>
          </p:cNvSpPr>
          <p:nvPr/>
        </p:nvSpPr>
        <p:spPr bwMode="auto">
          <a:xfrm>
            <a:off x="1200150" y="2066925"/>
            <a:ext cx="167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U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U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＋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U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/>
              </a:rPr>
              <a:t>2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57347" name="表格 6"/>
          <p:cNvGraphicFramePr>
            <a:graphicFrameLocks noGrp="1"/>
          </p:cNvGraphicFramePr>
          <p:nvPr/>
        </p:nvGraphicFramePr>
        <p:xfrm>
          <a:off x="1547812" y="2813050"/>
          <a:ext cx="5829300" cy="1655762"/>
        </p:xfrm>
        <a:graphic>
          <a:graphicData uri="http://schemas.openxmlformats.org/drawingml/2006/table">
            <a:tbl>
              <a:tblPr/>
              <a:tblGrid>
                <a:gridCol w="1952625"/>
                <a:gridCol w="1292225"/>
                <a:gridCol w="1292225"/>
                <a:gridCol w="1292225"/>
              </a:tblGrid>
              <a:tr h="4143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实验次数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U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en-US" altLang="zh-CN" sz="2400" b="1">
                          <a:latin typeface="Times New Roman"/>
                        </a:rPr>
                        <a:t>/V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U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r>
                        <a:rPr lang="en-US" altLang="zh-CN" sz="2400" b="1">
                          <a:latin typeface="Times New Roman"/>
                        </a:rPr>
                        <a:t>/V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U</a:t>
                      </a:r>
                      <a:r>
                        <a:rPr lang="en-US" altLang="zh-CN" sz="2400" b="1">
                          <a:latin typeface="Times New Roman"/>
                        </a:rPr>
                        <a:t>/V 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43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2.3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0.7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3.0 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2.0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1.0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3.0 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43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3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1.7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1.3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3.0 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185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4"/>
          <p:cNvSpPr>
            <a:spLocks noChangeArrowheads="1"/>
          </p:cNvSpPr>
          <p:nvPr/>
        </p:nvSpPr>
        <p:spPr bwMode="auto">
          <a:xfrm>
            <a:off x="652463" y="1133475"/>
            <a:ext cx="802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(5)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小明进行多次实验的主要目的是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8370" name="矩形 2"/>
          <p:cNvSpPr>
            <a:spLocks noChangeArrowheads="1"/>
          </p:cNvSpPr>
          <p:nvPr/>
        </p:nvSpPr>
        <p:spPr bwMode="auto">
          <a:xfrm>
            <a:off x="5580063" y="1112838"/>
            <a:ext cx="20415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寻找普遍规律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8371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9051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8175" y="1492250"/>
            <a:ext cx="6229350" cy="2565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0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电荷</a:t>
            </a:r>
          </a:p>
        </p:txBody>
      </p:sp>
      <p:sp>
        <p:nvSpPr>
          <p:cNvPr id="7171" name="矩形 1"/>
          <p:cNvSpPr/>
          <p:nvPr/>
        </p:nvSpPr>
        <p:spPr>
          <a:xfrm>
            <a:off x="5368925" y="228600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吸引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7172" name="矩形 11"/>
          <p:cNvSpPr/>
          <p:nvPr/>
        </p:nvSpPr>
        <p:spPr>
          <a:xfrm>
            <a:off x="4597400" y="302895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转移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7173" name="矩形 12"/>
          <p:cNvSpPr/>
          <p:nvPr/>
        </p:nvSpPr>
        <p:spPr>
          <a:xfrm>
            <a:off x="3203575" y="3508375"/>
            <a:ext cx="4937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负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7174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40"/>
          <a:stretch>
            <a:fillRect/>
          </a:stretch>
        </p:blipFill>
        <p:spPr>
          <a:xfrm>
            <a:off x="1643063" y="1416050"/>
            <a:ext cx="174625" cy="26543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13" y="2159000"/>
            <a:ext cx="501650" cy="9667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6" name="矩形 8"/>
          <p:cNvSpPr/>
          <p:nvPr/>
        </p:nvSpPr>
        <p:spPr>
          <a:xfrm>
            <a:off x="6670675" y="3478213"/>
            <a:ext cx="4937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正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7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组合 27"/>
          <p:cNvGrpSpPr/>
          <p:nvPr/>
        </p:nvGrpSpPr>
        <p:grpSpPr>
          <a:xfrm>
            <a:off x="2425700" y="269875"/>
            <a:ext cx="4449763" cy="2085975"/>
            <a:chOff x="2000534" y="2474331"/>
            <a:chExt cx="5723839" cy="2584754"/>
          </a:xfrm>
        </p:grpSpPr>
        <p:grpSp>
          <p:nvGrpSpPr>
            <p:cNvPr id="59394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59395" name="圆角矩形 29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9396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59397" name="椭圆 46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398" name="椭圆 4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399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59400" name="椭圆 44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401" name="椭圆 45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402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59403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59404" name="椭圆 40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405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59406" name="组合 34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59407" name="文本框 47"/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年中考聚焦</a:t>
              </a:r>
            </a:p>
          </p:txBody>
        </p:sp>
      </p:grpSp>
      <p:grpSp>
        <p:nvGrpSpPr>
          <p:cNvPr id="59408" name="组合 1"/>
          <p:cNvGrpSpPr/>
          <p:nvPr/>
        </p:nvGrpSpPr>
        <p:grpSpPr>
          <a:xfrm>
            <a:off x="1592263" y="1924050"/>
            <a:ext cx="542925" cy="547688"/>
            <a:chOff x="1153731" y="1592014"/>
            <a:chExt cx="543166" cy="547688"/>
          </a:xfrm>
        </p:grpSpPr>
        <p:pic>
          <p:nvPicPr>
            <p:cNvPr id="59409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9410" name="矩形 53">
              <a:hlinkClick r:id="rId2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1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9411" name="组合 1"/>
          <p:cNvGrpSpPr/>
          <p:nvPr/>
        </p:nvGrpSpPr>
        <p:grpSpPr>
          <a:xfrm>
            <a:off x="2843213" y="1924050"/>
            <a:ext cx="542925" cy="547688"/>
            <a:chOff x="1153731" y="1592014"/>
            <a:chExt cx="543166" cy="547688"/>
          </a:xfrm>
        </p:grpSpPr>
        <p:pic>
          <p:nvPicPr>
            <p:cNvPr id="59412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9413" name="矩形 32">
              <a:hlinkClick r:id="rId4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2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9414" name="组合 1"/>
          <p:cNvGrpSpPr/>
          <p:nvPr/>
        </p:nvGrpSpPr>
        <p:grpSpPr>
          <a:xfrm>
            <a:off x="4275138" y="1924050"/>
            <a:ext cx="542925" cy="547688"/>
            <a:chOff x="1153731" y="1592014"/>
            <a:chExt cx="543166" cy="547688"/>
          </a:xfrm>
        </p:grpSpPr>
        <p:pic>
          <p:nvPicPr>
            <p:cNvPr id="59415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9416" name="矩形 41">
              <a:hlinkClick r:id="rId5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3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pic>
        <p:nvPicPr>
          <p:cNvPr id="59417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450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59418" name="组合 1"/>
          <p:cNvGrpSpPr/>
          <p:nvPr/>
        </p:nvGrpSpPr>
        <p:grpSpPr>
          <a:xfrm>
            <a:off x="5730875" y="1924050"/>
            <a:ext cx="542925" cy="547688"/>
            <a:chOff x="1153731" y="1592014"/>
            <a:chExt cx="543166" cy="547688"/>
          </a:xfrm>
        </p:grpSpPr>
        <p:pic>
          <p:nvPicPr>
            <p:cNvPr id="59419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9420" name="矩形 55">
              <a:hlinkClick r:id="rId8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4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2414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矩形 4"/>
          <p:cNvSpPr>
            <a:spLocks noChangeArrowheads="1"/>
          </p:cNvSpPr>
          <p:nvPr/>
        </p:nvSpPr>
        <p:spPr bwMode="auto">
          <a:xfrm>
            <a:off x="565150" y="642938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分】需要制作一个具有如下功能的选答器：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单选题有两个可供选择的答案，与两个答案对应的红、绿灯分别由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S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两个开关控制，选择哪个答案就闭合对应的开关，使相应的灯发光。下列设计简图符合上述要求的是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741368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42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8500" y="333375"/>
            <a:ext cx="5207000" cy="44767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43" name="矩形 5"/>
          <p:cNvSpPr/>
          <p:nvPr/>
        </p:nvSpPr>
        <p:spPr>
          <a:xfrm>
            <a:off x="2701925" y="2074863"/>
            <a:ext cx="501650" cy="78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500" kern="0">
                <a:solidFill>
                  <a:srgbClr val="C00000"/>
                </a:solidFill>
                <a:latin typeface="Times New Roman" pitchFamily="18" charset="0"/>
              </a:rPr>
              <a:t>√</a:t>
            </a:r>
            <a:endParaRPr sz="4500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97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2.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2017·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分】如图所示的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吸引现象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由静电引起的是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2466" name="矩形 3"/>
          <p:cNvSpPr>
            <a:spLocks noChangeArrowheads="1"/>
          </p:cNvSpPr>
          <p:nvPr/>
        </p:nvSpPr>
        <p:spPr bwMode="auto">
          <a:xfrm>
            <a:off x="1547813" y="1216025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2467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2468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975" y="1249363"/>
            <a:ext cx="5233988" cy="1660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2469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8713" y="2979738"/>
            <a:ext cx="4837112" cy="2017712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97929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矩形 4"/>
          <p:cNvSpPr>
            <a:spLocks noChangeArrowheads="1"/>
          </p:cNvSpPr>
          <p:nvPr/>
        </p:nvSpPr>
        <p:spPr bwMode="auto">
          <a:xfrm>
            <a:off x="565150" y="668338"/>
            <a:ext cx="8023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分】一台标有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“5 V 2.5 W”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的带有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USB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接口的小电风扇，线圈电阻为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1Ω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，正常工作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 min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，产生的热量是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______J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。工作一段时间后的风扇叶片黏有不少灰尘，这属于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现象。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867415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64514" name="对象 5"/>
          <p:cNvGraphicFramePr>
            <a:graphicFrameLocks noChangeAspect="1"/>
          </p:cNvGraphicFramePr>
          <p:nvPr/>
        </p:nvGraphicFramePr>
        <p:xfrm>
          <a:off x="963613" y="698500"/>
          <a:ext cx="71374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6" imgW="7137400" imgH="3009900" progId="Word.Document.8">
                  <p:embed/>
                </p:oleObj>
              </mc:Choice>
              <mc:Fallback>
                <p:oleObj r:id="rId6" imgW="7137400" imgH="3009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3613" y="698500"/>
                        <a:ext cx="7137400" cy="300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矩形 6"/>
          <p:cNvSpPr/>
          <p:nvPr/>
        </p:nvSpPr>
        <p:spPr>
          <a:xfrm>
            <a:off x="827088" y="3651250"/>
            <a:ext cx="5119687" cy="576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15</a:t>
            </a:r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；静电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06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4"/>
          <p:cNvSpPr>
            <a:spLocks noChangeArrowheads="1"/>
          </p:cNvSpPr>
          <p:nvPr/>
        </p:nvSpPr>
        <p:spPr bwMode="auto">
          <a:xfrm>
            <a:off x="652463" y="622300"/>
            <a:ext cx="80232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2018·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分】如图为悬挂在一起的两个气球，被毛织品擦过后彼此排斥分开，此时两个气球带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同种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异种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电荷，气球是因为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而带电。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553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175" y="2574925"/>
            <a:ext cx="1954213" cy="17256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5539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5540" name="矩形 5"/>
          <p:cNvSpPr>
            <a:spLocks noChangeArrowheads="1"/>
          </p:cNvSpPr>
          <p:nvPr/>
        </p:nvSpPr>
        <p:spPr bwMode="auto">
          <a:xfrm>
            <a:off x="1349375" y="1690688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同种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5541" name="矩形 6"/>
          <p:cNvSpPr>
            <a:spLocks noChangeArrowheads="1"/>
          </p:cNvSpPr>
          <p:nvPr/>
        </p:nvSpPr>
        <p:spPr bwMode="auto">
          <a:xfrm>
            <a:off x="1360488" y="2249488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摩擦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5542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642600" y="11874500"/>
            <a:ext cx="3429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859787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1813" y="673100"/>
            <a:ext cx="6731000" cy="37973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8" name="矩形 13"/>
          <p:cNvSpPr/>
          <p:nvPr/>
        </p:nvSpPr>
        <p:spPr>
          <a:xfrm>
            <a:off x="2422525" y="1058863"/>
            <a:ext cx="4937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负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19" name="矩形 14"/>
          <p:cNvSpPr/>
          <p:nvPr/>
        </p:nvSpPr>
        <p:spPr>
          <a:xfrm>
            <a:off x="6875463" y="1058863"/>
            <a:ext cx="4953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正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0" name="矩形 15"/>
          <p:cNvSpPr/>
          <p:nvPr/>
        </p:nvSpPr>
        <p:spPr>
          <a:xfrm>
            <a:off x="5795963" y="19827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排斥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1" name="矩形 16"/>
          <p:cNvSpPr/>
          <p:nvPr/>
        </p:nvSpPr>
        <p:spPr>
          <a:xfrm>
            <a:off x="2403475" y="2424113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吸引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40"/>
          <a:stretch>
            <a:fillRect/>
          </a:stretch>
        </p:blipFill>
        <p:spPr>
          <a:xfrm>
            <a:off x="1470025" y="700088"/>
            <a:ext cx="257175" cy="38846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2159000"/>
            <a:ext cx="501650" cy="9667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4" name="矩形 9"/>
          <p:cNvSpPr/>
          <p:nvPr/>
        </p:nvSpPr>
        <p:spPr>
          <a:xfrm>
            <a:off x="1979613" y="3948113"/>
            <a:ext cx="26590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同种电荷相互排斥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9225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640205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  <p:bldP spid="9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5"/>
          <p:cNvSpPr>
            <a:spLocks noChangeArrowheads="1"/>
          </p:cNvSpPr>
          <p:nvPr/>
        </p:nvSpPr>
        <p:spPr bwMode="auto">
          <a:xfrm>
            <a:off x="539750" y="555625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电路</a:t>
            </a:r>
          </a:p>
        </p:txBody>
      </p:sp>
      <p:sp>
        <p:nvSpPr>
          <p:cNvPr id="11266" name="Text Box 22"/>
          <p:cNvSpPr txBox="1">
            <a:spLocks noChangeArrowheads="1"/>
          </p:cNvSpPr>
          <p:nvPr/>
        </p:nvSpPr>
        <p:spPr bwMode="auto">
          <a:xfrm>
            <a:off x="468313" y="915988"/>
            <a:ext cx="811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．电路的组成：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11267" name="表格 3"/>
          <p:cNvGraphicFramePr>
            <a:graphicFrameLocks noGrp="1"/>
          </p:cNvGraphicFramePr>
          <p:nvPr/>
        </p:nvGraphicFramePr>
        <p:xfrm>
          <a:off x="1835150" y="1563688"/>
          <a:ext cx="5589588" cy="3013074"/>
        </p:xfrm>
        <a:graphic>
          <a:graphicData uri="http://schemas.openxmlformats.org/drawingml/2006/table">
            <a:tbl>
              <a:tblPr/>
              <a:tblGrid>
                <a:gridCol w="1308100"/>
                <a:gridCol w="4281488"/>
              </a:tblGrid>
              <a:tr h="95726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电源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3032" marR="53032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提供电能的装置，使用时将其他形式的能转化为电能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3032" marR="53032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开关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3032" marR="53032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控制电路的通断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3032" marR="53032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95726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用电器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3032" marR="53032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消耗电能的装置，使用时将电能转化为其他形式的能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3032" marR="53032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导线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3032" marR="53032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连接电路各元件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3032" marR="53032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4822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2"/>
          <p:cNvSpPr txBox="1">
            <a:spLocks noChangeArrowheads="1"/>
          </p:cNvSpPr>
          <p:nvPr/>
        </p:nvSpPr>
        <p:spPr bwMode="auto">
          <a:xfrm>
            <a:off x="468313" y="411163"/>
            <a:ext cx="811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2.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电路的三种状态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13314" name="表格 4"/>
          <p:cNvGraphicFramePr>
            <a:graphicFrameLocks noGrp="1"/>
          </p:cNvGraphicFramePr>
          <p:nvPr/>
        </p:nvGraphicFramePr>
        <p:xfrm>
          <a:off x="1116012" y="1022350"/>
          <a:ext cx="6985000" cy="3349626"/>
        </p:xfrm>
        <a:graphic>
          <a:graphicData uri="http://schemas.openxmlformats.org/drawingml/2006/table">
            <a:tbl>
              <a:tblPr/>
              <a:tblGrid>
                <a:gridCol w="1511300"/>
                <a:gridCol w="2736850"/>
                <a:gridCol w="2736850"/>
              </a:tblGrid>
              <a:tr h="4953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定义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特点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通路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处处连通的电路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电路中有电流，用电器能工作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9096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开路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(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断路</a:t>
                      </a:r>
                      <a:r>
                        <a:rPr lang="en-US" altLang="zh-CN" sz="2400" b="1">
                          <a:latin typeface="Times New Roman"/>
                        </a:rPr>
                        <a:t>)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在某处断开的电路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电路中无电流，用电器不能工作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2128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短路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导线不经过用电器直接跟电源两极连接的电路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电路中电流很大，用电器不工作，容易烧坏电源或导线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2536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表格 7"/>
          <p:cNvGraphicFramePr>
            <a:graphicFrameLocks noGrp="1"/>
          </p:cNvGraphicFramePr>
          <p:nvPr/>
        </p:nvGraphicFramePr>
        <p:xfrm>
          <a:off x="1258888" y="1030288"/>
          <a:ext cx="6696075" cy="3557588"/>
        </p:xfrm>
        <a:graphic>
          <a:graphicData uri="http://schemas.openxmlformats.org/drawingml/2006/table">
            <a:tbl>
              <a:tblPr/>
              <a:tblGrid>
                <a:gridCol w="1463675"/>
                <a:gridCol w="2473325"/>
                <a:gridCol w="2759075"/>
              </a:tblGrid>
              <a:tr h="6953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串联电路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并联电路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2779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定义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各元件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顺次相连的电路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各元件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分别连接在一起的电路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5843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电路图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379" name="矩形 3"/>
          <p:cNvSpPr/>
          <p:nvPr/>
        </p:nvSpPr>
        <p:spPr>
          <a:xfrm>
            <a:off x="3713163" y="18938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首尾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68313" y="411163"/>
            <a:ext cx="811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3.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串联电路和并联电路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15381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113" y="2989263"/>
            <a:ext cx="1958975" cy="14843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82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7213" y="2982913"/>
            <a:ext cx="1887537" cy="16017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83" name="矩形 15"/>
          <p:cNvSpPr/>
          <p:nvPr/>
        </p:nvSpPr>
        <p:spPr>
          <a:xfrm>
            <a:off x="6373813" y="189865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首尾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9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表格 7"/>
          <p:cNvGraphicFramePr>
            <a:graphicFrameLocks noGrp="1"/>
          </p:cNvGraphicFramePr>
          <p:nvPr/>
        </p:nvGraphicFramePr>
        <p:xfrm>
          <a:off x="900112" y="619125"/>
          <a:ext cx="7200901" cy="3930651"/>
        </p:xfrm>
        <a:graphic>
          <a:graphicData uri="http://schemas.openxmlformats.org/drawingml/2006/table">
            <a:tbl>
              <a:tblPr/>
              <a:tblGrid>
                <a:gridCol w="1139825"/>
                <a:gridCol w="3030538"/>
                <a:gridCol w="3030538"/>
              </a:tblGrid>
              <a:tr h="5873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串联电路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并联电路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6716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特征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电路中只有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条电流路径，各用电器会互相干扰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电路中至少有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条电流路径，各用电器不会互相干扰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6716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开关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作用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控制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电路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  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开关控制整个电路，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开关只控制其所在支路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478" marR="1247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427" name="矩形 2"/>
          <p:cNvSpPr/>
          <p:nvPr/>
        </p:nvSpPr>
        <p:spPr>
          <a:xfrm>
            <a:off x="3862388" y="1246188"/>
            <a:ext cx="4937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一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7428" name="矩形 3"/>
          <p:cNvSpPr/>
          <p:nvPr/>
        </p:nvSpPr>
        <p:spPr>
          <a:xfrm>
            <a:off x="3213100" y="347345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整个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7429" name="矩形 6"/>
          <p:cNvSpPr/>
          <p:nvPr/>
        </p:nvSpPr>
        <p:spPr>
          <a:xfrm>
            <a:off x="7164388" y="1276350"/>
            <a:ext cx="49371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两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7430" name="矩形 8"/>
          <p:cNvSpPr/>
          <p:nvPr/>
        </p:nvSpPr>
        <p:spPr>
          <a:xfrm>
            <a:off x="5245100" y="2982913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干路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7431" name="矩形 9"/>
          <p:cNvSpPr/>
          <p:nvPr/>
        </p:nvSpPr>
        <p:spPr>
          <a:xfrm>
            <a:off x="6432550" y="354965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支路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49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17428" grpId="0"/>
      <p:bldP spid="17429" grpId="0"/>
      <p:bldP spid="17430" grpId="0"/>
      <p:bldP spid="1743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1605</Words>
  <Application>Microsoft Office PowerPoint</Application>
  <PresentationFormat>全屏显示(16:9)</PresentationFormat>
  <Paragraphs>327</Paragraphs>
  <Slides>46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9" baseType="lpstr">
      <vt:lpstr>Office 主题</vt:lpstr>
      <vt:lpstr>2_自定义设计方案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</cp:revision>
  <dcterms:created xsi:type="dcterms:W3CDTF">2021-03-14T01:54:00Z</dcterms:created>
  <dcterms:modified xsi:type="dcterms:W3CDTF">2021-03-14T02:07:53Z</dcterms:modified>
</cp:coreProperties>
</file>