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saveSubsetFonts="1">
  <p:sldMasterIdLst>
    <p:sldMasterId id="2147483648" r:id="rId1"/>
  </p:sldMasterIdLst>
  <p:notesMasterIdLst>
    <p:notesMasterId r:id="rId2"/>
  </p:notesMasterIdLst>
  <p:sldIdLst>
    <p:sldId id="256" r:id="rId3"/>
    <p:sldId id="262" r:id="rId4"/>
    <p:sldId id="276" r:id="rId5"/>
    <p:sldId id="277" r:id="rId6"/>
    <p:sldId id="257" r:id="rId7"/>
    <p:sldId id="278" r:id="rId8"/>
    <p:sldId id="263" r:id="rId9"/>
    <p:sldId id="264" r:id="rId10"/>
    <p:sldId id="265" r:id="rId11"/>
    <p:sldId id="266" r:id="rId12"/>
    <p:sldId id="284" r:id="rId13"/>
    <p:sldId id="269" r:id="rId14"/>
    <p:sldId id="270" r:id="rId15"/>
    <p:sldId id="271" r:id="rId16"/>
    <p:sldId id="286" r:id="rId17"/>
    <p:sldId id="289" r:id="rId18"/>
    <p:sldId id="290" r:id="rId19"/>
    <p:sldId id="295" r:id="rId20"/>
    <p:sldId id="279" r:id="rId21"/>
    <p:sldId id="280" r:id="rId22"/>
    <p:sldId id="281" r:id="rId23"/>
    <p:sldId id="282" r:id="rId24"/>
    <p:sldId id="283" r:id="rId25"/>
    <p:sldId id="291" r:id="rId26"/>
    <p:sldId id="292" r:id="rId27"/>
    <p:sldId id="294" r:id="rId28"/>
  </p:sldIdLst>
  <p:sldSz cx="12192000" cy="6858000"/>
  <p:notesSz cx="6858000" cy="9144000"/>
  <p:custDataLst>
    <p:tags r:id="rId2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96" y="186"/>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notesMaster" Target="notesMasters/notesMaster1.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tags" Target="tags/tag1.xml" /><Relationship Id="rId3" Type="http://schemas.openxmlformats.org/officeDocument/2006/relationships/slide" Target="slides/slide1.xml" /><Relationship Id="rId30" Type="http://schemas.openxmlformats.org/officeDocument/2006/relationships/presProps" Target="presProps.xml" /><Relationship Id="rId31" Type="http://schemas.openxmlformats.org/officeDocument/2006/relationships/viewProps" Target="viewProps.xml" /><Relationship Id="rId32" Type="http://schemas.openxmlformats.org/officeDocument/2006/relationships/theme" Target="theme/theme1.xml" /><Relationship Id="rId33" Type="http://schemas.openxmlformats.org/officeDocument/2006/relationships/tableStyles" Target="tableStyles.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CDDC83-966B-4000-990A-E9D991F4F739}" type="datetimeFigureOut">
              <a:rPr lang="zh-CN" altLang="en-US" smtClean="0"/>
              <a:t>2021/9/4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866EA7-5193-4F8A-9E06-6074B0C32B84}" type="slidenum">
              <a:rPr lang="zh-CN" altLang="en-US" smtClean="0"/>
              <a:t>‹#›</a:t>
            </a:fld>
            <a:endParaRPr lang="zh-CN" altLang="en-US"/>
          </a:p>
        </p:txBody>
      </p:sp>
    </p:spTree>
    <p:extLst>
      <p:ext uri="{BB962C8B-B14F-4D97-AF65-F5344CB8AC3E}">
        <p14:creationId xmlns:p14="http://schemas.microsoft.com/office/powerpoint/2010/main" val="129122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200" b="0" i="0" kern="1200">
                <a:solidFill>
                  <a:schemeClr val="tx1"/>
                </a:solidFill>
                <a:effectLst/>
                <a:latin typeface="+mn-lt"/>
                <a:ea typeface="+mn-ea"/>
                <a:cs typeface="+mn-cs"/>
              </a:rPr>
              <a:t>说明:本题考查学生对阿基米德原理的认识,巩固浮力的大小只与液体的密度和排开液体的体积有关，与其他因素无关。</a:t>
            </a:r>
          </a:p>
        </p:txBody>
      </p:sp>
      <p:sp>
        <p:nvSpPr>
          <p:cNvPr id="4" name="灯片编号占位符 3"/>
          <p:cNvSpPr>
            <a:spLocks noGrp="1"/>
          </p:cNvSpPr>
          <p:nvPr>
            <p:ph type="sldNum" sz="quarter" idx="5"/>
          </p:nvPr>
        </p:nvSpPr>
        <p:spPr/>
        <p:txBody>
          <a:bodyPr/>
          <a:lstStyle/>
          <a:p>
            <a:fld id="{CE866EA7-5193-4F8A-9E06-6074B0C32B84}" type="slidenum">
              <a:rPr lang="zh-CN" altLang="en-US" smtClean="0"/>
              <a:t>8</a:t>
            </a:fld>
            <a:endParaRPr lang="zh-CN" altLang="en-US"/>
          </a:p>
        </p:txBody>
      </p:sp>
    </p:spTree>
    <p:extLst>
      <p:ext uri="{BB962C8B-B14F-4D97-AF65-F5344CB8AC3E}">
        <p14:creationId xmlns:p14="http://schemas.microsoft.com/office/powerpoint/2010/main" val="1740909302"/>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a:extLst>
              <a:ext uri="{FF2B5EF4-FFF2-40B4-BE49-F238E27FC236}">
                <a16:creationId xmlns:a16="http://schemas.microsoft.com/office/drawing/2014/main" xmlns="" id="{05310257-DE35-4856-9E21-86F111981AE1}"/>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xmlns="" id="{2083BAEF-35BF-431A-B89D-20B9FE0DDA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xmlns="" id="{589457C4-A282-4290-BB83-2F0D9C99E756}"/>
              </a:ext>
            </a:extLst>
          </p:cNvPr>
          <p:cNvSpPr>
            <a:spLocks noGrp="1"/>
          </p:cNvSpPr>
          <p:nvPr>
            <p:ph type="dt" sz="half" idx="10"/>
          </p:nvPr>
        </p:nvSpPr>
        <p:spPr/>
        <p:txBody>
          <a:bodyPr/>
          <a:lstStyle/>
          <a:p>
            <a:fld id="{607D1112-E59D-4563-9086-54751C714485}" type="datetimeFigureOut">
              <a:rPr lang="zh-CN" altLang="en-US" smtClean="0"/>
              <a:t>2021/9/4</a:t>
            </a:fld>
            <a:endParaRPr lang="zh-CN" altLang="en-US"/>
          </a:p>
        </p:txBody>
      </p:sp>
      <p:sp>
        <p:nvSpPr>
          <p:cNvPr id="5" name="页脚占位符 4">
            <a:extLst>
              <a:ext uri="{FF2B5EF4-FFF2-40B4-BE49-F238E27FC236}">
                <a16:creationId xmlns:a16="http://schemas.microsoft.com/office/drawing/2014/main" xmlns="" id="{FBB162E9-73BE-46EA-AF0A-65505782568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AE6DD687-7A9F-46D9-8DD7-53503D999A57}"/>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4083733632"/>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a:extLst>
              <a:ext uri="{FF2B5EF4-FFF2-40B4-BE49-F238E27FC236}">
                <a16:creationId xmlns:a16="http://schemas.microsoft.com/office/drawing/2014/main" xmlns="" id="{4D363752-8097-4B2F-9E2B-E35C83CF3419}"/>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xmlns="" id="{0382B5C7-7581-4D9A-960A-3798C7AC57EF}"/>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xmlns="" id="{FF4198E6-D181-446F-8548-FD8551F69C03}"/>
              </a:ext>
            </a:extLst>
          </p:cNvPr>
          <p:cNvSpPr>
            <a:spLocks noGrp="1"/>
          </p:cNvSpPr>
          <p:nvPr>
            <p:ph type="dt" sz="half" idx="10"/>
          </p:nvPr>
        </p:nvSpPr>
        <p:spPr/>
        <p:txBody>
          <a:bodyPr/>
          <a:lstStyle/>
          <a:p>
            <a:fld id="{607D1112-E59D-4563-9086-54751C714485}" type="datetimeFigureOut">
              <a:rPr lang="zh-CN" altLang="en-US" smtClean="0"/>
              <a:t>2021/9/4</a:t>
            </a:fld>
            <a:endParaRPr lang="zh-CN" altLang="en-US"/>
          </a:p>
        </p:txBody>
      </p:sp>
      <p:sp>
        <p:nvSpPr>
          <p:cNvPr id="5" name="页脚占位符 4">
            <a:extLst>
              <a:ext uri="{FF2B5EF4-FFF2-40B4-BE49-F238E27FC236}">
                <a16:creationId xmlns:a16="http://schemas.microsoft.com/office/drawing/2014/main" xmlns="" id="{CDB89E92-EC29-4F9E-A29F-C2B855D676F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3935CF21-89E8-4137-92D5-C9F2B4F18B21}"/>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930325882"/>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a:extLst>
              <a:ext uri="{FF2B5EF4-FFF2-40B4-BE49-F238E27FC236}">
                <a16:creationId xmlns:a16="http://schemas.microsoft.com/office/drawing/2014/main" xmlns="" id="{40C2870B-95A9-407B-A052-9F6F7F7E5BF3}"/>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xmlns="" id="{087EF804-9554-4F5E-BCF5-EBA8F4A35656}"/>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xmlns="" id="{A111FABE-6320-4CDF-A8B1-ED534128E33E}"/>
              </a:ext>
            </a:extLst>
          </p:cNvPr>
          <p:cNvSpPr>
            <a:spLocks noGrp="1"/>
          </p:cNvSpPr>
          <p:nvPr>
            <p:ph type="dt" sz="half" idx="10"/>
          </p:nvPr>
        </p:nvSpPr>
        <p:spPr/>
        <p:txBody>
          <a:bodyPr/>
          <a:lstStyle/>
          <a:p>
            <a:fld id="{607D1112-E59D-4563-9086-54751C714485}" type="datetimeFigureOut">
              <a:rPr lang="zh-CN" altLang="en-US" smtClean="0"/>
              <a:t>2021/9/4</a:t>
            </a:fld>
            <a:endParaRPr lang="zh-CN" altLang="en-US"/>
          </a:p>
        </p:txBody>
      </p:sp>
      <p:sp>
        <p:nvSpPr>
          <p:cNvPr id="5" name="页脚占位符 4">
            <a:extLst>
              <a:ext uri="{FF2B5EF4-FFF2-40B4-BE49-F238E27FC236}">
                <a16:creationId xmlns:a16="http://schemas.microsoft.com/office/drawing/2014/main" xmlns="" id="{0A944B69-3C15-4E60-8C66-7AF1B50EFAA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DBA1A12F-A921-46BC-80BC-6AA020C5951D}"/>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103918864"/>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a:extLst>
              <a:ext uri="{FF2B5EF4-FFF2-40B4-BE49-F238E27FC236}">
                <a16:creationId xmlns:a16="http://schemas.microsoft.com/office/drawing/2014/main" xmlns="" id="{9E65FF9C-B8E0-4EBD-97A2-87713C450664}"/>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xmlns="" id="{917541B2-8A09-4D39-9001-2933C408CAD7}"/>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xmlns="" id="{5C23404D-F9EF-4111-B4FD-50F75BC9DAFC}"/>
              </a:ext>
            </a:extLst>
          </p:cNvPr>
          <p:cNvSpPr>
            <a:spLocks noGrp="1"/>
          </p:cNvSpPr>
          <p:nvPr>
            <p:ph type="dt" sz="half" idx="10"/>
          </p:nvPr>
        </p:nvSpPr>
        <p:spPr/>
        <p:txBody>
          <a:bodyPr/>
          <a:lstStyle/>
          <a:p>
            <a:fld id="{607D1112-E59D-4563-9086-54751C714485}" type="datetimeFigureOut">
              <a:rPr lang="zh-CN" altLang="en-US" smtClean="0"/>
              <a:t>2021/9/4</a:t>
            </a:fld>
            <a:endParaRPr lang="zh-CN" altLang="en-US"/>
          </a:p>
        </p:txBody>
      </p:sp>
      <p:sp>
        <p:nvSpPr>
          <p:cNvPr id="5" name="页脚占位符 4">
            <a:extLst>
              <a:ext uri="{FF2B5EF4-FFF2-40B4-BE49-F238E27FC236}">
                <a16:creationId xmlns:a16="http://schemas.microsoft.com/office/drawing/2014/main" xmlns="" id="{34026113-0122-4CC2-9CB1-7E4C858446A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999B1D82-167A-4D19-84AD-80BAE0E69FF4}"/>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1477076725"/>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a:extLst>
              <a:ext uri="{FF2B5EF4-FFF2-40B4-BE49-F238E27FC236}">
                <a16:creationId xmlns:a16="http://schemas.microsoft.com/office/drawing/2014/main" xmlns="" id="{73EB7194-2CFC-4C10-B042-880E89F899FE}"/>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xmlns="" id="{DD2E4570-CFBD-4DB6-B925-ED1ADD4782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xmlns="" id="{2580E946-83F7-49DA-8A14-EE3F18A67683}"/>
              </a:ext>
            </a:extLst>
          </p:cNvPr>
          <p:cNvSpPr>
            <a:spLocks noGrp="1"/>
          </p:cNvSpPr>
          <p:nvPr>
            <p:ph type="dt" sz="half" idx="10"/>
          </p:nvPr>
        </p:nvSpPr>
        <p:spPr/>
        <p:txBody>
          <a:bodyPr/>
          <a:lstStyle/>
          <a:p>
            <a:fld id="{607D1112-E59D-4563-9086-54751C714485}" type="datetimeFigureOut">
              <a:rPr lang="zh-CN" altLang="en-US" smtClean="0"/>
              <a:t>2021/9/4</a:t>
            </a:fld>
            <a:endParaRPr lang="zh-CN" altLang="en-US"/>
          </a:p>
        </p:txBody>
      </p:sp>
      <p:sp>
        <p:nvSpPr>
          <p:cNvPr id="5" name="页脚占位符 4">
            <a:extLst>
              <a:ext uri="{FF2B5EF4-FFF2-40B4-BE49-F238E27FC236}">
                <a16:creationId xmlns:a16="http://schemas.microsoft.com/office/drawing/2014/main" xmlns="" id="{F4D6F896-50B3-4A3B-BE79-77016BE779D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E084A64A-66BC-4C39-B124-EFA2E222B246}"/>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2136862878"/>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a:extLst>
              <a:ext uri="{FF2B5EF4-FFF2-40B4-BE49-F238E27FC236}">
                <a16:creationId xmlns:a16="http://schemas.microsoft.com/office/drawing/2014/main" xmlns="" id="{16CDAECB-9026-47F5-AC47-5924478DBEE7}"/>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xmlns="" id="{BD64EAA2-E03A-42AB-B593-4A9F4AA78D82}"/>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xmlns="" id="{7E60A2B6-CF95-4031-8C10-12D89F45FE8E}"/>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xmlns="" id="{2D989A8B-2E7D-4300-B828-5214A7465E35}"/>
              </a:ext>
            </a:extLst>
          </p:cNvPr>
          <p:cNvSpPr>
            <a:spLocks noGrp="1"/>
          </p:cNvSpPr>
          <p:nvPr>
            <p:ph type="dt" sz="half" idx="10"/>
          </p:nvPr>
        </p:nvSpPr>
        <p:spPr/>
        <p:txBody>
          <a:bodyPr/>
          <a:lstStyle/>
          <a:p>
            <a:fld id="{607D1112-E59D-4563-9086-54751C714485}" type="datetimeFigureOut">
              <a:rPr lang="zh-CN" altLang="en-US" smtClean="0"/>
              <a:t>2021/9/4</a:t>
            </a:fld>
            <a:endParaRPr lang="zh-CN" altLang="en-US"/>
          </a:p>
        </p:txBody>
      </p:sp>
      <p:sp>
        <p:nvSpPr>
          <p:cNvPr id="6" name="页脚占位符 5">
            <a:extLst>
              <a:ext uri="{FF2B5EF4-FFF2-40B4-BE49-F238E27FC236}">
                <a16:creationId xmlns:a16="http://schemas.microsoft.com/office/drawing/2014/main" xmlns="" id="{9DA48D3B-F3B1-4EF7-B927-D64079949EAD}"/>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xmlns="" id="{F50F543A-C82B-4310-A769-5548BF7E808A}"/>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2256936877"/>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a:extLst>
              <a:ext uri="{FF2B5EF4-FFF2-40B4-BE49-F238E27FC236}">
                <a16:creationId xmlns:a16="http://schemas.microsoft.com/office/drawing/2014/main" xmlns="" id="{DF5D50C3-DC7C-46CD-A3E1-B24E075A3044}"/>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xmlns="" id="{FA088684-3765-46F0-A349-4EE757ADD9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xmlns="" id="{205C4330-45AE-4198-A03D-962EB9BC19F1}"/>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xmlns="" id="{B4E4C597-8EA1-4BC6-A92E-0AA2E211D5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xmlns="" id="{F8511063-8138-44C1-8FF1-C452E56FA347}"/>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xmlns="" id="{32B528B0-E5E6-4C71-B971-CCA834A0510F}"/>
              </a:ext>
            </a:extLst>
          </p:cNvPr>
          <p:cNvSpPr>
            <a:spLocks noGrp="1"/>
          </p:cNvSpPr>
          <p:nvPr>
            <p:ph type="dt" sz="half" idx="10"/>
          </p:nvPr>
        </p:nvSpPr>
        <p:spPr/>
        <p:txBody>
          <a:bodyPr/>
          <a:lstStyle/>
          <a:p>
            <a:fld id="{607D1112-E59D-4563-9086-54751C714485}" type="datetimeFigureOut">
              <a:rPr lang="zh-CN" altLang="en-US" smtClean="0"/>
              <a:t>2021/9/4</a:t>
            </a:fld>
            <a:endParaRPr lang="zh-CN" altLang="en-US"/>
          </a:p>
        </p:txBody>
      </p:sp>
      <p:sp>
        <p:nvSpPr>
          <p:cNvPr id="8" name="页脚占位符 7">
            <a:extLst>
              <a:ext uri="{FF2B5EF4-FFF2-40B4-BE49-F238E27FC236}">
                <a16:creationId xmlns:a16="http://schemas.microsoft.com/office/drawing/2014/main" xmlns="" id="{67C0F87A-5BC8-4019-AF25-A5D3A031A044}"/>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xmlns="" id="{66FCB0A2-03CE-45E3-9FA3-71925900A697}"/>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3090146663"/>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a:extLst>
              <a:ext uri="{FF2B5EF4-FFF2-40B4-BE49-F238E27FC236}">
                <a16:creationId xmlns:a16="http://schemas.microsoft.com/office/drawing/2014/main" xmlns="" id="{1A8F993A-8A23-440A-B2BD-CC92B2DBFCDA}"/>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xmlns="" id="{FF4491B2-5558-4D64-9378-AF9D89FC9688}"/>
              </a:ext>
            </a:extLst>
          </p:cNvPr>
          <p:cNvSpPr>
            <a:spLocks noGrp="1"/>
          </p:cNvSpPr>
          <p:nvPr>
            <p:ph type="dt" sz="half" idx="10"/>
          </p:nvPr>
        </p:nvSpPr>
        <p:spPr/>
        <p:txBody>
          <a:bodyPr/>
          <a:lstStyle/>
          <a:p>
            <a:fld id="{607D1112-E59D-4563-9086-54751C714485}" type="datetimeFigureOut">
              <a:rPr lang="zh-CN" altLang="en-US" smtClean="0"/>
              <a:t>2021/9/4</a:t>
            </a:fld>
            <a:endParaRPr lang="zh-CN" altLang="en-US"/>
          </a:p>
        </p:txBody>
      </p:sp>
      <p:sp>
        <p:nvSpPr>
          <p:cNvPr id="4" name="页脚占位符 3">
            <a:extLst>
              <a:ext uri="{FF2B5EF4-FFF2-40B4-BE49-F238E27FC236}">
                <a16:creationId xmlns:a16="http://schemas.microsoft.com/office/drawing/2014/main" xmlns="" id="{D46D18EC-7E54-4D0C-86AF-C4734E4B7345}"/>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xmlns="" id="{252E0A11-5662-4124-9C88-2258345F9040}"/>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2076848030"/>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a:extLst>
              <a:ext uri="{FF2B5EF4-FFF2-40B4-BE49-F238E27FC236}">
                <a16:creationId xmlns:a16="http://schemas.microsoft.com/office/drawing/2014/main" xmlns="" id="{FBA06F80-DF5E-4EC5-A2C8-634B98D3F229}"/>
              </a:ext>
            </a:extLst>
          </p:cNvPr>
          <p:cNvSpPr>
            <a:spLocks noGrp="1"/>
          </p:cNvSpPr>
          <p:nvPr>
            <p:ph type="dt" sz="half" idx="10"/>
          </p:nvPr>
        </p:nvSpPr>
        <p:spPr/>
        <p:txBody>
          <a:bodyPr/>
          <a:lstStyle/>
          <a:p>
            <a:fld id="{607D1112-E59D-4563-9086-54751C714485}" type="datetimeFigureOut">
              <a:rPr lang="zh-CN" altLang="en-US" smtClean="0"/>
              <a:t>2021/9/4</a:t>
            </a:fld>
            <a:endParaRPr lang="zh-CN" altLang="en-US"/>
          </a:p>
        </p:txBody>
      </p:sp>
      <p:sp>
        <p:nvSpPr>
          <p:cNvPr id="3" name="页脚占位符 2">
            <a:extLst>
              <a:ext uri="{FF2B5EF4-FFF2-40B4-BE49-F238E27FC236}">
                <a16:creationId xmlns:a16="http://schemas.microsoft.com/office/drawing/2014/main" xmlns="" id="{190B0E54-66A5-43FA-94F1-C58E43D3A24B}"/>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xmlns="" id="{864BFF8C-E646-40DC-921A-0ABC64739680}"/>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958120431"/>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xmlns="" id="{318A40E0-7894-4BF2-8663-AAA205B360F7}"/>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xmlns="" id="{E0D061A4-A07B-4F5E-940C-4555EF6BE7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xmlns="" id="{CE83A0FF-C8E2-408C-BF62-22F3E9884F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xmlns="" id="{96832E3A-DBA6-45BE-A39C-4B9C5F92AF32}"/>
              </a:ext>
            </a:extLst>
          </p:cNvPr>
          <p:cNvSpPr>
            <a:spLocks noGrp="1"/>
          </p:cNvSpPr>
          <p:nvPr>
            <p:ph type="dt" sz="half" idx="10"/>
          </p:nvPr>
        </p:nvSpPr>
        <p:spPr/>
        <p:txBody>
          <a:bodyPr/>
          <a:lstStyle/>
          <a:p>
            <a:fld id="{607D1112-E59D-4563-9086-54751C714485}" type="datetimeFigureOut">
              <a:rPr lang="zh-CN" altLang="en-US" smtClean="0"/>
              <a:t>2021/9/4</a:t>
            </a:fld>
            <a:endParaRPr lang="zh-CN" altLang="en-US"/>
          </a:p>
        </p:txBody>
      </p:sp>
      <p:sp>
        <p:nvSpPr>
          <p:cNvPr id="6" name="页脚占位符 5">
            <a:extLst>
              <a:ext uri="{FF2B5EF4-FFF2-40B4-BE49-F238E27FC236}">
                <a16:creationId xmlns:a16="http://schemas.microsoft.com/office/drawing/2014/main" xmlns="" id="{5748C0AE-52F1-4CF9-9A7E-168F4B4FE8C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xmlns="" id="{420ECAF7-D6B5-4FC8-873C-023EE8DB0B5F}"/>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2097032685"/>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xmlns="" id="{5A502F03-D269-4265-90DF-107669C17A17}"/>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xmlns="" id="{185588C2-EFAF-414C-ADBE-672D319856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xmlns="" id="{7E450E08-0A5C-45BE-82BA-3E732D34E0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xmlns="" id="{CAC47CCB-004A-42B6-88E9-B0FFD1E2AD2F}"/>
              </a:ext>
            </a:extLst>
          </p:cNvPr>
          <p:cNvSpPr>
            <a:spLocks noGrp="1"/>
          </p:cNvSpPr>
          <p:nvPr>
            <p:ph type="dt" sz="half" idx="10"/>
          </p:nvPr>
        </p:nvSpPr>
        <p:spPr/>
        <p:txBody>
          <a:bodyPr/>
          <a:lstStyle/>
          <a:p>
            <a:fld id="{607D1112-E59D-4563-9086-54751C714485}" type="datetimeFigureOut">
              <a:rPr lang="zh-CN" altLang="en-US" smtClean="0"/>
              <a:t>2021/9/4</a:t>
            </a:fld>
            <a:endParaRPr lang="zh-CN" altLang="en-US"/>
          </a:p>
        </p:txBody>
      </p:sp>
      <p:sp>
        <p:nvSpPr>
          <p:cNvPr id="6" name="页脚占位符 5">
            <a:extLst>
              <a:ext uri="{FF2B5EF4-FFF2-40B4-BE49-F238E27FC236}">
                <a16:creationId xmlns:a16="http://schemas.microsoft.com/office/drawing/2014/main" xmlns="" id="{DB52455B-4C4C-4E09-8D0B-097695651BB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xmlns="" id="{4B0DBEAD-AC34-4A08-B145-9C7416D56752}"/>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43188135"/>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image" Target="../media/image1.png"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12">
            <a:lum/>
          </a:blip>
          <a:stretch>
            <a:fillRect/>
          </a:stretch>
        </a:blipFill>
        <a:effectLst/>
      </p:bgPr>
    </p:bg>
    <p:spTree>
      <p:nvGrpSpPr>
        <p:cNvPr id="1" name=""/>
        <p:cNvGrpSpPr/>
        <p:nvPr/>
      </p:nvGrpSpPr>
      <p:grpSpPr>
        <a:xfrm>
          <a:off x="0" y="0"/>
          <a:ext cx="0" cy="0"/>
        </a:xfrm>
      </p:grpSpPr>
      <p:sp>
        <p:nvSpPr>
          <p:cNvPr id="2" name="标题占位符 1">
            <a:extLst>
              <a:ext uri="{FF2B5EF4-FFF2-40B4-BE49-F238E27FC236}">
                <a16:creationId xmlns:a16="http://schemas.microsoft.com/office/drawing/2014/main" xmlns="" id="{4F3270FB-6D88-43F2-84AB-3C84742A58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xmlns="" id="{D5DC6066-1297-4FE2-B3A5-B04E881D83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0"/>
            <a:r>
              <a:rPr lang="zh-CN" altLang="en-US"/>
              <a:t>二级</a:t>
            </a:r>
          </a:p>
          <a:p>
            <a:pPr lvl="0"/>
            <a:r>
              <a:rPr lang="zh-CN" altLang="en-US"/>
              <a:t>三级</a:t>
            </a:r>
          </a:p>
          <a:p>
            <a:pPr lvl="0"/>
            <a:r>
              <a:rPr lang="zh-CN" altLang="en-US"/>
              <a:t>四级</a:t>
            </a:r>
          </a:p>
          <a:p>
            <a:pPr lvl="0"/>
            <a:r>
              <a:rPr lang="zh-CN" altLang="en-US"/>
              <a:t>五级</a:t>
            </a:r>
          </a:p>
        </p:txBody>
      </p:sp>
      <p:sp>
        <p:nvSpPr>
          <p:cNvPr id="4" name="日期占位符 3">
            <a:extLst>
              <a:ext uri="{FF2B5EF4-FFF2-40B4-BE49-F238E27FC236}">
                <a16:creationId xmlns:a16="http://schemas.microsoft.com/office/drawing/2014/main" xmlns="" id="{B4F736C9-BF1F-4F04-A112-4BFA1D35E0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C879DD-168D-47EB-8D42-A59CE8CAA0DD}" type="datetimeFigureOut">
              <a:rPr lang="zh-CN" altLang="en-US" smtClean="0"/>
              <a:t>2021/9/4</a:t>
            </a:fld>
          </a:p>
        </p:txBody>
      </p:sp>
      <p:sp>
        <p:nvSpPr>
          <p:cNvPr id="5" name="页脚占位符 4">
            <a:extLst>
              <a:ext uri="{FF2B5EF4-FFF2-40B4-BE49-F238E27FC236}">
                <a16:creationId xmlns:a16="http://schemas.microsoft.com/office/drawing/2014/main" xmlns="" id="{089432E9-F0A9-434D-AEA2-6280325D9E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xmlns="" id="{CA404515-5648-4AF5-9A71-4D686A88EA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839F3E-F7E8-41FB-8DDD-6679251AA049}" type="slidenum">
              <a:rPr lang="zh-CN" altLang="en-US" smtClean="0"/>
              <a:t>‹#›</a:t>
            </a:fld>
          </a:p>
        </p:txBody>
      </p:sp>
    </p:spTree>
    <p:extLst>
      <p:ext uri="{BB962C8B-B14F-4D97-AF65-F5344CB8AC3E}">
        <p14:creationId xmlns:p14="http://schemas.microsoft.com/office/powerpoint/2010/main" val="149130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jpe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7.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7.pn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7.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12.png" /><Relationship Id="rId4" Type="http://schemas.openxmlformats.org/officeDocument/2006/relationships/image" Target="../media/image7.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7.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13.png" /><Relationship Id="rId4" Type="http://schemas.openxmlformats.org/officeDocument/2006/relationships/image" Target="../media/image7.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7.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7.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7.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7.pn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7.png"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7.png"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14.png" /><Relationship Id="rId4" Type="http://schemas.openxmlformats.org/officeDocument/2006/relationships/image" Target="../media/image7.png"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15.png" /><Relationship Id="rId4" Type="http://schemas.openxmlformats.org/officeDocument/2006/relationships/image" Target="../media/image7.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5.png" /><Relationship Id="rId4" Type="http://schemas.openxmlformats.org/officeDocument/2006/relationships/image" Target="../media/image6.png" /><Relationship Id="rId5" Type="http://schemas.openxmlformats.org/officeDocument/2006/relationships/image" Target="../media/image7.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7.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8.png" /><Relationship Id="rId4" Type="http://schemas.openxmlformats.org/officeDocument/2006/relationships/image" Target="../media/image7.pn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9.png" /><Relationship Id="rId4" Type="http://schemas.openxmlformats.org/officeDocument/2006/relationships/image" Target="../media/image10.png" /><Relationship Id="rId5" Type="http://schemas.openxmlformats.org/officeDocument/2006/relationships/image" Target="../media/image7.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xml" /><Relationship Id="rId3" Type="http://schemas.openxmlformats.org/officeDocument/2006/relationships/image" Target="../media/image4.jpeg" /><Relationship Id="rId4" Type="http://schemas.openxmlformats.org/officeDocument/2006/relationships/image" Target="../media/image11.png" /><Relationship Id="rId5" Type="http://schemas.openxmlformats.org/officeDocument/2006/relationships/image" Target="../media/image7.pn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7.pn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4" name="矩形 3">
            <a:extLst>
              <a:ext uri="{FF2B5EF4-FFF2-40B4-BE49-F238E27FC236}">
                <a16:creationId xmlns:a16="http://schemas.microsoft.com/office/drawing/2014/main" xmlns="" id="{12EBB991-39C7-4B7B-8BCC-77185C2FB111}"/>
              </a:ext>
            </a:extLst>
          </p:cNvPr>
          <p:cNvSpPr/>
          <p:nvPr/>
        </p:nvSpPr>
        <p:spPr>
          <a:xfrm>
            <a:off x="2951748" y="1194741"/>
            <a:ext cx="6096000" cy="762000"/>
          </a:xfrm>
          <a:prstGeom prst="rect">
            <a:avLst/>
          </a:prstGeom>
        </p:spPr>
        <p:txBody>
          <a:bodyPr>
            <a:spAutoFit/>
          </a:bodyPr>
          <a:lstStyle/>
          <a:p>
            <a:r>
              <a:rPr lang="zh-CN" altLang="en-US" sz="4400" b="1">
                <a:effectLst>
                  <a:glow rad="63500">
                    <a:schemeClr val="accent5">
                      <a:satMod val="175000"/>
                      <a:alpha val="40000"/>
                    </a:schemeClr>
                  </a:glow>
                </a:effectLst>
              </a:rPr>
              <a:t>人教版八年级上册物理</a:t>
            </a:r>
          </a:p>
        </p:txBody>
      </p:sp>
      <p:sp>
        <p:nvSpPr>
          <p:cNvPr id="5" name="矩形 4">
            <a:extLst>
              <a:ext uri="{FF2B5EF4-FFF2-40B4-BE49-F238E27FC236}">
                <a16:creationId xmlns:a16="http://schemas.microsoft.com/office/drawing/2014/main" xmlns="" id="{252CDAFF-E570-4A0F-8066-2EC9C33652CC}"/>
              </a:ext>
            </a:extLst>
          </p:cNvPr>
          <p:cNvSpPr/>
          <p:nvPr/>
        </p:nvSpPr>
        <p:spPr>
          <a:xfrm>
            <a:off x="328863" y="2028350"/>
            <a:ext cx="11534274" cy="3794761"/>
          </a:xfrm>
          <a:prstGeom prst="rect">
            <a:avLst/>
          </a:prstGeom>
        </p:spPr>
        <p:txBody>
          <a:bodyPr wrap="square">
            <a:spAutoFit/>
          </a:bodyPr>
          <a:lstStyle/>
          <a:p>
            <a:pPr algn="ctr">
              <a:lnSpc>
                <a:spcPct val="150000"/>
              </a:lnSpc>
            </a:pPr>
            <a:r>
              <a:rPr lang="zh-CN" altLang="en-US" sz="5400" smtClean="0">
                <a:solidFill>
                  <a:srgbClr val="0070C0"/>
                </a:solidFill>
                <a:effectLst>
                  <a:glow rad="101600">
                    <a:schemeClr val="accent6">
                      <a:satMod val="175000"/>
                      <a:alpha val="40000"/>
                    </a:schemeClr>
                  </a:glow>
                </a:effectLst>
                <a:latin typeface="黑体" panose="02010609060101010101" pitchFamily="49" charset="-122"/>
                <a:ea typeface="黑体" panose="02010609060101010101" pitchFamily="49" charset="-122"/>
              </a:rPr>
              <a:t>第5章《透镜及其应用》</a:t>
            </a:r>
          </a:p>
          <a:p>
            <a:pPr algn="ctr">
              <a:lnSpc>
                <a:spcPct val="150000"/>
              </a:lnSpc>
            </a:pPr>
            <a:r>
              <a:rPr lang="zh-CN" altLang="en-US" sz="5400" smtClean="0">
                <a:solidFill>
                  <a:srgbClr val="0070C0"/>
                </a:solidFill>
                <a:effectLst>
                  <a:glow rad="101600">
                    <a:schemeClr val="accent6">
                      <a:satMod val="175000"/>
                      <a:alpha val="40000"/>
                    </a:schemeClr>
                  </a:glow>
                </a:effectLst>
                <a:latin typeface="黑体" panose="02010609060101010101" pitchFamily="49" charset="-122"/>
                <a:ea typeface="黑体" panose="02010609060101010101" pitchFamily="49" charset="-122"/>
              </a:rPr>
              <a:t>动手动脑学物理答案</a:t>
            </a:r>
          </a:p>
          <a:p>
            <a:pPr algn="ctr">
              <a:lnSpc>
                <a:spcPct val="150000"/>
              </a:lnSpc>
            </a:pPr>
            <a:r>
              <a:rPr lang="zh-CN" altLang="en-US" sz="5400" smtClean="0">
                <a:solidFill>
                  <a:srgbClr val="0070C0"/>
                </a:solidFill>
                <a:effectLst>
                  <a:glow rad="101600">
                    <a:schemeClr val="accent6">
                      <a:satMod val="175000"/>
                      <a:alpha val="40000"/>
                    </a:schemeClr>
                  </a:glow>
                </a:effectLst>
                <a:latin typeface="黑体" panose="02010609060101010101" pitchFamily="49" charset="-122"/>
                <a:ea typeface="黑体" panose="02010609060101010101" pitchFamily="49" charset="-122"/>
              </a:rPr>
              <a:t>(PPT讲解版)</a:t>
            </a:r>
          </a:p>
        </p:txBody>
      </p:sp>
    </p:spTree>
    <p:extLst>
      <p:ext uri="{BB962C8B-B14F-4D97-AF65-F5344CB8AC3E}">
        <p14:creationId xmlns:p14="http://schemas.microsoft.com/office/powerpoint/2010/main" val="577024280"/>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sp>
        <p:nvSpPr>
          <p:cNvPr id="7" name="矩形 6">
            <a:extLst>
              <a:ext uri="{FF2B5EF4-FFF2-40B4-BE49-F238E27FC236}">
                <a16:creationId xmlns:a16="http://schemas.microsoft.com/office/drawing/2014/main" xmlns="" id="{180FC460-0E07-4F48-ACE8-353565B2DAF9}"/>
              </a:ext>
            </a:extLst>
          </p:cNvPr>
          <p:cNvSpPr/>
          <p:nvPr/>
        </p:nvSpPr>
        <p:spPr>
          <a:xfrm>
            <a:off x="1051366" y="3142390"/>
            <a:ext cx="1605280" cy="518160"/>
          </a:xfrm>
          <a:prstGeom prst="rect">
            <a:avLst/>
          </a:prstGeom>
        </p:spPr>
        <p:txBody>
          <a:bodyPr wrap="none">
            <a:spAutoFit/>
          </a:bodyPr>
          <a:lstStyle/>
          <a:p>
            <a:r>
              <a:rPr lang="zh-CN" altLang="en-US" sz="2800" b="1" i="0">
                <a:solidFill>
                  <a:srgbClr val="C00000"/>
                </a:solidFill>
                <a:effectLst>
                  <a:glow rad="63500">
                    <a:schemeClr val="accent5">
                      <a:satMod val="175000"/>
                      <a:alpha val="40000"/>
                    </a:schemeClr>
                  </a:glow>
                </a:effectLst>
                <a:latin typeface="-apple-system"/>
              </a:rPr>
              <a:t>参考答案</a:t>
            </a:r>
          </a:p>
        </p:txBody>
      </p:sp>
      <p:pic>
        <p:nvPicPr>
          <p:cNvPr id="9" name="图片 8">
            <a:extLst>
              <a:ext uri="{FF2B5EF4-FFF2-40B4-BE49-F238E27FC236}">
                <a16:creationId xmlns:a16="http://schemas.microsoft.com/office/drawing/2014/main" xmlns=""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xmlns="" id="{A5B4CD14-604B-4D16-B7C6-F7C7947F6232}"/>
              </a:ext>
            </a:extLst>
          </p:cNvPr>
          <p:cNvSpPr/>
          <p:nvPr/>
        </p:nvSpPr>
        <p:spPr>
          <a:xfrm>
            <a:off x="1051366" y="1734808"/>
            <a:ext cx="10162065" cy="1188720"/>
          </a:xfrm>
          <a:prstGeom prst="rect">
            <a:avLst/>
          </a:prstGeom>
        </p:spPr>
        <p:txBody>
          <a:bodyPr wrap="square">
            <a:spAutoFit/>
          </a:bodyPr>
          <a:lstStyle/>
          <a:p>
            <a:r>
              <a:rPr lang="en-US" altLang="zh-CN" sz="2400" b="1" smtClean="0">
                <a:solidFill>
                  <a:srgbClr val="242424"/>
                </a:solidFill>
                <a:latin typeface="-apple-system"/>
              </a:rPr>
              <a:t>3.手持一个凸透镜，在室内的白墙和窗户之间移动（离墙近些），在墙上能看到什么？这个现象启发我们，阴天怎样估测凸透镜的焦距？为使估测结果更准确，操作时应注意什么？</a:t>
            </a:r>
          </a:p>
        </p:txBody>
      </p:sp>
      <p:sp>
        <p:nvSpPr>
          <p:cNvPr id="11" name="矩形 10">
            <a:extLst>
              <a:ext uri="{FF2B5EF4-FFF2-40B4-BE49-F238E27FC236}">
                <a16:creationId xmlns:a16="http://schemas.microsoft.com/office/drawing/2014/main" xmlns="" id="{9441DACE-976D-4BCC-8914-3407C8AB2851}"/>
              </a:ext>
            </a:extLst>
          </p:cNvPr>
          <p:cNvSpPr/>
          <p:nvPr/>
        </p:nvSpPr>
        <p:spPr>
          <a:xfrm>
            <a:off x="1140503" y="3665610"/>
            <a:ext cx="9782655" cy="2286000"/>
          </a:xfrm>
          <a:prstGeom prst="rect">
            <a:avLst/>
          </a:prstGeom>
        </p:spPr>
        <p:txBody>
          <a:bodyPr wrap="square">
            <a:spAutoFit/>
          </a:bodyPr>
          <a:lstStyle/>
          <a:p>
            <a:pPr>
              <a:lnSpc>
                <a:spcPct val="150000"/>
              </a:lnSpc>
            </a:pPr>
            <a:r>
              <a:rPr lang="zh-CN" altLang="en-US" sz="2400" b="1">
                <a:solidFill>
                  <a:srgbClr val="00B0F0"/>
                </a:solidFill>
              </a:rPr>
              <a:t>在墙上能看到一个倒立、缩小的实像； </a:t>
            </a:r>
          </a:p>
          <a:p>
            <a:pPr>
              <a:lnSpc>
                <a:spcPct val="150000"/>
              </a:lnSpc>
            </a:pPr>
            <a:r>
              <a:rPr lang="zh-CN" altLang="en-US" sz="2400" b="1">
                <a:solidFill>
                  <a:srgbClr val="00B0F0"/>
                </a:solidFill>
              </a:rPr>
              <a:t>将凸透镜靠近书本上的字，并看到正立、放大的虚像后，将凸透镜逐渐远离书本，直到刚好看不到虚像，测出此时书本到透镜中心的距离，这个距离就是该透镜的焦距。</a:t>
            </a:r>
          </a:p>
        </p:txBody>
      </p:sp>
      <p:sp>
        <p:nvSpPr>
          <p:cNvPr id="8" name="矩形 7">
            <a:extLst>
              <a:ext uri="{FF2B5EF4-FFF2-40B4-BE49-F238E27FC236}">
                <a16:creationId xmlns:a16="http://schemas.microsoft.com/office/drawing/2014/main" xmlns="" id="{4EAB7D9D-D6CF-448B-BE0F-2272BC2A46A5}"/>
              </a:ext>
            </a:extLst>
          </p:cNvPr>
          <p:cNvSpPr/>
          <p:nvPr/>
        </p:nvSpPr>
        <p:spPr>
          <a:xfrm>
            <a:off x="3860933" y="79352"/>
            <a:ext cx="49834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第2节《生活中的透镜》</a:t>
            </a:r>
          </a:p>
        </p:txBody>
      </p:sp>
    </p:spTree>
    <p:extLst>
      <p:ext uri="{BB962C8B-B14F-4D97-AF65-F5344CB8AC3E}">
        <p14:creationId xmlns:p14="http://schemas.microsoft.com/office/powerpoint/2010/main" val="1952727940"/>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pic>
        <p:nvPicPr>
          <p:cNvPr id="9" name="图片 8">
            <a:extLst>
              <a:ext uri="{FF2B5EF4-FFF2-40B4-BE49-F238E27FC236}">
                <a16:creationId xmlns:a16="http://schemas.microsoft.com/office/drawing/2014/main" xmlns=""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xmlns="" id="{A5B4CD14-604B-4D16-B7C6-F7C7947F6232}"/>
              </a:ext>
            </a:extLst>
          </p:cNvPr>
          <p:cNvSpPr/>
          <p:nvPr/>
        </p:nvSpPr>
        <p:spPr>
          <a:xfrm>
            <a:off x="1051366" y="1734808"/>
            <a:ext cx="10162065" cy="822960"/>
          </a:xfrm>
          <a:prstGeom prst="rect">
            <a:avLst/>
          </a:prstGeom>
        </p:spPr>
        <p:txBody>
          <a:bodyPr wrap="square">
            <a:spAutoFit/>
          </a:bodyPr>
          <a:lstStyle/>
          <a:p>
            <a:r>
              <a:rPr lang="en-US" altLang="zh-CN" sz="2400" b="1">
                <a:latin typeface="黑体" panose="02010609060101010101" pitchFamily="49" charset="-122"/>
                <a:ea typeface="黑体" panose="02010609060101010101" pitchFamily="49" charset="-122"/>
              </a:rPr>
              <a:t>4.请你根据本节课的“想想做做”，试着总结照相机、投影仪或幻灯机工作时是通过怎样操作改变像的大小的。</a:t>
            </a:r>
          </a:p>
        </p:txBody>
      </p:sp>
      <p:sp>
        <p:nvSpPr>
          <p:cNvPr id="8" name="矩形 7">
            <a:extLst>
              <a:ext uri="{FF2B5EF4-FFF2-40B4-BE49-F238E27FC236}">
                <a16:creationId xmlns:a16="http://schemas.microsoft.com/office/drawing/2014/main" xmlns="" id="{4EAB7D9D-D6CF-448B-BE0F-2272BC2A46A5}"/>
              </a:ext>
            </a:extLst>
          </p:cNvPr>
          <p:cNvSpPr/>
          <p:nvPr/>
        </p:nvSpPr>
        <p:spPr>
          <a:xfrm>
            <a:off x="3860933" y="79352"/>
            <a:ext cx="49834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第2节《生活中的透镜》</a:t>
            </a:r>
          </a:p>
        </p:txBody>
      </p:sp>
      <p:sp>
        <p:nvSpPr>
          <p:cNvPr id="6" name="矩形 5">
            <a:extLst>
              <a:ext uri="{FF2B5EF4-FFF2-40B4-BE49-F238E27FC236}">
                <a16:creationId xmlns:a16="http://schemas.microsoft.com/office/drawing/2014/main" xmlns="" id="{C439C7CF-96C4-4CD8-AD6F-CF05C9200EAB}"/>
              </a:ext>
            </a:extLst>
          </p:cNvPr>
          <p:cNvSpPr/>
          <p:nvPr/>
        </p:nvSpPr>
        <p:spPr>
          <a:xfrm>
            <a:off x="125663" y="2935137"/>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sp>
        <p:nvSpPr>
          <p:cNvPr id="7" name="矩形 6">
            <a:extLst>
              <a:ext uri="{FF2B5EF4-FFF2-40B4-BE49-F238E27FC236}">
                <a16:creationId xmlns:a16="http://schemas.microsoft.com/office/drawing/2014/main" xmlns="" id="{33008C84-97FF-4E5C-B7B1-AD331D3A94F8}"/>
              </a:ext>
            </a:extLst>
          </p:cNvPr>
          <p:cNvSpPr/>
          <p:nvPr/>
        </p:nvSpPr>
        <p:spPr>
          <a:xfrm>
            <a:off x="1746620" y="2810385"/>
            <a:ext cx="9466811" cy="2286000"/>
          </a:xfrm>
          <a:prstGeom prst="rect">
            <a:avLst/>
          </a:prstGeom>
        </p:spPr>
        <p:txBody>
          <a:bodyPr wrap="square">
            <a:spAutoFit/>
          </a:bodyPr>
          <a:lstStyle/>
          <a:p>
            <a:pPr>
              <a:lnSpc>
                <a:spcPct val="150000"/>
              </a:lnSpc>
            </a:pPr>
            <a:r>
              <a:rPr lang="zh-CN" altLang="en-US" sz="2400" b="1">
                <a:solidFill>
                  <a:srgbClr val="00B0F0"/>
                </a:solidFill>
              </a:rPr>
              <a:t>照相机：适当增大（缩小）镜头与景物之间的距离，同时缩短（拉长）暗箱的长度，可使所成的像变小（变大）。 </a:t>
            </a:r>
          </a:p>
          <a:p>
            <a:pPr>
              <a:lnSpc>
                <a:spcPct val="150000"/>
              </a:lnSpc>
            </a:pPr>
            <a:r>
              <a:rPr lang="zh-CN" altLang="en-US" sz="2400" b="1">
                <a:solidFill>
                  <a:srgbClr val="00B0F0"/>
                </a:solidFill>
              </a:rPr>
              <a:t>投影仪：适当缩小（增大）透镜与幻灯片之间的距离，并同时增大（缩小）投影仪与屏幕间的距离，从而使屏幕上的像变大。</a:t>
            </a:r>
          </a:p>
        </p:txBody>
      </p:sp>
    </p:spTree>
    <p:extLst>
      <p:ext uri="{BB962C8B-B14F-4D97-AF65-F5344CB8AC3E}">
        <p14:creationId xmlns:p14="http://schemas.microsoft.com/office/powerpoint/2010/main" val="493434077"/>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4" name="矩形 3">
            <a:extLst>
              <a:ext uri="{FF2B5EF4-FFF2-40B4-BE49-F238E27FC236}">
                <a16:creationId xmlns:a16="http://schemas.microsoft.com/office/drawing/2014/main" xmlns="" id="{21566E11-CB8A-4D4A-8A3E-42D6AD9A7D91}"/>
              </a:ext>
            </a:extLst>
          </p:cNvPr>
          <p:cNvSpPr/>
          <p:nvPr/>
        </p:nvSpPr>
        <p:spPr>
          <a:xfrm>
            <a:off x="1482692" y="2565878"/>
            <a:ext cx="9707880" cy="1463040"/>
          </a:xfrm>
          <a:prstGeom prst="rect">
            <a:avLst/>
          </a:prstGeom>
        </p:spPr>
        <p:txBody>
          <a:bodyPr wrap="none">
            <a:spAutoFit/>
          </a:bodyPr>
          <a:lstStyle/>
          <a:p>
            <a:pPr lvl="0" algn="ctr">
              <a:lnSpc>
                <a:spcPct val="150000"/>
              </a:lnSpc>
              <a:defRPr/>
            </a:pPr>
            <a:r>
              <a:rPr kumimoji="0" lang="zh-CN" altLang="en-US" sz="6000" b="0" i="0" u="none" strike="noStrike" kern="1200" cap="none" spc="0" normalizeH="0" baseline="0" noProof="0" smtClean="0">
                <a:ln>
                  <a:noFill/>
                </a:ln>
                <a:solidFill>
                  <a:srgbClr val="FFFF00"/>
                </a:solidFill>
                <a:effectLst>
                  <a:glow rad="101600">
                    <a:srgbClr val="FF0000">
                      <a:alpha val="40000"/>
                    </a:srgbClr>
                  </a:glow>
                </a:effectLst>
                <a:uLnTx/>
                <a:uFillTx/>
                <a:latin typeface="黑体" panose="02010609060101010101" pitchFamily="49" charset="-122"/>
                <a:ea typeface="黑体" panose="02010609060101010101" pitchFamily="49" charset="-122"/>
                <a:cs typeface="+mn-cs"/>
              </a:rPr>
              <a:t>第3节《凸透镜成像的规律》</a:t>
            </a:r>
          </a:p>
        </p:txBody>
      </p:sp>
    </p:spTree>
    <p:extLst>
      <p:ext uri="{BB962C8B-B14F-4D97-AF65-F5344CB8AC3E}">
        <p14:creationId xmlns:p14="http://schemas.microsoft.com/office/powerpoint/2010/main" val="1755407180"/>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xmlns="" id="{CC82C9C0-93B0-4BFF-A47B-E38BC39D34B8}"/>
              </a:ext>
            </a:extLst>
          </p:cNvPr>
          <p:cNvSpPr/>
          <p:nvPr/>
        </p:nvSpPr>
        <p:spPr>
          <a:xfrm>
            <a:off x="3371649" y="31226"/>
            <a:ext cx="58978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第3节《凸透镜成像的规律》</a:t>
            </a:r>
          </a:p>
        </p:txBody>
      </p:sp>
      <p:pic>
        <p:nvPicPr>
          <p:cNvPr id="9" name="图片 8">
            <a:extLst>
              <a:ext uri="{FF2B5EF4-FFF2-40B4-BE49-F238E27FC236}">
                <a16:creationId xmlns:a16="http://schemas.microsoft.com/office/drawing/2014/main" xmlns=""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377076" y="1032471"/>
            <a:ext cx="10943751" cy="979208"/>
          </a:xfrm>
          <a:prstGeom prst="rect">
            <a:avLst/>
          </a:prstGeom>
        </p:spPr>
      </p:pic>
      <p:sp>
        <p:nvSpPr>
          <p:cNvPr id="2" name="矩形 1">
            <a:extLst>
              <a:ext uri="{FF2B5EF4-FFF2-40B4-BE49-F238E27FC236}">
                <a16:creationId xmlns:a16="http://schemas.microsoft.com/office/drawing/2014/main" xmlns="" id="{A5B4CD14-604B-4D16-B7C6-F7C7947F6232}"/>
              </a:ext>
            </a:extLst>
          </p:cNvPr>
          <p:cNvSpPr/>
          <p:nvPr/>
        </p:nvSpPr>
        <p:spPr>
          <a:xfrm>
            <a:off x="635139" y="1744393"/>
            <a:ext cx="10162065" cy="1005840"/>
          </a:xfrm>
          <a:prstGeom prst="rect">
            <a:avLst/>
          </a:prstGeom>
        </p:spPr>
        <p:txBody>
          <a:bodyPr wrap="square">
            <a:spAutoFit/>
          </a:bodyPr>
          <a:lstStyle/>
          <a:p>
            <a:pPr>
              <a:lnSpc>
                <a:spcPct val="150000"/>
              </a:lnSpc>
            </a:pPr>
            <a:r>
              <a:rPr lang="en-US" altLang="zh-CN" sz="2000">
                <a:latin typeface="黑体" panose="02010609060101010101" pitchFamily="49" charset="-122"/>
                <a:ea typeface="黑体" panose="02010609060101010101" pitchFamily="49" charset="-122"/>
              </a:rPr>
              <a:t>1.照相机、投影仪、放大镜的成像都是遵循凸透镜成像的规律，说一说它们分别应用了凸透镜成像的哪个规律。</a:t>
            </a:r>
          </a:p>
        </p:txBody>
      </p:sp>
      <p:sp>
        <p:nvSpPr>
          <p:cNvPr id="7" name="矩形 6">
            <a:extLst>
              <a:ext uri="{FF2B5EF4-FFF2-40B4-BE49-F238E27FC236}">
                <a16:creationId xmlns:a16="http://schemas.microsoft.com/office/drawing/2014/main" xmlns="" id="{EF32F31C-E443-4E86-8657-16654ABB08C5}"/>
              </a:ext>
            </a:extLst>
          </p:cNvPr>
          <p:cNvSpPr/>
          <p:nvPr/>
        </p:nvSpPr>
        <p:spPr>
          <a:xfrm>
            <a:off x="539929" y="2838883"/>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sp>
        <p:nvSpPr>
          <p:cNvPr id="8" name="矩形 7">
            <a:extLst>
              <a:ext uri="{FF2B5EF4-FFF2-40B4-BE49-F238E27FC236}">
                <a16:creationId xmlns:a16="http://schemas.microsoft.com/office/drawing/2014/main" xmlns="" id="{8D3C3782-0C28-496D-B4FA-0FFE9C9E59E6}"/>
              </a:ext>
            </a:extLst>
          </p:cNvPr>
          <p:cNvSpPr/>
          <p:nvPr/>
        </p:nvSpPr>
        <p:spPr>
          <a:xfrm>
            <a:off x="635138" y="3362103"/>
            <a:ext cx="10435315" cy="1798320"/>
          </a:xfrm>
          <a:prstGeom prst="rect">
            <a:avLst/>
          </a:prstGeom>
        </p:spPr>
        <p:txBody>
          <a:bodyPr wrap="square">
            <a:spAutoFit/>
          </a:bodyPr>
          <a:lstStyle/>
          <a:p>
            <a:pPr>
              <a:lnSpc>
                <a:spcPct val="200000"/>
              </a:lnSpc>
            </a:pPr>
            <a:r>
              <a:rPr lang="zh-CN" altLang="en-US" sz="2800" b="1">
                <a:solidFill>
                  <a:schemeClr val="accent1"/>
                </a:solidFill>
                <a:latin typeface="黑体" panose="02010609060101010101" pitchFamily="49" charset="-122"/>
                <a:ea typeface="黑体" panose="02010609060101010101" pitchFamily="49" charset="-122"/>
              </a:rPr>
              <a:t>照相机：利用凸透镜成倒立、缩小的实像； 投影仪：利用凸透镜成倒立、放大的实像； 放大镜：利用凸透镜成正立、放大的虚像。</a:t>
            </a:r>
          </a:p>
        </p:txBody>
      </p:sp>
    </p:spTree>
    <p:extLst>
      <p:ext uri="{BB962C8B-B14F-4D97-AF65-F5344CB8AC3E}">
        <p14:creationId xmlns:p14="http://schemas.microsoft.com/office/powerpoint/2010/main" val="138122439"/>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circle(in)">
                                      <p:cBhvr>
                                        <p:cTn id="14"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4">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xmlns="" id="{CC82C9C0-93B0-4BFF-A47B-E38BC39D34B8}"/>
              </a:ext>
            </a:extLst>
          </p:cNvPr>
          <p:cNvSpPr/>
          <p:nvPr/>
        </p:nvSpPr>
        <p:spPr>
          <a:xfrm>
            <a:off x="3371649" y="31226"/>
            <a:ext cx="58978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第3节《凸透镜成像的规律》</a:t>
            </a:r>
          </a:p>
        </p:txBody>
      </p:sp>
      <p:sp>
        <p:nvSpPr>
          <p:cNvPr id="7" name="矩形 6">
            <a:extLst>
              <a:ext uri="{FF2B5EF4-FFF2-40B4-BE49-F238E27FC236}">
                <a16:creationId xmlns:a16="http://schemas.microsoft.com/office/drawing/2014/main" xmlns="" id="{180FC460-0E07-4F48-ACE8-353565B2DAF9}"/>
              </a:ext>
            </a:extLst>
          </p:cNvPr>
          <p:cNvSpPr/>
          <p:nvPr/>
        </p:nvSpPr>
        <p:spPr>
          <a:xfrm>
            <a:off x="4041680" y="3341130"/>
            <a:ext cx="1605280" cy="518160"/>
          </a:xfrm>
          <a:prstGeom prst="rect">
            <a:avLst/>
          </a:prstGeom>
        </p:spPr>
        <p:txBody>
          <a:bodyPr wrap="none">
            <a:spAutoFit/>
          </a:bodyPr>
          <a:lstStyle/>
          <a:p>
            <a:r>
              <a:rPr lang="zh-CN" altLang="en-US" sz="2800" b="1" i="0">
                <a:solidFill>
                  <a:srgbClr val="C00000"/>
                </a:solidFill>
                <a:effectLst>
                  <a:glow rad="63500">
                    <a:schemeClr val="accent5">
                      <a:satMod val="175000"/>
                      <a:alpha val="40000"/>
                    </a:schemeClr>
                  </a:glow>
                </a:effectLst>
                <a:latin typeface="-apple-system"/>
              </a:rPr>
              <a:t>参考答案</a:t>
            </a:r>
          </a:p>
        </p:txBody>
      </p:sp>
      <p:pic>
        <p:nvPicPr>
          <p:cNvPr id="9" name="图片 8">
            <a:extLst>
              <a:ext uri="{FF2B5EF4-FFF2-40B4-BE49-F238E27FC236}">
                <a16:creationId xmlns:a16="http://schemas.microsoft.com/office/drawing/2014/main" xmlns=""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624124" y="1034159"/>
            <a:ext cx="10943751" cy="979208"/>
          </a:xfrm>
          <a:prstGeom prst="rect">
            <a:avLst/>
          </a:prstGeom>
        </p:spPr>
      </p:pic>
      <p:sp>
        <p:nvSpPr>
          <p:cNvPr id="4" name="矩形 3">
            <a:extLst>
              <a:ext uri="{FF2B5EF4-FFF2-40B4-BE49-F238E27FC236}">
                <a16:creationId xmlns:a16="http://schemas.microsoft.com/office/drawing/2014/main" xmlns="" id="{77874B7C-8FA6-42F6-9033-E8EC66DE0088}"/>
              </a:ext>
            </a:extLst>
          </p:cNvPr>
          <p:cNvSpPr/>
          <p:nvPr/>
        </p:nvSpPr>
        <p:spPr>
          <a:xfrm>
            <a:off x="1042380" y="1735882"/>
            <a:ext cx="10197706" cy="1920240"/>
          </a:xfrm>
          <a:prstGeom prst="rect">
            <a:avLst/>
          </a:prstGeom>
        </p:spPr>
        <p:txBody>
          <a:bodyPr wrap="square">
            <a:spAutoFit/>
          </a:bodyPr>
          <a:lstStyle/>
          <a:p>
            <a:pPr lvl="0">
              <a:lnSpc>
                <a:spcPct val="150000"/>
              </a:lnSpc>
            </a:pPr>
            <a:r>
              <a:rPr lang="en-US" altLang="zh-CN" sz="2000">
                <a:solidFill>
                  <a:prstClr val="black"/>
                </a:solidFill>
                <a:latin typeface="黑体" panose="02010609060101010101" pitchFamily="49" charset="-122"/>
                <a:ea typeface="黑体" panose="02010609060101010101" pitchFamily="49" charset="-122"/>
              </a:rPr>
              <a:t>2.找一个圆柱形的玻璃瓶，里面装满水。把一支铅笔放在玻璃瓶的一侧，透过玻璃瓶，可以看到那支笔。如果把笔由靠近玻璃瓶的位置向远处慢慢地移动，你会看到什么现象？实际做一做，验证你的猜想。与前面凸透镜所做的实验相比，这两个实验有什么共同之处？有什么不同？</a:t>
            </a:r>
          </a:p>
        </p:txBody>
      </p:sp>
      <p:pic>
        <p:nvPicPr>
          <p:cNvPr id="5" name="图片 4"/>
          <p:cNvPicPr>
            <a:picLocks noChangeAspect="1"/>
          </p:cNvPicPr>
          <p:nvPr/>
        </p:nvPicPr>
        <p:blipFill>
          <a:blip r:embed="rId3"/>
          <a:stretch>
            <a:fillRect/>
          </a:stretch>
        </p:blipFill>
        <p:spPr>
          <a:xfrm>
            <a:off x="707173" y="3756720"/>
            <a:ext cx="3142857" cy="2276190"/>
          </a:xfrm>
          <a:prstGeom prst="rect">
            <a:avLst/>
          </a:prstGeom>
        </p:spPr>
      </p:pic>
      <p:sp>
        <p:nvSpPr>
          <p:cNvPr id="10" name="矩形 9">
            <a:extLst>
              <a:ext uri="{FF2B5EF4-FFF2-40B4-BE49-F238E27FC236}">
                <a16:creationId xmlns:a16="http://schemas.microsoft.com/office/drawing/2014/main" xmlns="" id="{33008C84-97FF-4E5C-B7B1-AD331D3A94F8}"/>
              </a:ext>
            </a:extLst>
          </p:cNvPr>
          <p:cNvSpPr/>
          <p:nvPr/>
        </p:nvSpPr>
        <p:spPr>
          <a:xfrm>
            <a:off x="4179102" y="3864350"/>
            <a:ext cx="7557178" cy="1737360"/>
          </a:xfrm>
          <a:prstGeom prst="rect">
            <a:avLst/>
          </a:prstGeom>
        </p:spPr>
        <p:txBody>
          <a:bodyPr wrap="square">
            <a:spAutoFit/>
          </a:bodyPr>
          <a:lstStyle/>
          <a:p>
            <a:pPr>
              <a:lnSpc>
                <a:spcPct val="150000"/>
              </a:lnSpc>
            </a:pPr>
            <a:r>
              <a:rPr lang="zh-CN" altLang="en-US" b="1">
                <a:solidFill>
                  <a:srgbClr val="00B0F0"/>
                </a:solidFill>
              </a:rPr>
              <a:t>透过玻璃瓶会看到铅笔逐渐变长，到某一位置时，铅笔尖突然改变方向。 用普通的凸透镜做该实验，当铅笔由靠近凸透镜的位置向远处慢慢移动时，透过凸透镜会看到铅笔逐渐变大，而形状保持不变，到某一位置时，铅笔尖也会突然改变方向。</a:t>
            </a:r>
          </a:p>
        </p:txBody>
      </p:sp>
    </p:spTree>
    <p:extLst>
      <p:ext uri="{BB962C8B-B14F-4D97-AF65-F5344CB8AC3E}">
        <p14:creationId xmlns:p14="http://schemas.microsoft.com/office/powerpoint/2010/main" val="2980723905"/>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xmlns="" id="{CC82C9C0-93B0-4BFF-A47B-E38BC39D34B8}"/>
              </a:ext>
            </a:extLst>
          </p:cNvPr>
          <p:cNvSpPr/>
          <p:nvPr/>
        </p:nvSpPr>
        <p:spPr>
          <a:xfrm>
            <a:off x="3371649" y="31226"/>
            <a:ext cx="5897880" cy="914400"/>
          </a:xfrm>
          <a:prstGeom prst="rect">
            <a:avLst/>
          </a:prstGeom>
        </p:spPr>
        <p:txBody>
          <a:bodyPr wrap="none">
            <a:spAutoFit/>
          </a:bodyPr>
          <a:lstStyle/>
          <a:p>
            <a:pPr lvl="0" algn="ctr">
              <a:lnSpc>
                <a:spcPct val="150000"/>
              </a:lnSpc>
              <a:defRPr/>
            </a:pPr>
            <a:r>
              <a:rPr kumimoji="0" lang="zh-CN" altLang="en-US" sz="3600" b="0" i="0" u="none" strike="noStrike" kern="1200" cap="none" spc="0" normalizeH="0" baseline="0" noProof="0">
                <a:ln>
                  <a:noFill/>
                </a:ln>
                <a:solidFill>
                  <a:srgbClr val="FFFF00"/>
                </a:solidFill>
                <a:effectLst>
                  <a:glow rad="101600">
                    <a:srgbClr val="FF0000">
                      <a:alpha val="40000"/>
                    </a:srgbClr>
                  </a:glow>
                </a:effectLst>
                <a:uLnTx/>
                <a:uFillTx/>
                <a:latin typeface="黑体" panose="02010609060101010101" pitchFamily="49" charset="-122"/>
                <a:ea typeface="黑体" panose="02010609060101010101" pitchFamily="49" charset="-122"/>
                <a:cs typeface="+mn-cs"/>
              </a:rPr>
              <a:t>第3节《凸透镜成像的规律》</a:t>
            </a:r>
          </a:p>
        </p:txBody>
      </p:sp>
      <p:pic>
        <p:nvPicPr>
          <p:cNvPr id="9" name="图片 8">
            <a:extLst>
              <a:ext uri="{FF2B5EF4-FFF2-40B4-BE49-F238E27FC236}">
                <a16:creationId xmlns:a16="http://schemas.microsoft.com/office/drawing/2014/main" xmlns=""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624124" y="1034159"/>
            <a:ext cx="10943751" cy="979208"/>
          </a:xfrm>
          <a:prstGeom prst="rect">
            <a:avLst/>
          </a:prstGeom>
        </p:spPr>
      </p:pic>
      <p:sp>
        <p:nvSpPr>
          <p:cNvPr id="3" name="矩形 2">
            <a:extLst>
              <a:ext uri="{FF2B5EF4-FFF2-40B4-BE49-F238E27FC236}">
                <a16:creationId xmlns:a16="http://schemas.microsoft.com/office/drawing/2014/main" xmlns="" id="{675042A1-1441-48A5-B50F-3BACF4E98CBD}"/>
              </a:ext>
            </a:extLst>
          </p:cNvPr>
          <p:cNvSpPr/>
          <p:nvPr/>
        </p:nvSpPr>
        <p:spPr>
          <a:xfrm>
            <a:off x="901497" y="1739627"/>
            <a:ext cx="10380792" cy="914400"/>
          </a:xfrm>
          <a:prstGeom prst="rect">
            <a:avLst/>
          </a:prstGeom>
        </p:spPr>
        <p:txBody>
          <a:bodyPr wrap="square">
            <a:spAutoFit/>
          </a:bodyPr>
          <a:lstStyle/>
          <a:p>
            <a:pPr lvl="0">
              <a:lnSpc>
                <a:spcPct val="150000"/>
              </a:lnSpc>
            </a:pPr>
            <a:r>
              <a:rPr lang="en-US" altLang="zh-CN" b="1">
                <a:solidFill>
                  <a:prstClr val="black"/>
                </a:solidFill>
                <a:latin typeface="黑体" panose="02010609060101010101" pitchFamily="49" charset="-122"/>
                <a:ea typeface="黑体" panose="02010609060101010101" pitchFamily="49" charset="-122"/>
              </a:rPr>
              <a:t>3.学习使用照相机，向有经验的人了解光圈、快门和调焦环的作用。“傻瓜相机”有没有光圈和快门？是不是需要“调焦”？</a:t>
            </a:r>
          </a:p>
        </p:txBody>
      </p:sp>
      <p:sp>
        <p:nvSpPr>
          <p:cNvPr id="10" name="矩形 9">
            <a:extLst>
              <a:ext uri="{FF2B5EF4-FFF2-40B4-BE49-F238E27FC236}">
                <a16:creationId xmlns:a16="http://schemas.microsoft.com/office/drawing/2014/main" xmlns="" id="{4F391269-1449-437F-AE36-3D6999BF8EEA}"/>
              </a:ext>
            </a:extLst>
          </p:cNvPr>
          <p:cNvSpPr/>
          <p:nvPr/>
        </p:nvSpPr>
        <p:spPr>
          <a:xfrm>
            <a:off x="1252508" y="2847848"/>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sp>
        <p:nvSpPr>
          <p:cNvPr id="8" name="矩形 7">
            <a:extLst>
              <a:ext uri="{FF2B5EF4-FFF2-40B4-BE49-F238E27FC236}">
                <a16:creationId xmlns:a16="http://schemas.microsoft.com/office/drawing/2014/main" xmlns="" id="{33008C84-97FF-4E5C-B7B1-AD331D3A94F8}"/>
              </a:ext>
            </a:extLst>
          </p:cNvPr>
          <p:cNvSpPr/>
          <p:nvPr/>
        </p:nvSpPr>
        <p:spPr>
          <a:xfrm>
            <a:off x="1350077" y="3447099"/>
            <a:ext cx="9483632" cy="2286000"/>
          </a:xfrm>
          <a:prstGeom prst="rect">
            <a:avLst/>
          </a:prstGeom>
        </p:spPr>
        <p:txBody>
          <a:bodyPr wrap="square">
            <a:spAutoFit/>
          </a:bodyPr>
          <a:lstStyle/>
          <a:p>
            <a:pPr>
              <a:lnSpc>
                <a:spcPct val="150000"/>
              </a:lnSpc>
            </a:pPr>
            <a:r>
              <a:rPr lang="zh-CN" altLang="en-US" sz="2400" b="1">
                <a:solidFill>
                  <a:srgbClr val="00B0F0"/>
                </a:solidFill>
              </a:rPr>
              <a:t>“傻瓜相机”也有光圈和快门，只 不过它们都安装在机身里面。傻瓜相机内部增加了一些电子、机械设备，可以根据光线的明暗程度自动调整光圈、快门，不需要人工调节。另外它也能自动聚焦，不需要手动调焦。</a:t>
            </a:r>
          </a:p>
        </p:txBody>
      </p:sp>
    </p:spTree>
    <p:extLst>
      <p:ext uri="{BB962C8B-B14F-4D97-AF65-F5344CB8AC3E}">
        <p14:creationId xmlns:p14="http://schemas.microsoft.com/office/powerpoint/2010/main" val="2601970936"/>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8"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4">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xmlns="" id="{CC82C9C0-93B0-4BFF-A47B-E38BC39D34B8}"/>
              </a:ext>
            </a:extLst>
          </p:cNvPr>
          <p:cNvSpPr/>
          <p:nvPr/>
        </p:nvSpPr>
        <p:spPr>
          <a:xfrm>
            <a:off x="3371649" y="31226"/>
            <a:ext cx="5897880" cy="914400"/>
          </a:xfrm>
          <a:prstGeom prst="rect">
            <a:avLst/>
          </a:prstGeom>
        </p:spPr>
        <p:txBody>
          <a:bodyPr wrap="none">
            <a:spAutoFit/>
          </a:bodyPr>
          <a:lstStyle/>
          <a:p>
            <a:pPr lvl="0" algn="ctr">
              <a:lnSpc>
                <a:spcPct val="150000"/>
              </a:lnSpc>
              <a:defRPr/>
            </a:pPr>
            <a:r>
              <a:rPr kumimoji="0" lang="zh-CN" altLang="en-US" sz="3600" b="0" i="0" u="none" strike="noStrike" kern="1200" cap="none" spc="0" normalizeH="0" baseline="0" noProof="0">
                <a:ln>
                  <a:noFill/>
                </a:ln>
                <a:solidFill>
                  <a:srgbClr val="FFFF00"/>
                </a:solidFill>
                <a:effectLst>
                  <a:glow rad="101600">
                    <a:srgbClr val="FF0000">
                      <a:alpha val="40000"/>
                    </a:srgbClr>
                  </a:glow>
                </a:effectLst>
                <a:uLnTx/>
                <a:uFillTx/>
                <a:latin typeface="黑体" panose="02010609060101010101" pitchFamily="49" charset="-122"/>
                <a:ea typeface="黑体" panose="02010609060101010101" pitchFamily="49" charset="-122"/>
                <a:cs typeface="+mn-cs"/>
              </a:rPr>
              <a:t>第3节《凸透镜成像的规律》</a:t>
            </a:r>
          </a:p>
        </p:txBody>
      </p:sp>
      <p:sp>
        <p:nvSpPr>
          <p:cNvPr id="7" name="矩形 6">
            <a:extLst>
              <a:ext uri="{FF2B5EF4-FFF2-40B4-BE49-F238E27FC236}">
                <a16:creationId xmlns:a16="http://schemas.microsoft.com/office/drawing/2014/main" xmlns="" id="{180FC460-0E07-4F48-ACE8-353565B2DAF9}"/>
              </a:ext>
            </a:extLst>
          </p:cNvPr>
          <p:cNvSpPr/>
          <p:nvPr/>
        </p:nvSpPr>
        <p:spPr>
          <a:xfrm>
            <a:off x="8392767" y="3447757"/>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pic>
        <p:nvPicPr>
          <p:cNvPr id="9" name="图片 8">
            <a:extLst>
              <a:ext uri="{FF2B5EF4-FFF2-40B4-BE49-F238E27FC236}">
                <a16:creationId xmlns:a16="http://schemas.microsoft.com/office/drawing/2014/main" xmlns=""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624124" y="1034159"/>
            <a:ext cx="10943751" cy="979208"/>
          </a:xfrm>
          <a:prstGeom prst="rect">
            <a:avLst/>
          </a:prstGeom>
        </p:spPr>
      </p:pic>
      <p:sp>
        <p:nvSpPr>
          <p:cNvPr id="4" name="矩形 3">
            <a:extLst>
              <a:ext uri="{FF2B5EF4-FFF2-40B4-BE49-F238E27FC236}">
                <a16:creationId xmlns:a16="http://schemas.microsoft.com/office/drawing/2014/main" xmlns="" id="{77874B7C-8FA6-42F6-9033-E8EC66DE0088}"/>
              </a:ext>
            </a:extLst>
          </p:cNvPr>
          <p:cNvSpPr/>
          <p:nvPr/>
        </p:nvSpPr>
        <p:spPr>
          <a:xfrm>
            <a:off x="1042380" y="1735882"/>
            <a:ext cx="10197706" cy="1463040"/>
          </a:xfrm>
          <a:prstGeom prst="rect">
            <a:avLst/>
          </a:prstGeom>
        </p:spPr>
        <p:txBody>
          <a:bodyPr wrap="square">
            <a:spAutoFit/>
          </a:bodyPr>
          <a:lstStyle/>
          <a:p>
            <a:pPr lvl="0">
              <a:lnSpc>
                <a:spcPct val="150000"/>
              </a:lnSpc>
            </a:pPr>
            <a:r>
              <a:rPr lang="en-US" altLang="zh-CN" sz="2000">
                <a:solidFill>
                  <a:prstClr val="black"/>
                </a:solidFill>
                <a:latin typeface="黑体" panose="02010609060101010101" pitchFamily="49" charset="-122"/>
                <a:ea typeface="黑体" panose="02010609060101010101" pitchFamily="49" charset="-122"/>
              </a:rPr>
              <a:t>4.一位同学利用类似5.3－2所示的器材做实验，先用焦距为20cm的透镜甲进行实验，在屏上得到了清晰的缩小的实像。接下来他想改用焦距为10cm的透镜乙继续进行实验。如果不改变发光体和凸透镜的位置，要在光屏上成清晰的像，光屏应该向哪个方向移动？</a:t>
            </a:r>
          </a:p>
        </p:txBody>
      </p:sp>
      <p:sp>
        <p:nvSpPr>
          <p:cNvPr id="8" name="矩形 7"/>
          <p:cNvSpPr/>
          <p:nvPr/>
        </p:nvSpPr>
        <p:spPr>
          <a:xfrm>
            <a:off x="7080250" y="4125361"/>
            <a:ext cx="4672118" cy="457200"/>
          </a:xfrm>
          <a:prstGeom prst="rect">
            <a:avLst/>
          </a:prstGeom>
        </p:spPr>
        <p:txBody>
          <a:bodyPr wrap="square">
            <a:spAutoFit/>
          </a:bodyPr>
          <a:lstStyle/>
          <a:p>
            <a:r>
              <a:rPr lang="zh-CN" altLang="en-US" sz="2400">
                <a:solidFill>
                  <a:srgbClr val="00B0F0"/>
                </a:solidFill>
                <a:latin typeface="黑体" panose="02010609060101010101" pitchFamily="49" charset="-122"/>
                <a:ea typeface="黑体" panose="02010609060101010101" pitchFamily="49" charset="-122"/>
              </a:rPr>
              <a:t>适当的向透镜方向移动。</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87260" y="3375767"/>
            <a:ext cx="6313186" cy="22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2721236"/>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xmlns="" id="{CC82C9C0-93B0-4BFF-A47B-E38BC39D34B8}"/>
              </a:ext>
            </a:extLst>
          </p:cNvPr>
          <p:cNvSpPr/>
          <p:nvPr/>
        </p:nvSpPr>
        <p:spPr>
          <a:xfrm>
            <a:off x="3371649" y="31226"/>
            <a:ext cx="5897880" cy="914400"/>
          </a:xfrm>
          <a:prstGeom prst="rect">
            <a:avLst/>
          </a:prstGeom>
        </p:spPr>
        <p:txBody>
          <a:bodyPr wrap="none">
            <a:spAutoFit/>
          </a:bodyPr>
          <a:lstStyle/>
          <a:p>
            <a:pPr lvl="0" algn="ctr">
              <a:lnSpc>
                <a:spcPct val="150000"/>
              </a:lnSpc>
              <a:defRPr/>
            </a:pPr>
            <a:r>
              <a:rPr kumimoji="0" lang="zh-CN" altLang="en-US" sz="3600" b="0" i="0" u="none" strike="noStrike" kern="1200" cap="none" spc="0" normalizeH="0" baseline="0" noProof="0">
                <a:ln>
                  <a:noFill/>
                </a:ln>
                <a:solidFill>
                  <a:srgbClr val="FFFF00"/>
                </a:solidFill>
                <a:effectLst>
                  <a:glow rad="101600">
                    <a:srgbClr val="FF0000">
                      <a:alpha val="40000"/>
                    </a:srgbClr>
                  </a:glow>
                </a:effectLst>
                <a:uLnTx/>
                <a:uFillTx/>
                <a:latin typeface="黑体" panose="02010609060101010101" pitchFamily="49" charset="-122"/>
                <a:ea typeface="黑体" panose="02010609060101010101" pitchFamily="49" charset="-122"/>
                <a:cs typeface="+mn-cs"/>
              </a:rPr>
              <a:t>第3节《凸透镜成像的规律》</a:t>
            </a:r>
          </a:p>
        </p:txBody>
      </p:sp>
      <p:pic>
        <p:nvPicPr>
          <p:cNvPr id="9" name="图片 8">
            <a:extLst>
              <a:ext uri="{FF2B5EF4-FFF2-40B4-BE49-F238E27FC236}">
                <a16:creationId xmlns:a16="http://schemas.microsoft.com/office/drawing/2014/main" xmlns=""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624124" y="1034159"/>
            <a:ext cx="10943751" cy="979208"/>
          </a:xfrm>
          <a:prstGeom prst="rect">
            <a:avLst/>
          </a:prstGeom>
        </p:spPr>
      </p:pic>
      <p:sp>
        <p:nvSpPr>
          <p:cNvPr id="3" name="矩形 2">
            <a:extLst>
              <a:ext uri="{FF2B5EF4-FFF2-40B4-BE49-F238E27FC236}">
                <a16:creationId xmlns:a16="http://schemas.microsoft.com/office/drawing/2014/main" xmlns="" id="{675042A1-1441-48A5-B50F-3BACF4E98CBD}"/>
              </a:ext>
            </a:extLst>
          </p:cNvPr>
          <p:cNvSpPr/>
          <p:nvPr/>
        </p:nvSpPr>
        <p:spPr>
          <a:xfrm>
            <a:off x="901497" y="1739627"/>
            <a:ext cx="10380792" cy="1325880"/>
          </a:xfrm>
          <a:prstGeom prst="rect">
            <a:avLst/>
          </a:prstGeom>
        </p:spPr>
        <p:txBody>
          <a:bodyPr wrap="square">
            <a:spAutoFit/>
          </a:bodyPr>
          <a:lstStyle/>
          <a:p>
            <a:pPr lvl="0">
              <a:lnSpc>
                <a:spcPct val="150000"/>
              </a:lnSpc>
            </a:pPr>
            <a:r>
              <a:rPr lang="en-US" altLang="zh-CN" b="1">
                <a:solidFill>
                  <a:prstClr val="black"/>
                </a:solidFill>
                <a:latin typeface="黑体" panose="02010609060101010101" pitchFamily="49" charset="-122"/>
                <a:ea typeface="黑体" panose="02010609060101010101" pitchFamily="49" charset="-122"/>
              </a:rPr>
              <a:t>5.小明同学在做探究凸透镜成像规律的实验中，光屏上得到发光体清晰的像，但他不小心用手指指尖触摸到凸透镜，这时光屏上会出现什么情况？小勇说，光屏上会有指尖的像；小强说，并屏上会出现指尖的影子。你说呢？</a:t>
            </a:r>
          </a:p>
        </p:txBody>
      </p:sp>
      <p:sp>
        <p:nvSpPr>
          <p:cNvPr id="10" name="矩形 9">
            <a:extLst>
              <a:ext uri="{FF2B5EF4-FFF2-40B4-BE49-F238E27FC236}">
                <a16:creationId xmlns:a16="http://schemas.microsoft.com/office/drawing/2014/main" xmlns="" id="{4F391269-1449-437F-AE36-3D6999BF8EEA}"/>
              </a:ext>
            </a:extLst>
          </p:cNvPr>
          <p:cNvSpPr/>
          <p:nvPr/>
        </p:nvSpPr>
        <p:spPr>
          <a:xfrm>
            <a:off x="1030565" y="3195750"/>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sp>
        <p:nvSpPr>
          <p:cNvPr id="8" name="矩形 7"/>
          <p:cNvSpPr/>
          <p:nvPr/>
        </p:nvSpPr>
        <p:spPr>
          <a:xfrm>
            <a:off x="901497" y="3901218"/>
            <a:ext cx="10097936" cy="1554480"/>
          </a:xfrm>
          <a:prstGeom prst="rect">
            <a:avLst/>
          </a:prstGeom>
        </p:spPr>
        <p:txBody>
          <a:bodyPr wrap="square">
            <a:spAutoFit/>
          </a:bodyPr>
          <a:lstStyle/>
          <a:p>
            <a:pPr>
              <a:lnSpc>
                <a:spcPct val="150000"/>
              </a:lnSpc>
            </a:pPr>
            <a:r>
              <a:rPr lang="zh-CN" altLang="en-US" sz="3200" b="1">
                <a:solidFill>
                  <a:srgbClr val="00B0F0"/>
                </a:solidFill>
                <a:latin typeface="黑体" panose="02010609060101010101" pitchFamily="49" charset="-122"/>
                <a:ea typeface="黑体" panose="02010609060101010101" pitchFamily="49" charset="-122"/>
              </a:rPr>
              <a:t>光屏上仍然成物体完整的像，只是与原来相比要暗一些。既没有指尖的像，也没有指尖的影子。</a:t>
            </a:r>
          </a:p>
        </p:txBody>
      </p:sp>
    </p:spTree>
    <p:extLst>
      <p:ext uri="{BB962C8B-B14F-4D97-AF65-F5344CB8AC3E}">
        <p14:creationId xmlns:p14="http://schemas.microsoft.com/office/powerpoint/2010/main" val="2661403982"/>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8" grpId="0"/>
    </p:bld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xmlns="" id="{CC82C9C0-93B0-4BFF-A47B-E38BC39D34B8}"/>
              </a:ext>
            </a:extLst>
          </p:cNvPr>
          <p:cNvSpPr/>
          <p:nvPr/>
        </p:nvSpPr>
        <p:spPr>
          <a:xfrm>
            <a:off x="3371649" y="31226"/>
            <a:ext cx="5897880" cy="914400"/>
          </a:xfrm>
          <a:prstGeom prst="rect">
            <a:avLst/>
          </a:prstGeom>
        </p:spPr>
        <p:txBody>
          <a:bodyPr wrap="none">
            <a:spAutoFit/>
          </a:bodyPr>
          <a:lstStyle/>
          <a:p>
            <a:pPr marL="0" marR="0" lvl="0" indent="0" algn="ctr" defTabSz="914400" rtl="0" eaLnBrk="1" fontAlgn="auto" latinLnBrk="0" hangingPunct="1">
              <a:lnSpc>
                <a:spcPct val="150000"/>
              </a:lnSpc>
              <a:spcBef>
                <a:spcPct val="0"/>
              </a:spcBef>
              <a:spcAft>
                <a:spcPct val="0"/>
              </a:spcAft>
              <a:buClrTx/>
              <a:buSzTx/>
              <a:buFontTx/>
              <a:buNone/>
              <a:defRPr/>
            </a:pPr>
            <a:r>
              <a:rPr kumimoji="0" lang="zh-CN" altLang="en-US" sz="3600" b="0" i="0" u="none" strike="noStrike" kern="1200" cap="none" spc="0" normalizeH="0" baseline="0" noProof="0">
                <a:ln>
                  <a:noFill/>
                </a:ln>
                <a:solidFill>
                  <a:srgbClr val="FFFF00"/>
                </a:solidFill>
                <a:effectLst>
                  <a:glow rad="101600">
                    <a:srgbClr val="FF0000">
                      <a:alpha val="40000"/>
                    </a:srgbClr>
                  </a:glow>
                </a:effectLst>
                <a:uLnTx/>
                <a:uFillTx/>
                <a:latin typeface="黑体" panose="02010609060101010101" pitchFamily="49" charset="-122"/>
                <a:ea typeface="黑体" panose="02010609060101010101" pitchFamily="49" charset="-122"/>
                <a:cs typeface="+mn-cs"/>
              </a:rPr>
              <a:t>第3节《凸透镜成像的规律》</a:t>
            </a:r>
          </a:p>
        </p:txBody>
      </p:sp>
      <p:pic>
        <p:nvPicPr>
          <p:cNvPr id="9" name="图片 8">
            <a:extLst>
              <a:ext uri="{FF2B5EF4-FFF2-40B4-BE49-F238E27FC236}">
                <a16:creationId xmlns:a16="http://schemas.microsoft.com/office/drawing/2014/main" xmlns=""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624124" y="1034159"/>
            <a:ext cx="10943751" cy="979208"/>
          </a:xfrm>
          <a:prstGeom prst="rect">
            <a:avLst/>
          </a:prstGeom>
        </p:spPr>
      </p:pic>
      <p:sp>
        <p:nvSpPr>
          <p:cNvPr id="3" name="矩形 2">
            <a:extLst>
              <a:ext uri="{FF2B5EF4-FFF2-40B4-BE49-F238E27FC236}">
                <a16:creationId xmlns:a16="http://schemas.microsoft.com/office/drawing/2014/main" xmlns="" id="{675042A1-1441-48A5-B50F-3BACF4E98CBD}"/>
              </a:ext>
            </a:extLst>
          </p:cNvPr>
          <p:cNvSpPr/>
          <p:nvPr/>
        </p:nvSpPr>
        <p:spPr>
          <a:xfrm>
            <a:off x="901497" y="1739627"/>
            <a:ext cx="10380792" cy="914400"/>
          </a:xfrm>
          <a:prstGeom prst="rect">
            <a:avLst/>
          </a:prstGeom>
        </p:spPr>
        <p:txBody>
          <a:bodyPr wrap="square">
            <a:spAutoFit/>
          </a:bodyPr>
          <a:lstStyle/>
          <a:p>
            <a:pPr lvl="0">
              <a:lnSpc>
                <a:spcPct val="150000"/>
              </a:lnSpc>
            </a:pPr>
            <a:r>
              <a:rPr lang="en-US" altLang="zh-CN" b="1">
                <a:solidFill>
                  <a:prstClr val="black"/>
                </a:solidFill>
                <a:latin typeface="黑体" panose="02010609060101010101" pitchFamily="49" charset="-122"/>
                <a:ea typeface="黑体" panose="02010609060101010101" pitchFamily="49" charset="-122"/>
              </a:rPr>
              <a:t>6、在天安门广场某处，小丽想拍摄天安门城楼的全景，但发现在该位置只能从观景框中看到城楼的一部分。请你利用本节课学到的知识，帮小丽想想办法。应如何做，才能拍摄到天安门城楼的全景。</a:t>
            </a:r>
          </a:p>
        </p:txBody>
      </p:sp>
      <p:sp>
        <p:nvSpPr>
          <p:cNvPr id="10" name="矩形 9">
            <a:extLst>
              <a:ext uri="{FF2B5EF4-FFF2-40B4-BE49-F238E27FC236}">
                <a16:creationId xmlns:a16="http://schemas.microsoft.com/office/drawing/2014/main" xmlns="" id="{4F391269-1449-437F-AE36-3D6999BF8EEA}"/>
              </a:ext>
            </a:extLst>
          </p:cNvPr>
          <p:cNvSpPr/>
          <p:nvPr/>
        </p:nvSpPr>
        <p:spPr>
          <a:xfrm>
            <a:off x="1030565" y="3195750"/>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sp>
        <p:nvSpPr>
          <p:cNvPr id="8" name="矩形 7"/>
          <p:cNvSpPr/>
          <p:nvPr/>
        </p:nvSpPr>
        <p:spPr>
          <a:xfrm>
            <a:off x="901497" y="3901218"/>
            <a:ext cx="10097936" cy="822960"/>
          </a:xfrm>
          <a:prstGeom prst="rect">
            <a:avLst/>
          </a:prstGeom>
        </p:spPr>
        <p:txBody>
          <a:bodyPr wrap="square">
            <a:spAutoFit/>
          </a:bodyPr>
          <a:lstStyle/>
          <a:p>
            <a:pPr lvl="0">
              <a:lnSpc>
                <a:spcPct val="150000"/>
              </a:lnSpc>
            </a:pPr>
            <a:r>
              <a:rPr lang="zh-CN" altLang="en-US" sz="3200" b="1">
                <a:solidFill>
                  <a:srgbClr val="00B0F0"/>
                </a:solidFill>
                <a:latin typeface="黑体" panose="02010609060101010101" pitchFamily="49" charset="-122"/>
                <a:ea typeface="黑体" panose="02010609060101010101" pitchFamily="49" charset="-122"/>
              </a:rPr>
              <a:t>将镜头适当远离天安门城楼，并同时缩短暗箱的长度。</a:t>
            </a:r>
          </a:p>
        </p:txBody>
      </p:sp>
    </p:spTree>
    <p:extLst>
      <p:ext uri="{BB962C8B-B14F-4D97-AF65-F5344CB8AC3E}">
        <p14:creationId xmlns:p14="http://schemas.microsoft.com/office/powerpoint/2010/main" val="2980444717"/>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8" grpId="0"/>
    </p:bld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4" name="矩形 3">
            <a:extLst>
              <a:ext uri="{FF2B5EF4-FFF2-40B4-BE49-F238E27FC236}">
                <a16:creationId xmlns:a16="http://schemas.microsoft.com/office/drawing/2014/main" xmlns="" id="{21566E11-CB8A-4D4A-8A3E-42D6AD9A7D91}"/>
              </a:ext>
            </a:extLst>
          </p:cNvPr>
          <p:cNvSpPr/>
          <p:nvPr/>
        </p:nvSpPr>
        <p:spPr>
          <a:xfrm>
            <a:off x="2625692" y="2565878"/>
            <a:ext cx="7421880" cy="1463040"/>
          </a:xfrm>
          <a:prstGeom prst="rect">
            <a:avLst/>
          </a:prstGeom>
        </p:spPr>
        <p:txBody>
          <a:bodyPr wrap="none">
            <a:spAutoFit/>
          </a:bodyPr>
          <a:lstStyle/>
          <a:p>
            <a:pPr lvl="0" algn="ctr">
              <a:lnSpc>
                <a:spcPct val="150000"/>
              </a:lnSpc>
              <a:defRPr/>
            </a:pPr>
            <a:r>
              <a:rPr kumimoji="0" lang="zh-CN" altLang="en-US" sz="6000" b="0" i="0" u="none" strike="noStrike" kern="1200" cap="none" spc="0" normalizeH="0" baseline="0" noProof="0" smtClean="0">
                <a:ln>
                  <a:noFill/>
                </a:ln>
                <a:solidFill>
                  <a:srgbClr val="FFFF00"/>
                </a:solidFill>
                <a:effectLst>
                  <a:glow rad="101600">
                    <a:srgbClr val="FF0000">
                      <a:alpha val="40000"/>
                    </a:srgbClr>
                  </a:glow>
                </a:effectLst>
                <a:uLnTx/>
                <a:uFillTx/>
                <a:latin typeface="黑体" panose="02010609060101010101" pitchFamily="49" charset="-122"/>
                <a:ea typeface="黑体" panose="02010609060101010101" pitchFamily="49" charset="-122"/>
                <a:cs typeface="+mn-cs"/>
              </a:rPr>
              <a:t>第4节《眼睛和眼镜》</a:t>
            </a:r>
          </a:p>
        </p:txBody>
      </p:sp>
    </p:spTree>
    <p:extLst>
      <p:ext uri="{BB962C8B-B14F-4D97-AF65-F5344CB8AC3E}">
        <p14:creationId xmlns:p14="http://schemas.microsoft.com/office/powerpoint/2010/main" val="3415641749"/>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4" name="矩形 3">
            <a:extLst>
              <a:ext uri="{FF2B5EF4-FFF2-40B4-BE49-F238E27FC236}">
                <a16:creationId xmlns:a16="http://schemas.microsoft.com/office/drawing/2014/main" xmlns="" id="{21566E11-CB8A-4D4A-8A3E-42D6AD9A7D91}"/>
              </a:ext>
            </a:extLst>
          </p:cNvPr>
          <p:cNvSpPr/>
          <p:nvPr/>
        </p:nvSpPr>
        <p:spPr>
          <a:xfrm>
            <a:off x="3528061" y="2533794"/>
            <a:ext cx="5135880" cy="1463040"/>
          </a:xfrm>
          <a:prstGeom prst="rect">
            <a:avLst/>
          </a:prstGeom>
        </p:spPr>
        <p:txBody>
          <a:bodyPr wrap="none">
            <a:spAutoFit/>
          </a:bodyPr>
          <a:lstStyle/>
          <a:p>
            <a:pPr algn="ctr">
              <a:lnSpc>
                <a:spcPct val="150000"/>
              </a:lnSpc>
            </a:pPr>
            <a:r>
              <a:rPr lang="zh-CN" altLang="en-US" sz="60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第1节《透镜》</a:t>
            </a:r>
          </a:p>
        </p:txBody>
      </p:sp>
    </p:spTree>
    <p:extLst>
      <p:ext uri="{BB962C8B-B14F-4D97-AF65-F5344CB8AC3E}">
        <p14:creationId xmlns:p14="http://schemas.microsoft.com/office/powerpoint/2010/main" val="500507194"/>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xmlns="" id="{CC82C9C0-93B0-4BFF-A47B-E38BC39D34B8}"/>
              </a:ext>
            </a:extLst>
          </p:cNvPr>
          <p:cNvSpPr/>
          <p:nvPr/>
        </p:nvSpPr>
        <p:spPr>
          <a:xfrm>
            <a:off x="4057450" y="31226"/>
            <a:ext cx="45262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第4节《眼睛和眼镜》</a:t>
            </a:r>
          </a:p>
        </p:txBody>
      </p:sp>
      <p:pic>
        <p:nvPicPr>
          <p:cNvPr id="9" name="图片 8">
            <a:extLst>
              <a:ext uri="{FF2B5EF4-FFF2-40B4-BE49-F238E27FC236}">
                <a16:creationId xmlns:a16="http://schemas.microsoft.com/office/drawing/2014/main" xmlns=""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xmlns="" id="{A5B4CD14-604B-4D16-B7C6-F7C7947F6232}"/>
              </a:ext>
            </a:extLst>
          </p:cNvPr>
          <p:cNvSpPr/>
          <p:nvPr/>
        </p:nvSpPr>
        <p:spPr>
          <a:xfrm>
            <a:off x="1051366" y="1652506"/>
            <a:ext cx="10452341" cy="944880"/>
          </a:xfrm>
          <a:prstGeom prst="rect">
            <a:avLst/>
          </a:prstGeom>
        </p:spPr>
        <p:txBody>
          <a:bodyPr wrap="square">
            <a:spAutoFit/>
          </a:bodyPr>
          <a:lstStyle/>
          <a:p>
            <a:pPr lvl="0"/>
            <a:r>
              <a:rPr lang="en-US" altLang="zh-CN" sz="2800" b="1"/>
              <a:t>1.根据眼睛的构造和成像原理，和同学讨论:为了保护我们的视力，应该注意哪些用眼卫生，为什么?</a:t>
            </a:r>
          </a:p>
        </p:txBody>
      </p:sp>
      <p:sp>
        <p:nvSpPr>
          <p:cNvPr id="3" name="Rectangle 1">
            <a:extLst>
              <a:ext uri="{FF2B5EF4-FFF2-40B4-BE49-F238E27FC236}">
                <a16:creationId xmlns:a16="http://schemas.microsoft.com/office/drawing/2014/main" xmlns="" id="{64037AD9-E7DF-4554-8356-87D1D2A09547}"/>
              </a:ext>
            </a:extLst>
          </p:cNvPr>
          <p:cNvSpPr>
            <a:spLocks noChangeArrowheads="1"/>
          </p:cNvSpPr>
          <p:nvPr/>
        </p:nvSpPr>
        <p:spPr bwMode="auto">
          <a:xfrm>
            <a:off x="1051366" y="3214112"/>
            <a:ext cx="10631505" cy="20116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143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indent="0" algn="just">
              <a:lnSpc>
                <a:spcPct val="150000"/>
              </a:lnSpc>
            </a:pPr>
            <a:r>
              <a:rPr lang="zh-CN" altLang="en-US" sz="2800" b="1">
                <a:solidFill>
                  <a:srgbClr val="0070C0"/>
                </a:solidFill>
                <a:latin typeface="黑体" panose="02010609060101010101" pitchFamily="49" charset="-122"/>
                <a:ea typeface="黑体" panose="02010609060101010101" pitchFamily="49" charset="-122"/>
              </a:rPr>
              <a:t>保持物体到眼睛的距离为25cm，此时正常眼睛观察物体最清晰而又不易疲劳；在光线适度处看书、学习；用眼时间不宜过长；认真做眼保健操等。</a:t>
            </a:r>
          </a:p>
        </p:txBody>
      </p:sp>
      <p:sp>
        <p:nvSpPr>
          <p:cNvPr id="10" name="矩形 9">
            <a:extLst>
              <a:ext uri="{FF2B5EF4-FFF2-40B4-BE49-F238E27FC236}">
                <a16:creationId xmlns:a16="http://schemas.microsoft.com/office/drawing/2014/main" xmlns="" id="{679B06F4-1141-4BFE-9339-D3FB5E355AFD}"/>
              </a:ext>
            </a:extLst>
          </p:cNvPr>
          <p:cNvSpPr/>
          <p:nvPr/>
        </p:nvSpPr>
        <p:spPr>
          <a:xfrm>
            <a:off x="1051366" y="2783334"/>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spTree>
    <p:extLst>
      <p:ext uri="{BB962C8B-B14F-4D97-AF65-F5344CB8AC3E}">
        <p14:creationId xmlns:p14="http://schemas.microsoft.com/office/powerpoint/2010/main" val="2242532157"/>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xmlns="" id="{CC82C9C0-93B0-4BFF-A47B-E38BC39D34B8}"/>
              </a:ext>
            </a:extLst>
          </p:cNvPr>
          <p:cNvSpPr/>
          <p:nvPr/>
        </p:nvSpPr>
        <p:spPr>
          <a:xfrm>
            <a:off x="4057450" y="31226"/>
            <a:ext cx="45262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第4节《眼睛和眼镜》</a:t>
            </a:r>
          </a:p>
        </p:txBody>
      </p:sp>
      <p:pic>
        <p:nvPicPr>
          <p:cNvPr id="9" name="图片 8">
            <a:extLst>
              <a:ext uri="{FF2B5EF4-FFF2-40B4-BE49-F238E27FC236}">
                <a16:creationId xmlns:a16="http://schemas.microsoft.com/office/drawing/2014/main" xmlns=""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606138" y="1013572"/>
            <a:ext cx="10943751" cy="979208"/>
          </a:xfrm>
          <a:prstGeom prst="rect">
            <a:avLst/>
          </a:prstGeom>
        </p:spPr>
      </p:pic>
      <p:sp>
        <p:nvSpPr>
          <p:cNvPr id="2" name="矩形 1">
            <a:extLst>
              <a:ext uri="{FF2B5EF4-FFF2-40B4-BE49-F238E27FC236}">
                <a16:creationId xmlns:a16="http://schemas.microsoft.com/office/drawing/2014/main" xmlns="" id="{A5B4CD14-604B-4D16-B7C6-F7C7947F6232}"/>
              </a:ext>
            </a:extLst>
          </p:cNvPr>
          <p:cNvSpPr/>
          <p:nvPr/>
        </p:nvSpPr>
        <p:spPr>
          <a:xfrm>
            <a:off x="1051366" y="1734808"/>
            <a:ext cx="10162065" cy="2651760"/>
          </a:xfrm>
          <a:prstGeom prst="rect">
            <a:avLst/>
          </a:prstGeom>
        </p:spPr>
        <p:txBody>
          <a:bodyPr wrap="square">
            <a:spAutoFit/>
          </a:bodyPr>
          <a:lstStyle/>
          <a:p>
            <a:pPr lvl="0">
              <a:lnSpc>
                <a:spcPct val="150000"/>
              </a:lnSpc>
            </a:pPr>
            <a:r>
              <a:rPr lang="en-US" altLang="zh-CN" sz="2800" b="1">
                <a:solidFill>
                  <a:srgbClr val="333333"/>
                </a:solidFill>
                <a:latin typeface="黑体" panose="02010609060101010101" pitchFamily="49" charset="-122"/>
                <a:ea typeface="黑体" panose="02010609060101010101" pitchFamily="49" charset="-122"/>
              </a:rPr>
              <a:t>2.如果一束来自远处某点的光经角膜和晶状体折射后所成的像落在视网膜      (填“前”或“后”)，这就是近视眼。矫正的方法是戴一副由     (填“凸”或“凹”)透镜片做的眼镜。矫正前成像离视网膜越远，所配眼镜的“度数”越       。</a:t>
            </a:r>
          </a:p>
        </p:txBody>
      </p:sp>
      <p:sp>
        <p:nvSpPr>
          <p:cNvPr id="5" name="矩形 4"/>
          <p:cNvSpPr/>
          <p:nvPr/>
        </p:nvSpPr>
        <p:spPr>
          <a:xfrm>
            <a:off x="3133961" y="2367297"/>
            <a:ext cx="621293" cy="518160"/>
          </a:xfrm>
          <a:prstGeom prst="rect">
            <a:avLst/>
          </a:prstGeom>
        </p:spPr>
        <p:txBody>
          <a:bodyPr wrap="square">
            <a:spAutoFit/>
          </a:bodyPr>
          <a:lstStyle/>
          <a:p>
            <a:pPr lvl="0"/>
            <a:r>
              <a:rPr lang="zh-CN" altLang="en-US" sz="2800" b="1" smtClean="0">
                <a:solidFill>
                  <a:srgbClr val="0070C0"/>
                </a:solidFill>
                <a:latin typeface="黑体" panose="02010609060101010101" pitchFamily="49" charset="-122"/>
                <a:ea typeface="黑体" panose="02010609060101010101" pitchFamily="49" charset="-122"/>
              </a:rPr>
              <a:t>前</a:t>
            </a:r>
          </a:p>
        </p:txBody>
      </p:sp>
      <p:sp>
        <p:nvSpPr>
          <p:cNvPr id="10" name="矩形 9"/>
          <p:cNvSpPr/>
          <p:nvPr/>
        </p:nvSpPr>
        <p:spPr>
          <a:xfrm>
            <a:off x="4183006" y="3023141"/>
            <a:ext cx="621293" cy="518160"/>
          </a:xfrm>
          <a:prstGeom prst="rect">
            <a:avLst/>
          </a:prstGeom>
        </p:spPr>
        <p:txBody>
          <a:bodyPr wrap="square">
            <a:spAutoFit/>
          </a:bodyPr>
          <a:lstStyle/>
          <a:p>
            <a:pPr lvl="0"/>
            <a:r>
              <a:rPr lang="zh-CN" altLang="en-US" sz="2800" b="1">
                <a:solidFill>
                  <a:srgbClr val="0070C0"/>
                </a:solidFill>
                <a:latin typeface="黑体" panose="02010609060101010101" pitchFamily="49" charset="-122"/>
                <a:ea typeface="黑体" panose="02010609060101010101" pitchFamily="49" charset="-122"/>
              </a:rPr>
              <a:t>凹</a:t>
            </a:r>
          </a:p>
        </p:txBody>
      </p:sp>
      <p:sp>
        <p:nvSpPr>
          <p:cNvPr id="11" name="矩形 10"/>
          <p:cNvSpPr/>
          <p:nvPr/>
        </p:nvSpPr>
        <p:spPr>
          <a:xfrm>
            <a:off x="9324656" y="3699323"/>
            <a:ext cx="621293" cy="518160"/>
          </a:xfrm>
          <a:prstGeom prst="rect">
            <a:avLst/>
          </a:prstGeom>
        </p:spPr>
        <p:txBody>
          <a:bodyPr wrap="square">
            <a:spAutoFit/>
          </a:bodyPr>
          <a:lstStyle/>
          <a:p>
            <a:pPr lvl="0"/>
            <a:r>
              <a:rPr lang="zh-CN" altLang="en-US" sz="2800" b="1" smtClean="0">
                <a:solidFill>
                  <a:srgbClr val="0070C0"/>
                </a:solidFill>
                <a:latin typeface="黑体" panose="02010609060101010101" pitchFamily="49" charset="-122"/>
                <a:ea typeface="黑体" panose="02010609060101010101" pitchFamily="49" charset="-122"/>
              </a:rPr>
              <a:t>大</a:t>
            </a:r>
          </a:p>
        </p:txBody>
      </p:sp>
    </p:spTree>
    <p:extLst>
      <p:ext uri="{BB962C8B-B14F-4D97-AF65-F5344CB8AC3E}">
        <p14:creationId xmlns:p14="http://schemas.microsoft.com/office/powerpoint/2010/main" val="2297510896"/>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after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11" grpId="0"/>
    </p:bldLst>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xmlns="" id="{CC82C9C0-93B0-4BFF-A47B-E38BC39D34B8}"/>
              </a:ext>
            </a:extLst>
          </p:cNvPr>
          <p:cNvSpPr/>
          <p:nvPr/>
        </p:nvSpPr>
        <p:spPr>
          <a:xfrm>
            <a:off x="4057450" y="31226"/>
            <a:ext cx="45262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第4节《眼睛和眼镜》</a:t>
            </a:r>
          </a:p>
        </p:txBody>
      </p:sp>
      <p:sp>
        <p:nvSpPr>
          <p:cNvPr id="7" name="矩形 6">
            <a:extLst>
              <a:ext uri="{FF2B5EF4-FFF2-40B4-BE49-F238E27FC236}">
                <a16:creationId xmlns:a16="http://schemas.microsoft.com/office/drawing/2014/main" xmlns="" id="{180FC460-0E07-4F48-ACE8-353565B2DAF9}"/>
              </a:ext>
            </a:extLst>
          </p:cNvPr>
          <p:cNvSpPr/>
          <p:nvPr/>
        </p:nvSpPr>
        <p:spPr>
          <a:xfrm>
            <a:off x="703758" y="2582206"/>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pic>
        <p:nvPicPr>
          <p:cNvPr id="9" name="图片 8">
            <a:extLst>
              <a:ext uri="{FF2B5EF4-FFF2-40B4-BE49-F238E27FC236}">
                <a16:creationId xmlns:a16="http://schemas.microsoft.com/office/drawing/2014/main" xmlns=""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xmlns="" id="{A5B4CD14-604B-4D16-B7C6-F7C7947F6232}"/>
              </a:ext>
            </a:extLst>
          </p:cNvPr>
          <p:cNvSpPr/>
          <p:nvPr/>
        </p:nvSpPr>
        <p:spPr>
          <a:xfrm>
            <a:off x="950798" y="1618609"/>
            <a:ext cx="10162065" cy="1005840"/>
          </a:xfrm>
          <a:prstGeom prst="rect">
            <a:avLst/>
          </a:prstGeom>
        </p:spPr>
        <p:txBody>
          <a:bodyPr wrap="square">
            <a:spAutoFit/>
          </a:bodyPr>
          <a:lstStyle/>
          <a:p>
            <a:pPr lvl="0">
              <a:lnSpc>
                <a:spcPct val="150000"/>
              </a:lnSpc>
            </a:pPr>
            <a:r>
              <a:rPr lang="en-US" altLang="zh-CN" sz="2000" b="1">
                <a:solidFill>
                  <a:prstClr val="black"/>
                </a:solidFill>
              </a:rPr>
              <a:t>3.仔细观察近视眼镜和远视眼镜，它们有什么不同?度数深的和度数浅的有什么不同?你能鉴别一副老花眼镜的两个镜片的度数是否相同吗?说明方法和理由。</a:t>
            </a:r>
          </a:p>
        </p:txBody>
      </p:sp>
      <p:sp>
        <p:nvSpPr>
          <p:cNvPr id="5" name="矩形 4">
            <a:extLst>
              <a:ext uri="{FF2B5EF4-FFF2-40B4-BE49-F238E27FC236}">
                <a16:creationId xmlns:a16="http://schemas.microsoft.com/office/drawing/2014/main" xmlns="" id="{51AF8DE6-DEE3-489A-8551-81377BB690BF}"/>
              </a:ext>
            </a:extLst>
          </p:cNvPr>
          <p:cNvSpPr/>
          <p:nvPr/>
        </p:nvSpPr>
        <p:spPr>
          <a:xfrm>
            <a:off x="765902" y="3105426"/>
            <a:ext cx="10656143" cy="2286000"/>
          </a:xfrm>
          <a:prstGeom prst="rect">
            <a:avLst/>
          </a:prstGeom>
        </p:spPr>
        <p:txBody>
          <a:bodyPr wrap="square">
            <a:spAutoFit/>
          </a:bodyPr>
          <a:lstStyle/>
          <a:p>
            <a:pPr>
              <a:lnSpc>
                <a:spcPct val="150000"/>
              </a:lnSpc>
            </a:pPr>
            <a:r>
              <a:rPr lang="zh-CN" altLang="en-US" sz="2400" b="1">
                <a:solidFill>
                  <a:srgbClr val="0070C0"/>
                </a:solidFill>
                <a:latin typeface="等线" panose="02010600030101010101" pitchFamily="2" charset="-122"/>
              </a:rPr>
              <a:t>近视眼镜片中间薄，边缘厚，是凹透镜；远视眼镜片中间厚、边缘薄，是凸透镜。度数大的眼镜镜面弯曲程度较大，度数小的眼镜片相对较平。将一幅老花眼镜的两个镜片正对着太阳光，分别测出它们的焦距，判断镜片度数是否相同。理由：度数越大的镜片，焦距越短。</a:t>
            </a:r>
          </a:p>
        </p:txBody>
      </p:sp>
    </p:spTree>
    <p:extLst>
      <p:ext uri="{BB962C8B-B14F-4D97-AF65-F5344CB8AC3E}">
        <p14:creationId xmlns:p14="http://schemas.microsoft.com/office/powerpoint/2010/main" val="3537811201"/>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xmlns="" id="{CC82C9C0-93B0-4BFF-A47B-E38BC39D34B8}"/>
              </a:ext>
            </a:extLst>
          </p:cNvPr>
          <p:cNvSpPr/>
          <p:nvPr/>
        </p:nvSpPr>
        <p:spPr>
          <a:xfrm>
            <a:off x="4057450" y="31226"/>
            <a:ext cx="45262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第4节《眼睛和眼镜》</a:t>
            </a:r>
          </a:p>
        </p:txBody>
      </p:sp>
      <p:pic>
        <p:nvPicPr>
          <p:cNvPr id="9" name="图片 8">
            <a:extLst>
              <a:ext uri="{FF2B5EF4-FFF2-40B4-BE49-F238E27FC236}">
                <a16:creationId xmlns:a16="http://schemas.microsoft.com/office/drawing/2014/main" xmlns=""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xmlns="" id="{A5B4CD14-604B-4D16-B7C6-F7C7947F6232}"/>
              </a:ext>
            </a:extLst>
          </p:cNvPr>
          <p:cNvSpPr/>
          <p:nvPr/>
        </p:nvSpPr>
        <p:spPr>
          <a:xfrm>
            <a:off x="950799" y="1717053"/>
            <a:ext cx="10226188" cy="4206240"/>
          </a:xfrm>
          <a:prstGeom prst="rect">
            <a:avLst/>
          </a:prstGeom>
        </p:spPr>
        <p:txBody>
          <a:bodyPr wrap="square">
            <a:spAutoFit/>
          </a:bodyPr>
          <a:lstStyle/>
          <a:p>
            <a:pPr lvl="0">
              <a:lnSpc>
                <a:spcPct val="150000"/>
              </a:lnSpc>
            </a:pPr>
            <a:r>
              <a:rPr lang="en-US" altLang="zh-CN" sz="2000" b="1">
                <a:solidFill>
                  <a:prstClr val="black"/>
                </a:solidFill>
                <a:latin typeface="+mn-ea"/>
              </a:rPr>
              <a:t>4.某同学为进一步了解“视力矫正”的原理，利用探究凸透镜成像规律的装置做了实验。他在发光体和凸透镜之间放置不同类型的眼镜片，观察到了如下现象。</a:t>
            </a:r>
          </a:p>
          <a:p>
            <a:pPr lvl="0">
              <a:lnSpc>
                <a:spcPct val="150000"/>
              </a:lnSpc>
            </a:pPr>
            <a:r>
              <a:rPr lang="en-US" altLang="zh-CN" sz="2000" b="1">
                <a:solidFill>
                  <a:prstClr val="black"/>
                </a:solidFill>
                <a:latin typeface="+mn-ea"/>
              </a:rPr>
              <a:t>( 1 )将近视眼镜片放在发光体与凸透镜之间，光屏.上原来清晰的像变模糊了;使光屏远离透镜，又能在光屏上看到发光体清晰的像。这说明近视眼镜对光线有          作用，它应该是</a:t>
            </a:r>
          </a:p>
          <a:p>
            <a:pPr lvl="0">
              <a:lnSpc>
                <a:spcPct val="150000"/>
              </a:lnSpc>
            </a:pPr>
            <a:r>
              <a:rPr lang="en-US" altLang="zh-CN" sz="2000" b="1">
                <a:solidFill>
                  <a:prstClr val="black"/>
                </a:solidFill>
                <a:latin typeface="+mn-ea"/>
              </a:rPr>
              <a:t>      透镜。由此可知，在近视眼得到矫正之前，物体的像成在视网膜的         (填“前方”或“后方”)。</a:t>
            </a:r>
          </a:p>
          <a:p>
            <a:pPr lvl="0">
              <a:lnSpc>
                <a:spcPct val="150000"/>
              </a:lnSpc>
            </a:pPr>
            <a:r>
              <a:rPr lang="en-US" altLang="zh-CN" sz="2000" b="1">
                <a:solidFill>
                  <a:prstClr val="black"/>
                </a:solidFill>
                <a:latin typeface="+mn-ea"/>
              </a:rPr>
              <a:t>(2)取下近视眼镜片，重新调整光屏的位置，使它上面的像再次变得清晰，然后将另一个镜片放在发光体和光屏之间，光屏上原来清晰的像又变模糊了,再使光屏靠近透镜，又可以在光屏上看到发光体清晰的像。这说明戴上这个眼镜可以矫正            眼。</a:t>
            </a:r>
          </a:p>
        </p:txBody>
      </p:sp>
      <p:sp>
        <p:nvSpPr>
          <p:cNvPr id="3" name="矩形 2"/>
          <p:cNvSpPr/>
          <p:nvPr/>
        </p:nvSpPr>
        <p:spPr>
          <a:xfrm>
            <a:off x="8363927" y="3142959"/>
            <a:ext cx="771197" cy="396240"/>
          </a:xfrm>
          <a:prstGeom prst="rect">
            <a:avLst/>
          </a:prstGeom>
        </p:spPr>
        <p:txBody>
          <a:bodyPr wrap="square">
            <a:spAutoFit/>
          </a:bodyPr>
          <a:lstStyle/>
          <a:p>
            <a:pPr algn="just"/>
            <a:r>
              <a:rPr lang="zh-CN" altLang="en-US" sz="2000" b="1" smtClean="0">
                <a:solidFill>
                  <a:srgbClr val="0070C0"/>
                </a:solidFill>
                <a:latin typeface="黑体" panose="02010609060101010101" pitchFamily="49" charset="-122"/>
                <a:ea typeface="黑体" panose="02010609060101010101" pitchFamily="49" charset="-122"/>
              </a:rPr>
              <a:t>发散</a:t>
            </a:r>
          </a:p>
        </p:txBody>
      </p:sp>
      <p:sp>
        <p:nvSpPr>
          <p:cNvPr id="10" name="矩形 9"/>
          <p:cNvSpPr/>
          <p:nvPr/>
        </p:nvSpPr>
        <p:spPr>
          <a:xfrm>
            <a:off x="1030969" y="3573846"/>
            <a:ext cx="469357" cy="396240"/>
          </a:xfrm>
          <a:prstGeom prst="rect">
            <a:avLst/>
          </a:prstGeom>
        </p:spPr>
        <p:txBody>
          <a:bodyPr wrap="square">
            <a:spAutoFit/>
          </a:bodyPr>
          <a:lstStyle/>
          <a:p>
            <a:pPr algn="just"/>
            <a:r>
              <a:rPr lang="zh-CN" altLang="en-US" sz="2000" b="1" i="0" smtClean="0">
                <a:solidFill>
                  <a:srgbClr val="0070C0"/>
                </a:solidFill>
                <a:effectLst/>
                <a:latin typeface="黑体" panose="02010609060101010101" pitchFamily="49" charset="-122"/>
                <a:ea typeface="黑体" panose="02010609060101010101" pitchFamily="49" charset="-122"/>
              </a:rPr>
              <a:t>凹</a:t>
            </a:r>
          </a:p>
        </p:txBody>
      </p:sp>
      <p:sp>
        <p:nvSpPr>
          <p:cNvPr id="11" name="矩形 10"/>
          <p:cNvSpPr/>
          <p:nvPr/>
        </p:nvSpPr>
        <p:spPr>
          <a:xfrm>
            <a:off x="8758402" y="3564968"/>
            <a:ext cx="781234" cy="396240"/>
          </a:xfrm>
          <a:prstGeom prst="rect">
            <a:avLst/>
          </a:prstGeom>
        </p:spPr>
        <p:txBody>
          <a:bodyPr wrap="square">
            <a:spAutoFit/>
          </a:bodyPr>
          <a:lstStyle/>
          <a:p>
            <a:pPr algn="just"/>
            <a:r>
              <a:rPr lang="zh-CN" altLang="en-US" sz="2000" b="1" i="0" smtClean="0">
                <a:solidFill>
                  <a:srgbClr val="0070C0"/>
                </a:solidFill>
                <a:effectLst/>
                <a:latin typeface="黑体" panose="02010609060101010101" pitchFamily="49" charset="-122"/>
                <a:ea typeface="黑体" panose="02010609060101010101" pitchFamily="49" charset="-122"/>
              </a:rPr>
              <a:t>前方</a:t>
            </a:r>
          </a:p>
        </p:txBody>
      </p:sp>
      <p:sp>
        <p:nvSpPr>
          <p:cNvPr id="12" name="矩形 11"/>
          <p:cNvSpPr/>
          <p:nvPr/>
        </p:nvSpPr>
        <p:spPr>
          <a:xfrm>
            <a:off x="7712317" y="5429312"/>
            <a:ext cx="781234" cy="396240"/>
          </a:xfrm>
          <a:prstGeom prst="rect">
            <a:avLst/>
          </a:prstGeom>
        </p:spPr>
        <p:txBody>
          <a:bodyPr wrap="square">
            <a:spAutoFit/>
          </a:bodyPr>
          <a:lstStyle/>
          <a:p>
            <a:pPr algn="just"/>
            <a:r>
              <a:rPr lang="zh-CN" altLang="en-US" sz="2000" b="1" i="0" smtClean="0">
                <a:solidFill>
                  <a:srgbClr val="0070C0"/>
                </a:solidFill>
                <a:effectLst/>
                <a:latin typeface="黑体" panose="02010609060101010101" pitchFamily="49" charset="-122"/>
                <a:ea typeface="黑体" panose="02010609060101010101" pitchFamily="49" charset="-122"/>
              </a:rPr>
              <a:t>远视</a:t>
            </a:r>
          </a:p>
        </p:txBody>
      </p:sp>
    </p:spTree>
    <p:extLst>
      <p:ext uri="{BB962C8B-B14F-4D97-AF65-F5344CB8AC3E}">
        <p14:creationId xmlns:p14="http://schemas.microsoft.com/office/powerpoint/2010/main" val="4119205853"/>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cond evt="onBegin" delay="0">
                          <p:tn val="9"/>
                        </p:cond>
                      </p:stCondLst>
                      <p:childTnLst>
                        <p:par>
                          <p:cTn id="11" fill="hold" nodeType="afterGroup">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2000"/>
                                        <p:tgtEl>
                                          <p:spTgt spid="3"/>
                                        </p:tgtEl>
                                      </p:cBhvr>
                                    </p:animEffect>
                                  </p:childTnLst>
                                </p:cTn>
                              </p:par>
                            </p:childTnLst>
                          </p:cTn>
                        </p:par>
                      </p:childTnLst>
                    </p:cTn>
                  </p:par>
                  <p:par>
                    <p:cTn id="15" fill="hold" nodeType="clickPar">
                      <p:stCondLst>
                        <p:cond delay="indefinite"/>
                        <p:cond evt="onBegin" delay="0">
                          <p:tn val="14"/>
                        </p:cond>
                      </p:stCondLst>
                      <p:childTnLst>
                        <p:par>
                          <p:cTn id="16" fill="hold" nodeType="afterGroup">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circle(in)">
                                      <p:cBhvr>
                                        <p:cTn id="19" dur="2000"/>
                                        <p:tgtEl>
                                          <p:spTgt spid="10"/>
                                        </p:tgtEl>
                                      </p:cBhvr>
                                    </p:animEffect>
                                  </p:childTnLst>
                                </p:cTn>
                              </p:par>
                            </p:childTnLst>
                          </p:cTn>
                        </p:par>
                      </p:childTnLst>
                    </p:cTn>
                  </p:par>
                  <p:par>
                    <p:cTn id="20" fill="hold" nodeType="clickPar">
                      <p:stCondLst>
                        <p:cond delay="indefinite"/>
                        <p:cond evt="onBegin" delay="0">
                          <p:tn val="19"/>
                        </p:cond>
                      </p:stCondLst>
                      <p:childTnLst>
                        <p:par>
                          <p:cTn id="21" fill="hold" nodeType="afterGroup">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circle(in)">
                                      <p:cBhvr>
                                        <p:cTn id="24" dur="2000"/>
                                        <p:tgtEl>
                                          <p:spTgt spid="11"/>
                                        </p:tgtEl>
                                      </p:cBhvr>
                                    </p:animEffect>
                                  </p:childTnLst>
                                </p:cTn>
                              </p:par>
                            </p:childTnLst>
                          </p:cTn>
                        </p:par>
                      </p:childTnLst>
                    </p:cTn>
                  </p:par>
                  <p:par>
                    <p:cTn id="25" fill="hold" nodeType="clickPar">
                      <p:stCondLst>
                        <p:cond delay="indefinite"/>
                        <p:cond evt="onBegin" delay="0">
                          <p:tn val="24"/>
                        </p:cond>
                      </p:stCondLst>
                      <p:childTnLst>
                        <p:par>
                          <p:cTn id="26" fill="hold" nodeType="afterGroup">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circle(in)">
                                      <p:cBhvr>
                                        <p:cTn id="29"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0" grpId="0"/>
      <p:bldP spid="11" grpId="0"/>
      <p:bldP spid="12" grpId="0"/>
    </p:bldLst>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4" name="矩形 3">
            <a:extLst>
              <a:ext uri="{FF2B5EF4-FFF2-40B4-BE49-F238E27FC236}">
                <a16:creationId xmlns:a16="http://schemas.microsoft.com/office/drawing/2014/main" xmlns="" id="{21566E11-CB8A-4D4A-8A3E-42D6AD9A7D91}"/>
              </a:ext>
            </a:extLst>
          </p:cNvPr>
          <p:cNvSpPr/>
          <p:nvPr/>
        </p:nvSpPr>
        <p:spPr>
          <a:xfrm>
            <a:off x="1863691" y="2565878"/>
            <a:ext cx="8945880" cy="1463040"/>
          </a:xfrm>
          <a:prstGeom prst="rect">
            <a:avLst/>
          </a:prstGeom>
        </p:spPr>
        <p:txBody>
          <a:bodyPr wrap="none">
            <a:spAutoFit/>
          </a:bodyPr>
          <a:lstStyle/>
          <a:p>
            <a:pPr lvl="0" algn="ctr">
              <a:lnSpc>
                <a:spcPct val="150000"/>
              </a:lnSpc>
              <a:defRPr/>
            </a:pPr>
            <a:r>
              <a:rPr kumimoji="0" lang="zh-CN" altLang="en-US" sz="6000" b="0" i="0" u="none" strike="noStrike" kern="1200" cap="none" spc="0" normalizeH="0" baseline="0" noProof="0" smtClean="0">
                <a:ln>
                  <a:noFill/>
                </a:ln>
                <a:solidFill>
                  <a:srgbClr val="FFFF00"/>
                </a:solidFill>
                <a:effectLst>
                  <a:glow rad="101600">
                    <a:srgbClr val="FF0000">
                      <a:alpha val="40000"/>
                    </a:srgbClr>
                  </a:glow>
                </a:effectLst>
                <a:uLnTx/>
                <a:uFillTx/>
                <a:latin typeface="黑体" panose="02010609060101010101" pitchFamily="49" charset="-122"/>
                <a:ea typeface="黑体" panose="02010609060101010101" pitchFamily="49" charset="-122"/>
                <a:cs typeface="+mn-cs"/>
              </a:rPr>
              <a:t>第5节《显微镜和望远镜》</a:t>
            </a:r>
          </a:p>
        </p:txBody>
      </p:sp>
    </p:spTree>
    <p:extLst>
      <p:ext uri="{BB962C8B-B14F-4D97-AF65-F5344CB8AC3E}">
        <p14:creationId xmlns:p14="http://schemas.microsoft.com/office/powerpoint/2010/main" val="2302181401"/>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4">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xmlns="" id="{CC82C9C0-93B0-4BFF-A47B-E38BC39D34B8}"/>
              </a:ext>
            </a:extLst>
          </p:cNvPr>
          <p:cNvSpPr/>
          <p:nvPr/>
        </p:nvSpPr>
        <p:spPr>
          <a:xfrm>
            <a:off x="3600248" y="31226"/>
            <a:ext cx="54406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第5节《显微镜和望远镜》</a:t>
            </a:r>
          </a:p>
        </p:txBody>
      </p:sp>
      <p:pic>
        <p:nvPicPr>
          <p:cNvPr id="9" name="图片 8">
            <a:extLst>
              <a:ext uri="{FF2B5EF4-FFF2-40B4-BE49-F238E27FC236}">
                <a16:creationId xmlns:a16="http://schemas.microsoft.com/office/drawing/2014/main" xmlns=""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xmlns="" id="{A5B4CD14-604B-4D16-B7C6-F7C7947F6232}"/>
              </a:ext>
            </a:extLst>
          </p:cNvPr>
          <p:cNvSpPr/>
          <p:nvPr/>
        </p:nvSpPr>
        <p:spPr>
          <a:xfrm>
            <a:off x="1051366" y="1652506"/>
            <a:ext cx="10452341" cy="1798320"/>
          </a:xfrm>
          <a:prstGeom prst="rect">
            <a:avLst/>
          </a:prstGeom>
        </p:spPr>
        <p:txBody>
          <a:bodyPr wrap="square">
            <a:spAutoFit/>
          </a:bodyPr>
          <a:lstStyle/>
          <a:p>
            <a:pPr lvl="0"/>
            <a:r>
              <a:rPr lang="en-US" altLang="zh-CN" sz="2800" b="1">
                <a:solidFill>
                  <a:prstClr val="black"/>
                </a:solidFill>
              </a:rPr>
              <a:t>1.如图5.5-8所示，把一-滴水滴在玻璃板上，在玻璃板下面放置一个用眼睛看不清楚的小物体。可以看到水滴就是一个放大镜。如果还看不清小物体，再拿一个放大镜位于水滴的上方。慢慢调节放大镜与水滴之间的距离，你就可以看清玻璃板下的微小物体!</a:t>
            </a:r>
          </a:p>
        </p:txBody>
      </p:sp>
      <p:sp>
        <p:nvSpPr>
          <p:cNvPr id="3" name="Rectangle 1">
            <a:extLst>
              <a:ext uri="{FF2B5EF4-FFF2-40B4-BE49-F238E27FC236}">
                <a16:creationId xmlns:a16="http://schemas.microsoft.com/office/drawing/2014/main" xmlns="" id="{64037AD9-E7DF-4554-8356-87D1D2A09547}"/>
              </a:ext>
            </a:extLst>
          </p:cNvPr>
          <p:cNvSpPr>
            <a:spLocks noChangeArrowheads="1"/>
          </p:cNvSpPr>
          <p:nvPr/>
        </p:nvSpPr>
        <p:spPr bwMode="auto">
          <a:xfrm>
            <a:off x="3428971" y="4139302"/>
            <a:ext cx="8422717" cy="192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143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indent="0" algn="just"/>
            <a:r>
              <a:rPr lang="zh-CN" altLang="en-US" sz="2400" b="1">
                <a:solidFill>
                  <a:srgbClr val="0070C0"/>
                </a:solidFill>
                <a:latin typeface="黑体" panose="02010609060101010101" pitchFamily="49" charset="-122"/>
                <a:ea typeface="黑体" panose="02010609060101010101" pitchFamily="49" charset="-122"/>
              </a:rPr>
              <a:t>本题是一道实际操作性探究实验题，水滴相当于一个凸透镜，它对小物体能起到一次放大的作用，在水滴上方再放一个凸透镜，则对小物体又一次放大。当放大镜与水滴之间的距离调节适当时，共同作用相当于简易的显微镜，这样就能看清玻璃板下的微小物体了。</a:t>
            </a:r>
          </a:p>
        </p:txBody>
      </p:sp>
      <p:sp>
        <p:nvSpPr>
          <p:cNvPr id="10" name="矩形 9">
            <a:extLst>
              <a:ext uri="{FF2B5EF4-FFF2-40B4-BE49-F238E27FC236}">
                <a16:creationId xmlns:a16="http://schemas.microsoft.com/office/drawing/2014/main" xmlns="" id="{679B06F4-1141-4BFE-9339-D3FB5E355AFD}"/>
              </a:ext>
            </a:extLst>
          </p:cNvPr>
          <p:cNvSpPr/>
          <p:nvPr/>
        </p:nvSpPr>
        <p:spPr>
          <a:xfrm>
            <a:off x="3280720" y="3557675"/>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pic>
        <p:nvPicPr>
          <p:cNvPr id="4" name="图片 3"/>
          <p:cNvPicPr>
            <a:picLocks noChangeAspect="1"/>
          </p:cNvPicPr>
          <p:nvPr/>
        </p:nvPicPr>
        <p:blipFill>
          <a:blip r:embed="rId3"/>
          <a:stretch>
            <a:fillRect/>
          </a:stretch>
        </p:blipFill>
        <p:spPr>
          <a:xfrm>
            <a:off x="1051366" y="3468388"/>
            <a:ext cx="2143681" cy="2938192"/>
          </a:xfrm>
          <a:prstGeom prst="rect">
            <a:avLst/>
          </a:prstGeom>
        </p:spPr>
      </p:pic>
    </p:spTree>
    <p:extLst>
      <p:ext uri="{BB962C8B-B14F-4D97-AF65-F5344CB8AC3E}">
        <p14:creationId xmlns:p14="http://schemas.microsoft.com/office/powerpoint/2010/main" val="379827977"/>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4">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xmlns="" id="{CC82C9C0-93B0-4BFF-A47B-E38BC39D34B8}"/>
              </a:ext>
            </a:extLst>
          </p:cNvPr>
          <p:cNvSpPr/>
          <p:nvPr/>
        </p:nvSpPr>
        <p:spPr>
          <a:xfrm>
            <a:off x="3600248" y="31226"/>
            <a:ext cx="54406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第5节《显微镜和望远镜》</a:t>
            </a:r>
          </a:p>
        </p:txBody>
      </p:sp>
      <p:sp>
        <p:nvSpPr>
          <p:cNvPr id="7" name="矩形 6">
            <a:extLst>
              <a:ext uri="{FF2B5EF4-FFF2-40B4-BE49-F238E27FC236}">
                <a16:creationId xmlns:a16="http://schemas.microsoft.com/office/drawing/2014/main" xmlns="" id="{180FC460-0E07-4F48-ACE8-353565B2DAF9}"/>
              </a:ext>
            </a:extLst>
          </p:cNvPr>
          <p:cNvSpPr/>
          <p:nvPr/>
        </p:nvSpPr>
        <p:spPr>
          <a:xfrm>
            <a:off x="330896" y="2265950"/>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pic>
        <p:nvPicPr>
          <p:cNvPr id="9" name="图片 8">
            <a:extLst>
              <a:ext uri="{FF2B5EF4-FFF2-40B4-BE49-F238E27FC236}">
                <a16:creationId xmlns:a16="http://schemas.microsoft.com/office/drawing/2014/main" xmlns=""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xmlns="" id="{A5B4CD14-604B-4D16-B7C6-F7C7947F6232}"/>
              </a:ext>
            </a:extLst>
          </p:cNvPr>
          <p:cNvSpPr/>
          <p:nvPr/>
        </p:nvSpPr>
        <p:spPr>
          <a:xfrm>
            <a:off x="950798" y="1618609"/>
            <a:ext cx="10162065" cy="548640"/>
          </a:xfrm>
          <a:prstGeom prst="rect">
            <a:avLst/>
          </a:prstGeom>
        </p:spPr>
        <p:txBody>
          <a:bodyPr wrap="square">
            <a:spAutoFit/>
          </a:bodyPr>
          <a:lstStyle/>
          <a:p>
            <a:pPr lvl="0">
              <a:lnSpc>
                <a:spcPct val="150000"/>
              </a:lnSpc>
            </a:pPr>
            <a:r>
              <a:rPr lang="en-US" altLang="zh-CN" sz="2000" b="1">
                <a:solidFill>
                  <a:prstClr val="black"/>
                </a:solidFill>
              </a:rPr>
              <a:t>2.收集人类探索宇宙历程的资料，自拟题目就你喜欢的相关问题写一篇科学小短文。</a:t>
            </a:r>
          </a:p>
        </p:txBody>
      </p:sp>
      <p:sp>
        <p:nvSpPr>
          <p:cNvPr id="5" name="矩形 4">
            <a:extLst>
              <a:ext uri="{FF2B5EF4-FFF2-40B4-BE49-F238E27FC236}">
                <a16:creationId xmlns:a16="http://schemas.microsoft.com/office/drawing/2014/main" xmlns="" id="{51AF8DE6-DEE3-489A-8551-81377BB690BF}"/>
              </a:ext>
            </a:extLst>
          </p:cNvPr>
          <p:cNvSpPr/>
          <p:nvPr/>
        </p:nvSpPr>
        <p:spPr>
          <a:xfrm>
            <a:off x="462301" y="2734815"/>
            <a:ext cx="11362755" cy="3451861"/>
          </a:xfrm>
          <a:prstGeom prst="rect">
            <a:avLst/>
          </a:prstGeom>
        </p:spPr>
        <p:txBody>
          <a:bodyPr wrap="square">
            <a:spAutoFit/>
          </a:bodyPr>
          <a:lstStyle/>
          <a:p>
            <a:pPr lvl="0" indent="457200">
              <a:lnSpc>
                <a:spcPct val="150000"/>
              </a:lnSpc>
            </a:pPr>
            <a:r>
              <a:rPr lang="zh-CN" altLang="en-US" sz="1050" b="1">
                <a:solidFill>
                  <a:srgbClr val="0070C0"/>
                </a:solidFill>
                <a:latin typeface="等线" panose="02010600030101010101" pitchFamily="2" charset="-122"/>
              </a:rPr>
              <a:t>德国科学家开普勒发现了行星运动的规律，英国科学家牛顿又进一步证明了行星围绕绕太阳运行是受到“万有引力”的作用，从而进一步揭示了宇宙的秘密。太阳周围有水星、金星、地球、火星、木星、土星、天王星、海王星等行星绕它运行，地球在离太阳比较近的第三条轨道上。月球是地球的卫星，不停地绕地球转动。</a:t>
            </a:r>
          </a:p>
          <a:p>
            <a:pPr lvl="0" indent="457200">
              <a:lnSpc>
                <a:spcPct val="150000"/>
              </a:lnSpc>
            </a:pPr>
            <a:r>
              <a:rPr lang="zh-CN" altLang="en-US" sz="1050" b="1">
                <a:solidFill>
                  <a:srgbClr val="0070C0"/>
                </a:solidFill>
                <a:latin typeface="等线" panose="02010600030101010101" pitchFamily="2" charset="-122"/>
              </a:rPr>
              <a:t> 1961年4月，“东方1号”飞船载着27岁的前苏联空军少校加加林，进行了108分钟的太空旅行。这是人类历史上第一次载人航天飞行，加加林也成为人类造访太空的第一人。</a:t>
            </a:r>
          </a:p>
          <a:p>
            <a:pPr lvl="0" indent="457200">
              <a:lnSpc>
                <a:spcPct val="150000"/>
              </a:lnSpc>
            </a:pPr>
            <a:r>
              <a:rPr lang="zh-CN" altLang="en-US" sz="1050" b="1">
                <a:solidFill>
                  <a:srgbClr val="0070C0"/>
                </a:solidFill>
                <a:latin typeface="等线" panose="02010600030101010101" pitchFamily="2" charset="-122"/>
              </a:rPr>
              <a:t>  同年，美国启动“阿波罗登月计划”。8年之后的7月21日，美国宇航员阿姆斯特朗就在月球上留下了人类的第一个足印。在踏上月球的一刻，人类第一位月宫使者由衷慨叹：这是个人的一小步，却是人类的一大步。</a:t>
            </a:r>
          </a:p>
          <a:p>
            <a:pPr lvl="0" indent="457200">
              <a:lnSpc>
                <a:spcPct val="150000"/>
              </a:lnSpc>
            </a:pPr>
            <a:r>
              <a:rPr lang="zh-CN" altLang="en-US" sz="1050" b="1">
                <a:solidFill>
                  <a:srgbClr val="0070C0"/>
                </a:solidFill>
                <a:latin typeface="等线" panose="02010600030101010101" pitchFamily="2" charset="-122"/>
              </a:rPr>
              <a:t> 现在，人们可以利用巨大的天文望远镜和先进的射电望远镜，对宇宙中遥远的天体进行观察。还可以利用人造卫星、宇宙飞船、航天飞机等把仪器和人送到宇宙空间或其他星球上，探索更多的宇宙秘密。通过多年的探索，现在人们知道：太阳并不是宇宙中唯一的恒星。天空中闪烁着群星，都是像太阳一样能发光的恒星。它们距离地球很远，其中最近的也有4. 22光年。（光年是计量天体距离的单位，光每秒传播约30万千米）</a:t>
            </a:r>
          </a:p>
          <a:p>
            <a:pPr lvl="0" indent="457200">
              <a:lnSpc>
                <a:spcPct val="150000"/>
              </a:lnSpc>
            </a:pPr>
            <a:r>
              <a:rPr lang="zh-CN" altLang="en-US" sz="1050" b="1">
                <a:solidFill>
                  <a:srgbClr val="0070C0"/>
                </a:solidFill>
                <a:latin typeface="等线" panose="02010600030101010101" pitchFamily="2" charset="-122"/>
              </a:rPr>
              <a:t>有些恒星离我们太远，肉眼无法分辨。如果通过天文望远镜观瘵，可以发现：横贯天空的银河，原来是由许多恒星构成的。这个庞大的恒星集团，大约有1 000亿～2 000亿颗恒星，构成“铁饼”形，直径约10万光年。人们把这个庞大的恒星集团叫做银河系。我们的太阳系是银河系的一员，距银河系中心约3万光年，与众多恒星一起，围绕银河系中心运动着。</a:t>
            </a:r>
          </a:p>
          <a:p>
            <a:pPr lvl="0" indent="457200">
              <a:lnSpc>
                <a:spcPct val="150000"/>
              </a:lnSpc>
            </a:pPr>
            <a:r>
              <a:rPr lang="zh-CN" altLang="en-US" sz="1050" b="1">
                <a:solidFill>
                  <a:srgbClr val="0070C0"/>
                </a:solidFill>
                <a:latin typeface="等线" panose="02010600030101010101" pitchFamily="2" charset="-122"/>
              </a:rPr>
              <a:t>银河系在宇宙中并不是唯一的恒星集团。在银河系外还有很多像银河系一样的庞大的恒星集团，例如仙女座星系、猎犬座星系。我们把银河系以外的恒星集团，叫做河外星系。目前，人类已经发现了上千亿个河外星系，这些河外星系也都在运动着。</a:t>
            </a:r>
          </a:p>
          <a:p>
            <a:pPr lvl="0" indent="457200">
              <a:lnSpc>
                <a:spcPct val="150000"/>
              </a:lnSpc>
            </a:pPr>
            <a:r>
              <a:rPr lang="zh-CN" altLang="en-US" sz="1050" b="1">
                <a:solidFill>
                  <a:srgbClr val="0070C0"/>
                </a:solidFill>
                <a:latin typeface="等线" panose="02010600030101010101" pitchFamily="2" charset="-122"/>
              </a:rPr>
              <a:t>银河系和我们现在所能观测到的所有河外星系，被称做总星系。</a:t>
            </a:r>
          </a:p>
          <a:p>
            <a:pPr lvl="0" indent="457200">
              <a:lnSpc>
                <a:spcPct val="150000"/>
              </a:lnSpc>
            </a:pPr>
            <a:r>
              <a:rPr lang="zh-CN" altLang="en-US" sz="1050" b="1">
                <a:solidFill>
                  <a:srgbClr val="0070C0"/>
                </a:solidFill>
                <a:latin typeface="等线" panose="02010600030101010101" pitchFamily="2" charset="-122"/>
              </a:rPr>
              <a:t> 现在，用射电望远镜已能观测到约130亿光年外的宇宙空间情况，但仍没有找到宇宙的边缘。</a:t>
            </a:r>
          </a:p>
        </p:txBody>
      </p:sp>
      <p:pic>
        <p:nvPicPr>
          <p:cNvPr id="10" name="New picture"/>
          <p:cNvPicPr/>
          <p:nvPr/>
        </p:nvPicPr>
        <p:blipFill>
          <a:blip r:embed="rId3"/>
          <a:stretch>
            <a:fillRect/>
          </a:stretch>
        </p:blipFill>
        <p:spPr>
          <a:xfrm>
            <a:off x="11391900" y="12357100"/>
            <a:ext cx="317500" cy="228600"/>
          </a:xfrm>
          <a:prstGeom prst="cube">
            <a:avLst/>
          </a:prstGeom>
        </p:spPr>
      </p:pic>
    </p:spTree>
    <p:extLst>
      <p:ext uri="{BB962C8B-B14F-4D97-AF65-F5344CB8AC3E}">
        <p14:creationId xmlns:p14="http://schemas.microsoft.com/office/powerpoint/2010/main" val="3975011833"/>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5">
            <a:lum/>
          </a:blip>
          <a:stretch>
            <a:fillRect/>
          </a:stretch>
        </a:blipFill>
        <a:effectLst/>
      </p:bgPr>
    </p:bg>
    <p:spTree>
      <p:nvGrpSpPr>
        <p:cNvPr id="1" name=""/>
        <p:cNvGrpSpPr/>
        <p:nvPr/>
      </p:nvGrpSpPr>
      <p:grpSpPr>
        <a:xfrm>
          <a:off x="0" y="0"/>
          <a:ext cx="0" cy="0"/>
        </a:xfrm>
      </p:grpSpPr>
      <p:pic>
        <p:nvPicPr>
          <p:cNvPr id="5" name="图片 4">
            <a:extLst>
              <a:ext uri="{FF2B5EF4-FFF2-40B4-BE49-F238E27FC236}">
                <a16:creationId xmlns:a16="http://schemas.microsoft.com/office/drawing/2014/main" xmlns="" id="{BC438515-FCBE-4DA2-86EB-EE816B5AA250}"/>
              </a:ext>
            </a:extLst>
          </p:cNvPr>
          <p:cNvPicPr>
            <a:picLocks noChangeAspect="1"/>
          </p:cNvPicPr>
          <p:nvPr/>
        </p:nvPicPr>
        <p:blipFill>
          <a:blip r:embed="rId2">
            <a:extLst>
              <a:ext uri="{28A0092B-C50C-407E-A947-70E740481C1C}">
                <a14:useLocalDpi xmlns:a14="http://schemas.microsoft.com/office/drawing/2010/main" val="0"/>
              </a:ext>
            </a:extLst>
          </a:blip>
          <a:srcRect b="88875"/>
          <a:stretch>
            <a:fillRect/>
          </a:stretch>
        </p:blipFill>
        <p:spPr>
          <a:xfrm>
            <a:off x="482082" y="983155"/>
            <a:ext cx="10943751" cy="1105238"/>
          </a:xfrm>
          <a:prstGeom prst="rect">
            <a:avLst/>
          </a:prstGeom>
        </p:spPr>
      </p:pic>
      <p:sp>
        <p:nvSpPr>
          <p:cNvPr id="6" name="矩形 5">
            <a:extLst>
              <a:ext uri="{FF2B5EF4-FFF2-40B4-BE49-F238E27FC236}">
                <a16:creationId xmlns:a16="http://schemas.microsoft.com/office/drawing/2014/main" xmlns="" id="{CC82C9C0-93B0-4BFF-A47B-E38BC39D34B8}"/>
              </a:ext>
            </a:extLst>
          </p:cNvPr>
          <p:cNvSpPr/>
          <p:nvPr/>
        </p:nvSpPr>
        <p:spPr>
          <a:xfrm>
            <a:off x="4743251" y="31226"/>
            <a:ext cx="3154680" cy="914400"/>
          </a:xfrm>
          <a:prstGeom prst="rect">
            <a:avLst/>
          </a:prstGeom>
        </p:spPr>
        <p:txBody>
          <a:bodyPr wrap="none">
            <a:spAutoFit/>
          </a:bodyPr>
          <a:lstStyle/>
          <a:p>
            <a:pPr algn="ctr">
              <a:lnSpc>
                <a:spcPct val="150000"/>
              </a:lnSpc>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第1节《透镜》</a:t>
            </a:r>
          </a:p>
        </p:txBody>
      </p:sp>
      <p:sp>
        <p:nvSpPr>
          <p:cNvPr id="7" name="矩形 6">
            <a:extLst>
              <a:ext uri="{FF2B5EF4-FFF2-40B4-BE49-F238E27FC236}">
                <a16:creationId xmlns:a16="http://schemas.microsoft.com/office/drawing/2014/main" xmlns="" id="{180FC460-0E07-4F48-ACE8-353565B2DAF9}"/>
              </a:ext>
            </a:extLst>
          </p:cNvPr>
          <p:cNvSpPr/>
          <p:nvPr/>
        </p:nvSpPr>
        <p:spPr>
          <a:xfrm>
            <a:off x="209150" y="4567281"/>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sp>
        <p:nvSpPr>
          <p:cNvPr id="11" name="矩形 10"/>
          <p:cNvSpPr/>
          <p:nvPr/>
        </p:nvSpPr>
        <p:spPr>
          <a:xfrm>
            <a:off x="1396238" y="5908727"/>
            <a:ext cx="9848704" cy="457200"/>
          </a:xfrm>
          <a:prstGeom prst="rect">
            <a:avLst/>
          </a:prstGeom>
        </p:spPr>
        <p:txBody>
          <a:bodyPr wrap="square">
            <a:spAutoFit/>
          </a:bodyPr>
          <a:lstStyle/>
          <a:p>
            <a:r>
              <a:rPr lang="zh-CN" altLang="en-US" sz="2400" b="1">
                <a:solidFill>
                  <a:srgbClr val="FF0000"/>
                </a:solidFill>
                <a:effectLst>
                  <a:glow rad="228600">
                    <a:schemeClr val="accent4">
                      <a:satMod val="175000"/>
                      <a:alpha val="40000"/>
                    </a:schemeClr>
                  </a:glow>
                </a:effectLst>
              </a:rPr>
              <a:t>从甲、乙两图可以看出，甲图中凸透镜使光偏折得更显著一些。</a:t>
            </a:r>
          </a:p>
        </p:txBody>
      </p:sp>
      <p:sp>
        <p:nvSpPr>
          <p:cNvPr id="4" name="矩形 3"/>
          <p:cNvSpPr/>
          <p:nvPr/>
        </p:nvSpPr>
        <p:spPr>
          <a:xfrm>
            <a:off x="1019629" y="1899783"/>
            <a:ext cx="9682579" cy="944880"/>
          </a:xfrm>
          <a:prstGeom prst="rect">
            <a:avLst/>
          </a:prstGeom>
        </p:spPr>
        <p:txBody>
          <a:bodyPr wrap="square">
            <a:spAutoFit/>
          </a:bodyPr>
          <a:lstStyle/>
          <a:p>
            <a:r>
              <a:rPr lang="en-US" altLang="zh-CN" sz="2800" b="1"/>
              <a:t>1.如图，甲乙两个凸透镜的焦距分别为3cm和5cm.画出平等光经过它们之后的光线。哪个凸透镜使光偏折得更显著些？</a:t>
            </a:r>
          </a:p>
        </p:txBody>
      </p:sp>
      <p:pic>
        <p:nvPicPr>
          <p:cNvPr id="2" name="图片 1"/>
          <p:cNvPicPr>
            <a:picLocks noChangeAspect="1"/>
          </p:cNvPicPr>
          <p:nvPr/>
        </p:nvPicPr>
        <p:blipFill>
          <a:blip r:embed="rId3"/>
          <a:stretch>
            <a:fillRect/>
          </a:stretch>
        </p:blipFill>
        <p:spPr>
          <a:xfrm>
            <a:off x="2504155" y="2853890"/>
            <a:ext cx="5769833" cy="1572279"/>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t="16500"/>
          <a:stretch>
            <a:fillRect/>
          </a:stretch>
        </p:blipFill>
        <p:spPr bwMode="auto">
          <a:xfrm>
            <a:off x="2156314" y="4257830"/>
            <a:ext cx="5682668" cy="1697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6478681"/>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6" presetClass="entr" presetSubtype="16"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circle(in)">
                                      <p:cBhvr>
                                        <p:cTn id="14" dur="2000"/>
                                        <p:tgtEl>
                                          <p:spTgt spid="1026"/>
                                        </p:tgtEl>
                                      </p:cBhvr>
                                    </p:animEffect>
                                  </p:childTnLst>
                                </p:cTn>
                              </p:par>
                            </p:childTnLst>
                          </p:cTn>
                        </p:par>
                      </p:childTnLst>
                    </p:cTn>
                  </p:par>
                  <p:par>
                    <p:cTn id="15" fill="hold" nodeType="clickPar">
                      <p:stCondLst>
                        <p:cond delay="indefinite"/>
                      </p:stCondLst>
                      <p:childTnLst>
                        <p:par>
                          <p:cTn id="16" fill="hold" nodeType="afterGroup">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down)">
                                      <p:cBhvr>
                                        <p:cTn id="1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pic>
        <p:nvPicPr>
          <p:cNvPr id="5" name="图片 4">
            <a:extLst>
              <a:ext uri="{FF2B5EF4-FFF2-40B4-BE49-F238E27FC236}">
                <a16:creationId xmlns:a16="http://schemas.microsoft.com/office/drawing/2014/main" xmlns="" id="{BC438515-FCBE-4DA2-86EB-EE816B5AA250}"/>
              </a:ext>
            </a:extLst>
          </p:cNvPr>
          <p:cNvPicPr>
            <a:picLocks noChangeAspect="1"/>
          </p:cNvPicPr>
          <p:nvPr/>
        </p:nvPicPr>
        <p:blipFill>
          <a:blip r:embed="rId2">
            <a:extLst>
              <a:ext uri="{28A0092B-C50C-407E-A947-70E740481C1C}">
                <a14:useLocalDpi xmlns:a14="http://schemas.microsoft.com/office/drawing/2010/main" val="0"/>
              </a:ext>
            </a:extLst>
          </a:blip>
          <a:srcRect b="88875"/>
          <a:stretch>
            <a:fillRect/>
          </a:stretch>
        </p:blipFill>
        <p:spPr>
          <a:xfrm>
            <a:off x="482082" y="1029421"/>
            <a:ext cx="10943751" cy="1105238"/>
          </a:xfrm>
          <a:prstGeom prst="rect">
            <a:avLst/>
          </a:prstGeom>
        </p:spPr>
      </p:pic>
      <p:sp>
        <p:nvSpPr>
          <p:cNvPr id="6" name="矩形 5">
            <a:extLst>
              <a:ext uri="{FF2B5EF4-FFF2-40B4-BE49-F238E27FC236}">
                <a16:creationId xmlns:a16="http://schemas.microsoft.com/office/drawing/2014/main" xmlns="" id="{CC82C9C0-93B0-4BFF-A47B-E38BC39D34B8}"/>
              </a:ext>
            </a:extLst>
          </p:cNvPr>
          <p:cNvSpPr/>
          <p:nvPr/>
        </p:nvSpPr>
        <p:spPr>
          <a:xfrm>
            <a:off x="4743251" y="31226"/>
            <a:ext cx="3154680" cy="914400"/>
          </a:xfrm>
          <a:prstGeom prst="rect">
            <a:avLst/>
          </a:prstGeom>
        </p:spPr>
        <p:txBody>
          <a:bodyPr wrap="none">
            <a:spAutoFit/>
          </a:bodyPr>
          <a:lstStyle/>
          <a:p>
            <a:pPr algn="ctr">
              <a:lnSpc>
                <a:spcPct val="150000"/>
              </a:lnSpc>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第1节《透镜》</a:t>
            </a:r>
          </a:p>
        </p:txBody>
      </p:sp>
      <p:sp>
        <p:nvSpPr>
          <p:cNvPr id="8" name="矩形 7">
            <a:extLst>
              <a:ext uri="{FF2B5EF4-FFF2-40B4-BE49-F238E27FC236}">
                <a16:creationId xmlns:a16="http://schemas.microsoft.com/office/drawing/2014/main" xmlns="" id="{EB339F37-499B-413D-8065-8217E14349A1}"/>
              </a:ext>
            </a:extLst>
          </p:cNvPr>
          <p:cNvSpPr/>
          <p:nvPr/>
        </p:nvSpPr>
        <p:spPr>
          <a:xfrm>
            <a:off x="1226169" y="3499393"/>
            <a:ext cx="10042553" cy="2011680"/>
          </a:xfrm>
          <a:prstGeom prst="rect">
            <a:avLst/>
          </a:prstGeom>
        </p:spPr>
        <p:txBody>
          <a:bodyPr wrap="square">
            <a:spAutoFit/>
          </a:bodyPr>
          <a:lstStyle/>
          <a:p>
            <a:pPr>
              <a:lnSpc>
                <a:spcPct val="150000"/>
              </a:lnSpc>
            </a:pPr>
            <a:r>
              <a:rPr lang="zh-CN" altLang="en-US" sz="2800" b="1">
                <a:solidFill>
                  <a:srgbClr val="0070C0"/>
                </a:solidFill>
              </a:rPr>
              <a:t>把小灯泡放在凸透镜的焦点上，小灯泡发出的光通过凸透镜折射后形成平行光。 利用了凸透镜可使平行于主光轴的光会聚于焦点和光路的可逆性。 </a:t>
            </a:r>
          </a:p>
        </p:txBody>
      </p:sp>
      <p:sp>
        <p:nvSpPr>
          <p:cNvPr id="3" name="矩形 2">
            <a:extLst>
              <a:ext uri="{FF2B5EF4-FFF2-40B4-BE49-F238E27FC236}">
                <a16:creationId xmlns:a16="http://schemas.microsoft.com/office/drawing/2014/main" xmlns="" id="{AB33F907-3C80-4AAD-ABC6-5473EC98442D}"/>
              </a:ext>
            </a:extLst>
          </p:cNvPr>
          <p:cNvSpPr/>
          <p:nvPr/>
        </p:nvSpPr>
        <p:spPr>
          <a:xfrm>
            <a:off x="1226171" y="1894835"/>
            <a:ext cx="10042552" cy="822960"/>
          </a:xfrm>
          <a:prstGeom prst="rect">
            <a:avLst/>
          </a:prstGeom>
        </p:spPr>
        <p:txBody>
          <a:bodyPr wrap="square">
            <a:spAutoFit/>
          </a:bodyPr>
          <a:lstStyle/>
          <a:p>
            <a:pPr lvl="0">
              <a:defRPr/>
            </a:pPr>
            <a:r>
              <a:rPr lang="en-US" altLang="zh-CN" sz="2400" b="1">
                <a:solidFill>
                  <a:prstClr val="black"/>
                </a:solidFill>
                <a:latin typeface="等线" panose="02010600030101010101" pitchFamily="2" charset="-122"/>
              </a:rPr>
              <a:t>2.要想使凸透镜使小灯光泡发出的光变成平行光，应该把小灯泡放在凸透镜的什么位置？在解决这个问题的时候，你利用了前面学过的什么知识？</a:t>
            </a:r>
          </a:p>
        </p:txBody>
      </p:sp>
      <p:sp>
        <p:nvSpPr>
          <p:cNvPr id="7" name="矩形 6">
            <a:extLst>
              <a:ext uri="{FF2B5EF4-FFF2-40B4-BE49-F238E27FC236}">
                <a16:creationId xmlns:a16="http://schemas.microsoft.com/office/drawing/2014/main" xmlns="" id="{180FC460-0E07-4F48-ACE8-353565B2DAF9}"/>
              </a:ext>
            </a:extLst>
          </p:cNvPr>
          <p:cNvSpPr/>
          <p:nvPr/>
        </p:nvSpPr>
        <p:spPr>
          <a:xfrm>
            <a:off x="415692" y="2939867"/>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spTree>
    <p:extLst>
      <p:ext uri="{BB962C8B-B14F-4D97-AF65-F5344CB8AC3E}">
        <p14:creationId xmlns:p14="http://schemas.microsoft.com/office/powerpoint/2010/main" val="1406094293"/>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4">
            <a:lum/>
          </a:blip>
          <a:stretch>
            <a:fillRect/>
          </a:stretch>
        </a:blipFill>
        <a:effectLst/>
      </p:bgPr>
    </p:bg>
    <p:spTree>
      <p:nvGrpSpPr>
        <p:cNvPr id="1" name=""/>
        <p:cNvGrpSpPr/>
        <p:nvPr/>
      </p:nvGrpSpPr>
      <p:grpSpPr>
        <a:xfrm>
          <a:off x="0" y="0"/>
          <a:ext cx="0" cy="0"/>
        </a:xfrm>
      </p:grpSpPr>
      <p:pic>
        <p:nvPicPr>
          <p:cNvPr id="5" name="图片 4">
            <a:extLst>
              <a:ext uri="{FF2B5EF4-FFF2-40B4-BE49-F238E27FC236}">
                <a16:creationId xmlns:a16="http://schemas.microsoft.com/office/drawing/2014/main" xmlns="" id="{BC438515-FCBE-4DA2-86EB-EE816B5AA250}"/>
              </a:ext>
            </a:extLst>
          </p:cNvPr>
          <p:cNvPicPr>
            <a:picLocks noChangeAspect="1"/>
          </p:cNvPicPr>
          <p:nvPr/>
        </p:nvPicPr>
        <p:blipFill>
          <a:blip r:embed="rId2">
            <a:extLst>
              <a:ext uri="{28A0092B-C50C-407E-A947-70E740481C1C}">
                <a14:useLocalDpi xmlns:a14="http://schemas.microsoft.com/office/drawing/2010/main" val="0"/>
              </a:ext>
            </a:extLst>
          </a:blip>
          <a:srcRect b="88875"/>
          <a:stretch>
            <a:fillRect/>
          </a:stretch>
        </p:blipFill>
        <p:spPr>
          <a:xfrm>
            <a:off x="482082" y="983155"/>
            <a:ext cx="10943751" cy="1105238"/>
          </a:xfrm>
          <a:prstGeom prst="rect">
            <a:avLst/>
          </a:prstGeom>
        </p:spPr>
      </p:pic>
      <p:sp>
        <p:nvSpPr>
          <p:cNvPr id="6" name="矩形 5">
            <a:extLst>
              <a:ext uri="{FF2B5EF4-FFF2-40B4-BE49-F238E27FC236}">
                <a16:creationId xmlns:a16="http://schemas.microsoft.com/office/drawing/2014/main" xmlns="" id="{CC82C9C0-93B0-4BFF-A47B-E38BC39D34B8}"/>
              </a:ext>
            </a:extLst>
          </p:cNvPr>
          <p:cNvSpPr/>
          <p:nvPr/>
        </p:nvSpPr>
        <p:spPr>
          <a:xfrm>
            <a:off x="4743251" y="31226"/>
            <a:ext cx="3154680" cy="914400"/>
          </a:xfrm>
          <a:prstGeom prst="rect">
            <a:avLst/>
          </a:prstGeom>
        </p:spPr>
        <p:txBody>
          <a:bodyPr wrap="none">
            <a:spAutoFit/>
          </a:bodyPr>
          <a:lstStyle/>
          <a:p>
            <a:pPr algn="ctr">
              <a:lnSpc>
                <a:spcPct val="150000"/>
              </a:lnSpc>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第1节《透镜》</a:t>
            </a:r>
          </a:p>
        </p:txBody>
      </p:sp>
      <p:sp>
        <p:nvSpPr>
          <p:cNvPr id="7" name="矩形 6">
            <a:extLst>
              <a:ext uri="{FF2B5EF4-FFF2-40B4-BE49-F238E27FC236}">
                <a16:creationId xmlns:a16="http://schemas.microsoft.com/office/drawing/2014/main" xmlns="" id="{180FC460-0E07-4F48-ACE8-353565B2DAF9}"/>
              </a:ext>
            </a:extLst>
          </p:cNvPr>
          <p:cNvSpPr/>
          <p:nvPr/>
        </p:nvSpPr>
        <p:spPr>
          <a:xfrm>
            <a:off x="2275371" y="4623778"/>
            <a:ext cx="1605280" cy="518160"/>
          </a:xfrm>
          <a:prstGeom prst="rect">
            <a:avLst/>
          </a:prstGeom>
        </p:spPr>
        <p:txBody>
          <a:bodyPr wrap="none">
            <a:spAutoFit/>
          </a:bodyPr>
          <a:lstStyle/>
          <a:p>
            <a:r>
              <a:rPr lang="zh-CN" altLang="en-US" sz="2800" b="1" i="0">
                <a:solidFill>
                  <a:srgbClr val="C00000"/>
                </a:solidFill>
                <a:effectLst>
                  <a:glow rad="63500">
                    <a:schemeClr val="accent5">
                      <a:satMod val="175000"/>
                      <a:alpha val="40000"/>
                    </a:schemeClr>
                  </a:glow>
                </a:effectLst>
                <a:latin typeface="-apple-system"/>
              </a:rPr>
              <a:t>参考答案</a:t>
            </a:r>
          </a:p>
        </p:txBody>
      </p:sp>
      <p:sp>
        <p:nvSpPr>
          <p:cNvPr id="8" name="矩形 7">
            <a:extLst>
              <a:ext uri="{FF2B5EF4-FFF2-40B4-BE49-F238E27FC236}">
                <a16:creationId xmlns:a16="http://schemas.microsoft.com/office/drawing/2014/main" xmlns="" id="{EB339F37-499B-413D-8065-8217E14349A1}"/>
              </a:ext>
            </a:extLst>
          </p:cNvPr>
          <p:cNvSpPr/>
          <p:nvPr/>
        </p:nvSpPr>
        <p:spPr>
          <a:xfrm>
            <a:off x="4153970" y="4623778"/>
            <a:ext cx="573877" cy="640080"/>
          </a:xfrm>
          <a:prstGeom prst="rect">
            <a:avLst/>
          </a:prstGeom>
        </p:spPr>
        <p:txBody>
          <a:bodyPr wrap="square">
            <a:spAutoFit/>
          </a:bodyPr>
          <a:lstStyle/>
          <a:p>
            <a:pPr algn="just">
              <a:lnSpc>
                <a:spcPct val="150000"/>
              </a:lnSpc>
            </a:pPr>
            <a:r>
              <a:rPr lang="zh-CN" altLang="en-US" sz="2400">
                <a:solidFill>
                  <a:srgbClr val="00B0F0"/>
                </a:solidFill>
                <a:latin typeface="黑体" panose="02010609060101010101" pitchFamily="49" charset="-122"/>
                <a:ea typeface="黑体" panose="02010609060101010101" pitchFamily="49" charset="-122"/>
              </a:rPr>
              <a:t>甲</a:t>
            </a:r>
          </a:p>
        </p:txBody>
      </p:sp>
      <p:sp>
        <p:nvSpPr>
          <p:cNvPr id="3" name="矩形 2">
            <a:extLst>
              <a:ext uri="{FF2B5EF4-FFF2-40B4-BE49-F238E27FC236}">
                <a16:creationId xmlns:a16="http://schemas.microsoft.com/office/drawing/2014/main" xmlns="" id="{AB33F907-3C80-4AAD-ABC6-5473EC98442D}"/>
              </a:ext>
            </a:extLst>
          </p:cNvPr>
          <p:cNvSpPr/>
          <p:nvPr/>
        </p:nvSpPr>
        <p:spPr>
          <a:xfrm>
            <a:off x="932681" y="1801339"/>
            <a:ext cx="10042552" cy="457200"/>
          </a:xfrm>
          <a:prstGeom prst="rect">
            <a:avLst/>
          </a:prstGeom>
        </p:spPr>
        <p:txBody>
          <a:bodyPr wrap="square">
            <a:spAutoFit/>
          </a:bodyPr>
          <a:lstStyle/>
          <a:p>
            <a:r>
              <a:rPr lang="en-US" altLang="zh-CN" sz="2400" b="1">
                <a:latin typeface="+mn-ea"/>
              </a:rPr>
              <a:t>3.一束光通过透镜的光路如图所示，哪幅图是正确的？</a:t>
            </a:r>
          </a:p>
        </p:txBody>
      </p:sp>
      <p:pic>
        <p:nvPicPr>
          <p:cNvPr id="2" name="图片 1"/>
          <p:cNvPicPr>
            <a:picLocks noChangeAspect="1"/>
          </p:cNvPicPr>
          <p:nvPr/>
        </p:nvPicPr>
        <p:blipFill>
          <a:blip r:embed="rId3"/>
          <a:stretch>
            <a:fillRect/>
          </a:stretch>
        </p:blipFill>
        <p:spPr>
          <a:xfrm>
            <a:off x="932681" y="2438381"/>
            <a:ext cx="8295238" cy="1904762"/>
          </a:xfrm>
          <a:prstGeom prst="rect">
            <a:avLst/>
          </a:prstGeom>
        </p:spPr>
      </p:pic>
    </p:spTree>
    <p:extLst>
      <p:ext uri="{BB962C8B-B14F-4D97-AF65-F5344CB8AC3E}">
        <p14:creationId xmlns:p14="http://schemas.microsoft.com/office/powerpoint/2010/main" val="3330530263"/>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5">
            <a:lum/>
          </a:blip>
          <a:stretch>
            <a:fillRect/>
          </a:stretch>
        </a:blipFill>
        <a:effectLst/>
      </p:bgPr>
    </p:bg>
    <p:spTree>
      <p:nvGrpSpPr>
        <p:cNvPr id="1" name=""/>
        <p:cNvGrpSpPr/>
        <p:nvPr/>
      </p:nvGrpSpPr>
      <p:grpSpPr>
        <a:xfrm>
          <a:off x="0" y="0"/>
          <a:ext cx="0" cy="0"/>
        </a:xfrm>
      </p:grpSpPr>
      <p:pic>
        <p:nvPicPr>
          <p:cNvPr id="5" name="图片 4">
            <a:extLst>
              <a:ext uri="{FF2B5EF4-FFF2-40B4-BE49-F238E27FC236}">
                <a16:creationId xmlns:a16="http://schemas.microsoft.com/office/drawing/2014/main" xmlns="" id="{BC438515-FCBE-4DA2-86EB-EE816B5AA250}"/>
              </a:ext>
            </a:extLst>
          </p:cNvPr>
          <p:cNvPicPr>
            <a:picLocks noChangeAspect="1"/>
          </p:cNvPicPr>
          <p:nvPr/>
        </p:nvPicPr>
        <p:blipFill>
          <a:blip r:embed="rId2">
            <a:extLst>
              <a:ext uri="{28A0092B-C50C-407E-A947-70E740481C1C}">
                <a14:useLocalDpi xmlns:a14="http://schemas.microsoft.com/office/drawing/2010/main" val="0"/>
              </a:ext>
            </a:extLst>
          </a:blip>
          <a:srcRect b="88875"/>
          <a:stretch>
            <a:fillRect/>
          </a:stretch>
        </p:blipFill>
        <p:spPr>
          <a:xfrm>
            <a:off x="482082" y="983155"/>
            <a:ext cx="10943751" cy="1105238"/>
          </a:xfrm>
          <a:prstGeom prst="rect">
            <a:avLst/>
          </a:prstGeom>
        </p:spPr>
      </p:pic>
      <p:sp>
        <p:nvSpPr>
          <p:cNvPr id="6" name="矩形 5">
            <a:extLst>
              <a:ext uri="{FF2B5EF4-FFF2-40B4-BE49-F238E27FC236}">
                <a16:creationId xmlns:a16="http://schemas.microsoft.com/office/drawing/2014/main" xmlns="" id="{CC82C9C0-93B0-4BFF-A47B-E38BC39D34B8}"/>
              </a:ext>
            </a:extLst>
          </p:cNvPr>
          <p:cNvSpPr/>
          <p:nvPr/>
        </p:nvSpPr>
        <p:spPr>
          <a:xfrm>
            <a:off x="4743251" y="31226"/>
            <a:ext cx="3154680" cy="914400"/>
          </a:xfrm>
          <a:prstGeom prst="rect">
            <a:avLst/>
          </a:prstGeom>
        </p:spPr>
        <p:txBody>
          <a:bodyPr wrap="none">
            <a:spAutoFit/>
          </a:bodyPr>
          <a:lstStyle/>
          <a:p>
            <a:pPr algn="ctr">
              <a:lnSpc>
                <a:spcPct val="150000"/>
              </a:lnSpc>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第1节《透镜》</a:t>
            </a:r>
          </a:p>
        </p:txBody>
      </p:sp>
      <p:sp>
        <p:nvSpPr>
          <p:cNvPr id="7" name="矩形 6">
            <a:extLst>
              <a:ext uri="{FF2B5EF4-FFF2-40B4-BE49-F238E27FC236}">
                <a16:creationId xmlns:a16="http://schemas.microsoft.com/office/drawing/2014/main" xmlns="" id="{180FC460-0E07-4F48-ACE8-353565B2DAF9}"/>
              </a:ext>
            </a:extLst>
          </p:cNvPr>
          <p:cNvSpPr/>
          <p:nvPr/>
        </p:nvSpPr>
        <p:spPr>
          <a:xfrm>
            <a:off x="331161" y="5396755"/>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sp>
        <p:nvSpPr>
          <p:cNvPr id="3" name="矩形 2">
            <a:extLst>
              <a:ext uri="{FF2B5EF4-FFF2-40B4-BE49-F238E27FC236}">
                <a16:creationId xmlns:a16="http://schemas.microsoft.com/office/drawing/2014/main" xmlns="" id="{AB33F907-3C80-4AAD-ABC6-5473EC98442D}"/>
              </a:ext>
            </a:extLst>
          </p:cNvPr>
          <p:cNvSpPr/>
          <p:nvPr/>
        </p:nvSpPr>
        <p:spPr>
          <a:xfrm>
            <a:off x="1226171" y="1894835"/>
            <a:ext cx="10042552" cy="457200"/>
          </a:xfrm>
          <a:prstGeom prst="rect">
            <a:avLst/>
          </a:prstGeom>
        </p:spPr>
        <p:txBody>
          <a:bodyPr wrap="square">
            <a:spAutoFit/>
          </a:bodyPr>
          <a:lstStyle/>
          <a:p>
            <a:pPr lvl="0">
              <a:defRPr/>
            </a:pPr>
            <a:r>
              <a:rPr lang="en-US" altLang="zh-CN" sz="2400" b="1">
                <a:solidFill>
                  <a:prstClr val="black"/>
                </a:solidFill>
                <a:latin typeface="等线" panose="02010600030101010101" pitchFamily="2" charset="-122"/>
              </a:rPr>
              <a:t>4.根据入射光线和折射光线，在图中的虚线框内画出适当类型的透镜。</a:t>
            </a:r>
          </a:p>
        </p:txBody>
      </p:sp>
      <p:pic>
        <p:nvPicPr>
          <p:cNvPr id="4" name="图片 3"/>
          <p:cNvPicPr>
            <a:picLocks noChangeAspect="1"/>
          </p:cNvPicPr>
          <p:nvPr/>
        </p:nvPicPr>
        <p:blipFill>
          <a:blip r:embed="rId3"/>
          <a:stretch>
            <a:fillRect/>
          </a:stretch>
        </p:blipFill>
        <p:spPr>
          <a:xfrm>
            <a:off x="1794355" y="2462165"/>
            <a:ext cx="8596996" cy="2828926"/>
          </a:xfrm>
          <a:prstGeom prst="rect">
            <a:avLst/>
          </a:prstGeom>
        </p:spPr>
      </p:pic>
      <p:sp>
        <p:nvSpPr>
          <p:cNvPr id="8" name="矩形 7"/>
          <p:cNvSpPr/>
          <p:nvPr/>
        </p:nvSpPr>
        <p:spPr>
          <a:xfrm>
            <a:off x="2070762" y="5473700"/>
            <a:ext cx="8006080" cy="518160"/>
          </a:xfrm>
          <a:prstGeom prst="rect">
            <a:avLst/>
          </a:prstGeom>
        </p:spPr>
        <p:txBody>
          <a:bodyPr wrap="none">
            <a:spAutoFit/>
          </a:bodyPr>
          <a:lstStyle/>
          <a:p>
            <a:r>
              <a:rPr lang="zh-CN" altLang="en-US" sz="2800" b="1">
                <a:solidFill>
                  <a:srgbClr val="0070C0"/>
                </a:solidFill>
              </a:rPr>
              <a:t>解析：凹透镜对光线起发散作用。甲乙都是凹透镜。</a:t>
            </a:r>
          </a:p>
        </p:txBody>
      </p:sp>
      <p:pic>
        <p:nvPicPr>
          <p:cNvPr id="10" name="图片 9"/>
          <p:cNvPicPr>
            <a:picLocks noChangeAspect="1"/>
          </p:cNvPicPr>
          <p:nvPr/>
        </p:nvPicPr>
        <p:blipFill>
          <a:blip r:embed="rId4"/>
          <a:stretch>
            <a:fillRect/>
          </a:stretch>
        </p:blipFill>
        <p:spPr>
          <a:xfrm>
            <a:off x="3170873" y="2383987"/>
            <a:ext cx="903091" cy="1998939"/>
          </a:xfrm>
          <a:prstGeom prst="rect">
            <a:avLst/>
          </a:prstGeom>
          <a:noFill/>
          <a:ln w="9525">
            <a:noFill/>
          </a:ln>
        </p:spPr>
      </p:pic>
      <p:pic>
        <p:nvPicPr>
          <p:cNvPr id="11" name="图片 10"/>
          <p:cNvPicPr>
            <a:picLocks noChangeAspect="1"/>
          </p:cNvPicPr>
          <p:nvPr/>
        </p:nvPicPr>
        <p:blipFill>
          <a:blip r:embed="rId4"/>
          <a:stretch>
            <a:fillRect/>
          </a:stretch>
        </p:blipFill>
        <p:spPr>
          <a:xfrm>
            <a:off x="7574197" y="2383986"/>
            <a:ext cx="903091" cy="1998939"/>
          </a:xfrm>
          <a:prstGeom prst="rect">
            <a:avLst/>
          </a:prstGeom>
          <a:noFill/>
          <a:ln w="9525">
            <a:noFill/>
          </a:ln>
        </p:spPr>
      </p:pic>
    </p:spTree>
    <p:extLst>
      <p:ext uri="{BB962C8B-B14F-4D97-AF65-F5344CB8AC3E}">
        <p14:creationId xmlns:p14="http://schemas.microsoft.com/office/powerpoint/2010/main" val="2602162734"/>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circle(in)">
                                      <p:cBhvr>
                                        <p:cTn id="14" dur="2000"/>
                                        <p:tgtEl>
                                          <p:spTgt spid="8"/>
                                        </p:tgtEl>
                                      </p:cBhvr>
                                    </p:animEffect>
                                  </p:childTnLst>
                                </p:cTn>
                              </p:par>
                            </p:childTnLst>
                          </p:cTn>
                        </p:par>
                      </p:childTnLst>
                    </p:cTn>
                  </p:par>
                  <p:par>
                    <p:cTn id="15" fill="hold" nodeType="clickPar">
                      <p:stCondLst>
                        <p:cond delay="indefinite"/>
                      </p:stCondLst>
                      <p:childTnLst>
                        <p:par>
                          <p:cTn id="16" fill="hold" nodeType="afterGroup">
                            <p:stCondLst>
                              <p:cond delay="0"/>
                            </p:stCondLst>
                            <p:childTnLst>
                              <p:par>
                                <p:cTn id="17" presetID="22" presetClass="entr" presetSubtype="4"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down)">
                                      <p:cBhvr>
                                        <p:cTn id="19" dur="500"/>
                                        <p:tgtEl>
                                          <p:spTgt spid="10"/>
                                        </p:tgtEl>
                                      </p:cBhvr>
                                    </p:animEffect>
                                  </p:childTnLst>
                                </p:cTn>
                              </p:par>
                            </p:childTnLst>
                          </p:cTn>
                        </p:par>
                      </p:childTnLst>
                    </p:cTn>
                  </p:par>
                  <p:par>
                    <p:cTn id="20" fill="hold" nodeType="clickPar">
                      <p:stCondLst>
                        <p:cond delay="indefinite"/>
                      </p:stCondLst>
                      <p:childTnLst>
                        <p:par>
                          <p:cTn id="21" fill="hold" nodeType="afterGroup">
                            <p:stCondLst>
                              <p:cond delay="0"/>
                            </p:stCondLst>
                            <p:childTnLst>
                              <p:par>
                                <p:cTn id="22" presetID="21" presetClass="entr" presetSubtype="1" fill="hold"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wheel(1)">
                                      <p:cBhvr>
                                        <p:cTn id="24"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4" name="矩形 3">
            <a:extLst>
              <a:ext uri="{FF2B5EF4-FFF2-40B4-BE49-F238E27FC236}">
                <a16:creationId xmlns:a16="http://schemas.microsoft.com/office/drawing/2014/main" xmlns="" id="{21566E11-CB8A-4D4A-8A3E-42D6AD9A7D91}"/>
              </a:ext>
            </a:extLst>
          </p:cNvPr>
          <p:cNvSpPr/>
          <p:nvPr/>
        </p:nvSpPr>
        <p:spPr>
          <a:xfrm>
            <a:off x="2244692" y="2565878"/>
            <a:ext cx="8183880" cy="1463040"/>
          </a:xfrm>
          <a:prstGeom prst="rect">
            <a:avLst/>
          </a:prstGeom>
        </p:spPr>
        <p:txBody>
          <a:bodyPr wrap="none">
            <a:spAutoFit/>
          </a:bodyPr>
          <a:lstStyle/>
          <a:p>
            <a:pPr lvl="0" algn="ctr">
              <a:lnSpc>
                <a:spcPct val="150000"/>
              </a:lnSpc>
              <a:defRPr/>
            </a:pPr>
            <a:r>
              <a:rPr kumimoji="0" lang="zh-CN" altLang="en-US" sz="6000" b="0" i="0" u="none" strike="noStrike" kern="1200" cap="none" spc="0" normalizeH="0" baseline="0" noProof="0">
                <a:ln>
                  <a:noFill/>
                </a:ln>
                <a:solidFill>
                  <a:srgbClr val="FFFF00"/>
                </a:solidFill>
                <a:effectLst>
                  <a:glow rad="101600">
                    <a:srgbClr val="FF0000">
                      <a:alpha val="40000"/>
                    </a:srgbClr>
                  </a:glow>
                </a:effectLst>
                <a:uLnTx/>
                <a:uFillTx/>
                <a:latin typeface="黑体" panose="02010609060101010101" pitchFamily="49" charset="-122"/>
                <a:ea typeface="黑体" panose="02010609060101010101" pitchFamily="49" charset="-122"/>
                <a:cs typeface="+mn-cs"/>
              </a:rPr>
              <a:t>第2节《生活中的透镜》</a:t>
            </a:r>
          </a:p>
        </p:txBody>
      </p:sp>
    </p:spTree>
    <p:extLst>
      <p:ext uri="{BB962C8B-B14F-4D97-AF65-F5344CB8AC3E}">
        <p14:creationId xmlns:p14="http://schemas.microsoft.com/office/powerpoint/2010/main" val="1573903737"/>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5">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xmlns="" id="{CC82C9C0-93B0-4BFF-A47B-E38BC39D34B8}"/>
              </a:ext>
            </a:extLst>
          </p:cNvPr>
          <p:cNvSpPr/>
          <p:nvPr/>
        </p:nvSpPr>
        <p:spPr>
          <a:xfrm>
            <a:off x="3860934" y="79352"/>
            <a:ext cx="49834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第2节《生活中的透镜》</a:t>
            </a:r>
          </a:p>
        </p:txBody>
      </p:sp>
      <p:sp>
        <p:nvSpPr>
          <p:cNvPr id="7" name="矩形 6">
            <a:extLst>
              <a:ext uri="{FF2B5EF4-FFF2-40B4-BE49-F238E27FC236}">
                <a16:creationId xmlns:a16="http://schemas.microsoft.com/office/drawing/2014/main" xmlns="" id="{180FC460-0E07-4F48-ACE8-353565B2DAF9}"/>
              </a:ext>
            </a:extLst>
          </p:cNvPr>
          <p:cNvSpPr/>
          <p:nvPr/>
        </p:nvSpPr>
        <p:spPr>
          <a:xfrm>
            <a:off x="1874650" y="5212587"/>
            <a:ext cx="1605280" cy="518160"/>
          </a:xfrm>
          <a:prstGeom prst="rect">
            <a:avLst/>
          </a:prstGeom>
        </p:spPr>
        <p:txBody>
          <a:bodyPr wrap="none">
            <a:spAutoFit/>
          </a:bodyPr>
          <a:lstStyle/>
          <a:p>
            <a:r>
              <a:rPr lang="zh-CN" altLang="en-US" sz="2800" b="1" i="0">
                <a:solidFill>
                  <a:srgbClr val="C00000"/>
                </a:solidFill>
                <a:effectLst>
                  <a:glow rad="63500">
                    <a:schemeClr val="accent5">
                      <a:satMod val="175000"/>
                      <a:alpha val="40000"/>
                    </a:schemeClr>
                  </a:glow>
                </a:effectLst>
                <a:latin typeface="-apple-system"/>
              </a:rPr>
              <a:t>参考答案</a:t>
            </a:r>
          </a:p>
        </p:txBody>
      </p:sp>
      <p:pic>
        <p:nvPicPr>
          <p:cNvPr id="9" name="图片 8">
            <a:extLst>
              <a:ext uri="{FF2B5EF4-FFF2-40B4-BE49-F238E27FC236}">
                <a16:creationId xmlns:a16="http://schemas.microsoft.com/office/drawing/2014/main" xmlns="" id="{CCB45C6B-C1F7-49F6-AF16-2271BD6717ED}"/>
              </a:ext>
            </a:extLst>
          </p:cNvPr>
          <p:cNvPicPr>
            <a:picLocks noChangeAspect="1"/>
          </p:cNvPicPr>
          <p:nvPr/>
        </p:nvPicPr>
        <p:blipFill>
          <a:blip r:embed="rId3">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xmlns="" id="{A5B4CD14-604B-4D16-B7C6-F7C7947F6232}"/>
              </a:ext>
            </a:extLst>
          </p:cNvPr>
          <p:cNvSpPr/>
          <p:nvPr/>
        </p:nvSpPr>
        <p:spPr>
          <a:xfrm>
            <a:off x="1051367" y="1817445"/>
            <a:ext cx="10242275" cy="944880"/>
          </a:xfrm>
          <a:prstGeom prst="rect">
            <a:avLst/>
          </a:prstGeom>
        </p:spPr>
        <p:txBody>
          <a:bodyPr wrap="square">
            <a:spAutoFit/>
          </a:bodyPr>
          <a:lstStyle/>
          <a:p>
            <a:r>
              <a:rPr lang="zh-CN" altLang="en-US" sz="2800" b="1">
                <a:solidFill>
                  <a:srgbClr val="242424"/>
                </a:solidFill>
                <a:latin typeface="-apple-system"/>
              </a:rPr>
              <a:t>如图所示，照相机的镜头相当于一个凸透镜，像成在照相机的底片上。判断图中的树所成像的正倒。</a:t>
            </a:r>
          </a:p>
        </p:txBody>
      </p:sp>
      <p:sp>
        <p:nvSpPr>
          <p:cNvPr id="11" name="矩形 10">
            <a:extLst>
              <a:ext uri="{FF2B5EF4-FFF2-40B4-BE49-F238E27FC236}">
                <a16:creationId xmlns:a16="http://schemas.microsoft.com/office/drawing/2014/main" xmlns="" id="{9441DACE-976D-4BCC-8914-3407C8AB2851}"/>
              </a:ext>
            </a:extLst>
          </p:cNvPr>
          <p:cNvSpPr/>
          <p:nvPr/>
        </p:nvSpPr>
        <p:spPr>
          <a:xfrm>
            <a:off x="3495607" y="5212587"/>
            <a:ext cx="1746349" cy="518160"/>
          </a:xfrm>
          <a:prstGeom prst="rect">
            <a:avLst/>
          </a:prstGeom>
        </p:spPr>
        <p:txBody>
          <a:bodyPr wrap="square">
            <a:spAutoFit/>
          </a:bodyPr>
          <a:lstStyle/>
          <a:p>
            <a:r>
              <a:rPr lang="zh-CN" altLang="en-US" sz="2800" b="1">
                <a:solidFill>
                  <a:srgbClr val="00B0F0"/>
                </a:solidFill>
              </a:rPr>
              <a:t>倒立的</a:t>
            </a: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176911" y="2796653"/>
            <a:ext cx="5691837" cy="2032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88168815"/>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pic>
        <p:nvPicPr>
          <p:cNvPr id="9" name="图片 8">
            <a:extLst>
              <a:ext uri="{FF2B5EF4-FFF2-40B4-BE49-F238E27FC236}">
                <a16:creationId xmlns:a16="http://schemas.microsoft.com/office/drawing/2014/main" xmlns=""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xmlns="" id="{A5B4CD14-604B-4D16-B7C6-F7C7947F6232}"/>
              </a:ext>
            </a:extLst>
          </p:cNvPr>
          <p:cNvSpPr/>
          <p:nvPr/>
        </p:nvSpPr>
        <p:spPr>
          <a:xfrm>
            <a:off x="1051366" y="1734808"/>
            <a:ext cx="10162065" cy="2286000"/>
          </a:xfrm>
          <a:prstGeom prst="rect">
            <a:avLst/>
          </a:prstGeom>
        </p:spPr>
        <p:txBody>
          <a:bodyPr wrap="square">
            <a:spAutoFit/>
          </a:bodyPr>
          <a:lstStyle/>
          <a:p>
            <a:pPr>
              <a:lnSpc>
                <a:spcPct val="150000"/>
              </a:lnSpc>
            </a:pPr>
            <a:r>
              <a:rPr lang="en-US" altLang="zh-CN" sz="2400" b="1" smtClean="0">
                <a:solidFill>
                  <a:srgbClr val="242424"/>
                </a:solidFill>
                <a:latin typeface="黑体" panose="02010609060101010101" pitchFamily="49" charset="-122"/>
                <a:ea typeface="黑体" panose="02010609060101010101" pitchFamily="49" charset="-122"/>
              </a:rPr>
              <a:t>2、凸透镜是许多光学仪器的重要元件，可以呈现不同的像。应用凸透镜，在照相机中成_______、________立的_______像；通过投影仪成_______、________立的_______像；用凸透镜做成放大镜时，成_______、________立的_______像</a:t>
            </a:r>
          </a:p>
        </p:txBody>
      </p:sp>
      <p:sp>
        <p:nvSpPr>
          <p:cNvPr id="8" name="矩形 7">
            <a:extLst>
              <a:ext uri="{FF2B5EF4-FFF2-40B4-BE49-F238E27FC236}">
                <a16:creationId xmlns:a16="http://schemas.microsoft.com/office/drawing/2014/main" xmlns="" id="{0453A0C4-6E78-4A2C-A290-D99FBA6F236F}"/>
              </a:ext>
            </a:extLst>
          </p:cNvPr>
          <p:cNvSpPr/>
          <p:nvPr/>
        </p:nvSpPr>
        <p:spPr>
          <a:xfrm>
            <a:off x="3860933" y="79352"/>
            <a:ext cx="49834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第2节《生活中的透镜》</a:t>
            </a:r>
          </a:p>
        </p:txBody>
      </p:sp>
      <p:sp>
        <p:nvSpPr>
          <p:cNvPr id="3" name="矩形 2"/>
          <p:cNvSpPr/>
          <p:nvPr/>
        </p:nvSpPr>
        <p:spPr>
          <a:xfrm>
            <a:off x="3116963" y="2369891"/>
            <a:ext cx="719637" cy="396240"/>
          </a:xfrm>
          <a:prstGeom prst="rect">
            <a:avLst/>
          </a:prstGeom>
        </p:spPr>
        <p:txBody>
          <a:bodyPr wrap="square">
            <a:spAutoFit/>
          </a:bodyPr>
          <a:lstStyle/>
          <a:p>
            <a:r>
              <a:rPr lang="zh-CN" altLang="en-US" sz="2000" b="1" smtClean="0">
                <a:solidFill>
                  <a:srgbClr val="00B0F0"/>
                </a:solidFill>
              </a:rPr>
              <a:t>缩小</a:t>
            </a:r>
          </a:p>
        </p:txBody>
      </p:sp>
      <p:sp>
        <p:nvSpPr>
          <p:cNvPr id="10" name="矩形 9"/>
          <p:cNvSpPr/>
          <p:nvPr/>
        </p:nvSpPr>
        <p:spPr>
          <a:xfrm>
            <a:off x="4592136" y="2362594"/>
            <a:ext cx="719637" cy="396240"/>
          </a:xfrm>
          <a:prstGeom prst="rect">
            <a:avLst/>
          </a:prstGeom>
        </p:spPr>
        <p:txBody>
          <a:bodyPr wrap="square">
            <a:spAutoFit/>
          </a:bodyPr>
          <a:lstStyle/>
          <a:p>
            <a:r>
              <a:rPr lang="zh-CN" altLang="en-US" sz="2000" b="1" smtClean="0">
                <a:solidFill>
                  <a:srgbClr val="00B0F0"/>
                </a:solidFill>
              </a:rPr>
              <a:t>倒</a:t>
            </a:r>
          </a:p>
        </p:txBody>
      </p:sp>
      <p:sp>
        <p:nvSpPr>
          <p:cNvPr id="11" name="矩形 10"/>
          <p:cNvSpPr/>
          <p:nvPr/>
        </p:nvSpPr>
        <p:spPr>
          <a:xfrm>
            <a:off x="6407386" y="2362594"/>
            <a:ext cx="719637" cy="396240"/>
          </a:xfrm>
          <a:prstGeom prst="rect">
            <a:avLst/>
          </a:prstGeom>
        </p:spPr>
        <p:txBody>
          <a:bodyPr wrap="square">
            <a:spAutoFit/>
          </a:bodyPr>
          <a:lstStyle/>
          <a:p>
            <a:r>
              <a:rPr lang="zh-CN" altLang="en-US" sz="2000" b="1" smtClean="0">
                <a:solidFill>
                  <a:srgbClr val="00B0F0"/>
                </a:solidFill>
              </a:rPr>
              <a:t>实</a:t>
            </a:r>
          </a:p>
        </p:txBody>
      </p:sp>
      <p:sp>
        <p:nvSpPr>
          <p:cNvPr id="12" name="矩形 11"/>
          <p:cNvSpPr/>
          <p:nvPr/>
        </p:nvSpPr>
        <p:spPr>
          <a:xfrm>
            <a:off x="9945370" y="2362594"/>
            <a:ext cx="719637" cy="396240"/>
          </a:xfrm>
          <a:prstGeom prst="rect">
            <a:avLst/>
          </a:prstGeom>
        </p:spPr>
        <p:txBody>
          <a:bodyPr wrap="square">
            <a:spAutoFit/>
          </a:bodyPr>
          <a:lstStyle/>
          <a:p>
            <a:r>
              <a:rPr lang="zh-CN" altLang="en-US" sz="2000" b="1" smtClean="0">
                <a:solidFill>
                  <a:srgbClr val="00B0F0"/>
                </a:solidFill>
              </a:rPr>
              <a:t>放大</a:t>
            </a:r>
          </a:p>
        </p:txBody>
      </p:sp>
      <p:sp>
        <p:nvSpPr>
          <p:cNvPr id="13" name="矩形 12"/>
          <p:cNvSpPr/>
          <p:nvPr/>
        </p:nvSpPr>
        <p:spPr>
          <a:xfrm>
            <a:off x="1440562" y="2898957"/>
            <a:ext cx="719637" cy="396240"/>
          </a:xfrm>
          <a:prstGeom prst="rect">
            <a:avLst/>
          </a:prstGeom>
        </p:spPr>
        <p:txBody>
          <a:bodyPr wrap="square">
            <a:spAutoFit/>
          </a:bodyPr>
          <a:lstStyle/>
          <a:p>
            <a:r>
              <a:rPr lang="zh-CN" altLang="en-US" sz="2000" b="1" smtClean="0">
                <a:solidFill>
                  <a:srgbClr val="00B0F0"/>
                </a:solidFill>
              </a:rPr>
              <a:t>倒</a:t>
            </a:r>
          </a:p>
        </p:txBody>
      </p:sp>
      <p:sp>
        <p:nvSpPr>
          <p:cNvPr id="14" name="矩形 13"/>
          <p:cNvSpPr/>
          <p:nvPr/>
        </p:nvSpPr>
        <p:spPr>
          <a:xfrm>
            <a:off x="3134719" y="2925591"/>
            <a:ext cx="719637" cy="396240"/>
          </a:xfrm>
          <a:prstGeom prst="rect">
            <a:avLst/>
          </a:prstGeom>
        </p:spPr>
        <p:txBody>
          <a:bodyPr wrap="square">
            <a:spAutoFit/>
          </a:bodyPr>
          <a:lstStyle/>
          <a:p>
            <a:r>
              <a:rPr lang="zh-CN" altLang="en-US" sz="2000" b="1" smtClean="0">
                <a:solidFill>
                  <a:srgbClr val="00B0F0"/>
                </a:solidFill>
              </a:rPr>
              <a:t>实</a:t>
            </a:r>
          </a:p>
        </p:txBody>
      </p:sp>
      <p:sp>
        <p:nvSpPr>
          <p:cNvPr id="15" name="矩形 14"/>
          <p:cNvSpPr/>
          <p:nvPr/>
        </p:nvSpPr>
        <p:spPr>
          <a:xfrm>
            <a:off x="8508929" y="2898957"/>
            <a:ext cx="719637" cy="396240"/>
          </a:xfrm>
          <a:prstGeom prst="rect">
            <a:avLst/>
          </a:prstGeom>
        </p:spPr>
        <p:txBody>
          <a:bodyPr wrap="square">
            <a:spAutoFit/>
          </a:bodyPr>
          <a:lstStyle/>
          <a:p>
            <a:r>
              <a:rPr lang="zh-CN" altLang="en-US" sz="2000" b="1" smtClean="0">
                <a:solidFill>
                  <a:srgbClr val="00B0F0"/>
                </a:solidFill>
              </a:rPr>
              <a:t>放大</a:t>
            </a:r>
          </a:p>
        </p:txBody>
      </p:sp>
      <p:sp>
        <p:nvSpPr>
          <p:cNvPr id="16" name="矩形 15"/>
          <p:cNvSpPr/>
          <p:nvPr/>
        </p:nvSpPr>
        <p:spPr>
          <a:xfrm>
            <a:off x="9945370" y="2904835"/>
            <a:ext cx="719637" cy="396240"/>
          </a:xfrm>
          <a:prstGeom prst="rect">
            <a:avLst/>
          </a:prstGeom>
        </p:spPr>
        <p:txBody>
          <a:bodyPr wrap="square">
            <a:spAutoFit/>
          </a:bodyPr>
          <a:lstStyle/>
          <a:p>
            <a:r>
              <a:rPr lang="zh-CN" altLang="en-US" sz="2000" b="1" smtClean="0">
                <a:solidFill>
                  <a:srgbClr val="00B0F0"/>
                </a:solidFill>
              </a:rPr>
              <a:t>正</a:t>
            </a:r>
          </a:p>
        </p:txBody>
      </p:sp>
      <p:sp>
        <p:nvSpPr>
          <p:cNvPr id="17" name="矩形 16"/>
          <p:cNvSpPr/>
          <p:nvPr/>
        </p:nvSpPr>
        <p:spPr>
          <a:xfrm>
            <a:off x="1964346" y="3427762"/>
            <a:ext cx="719637" cy="396240"/>
          </a:xfrm>
          <a:prstGeom prst="rect">
            <a:avLst/>
          </a:prstGeom>
        </p:spPr>
        <p:txBody>
          <a:bodyPr wrap="square">
            <a:spAutoFit/>
          </a:bodyPr>
          <a:lstStyle/>
          <a:p>
            <a:r>
              <a:rPr lang="zh-CN" altLang="en-US" sz="2000" b="1" smtClean="0">
                <a:solidFill>
                  <a:srgbClr val="00B0F0"/>
                </a:solidFill>
              </a:rPr>
              <a:t>虚</a:t>
            </a:r>
          </a:p>
        </p:txBody>
      </p:sp>
    </p:spTree>
    <p:extLst>
      <p:ext uri="{BB962C8B-B14F-4D97-AF65-F5344CB8AC3E}">
        <p14:creationId xmlns:p14="http://schemas.microsoft.com/office/powerpoint/2010/main" val="3104365999"/>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after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after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after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1000"/>
                                        <p:tgtEl>
                                          <p:spTgt spid="13"/>
                                        </p:tgtEl>
                                      </p:cBhvr>
                                    </p:animEffect>
                                    <p:anim calcmode="lin" valueType="num">
                                      <p:cBhvr>
                                        <p:cTn id="36" dur="1000" fill="hold"/>
                                        <p:tgtEl>
                                          <p:spTgt spid="13"/>
                                        </p:tgtEl>
                                        <p:attrNameLst>
                                          <p:attrName>ppt_x</p:attrName>
                                        </p:attrNameLst>
                                      </p:cBhvr>
                                      <p:tavLst>
                                        <p:tav tm="0">
                                          <p:val>
                                            <p:strVal val="#ppt_x"/>
                                          </p:val>
                                        </p:tav>
                                        <p:tav tm="100000">
                                          <p:val>
                                            <p:strVal val="#ppt_x"/>
                                          </p:val>
                                        </p:tav>
                                      </p:tavLst>
                                    </p:anim>
                                    <p:anim calcmode="lin" valueType="num">
                                      <p:cBhvr>
                                        <p:cTn id="3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after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1000"/>
                                        <p:tgtEl>
                                          <p:spTgt spid="14"/>
                                        </p:tgtEl>
                                      </p:cBhvr>
                                    </p:animEffect>
                                    <p:anim calcmode="lin" valueType="num">
                                      <p:cBhvr>
                                        <p:cTn id="43" dur="1000" fill="hold"/>
                                        <p:tgtEl>
                                          <p:spTgt spid="14"/>
                                        </p:tgtEl>
                                        <p:attrNameLst>
                                          <p:attrName>ppt_x</p:attrName>
                                        </p:attrNameLst>
                                      </p:cBhvr>
                                      <p:tavLst>
                                        <p:tav tm="0">
                                          <p:val>
                                            <p:strVal val="#ppt_x"/>
                                          </p:val>
                                        </p:tav>
                                        <p:tav tm="100000">
                                          <p:val>
                                            <p:strVal val="#ppt_x"/>
                                          </p:val>
                                        </p:tav>
                                      </p:tavLst>
                                    </p:anim>
                                    <p:anim calcmode="lin" valueType="num">
                                      <p:cBhvr>
                                        <p:cTn id="4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afterGroup">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fade">
                                      <p:cBhvr>
                                        <p:cTn id="49" dur="1000"/>
                                        <p:tgtEl>
                                          <p:spTgt spid="15"/>
                                        </p:tgtEl>
                                      </p:cBhvr>
                                    </p:animEffect>
                                    <p:anim calcmode="lin" valueType="num">
                                      <p:cBhvr>
                                        <p:cTn id="50" dur="1000" fill="hold"/>
                                        <p:tgtEl>
                                          <p:spTgt spid="15"/>
                                        </p:tgtEl>
                                        <p:attrNameLst>
                                          <p:attrName>ppt_x</p:attrName>
                                        </p:attrNameLst>
                                      </p:cBhvr>
                                      <p:tavLst>
                                        <p:tav tm="0">
                                          <p:val>
                                            <p:strVal val="#ppt_x"/>
                                          </p:val>
                                        </p:tav>
                                        <p:tav tm="100000">
                                          <p:val>
                                            <p:strVal val="#ppt_x"/>
                                          </p:val>
                                        </p:tav>
                                      </p:tavLst>
                                    </p:anim>
                                    <p:anim calcmode="lin" valueType="num">
                                      <p:cBhvr>
                                        <p:cTn id="5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afterGroup">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fade">
                                      <p:cBhvr>
                                        <p:cTn id="56" dur="1000"/>
                                        <p:tgtEl>
                                          <p:spTgt spid="16"/>
                                        </p:tgtEl>
                                      </p:cBhvr>
                                    </p:animEffect>
                                    <p:anim calcmode="lin" valueType="num">
                                      <p:cBhvr>
                                        <p:cTn id="57" dur="1000" fill="hold"/>
                                        <p:tgtEl>
                                          <p:spTgt spid="16"/>
                                        </p:tgtEl>
                                        <p:attrNameLst>
                                          <p:attrName>ppt_x</p:attrName>
                                        </p:attrNameLst>
                                      </p:cBhvr>
                                      <p:tavLst>
                                        <p:tav tm="0">
                                          <p:val>
                                            <p:strVal val="#ppt_x"/>
                                          </p:val>
                                        </p:tav>
                                        <p:tav tm="100000">
                                          <p:val>
                                            <p:strVal val="#ppt_x"/>
                                          </p:val>
                                        </p:tav>
                                      </p:tavLst>
                                    </p:anim>
                                    <p:anim calcmode="lin" valueType="num">
                                      <p:cBhvr>
                                        <p:cTn id="58"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afterGroup">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fade">
                                      <p:cBhvr>
                                        <p:cTn id="63" dur="1000"/>
                                        <p:tgtEl>
                                          <p:spTgt spid="17"/>
                                        </p:tgtEl>
                                      </p:cBhvr>
                                    </p:animEffect>
                                    <p:anim calcmode="lin" valueType="num">
                                      <p:cBhvr>
                                        <p:cTn id="64" dur="1000" fill="hold"/>
                                        <p:tgtEl>
                                          <p:spTgt spid="17"/>
                                        </p:tgtEl>
                                        <p:attrNameLst>
                                          <p:attrName>ppt_x</p:attrName>
                                        </p:attrNameLst>
                                      </p:cBhvr>
                                      <p:tavLst>
                                        <p:tav tm="0">
                                          <p:val>
                                            <p:strVal val="#ppt_x"/>
                                          </p:val>
                                        </p:tav>
                                        <p:tav tm="100000">
                                          <p:val>
                                            <p:strVal val="#ppt_x"/>
                                          </p:val>
                                        </p:tav>
                                      </p:tavLst>
                                    </p:anim>
                                    <p:anim calcmode="lin" valueType="num">
                                      <p:cBhvr>
                                        <p:cTn id="65"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P spid="11" grpId="0"/>
      <p:bldP spid="12" grpId="0"/>
      <p:bldP spid="13" grpId="0"/>
      <p:bldP spid="14" grpId="0"/>
      <p:bldP spid="15" grpId="0"/>
      <p:bldP spid="16" grpId="0"/>
      <p:bldP spid="17" grpId="0"/>
    </p:bldLst>
  </p:timing>
</p:sld>
</file>

<file path=ppt/tags/tag1.xml><?xml version="1.0" encoding="utf-8"?>
<p:tagLst xmlns:p="http://schemas.openxmlformats.org/presentationml/2006/main">
  <p:tag name="AS_OS" val="Unix 3.10 unknown"/>
  <p:tag name="AS_RELEASE_DATE" val="2020.11.30"/>
  <p:tag name="AS_TITLE" val="Aspose.Slides for Java"/>
  <p:tag name="AS_VERSION" val="20.11"/>
</p:tagLst>
</file>

<file path=ppt/theme/theme1.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111</Paragraphs>
  <Slides>26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等线 Light</vt:lpstr>
      <vt:lpstr>等线</vt:lpstr>
      <vt:lpstr>黑体</vt:lpstr>
      <vt:lpstr>-apple-system</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2021-09-04T08:45:54Z</cp:lastPrinted>
  <dcterms:created xsi:type="dcterms:W3CDTF">2021-09-04T08:45:54Z</dcterms:created>
  <dcterms:modified xsi:type="dcterms:W3CDTF">2021-09-04T00:45:57Z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