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1314" r:id="rId2"/>
    <p:sldId id="1274" r:id="rId3"/>
    <p:sldId id="1286" r:id="rId4"/>
    <p:sldId id="1287" r:id="rId5"/>
    <p:sldId id="1285" r:id="rId6"/>
    <p:sldId id="1453" r:id="rId7"/>
    <p:sldId id="1543" r:id="rId8"/>
    <p:sldId id="1496" r:id="rId9"/>
    <p:sldId id="1514" r:id="rId10"/>
    <p:sldId id="1471" r:id="rId11"/>
    <p:sldId id="1366" r:id="rId12"/>
    <p:sldId id="1454" r:id="rId13"/>
    <p:sldId id="1541" r:id="rId14"/>
    <p:sldId id="1352" r:id="rId15"/>
    <p:sldId id="1356" r:id="rId16"/>
    <p:sldId id="1542" r:id="rId17"/>
    <p:sldId id="1488" r:id="rId18"/>
    <p:sldId id="1574" r:id="rId19"/>
    <p:sldId id="1350" r:id="rId20"/>
    <p:sldId id="1389" r:id="rId21"/>
    <p:sldId id="1380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5" clrIdx="0"/>
  <p:cmAuthor id="2" name="syr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CFF0B"/>
    <a:srgbClr val="F9FC0E"/>
    <a:srgbClr val="FFEE27"/>
    <a:srgbClr val="F430E9"/>
    <a:srgbClr val="F768E8"/>
    <a:srgbClr val="AD09B7"/>
    <a:srgbClr val="FBA463"/>
    <a:srgbClr val="FEE900"/>
    <a:srgbClr val="D4E6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94635" autoAdjust="0"/>
  </p:normalViewPr>
  <p:slideViewPr>
    <p:cSldViewPr showGuides="1">
      <p:cViewPr varScale="1">
        <p:scale>
          <a:sx n="49" d="100"/>
          <a:sy n="49" d="100"/>
        </p:scale>
        <p:origin x="-744" y="-196"/>
      </p:cViewPr>
      <p:guideLst>
        <p:guide orient="horz" pos="2097"/>
        <p:guide pos="27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noProof="1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eaLnBrk="1" fontAlgn="base" hangingPunct="1"/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1135" y="1151255"/>
            <a:ext cx="3132455" cy="58356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第四章  第五节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94715" y="2076450"/>
            <a:ext cx="7086600" cy="922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科学探究：凸透镜成像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88565" y="3676015"/>
            <a:ext cx="4319270" cy="706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zh-CN" sz="4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临沂沂河实验学校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09670" y="4522470"/>
            <a:ext cx="1800860" cy="706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zh-CN" sz="40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岳洪艳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对象 21"/>
          <p:cNvGraphicFramePr>
            <a:graphicFrameLocks/>
          </p:cNvGraphicFramePr>
          <p:nvPr/>
        </p:nvGraphicFramePr>
        <p:xfrm>
          <a:off x="10160" y="4111625"/>
          <a:ext cx="9123045" cy="1449070"/>
        </p:xfrm>
        <a:graphic>
          <a:graphicData uri="http://schemas.openxmlformats.org/presentationml/2006/ole">
            <p:oleObj spid="_x0000_s29698" r:id="rId3" imgW="9116698" imgH="1448002" progId="PBrush">
              <p:embed/>
            </p:oleObj>
          </a:graphicData>
        </a:graphic>
      </p:graphicFrame>
      <p:graphicFrame>
        <p:nvGraphicFramePr>
          <p:cNvPr id="14" name="对象 13"/>
          <p:cNvGraphicFramePr>
            <a:graphicFrameLocks/>
          </p:cNvGraphicFramePr>
          <p:nvPr/>
        </p:nvGraphicFramePr>
        <p:xfrm>
          <a:off x="4104005" y="2595245"/>
          <a:ext cx="838835" cy="1758950"/>
        </p:xfrm>
        <a:graphic>
          <a:graphicData uri="http://schemas.openxmlformats.org/presentationml/2006/ole">
            <p:oleObj spid="_x0000_s29697" r:id="rId4" imgW="838095" imgH="1428949" progId="PBrush">
              <p:embed/>
            </p:oleObj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80670" y="245745"/>
            <a:ext cx="2445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实验目的：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0670" y="829310"/>
            <a:ext cx="2533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实验器材：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0670" y="1365885"/>
            <a:ext cx="2533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实验方案：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85720" y="829310"/>
            <a:ext cx="5445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>
                <a:latin typeface="宋体" panose="02010600030101010101" pitchFamily="2" charset="-122"/>
              </a:rPr>
              <a:t>凸透镜、光屏、</a:t>
            </a:r>
            <a:r>
              <a:rPr lang="en-US" altLang="zh-CN" sz="2800" b="1">
                <a:latin typeface="宋体" panose="02010600030101010101" pitchFamily="2" charset="-122"/>
              </a:rPr>
              <a:t>F</a:t>
            </a:r>
            <a:r>
              <a:rPr lang="zh-CN" altLang="en-US" sz="2800" b="1">
                <a:latin typeface="宋体" panose="02010600030101010101" pitchFamily="2" charset="-122"/>
              </a:rPr>
              <a:t>光源</a:t>
            </a:r>
            <a:r>
              <a:rPr lang="zh-CN" altLang="zh-CN" sz="2800" b="1">
                <a:latin typeface="宋体" panose="02010600030101010101" pitchFamily="2" charset="-122"/>
              </a:rPr>
              <a:t>、光具座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85720" y="245745"/>
            <a:ext cx="4259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探究凸透镜成像规律</a:t>
            </a:r>
            <a:endParaRPr lang="zh-CN" altLang="zh-CN" sz="32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pic>
        <p:nvPicPr>
          <p:cNvPr id="5" name="图片 4" descr="f光源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4830" y="2595245"/>
            <a:ext cx="942975" cy="2076450"/>
          </a:xfrm>
          <a:prstGeom prst="rect">
            <a:avLst/>
          </a:prstGeom>
        </p:spPr>
      </p:pic>
      <p:pic>
        <p:nvPicPr>
          <p:cNvPr id="11" name="图片 10" descr="光屏缺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0180" y="3275330"/>
            <a:ext cx="828675" cy="1252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对象 21"/>
          <p:cNvGraphicFramePr>
            <a:graphicFrameLocks/>
          </p:cNvGraphicFramePr>
          <p:nvPr/>
        </p:nvGraphicFramePr>
        <p:xfrm>
          <a:off x="10160" y="4111625"/>
          <a:ext cx="9123045" cy="1449070"/>
        </p:xfrm>
        <a:graphic>
          <a:graphicData uri="http://schemas.openxmlformats.org/presentationml/2006/ole">
            <p:oleObj spid="_x0000_s30722" r:id="rId3" imgW="9116698" imgH="1448002" progId="PBrush">
              <p:embed/>
            </p:oleObj>
          </a:graphicData>
        </a:graphic>
      </p:graphicFrame>
      <p:graphicFrame>
        <p:nvGraphicFramePr>
          <p:cNvPr id="14" name="对象 13"/>
          <p:cNvGraphicFramePr>
            <a:graphicFrameLocks/>
          </p:cNvGraphicFramePr>
          <p:nvPr/>
        </p:nvGraphicFramePr>
        <p:xfrm>
          <a:off x="4104030" y="2770302"/>
          <a:ext cx="838835" cy="1430020"/>
        </p:xfrm>
        <a:graphic>
          <a:graphicData uri="http://schemas.openxmlformats.org/presentationml/2006/ole">
            <p:oleObj spid="_x0000_s30721" r:id="rId4" imgW="838095" imgH="1428949" progId="PBrush">
              <p:embed/>
            </p:oleObj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80670" y="245745"/>
            <a:ext cx="2445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实验目的：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0670" y="829310"/>
            <a:ext cx="2533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实验器材：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0670" y="1365885"/>
            <a:ext cx="2533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实验方案：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85720" y="829310"/>
            <a:ext cx="5445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>
                <a:latin typeface="宋体" panose="02010600030101010101" pitchFamily="2" charset="-122"/>
              </a:rPr>
              <a:t>凸透镜、光屏、</a:t>
            </a:r>
            <a:r>
              <a:rPr lang="en-US" altLang="zh-CN" sz="2800" b="1">
                <a:latin typeface="宋体" panose="02010600030101010101" pitchFamily="2" charset="-122"/>
              </a:rPr>
              <a:t>F</a:t>
            </a:r>
            <a:r>
              <a:rPr lang="zh-CN" altLang="en-US" sz="2800" b="1">
                <a:latin typeface="宋体" panose="02010600030101010101" pitchFamily="2" charset="-122"/>
              </a:rPr>
              <a:t>光源</a:t>
            </a:r>
            <a:r>
              <a:rPr lang="zh-CN" altLang="zh-CN" sz="2800" b="1">
                <a:latin typeface="宋体" panose="02010600030101010101" pitchFamily="2" charset="-122"/>
              </a:rPr>
              <a:t>、光具座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85720" y="245745"/>
            <a:ext cx="4259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探究凸透镜成像规律</a:t>
            </a:r>
            <a:endParaRPr lang="zh-CN" altLang="zh-CN" sz="32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pic>
        <p:nvPicPr>
          <p:cNvPr id="6" name="图片 5" descr="f光源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080" y="2564130"/>
            <a:ext cx="942975" cy="2076450"/>
          </a:xfrm>
          <a:prstGeom prst="rect">
            <a:avLst/>
          </a:prstGeom>
        </p:spPr>
      </p:pic>
      <p:pic>
        <p:nvPicPr>
          <p:cNvPr id="10" name="图片 9" descr="光屏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8605" y="2449195"/>
            <a:ext cx="838200" cy="2162175"/>
          </a:xfrm>
          <a:prstGeom prst="rect">
            <a:avLst/>
          </a:prstGeom>
        </p:spPr>
      </p:pic>
      <p:pic>
        <p:nvPicPr>
          <p:cNvPr id="7" name="图片 6" descr="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44185" y="2837180"/>
            <a:ext cx="447675" cy="80454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043305" y="3240024"/>
            <a:ext cx="6985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/>
          <p:nvPr/>
        </p:nvGraphicFramePr>
        <p:xfrm>
          <a:off x="177800" y="2499995"/>
          <a:ext cx="8787765" cy="3889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810"/>
                <a:gridCol w="1085215"/>
                <a:gridCol w="1117600"/>
                <a:gridCol w="1048385"/>
                <a:gridCol w="1045845"/>
                <a:gridCol w="1043940"/>
                <a:gridCol w="989330"/>
                <a:gridCol w="929640"/>
              </a:tblGrid>
              <a:tr h="52197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焦距：</a:t>
                      </a:r>
                    </a:p>
                    <a:p>
                      <a:pPr algn="l">
                        <a:buNone/>
                      </a:pPr>
                      <a:endParaRPr 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28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= 10cm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物体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像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439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物高/cm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物距</a:t>
                      </a:r>
                      <a:r>
                        <a:rPr lang="en-US" sz="28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倒立、正立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放大、缩小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实像、虚像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像距</a:t>
                      </a:r>
                      <a:r>
                        <a:rPr lang="en-US" sz="2800" b="1" 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像高/cm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3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3.5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64160" y="1851660"/>
            <a:ext cx="2694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实验数据：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0670" y="245745"/>
            <a:ext cx="2445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实验目的：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0670" y="829310"/>
            <a:ext cx="2533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实验器材：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0670" y="1365885"/>
            <a:ext cx="2533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实验方案：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85720" y="829310"/>
            <a:ext cx="5445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>
                <a:latin typeface="宋体" panose="02010600030101010101" pitchFamily="2" charset="-122"/>
              </a:rPr>
              <a:t>凸透镜、光屏、</a:t>
            </a:r>
            <a:r>
              <a:rPr lang="en-US" altLang="zh-CN" sz="2800" b="1">
                <a:latin typeface="宋体" panose="02010600030101010101" pitchFamily="2" charset="-122"/>
              </a:rPr>
              <a:t>F</a:t>
            </a:r>
            <a:r>
              <a:rPr lang="zh-CN" altLang="en-US" sz="2800" b="1">
                <a:latin typeface="宋体" panose="02010600030101010101" pitchFamily="2" charset="-122"/>
              </a:rPr>
              <a:t>光源</a:t>
            </a:r>
            <a:r>
              <a:rPr lang="zh-CN" altLang="zh-CN" sz="2800" b="1">
                <a:latin typeface="宋体" panose="02010600030101010101" pitchFamily="2" charset="-122"/>
              </a:rPr>
              <a:t>、光具座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85720" y="245745"/>
            <a:ext cx="4259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探究凸透镜成像规律</a:t>
            </a:r>
            <a:endParaRPr lang="zh-CN" altLang="zh-CN" sz="32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对象 20"/>
          <p:cNvGraphicFramePr>
            <a:graphicFrameLocks/>
          </p:cNvGraphicFramePr>
          <p:nvPr/>
        </p:nvGraphicFramePr>
        <p:xfrm>
          <a:off x="10800" y="3249271"/>
          <a:ext cx="9073515" cy="1430020"/>
        </p:xfrm>
        <a:graphic>
          <a:graphicData uri="http://schemas.openxmlformats.org/presentationml/2006/ole">
            <p:oleObj spid="_x0000_s35844" r:id="rId3" imgW="9190476" imgH="1428949" progId="PBrush">
              <p:embed/>
            </p:oleObj>
          </a:graphicData>
        </a:graphic>
      </p:graphicFrame>
      <p:graphicFrame>
        <p:nvGraphicFramePr>
          <p:cNvPr id="14" name="对象 13"/>
          <p:cNvGraphicFramePr>
            <a:graphicFrameLocks/>
          </p:cNvGraphicFramePr>
          <p:nvPr/>
        </p:nvGraphicFramePr>
        <p:xfrm>
          <a:off x="4104030" y="1899082"/>
          <a:ext cx="838835" cy="1430020"/>
        </p:xfrm>
        <a:graphic>
          <a:graphicData uri="http://schemas.openxmlformats.org/presentationml/2006/ole">
            <p:oleObj spid="_x0000_s35843" r:id="rId4" imgW="838095" imgH="1428949" progId="PBrush">
              <p:embed/>
            </p:oleObj>
          </a:graphicData>
        </a:graphic>
      </p:graphicFrame>
      <p:grpSp>
        <p:nvGrpSpPr>
          <p:cNvPr id="25" name="组合 24"/>
          <p:cNvGrpSpPr/>
          <p:nvPr/>
        </p:nvGrpSpPr>
        <p:grpSpPr>
          <a:xfrm>
            <a:off x="5782945" y="1623612"/>
            <a:ext cx="829310" cy="2157730"/>
            <a:chOff x="10329" y="1621"/>
            <a:chExt cx="1306" cy="3398"/>
          </a:xfrm>
        </p:grpSpPr>
        <p:graphicFrame>
          <p:nvGraphicFramePr>
            <p:cNvPr id="24" name="对象 23"/>
            <p:cNvGraphicFramePr>
              <a:graphicFrameLocks/>
            </p:cNvGraphicFramePr>
            <p:nvPr/>
          </p:nvGraphicFramePr>
          <p:xfrm>
            <a:off x="10329" y="1621"/>
            <a:ext cx="1306" cy="2688"/>
          </p:xfrm>
          <a:graphic>
            <a:graphicData uri="http://schemas.openxmlformats.org/presentationml/2006/ole">
              <p:oleObj spid="_x0000_s35842" r:id="rId5" imgW="828791" imgH="1476190" progId="PBrush">
                <p:embed/>
              </p:oleObj>
            </a:graphicData>
          </a:graphic>
        </p:graphicFrame>
        <p:graphicFrame>
          <p:nvGraphicFramePr>
            <p:cNvPr id="17" name="对象 16"/>
            <p:cNvGraphicFramePr>
              <a:graphicFrameLocks/>
            </p:cNvGraphicFramePr>
            <p:nvPr/>
          </p:nvGraphicFramePr>
          <p:xfrm>
            <a:off x="10329" y="4309"/>
            <a:ext cx="1099" cy="710"/>
          </p:xfrm>
          <a:graphic>
            <a:graphicData uri="http://schemas.openxmlformats.org/presentationml/2006/ole">
              <p:oleObj spid="_x0000_s35841" r:id="rId6" imgW="695238" imgH="514422" progId="PBrush">
                <p:embed/>
              </p:oleObj>
            </a:graphicData>
          </a:graphic>
        </p:graphicFrame>
      </p:grpSp>
      <p:sp>
        <p:nvSpPr>
          <p:cNvPr id="7" name="文本框 6"/>
          <p:cNvSpPr txBox="1"/>
          <p:nvPr/>
        </p:nvSpPr>
        <p:spPr>
          <a:xfrm>
            <a:off x="2586355" y="710565"/>
            <a:ext cx="6282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当物距小于焦距时成什么样的像？</a:t>
            </a:r>
          </a:p>
        </p:txBody>
      </p:sp>
      <p:sp>
        <p:nvSpPr>
          <p:cNvPr id="8" name="矩形 7"/>
          <p:cNvSpPr/>
          <p:nvPr/>
        </p:nvSpPr>
        <p:spPr>
          <a:xfrm rot="20340000">
            <a:off x="-18415" y="372110"/>
            <a:ext cx="270891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杨任东竹石体-Semibold" panose="02000000000000000000" charset="-122"/>
                <a:ea typeface="杨任东竹石体-Semibold" panose="02000000000000000000" charset="-122"/>
              </a:rPr>
              <a:t>找一找</a:t>
            </a:r>
          </a:p>
        </p:txBody>
      </p:sp>
      <p:sp>
        <p:nvSpPr>
          <p:cNvPr id="4" name="矩形 3"/>
          <p:cNvSpPr/>
          <p:nvPr/>
        </p:nvSpPr>
        <p:spPr>
          <a:xfrm>
            <a:off x="5998210" y="1421765"/>
            <a:ext cx="1205230" cy="2214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138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？</a:t>
            </a:r>
          </a:p>
        </p:txBody>
      </p:sp>
      <p:pic>
        <p:nvPicPr>
          <p:cNvPr id="10" name="图片 9" descr="f光源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51555" y="1748155"/>
            <a:ext cx="777240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tj"/>
          <p:cNvPicPr>
            <a:picLocks noChangeAspect="1"/>
          </p:cNvPicPr>
          <p:nvPr/>
        </p:nvPicPr>
        <p:blipFill>
          <a:blip r:embed="rId2" cstate="print"/>
          <a:srcRect l="43750" t="19700" r="44861" b="36292"/>
          <a:stretch>
            <a:fillRect/>
          </a:stretch>
        </p:blipFill>
        <p:spPr>
          <a:xfrm>
            <a:off x="3987800" y="1075055"/>
            <a:ext cx="1145540" cy="312928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488180" y="2496185"/>
            <a:ext cx="144001" cy="1440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264795" y="2568575"/>
            <a:ext cx="835206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090670" y="2640330"/>
            <a:ext cx="94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光心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57370" y="1902460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84810" y="1560830"/>
            <a:ext cx="3862070" cy="5080"/>
            <a:chOff x="322" y="5618"/>
            <a:chExt cx="6082" cy="8"/>
          </a:xfrm>
        </p:grpSpPr>
        <p:cxnSp>
          <p:nvCxnSpPr>
            <p:cNvPr id="17" name="直接箭头连接符 16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4120" y="5618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84810" y="2050415"/>
            <a:ext cx="3719195" cy="5080"/>
            <a:chOff x="322" y="5618"/>
            <a:chExt cx="5857" cy="8"/>
          </a:xfrm>
        </p:grpSpPr>
        <p:cxnSp>
          <p:nvCxnSpPr>
            <p:cNvPr id="15" name="直接箭头连接符 14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3894" y="5618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84810" y="2568575"/>
            <a:ext cx="3575685" cy="5080"/>
            <a:chOff x="322" y="5618"/>
            <a:chExt cx="5631" cy="8"/>
          </a:xfrm>
        </p:grpSpPr>
        <p:cxnSp>
          <p:nvCxnSpPr>
            <p:cNvPr id="20" name="直接箭头连接符 19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3668" y="5618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384810" y="3080385"/>
            <a:ext cx="3647440" cy="5080"/>
            <a:chOff x="322" y="5618"/>
            <a:chExt cx="5744" cy="8"/>
          </a:xfrm>
        </p:grpSpPr>
        <p:cxnSp>
          <p:nvCxnSpPr>
            <p:cNvPr id="28" name="直接箭头连接符 27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3781" y="5618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384810" y="3592195"/>
            <a:ext cx="3790950" cy="5080"/>
            <a:chOff x="322" y="5618"/>
            <a:chExt cx="5970" cy="8"/>
          </a:xfrm>
        </p:grpSpPr>
        <p:cxnSp>
          <p:nvCxnSpPr>
            <p:cNvPr id="31" name="直接箭头连接符 30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4007" y="5618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箭头连接符 35"/>
          <p:cNvCxnSpPr/>
          <p:nvPr/>
        </p:nvCxnSpPr>
        <p:spPr>
          <a:xfrm>
            <a:off x="4358640" y="1565910"/>
            <a:ext cx="500380" cy="69215"/>
          </a:xfrm>
          <a:prstGeom prst="straightConnector1">
            <a:avLst/>
          </a:prstGeom>
          <a:ln w="41275" cap="sq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4131945" y="2055495"/>
            <a:ext cx="943610" cy="83820"/>
          </a:xfrm>
          <a:prstGeom prst="straightConnector1">
            <a:avLst/>
          </a:prstGeom>
          <a:ln w="41275" cap="sq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916805" y="1642110"/>
            <a:ext cx="3685540" cy="1162685"/>
            <a:chOff x="9694" y="3699"/>
            <a:chExt cx="5442" cy="1246"/>
          </a:xfrm>
        </p:grpSpPr>
        <p:cxnSp>
          <p:nvCxnSpPr>
            <p:cNvPr id="39" name="直接箭头连接符 38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11372" y="4109"/>
              <a:ext cx="3765" cy="837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60000">
            <a:off x="5003546" y="2166399"/>
            <a:ext cx="3601085" cy="502285"/>
            <a:chOff x="9694" y="3699"/>
            <a:chExt cx="5442" cy="1246"/>
          </a:xfrm>
        </p:grpSpPr>
        <p:cxnSp>
          <p:nvCxnSpPr>
            <p:cNvPr id="44" name="直接箭头连接符 43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>
              <a:off x="11372" y="4109"/>
              <a:ext cx="3765" cy="837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接箭头连接符 48"/>
          <p:cNvCxnSpPr/>
          <p:nvPr/>
        </p:nvCxnSpPr>
        <p:spPr>
          <a:xfrm flipV="1">
            <a:off x="4247515" y="3507105"/>
            <a:ext cx="683895" cy="90170"/>
          </a:xfrm>
          <a:prstGeom prst="straightConnector1">
            <a:avLst/>
          </a:prstGeom>
          <a:ln w="41275" cap="sq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V="1">
            <a:off x="4061460" y="3003550"/>
            <a:ext cx="1014095" cy="74930"/>
          </a:xfrm>
          <a:prstGeom prst="straightConnector1">
            <a:avLst/>
          </a:prstGeom>
          <a:ln w="41275" cap="sq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 rot="19500000">
            <a:off x="4916805" y="2346401"/>
            <a:ext cx="3685540" cy="1162685"/>
            <a:chOff x="9694" y="3699"/>
            <a:chExt cx="5442" cy="1246"/>
          </a:xfrm>
        </p:grpSpPr>
        <p:cxnSp>
          <p:nvCxnSpPr>
            <p:cNvPr id="52" name="直接箭头连接符 51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>
              <a:off x="11372" y="4109"/>
              <a:ext cx="3765" cy="837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 rot="20580000">
            <a:off x="5049901" y="2476002"/>
            <a:ext cx="3601085" cy="502285"/>
            <a:chOff x="9694" y="3699"/>
            <a:chExt cx="5442" cy="1246"/>
          </a:xfrm>
        </p:grpSpPr>
        <p:cxnSp>
          <p:nvCxnSpPr>
            <p:cNvPr id="55" name="直接箭头连接符 54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>
              <a:off x="11372" y="4109"/>
              <a:ext cx="3765" cy="837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4006850" y="2571298"/>
            <a:ext cx="3647440" cy="6985"/>
            <a:chOff x="209" y="5615"/>
            <a:chExt cx="5744" cy="11"/>
          </a:xfrm>
        </p:grpSpPr>
        <p:cxnSp>
          <p:nvCxnSpPr>
            <p:cNvPr id="58" name="直接箭头连接符 57"/>
            <p:cNvCxnSpPr/>
            <p:nvPr/>
          </p:nvCxnSpPr>
          <p:spPr>
            <a:xfrm flipV="1">
              <a:off x="209" y="5615"/>
              <a:ext cx="3497" cy="3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>
              <a:off x="3668" y="5618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直接连接符 59"/>
          <p:cNvCxnSpPr/>
          <p:nvPr/>
        </p:nvCxnSpPr>
        <p:spPr>
          <a:xfrm>
            <a:off x="320040" y="2573203"/>
            <a:ext cx="8316061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>
            <a:off x="7811566" y="2485390"/>
            <a:ext cx="165601" cy="1656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7458710" y="2700655"/>
            <a:ext cx="94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焦点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713345" y="1885950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tj"/>
          <p:cNvPicPr>
            <a:picLocks noChangeAspect="1"/>
          </p:cNvPicPr>
          <p:nvPr/>
        </p:nvPicPr>
        <p:blipFill>
          <a:blip r:embed="rId2" cstate="print"/>
          <a:srcRect l="43750" t="19700" r="44861" b="36292"/>
          <a:stretch>
            <a:fillRect/>
          </a:stretch>
        </p:blipFill>
        <p:spPr>
          <a:xfrm>
            <a:off x="3987800" y="1075055"/>
            <a:ext cx="1145540" cy="312928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488180" y="2496185"/>
            <a:ext cx="144001" cy="1440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264795" y="2568575"/>
            <a:ext cx="835206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357370" y="1974215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84810" y="1560830"/>
            <a:ext cx="3887470" cy="5080"/>
            <a:chOff x="322" y="5618"/>
            <a:chExt cx="6122" cy="8"/>
          </a:xfrm>
        </p:grpSpPr>
        <p:cxnSp>
          <p:nvCxnSpPr>
            <p:cNvPr id="17" name="直接箭头连接符 16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4120" y="5618"/>
              <a:ext cx="2324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84810" y="2050415"/>
            <a:ext cx="3719195" cy="5080"/>
            <a:chOff x="322" y="5618"/>
            <a:chExt cx="5857" cy="8"/>
          </a:xfrm>
        </p:grpSpPr>
        <p:cxnSp>
          <p:nvCxnSpPr>
            <p:cNvPr id="15" name="直接箭头连接符 14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3894" y="5618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84810" y="2570419"/>
            <a:ext cx="3647440" cy="8890"/>
            <a:chOff x="322" y="5618"/>
            <a:chExt cx="5744" cy="14"/>
          </a:xfrm>
        </p:grpSpPr>
        <p:cxnSp>
          <p:nvCxnSpPr>
            <p:cNvPr id="20" name="直接箭头连接符 19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3781" y="5624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384810" y="3080385"/>
            <a:ext cx="3647440" cy="5080"/>
            <a:chOff x="322" y="5618"/>
            <a:chExt cx="5744" cy="8"/>
          </a:xfrm>
        </p:grpSpPr>
        <p:cxnSp>
          <p:nvCxnSpPr>
            <p:cNvPr id="28" name="直接箭头连接符 27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3781" y="5618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384810" y="3592195"/>
            <a:ext cx="3816028" cy="5080"/>
            <a:chOff x="322" y="5618"/>
            <a:chExt cx="5970" cy="8"/>
          </a:xfrm>
        </p:grpSpPr>
        <p:cxnSp>
          <p:nvCxnSpPr>
            <p:cNvPr id="31" name="直接箭头连接符 30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4007" y="5618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箭头连接符 35"/>
          <p:cNvCxnSpPr/>
          <p:nvPr/>
        </p:nvCxnSpPr>
        <p:spPr>
          <a:xfrm>
            <a:off x="4358640" y="1565910"/>
            <a:ext cx="540004" cy="69215"/>
          </a:xfrm>
          <a:prstGeom prst="straightConnector1">
            <a:avLst/>
          </a:prstGeom>
          <a:ln w="41275" cap="sq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4131945" y="2055495"/>
            <a:ext cx="943610" cy="83820"/>
          </a:xfrm>
          <a:prstGeom prst="straightConnector1">
            <a:avLst/>
          </a:prstGeom>
          <a:ln w="41275" cap="sq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916805" y="1642110"/>
            <a:ext cx="3008300" cy="952730"/>
            <a:chOff x="9694" y="3699"/>
            <a:chExt cx="4442" cy="1021"/>
          </a:xfrm>
        </p:grpSpPr>
        <p:cxnSp>
          <p:nvCxnSpPr>
            <p:cNvPr id="39" name="直接箭头连接符 38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>
              <a:cxnSpLocks noChangeAspect="1"/>
            </p:cNvCxnSpPr>
            <p:nvPr/>
          </p:nvCxnSpPr>
          <p:spPr>
            <a:xfrm>
              <a:off x="11372" y="4109"/>
              <a:ext cx="2764" cy="611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60000">
            <a:off x="5004296" y="2160694"/>
            <a:ext cx="2946643" cy="422065"/>
            <a:chOff x="9694" y="3699"/>
            <a:chExt cx="4453" cy="1047"/>
          </a:xfrm>
        </p:grpSpPr>
        <p:cxnSp>
          <p:nvCxnSpPr>
            <p:cNvPr id="44" name="直接箭头连接符 43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>
              <a:cxnSpLocks noChangeAspect="1"/>
            </p:cNvCxnSpPr>
            <p:nvPr/>
          </p:nvCxnSpPr>
          <p:spPr>
            <a:xfrm>
              <a:off x="11372" y="4127"/>
              <a:ext cx="2775" cy="619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接箭头连接符 48"/>
          <p:cNvCxnSpPr/>
          <p:nvPr/>
        </p:nvCxnSpPr>
        <p:spPr>
          <a:xfrm flipV="1">
            <a:off x="4247515" y="3507105"/>
            <a:ext cx="683895" cy="90170"/>
          </a:xfrm>
          <a:prstGeom prst="straightConnector1">
            <a:avLst/>
          </a:prstGeom>
          <a:ln w="41275" cap="sq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V="1">
            <a:off x="4061460" y="3003550"/>
            <a:ext cx="1014095" cy="74930"/>
          </a:xfrm>
          <a:prstGeom prst="straightConnector1">
            <a:avLst/>
          </a:prstGeom>
          <a:ln w="41275" cap="sq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 rot="19500000">
            <a:off x="4918464" y="2578415"/>
            <a:ext cx="2948026" cy="935933"/>
            <a:chOff x="9694" y="3699"/>
            <a:chExt cx="4353" cy="1003"/>
          </a:xfrm>
        </p:grpSpPr>
        <p:cxnSp>
          <p:nvCxnSpPr>
            <p:cNvPr id="52" name="直接箭头连接符 51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>
              <a:cxnSpLocks noChangeAspect="1"/>
            </p:cNvCxnSpPr>
            <p:nvPr/>
          </p:nvCxnSpPr>
          <p:spPr>
            <a:xfrm>
              <a:off x="11283" y="4091"/>
              <a:ext cx="2764" cy="611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 rot="20580000">
            <a:off x="5047665" y="2575528"/>
            <a:ext cx="2937379" cy="387799"/>
            <a:chOff x="9694" y="3699"/>
            <a:chExt cx="4439" cy="962"/>
          </a:xfrm>
        </p:grpSpPr>
        <p:cxnSp>
          <p:nvCxnSpPr>
            <p:cNvPr id="55" name="直接箭头连接符 54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>
              <a:cxnSpLocks noChangeAspect="1"/>
            </p:cNvCxnSpPr>
            <p:nvPr/>
          </p:nvCxnSpPr>
          <p:spPr>
            <a:xfrm>
              <a:off x="11358" y="4042"/>
              <a:ext cx="2775" cy="619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5076825" y="2570419"/>
            <a:ext cx="2524760" cy="15875"/>
            <a:chOff x="2130" y="5615"/>
            <a:chExt cx="3976" cy="25"/>
          </a:xfrm>
        </p:grpSpPr>
        <p:cxnSp>
          <p:nvCxnSpPr>
            <p:cNvPr id="58" name="直接箭头连接符 57"/>
            <p:cNvCxnSpPr/>
            <p:nvPr/>
          </p:nvCxnSpPr>
          <p:spPr>
            <a:xfrm flipV="1">
              <a:off x="2130" y="5615"/>
              <a:ext cx="1587" cy="3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>
              <a:off x="3668" y="5632"/>
              <a:ext cx="2438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椭圆 60"/>
          <p:cNvSpPr/>
          <p:nvPr/>
        </p:nvSpPr>
        <p:spPr>
          <a:xfrm>
            <a:off x="7811566" y="2485390"/>
            <a:ext cx="165601" cy="1656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7458710" y="2700655"/>
            <a:ext cx="94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焦点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713345" y="1885950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</a:t>
            </a: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4032250" y="2574019"/>
            <a:ext cx="1044008" cy="1905"/>
          </a:xfrm>
          <a:prstGeom prst="straightConnector1">
            <a:avLst/>
          </a:prstGeom>
          <a:ln w="41275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对象 20"/>
          <p:cNvGraphicFramePr>
            <a:graphicFrameLocks/>
          </p:cNvGraphicFramePr>
          <p:nvPr/>
        </p:nvGraphicFramePr>
        <p:xfrm>
          <a:off x="10800" y="3249271"/>
          <a:ext cx="9073515" cy="1430020"/>
        </p:xfrm>
        <a:graphic>
          <a:graphicData uri="http://schemas.openxmlformats.org/presentationml/2006/ole">
            <p:oleObj spid="_x0000_s36866" r:id="rId3" imgW="9190476" imgH="1428949" progId="PBrush">
              <p:embed/>
            </p:oleObj>
          </a:graphicData>
        </a:graphic>
      </p:graphicFrame>
      <p:pic>
        <p:nvPicPr>
          <p:cNvPr id="10" name="图片 9" descr="f光源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765" y="1738630"/>
            <a:ext cx="777240" cy="2076450"/>
          </a:xfrm>
          <a:prstGeom prst="rect">
            <a:avLst/>
          </a:prstGeom>
        </p:spPr>
      </p:pic>
      <p:graphicFrame>
        <p:nvGraphicFramePr>
          <p:cNvPr id="14" name="对象 13"/>
          <p:cNvGraphicFramePr>
            <a:graphicFrameLocks/>
          </p:cNvGraphicFramePr>
          <p:nvPr/>
        </p:nvGraphicFramePr>
        <p:xfrm>
          <a:off x="4104030" y="1899082"/>
          <a:ext cx="838835" cy="1430020"/>
        </p:xfrm>
        <a:graphic>
          <a:graphicData uri="http://schemas.openxmlformats.org/presentationml/2006/ole">
            <p:oleObj spid="_x0000_s36865" r:id="rId5" imgW="838095" imgH="1428949" progId="PBrush">
              <p:embed/>
            </p:oleObj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586355" y="710565"/>
            <a:ext cx="6282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当物距等于焦距时真的不成像吗？</a:t>
            </a:r>
          </a:p>
        </p:txBody>
      </p:sp>
      <p:sp>
        <p:nvSpPr>
          <p:cNvPr id="8" name="矩形 7"/>
          <p:cNvSpPr/>
          <p:nvPr/>
        </p:nvSpPr>
        <p:spPr>
          <a:xfrm rot="20340000">
            <a:off x="-18415" y="372110"/>
            <a:ext cx="270891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杨任东竹石体-Semibold" panose="02000000000000000000" charset="-122"/>
                <a:ea typeface="杨任东竹石体-Semibold" panose="02000000000000000000" charset="-122"/>
              </a:rPr>
              <a:t>验一验</a:t>
            </a:r>
          </a:p>
        </p:txBody>
      </p:sp>
      <p:pic>
        <p:nvPicPr>
          <p:cNvPr id="2" name="图片 1" descr="光屏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1652905"/>
            <a:ext cx="838200" cy="21621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48935" y="1506855"/>
            <a:ext cx="2665730" cy="2214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138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对象 20"/>
          <p:cNvGraphicFramePr>
            <a:graphicFrameLocks/>
          </p:cNvGraphicFramePr>
          <p:nvPr/>
        </p:nvGraphicFramePr>
        <p:xfrm>
          <a:off x="10800" y="1670661"/>
          <a:ext cx="9073515" cy="1430020"/>
        </p:xfrm>
        <a:graphic>
          <a:graphicData uri="http://schemas.openxmlformats.org/presentationml/2006/ole">
            <p:oleObj spid="_x0000_s39940" r:id="rId3" imgW="9190476" imgH="1428949" progId="PBrush">
              <p:embed/>
            </p:oleObj>
          </a:graphicData>
        </a:graphic>
      </p:graphicFrame>
      <p:graphicFrame>
        <p:nvGraphicFramePr>
          <p:cNvPr id="14" name="对象 13"/>
          <p:cNvGraphicFramePr>
            <a:graphicFrameLocks/>
          </p:cNvGraphicFramePr>
          <p:nvPr/>
        </p:nvGraphicFramePr>
        <p:xfrm>
          <a:off x="4104030" y="320472"/>
          <a:ext cx="838835" cy="1430020"/>
        </p:xfrm>
        <a:graphic>
          <a:graphicData uri="http://schemas.openxmlformats.org/presentationml/2006/ole">
            <p:oleObj spid="_x0000_s39939" r:id="rId4" imgW="838095" imgH="1428949" progId="PBrush">
              <p:embed/>
            </p:oleObj>
          </a:graphicData>
        </a:graphic>
      </p:graphicFrame>
      <p:pic>
        <p:nvPicPr>
          <p:cNvPr id="18" name="图片 17" descr="E:\2018年凸透镜成像课\图片\f光源.pngf光源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84095" y="239395"/>
            <a:ext cx="904240" cy="196151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104005" y="2200910"/>
            <a:ext cx="144001" cy="1440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698240" y="2200910"/>
            <a:ext cx="144001" cy="14400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4657090" y="2419985"/>
            <a:ext cx="69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14140" y="2445385"/>
            <a:ext cx="69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351530" y="2445385"/>
            <a:ext cx="69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2</a:t>
            </a:r>
            <a:r>
              <a:rPr lang="en-US" altLang="zh-CN" sz="2800" b="1" i="1">
                <a:solidFill>
                  <a:srgbClr val="00B0F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004435" y="2445385"/>
            <a:ext cx="69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2</a:t>
            </a:r>
            <a:r>
              <a:rPr lang="en-US" altLang="zh-CN" sz="2800" b="1" i="1">
                <a:solidFill>
                  <a:srgbClr val="00B0F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</a:t>
            </a:r>
          </a:p>
        </p:txBody>
      </p:sp>
      <p:graphicFrame>
        <p:nvGraphicFramePr>
          <p:cNvPr id="28" name="对象 27"/>
          <p:cNvGraphicFramePr>
            <a:graphicFrameLocks/>
          </p:cNvGraphicFramePr>
          <p:nvPr/>
        </p:nvGraphicFramePr>
        <p:xfrm>
          <a:off x="-5710" y="4380841"/>
          <a:ext cx="9073515" cy="1430020"/>
        </p:xfrm>
        <a:graphic>
          <a:graphicData uri="http://schemas.openxmlformats.org/presentationml/2006/ole">
            <p:oleObj spid="_x0000_s39938" r:id="rId6" imgW="9190476" imgH="1428949" progId="PBrush">
              <p:embed/>
            </p:oleObj>
          </a:graphicData>
        </a:graphic>
      </p:graphicFrame>
      <p:graphicFrame>
        <p:nvGraphicFramePr>
          <p:cNvPr id="30" name="对象 29"/>
          <p:cNvGraphicFramePr>
            <a:graphicFrameLocks/>
          </p:cNvGraphicFramePr>
          <p:nvPr/>
        </p:nvGraphicFramePr>
        <p:xfrm>
          <a:off x="4087520" y="3030652"/>
          <a:ext cx="838835" cy="1430020"/>
        </p:xfrm>
        <a:graphic>
          <a:graphicData uri="http://schemas.openxmlformats.org/presentationml/2006/ole">
            <p:oleObj spid="_x0000_s39937" r:id="rId7" imgW="838095" imgH="1428949" progId="PBrush">
              <p:embed/>
            </p:oleObj>
          </a:graphicData>
        </a:graphic>
      </p:graphicFrame>
      <p:sp>
        <p:nvSpPr>
          <p:cNvPr id="45" name="椭圆 44"/>
          <p:cNvSpPr/>
          <p:nvPr/>
        </p:nvSpPr>
        <p:spPr>
          <a:xfrm>
            <a:off x="5632831" y="4911090"/>
            <a:ext cx="144001" cy="1440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335020" y="4911090"/>
            <a:ext cx="144001" cy="1440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2139950" y="4911090"/>
            <a:ext cx="144001" cy="14400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6771005" y="4911090"/>
            <a:ext cx="144001" cy="14400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5429885" y="5130165"/>
            <a:ext cx="69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180080" y="5155565"/>
            <a:ext cx="69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899920" y="5155565"/>
            <a:ext cx="69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2</a:t>
            </a:r>
            <a:r>
              <a:rPr lang="en-US" altLang="zh-CN" sz="2800" b="1" i="1">
                <a:solidFill>
                  <a:srgbClr val="00B0F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566535" y="5155565"/>
            <a:ext cx="69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2</a:t>
            </a:r>
            <a:r>
              <a:rPr lang="en-US" altLang="zh-CN" sz="2800" b="1" i="1">
                <a:solidFill>
                  <a:srgbClr val="00B0F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559550" y="922655"/>
            <a:ext cx="1562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=5cm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679565" y="3256915"/>
            <a:ext cx="1562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=15cm</a:t>
            </a:r>
          </a:p>
        </p:txBody>
      </p:sp>
      <p:pic>
        <p:nvPicPr>
          <p:cNvPr id="4" name="图片 3" descr="E:\2018年凸透镜成像课\图片\光屏.png光屏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79950" y="102235"/>
            <a:ext cx="838200" cy="2098675"/>
          </a:xfrm>
          <a:prstGeom prst="rect">
            <a:avLst/>
          </a:prstGeom>
        </p:spPr>
      </p:pic>
      <p:pic>
        <p:nvPicPr>
          <p:cNvPr id="6" name="图片 5" descr="E:\2018年凸透镜成像课\图片\f光源.pngf光源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95680" y="2935605"/>
            <a:ext cx="904240" cy="1961515"/>
          </a:xfrm>
          <a:prstGeom prst="rect">
            <a:avLst/>
          </a:prstGeom>
        </p:spPr>
      </p:pic>
      <p:pic>
        <p:nvPicPr>
          <p:cNvPr id="7" name="图片 6" descr="E:\2018年凸透镜成像课\图片\光屏.png光屏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728335" y="2734945"/>
            <a:ext cx="838200" cy="2162175"/>
          </a:xfrm>
          <a:prstGeom prst="rect">
            <a:avLst/>
          </a:prstGeom>
        </p:spPr>
      </p:pic>
      <p:pic>
        <p:nvPicPr>
          <p:cNvPr id="2" name="图片 1" descr="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08550" y="531495"/>
            <a:ext cx="334645" cy="624205"/>
          </a:xfrm>
          <a:prstGeom prst="rect">
            <a:avLst/>
          </a:prstGeom>
        </p:spPr>
      </p:pic>
      <p:pic>
        <p:nvPicPr>
          <p:cNvPr id="5" name="图片 4" descr="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03595" y="3154680"/>
            <a:ext cx="410845" cy="62420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860036" y="2200910"/>
            <a:ext cx="144001" cy="1440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208905" y="2200910"/>
            <a:ext cx="144001" cy="14400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3" grpId="0"/>
      <p:bldP spid="15" grpId="0"/>
      <p:bldP spid="22" grpId="0"/>
      <p:bldP spid="27" grpId="0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3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椭圆 6145"/>
          <p:cNvSpPr/>
          <p:nvPr/>
        </p:nvSpPr>
        <p:spPr>
          <a:xfrm>
            <a:off x="4375150" y="766763"/>
            <a:ext cx="216002" cy="2160016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37465" y="1742440"/>
            <a:ext cx="9036066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文本框 6157"/>
          <p:cNvSpPr txBox="1"/>
          <p:nvPr/>
        </p:nvSpPr>
        <p:spPr>
          <a:xfrm>
            <a:off x="3986530" y="1742123"/>
            <a:ext cx="9350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61" name="椭圆 60"/>
          <p:cNvSpPr/>
          <p:nvPr/>
        </p:nvSpPr>
        <p:spPr>
          <a:xfrm>
            <a:off x="4429396" y="1688440"/>
            <a:ext cx="108001" cy="1080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109220" y="1043271"/>
            <a:ext cx="4231640" cy="1651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537075" y="2439099"/>
            <a:ext cx="4318000" cy="1651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2494314" y="1042780"/>
            <a:ext cx="0" cy="698405"/>
          </a:xfrm>
          <a:prstGeom prst="straightConnector1">
            <a:avLst/>
          </a:prstGeom>
          <a:ln w="889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8100060" y="1762785"/>
            <a:ext cx="0" cy="1152008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460803" y="1059815"/>
            <a:ext cx="0" cy="698405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6519649" y="1762785"/>
            <a:ext cx="0" cy="34920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3060023" y="1679985"/>
            <a:ext cx="108001" cy="1080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692012" y="1679985"/>
            <a:ext cx="108001" cy="1080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796043" y="1679985"/>
            <a:ext cx="108001" cy="1080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164053" y="1679985"/>
            <a:ext cx="108001" cy="1080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834640" y="1771015"/>
            <a:ext cx="6515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489075" y="1771015"/>
            <a:ext cx="6515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546725" y="1203325"/>
            <a:ext cx="6515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986270" y="1186815"/>
            <a:ext cx="6515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62865" y="3240405"/>
          <a:ext cx="901827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335"/>
                <a:gridCol w="4344670"/>
                <a:gridCol w="2501265"/>
              </a:tblGrid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物距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像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像距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2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倒立、缩小、实像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 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&gt; 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 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&gt; 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倒立、等大、实像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 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= 2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 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&gt; 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u 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&gt; 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倒立、放大、实像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 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&gt; 2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      成       像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正立、放大、虚像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5" name="直接箭头连接符 4"/>
          <p:cNvCxnSpPr/>
          <p:nvPr/>
        </p:nvCxnSpPr>
        <p:spPr>
          <a:xfrm flipH="1">
            <a:off x="7217808" y="1742550"/>
            <a:ext cx="0" cy="698405"/>
          </a:xfrm>
          <a:prstGeom prst="straightConnector1">
            <a:avLst/>
          </a:prstGeom>
          <a:ln w="889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3700179" y="1053575"/>
            <a:ext cx="0" cy="698405"/>
          </a:xfrm>
          <a:prstGeom prst="straightConnector1">
            <a:avLst/>
          </a:prstGeom>
          <a:ln w="88900">
            <a:solidFill>
              <a:srgbClr val="F430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2834674" y="480170"/>
            <a:ext cx="0" cy="1224009"/>
          </a:xfrm>
          <a:prstGeom prst="straightConnector1">
            <a:avLst/>
          </a:prstGeom>
          <a:ln w="114300">
            <a:solidFill>
              <a:srgbClr val="F430E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/>
        </p:nvCxnSpPr>
        <p:spPr>
          <a:xfrm flipH="1" flipV="1">
            <a:off x="1746013" y="1042780"/>
            <a:ext cx="0" cy="698405"/>
          </a:xfrm>
          <a:prstGeom prst="straightConnector1">
            <a:avLst/>
          </a:prstGeom>
          <a:ln w="88900">
            <a:solidFill>
              <a:srgbClr val="FCFF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3355" y="1015365"/>
            <a:ext cx="6632575" cy="1861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1500" b="1" dirty="0" smtClean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我的收获</a:t>
            </a:r>
            <a:endParaRPr lang="zh-CN" altLang="en-US" sz="11500" b="1" dirty="0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62865" y="3101340"/>
          <a:ext cx="901827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335"/>
                <a:gridCol w="4344670"/>
                <a:gridCol w="2501265"/>
              </a:tblGrid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物距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像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solidFill>
                            <a:schemeClr val="tx1"/>
                          </a:solidFill>
                        </a:rPr>
                        <a:t>像距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2</a:t>
                      </a:r>
                      <a:r>
                        <a:rPr lang="en-US" altLang="zh-CN" sz="3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倒立、缩小、实像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en-US" altLang="zh-CN" sz="3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 </a:t>
                      </a: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&gt; </a:t>
                      </a:r>
                      <a:r>
                        <a:rPr lang="en-US" altLang="zh-CN" sz="3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 </a:t>
                      </a: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&gt; </a:t>
                      </a:r>
                      <a:r>
                        <a:rPr lang="en-US" altLang="zh-CN" sz="32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倒立、等大、实像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 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= 2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en-US" altLang="zh-CN" sz="3200" b="1" i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 </a:t>
                      </a:r>
                      <a:r>
                        <a:rPr lang="en-US" altLang="zh-CN" sz="32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&gt; </a:t>
                      </a:r>
                      <a:r>
                        <a:rPr lang="en-US" altLang="zh-CN" sz="3200" b="1" i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u </a:t>
                      </a:r>
                      <a:r>
                        <a:rPr lang="en-US" altLang="zh-CN" sz="32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&gt; </a:t>
                      </a:r>
                      <a:r>
                        <a:rPr lang="en-US" altLang="zh-CN" sz="3200" b="1" i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0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倒立、放大、实像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i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 </a:t>
                      </a:r>
                      <a:r>
                        <a:rPr lang="en-US" altLang="zh-CN" sz="32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&gt; 2</a:t>
                      </a:r>
                      <a:r>
                        <a:rPr lang="en-US" altLang="zh-CN" sz="3200" b="1" i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      成       像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altLang="zh-CN" sz="32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正立、放大、虚像</a:t>
                      </a: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j2"/>
          <p:cNvPicPr>
            <a:picLocks noChangeAspect="1"/>
          </p:cNvPicPr>
          <p:nvPr/>
        </p:nvPicPr>
        <p:blipFill>
          <a:blip r:embed="rId2" cstate="print"/>
          <a:srcRect l="8125" t="8198" r="9438" b="24969"/>
          <a:stretch>
            <a:fillRect/>
          </a:stretch>
        </p:blipFill>
        <p:spPr>
          <a:xfrm>
            <a:off x="271145" y="1626870"/>
            <a:ext cx="8291830" cy="4752340"/>
          </a:xfrm>
          <a:prstGeom prst="rect">
            <a:avLst/>
          </a:prstGeom>
        </p:spPr>
      </p:pic>
      <p:pic>
        <p:nvPicPr>
          <p:cNvPr id="7" name="图片 6" descr="ttj"/>
          <p:cNvPicPr>
            <a:picLocks noChangeAspect="1"/>
          </p:cNvPicPr>
          <p:nvPr/>
        </p:nvPicPr>
        <p:blipFill>
          <a:blip r:embed="rId3" cstate="print"/>
          <a:srcRect l="43750" t="19700" r="44861" b="36292"/>
          <a:stretch>
            <a:fillRect/>
          </a:stretch>
        </p:blipFill>
        <p:spPr>
          <a:xfrm>
            <a:off x="3844290" y="2438400"/>
            <a:ext cx="1176655" cy="3129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2155" y="1051560"/>
            <a:ext cx="2219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1.</a:t>
            </a:r>
            <a:r>
              <a:rPr lang="zh-CN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结构特点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72410" y="1051560"/>
            <a:ext cx="3596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中央较厚、边缘较薄。</a:t>
            </a:r>
          </a:p>
        </p:txBody>
      </p:sp>
      <p:sp>
        <p:nvSpPr>
          <p:cNvPr id="10" name="椭圆 9"/>
          <p:cNvSpPr/>
          <p:nvPr/>
        </p:nvSpPr>
        <p:spPr>
          <a:xfrm>
            <a:off x="2623185" y="3893820"/>
            <a:ext cx="75565" cy="755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266815" y="3893820"/>
            <a:ext cx="75565" cy="755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21285" y="3931920"/>
            <a:ext cx="8782685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93140" y="3969385"/>
            <a:ext cx="1383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主光轴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5325" y="314325"/>
            <a:ext cx="1565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latin typeface="宋体" panose="02010600030101010101" pitchFamily="2" charset="-122"/>
              </a:rPr>
              <a:t>凸透镜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47160" y="4003675"/>
            <a:ext cx="94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光心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13860" y="3265805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tx1"/>
                </a:solidFill>
                <a:latin typeface="宋体" panose="02010600030101010101" pitchFamily="2" charset="-122"/>
              </a:rPr>
              <a:t>O</a:t>
            </a:r>
          </a:p>
        </p:txBody>
      </p:sp>
      <p:sp>
        <p:nvSpPr>
          <p:cNvPr id="5" name="椭圆 4"/>
          <p:cNvSpPr/>
          <p:nvPr/>
        </p:nvSpPr>
        <p:spPr>
          <a:xfrm>
            <a:off x="4344670" y="3859530"/>
            <a:ext cx="144001" cy="1440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6" grpId="0"/>
      <p:bldP spid="3" grpId="0"/>
      <p:bldP spid="2" grpId="0"/>
      <p:bldP spid="13" grpId="0"/>
      <p:bldP spid="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1王亚平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95" y="46355"/>
            <a:ext cx="9163685" cy="6802120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R虚拟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sp>
        <p:nvSpPr>
          <p:cNvPr id="3" name="Text Box 15"/>
          <p:cNvSpPr txBox="1"/>
          <p:nvPr/>
        </p:nvSpPr>
        <p:spPr>
          <a:xfrm>
            <a:off x="227965" y="4445"/>
            <a:ext cx="4817745" cy="6688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3600" b="1" dirty="0" smtClean="0">
                <a:solidFill>
                  <a:srgbClr val="000000"/>
                </a:solidFill>
                <a:latin typeface="+mn-ea"/>
                <a:ea typeface="+mn-ea"/>
              </a:rPr>
              <a:t>小透镜、大应用</a:t>
            </a:r>
            <a:endParaRPr lang="zh-CN" altLang="en-US" sz="36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5325" y="314325"/>
            <a:ext cx="1565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latin typeface="宋体" panose="02010600030101010101" pitchFamily="2" charset="-122"/>
              </a:rPr>
              <a:t>凸透镜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32155" y="1649095"/>
            <a:ext cx="394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对光线作用：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会聚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61540" y="386080"/>
            <a:ext cx="2305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（会聚透镜）</a:t>
            </a:r>
          </a:p>
        </p:txBody>
      </p:sp>
      <p:pic>
        <p:nvPicPr>
          <p:cNvPr id="7" name="图片 6" descr="ttj"/>
          <p:cNvPicPr>
            <a:picLocks noChangeAspect="1"/>
          </p:cNvPicPr>
          <p:nvPr/>
        </p:nvPicPr>
        <p:blipFill>
          <a:blip r:embed="rId2" cstate="print"/>
          <a:srcRect l="43750" t="19700" r="44861" b="36292"/>
          <a:stretch>
            <a:fillRect/>
          </a:stretch>
        </p:blipFill>
        <p:spPr>
          <a:xfrm>
            <a:off x="3844290" y="2725420"/>
            <a:ext cx="1145540" cy="312928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344670" y="4146550"/>
            <a:ext cx="144001" cy="1440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21285" y="4218940"/>
            <a:ext cx="835206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947160" y="4290695"/>
            <a:ext cx="94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光心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13860" y="3552825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41300" y="3211195"/>
            <a:ext cx="3862070" cy="5080"/>
            <a:chOff x="322" y="5618"/>
            <a:chExt cx="6082" cy="8"/>
          </a:xfrm>
        </p:grpSpPr>
        <p:cxnSp>
          <p:nvCxnSpPr>
            <p:cNvPr id="17" name="直接箭头连接符 16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4120" y="5618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41300" y="3700780"/>
            <a:ext cx="3719195" cy="5080"/>
            <a:chOff x="322" y="5618"/>
            <a:chExt cx="5857" cy="8"/>
          </a:xfrm>
        </p:grpSpPr>
        <p:cxnSp>
          <p:nvCxnSpPr>
            <p:cNvPr id="15" name="直接箭头连接符 14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3894" y="5618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241300" y="4218940"/>
            <a:ext cx="3575685" cy="5080"/>
            <a:chOff x="322" y="5618"/>
            <a:chExt cx="5631" cy="8"/>
          </a:xfrm>
        </p:grpSpPr>
        <p:cxnSp>
          <p:nvCxnSpPr>
            <p:cNvPr id="20" name="直接箭头连接符 19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3668" y="5618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241300" y="4730750"/>
            <a:ext cx="3647440" cy="5080"/>
            <a:chOff x="322" y="5618"/>
            <a:chExt cx="5744" cy="8"/>
          </a:xfrm>
        </p:grpSpPr>
        <p:cxnSp>
          <p:nvCxnSpPr>
            <p:cNvPr id="28" name="直接箭头连接符 27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3781" y="5618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41300" y="5242560"/>
            <a:ext cx="3790950" cy="5080"/>
            <a:chOff x="322" y="5618"/>
            <a:chExt cx="5970" cy="8"/>
          </a:xfrm>
        </p:grpSpPr>
        <p:cxnSp>
          <p:nvCxnSpPr>
            <p:cNvPr id="31" name="直接箭头连接符 30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4007" y="5618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箭头连接符 35"/>
          <p:cNvCxnSpPr/>
          <p:nvPr/>
        </p:nvCxnSpPr>
        <p:spPr>
          <a:xfrm>
            <a:off x="4140200" y="3213100"/>
            <a:ext cx="647700" cy="72390"/>
          </a:xfrm>
          <a:prstGeom prst="straightConnector1">
            <a:avLst/>
          </a:prstGeom>
          <a:ln w="41275" cap="sq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3988435" y="3705860"/>
            <a:ext cx="943610" cy="83820"/>
          </a:xfrm>
          <a:prstGeom prst="straightConnector1">
            <a:avLst/>
          </a:prstGeom>
          <a:ln w="41275" cap="sq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773295" y="3292475"/>
            <a:ext cx="3685540" cy="1162685"/>
            <a:chOff x="9694" y="3699"/>
            <a:chExt cx="5442" cy="1246"/>
          </a:xfrm>
        </p:grpSpPr>
        <p:cxnSp>
          <p:nvCxnSpPr>
            <p:cNvPr id="39" name="直接箭头连接符 38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11372" y="4109"/>
              <a:ext cx="3765" cy="837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rot="60000">
            <a:off x="4860036" y="3816764"/>
            <a:ext cx="3601085" cy="502285"/>
            <a:chOff x="9694" y="3699"/>
            <a:chExt cx="5442" cy="1246"/>
          </a:xfrm>
        </p:grpSpPr>
        <p:cxnSp>
          <p:nvCxnSpPr>
            <p:cNvPr id="44" name="直接箭头连接符 43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>
              <a:off x="11372" y="4109"/>
              <a:ext cx="3765" cy="837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接箭头连接符 48"/>
          <p:cNvCxnSpPr/>
          <p:nvPr/>
        </p:nvCxnSpPr>
        <p:spPr>
          <a:xfrm flipV="1">
            <a:off x="4067810" y="5157470"/>
            <a:ext cx="720090" cy="71755"/>
          </a:xfrm>
          <a:prstGeom prst="straightConnector1">
            <a:avLst/>
          </a:prstGeom>
          <a:ln w="41275" cap="sq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V="1">
            <a:off x="3917950" y="4653915"/>
            <a:ext cx="1014095" cy="74930"/>
          </a:xfrm>
          <a:prstGeom prst="straightConnector1">
            <a:avLst/>
          </a:prstGeom>
          <a:ln w="41275" cap="sq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 rot="19500000">
            <a:off x="4773295" y="3996766"/>
            <a:ext cx="3685540" cy="1162685"/>
            <a:chOff x="9694" y="3699"/>
            <a:chExt cx="5442" cy="1246"/>
          </a:xfrm>
        </p:grpSpPr>
        <p:cxnSp>
          <p:nvCxnSpPr>
            <p:cNvPr id="52" name="直接箭头连接符 51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>
              <a:off x="11372" y="4109"/>
              <a:ext cx="3765" cy="837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 rot="20580000">
            <a:off x="4907280" y="4133215"/>
            <a:ext cx="3553460" cy="502285"/>
            <a:chOff x="9694" y="3699"/>
            <a:chExt cx="5442" cy="1246"/>
          </a:xfrm>
        </p:grpSpPr>
        <p:cxnSp>
          <p:nvCxnSpPr>
            <p:cNvPr id="55" name="直接箭头连接符 54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>
              <a:off x="11372" y="4109"/>
              <a:ext cx="3765" cy="837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3863340" y="4221663"/>
            <a:ext cx="3647440" cy="6985"/>
            <a:chOff x="209" y="5615"/>
            <a:chExt cx="5744" cy="11"/>
          </a:xfrm>
        </p:grpSpPr>
        <p:cxnSp>
          <p:nvCxnSpPr>
            <p:cNvPr id="58" name="直接箭头连接符 57"/>
            <p:cNvCxnSpPr/>
            <p:nvPr/>
          </p:nvCxnSpPr>
          <p:spPr>
            <a:xfrm flipV="1">
              <a:off x="209" y="5615"/>
              <a:ext cx="3497" cy="3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>
              <a:off x="3668" y="5618"/>
              <a:ext cx="2285" cy="8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直接连接符 59"/>
          <p:cNvCxnSpPr/>
          <p:nvPr/>
        </p:nvCxnSpPr>
        <p:spPr>
          <a:xfrm flipV="1">
            <a:off x="176530" y="4221480"/>
            <a:ext cx="8283575" cy="190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>
            <a:off x="7631221" y="4135755"/>
            <a:ext cx="165601" cy="1656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7315200" y="4351020"/>
            <a:ext cx="94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焦点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713345" y="3608070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4417060" y="2338705"/>
            <a:ext cx="0" cy="54800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714022" y="2433320"/>
            <a:ext cx="0" cy="152971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6836410" y="2623185"/>
            <a:ext cx="903605" cy="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>
            <a:off x="4417060" y="2623185"/>
            <a:ext cx="903605" cy="0"/>
          </a:xfrm>
          <a:prstGeom prst="straightConnector1">
            <a:avLst/>
          </a:prstGeom>
          <a:ln w="28575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5320665" y="2338705"/>
            <a:ext cx="1515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焦距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2155" y="1051560"/>
            <a:ext cx="2219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1.</a:t>
            </a:r>
            <a:r>
              <a:rPr lang="zh-CN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结构特点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772410" y="1051560"/>
            <a:ext cx="3596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中央较厚、边缘较薄。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1" grpId="0" bldLvl="0" animBg="1"/>
      <p:bldP spid="62" grpId="0"/>
      <p:bldP spid="63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tj"/>
          <p:cNvPicPr>
            <a:picLocks noChangeAspect="1"/>
          </p:cNvPicPr>
          <p:nvPr/>
        </p:nvPicPr>
        <p:blipFill>
          <a:blip r:embed="rId2" cstate="print"/>
          <a:srcRect l="43750" t="19700" r="44861" b="36292"/>
          <a:stretch>
            <a:fillRect/>
          </a:stretch>
        </p:blipFill>
        <p:spPr>
          <a:xfrm>
            <a:off x="3844290" y="2653665"/>
            <a:ext cx="1145540" cy="312928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344670" y="4074795"/>
            <a:ext cx="144001" cy="1440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551815" y="4147185"/>
            <a:ext cx="820806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947160" y="4218940"/>
            <a:ext cx="94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光心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13860" y="3481070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8" name="组合 7"/>
          <p:cNvGrpSpPr/>
          <p:nvPr/>
        </p:nvGrpSpPr>
        <p:grpSpPr>
          <a:xfrm rot="10800000">
            <a:off x="4670425" y="3033395"/>
            <a:ext cx="3862070" cy="5080"/>
            <a:chOff x="322" y="5618"/>
            <a:chExt cx="6082" cy="8"/>
          </a:xfrm>
        </p:grpSpPr>
        <p:cxnSp>
          <p:nvCxnSpPr>
            <p:cNvPr id="17" name="直接箭头连接符 16"/>
            <p:cNvCxnSpPr/>
            <p:nvPr/>
          </p:nvCxnSpPr>
          <p:spPr>
            <a:xfrm>
              <a:off x="322" y="5618"/>
              <a:ext cx="3856" cy="0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4120" y="5618"/>
              <a:ext cx="2285" cy="8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接箭头连接符 48"/>
          <p:cNvCxnSpPr/>
          <p:nvPr/>
        </p:nvCxnSpPr>
        <p:spPr>
          <a:xfrm flipV="1">
            <a:off x="4166235" y="3033395"/>
            <a:ext cx="503555" cy="71755"/>
          </a:xfrm>
          <a:prstGeom prst="straightConnector1">
            <a:avLst/>
          </a:prstGeom>
          <a:ln w="41275" cap="sq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 rot="8640000">
            <a:off x="488950" y="3154114"/>
            <a:ext cx="3685540" cy="1162685"/>
            <a:chOff x="9694" y="3699"/>
            <a:chExt cx="5442" cy="1246"/>
          </a:xfrm>
        </p:grpSpPr>
        <p:cxnSp>
          <p:nvCxnSpPr>
            <p:cNvPr id="52" name="直接箭头连接符 51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>
              <a:off x="11372" y="4109"/>
              <a:ext cx="3765" cy="837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 rot="10800000">
            <a:off x="504825" y="4140383"/>
            <a:ext cx="4448175" cy="12700"/>
            <a:chOff x="-713" y="5606"/>
            <a:chExt cx="7005" cy="20"/>
          </a:xfrm>
        </p:grpSpPr>
        <p:cxnSp>
          <p:nvCxnSpPr>
            <p:cNvPr id="58" name="直接箭头连接符 57"/>
            <p:cNvCxnSpPr/>
            <p:nvPr/>
          </p:nvCxnSpPr>
          <p:spPr>
            <a:xfrm flipV="1">
              <a:off x="-713" y="5606"/>
              <a:ext cx="3628" cy="3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>
              <a:off x="2380" y="5618"/>
              <a:ext cx="3912" cy="8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文本框 61"/>
          <p:cNvSpPr txBox="1"/>
          <p:nvPr/>
        </p:nvSpPr>
        <p:spPr>
          <a:xfrm>
            <a:off x="574675" y="4207510"/>
            <a:ext cx="94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焦点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34035" y="3501390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4417060" y="2195195"/>
            <a:ext cx="0" cy="54800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1044621" y="2146300"/>
            <a:ext cx="0" cy="152971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3463925" y="2551430"/>
            <a:ext cx="903605" cy="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>
            <a:off x="1044575" y="2551430"/>
            <a:ext cx="903605" cy="0"/>
          </a:xfrm>
          <a:prstGeom prst="straightConnector1">
            <a:avLst/>
          </a:prstGeom>
          <a:ln w="28575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1948180" y="2266950"/>
            <a:ext cx="1515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焦距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</a:p>
        </p:txBody>
      </p:sp>
      <p:grpSp>
        <p:nvGrpSpPr>
          <p:cNvPr id="24" name="组合 23"/>
          <p:cNvGrpSpPr/>
          <p:nvPr/>
        </p:nvGrpSpPr>
        <p:grpSpPr>
          <a:xfrm rot="10800000">
            <a:off x="4852035" y="3574415"/>
            <a:ext cx="3647440" cy="5080"/>
            <a:chOff x="661" y="5618"/>
            <a:chExt cx="5744" cy="8"/>
          </a:xfrm>
        </p:grpSpPr>
        <p:cxnSp>
          <p:nvCxnSpPr>
            <p:cNvPr id="25" name="直接箭头连接符 24"/>
            <p:cNvCxnSpPr/>
            <p:nvPr/>
          </p:nvCxnSpPr>
          <p:spPr>
            <a:xfrm>
              <a:off x="661" y="5618"/>
              <a:ext cx="3856" cy="0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4120" y="5618"/>
              <a:ext cx="2285" cy="8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 rot="10800000">
            <a:off x="4979035" y="4158615"/>
            <a:ext cx="3503295" cy="5080"/>
            <a:chOff x="-129" y="5576"/>
            <a:chExt cx="5517" cy="8"/>
          </a:xfrm>
        </p:grpSpPr>
        <p:cxnSp>
          <p:nvCxnSpPr>
            <p:cNvPr id="34" name="直接箭头连接符 33"/>
            <p:cNvCxnSpPr/>
            <p:nvPr/>
          </p:nvCxnSpPr>
          <p:spPr>
            <a:xfrm>
              <a:off x="-129" y="5584"/>
              <a:ext cx="3855" cy="0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>
              <a:off x="2553" y="5576"/>
              <a:ext cx="2835" cy="8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 rot="10800000">
            <a:off x="4890770" y="4761230"/>
            <a:ext cx="3575685" cy="5080"/>
            <a:chOff x="774" y="5618"/>
            <a:chExt cx="5631" cy="8"/>
          </a:xfrm>
        </p:grpSpPr>
        <p:cxnSp>
          <p:nvCxnSpPr>
            <p:cNvPr id="41" name="直接箭头连接符 40"/>
            <p:cNvCxnSpPr/>
            <p:nvPr/>
          </p:nvCxnSpPr>
          <p:spPr>
            <a:xfrm>
              <a:off x="774" y="5618"/>
              <a:ext cx="3856" cy="0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>
              <a:off x="4120" y="5618"/>
              <a:ext cx="2285" cy="8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 rot="10800000">
            <a:off x="4723765" y="5345430"/>
            <a:ext cx="3719195" cy="5080"/>
            <a:chOff x="548" y="5618"/>
            <a:chExt cx="5857" cy="8"/>
          </a:xfrm>
        </p:grpSpPr>
        <p:cxnSp>
          <p:nvCxnSpPr>
            <p:cNvPr id="48" name="直接箭头连接符 47"/>
            <p:cNvCxnSpPr/>
            <p:nvPr/>
          </p:nvCxnSpPr>
          <p:spPr>
            <a:xfrm>
              <a:off x="548" y="5618"/>
              <a:ext cx="3856" cy="0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>
            <a:xfrm>
              <a:off x="4120" y="5618"/>
              <a:ext cx="2285" cy="8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直接箭头连接符 69"/>
          <p:cNvCxnSpPr/>
          <p:nvPr/>
        </p:nvCxnSpPr>
        <p:spPr>
          <a:xfrm flipV="1">
            <a:off x="3995420" y="3579495"/>
            <a:ext cx="868045" cy="66040"/>
          </a:xfrm>
          <a:prstGeom prst="straightConnector1">
            <a:avLst/>
          </a:prstGeom>
          <a:ln w="41275" cap="sq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 rot="9060000">
            <a:off x="573405" y="3394710"/>
            <a:ext cx="3273425" cy="1130300"/>
            <a:chOff x="9694" y="3699"/>
            <a:chExt cx="4903" cy="1211"/>
          </a:xfrm>
        </p:grpSpPr>
        <p:cxnSp>
          <p:nvCxnSpPr>
            <p:cNvPr id="72" name="直接箭头连接符 71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箭头连接符 72"/>
            <p:cNvCxnSpPr/>
            <p:nvPr/>
          </p:nvCxnSpPr>
          <p:spPr>
            <a:xfrm>
              <a:off x="11248" y="4073"/>
              <a:ext cx="3349" cy="837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 rot="10320000">
            <a:off x="536575" y="3794125"/>
            <a:ext cx="3324860" cy="1130300"/>
            <a:chOff x="9694" y="3699"/>
            <a:chExt cx="4903" cy="1211"/>
          </a:xfrm>
        </p:grpSpPr>
        <p:cxnSp>
          <p:nvCxnSpPr>
            <p:cNvPr id="75" name="直接箭头连接符 74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/>
            <p:nvPr/>
          </p:nvCxnSpPr>
          <p:spPr>
            <a:xfrm>
              <a:off x="11248" y="4073"/>
              <a:ext cx="3349" cy="837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直接箭头连接符 76"/>
          <p:cNvCxnSpPr/>
          <p:nvPr/>
        </p:nvCxnSpPr>
        <p:spPr>
          <a:xfrm>
            <a:off x="3923665" y="4725670"/>
            <a:ext cx="972185" cy="40640"/>
          </a:xfrm>
          <a:prstGeom prst="straightConnector1">
            <a:avLst/>
          </a:prstGeom>
          <a:ln w="41275" cap="sq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 rot="10860000">
            <a:off x="478790" y="4011295"/>
            <a:ext cx="3631565" cy="1162685"/>
            <a:chOff x="9694" y="3699"/>
            <a:chExt cx="5442" cy="1246"/>
          </a:xfrm>
        </p:grpSpPr>
        <p:cxnSp>
          <p:nvCxnSpPr>
            <p:cNvPr id="79" name="直接箭头连接符 78"/>
            <p:cNvCxnSpPr/>
            <p:nvPr/>
          </p:nvCxnSpPr>
          <p:spPr>
            <a:xfrm>
              <a:off x="9694" y="3699"/>
              <a:ext cx="1735" cy="424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/>
            <p:cNvCxnSpPr/>
            <p:nvPr/>
          </p:nvCxnSpPr>
          <p:spPr>
            <a:xfrm>
              <a:off x="11372" y="4109"/>
              <a:ext cx="3765" cy="837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直接箭头连接符 80"/>
          <p:cNvCxnSpPr/>
          <p:nvPr/>
        </p:nvCxnSpPr>
        <p:spPr>
          <a:xfrm>
            <a:off x="4140200" y="5229225"/>
            <a:ext cx="576004" cy="116205"/>
          </a:xfrm>
          <a:prstGeom prst="straightConnector1">
            <a:avLst/>
          </a:prstGeom>
          <a:ln w="41275" cap="sq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>
            <a:off x="961821" y="4074795"/>
            <a:ext cx="165601" cy="1656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32155" y="1505585"/>
            <a:ext cx="394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对光线作用：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会聚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3" name="椭圆 2"/>
          <p:cNvSpPr/>
          <p:nvPr/>
        </p:nvSpPr>
        <p:spPr>
          <a:xfrm>
            <a:off x="7668056" y="4064000"/>
            <a:ext cx="165601" cy="1656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315200" y="4279265"/>
            <a:ext cx="94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焦点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85100" y="3464560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7714022" y="2218055"/>
            <a:ext cx="0" cy="152971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836410" y="2551430"/>
            <a:ext cx="903605" cy="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488815" y="2551430"/>
            <a:ext cx="903605" cy="0"/>
          </a:xfrm>
          <a:prstGeom prst="straightConnector1">
            <a:avLst/>
          </a:prstGeom>
          <a:ln w="28575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392420" y="2266950"/>
            <a:ext cx="1386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焦距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5325" y="242570"/>
            <a:ext cx="1565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latin typeface="宋体" panose="02010600030101010101" pitchFamily="2" charset="-122"/>
              </a:rPr>
              <a:t>凸透镜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161540" y="314325"/>
            <a:ext cx="2305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（会聚透镜）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2155" y="908050"/>
            <a:ext cx="2219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1.</a:t>
            </a:r>
            <a:r>
              <a:rPr lang="zh-CN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结构特点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72410" y="908050"/>
            <a:ext cx="3596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中央较厚、边缘较薄。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8" grpId="0"/>
      <p:bldP spid="61" grpId="0" bldLvl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tj"/>
          <p:cNvPicPr>
            <a:picLocks noChangeAspect="1"/>
          </p:cNvPicPr>
          <p:nvPr/>
        </p:nvPicPr>
        <p:blipFill>
          <a:blip r:embed="rId2" cstate="print"/>
          <a:srcRect l="43750" t="19700" r="44861" b="36292"/>
          <a:stretch>
            <a:fillRect/>
          </a:stretch>
        </p:blipFill>
        <p:spPr>
          <a:xfrm>
            <a:off x="3844290" y="2940685"/>
            <a:ext cx="1145540" cy="312928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21285" y="4434205"/>
            <a:ext cx="8782685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947160" y="4505960"/>
            <a:ext cx="94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光心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13860" y="3768090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tx1"/>
                </a:solidFill>
                <a:latin typeface="宋体" panose="02010600030101010101" pitchFamily="2" charset="-122"/>
              </a:rPr>
              <a:t>O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402715" y="3429000"/>
            <a:ext cx="6985635" cy="1783080"/>
            <a:chOff x="2209" y="5400"/>
            <a:chExt cx="11001" cy="2808"/>
          </a:xfrm>
        </p:grpSpPr>
        <p:cxnSp>
          <p:nvCxnSpPr>
            <p:cNvPr id="17" name="直接箭头连接符 16"/>
            <p:cNvCxnSpPr/>
            <p:nvPr/>
          </p:nvCxnSpPr>
          <p:spPr>
            <a:xfrm flipV="1">
              <a:off x="2209" y="7302"/>
              <a:ext cx="3628" cy="907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V="1">
              <a:off x="5812" y="6193"/>
              <a:ext cx="4336" cy="1109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V="1">
              <a:off x="10148" y="5400"/>
              <a:ext cx="3062" cy="793"/>
            </a:xfrm>
            <a:prstGeom prst="straightConnector1">
              <a:avLst/>
            </a:prstGeom>
            <a:ln w="41275" cap="sq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2126615" y="1932305"/>
            <a:ext cx="4173220" cy="4577715"/>
            <a:chOff x="3349" y="3193"/>
            <a:chExt cx="6572" cy="7059"/>
          </a:xfrm>
        </p:grpSpPr>
        <p:cxnSp>
          <p:nvCxnSpPr>
            <p:cNvPr id="14" name="直接箭头连接符 13"/>
            <p:cNvCxnSpPr/>
            <p:nvPr/>
          </p:nvCxnSpPr>
          <p:spPr>
            <a:xfrm>
              <a:off x="3349" y="3193"/>
              <a:ext cx="2209" cy="2344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5556" y="5537"/>
              <a:ext cx="2587" cy="2811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8143" y="8348"/>
              <a:ext cx="1778" cy="1905"/>
            </a:xfrm>
            <a:prstGeom prst="straightConnector1">
              <a:avLst/>
            </a:prstGeom>
            <a:ln w="41275" cap="sq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椭圆 9"/>
          <p:cNvSpPr/>
          <p:nvPr/>
        </p:nvSpPr>
        <p:spPr>
          <a:xfrm>
            <a:off x="4344670" y="4361815"/>
            <a:ext cx="144001" cy="1440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74675" y="4494530"/>
            <a:ext cx="94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焦点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34035" y="3788410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417060" y="2410460"/>
            <a:ext cx="0" cy="54800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044621" y="2361565"/>
            <a:ext cx="0" cy="152971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3463925" y="2766695"/>
            <a:ext cx="903605" cy="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1044575" y="2766695"/>
            <a:ext cx="903605" cy="0"/>
          </a:xfrm>
          <a:prstGeom prst="straightConnector1">
            <a:avLst/>
          </a:prstGeom>
          <a:ln w="28575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1948180" y="2482215"/>
            <a:ext cx="1515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焦距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39" name="椭圆 38"/>
          <p:cNvSpPr/>
          <p:nvPr/>
        </p:nvSpPr>
        <p:spPr>
          <a:xfrm>
            <a:off x="961821" y="4361815"/>
            <a:ext cx="165601" cy="1656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732155" y="1505585"/>
            <a:ext cx="394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对光线作用：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会聚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41" name="椭圆 40"/>
          <p:cNvSpPr/>
          <p:nvPr/>
        </p:nvSpPr>
        <p:spPr>
          <a:xfrm>
            <a:off x="7668056" y="4351020"/>
            <a:ext cx="165601" cy="1656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7315200" y="4566285"/>
            <a:ext cx="94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焦点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785100" y="3751580"/>
            <a:ext cx="69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ea typeface="宋体-PUA" panose="02010600030101010101" charset="-122"/>
              </a:rPr>
              <a:t>F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7714022" y="2433320"/>
            <a:ext cx="0" cy="152971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6836410" y="2766695"/>
            <a:ext cx="903605" cy="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4488815" y="2766695"/>
            <a:ext cx="903605" cy="0"/>
          </a:xfrm>
          <a:prstGeom prst="straightConnector1">
            <a:avLst/>
          </a:prstGeom>
          <a:ln w="28575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5392420" y="2482215"/>
            <a:ext cx="1386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焦距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95325" y="242570"/>
            <a:ext cx="1565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latin typeface="宋体" panose="02010600030101010101" pitchFamily="2" charset="-122"/>
              </a:rPr>
              <a:t>凸透镜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161540" y="314325"/>
            <a:ext cx="2305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（会聚透镜）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2155" y="908050"/>
            <a:ext cx="2219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1.</a:t>
            </a:r>
            <a:r>
              <a:rPr lang="zh-CN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结构特点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72410" y="908050"/>
            <a:ext cx="3596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中央较厚、边缘较薄。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1460" y="1984375"/>
            <a:ext cx="2341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</a:rPr>
              <a:t>结构特点：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84630" y="816610"/>
            <a:ext cx="1991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tx1"/>
                </a:solidFill>
                <a:latin typeface="宋体" panose="02010600030101010101" pitchFamily="2" charset="-122"/>
              </a:rPr>
              <a:t>凹透镜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21460" y="2868930"/>
            <a:ext cx="3949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</a:rPr>
              <a:t>对光线作用：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发散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66110" y="888365"/>
            <a:ext cx="2624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</a:rPr>
              <a:t>（发散透镜）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48735" y="1984375"/>
            <a:ext cx="4307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</a:rPr>
              <a:t>中央较</a:t>
            </a:r>
            <a:r>
              <a:rPr lang="zh-CN" altLang="en-US" sz="3200" b="1">
                <a:latin typeface="宋体" panose="02010600030101010101" pitchFamily="2" charset="-122"/>
                <a:sym typeface="+mn-ea"/>
              </a:rPr>
              <a:t>薄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</a:rPr>
              <a:t>、边缘较</a:t>
            </a:r>
            <a:r>
              <a:rPr lang="zh-CN" altLang="en-US" sz="3200" b="1">
                <a:latin typeface="宋体" panose="02010600030101010101" pitchFamily="2" charset="-122"/>
                <a:sym typeface="+mn-ea"/>
              </a:rPr>
              <a:t>厚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光屏副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4955" y="2402840"/>
            <a:ext cx="838200" cy="2162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01115" y="1584325"/>
            <a:ext cx="6925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你能在光屏上找到</a:t>
            </a:r>
            <a:r>
              <a:rPr lang="en-US" altLang="zh-CN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F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光源清晰的像吗？</a:t>
            </a:r>
          </a:p>
        </p:txBody>
      </p:sp>
      <p:sp>
        <p:nvSpPr>
          <p:cNvPr id="8" name="矩形 7"/>
          <p:cNvSpPr/>
          <p:nvPr/>
        </p:nvSpPr>
        <p:spPr>
          <a:xfrm rot="20460000">
            <a:off x="10795" y="372110"/>
            <a:ext cx="29375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杨任东竹石体-Semibold" panose="02000000000000000000" charset="-122"/>
                <a:ea typeface="杨任东竹石体-Semibold" panose="02000000000000000000" charset="-122"/>
              </a:rPr>
              <a:t>试一试</a:t>
            </a:r>
          </a:p>
        </p:txBody>
      </p:sp>
      <p:graphicFrame>
        <p:nvGraphicFramePr>
          <p:cNvPr id="4" name="对象 3"/>
          <p:cNvGraphicFramePr>
            <a:graphicFrameLocks/>
          </p:cNvGraphicFramePr>
          <p:nvPr/>
        </p:nvGraphicFramePr>
        <p:xfrm>
          <a:off x="10160" y="4900930"/>
          <a:ext cx="9123045" cy="1449070"/>
        </p:xfrm>
        <a:graphic>
          <a:graphicData uri="http://schemas.openxmlformats.org/presentationml/2006/ole">
            <p:oleObj spid="_x0000_s1025" r:id="rId4" imgW="9116698" imgH="1448002" progId="PBrush">
              <p:embed/>
            </p:oleObj>
          </a:graphicData>
        </a:graphic>
      </p:graphicFrame>
      <p:graphicFrame>
        <p:nvGraphicFramePr>
          <p:cNvPr id="27" name="对象 26"/>
          <p:cNvGraphicFramePr>
            <a:graphicFrameLocks/>
          </p:cNvGraphicFramePr>
          <p:nvPr/>
        </p:nvGraphicFramePr>
        <p:xfrm>
          <a:off x="3897655" y="2570277"/>
          <a:ext cx="838835" cy="1430020"/>
        </p:xfrm>
        <a:graphic>
          <a:graphicData uri="http://schemas.openxmlformats.org/presentationml/2006/ole">
            <p:oleObj spid="_x0000_s1027" r:id="rId5" imgW="838095" imgH="1428949" progId="PBrush">
              <p:embed/>
            </p:oleObj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2030730" y="2402806"/>
            <a:ext cx="935355" cy="1597660"/>
            <a:chOff x="2835" y="3244"/>
            <a:chExt cx="1473" cy="2516"/>
          </a:xfrm>
        </p:grpSpPr>
        <p:graphicFrame>
          <p:nvGraphicFramePr>
            <p:cNvPr id="32" name="对象 31"/>
            <p:cNvGraphicFramePr>
              <a:graphicFrameLocks/>
            </p:cNvGraphicFramePr>
            <p:nvPr/>
          </p:nvGraphicFramePr>
          <p:xfrm>
            <a:off x="3345" y="5265"/>
            <a:ext cx="630" cy="495"/>
          </p:xfrm>
          <a:graphic>
            <a:graphicData uri="http://schemas.openxmlformats.org/presentationml/2006/ole">
              <p:oleObj spid="_x0000_s1028" r:id="rId6" imgW="400000" imgH="314286" progId="PBrush">
                <p:embed/>
              </p:oleObj>
            </a:graphicData>
          </a:graphic>
        </p:graphicFrame>
        <p:pic>
          <p:nvPicPr>
            <p:cNvPr id="34" name="图片 33" descr="11"/>
            <p:cNvPicPr>
              <a:picLocks noChangeAspect="1"/>
            </p:cNvPicPr>
            <p:nvPr/>
          </p:nvPicPr>
          <p:blipFill>
            <a:blip r:embed="rId7" cstate="print"/>
            <a:srcRect l="36957" t="11749" r="34539" b="48380"/>
            <a:stretch>
              <a:fillRect/>
            </a:stretch>
          </p:blipFill>
          <p:spPr>
            <a:xfrm>
              <a:off x="2835" y="3244"/>
              <a:ext cx="1473" cy="2062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3559810" y="4000500"/>
            <a:ext cx="1795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</a:rPr>
              <a:t>f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=10cm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对象 20"/>
          <p:cNvGraphicFramePr>
            <a:graphicFrameLocks/>
          </p:cNvGraphicFramePr>
          <p:nvPr/>
        </p:nvGraphicFramePr>
        <p:xfrm>
          <a:off x="10800" y="3249271"/>
          <a:ext cx="9073515" cy="1430020"/>
        </p:xfrm>
        <a:graphic>
          <a:graphicData uri="http://schemas.openxmlformats.org/presentationml/2006/ole">
            <p:oleObj spid="_x0000_s27650" r:id="rId3" imgW="9190476" imgH="1428949" progId="PBrush">
              <p:embed/>
            </p:oleObj>
          </a:graphicData>
        </a:graphic>
      </p:graphicFrame>
      <p:pic>
        <p:nvPicPr>
          <p:cNvPr id="2" name="图片 1" descr="光屏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1480" y="1618615"/>
            <a:ext cx="838200" cy="2162175"/>
          </a:xfrm>
          <a:prstGeom prst="rect">
            <a:avLst/>
          </a:prstGeom>
        </p:spPr>
      </p:pic>
      <p:pic>
        <p:nvPicPr>
          <p:cNvPr id="4" name="图片 3" descr="f光源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5325" y="1729740"/>
            <a:ext cx="930910" cy="2076450"/>
          </a:xfrm>
          <a:prstGeom prst="rect">
            <a:avLst/>
          </a:prstGeom>
        </p:spPr>
      </p:pic>
      <p:graphicFrame>
        <p:nvGraphicFramePr>
          <p:cNvPr id="14" name="对象 13"/>
          <p:cNvGraphicFramePr>
            <a:graphicFrameLocks/>
          </p:cNvGraphicFramePr>
          <p:nvPr/>
        </p:nvGraphicFramePr>
        <p:xfrm>
          <a:off x="4104030" y="1899082"/>
          <a:ext cx="838835" cy="1430020"/>
        </p:xfrm>
        <a:graphic>
          <a:graphicData uri="http://schemas.openxmlformats.org/presentationml/2006/ole">
            <p:oleObj spid="_x0000_s27649" r:id="rId6" imgW="838095" imgH="1428949" progId="PBrush">
              <p:embed/>
            </p:oleObj>
          </a:graphicData>
        </a:graphic>
      </p:graphicFrame>
      <p:cxnSp>
        <p:nvCxnSpPr>
          <p:cNvPr id="22" name="直接连接符 21"/>
          <p:cNvCxnSpPr/>
          <p:nvPr/>
        </p:nvCxnSpPr>
        <p:spPr>
          <a:xfrm>
            <a:off x="4470005" y="1405890"/>
            <a:ext cx="0" cy="54800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C:\Documents and Settings\Administrator\桌面\f.png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709920" y="1999615"/>
            <a:ext cx="344170" cy="70421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479721" y="1428750"/>
            <a:ext cx="0" cy="43200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479675" y="1618615"/>
            <a:ext cx="504004" cy="0"/>
          </a:xfrm>
          <a:prstGeom prst="straightConnector1">
            <a:avLst/>
          </a:prstGeom>
          <a:ln w="28575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75610" y="1302385"/>
            <a:ext cx="1128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物距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5910626" y="1160780"/>
            <a:ext cx="0" cy="61200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500033" y="1595755"/>
            <a:ext cx="216002" cy="0"/>
          </a:xfrm>
          <a:prstGeom prst="straightConnector1">
            <a:avLst/>
          </a:prstGeom>
          <a:ln w="28575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726940" y="1252220"/>
            <a:ext cx="1225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像距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898265" y="1602105"/>
            <a:ext cx="540004" cy="0"/>
          </a:xfrm>
          <a:prstGeom prst="straightConnector1">
            <a:avLst/>
          </a:prstGeom>
          <a:ln w="28575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687305" y="1579245"/>
            <a:ext cx="216002" cy="0"/>
          </a:xfrm>
          <a:prstGeom prst="straightConnector1">
            <a:avLst/>
          </a:prstGeom>
          <a:ln w="28575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0670" y="173990"/>
            <a:ext cx="2445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实验目的：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85720" y="829310"/>
            <a:ext cx="5445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>
                <a:latin typeface="宋体" panose="02010600030101010101" pitchFamily="2" charset="-122"/>
              </a:rPr>
              <a:t>凸透镜、光屏、</a:t>
            </a:r>
            <a:r>
              <a:rPr lang="en-US" altLang="zh-CN" sz="2800" b="1">
                <a:latin typeface="宋体" panose="02010600030101010101" pitchFamily="2" charset="-122"/>
              </a:rPr>
              <a:t>F</a:t>
            </a:r>
            <a:r>
              <a:rPr lang="zh-CN" altLang="en-US" sz="2800" b="1">
                <a:latin typeface="宋体" panose="02010600030101010101" pitchFamily="2" charset="-122"/>
              </a:rPr>
              <a:t>光源</a:t>
            </a:r>
            <a:r>
              <a:rPr lang="zh-CN" altLang="zh-CN" sz="2800" b="1">
                <a:latin typeface="宋体" panose="02010600030101010101" pitchFamily="2" charset="-122"/>
              </a:rPr>
              <a:t>、光具座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85720" y="173990"/>
            <a:ext cx="4259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探究凸透镜成像规律</a:t>
            </a:r>
            <a:endParaRPr lang="zh-CN" altLang="zh-CN" sz="32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0670" y="757555"/>
            <a:ext cx="2533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实验器材：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0670" y="1294130"/>
            <a:ext cx="2533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实验方案：</a:t>
            </a:r>
          </a:p>
        </p:txBody>
      </p:sp>
      <p:graphicFrame>
        <p:nvGraphicFramePr>
          <p:cNvPr id="3" name="对象 2"/>
          <p:cNvGraphicFramePr>
            <a:graphicFrameLocks/>
          </p:cNvGraphicFramePr>
          <p:nvPr/>
        </p:nvGraphicFramePr>
        <p:xfrm>
          <a:off x="10800" y="3895066"/>
          <a:ext cx="9073515" cy="1430020"/>
        </p:xfrm>
        <a:graphic>
          <a:graphicData uri="http://schemas.openxmlformats.org/presentationml/2006/ole">
            <p:oleObj spid="_x0000_s28674" r:id="rId3" imgW="9190476" imgH="1428949" progId="PBrush">
              <p:embed/>
            </p:oleObj>
          </a:graphicData>
        </a:graphic>
      </p:graphicFrame>
      <p:pic>
        <p:nvPicPr>
          <p:cNvPr id="12" name="图片 11" descr="光屏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9725" y="2225040"/>
            <a:ext cx="838200" cy="2162175"/>
          </a:xfrm>
          <a:prstGeom prst="rect">
            <a:avLst/>
          </a:prstGeom>
        </p:spPr>
      </p:pic>
      <p:graphicFrame>
        <p:nvGraphicFramePr>
          <p:cNvPr id="11" name="对象 10"/>
          <p:cNvGraphicFramePr>
            <a:graphicFrameLocks/>
          </p:cNvGraphicFramePr>
          <p:nvPr/>
        </p:nvGraphicFramePr>
        <p:xfrm>
          <a:off x="4104030" y="2544877"/>
          <a:ext cx="838835" cy="1430020"/>
        </p:xfrm>
        <a:graphic>
          <a:graphicData uri="http://schemas.openxmlformats.org/presentationml/2006/ole">
            <p:oleObj spid="_x0000_s28673" r:id="rId5" imgW="838095" imgH="1428949" progId="PBrush">
              <p:embed/>
            </p:oleObj>
          </a:graphicData>
        </a:graphic>
      </p:graphicFrame>
      <p:cxnSp>
        <p:nvCxnSpPr>
          <p:cNvPr id="38" name="直接连接符 37"/>
          <p:cNvCxnSpPr/>
          <p:nvPr/>
        </p:nvCxnSpPr>
        <p:spPr>
          <a:xfrm>
            <a:off x="4470005" y="2051685"/>
            <a:ext cx="0" cy="54800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407966" y="2074545"/>
            <a:ext cx="0" cy="43200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2407920" y="2264410"/>
            <a:ext cx="504004" cy="0"/>
          </a:xfrm>
          <a:prstGeom prst="straightConnector1">
            <a:avLst/>
          </a:prstGeom>
          <a:ln w="28575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838871" y="1806575"/>
            <a:ext cx="0" cy="61200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4500033" y="2241550"/>
            <a:ext cx="216002" cy="0"/>
          </a:xfrm>
          <a:prstGeom prst="straightConnector1">
            <a:avLst/>
          </a:prstGeom>
          <a:ln w="28575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3898265" y="2247900"/>
            <a:ext cx="540004" cy="0"/>
          </a:xfrm>
          <a:prstGeom prst="straightConnector1">
            <a:avLst/>
          </a:prstGeom>
          <a:ln w="28575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5615550" y="2225040"/>
            <a:ext cx="216002" cy="0"/>
          </a:xfrm>
          <a:prstGeom prst="straightConnector1">
            <a:avLst/>
          </a:prstGeom>
          <a:ln w="28575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975610" y="1898015"/>
            <a:ext cx="1128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物距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55185" y="1898015"/>
            <a:ext cx="1225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像距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pic>
        <p:nvPicPr>
          <p:cNvPr id="14" name="图片 13" descr="f光源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1345" y="2390775"/>
            <a:ext cx="942975" cy="2076450"/>
          </a:xfrm>
          <a:prstGeom prst="rect">
            <a:avLst/>
          </a:prstGeom>
        </p:spPr>
      </p:pic>
      <p:pic>
        <p:nvPicPr>
          <p:cNvPr id="15" name="图片 14" descr="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00700" y="2673985"/>
            <a:ext cx="438785" cy="554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725</Words>
  <Application>Microsoft Office PowerPoint</Application>
  <PresentationFormat>全屏显示(4:3)</PresentationFormat>
  <Paragraphs>181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1486</cp:revision>
  <dcterms:created xsi:type="dcterms:W3CDTF">2018-04-09T10:36:00Z</dcterms:created>
  <dcterms:modified xsi:type="dcterms:W3CDTF">2018-10-31T05:33:41Z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2052-10.1.0.7566</vt:lpwstr>
  </property>
</Properties>
</file>