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fntdata" ContentType="application/x-fontdata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0.5-->
<p:presentation xmlns:r="http://schemas.openxmlformats.org/officeDocument/2006/relationships" xmlns:a="http://schemas.openxmlformats.org/drawingml/2006/main" xmlns:p="http://schemas.openxmlformats.org/presentationml/2006/main" embedTrueTypeFonts="1" saveSubsetFonts="1">
  <p:sldMasterIdLst>
    <p:sldMasterId id="2147483648" r:id="rId1"/>
  </p:sldMasterIdLst>
  <p:notesMasterIdLst>
    <p:notesMasterId r:id="rId2"/>
  </p:notesMasterIdLst>
  <p:sldIdLst>
    <p:sldId id="460" r:id="rId3"/>
    <p:sldId id="390" r:id="rId4"/>
    <p:sldId id="453" r:id="rId5"/>
    <p:sldId id="467" r:id="rId6"/>
    <p:sldId id="468" r:id="rId7"/>
    <p:sldId id="469" r:id="rId8"/>
    <p:sldId id="527" r:id="rId9"/>
    <p:sldId id="470" r:id="rId10"/>
    <p:sldId id="471" r:id="rId11"/>
    <p:sldId id="472" r:id="rId12"/>
    <p:sldId id="528" r:id="rId13"/>
    <p:sldId id="497" r:id="rId14"/>
    <p:sldId id="473" r:id="rId15"/>
    <p:sldId id="474" r:id="rId16"/>
    <p:sldId id="475" r:id="rId17"/>
    <p:sldId id="493" r:id="rId18"/>
    <p:sldId id="477" r:id="rId19"/>
    <p:sldId id="494" r:id="rId20"/>
    <p:sldId id="479" r:id="rId21"/>
    <p:sldId id="495" r:id="rId22"/>
    <p:sldId id="498" r:id="rId23"/>
    <p:sldId id="499" r:id="rId24"/>
    <p:sldId id="456" r:id="rId25"/>
    <p:sldId id="457" r:id="rId26"/>
    <p:sldId id="481" r:id="rId27"/>
    <p:sldId id="500" r:id="rId28"/>
    <p:sldId id="501" r:id="rId29"/>
    <p:sldId id="502" r:id="rId30"/>
    <p:sldId id="503" r:id="rId31"/>
    <p:sldId id="505" r:id="rId32"/>
    <p:sldId id="506" r:id="rId33"/>
    <p:sldId id="507" r:id="rId34"/>
    <p:sldId id="508" r:id="rId35"/>
    <p:sldId id="482" r:id="rId36"/>
    <p:sldId id="483" r:id="rId37"/>
    <p:sldId id="484" r:id="rId38"/>
    <p:sldId id="458" r:id="rId39"/>
    <p:sldId id="464" r:id="rId40"/>
    <p:sldId id="465" r:id="rId41"/>
    <p:sldId id="529" r:id="rId42"/>
    <p:sldId id="510" r:id="rId43"/>
    <p:sldId id="530" r:id="rId44"/>
    <p:sldId id="461" r:id="rId45"/>
    <p:sldId id="459" r:id="rId46"/>
    <p:sldId id="462" r:id="rId47"/>
    <p:sldId id="485" r:id="rId48"/>
    <p:sldId id="486" r:id="rId49"/>
    <p:sldId id="487" r:id="rId50"/>
    <p:sldId id="488" r:id="rId51"/>
    <p:sldId id="489" r:id="rId52"/>
    <p:sldId id="490" r:id="rId53"/>
    <p:sldId id="491" r:id="rId54"/>
    <p:sldId id="492" r:id="rId55"/>
    <p:sldId id="511" r:id="rId56"/>
    <p:sldId id="512" r:id="rId57"/>
    <p:sldId id="513" r:id="rId58"/>
    <p:sldId id="514" r:id="rId59"/>
    <p:sldId id="515" r:id="rId60"/>
    <p:sldId id="516" r:id="rId61"/>
    <p:sldId id="517" r:id="rId62"/>
    <p:sldId id="518" r:id="rId63"/>
    <p:sldId id="519" r:id="rId64"/>
    <p:sldId id="520" r:id="rId65"/>
    <p:sldId id="521" r:id="rId66"/>
    <p:sldId id="522" r:id="rId67"/>
    <p:sldId id="523" r:id="rId68"/>
    <p:sldId id="524" r:id="rId69"/>
    <p:sldId id="525" r:id="rId70"/>
    <p:sldId id="526" r:id="rId71"/>
  </p:sldIdLst>
  <p:sldSz cx="9144000" cy="5143500" type="screen16x9"/>
  <p:notesSz cx="6858000" cy="9144000"/>
  <p:embeddedFontLst>
    <p:embeddedFont>
      <p:font typeface="楷体_GB2312" panose="02010609030101010101" pitchFamily="49" charset="-122"/>
      <p:regular r:id="rId73"/>
    </p:embeddedFont>
    <p:embeddedFont>
      <p:font typeface="黑体" panose="02010609060101010101" pitchFamily="49" charset="-122"/>
      <p:regular r:id="rId74"/>
    </p:embeddedFont>
    <p:embeddedFont>
      <p:font typeface="经典繁仿黑" panose="02010609000101010101" pitchFamily="49" charset="-122"/>
      <p:regular r:id="rId75"/>
    </p:embeddedFont>
    <p:embeddedFont>
      <p:font typeface="MS Gothic" panose="020B0609070205080204" pitchFamily="49" charset="-128"/>
      <p:regular r:id="rId76"/>
    </p:embeddedFont>
    <p:embeddedFont>
      <p:font typeface="等线" panose="02010600030101010101" pitchFamily="2" charset="-122"/>
      <p:regular r:id="rId77"/>
    </p:embeddedFont>
  </p:embeddedFontLst>
  <p:custDataLst>
    <p:tags r:id="rId72"/>
  </p:custDataLst>
  <p:defaultTextStyle>
    <a:defPPr>
      <a:defRPr lang="zh-CN"/>
    </a:defPPr>
    <a:lvl1pPr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1pPr>
    <a:lvl2pPr marL="341630" indent="1162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2pPr>
    <a:lvl3pPr marL="684530" indent="2305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3pPr>
    <a:lvl4pPr marL="1027430" indent="3448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4pPr>
    <a:lvl5pPr marL="1370330" indent="459105" algn="l" rtl="0" fontAlgn="base">
      <a:lnSpc>
        <a:spcPct val="150000"/>
      </a:lnSpc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楷体_GB2312" panose="02010609030101010101" pitchFamily="49" charset="-122"/>
        <a:ea typeface="楷体_GB2312" panose="02010609030101010101" pitchFamily="49" charset="-122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728" autoAdjust="0"/>
  </p:normalViewPr>
  <p:slideViewPr>
    <p:cSldViewPr>
      <p:cViewPr varScale="1">
        <p:scale>
          <a:sx n="104" d="100"/>
          <a:sy n="104" d="100"/>
        </p:scale>
        <p:origin x="522" y="96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36004" cy="36004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slide" Target="slides/slide28.xml" /><Relationship Id="rId31" Type="http://schemas.openxmlformats.org/officeDocument/2006/relationships/slide" Target="slides/slide29.xml" /><Relationship Id="rId32" Type="http://schemas.openxmlformats.org/officeDocument/2006/relationships/slide" Target="slides/slide30.xml" /><Relationship Id="rId33" Type="http://schemas.openxmlformats.org/officeDocument/2006/relationships/slide" Target="slides/slide31.xml" /><Relationship Id="rId34" Type="http://schemas.openxmlformats.org/officeDocument/2006/relationships/slide" Target="slides/slide32.xml" /><Relationship Id="rId35" Type="http://schemas.openxmlformats.org/officeDocument/2006/relationships/slide" Target="slides/slide33.xml" /><Relationship Id="rId36" Type="http://schemas.openxmlformats.org/officeDocument/2006/relationships/slide" Target="slides/slide34.xml" /><Relationship Id="rId37" Type="http://schemas.openxmlformats.org/officeDocument/2006/relationships/slide" Target="slides/slide35.xml" /><Relationship Id="rId38" Type="http://schemas.openxmlformats.org/officeDocument/2006/relationships/slide" Target="slides/slide36.xml" /><Relationship Id="rId39" Type="http://schemas.openxmlformats.org/officeDocument/2006/relationships/slide" Target="slides/slide37.xml" /><Relationship Id="rId4" Type="http://schemas.openxmlformats.org/officeDocument/2006/relationships/slide" Target="slides/slide2.xml" /><Relationship Id="rId40" Type="http://schemas.openxmlformats.org/officeDocument/2006/relationships/slide" Target="slides/slide38.xml" /><Relationship Id="rId41" Type="http://schemas.openxmlformats.org/officeDocument/2006/relationships/slide" Target="slides/slide39.xml" /><Relationship Id="rId42" Type="http://schemas.openxmlformats.org/officeDocument/2006/relationships/slide" Target="slides/slide40.xml" /><Relationship Id="rId43" Type="http://schemas.openxmlformats.org/officeDocument/2006/relationships/slide" Target="slides/slide41.xml" /><Relationship Id="rId44" Type="http://schemas.openxmlformats.org/officeDocument/2006/relationships/slide" Target="slides/slide42.xml" /><Relationship Id="rId45" Type="http://schemas.openxmlformats.org/officeDocument/2006/relationships/slide" Target="slides/slide43.xml" /><Relationship Id="rId46" Type="http://schemas.openxmlformats.org/officeDocument/2006/relationships/slide" Target="slides/slide44.xml" /><Relationship Id="rId47" Type="http://schemas.openxmlformats.org/officeDocument/2006/relationships/slide" Target="slides/slide45.xml" /><Relationship Id="rId48" Type="http://schemas.openxmlformats.org/officeDocument/2006/relationships/slide" Target="slides/slide46.xml" /><Relationship Id="rId49" Type="http://schemas.openxmlformats.org/officeDocument/2006/relationships/slide" Target="slides/slide47.xml" /><Relationship Id="rId5" Type="http://schemas.openxmlformats.org/officeDocument/2006/relationships/slide" Target="slides/slide3.xml" /><Relationship Id="rId50" Type="http://schemas.openxmlformats.org/officeDocument/2006/relationships/slide" Target="slides/slide48.xml" /><Relationship Id="rId51" Type="http://schemas.openxmlformats.org/officeDocument/2006/relationships/slide" Target="slides/slide49.xml" /><Relationship Id="rId52" Type="http://schemas.openxmlformats.org/officeDocument/2006/relationships/slide" Target="slides/slide50.xml" /><Relationship Id="rId53" Type="http://schemas.openxmlformats.org/officeDocument/2006/relationships/slide" Target="slides/slide51.xml" /><Relationship Id="rId54" Type="http://schemas.openxmlformats.org/officeDocument/2006/relationships/slide" Target="slides/slide52.xml" /><Relationship Id="rId55" Type="http://schemas.openxmlformats.org/officeDocument/2006/relationships/slide" Target="slides/slide53.xml" /><Relationship Id="rId56" Type="http://schemas.openxmlformats.org/officeDocument/2006/relationships/slide" Target="slides/slide54.xml" /><Relationship Id="rId57" Type="http://schemas.openxmlformats.org/officeDocument/2006/relationships/slide" Target="slides/slide55.xml" /><Relationship Id="rId58" Type="http://schemas.openxmlformats.org/officeDocument/2006/relationships/slide" Target="slides/slide56.xml" /><Relationship Id="rId59" Type="http://schemas.openxmlformats.org/officeDocument/2006/relationships/slide" Target="slides/slide57.xml" /><Relationship Id="rId6" Type="http://schemas.openxmlformats.org/officeDocument/2006/relationships/slide" Target="slides/slide4.xml" /><Relationship Id="rId60" Type="http://schemas.openxmlformats.org/officeDocument/2006/relationships/slide" Target="slides/slide58.xml" /><Relationship Id="rId61" Type="http://schemas.openxmlformats.org/officeDocument/2006/relationships/slide" Target="slides/slide59.xml" /><Relationship Id="rId62" Type="http://schemas.openxmlformats.org/officeDocument/2006/relationships/slide" Target="slides/slide60.xml" /><Relationship Id="rId63" Type="http://schemas.openxmlformats.org/officeDocument/2006/relationships/slide" Target="slides/slide61.xml" /><Relationship Id="rId64" Type="http://schemas.openxmlformats.org/officeDocument/2006/relationships/slide" Target="slides/slide62.xml" /><Relationship Id="rId65" Type="http://schemas.openxmlformats.org/officeDocument/2006/relationships/slide" Target="slides/slide63.xml" /><Relationship Id="rId66" Type="http://schemas.openxmlformats.org/officeDocument/2006/relationships/slide" Target="slides/slide64.xml" /><Relationship Id="rId67" Type="http://schemas.openxmlformats.org/officeDocument/2006/relationships/slide" Target="slides/slide65.xml" /><Relationship Id="rId68" Type="http://schemas.openxmlformats.org/officeDocument/2006/relationships/slide" Target="slides/slide66.xml" /><Relationship Id="rId69" Type="http://schemas.openxmlformats.org/officeDocument/2006/relationships/slide" Target="slides/slide67.xml" /><Relationship Id="rId7" Type="http://schemas.openxmlformats.org/officeDocument/2006/relationships/slide" Target="slides/slide5.xml" /><Relationship Id="rId70" Type="http://schemas.openxmlformats.org/officeDocument/2006/relationships/slide" Target="slides/slide68.xml" /><Relationship Id="rId71" Type="http://schemas.openxmlformats.org/officeDocument/2006/relationships/slide" Target="slides/slide69.xml" /><Relationship Id="rId72" Type="http://schemas.openxmlformats.org/officeDocument/2006/relationships/tags" Target="tags/tag1.xml" /><Relationship Id="rId73" Type="http://schemas.openxmlformats.org/officeDocument/2006/relationships/font" Target="fonts/font1.fntdata" /><Relationship Id="rId74" Type="http://schemas.openxmlformats.org/officeDocument/2006/relationships/font" Target="fonts/font2.fntdata" /><Relationship Id="rId75" Type="http://schemas.openxmlformats.org/officeDocument/2006/relationships/font" Target="fonts/font3.fntdata" /><Relationship Id="rId76" Type="http://schemas.openxmlformats.org/officeDocument/2006/relationships/font" Target="fonts/font4.fntdata" /><Relationship Id="rId77" Type="http://schemas.openxmlformats.org/officeDocument/2006/relationships/font" Target="fonts/font5.fntdata" /><Relationship Id="rId78" Type="http://schemas.openxmlformats.org/officeDocument/2006/relationships/presProps" Target="presProps.xml" /><Relationship Id="rId79" Type="http://schemas.openxmlformats.org/officeDocument/2006/relationships/viewProps" Target="viewProps.xml" /><Relationship Id="rId8" Type="http://schemas.openxmlformats.org/officeDocument/2006/relationships/slide" Target="slides/slide6.xml" /><Relationship Id="rId80" Type="http://schemas.openxmlformats.org/officeDocument/2006/relationships/theme" Target="theme/theme1.xml" /><Relationship Id="rId81" Type="http://schemas.openxmlformats.org/officeDocument/2006/relationships/tableStyles" Target="tableStyles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D0212E7F-F97A-4F71-A3C0-801615C7B242}" type="datetime1">
              <a:rPr lang="zh-CN" altLang="en-US"/>
              <a:t/>
            </a:fld>
            <a:endParaRPr lang="zh-CN" altLang="en-US" sz="1200"/>
          </a:p>
        </p:txBody>
      </p:sp>
      <p:sp>
        <p:nvSpPr>
          <p:cNvPr id="7172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bevel/>
              </a14:hiddenLine>
            </a:ext>
          </a:extLst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单击此处编辑母版文本样式</a:t>
            </a:r>
            <a:endParaRPr lang="zh-CN" altLang="en-US" b="0" smtClean="0">
              <a:ea typeface="宋体" panose="02010600030101010101" pitchFamily="2" charset="-122"/>
            </a:endParaRPr>
          </a:p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第二级</a:t>
            </a:r>
            <a:endParaRPr lang="zh-CN" altLang="en-US" b="0" smtClean="0">
              <a:ea typeface="宋体" panose="02010600030101010101" pitchFamily="2" charset="-122"/>
            </a:endParaRPr>
          </a:p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第三级</a:t>
            </a:r>
            <a:endParaRPr lang="zh-CN" altLang="en-US" b="0" smtClean="0">
              <a:ea typeface="宋体" panose="02010600030101010101" pitchFamily="2" charset="-122"/>
            </a:endParaRPr>
          </a:p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第四级</a:t>
            </a:r>
            <a:endParaRPr lang="zh-CN" altLang="en-US" b="0" smtClean="0">
              <a:ea typeface="宋体" panose="02010600030101010101" pitchFamily="2" charset="-122"/>
            </a:endParaRPr>
          </a:p>
          <a:p>
            <a:pPr>
              <a:lnSpc>
                <a:spcPct val="100000"/>
              </a:lnSpc>
              <a:defRPr/>
            </a:pPr>
            <a:r>
              <a:rPr lang="zh-CN" altLang="en-US" b="0" smtClean="0">
                <a:ea typeface="宋体" panose="02010600030101010101" pitchFamily="2" charset="-122"/>
              </a:rPr>
              <a:t>第五级</a:t>
            </a:r>
            <a:endParaRPr lang="zh-CN" altLang="en-US" b="0" smtClean="0">
              <a:ea typeface="宋体" panose="02010600030101010101" pitchFamily="2" charset="-122"/>
            </a:endParaRP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lnSpc>
                <a:spcPct val="100000"/>
              </a:lnSpc>
              <a:defRPr sz="1800" b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A2C9D4F-68E0-4183-B784-FC5F8D8848D8}" type="slidenum">
              <a:rPr lang="zh-CN" altLang="en-US"/>
              <a:t/>
            </a:fld>
            <a:endParaRPr lang="zh-CN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11267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1268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F3CB8EA0-732A-4218-A6BA-B978FB63E1EA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2021/1/8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B61DF3E8-5D20-4342-8867-EB158DE0A946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Relationship Id="rId3" Type="http://schemas.openxmlformats.org/officeDocument/2006/relationships/image" Target="../media/image4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wmf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wmf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Relationship Id="rId3" Type="http://schemas.openxmlformats.org/officeDocument/2006/relationships/image" Target="../media/image12.pn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pn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pn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wmf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pn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7.pn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8.wmf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9.png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0.png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1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png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3.png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4.png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5.wmf" /><Relationship Id="rId3" Type="http://schemas.openxmlformats.org/officeDocument/2006/relationships/image" Target="../media/image26.png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7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5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8.png" /></Relationships>
</file>

<file path=ppt/slides/_rels/slide5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9.wmf" /><Relationship Id="rId3" Type="http://schemas.openxmlformats.org/officeDocument/2006/relationships/image" Target="../media/image30.png" /></Relationships>
</file>

<file path=ppt/slides/_rels/slide5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5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1.png" /><Relationship Id="rId3" Type="http://schemas.openxmlformats.org/officeDocument/2006/relationships/image" Target="../media/image32.png" /></Relationships>
</file>

<file path=ppt/slides/_rels/slide5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3.png" /></Relationships>
</file>

<file path=ppt/slides/_rels/slide6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4.wmf" /></Relationships>
</file>

<file path=ppt/slides/_rels/slide6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5.png" /></Relationships>
</file>

<file path=ppt/slides/_rels/slide6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6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6.png" /></Relationships>
</file>

<file path=ppt/slides/_rels/slide6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7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597025" y="2176463"/>
            <a:ext cx="715168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just"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温度与温度计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44" name="TextBox 15"/>
          <p:cNvSpPr>
            <a:spLocks noChangeArrowheads="1"/>
          </p:cNvSpPr>
          <p:nvPr/>
        </p:nvSpPr>
        <p:spPr bwMode="auto">
          <a:xfrm>
            <a:off x="539750" y="638175"/>
            <a:ext cx="7667625" cy="70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2700" b="0">
                <a:latin typeface="Times New Roman" panose="02020603050405020304" pitchFamily="18" charset="0"/>
                <a:ea typeface="黑体" panose="02010609060101010101" pitchFamily="49" charset="-122"/>
                <a:sym typeface="经典繁仿黑" panose="02010609000101010101" pitchFamily="49" charset="-122"/>
              </a:rPr>
              <a:t>第三讲　物态变化</a:t>
            </a:r>
            <a:endParaRPr lang="zh-CN" altLang="en-US" sz="2700" b="0">
              <a:latin typeface="Times New Roman" panose="02020603050405020304" pitchFamily="18" charset="0"/>
              <a:ea typeface="黑体" panose="02010609060101010101" pitchFamily="49" charset="-122"/>
              <a:sym typeface="经典繁仿黑" panose="02010609000101010101" pitchFamily="49" charset="-122"/>
            </a:endParaRPr>
          </a:p>
        </p:txBody>
      </p:sp>
      <p:sp>
        <p:nvSpPr>
          <p:cNvPr id="10247" name="TextBox 1"/>
          <p:cNvSpPr txBox="1">
            <a:spLocks noChangeArrowheads="1"/>
          </p:cNvSpPr>
          <p:nvPr/>
        </p:nvSpPr>
        <p:spPr bwMode="auto">
          <a:xfrm>
            <a:off x="346075" y="261778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．温度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定义：表示物体的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单位：摄氏度，符号℃。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．温度计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原理：常用的液体温度计是利用① </a:t>
            </a:r>
            <a:r>
              <a:rPr lang="en-US" altLang="zh-CN">
                <a:cs typeface="Times New Roman" panose="02020603050405020304" pitchFamily="18" charset="0"/>
              </a:rPr>
              <a:t>_____________</a:t>
            </a:r>
            <a:r>
              <a:rPr lang="zh-CN" altLang="en-US">
                <a:cs typeface="Times New Roman" panose="02020603050405020304" pitchFamily="18" charset="0"/>
              </a:rPr>
              <a:t>的原理制成的。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20" name="圆角矩形 2"/>
          <p:cNvSpPr/>
          <p:nvPr/>
        </p:nvSpPr>
        <p:spPr bwMode="auto">
          <a:xfrm>
            <a:off x="356709" y="2330450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知识点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541588" y="3032125"/>
            <a:ext cx="20669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冷热程度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4154488" y="4403725"/>
            <a:ext cx="29432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液体热胀冷缩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0257" grpId="0"/>
      <p:bldP spid="1025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3010" name="TextBox 1"/>
          <p:cNvSpPr txBox="1">
            <a:spLocks noChangeArrowheads="1"/>
          </p:cNvSpPr>
          <p:nvPr/>
        </p:nvSpPr>
        <p:spPr bwMode="auto">
          <a:xfrm>
            <a:off x="215900" y="347663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4</a:t>
            </a:r>
            <a:r>
              <a:rPr lang="zh-CN" altLang="en-US"/>
              <a:t>．汽化和液化两种方式</a:t>
            </a:r>
            <a:endParaRPr lang="zh-CN" altLang="en-US"/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蒸发与沸腾的比较</a:t>
            </a:r>
            <a:endParaRPr lang="zh-CN" altLang="en-US"/>
          </a:p>
        </p:txBody>
      </p:sp>
      <p:graphicFrame>
        <p:nvGraphicFramePr>
          <p:cNvPr id="43205" name="Group 197"/>
          <p:cNvGraphicFramePr>
            <a:graphicFrameLocks noGrp="1"/>
          </p:cNvGraphicFramePr>
          <p:nvPr/>
        </p:nvGraphicFramePr>
        <p:xfrm>
          <a:off x="250825" y="1568450"/>
          <a:ext cx="8316913" cy="2255520"/>
        </p:xfrm>
        <a:graphic>
          <a:graphicData uri="http://schemas.openxmlformats.org/drawingml/2006/table">
            <a:tbl>
              <a:tblPr/>
              <a:tblGrid>
                <a:gridCol w="504825"/>
                <a:gridCol w="1152525"/>
                <a:gridCol w="2951163"/>
                <a:gridCol w="3708400"/>
              </a:tblGrid>
              <a:tr h="0">
                <a:tc grid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方式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蒸发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沸腾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 row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不</a:t>
                      </a:r>
                      <a:endParaRPr kumimoji="0" lang="zh-CN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同</a:t>
                      </a:r>
                      <a:endParaRPr kumimoji="0" lang="zh-CN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</a:rPr>
                        <a:t>点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发生</a:t>
                      </a:r>
                      <a:endParaRPr kumimoji="0" lang="zh-CN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部位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只在① 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发生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在液体② 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同时发生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温度</a:t>
                      </a:r>
                      <a:endParaRPr kumimoji="0" lang="zh-CN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条件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③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温度　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④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温度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沸点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)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206" name="Text Box 198"/>
          <p:cNvSpPr txBox="1">
            <a:spLocks noChangeArrowheads="1"/>
          </p:cNvSpPr>
          <p:nvPr/>
        </p:nvSpPr>
        <p:spPr bwMode="auto">
          <a:xfrm>
            <a:off x="2740025" y="2178050"/>
            <a:ext cx="16192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液体表面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3207" name="Text Box 199"/>
          <p:cNvSpPr txBox="1">
            <a:spLocks noChangeArrowheads="1"/>
          </p:cNvSpPr>
          <p:nvPr/>
        </p:nvSpPr>
        <p:spPr bwMode="auto">
          <a:xfrm>
            <a:off x="5894388" y="1987550"/>
            <a:ext cx="1965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内部、表面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3208" name="Text Box 200"/>
          <p:cNvSpPr txBox="1">
            <a:spLocks noChangeArrowheads="1"/>
          </p:cNvSpPr>
          <p:nvPr/>
        </p:nvSpPr>
        <p:spPr bwMode="auto">
          <a:xfrm>
            <a:off x="2592388" y="3067050"/>
            <a:ext cx="12795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任何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3209" name="Text Box 201"/>
          <p:cNvSpPr txBox="1">
            <a:spLocks noChangeArrowheads="1"/>
          </p:cNvSpPr>
          <p:nvPr/>
        </p:nvSpPr>
        <p:spPr bwMode="auto">
          <a:xfrm>
            <a:off x="5538788" y="3067050"/>
            <a:ext cx="12795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一定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06" grpId="0"/>
      <p:bldP spid="43207" grpId="0"/>
      <p:bldP spid="43208" grpId="0"/>
      <p:bldP spid="432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118874" name="Group 90"/>
          <p:cNvGraphicFramePr>
            <a:graphicFrameLocks noGrp="1"/>
          </p:cNvGraphicFramePr>
          <p:nvPr/>
        </p:nvGraphicFramePr>
        <p:xfrm>
          <a:off x="358775" y="123825"/>
          <a:ext cx="8316913" cy="4592638"/>
        </p:xfrm>
        <a:graphic>
          <a:graphicData uri="http://schemas.openxmlformats.org/drawingml/2006/table">
            <a:tbl>
              <a:tblPr/>
              <a:tblGrid>
                <a:gridCol w="396875"/>
                <a:gridCol w="1403350"/>
                <a:gridCol w="4141788"/>
                <a:gridCol w="2374900"/>
              </a:tblGrid>
              <a:tr h="180975">
                <a:tc grid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方式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蒸发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沸腾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 rowSpan="4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不</a:t>
                      </a:r>
                      <a:endParaRPr kumimoji="0" lang="zh-CN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同</a:t>
                      </a:r>
                      <a:endParaRPr kumimoji="0" lang="zh-CN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</a:rPr>
                        <a:t>点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剧烈</a:t>
                      </a:r>
                      <a:endParaRPr kumimoji="0" lang="zh-CN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程度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⑤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 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剧烈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影响</a:t>
                      </a:r>
                      <a:endParaRPr kumimoji="0" lang="zh-CN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因素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液体的⑥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、⑦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、液面上方的⑧ 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_____________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气压的高低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2875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温度</a:t>
                      </a:r>
                      <a:endParaRPr kumimoji="0" lang="zh-CN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变化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降低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⑨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92238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现象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幼圆" panose="02010509060101010101" pitchFamily="49" charset="-122"/>
                        <a:ea typeface="幼圆" panose="02010509060101010101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幼圆" panose="02010509060101010101" pitchFamily="49" charset="-122"/>
                        <a:ea typeface="幼圆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 grid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相同点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gridSpan="2"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都是⑩ 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 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现象，发生时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都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MS Gothic" panose="020b0609070205080204" pitchFamily="49" charset="-128"/>
                        </a:rPr>
                        <a:t>⑪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 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热量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</a:tbl>
          </a:graphicData>
        </a:graphic>
      </p:graphicFrame>
      <p:pic>
        <p:nvPicPr>
          <p:cNvPr id="118862" name="Picture 78" descr="A1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19500" y="2859088"/>
            <a:ext cx="96520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863" name="Picture 79" descr="A16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27875" y="2824163"/>
            <a:ext cx="669925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866" name="Text Box 82"/>
          <p:cNvSpPr txBox="1">
            <a:spLocks noChangeArrowheads="1"/>
          </p:cNvSpPr>
          <p:nvPr/>
        </p:nvSpPr>
        <p:spPr bwMode="auto">
          <a:xfrm>
            <a:off x="3727450" y="504825"/>
            <a:ext cx="1155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缓慢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8867" name="Text Box 83"/>
          <p:cNvSpPr txBox="1">
            <a:spLocks noChangeArrowheads="1"/>
          </p:cNvSpPr>
          <p:nvPr/>
        </p:nvSpPr>
        <p:spPr bwMode="auto">
          <a:xfrm>
            <a:off x="2951163" y="1063625"/>
            <a:ext cx="16922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表面积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8868" name="Text Box 84"/>
          <p:cNvSpPr txBox="1">
            <a:spLocks noChangeArrowheads="1"/>
          </p:cNvSpPr>
          <p:nvPr/>
        </p:nvSpPr>
        <p:spPr bwMode="auto">
          <a:xfrm>
            <a:off x="4667250" y="1063625"/>
            <a:ext cx="1333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温度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8869" name="Text Box 85"/>
          <p:cNvSpPr txBox="1">
            <a:spLocks noChangeArrowheads="1"/>
          </p:cNvSpPr>
          <p:nvPr/>
        </p:nvSpPr>
        <p:spPr bwMode="auto">
          <a:xfrm>
            <a:off x="3490913" y="1368425"/>
            <a:ext cx="24034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空气流动速度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8870" name="Text Box 86"/>
          <p:cNvSpPr txBox="1">
            <a:spLocks noChangeArrowheads="1"/>
          </p:cNvSpPr>
          <p:nvPr/>
        </p:nvSpPr>
        <p:spPr bwMode="auto">
          <a:xfrm>
            <a:off x="6889750" y="1914525"/>
            <a:ext cx="1333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不变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8871" name="Text Box 87"/>
          <p:cNvSpPr txBox="1">
            <a:spLocks noChangeArrowheads="1"/>
          </p:cNvSpPr>
          <p:nvPr/>
        </p:nvSpPr>
        <p:spPr bwMode="auto">
          <a:xfrm>
            <a:off x="4454525" y="3867150"/>
            <a:ext cx="1104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汽化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8872" name="Text Box 88"/>
          <p:cNvSpPr txBox="1">
            <a:spLocks noChangeArrowheads="1"/>
          </p:cNvSpPr>
          <p:nvPr/>
        </p:nvSpPr>
        <p:spPr bwMode="auto">
          <a:xfrm>
            <a:off x="4835525" y="4171950"/>
            <a:ext cx="1104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吸收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66" grpId="0"/>
      <p:bldP spid="118867" grpId="0"/>
      <p:bldP spid="118868" grpId="0"/>
      <p:bldP spid="118869" grpId="0"/>
      <p:bldP spid="118870" grpId="0"/>
      <p:bldP spid="118871" grpId="0"/>
      <p:bldP spid="1188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9634" name="TextBox 1"/>
          <p:cNvSpPr txBox="1">
            <a:spLocks noChangeArrowheads="1"/>
          </p:cNvSpPr>
          <p:nvPr/>
        </p:nvSpPr>
        <p:spPr bwMode="auto">
          <a:xfrm>
            <a:off x="250825" y="156368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液化的两种方式：</a:t>
            </a:r>
            <a:r>
              <a:rPr lang="zh-CN" altLang="en-US"/>
              <a:t>⑫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  <a:r>
              <a:rPr lang="zh-CN" altLang="en-US"/>
              <a:t>⑬</a:t>
            </a:r>
            <a:r>
              <a:rPr lang="zh-CN" altLang="en-US">
                <a:cs typeface="Times New Roman" panose="02020603050405020304" pitchFamily="18" charset="0"/>
              </a:rPr>
              <a:t>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2790825" y="1514475"/>
            <a:ext cx="18859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降低温度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4594225" y="1514475"/>
            <a:ext cx="18859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压缩体积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/>
      <p:bldP spid="696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4034" name="TextBox 1"/>
          <p:cNvSpPr txBox="1">
            <a:spLocks noChangeArrowheads="1"/>
          </p:cNvSpPr>
          <p:nvPr/>
        </p:nvSpPr>
        <p:spPr bwMode="auto">
          <a:xfrm>
            <a:off x="323850" y="1527175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2388" y="2247900"/>
            <a:ext cx="3154362" cy="215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50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266238" cy="3322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zh-CN" altLang="en-US"/>
              <a:t>自制温度计 </a:t>
            </a:r>
            <a:endParaRPr lang="zh-CN" altLang="en-US"/>
          </a:p>
          <a:p>
            <a:pPr eaLnBrk="1" hangingPunct="1"/>
            <a:endParaRPr lang="en-US" altLang="zh-CN">
              <a:solidFill>
                <a:srgbClr val="CC0000"/>
              </a:solidFill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1.</a:t>
            </a:r>
            <a:r>
              <a:rPr lang="zh-CN" altLang="en-US">
                <a:cs typeface="Times New Roman" panose="02020603050405020304" pitchFamily="18" charset="0"/>
              </a:rPr>
              <a:t>如图为一个简易的自制温度计，为了更明显地显示温度变化，应尽量选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择</a:t>
            </a:r>
            <a:r>
              <a:rPr lang="en-US" altLang="zh-CN">
                <a:cs typeface="Times New Roman" panose="02020603050405020304" pitchFamily="18" charset="0"/>
              </a:rPr>
              <a:t>_____(</a:t>
            </a:r>
            <a:r>
              <a:rPr lang="zh-CN" altLang="en-US">
                <a:cs typeface="Times New Roman" panose="02020603050405020304" pitchFamily="18" charset="0"/>
              </a:rPr>
              <a:t>选填“粗”或“细”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的吸管。将小瓶放入热水中，水柱的位置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会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，放入冷水中时，水柱的位置会 </a:t>
            </a:r>
            <a:r>
              <a:rPr lang="en-US" altLang="zh-CN">
                <a:cs typeface="Times New Roman" panose="02020603050405020304" pitchFamily="18" charset="0"/>
              </a:rPr>
              <a:t>_____(</a:t>
            </a:r>
            <a:r>
              <a:rPr lang="zh-CN" altLang="en-US">
                <a:cs typeface="Times New Roman" panose="02020603050405020304" pitchFamily="18" charset="0"/>
              </a:rPr>
              <a:t>后两空均选填“升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高”“降低”或“不变”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en-US" altLang="zh-CN"/>
              <a:t>  </a:t>
            </a:r>
            <a:endParaRPr lang="zh-CN" altLang="en-US"/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568325" y="2397125"/>
            <a:ext cx="9080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细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530225" y="2854325"/>
            <a:ext cx="12382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升高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5167313" y="2854325"/>
            <a:ext cx="9048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降低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/>
      <p:bldP spid="45060" grpId="0"/>
      <p:bldP spid="450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710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47108" name="Picture 4" descr="20JXWLJ-1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9363" y="1455738"/>
            <a:ext cx="2844800" cy="177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553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229725" cy="2399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zh-CN" altLang="en-US"/>
              <a:t>物体的形态、物态变化的辨识 </a:t>
            </a:r>
            <a:endParaRPr lang="zh-CN" altLang="en-US"/>
          </a:p>
          <a:p>
            <a:pPr eaLnBrk="1" hangingPunct="1"/>
            <a:endParaRPr lang="en-US" altLang="zh-CN">
              <a:solidFill>
                <a:srgbClr val="CC0000"/>
              </a:solidFill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2.</a:t>
            </a:r>
            <a:r>
              <a:rPr lang="zh-CN" altLang="en-US">
                <a:cs typeface="Times New Roman" panose="02020603050405020304" pitchFamily="18" charset="0"/>
              </a:rPr>
              <a:t>如图形象地描述了物质在不同形态下的物理模型，甲图具有一定的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和形状，物质由乙图变为丙图的过程叫作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填物态变化名称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en-US" altLang="zh-CN"/>
              <a:t>  </a:t>
            </a:r>
            <a:endParaRPr lang="zh-CN" altLang="en-US"/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406400" y="23971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体积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5918200" y="23971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汽化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/>
      <p:bldP spid="655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915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03463" y="1455738"/>
            <a:ext cx="3240087" cy="179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65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13825" cy="2399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zh-CN" altLang="en-US"/>
              <a:t>沸腾时温度的变化特点 </a:t>
            </a:r>
            <a:endParaRPr lang="zh-CN" altLang="en-US"/>
          </a:p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3.</a:t>
            </a:r>
            <a:r>
              <a:rPr lang="zh-CN" altLang="en-US">
                <a:cs typeface="Times New Roman" panose="02020603050405020304" pitchFamily="18" charset="0"/>
              </a:rPr>
              <a:t>用如图所示的小纸锅烧水，水烧开了，而锅不会损坏，主要原因是水沸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腾后温度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，而这时还没有达到纸的着火点，故锅不会损坏</a:t>
            </a:r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1435100" y="23971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不变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0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39975" y="1527175"/>
            <a:ext cx="3889375" cy="249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使用方法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．估：估计② </a:t>
            </a:r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B</a:t>
            </a:r>
            <a:r>
              <a:rPr lang="zh-CN" altLang="en-US">
                <a:cs typeface="Times New Roman" panose="02020603050405020304" pitchFamily="18" charset="0"/>
              </a:rPr>
              <a:t>．选：根据估测温度选择③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的温度计。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C</a:t>
            </a:r>
            <a:r>
              <a:rPr lang="zh-CN" altLang="en-US">
                <a:cs typeface="Times New Roman" panose="02020603050405020304" pitchFamily="18" charset="0"/>
              </a:rPr>
              <a:t>．看：看清温度计的④ </a:t>
            </a:r>
            <a:r>
              <a:rPr lang="en-US" altLang="zh-CN">
                <a:cs typeface="Times New Roman" panose="02020603050405020304" pitchFamily="18" charset="0"/>
              </a:rPr>
              <a:t>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D</a:t>
            </a:r>
            <a:r>
              <a:rPr lang="zh-CN" altLang="en-US">
                <a:cs typeface="Times New Roman" panose="02020603050405020304" pitchFamily="18" charset="0"/>
              </a:rPr>
              <a:t>．放：玻璃泡全部⑤ </a:t>
            </a:r>
            <a:r>
              <a:rPr lang="en-US" altLang="zh-CN">
                <a:cs typeface="Times New Roman" panose="02020603050405020304" pitchFamily="18" charset="0"/>
              </a:rPr>
              <a:t>_____________</a:t>
            </a:r>
            <a:r>
              <a:rPr lang="zh-CN" altLang="en-US">
                <a:cs typeface="Times New Roman" panose="02020603050405020304" pitchFamily="18" charset="0"/>
              </a:rPr>
              <a:t>中，不要接触⑥ </a:t>
            </a:r>
            <a:r>
              <a:rPr lang="en-US" altLang="zh-CN">
                <a:cs typeface="Times New Roman" panose="02020603050405020304" pitchFamily="18" charset="0"/>
              </a:rPr>
              <a:t>_____________</a:t>
            </a:r>
            <a:r>
              <a:rPr lang="zh-CN" altLang="en-US">
                <a:cs typeface="Times New Roman" panose="02020603050405020304" pitchFamily="18" charset="0"/>
              </a:rPr>
              <a:t>。 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755775" y="1025525"/>
            <a:ext cx="28892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被测物体的温度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454400" y="1482725"/>
            <a:ext cx="17653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合适量程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832100" y="1939925"/>
            <a:ext cx="2514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量程和分度值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578100" y="2397125"/>
            <a:ext cx="2514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浸入被测液体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6159500" y="2397125"/>
            <a:ext cx="2514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容器底或侧壁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3" grpId="0"/>
      <p:bldP spid="12294" grpId="0"/>
      <p:bldP spid="1229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7586" name="TextBox 1"/>
          <p:cNvSpPr txBox="1">
            <a:spLocks noChangeArrowheads="1"/>
          </p:cNvSpPr>
          <p:nvPr/>
        </p:nvSpPr>
        <p:spPr bwMode="auto">
          <a:xfrm>
            <a:off x="269875" y="571818"/>
            <a:ext cx="9050338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zh-CN" altLang="en-US"/>
              <a:t>生活中的物态变化 </a:t>
            </a:r>
            <a:endParaRPr lang="zh-CN" altLang="en-US"/>
          </a:p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4.</a:t>
            </a:r>
            <a:r>
              <a:rPr lang="zh-CN" altLang="en-US">
                <a:cs typeface="Times New Roman" panose="02020603050405020304" pitchFamily="18" charset="0"/>
              </a:rPr>
              <a:t>夏天，盛一盆水，在盆里放两块高出水面的砖头，砖头上搁一只比盆小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一点的篮子。篮子里有剩饭，再把一个纱布袋罩在篮子上，并使袋口的边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缘浸入水里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如图所示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，就做成了一个“简易冰箱”。即使经过一天时间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里面的饭菜也不会变质。“简易冰箱”的工作原理是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，使饭菜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周围温度降低</a:t>
            </a:r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5849938" y="3311525"/>
            <a:ext cx="23590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蒸发吸热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475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4000B"/>
                </a:solidFill>
              </a:rPr>
              <a:t>【</a:t>
            </a:r>
            <a:r>
              <a:rPr lang="zh-CN" altLang="en-US">
                <a:solidFill>
                  <a:srgbClr val="C4000B"/>
                </a:solidFill>
              </a:rPr>
              <a:t>图片</a:t>
            </a:r>
            <a:r>
              <a:rPr lang="en-US" altLang="zh-CN">
                <a:solidFill>
                  <a:srgbClr val="C4000B"/>
                </a:solidFill>
              </a:rPr>
              <a:t>】</a:t>
            </a:r>
            <a:endParaRPr lang="zh-CN" altLang="en-US">
              <a:solidFill>
                <a:srgbClr val="C4000B"/>
              </a:solidFill>
            </a:endParaRPr>
          </a:p>
        </p:txBody>
      </p:sp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5400" y="1384300"/>
            <a:ext cx="5688013" cy="2646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577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158288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zh-CN" altLang="en-US"/>
              <a:t>物态变化的辨识及吸放热的判断 </a:t>
            </a:r>
            <a:endParaRPr lang="zh-CN" altLang="en-US"/>
          </a:p>
          <a:p>
            <a:pPr eaLnBrk="1" hangingPunct="1"/>
            <a:r>
              <a:rPr lang="en-US" altLang="zh-CN"/>
              <a:t> </a:t>
            </a:r>
            <a:endParaRPr lang="en-US" altLang="zh-CN"/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5.</a:t>
            </a:r>
            <a:r>
              <a:rPr lang="zh-CN" altLang="en-US">
                <a:cs typeface="Times New Roman" panose="02020603050405020304" pitchFamily="18" charset="0"/>
              </a:rPr>
              <a:t>在一个标准大气压下，某同学将碎冰块放入易拉罐中并加入适量的盐，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用筷子搅拌大约半分钟，测得易拉罐中冰和盐水混合物的温度低于</a:t>
            </a:r>
            <a:r>
              <a:rPr lang="en-US" altLang="zh-CN">
                <a:cs typeface="Times New Roman" panose="02020603050405020304" pitchFamily="18" charset="0"/>
              </a:rPr>
              <a:t>0 ℃</a:t>
            </a:r>
            <a:r>
              <a:rPr lang="zh-CN" altLang="en-US">
                <a:cs typeface="Times New Roman" panose="02020603050405020304" pitchFamily="18" charset="0"/>
              </a:rPr>
              <a:t>，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同时发现易拉罐的底部外有白霜形成，该白霜的形成是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填物态变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化名称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现象，在形成白霜的过程中会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选填“吸收”或“放出”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热量</a:t>
            </a:r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553200" y="28543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凝华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4635500" y="3311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放出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/>
      <p:bldP spid="7578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655763" y="1446213"/>
            <a:ext cx="70215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温度的估测及读数　  (10年4考)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90" name="TextBox 1"/>
          <p:cNvSpPr txBox="1">
            <a:spLocks noChangeArrowheads="1"/>
          </p:cNvSpPr>
          <p:nvPr/>
        </p:nvSpPr>
        <p:spPr bwMode="auto">
          <a:xfrm>
            <a:off x="323850" y="199548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(2015·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以下是小明估计的常见温度值，其中合理的是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  <a:endParaRPr lang="en-US" altLang="zh-CN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．中考考场的室温约为</a:t>
            </a:r>
            <a:r>
              <a:rPr lang="en-US" altLang="zh-CN"/>
              <a:t>50 ℃</a:t>
            </a:r>
            <a:endParaRPr lang="en-US" altLang="zh-CN"/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．冰箱保鲜室中矿泉水的温度约为－</a:t>
            </a:r>
            <a:r>
              <a:rPr lang="en-US" altLang="zh-CN"/>
              <a:t>5 ℃</a:t>
            </a:r>
            <a:endParaRPr lang="en-US" altLang="zh-CN"/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．洗澡时淋浴水温约为</a:t>
            </a:r>
            <a:r>
              <a:rPr lang="en-US" altLang="zh-CN"/>
              <a:t>70 ℃</a:t>
            </a:r>
            <a:endParaRPr lang="en-US" altLang="zh-CN"/>
          </a:p>
          <a:p>
            <a:pPr eaLnBrk="1" hangingPunct="1"/>
            <a:r>
              <a:rPr lang="en-US" altLang="zh-CN"/>
              <a:t>D</a:t>
            </a:r>
            <a:r>
              <a:rPr lang="zh-CN" altLang="en-US"/>
              <a:t>．健康成年人的腋下体温约为</a:t>
            </a:r>
            <a:r>
              <a:rPr lang="en-US" altLang="zh-CN"/>
              <a:t>37 ℃</a:t>
            </a:r>
            <a:endParaRPr lang="zh-CN" altLang="en-US"/>
          </a:p>
        </p:txBody>
      </p:sp>
      <p:sp>
        <p:nvSpPr>
          <p:cNvPr id="21" name="圆角矩形 2"/>
          <p:cNvSpPr/>
          <p:nvPr/>
        </p:nvSpPr>
        <p:spPr bwMode="auto">
          <a:xfrm>
            <a:off x="395741" y="1600200"/>
            <a:ext cx="111613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命题点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7667625" y="2103438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 </a:t>
            </a:r>
            <a:endParaRPr lang="en-US" altLang="zh-CN">
              <a:solidFill>
                <a:srgbClr val="C4000B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3027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(2016·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如图所示，是手机中显示天气预报的截图。观察此图可</a:t>
            </a:r>
            <a:endParaRPr lang="zh-CN" altLang="en-US"/>
          </a:p>
          <a:p>
            <a:pPr eaLnBrk="1" hangingPunct="1"/>
            <a:r>
              <a:rPr lang="zh-CN" altLang="en-US"/>
              <a:t>知，当天的最大温差是 </a:t>
            </a:r>
            <a:r>
              <a:rPr lang="en-US" altLang="zh-CN"/>
              <a:t>______</a:t>
            </a:r>
            <a:r>
              <a:rPr lang="zh-CN" altLang="en-US"/>
              <a:t>；</a:t>
            </a:r>
            <a:r>
              <a:rPr lang="en-US" altLang="zh-CN"/>
              <a:t>19</a:t>
            </a:r>
            <a:r>
              <a:rPr lang="zh-CN" altLang="en-US"/>
              <a:t>：</a:t>
            </a:r>
            <a:r>
              <a:rPr lang="en-US" altLang="zh-CN"/>
              <a:t>54 </a:t>
            </a:r>
            <a:r>
              <a:rPr lang="zh-CN" altLang="en-US"/>
              <a:t>时的气温是 </a:t>
            </a:r>
            <a:r>
              <a:rPr lang="en-US" altLang="zh-CN"/>
              <a:t>______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17411" name="Picture 3" descr="18JXBT-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67063" y="2032000"/>
            <a:ext cx="1998662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11463" y="1025525"/>
            <a:ext cx="14001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</a:rPr>
              <a:t>14 ℃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138863" y="1025525"/>
            <a:ext cx="14001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</a:rPr>
              <a:t>29 ℃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325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          温度计的使用与读数　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5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en-US" altLang="zh-CN"/>
              <a:t>3</a:t>
            </a:r>
            <a:r>
              <a:rPr lang="zh-CN" altLang="en-US"/>
              <a:t>．</a:t>
            </a:r>
            <a:r>
              <a:rPr lang="en-US" altLang="zh-CN"/>
              <a:t>(2014·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如图所示，温度计的量程是</a:t>
            </a:r>
            <a:r>
              <a:rPr lang="zh-CN" altLang="en-US" u="sng"/>
              <a:t>             </a:t>
            </a:r>
            <a:r>
              <a:rPr lang="zh-CN" altLang="en-US"/>
              <a:t>℃。</a:t>
            </a:r>
            <a:endParaRPr lang="zh-CN" altLang="en-US"/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288" y="771525"/>
            <a:ext cx="1116012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3252" name="Picture 4" descr="JXWL-84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238" y="2139950"/>
            <a:ext cx="734377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5580063" y="1166813"/>
            <a:ext cx="1908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>
                <a:solidFill>
                  <a:srgbClr val="C4000B"/>
                </a:solidFill>
              </a:rPr>
              <a:t>－</a:t>
            </a:r>
            <a:r>
              <a:rPr lang="en-US" altLang="zh-CN">
                <a:solidFill>
                  <a:srgbClr val="C4000B"/>
                </a:solidFill>
              </a:rPr>
              <a:t>20</a:t>
            </a:r>
            <a:r>
              <a:rPr lang="zh-CN" altLang="en-US">
                <a:solidFill>
                  <a:srgbClr val="C4000B"/>
                </a:solidFill>
              </a:rPr>
              <a:t>～</a:t>
            </a:r>
            <a:r>
              <a:rPr lang="en-US" altLang="zh-CN">
                <a:solidFill>
                  <a:srgbClr val="C4000B"/>
                </a:solidFill>
              </a:rPr>
              <a:t>100 </a:t>
            </a:r>
            <a:endParaRPr lang="en-US" altLang="zh-CN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089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4</a:t>
            </a:r>
            <a:r>
              <a:rPr lang="zh-CN" altLang="en-US"/>
              <a:t>．</a:t>
            </a:r>
            <a:r>
              <a:rPr lang="en-US" altLang="zh-CN"/>
              <a:t>(2013·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许多基本仪器制作时都运用了转换法的思路，将不易观测的量转换为易观测的量。请将表格填写完整。</a:t>
            </a:r>
            <a:endParaRPr lang="zh-CN" altLang="en-US"/>
          </a:p>
        </p:txBody>
      </p:sp>
      <p:graphicFrame>
        <p:nvGraphicFramePr>
          <p:cNvPr id="80943" name="Group 47"/>
          <p:cNvGraphicFramePr>
            <a:graphicFrameLocks noGrp="1"/>
          </p:cNvGraphicFramePr>
          <p:nvPr/>
        </p:nvGraphicFramePr>
        <p:xfrm>
          <a:off x="503238" y="1887538"/>
          <a:ext cx="7740650" cy="1463040"/>
        </p:xfrm>
        <a:graphic>
          <a:graphicData uri="http://schemas.openxmlformats.org/drawingml/2006/table">
            <a:tbl>
              <a:tblPr/>
              <a:tblGrid>
                <a:gridCol w="1706562"/>
                <a:gridCol w="3017838"/>
                <a:gridCol w="3016250"/>
              </a:tblGrid>
              <a:tr h="265113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仪器名称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工作原理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制作思路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温度计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_______________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将温度的高低转换为液柱的长短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44" name="Text Box 48"/>
          <p:cNvSpPr txBox="1">
            <a:spLocks noChangeArrowheads="1"/>
          </p:cNvSpPr>
          <p:nvPr/>
        </p:nvSpPr>
        <p:spPr bwMode="auto">
          <a:xfrm>
            <a:off x="2185988" y="2549525"/>
            <a:ext cx="30702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液体的热胀冷缩</a:t>
            </a:r>
            <a:endParaRPr lang="zh-CN" altLang="en-US">
              <a:solidFill>
                <a:srgbClr val="C4000B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4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2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138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5.</a:t>
            </a:r>
            <a:r>
              <a:rPr lang="en-US" altLang="zh-CN">
                <a:cs typeface="Arial" panose="020b0604020202020204" pitchFamily="34" charset="0"/>
              </a:rPr>
              <a:t>(2018·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如图所示，是一种家庭常用的温度计，又称寒暑表，它是</a:t>
            </a:r>
            <a:endParaRPr lang="zh-CN" altLang="en-US"/>
          </a:p>
          <a:p>
            <a:pPr eaLnBrk="1" hangingPunct="1"/>
            <a:r>
              <a:rPr lang="zh-CN" altLang="en-US"/>
              <a:t>根据 </a:t>
            </a:r>
            <a:r>
              <a:rPr lang="en-US" altLang="zh-CN"/>
              <a:t>_______________</a:t>
            </a:r>
            <a:r>
              <a:rPr lang="zh-CN" altLang="en-US"/>
              <a:t>的规律制成的，其测量范围是 </a:t>
            </a:r>
            <a:r>
              <a:rPr lang="en-US" altLang="zh-CN"/>
              <a:t>____________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81923" name="Picture 3" descr="WL-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3575" y="1816100"/>
            <a:ext cx="746125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596900" y="1025525"/>
            <a:ext cx="2895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液体的热胀冷缩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6056313" y="1025525"/>
            <a:ext cx="23399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－</a:t>
            </a:r>
            <a:r>
              <a:rPr lang="en-US" altLang="zh-CN">
                <a:solidFill>
                  <a:srgbClr val="C4000B"/>
                </a:solidFill>
              </a:rPr>
              <a:t>35</a:t>
            </a:r>
            <a:r>
              <a:rPr lang="zh-CN" altLang="en-US">
                <a:solidFill>
                  <a:srgbClr val="C4000B"/>
                </a:solidFill>
              </a:rPr>
              <a:t>～</a:t>
            </a:r>
            <a:r>
              <a:rPr lang="en-US" altLang="zh-CN">
                <a:solidFill>
                  <a:srgbClr val="C4000B"/>
                </a:solidFill>
              </a:rPr>
              <a:t>50 ℃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  <p:bldP spid="8192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294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4238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6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(2012·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用同一支温度计分别测量当天正午与晚上的气温。两次</a:t>
            </a:r>
            <a:endParaRPr lang="zh-CN" altLang="en-US"/>
          </a:p>
          <a:p>
            <a:pPr eaLnBrk="1" hangingPunct="1"/>
            <a:r>
              <a:rPr lang="zh-CN" altLang="en-US"/>
              <a:t>温度计的示数如图甲、乙所示，其中</a:t>
            </a:r>
            <a:r>
              <a:rPr lang="en-US" altLang="zh-CN"/>
              <a:t>_____</a:t>
            </a:r>
            <a:r>
              <a:rPr lang="zh-CN" altLang="en-US"/>
              <a:t>图是晚上的气温，其示数是</a:t>
            </a:r>
            <a:endParaRPr lang="zh-CN" altLang="en-US"/>
          </a:p>
          <a:p>
            <a:pPr eaLnBrk="1" hangingPunct="1"/>
            <a:r>
              <a:rPr lang="en-US" altLang="zh-CN"/>
              <a:t>______℃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82947" name="Picture 3" descr="20JXWLJ-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87675" y="2103438"/>
            <a:ext cx="2268538" cy="216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4497388" y="10255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乙 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406400" y="1482725"/>
            <a:ext cx="825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－</a:t>
            </a:r>
            <a:r>
              <a:rPr lang="en-US" altLang="zh-CN">
                <a:solidFill>
                  <a:srgbClr val="C4000B"/>
                </a:solidFill>
              </a:rPr>
              <a:t>4 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/>
      <p:bldP spid="8294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397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8685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           物态变化的辨识及吸放热的判断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7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(2015·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云、雨、雹、雪、雾、露、霜都是水的家族成员，其中</a:t>
            </a:r>
            <a:endParaRPr lang="zh-CN" altLang="en-US"/>
          </a:p>
          <a:p>
            <a:pPr eaLnBrk="1" hangingPunct="1"/>
            <a:r>
              <a:rPr lang="zh-CN" altLang="en-US"/>
              <a:t>露的形成属于</a:t>
            </a:r>
            <a:r>
              <a:rPr lang="en-US" altLang="zh-CN"/>
              <a:t>_______</a:t>
            </a:r>
            <a:r>
              <a:rPr lang="zh-CN" altLang="en-US"/>
              <a:t>，霜的形成属于</a:t>
            </a:r>
            <a:r>
              <a:rPr lang="en-US" altLang="zh-CN"/>
              <a:t>_______</a:t>
            </a:r>
            <a:r>
              <a:rPr lang="zh-CN" altLang="en-US"/>
              <a:t>。</a:t>
            </a:r>
            <a:r>
              <a:rPr lang="en-US" altLang="zh-CN"/>
              <a:t>(</a:t>
            </a:r>
            <a:r>
              <a:rPr lang="zh-CN" altLang="en-US"/>
              <a:t>均填物态变化名称</a:t>
            </a:r>
            <a:r>
              <a:rPr lang="en-US" altLang="zh-CN"/>
              <a:t>)</a:t>
            </a:r>
            <a:endParaRPr lang="en-US" altLang="zh-CN"/>
          </a:p>
          <a:p>
            <a:pPr eaLnBrk="1" hangingPunct="1"/>
            <a:r>
              <a:rPr lang="en-US" altLang="zh-CN"/>
              <a:t>8</a:t>
            </a:r>
            <a:r>
              <a:rPr lang="zh-CN" altLang="en-US"/>
              <a:t>．</a:t>
            </a:r>
            <a:r>
              <a:rPr lang="en-US" altLang="zh-CN"/>
              <a:t>(2020</a:t>
            </a:r>
            <a:r>
              <a:rPr lang="en-US" altLang="zh-CN">
                <a:cs typeface="Arial" panose="020b0604020202020204" pitchFamily="34" charset="0"/>
              </a:rPr>
              <a:t>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炎热的夏天，小莹从冰箱拿出一支冰激凌，剥去包装</a:t>
            </a:r>
            <a:endParaRPr lang="zh-CN" altLang="en-US"/>
          </a:p>
          <a:p>
            <a:pPr eaLnBrk="1" hangingPunct="1"/>
            <a:r>
              <a:rPr lang="zh-CN" altLang="en-US"/>
              <a:t>纸，冰激凌冒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白气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zh-CN" altLang="en-US"/>
              <a:t>，这是一种</a:t>
            </a:r>
            <a:r>
              <a:rPr lang="en-US" altLang="zh-CN"/>
              <a:t>_______(</a:t>
            </a:r>
            <a:r>
              <a:rPr lang="zh-CN" altLang="en-US"/>
              <a:t>填物态变化名称</a:t>
            </a:r>
            <a:r>
              <a:rPr lang="en-US" altLang="zh-CN"/>
              <a:t>)</a:t>
            </a:r>
            <a:r>
              <a:rPr lang="zh-CN" altLang="en-US"/>
              <a:t>现象；吃冰</a:t>
            </a:r>
            <a:endParaRPr lang="zh-CN" altLang="en-US"/>
          </a:p>
          <a:p>
            <a:pPr eaLnBrk="1" hangingPunct="1"/>
            <a:r>
              <a:rPr lang="zh-CN" altLang="en-US"/>
              <a:t>激凌觉得凉爽，是因为冰激凌熔化时要</a:t>
            </a:r>
            <a:r>
              <a:rPr lang="en-US" altLang="zh-CN"/>
              <a:t>_______ </a:t>
            </a:r>
            <a:r>
              <a:rPr lang="zh-CN" altLang="en-US"/>
              <a:t>热量。</a:t>
            </a:r>
            <a:endParaRPr lang="zh-CN" altLang="en-US"/>
          </a:p>
        </p:txBody>
      </p:sp>
      <p:pic>
        <p:nvPicPr>
          <p:cNvPr id="839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313" y="771525"/>
            <a:ext cx="1133475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1943100" y="14827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液化 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4635500" y="14827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凝华 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4241800" y="23971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液化 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83975" name="Text Box 7"/>
          <p:cNvSpPr txBox="1">
            <a:spLocks noChangeArrowheads="1"/>
          </p:cNvSpPr>
          <p:nvPr/>
        </p:nvSpPr>
        <p:spPr bwMode="auto">
          <a:xfrm>
            <a:off x="4762500" y="28543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吸收 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/>
      <p:bldP spid="83973" grpId="0"/>
      <p:bldP spid="83974" grpId="0"/>
      <p:bldP spid="839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447213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E</a:t>
            </a:r>
            <a:r>
              <a:rPr lang="zh-CN" altLang="en-US">
                <a:cs typeface="Times New Roman" panose="02020603050405020304" pitchFamily="18" charset="0"/>
              </a:rPr>
              <a:t>．读：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．待示数稳定后读取；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b</a:t>
            </a:r>
            <a:r>
              <a:rPr lang="zh-CN" altLang="en-US">
                <a:cs typeface="Times New Roman" panose="02020603050405020304" pitchFamily="18" charset="0"/>
              </a:rPr>
              <a:t>．读数时玻璃泡要留在被测液体中；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c</a:t>
            </a:r>
            <a:r>
              <a:rPr lang="zh-CN" altLang="en-US">
                <a:cs typeface="Times New Roman" panose="02020603050405020304" pitchFamily="18" charset="0"/>
              </a:rPr>
              <a:t>．视线与液柱的液面⑦ 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d</a:t>
            </a:r>
            <a:r>
              <a:rPr lang="zh-CN" altLang="en-US">
                <a:cs typeface="Times New Roman" panose="02020603050405020304" pitchFamily="18" charset="0"/>
              </a:rPr>
              <a:t>．看刻度是在零刻度线的上方，还是下方。若温度计未标明零刻度线，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则刻度由下往上越来越大，为⑧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，反之，为⑨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均选填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“零上”或“零下”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F</a:t>
            </a:r>
            <a:r>
              <a:rPr lang="zh-CN" altLang="en-US">
                <a:cs typeface="Times New Roman" panose="02020603050405020304" pitchFamily="18" charset="0"/>
              </a:rPr>
              <a:t>．记：正确记录测量的温度，不要漏掉⑩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951163" y="1957388"/>
            <a:ext cx="12033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相平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617913" y="2871788"/>
            <a:ext cx="16478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零上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056313" y="2871788"/>
            <a:ext cx="16478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零下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773613" y="3786188"/>
            <a:ext cx="16478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单位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  <p:bldP spid="133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601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868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9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(2016·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如图所示，是水的循环示意图。请补充完成图中</a:t>
            </a:r>
            <a:r>
              <a:rPr lang="en-US" altLang="zh-CN"/>
              <a:t>(1)</a:t>
            </a:r>
            <a:endParaRPr lang="en-US" altLang="zh-CN"/>
          </a:p>
          <a:p>
            <a:pPr eaLnBrk="1" hangingPunct="1"/>
            <a:r>
              <a:rPr lang="en-US" altLang="zh-CN"/>
              <a:t>___________</a:t>
            </a:r>
            <a:r>
              <a:rPr lang="zh-CN" altLang="en-US"/>
              <a:t>、</a:t>
            </a:r>
            <a:r>
              <a:rPr lang="en-US" altLang="zh-CN"/>
              <a:t>(2) _________</a:t>
            </a:r>
            <a:r>
              <a:rPr lang="zh-CN" altLang="en-US"/>
              <a:t>两处所对应的物态变化名称及吸放热情况。</a:t>
            </a:r>
            <a:endParaRPr lang="zh-CN" altLang="en-US"/>
          </a:p>
        </p:txBody>
      </p:sp>
      <p:pic>
        <p:nvPicPr>
          <p:cNvPr id="86019" name="Picture 3" descr="JXWL-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2025" y="1887538"/>
            <a:ext cx="3779838" cy="275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107950" y="1050925"/>
            <a:ext cx="20351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</a:rPr>
              <a:t> </a:t>
            </a:r>
            <a:r>
              <a:rPr lang="zh-CN" altLang="en-US">
                <a:solidFill>
                  <a:srgbClr val="C4000B"/>
                </a:solidFill>
              </a:rPr>
              <a:t>凝固放热 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2344738" y="1050925"/>
            <a:ext cx="1676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汽化吸热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  <p:bldP spid="8602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704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138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10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(2013·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温泉的开发是人们利用地热的一种形式。冬天，温泉水</a:t>
            </a:r>
            <a:endParaRPr lang="zh-CN" altLang="en-US"/>
          </a:p>
          <a:p>
            <a:pPr eaLnBrk="1" hangingPunct="1"/>
            <a:r>
              <a:rPr lang="zh-CN" altLang="en-US"/>
              <a:t>面的上方笼罩着一层白雾，这是水蒸气遇冷</a:t>
            </a:r>
            <a:r>
              <a:rPr lang="en-US" altLang="zh-CN"/>
              <a:t>_______</a:t>
            </a:r>
            <a:r>
              <a:rPr lang="zh-CN" altLang="en-US"/>
              <a:t>形成的小水滴；雪花</a:t>
            </a:r>
            <a:endParaRPr lang="zh-CN" altLang="en-US"/>
          </a:p>
          <a:p>
            <a:pPr eaLnBrk="1" hangingPunct="1"/>
            <a:r>
              <a:rPr lang="zh-CN" altLang="en-US"/>
              <a:t>飘落到池水中立刻不见踪影，这是雪花</a:t>
            </a:r>
            <a:r>
              <a:rPr lang="en-US" altLang="zh-CN"/>
              <a:t>_______</a:t>
            </a:r>
            <a:r>
              <a:rPr lang="zh-CN" altLang="en-US"/>
              <a:t>成水融入温泉水中。</a:t>
            </a:r>
            <a:r>
              <a:rPr lang="en-US" altLang="zh-CN"/>
              <a:t>(</a:t>
            </a:r>
            <a:r>
              <a:rPr lang="zh-CN" altLang="en-US"/>
              <a:t>均填</a:t>
            </a:r>
            <a:endParaRPr lang="zh-CN" altLang="en-US"/>
          </a:p>
          <a:p>
            <a:pPr eaLnBrk="1" hangingPunct="1"/>
            <a:r>
              <a:rPr lang="zh-CN" altLang="en-US"/>
              <a:t>物态变化名称</a:t>
            </a:r>
            <a:r>
              <a:rPr lang="en-US" altLang="zh-CN"/>
              <a:t>)</a:t>
            </a:r>
            <a:endParaRPr lang="zh-CN" altLang="en-US"/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5270500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液化 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4762500" y="14827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熔化 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/>
      <p:bldP spid="8704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806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4238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11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(2014·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如图所示，是物质三种状态下的物理模型，丙图的物质</a:t>
            </a:r>
            <a:endParaRPr lang="zh-CN" altLang="en-US"/>
          </a:p>
          <a:p>
            <a:pPr eaLnBrk="1" hangingPunct="1"/>
            <a:r>
              <a:rPr lang="zh-CN" altLang="en-US"/>
              <a:t>处于</a:t>
            </a:r>
            <a:r>
              <a:rPr lang="en-US" altLang="zh-CN"/>
              <a:t>_______</a:t>
            </a:r>
            <a:r>
              <a:rPr lang="zh-CN" altLang="en-US"/>
              <a:t>状态，物质由甲图直接变成丙图的过程为</a:t>
            </a:r>
            <a:r>
              <a:rPr lang="en-US" altLang="zh-CN"/>
              <a:t>_______(</a:t>
            </a:r>
            <a:r>
              <a:rPr lang="zh-CN" altLang="en-US"/>
              <a:t>填物态变</a:t>
            </a:r>
            <a:endParaRPr lang="zh-CN" altLang="en-US"/>
          </a:p>
          <a:p>
            <a:pPr eaLnBrk="1" hangingPunct="1"/>
            <a:r>
              <a:rPr lang="zh-CN" altLang="en-US"/>
              <a:t>化名称</a:t>
            </a:r>
            <a:r>
              <a:rPr lang="en-US" altLang="zh-CN"/>
              <a:t>)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88067" name="Picture 3" descr="JXWL-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16125" y="2284413"/>
            <a:ext cx="4824413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927100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固体 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6426200" y="1025525"/>
            <a:ext cx="952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凝华 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  <p:bldP spid="8806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90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2297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12</a:t>
            </a:r>
            <a:r>
              <a:rPr lang="zh-CN" altLang="en-US"/>
              <a:t>．</a:t>
            </a:r>
            <a:r>
              <a:rPr lang="en-US" altLang="zh-CN"/>
              <a:t>(2012·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以下现象是自然界常见的物态变化，在其物态变化过程</a:t>
            </a:r>
            <a:endParaRPr lang="zh-CN" altLang="en-US"/>
          </a:p>
          <a:p>
            <a:pPr eaLnBrk="1" hangingPunct="1"/>
            <a:r>
              <a:rPr lang="zh-CN" altLang="en-US"/>
              <a:t>中吸热的是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  <a:endParaRPr lang="en-US" altLang="zh-CN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．冰的消融　　　　</a:t>
            </a:r>
            <a:r>
              <a:rPr lang="en-US" altLang="zh-CN"/>
              <a:t>B</a:t>
            </a:r>
            <a:r>
              <a:rPr lang="zh-CN" altLang="en-US"/>
              <a:t>．霜的形成</a:t>
            </a:r>
            <a:endParaRPr lang="zh-CN" altLang="en-US"/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．雪的形成        </a:t>
            </a:r>
            <a:r>
              <a:rPr lang="en-US" altLang="zh-CN"/>
              <a:t>D</a:t>
            </a:r>
            <a:r>
              <a:rPr lang="zh-CN" altLang="en-US"/>
              <a:t>．露珠的形成</a:t>
            </a:r>
            <a:endParaRPr lang="zh-CN" altLang="en-US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1943100" y="120332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A </a:t>
            </a:r>
            <a:endParaRPr lang="en-US" altLang="zh-CN">
              <a:solidFill>
                <a:srgbClr val="C4000B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4274" name="TextBox 1"/>
          <p:cNvSpPr txBox="1">
            <a:spLocks noChangeArrowheads="1"/>
          </p:cNvSpPr>
          <p:nvPr/>
        </p:nvSpPr>
        <p:spPr bwMode="auto">
          <a:xfrm>
            <a:off x="1727200" y="1482725"/>
            <a:ext cx="70580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熔化、凝固图象的理解及判断(10年2考)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4276" name="TextBox 1"/>
          <p:cNvSpPr txBox="1">
            <a:spLocks noChangeArrowheads="1"/>
          </p:cNvSpPr>
          <p:nvPr/>
        </p:nvSpPr>
        <p:spPr bwMode="auto">
          <a:xfrm>
            <a:off x="358775" y="199548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常考题型：作图题、实验与探究题。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常规考法：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①在作图题中考查根据题目已知条件描绘</a:t>
            </a:r>
            <a:r>
              <a:rPr lang="en-US" altLang="zh-CN" i="1">
                <a:cs typeface="Times New Roman" panose="02020603050405020304" pitchFamily="18" charset="0"/>
              </a:rPr>
              <a:t>T</a:t>
            </a:r>
            <a:r>
              <a:rPr lang="en-US" altLang="zh-CN">
                <a:cs typeface="Times New Roman" panose="02020603050405020304" pitchFamily="18" charset="0"/>
              </a:rPr>
              <a:t>­</a:t>
            </a:r>
            <a:r>
              <a:rPr lang="en-US" altLang="zh-CN" i="1">
                <a:cs typeface="Times New Roman" panose="02020603050405020304" pitchFamily="18" charset="0"/>
              </a:rPr>
              <a:t>t</a:t>
            </a:r>
            <a:r>
              <a:rPr lang="zh-CN" altLang="en-US">
                <a:cs typeface="Times New Roman" panose="02020603050405020304" pitchFamily="18" charset="0"/>
              </a:rPr>
              <a:t>图象。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②在实验与探究题中考查</a:t>
            </a:r>
            <a:r>
              <a:rPr lang="en-US" altLang="zh-CN" i="1">
                <a:cs typeface="Times New Roman" panose="02020603050405020304" pitchFamily="18" charset="0"/>
              </a:rPr>
              <a:t>T</a:t>
            </a:r>
            <a:r>
              <a:rPr lang="en-US" altLang="zh-CN">
                <a:cs typeface="Times New Roman" panose="02020603050405020304" pitchFamily="18" charset="0"/>
              </a:rPr>
              <a:t>­</a:t>
            </a:r>
            <a:r>
              <a:rPr lang="en-US" altLang="zh-CN" i="1">
                <a:cs typeface="Times New Roman" panose="02020603050405020304" pitchFamily="18" charset="0"/>
              </a:rPr>
              <a:t>t</a:t>
            </a:r>
            <a:r>
              <a:rPr lang="zh-CN" altLang="en-US">
                <a:cs typeface="Times New Roman" panose="02020603050405020304" pitchFamily="18" charset="0"/>
              </a:rPr>
              <a:t>图象的分析及描绘。 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542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1800" y="1635125"/>
            <a:ext cx="1143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529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(3)</a:t>
            </a:r>
            <a:r>
              <a:rPr lang="zh-CN" altLang="en-US"/>
              <a:t>备考方法：</a:t>
            </a:r>
            <a:endParaRPr lang="zh-CN" altLang="en-US"/>
          </a:p>
          <a:p>
            <a:pPr eaLnBrk="1" hangingPunct="1"/>
            <a:r>
              <a:rPr lang="zh-CN" altLang="en-US"/>
              <a:t>①判别晶体和非晶体的方法：晶体有固定的熔点和凝固点，非晶体没有固定的熔点和凝固点。</a:t>
            </a:r>
            <a:endParaRPr lang="zh-CN" altLang="en-US"/>
          </a:p>
          <a:p>
            <a:pPr eaLnBrk="1" hangingPunct="1"/>
            <a:r>
              <a:rPr lang="zh-CN" altLang="en-US"/>
              <a:t>②熔化、凝固图象的判别：</a:t>
            </a:r>
            <a:endParaRPr lang="zh-CN" altLang="en-US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．晶体的熔化和凝固图象中都有与时间轴平行的一段图象，而非晶体的图象没有；</a:t>
            </a:r>
            <a:endParaRPr lang="zh-CN" altLang="en-US"/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．熔化图象总体上是升温趋势，凝固图象总体上是降温趋势。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  <p:timing/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632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③</a:t>
            </a:r>
            <a:r>
              <a:rPr lang="zh-CN" altLang="en-US"/>
              <a:t>分析不同阶段物质的状态：物质的温度处于熔点或凝固点时，状态都表现为固液共存态。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  <p:timing/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250825" y="123825"/>
            <a:ext cx="9182100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考法❶　根据</a:t>
            </a:r>
            <a:r>
              <a:rPr lang="en-US" altLang="zh-CN">
                <a:solidFill>
                  <a:srgbClr val="C0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T</a:t>
            </a:r>
            <a:r>
              <a:rPr lang="en-US" altLang="zh-CN">
                <a:solidFill>
                  <a:srgbClr val="C0000B"/>
                </a:solidFill>
                <a:ea typeface="黑体" panose="02010609060101010101" pitchFamily="49" charset="-122"/>
                <a:cs typeface="Arial" panose="020b0604020202020204" pitchFamily="34" charset="0"/>
              </a:rPr>
              <a:t>­</a:t>
            </a:r>
            <a:r>
              <a:rPr lang="en-US" altLang="zh-CN">
                <a:solidFill>
                  <a:srgbClr val="C0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t</a:t>
            </a:r>
            <a:r>
              <a:rPr lang="zh-CN" altLang="en-US">
                <a:solidFill>
                  <a:srgbClr val="C0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图象获取信息</a:t>
            </a:r>
            <a:endParaRPr lang="zh-CN" altLang="en-US">
              <a:solidFill>
                <a:srgbClr val="C0000B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       </a:t>
            </a:r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/>
              <a:t>赣州石城模拟</a:t>
            </a:r>
            <a:r>
              <a:rPr lang="en-US" altLang="zh-CN"/>
              <a:t>)(</a:t>
            </a:r>
            <a:r>
              <a:rPr lang="zh-CN" altLang="en-US"/>
              <a:t>不定项</a:t>
            </a:r>
            <a:r>
              <a:rPr lang="en-US" altLang="zh-CN"/>
              <a:t>)</a:t>
            </a:r>
            <a:r>
              <a:rPr lang="zh-CN" altLang="en-US"/>
              <a:t>如图所示是某种物质熔化时温度</a:t>
            </a:r>
            <a:endParaRPr lang="zh-CN" altLang="en-US"/>
          </a:p>
          <a:p>
            <a:pPr eaLnBrk="1" hangingPunct="1"/>
            <a:r>
              <a:rPr lang="zh-CN" altLang="en-US"/>
              <a:t>随时间变化的图象。根据图象中的信息，判断下列说法正确的是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．该物质为非晶体</a:t>
            </a:r>
            <a:endParaRPr lang="zh-CN" altLang="en-US"/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．该物质熔化时间共用了</a:t>
            </a:r>
            <a:r>
              <a:rPr lang="en-US" altLang="zh-CN"/>
              <a:t>20 min</a:t>
            </a:r>
            <a:endParaRPr lang="en-US" altLang="zh-CN"/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．在第</a:t>
            </a:r>
            <a:r>
              <a:rPr lang="en-US" altLang="zh-CN"/>
              <a:t>10 min</a:t>
            </a:r>
            <a:r>
              <a:rPr lang="zh-CN" altLang="en-US"/>
              <a:t>时该物质处于固液共存态</a:t>
            </a:r>
            <a:endParaRPr lang="zh-CN" altLang="en-US"/>
          </a:p>
          <a:p>
            <a:pPr eaLnBrk="1" hangingPunct="1"/>
            <a:r>
              <a:rPr lang="en-US" altLang="zh-CN"/>
              <a:t>D</a:t>
            </a:r>
            <a:r>
              <a:rPr lang="zh-CN" altLang="en-US"/>
              <a:t>．该物质的凝固点为</a:t>
            </a:r>
            <a:r>
              <a:rPr lang="en-US" altLang="zh-CN"/>
              <a:t>80 ℃</a:t>
            </a:r>
            <a:endParaRPr lang="zh-CN" altLang="en-US"/>
          </a:p>
        </p:txBody>
      </p:sp>
      <p:pic>
        <p:nvPicPr>
          <p:cNvPr id="18435" name="Picture 3" descr="20JXWLJ-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87675" y="1708150"/>
            <a:ext cx="2665413" cy="145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7632700" y="1166813"/>
            <a:ext cx="615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CD </a:t>
            </a:r>
            <a:endParaRPr lang="en-US" altLang="zh-CN">
              <a:solidFill>
                <a:srgbClr val="C4000B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15828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1.</a:t>
            </a:r>
            <a:r>
              <a:rPr lang="en-US" altLang="zh-CN">
                <a:cs typeface="Arial" panose="020b0604020202020204" pitchFamily="34" charset="0"/>
              </a:rPr>
              <a:t>(2020·</a:t>
            </a:r>
            <a:r>
              <a:rPr lang="zh-CN" altLang="en-US"/>
              <a:t>江西样卷一</a:t>
            </a:r>
            <a:r>
              <a:rPr lang="en-US" altLang="zh-CN"/>
              <a:t>)</a:t>
            </a:r>
            <a:r>
              <a:rPr lang="zh-CN" altLang="en-US"/>
              <a:t>现对甲、乙两种物质同时持续加热，一段时间后，</a:t>
            </a:r>
            <a:endParaRPr lang="zh-CN" altLang="en-US"/>
          </a:p>
          <a:p>
            <a:pPr eaLnBrk="1" hangingPunct="1"/>
            <a:r>
              <a:rPr lang="zh-CN" altLang="en-US"/>
              <a:t>两种物质的温度随时间变化的图象如图所示。下列说法正确的是</a:t>
            </a:r>
            <a:r>
              <a:rPr lang="en-US" altLang="zh-CN"/>
              <a:t>(</a:t>
            </a:r>
            <a:r>
              <a:rPr lang="zh-CN" altLang="en-US"/>
              <a:t>　　</a:t>
            </a:r>
            <a:r>
              <a:rPr lang="en-US" altLang="zh-CN"/>
              <a:t>)</a:t>
            </a:r>
            <a:endParaRPr lang="en-US" altLang="zh-CN"/>
          </a:p>
          <a:p>
            <a:pPr eaLnBrk="1" hangingPunct="1"/>
            <a:r>
              <a:rPr lang="en-US" altLang="zh-CN"/>
              <a:t>A</a:t>
            </a:r>
            <a:r>
              <a:rPr lang="zh-CN" altLang="en-US"/>
              <a:t>．甲物质的沸点一定是</a:t>
            </a:r>
            <a:r>
              <a:rPr lang="en-US" altLang="zh-CN" i="1"/>
              <a:t>t</a:t>
            </a:r>
            <a:r>
              <a:rPr lang="en-US" altLang="zh-CN" baseline="-30000"/>
              <a:t>2</a:t>
            </a:r>
            <a:r>
              <a:rPr lang="en-US" altLang="zh-CN"/>
              <a:t>℃</a:t>
            </a:r>
            <a:endParaRPr lang="en-US" altLang="zh-CN"/>
          </a:p>
          <a:p>
            <a:pPr eaLnBrk="1" hangingPunct="1"/>
            <a:r>
              <a:rPr lang="en-US" altLang="zh-CN"/>
              <a:t>B</a:t>
            </a:r>
            <a:r>
              <a:rPr lang="zh-CN" altLang="en-US"/>
              <a:t>．乙物质的沸点可能大于</a:t>
            </a:r>
            <a:r>
              <a:rPr lang="en-US" altLang="zh-CN" i="1"/>
              <a:t>t</a:t>
            </a:r>
            <a:r>
              <a:rPr lang="en-US" altLang="zh-CN" baseline="-30000"/>
              <a:t>2</a:t>
            </a:r>
            <a:r>
              <a:rPr lang="en-US" altLang="zh-CN"/>
              <a:t>℃</a:t>
            </a:r>
            <a:endParaRPr lang="en-US" altLang="zh-CN"/>
          </a:p>
          <a:p>
            <a:pPr eaLnBrk="1" hangingPunct="1"/>
            <a:r>
              <a:rPr lang="en-US" altLang="zh-CN"/>
              <a:t>C</a:t>
            </a:r>
            <a:r>
              <a:rPr lang="zh-CN" altLang="en-US"/>
              <a:t>．甲物质在</a:t>
            </a:r>
            <a:r>
              <a:rPr lang="en-US" altLang="zh-CN"/>
              <a:t>6</a:t>
            </a:r>
            <a:r>
              <a:rPr lang="zh-CN" altLang="en-US"/>
              <a:t>～</a:t>
            </a:r>
            <a:r>
              <a:rPr lang="en-US" altLang="zh-CN"/>
              <a:t>10 min</a:t>
            </a:r>
            <a:r>
              <a:rPr lang="zh-CN" altLang="en-US"/>
              <a:t>内可能没有吸热</a:t>
            </a:r>
            <a:endParaRPr lang="zh-CN" altLang="en-US"/>
          </a:p>
          <a:p>
            <a:pPr eaLnBrk="1" hangingPunct="1"/>
            <a:r>
              <a:rPr lang="en-US" altLang="zh-CN"/>
              <a:t>D</a:t>
            </a:r>
            <a:r>
              <a:rPr lang="zh-CN" altLang="en-US"/>
              <a:t>．乙物质在</a:t>
            </a:r>
            <a:r>
              <a:rPr lang="en-US" altLang="zh-CN"/>
              <a:t>6</a:t>
            </a:r>
            <a:r>
              <a:rPr lang="zh-CN" altLang="en-US"/>
              <a:t>～</a:t>
            </a:r>
            <a:r>
              <a:rPr lang="en-US" altLang="zh-CN"/>
              <a:t>10 min</a:t>
            </a:r>
            <a:r>
              <a:rPr lang="zh-CN" altLang="en-US"/>
              <a:t>内一定是固液共存态</a:t>
            </a:r>
            <a:endParaRPr lang="zh-CN" altLang="en-US"/>
          </a:p>
        </p:txBody>
      </p:sp>
      <p:pic>
        <p:nvPicPr>
          <p:cNvPr id="34820" name="Picture 4" descr="20JXWLJ-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7400" y="1958975"/>
            <a:ext cx="2413000" cy="184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7812088" y="1203325"/>
            <a:ext cx="4175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 </a:t>
            </a:r>
            <a:endParaRPr lang="en-US" altLang="zh-CN">
              <a:solidFill>
                <a:srgbClr val="C4000B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5842" name="TextBox 1"/>
          <p:cNvSpPr txBox="1">
            <a:spLocks noChangeArrowheads="1"/>
          </p:cNvSpPr>
          <p:nvPr/>
        </p:nvSpPr>
        <p:spPr bwMode="auto">
          <a:xfrm>
            <a:off x="357188" y="520700"/>
            <a:ext cx="8389937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考法❷　根据题目已知条件描绘</a:t>
            </a:r>
            <a:r>
              <a:rPr lang="en-US" altLang="zh-CN">
                <a:solidFill>
                  <a:srgbClr val="C0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T</a:t>
            </a:r>
            <a:r>
              <a:rPr lang="en-US" altLang="zh-CN">
                <a:solidFill>
                  <a:srgbClr val="C0000B"/>
                </a:solidFill>
                <a:ea typeface="黑体" panose="02010609060101010101" pitchFamily="49" charset="-122"/>
                <a:cs typeface="Arial" panose="020b0604020202020204" pitchFamily="34" charset="0"/>
              </a:rPr>
              <a:t>­</a:t>
            </a:r>
            <a:r>
              <a:rPr lang="en-US" altLang="zh-CN">
                <a:solidFill>
                  <a:srgbClr val="C0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t</a:t>
            </a:r>
            <a:r>
              <a:rPr lang="zh-CN" altLang="en-US">
                <a:solidFill>
                  <a:srgbClr val="C0000B"/>
                </a:solidFill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图象</a:t>
            </a:r>
            <a:endParaRPr lang="zh-CN" altLang="en-US">
              <a:solidFill>
                <a:srgbClr val="C0000B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       </a:t>
            </a:r>
            <a:r>
              <a:rPr lang="en-US" altLang="zh-CN">
                <a:cs typeface="Arial" panose="020b0604020202020204" pitchFamily="34" charset="0"/>
              </a:rPr>
              <a:t>(2011·</a:t>
            </a:r>
            <a:r>
              <a:rPr lang="zh-CN" altLang="en-US"/>
              <a:t>江西</a:t>
            </a:r>
            <a:r>
              <a:rPr lang="en-US" altLang="zh-CN"/>
              <a:t>)</a:t>
            </a:r>
            <a:r>
              <a:rPr lang="zh-CN" altLang="en-US"/>
              <a:t>我们知道晶体在凝固过程中放热且温度保持不变，根据这一特点，请在图中的坐标系中大致画出能描述晶体凝固的图象。</a:t>
            </a:r>
            <a:endParaRPr lang="zh-CN" altLang="en-US"/>
          </a:p>
        </p:txBody>
      </p:sp>
      <p:pic>
        <p:nvPicPr>
          <p:cNvPr id="35843" name="Picture 3" descr="20JXWLJ-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4188" y="2247900"/>
            <a:ext cx="1908175" cy="166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．体温计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测量范围：</a:t>
            </a:r>
            <a:r>
              <a:rPr lang="en-US" altLang="zh-CN">
                <a:cs typeface="Times New Roman" panose="02020603050405020304" pitchFamily="18" charset="0"/>
              </a:rPr>
              <a:t>35</a:t>
            </a:r>
            <a:r>
              <a:rPr lang="zh-CN" altLang="en-US">
                <a:cs typeface="Times New Roman" panose="02020603050405020304" pitchFamily="18" charset="0"/>
              </a:rPr>
              <a:t>～</a:t>
            </a:r>
            <a:r>
              <a:rPr lang="en-US" altLang="zh-CN">
                <a:cs typeface="Times New Roman" panose="02020603050405020304" pitchFamily="18" charset="0"/>
              </a:rPr>
              <a:t>42 ℃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分度值：① 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使用方法：使用体温计前要② 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，使管内水银回到</a:t>
            </a:r>
            <a:r>
              <a:rPr lang="en-US" altLang="zh-CN">
                <a:cs typeface="Times New Roman" panose="02020603050405020304" pitchFamily="18" charset="0"/>
              </a:rPr>
              <a:t>35 ℃</a:t>
            </a:r>
            <a:r>
              <a:rPr lang="zh-CN" altLang="en-US">
                <a:cs typeface="Times New Roman" panose="02020603050405020304" pitchFamily="18" charset="0"/>
              </a:rPr>
              <a:t>以下，然后将体温计夹在腋下测温。读数时可从腋下取出。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771650" y="1482725"/>
            <a:ext cx="1828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0.1 ℃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819525" y="1939925"/>
            <a:ext cx="18224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甩几下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/>
      <p:bldP spid="3789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576263" y="735013"/>
            <a:ext cx="2016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/>
              <a:t>如答图所示 </a:t>
            </a:r>
            <a:endParaRPr lang="zh-CN" altLang="en-US"/>
          </a:p>
        </p:txBody>
      </p:sp>
      <p:pic>
        <p:nvPicPr>
          <p:cNvPr id="119813" name="Picture 5" descr="20JXWLJ-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5625" y="1635125"/>
            <a:ext cx="19081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318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2.(2013·</a:t>
            </a:r>
            <a:r>
              <a:rPr lang="zh-CN" altLang="en-US"/>
              <a:t>南昌</a:t>
            </a:r>
            <a:r>
              <a:rPr lang="en-US" altLang="zh-CN"/>
              <a:t>)</a:t>
            </a:r>
            <a:r>
              <a:rPr lang="zh-CN" altLang="en-US"/>
              <a:t>在图中画出从钢锭铸造成钢轨的过程中温度随时间变化的大致图象。</a:t>
            </a:r>
            <a:endParaRPr lang="zh-CN" altLang="en-US"/>
          </a:p>
        </p:txBody>
      </p:sp>
      <p:pic>
        <p:nvPicPr>
          <p:cNvPr id="93188" name="Picture 4" descr="20JXWLJ-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87675" y="1779588"/>
            <a:ext cx="2268538" cy="192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792163" y="987425"/>
            <a:ext cx="19796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/>
              <a:t>如答图所示</a:t>
            </a:r>
            <a:endParaRPr lang="zh-CN" altLang="en-US"/>
          </a:p>
        </p:txBody>
      </p:sp>
      <p:pic>
        <p:nvPicPr>
          <p:cNvPr id="120837" name="Picture 5" descr="20JXWLJ-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9725" y="1671638"/>
            <a:ext cx="230505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/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1746" name="TextBox 1"/>
          <p:cNvSpPr txBox="1">
            <a:spLocks noChangeArrowheads="1"/>
          </p:cNvSpPr>
          <p:nvPr/>
        </p:nvSpPr>
        <p:spPr bwMode="auto">
          <a:xfrm>
            <a:off x="1584325" y="1409700"/>
            <a:ext cx="68421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</a:rPr>
              <a:t>探究固体熔化时温度的变化规律  (近10年未考)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1750" name="TextBox 1"/>
          <p:cNvSpPr txBox="1">
            <a:spLocks noChangeArrowheads="1"/>
          </p:cNvSpPr>
          <p:nvPr/>
        </p:nvSpPr>
        <p:spPr bwMode="auto">
          <a:xfrm>
            <a:off x="323850" y="1951038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设计和进行实验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．重点实验器材及作用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3175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288" y="1563688"/>
            <a:ext cx="1042987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53" name="Picture 9" descr="LHWL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11525" y="3076575"/>
            <a:ext cx="1038225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实验器材的组装顺序：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石棉网的作用： </a:t>
            </a:r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温度计的使用与读数。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(4)</a:t>
            </a:r>
            <a:r>
              <a:rPr lang="zh-CN" altLang="en-US">
                <a:cs typeface="Times New Roman" panose="02020603050405020304" pitchFamily="18" charset="0"/>
              </a:rPr>
              <a:t>温度计的原理： </a:t>
            </a:r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(5)</a:t>
            </a:r>
            <a:r>
              <a:rPr lang="zh-CN" altLang="en-US">
                <a:cs typeface="Times New Roman" panose="02020603050405020304" pitchFamily="18" charset="0"/>
              </a:rPr>
              <a:t>选取小颗粒固体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或粉末状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的目的：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①使温度计的玻璃泡与固体充分接触，但玻璃泡不能接触试管壁或底；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②易受热均匀。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203575" y="568325"/>
            <a:ext cx="17589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从下到上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268538" y="1025525"/>
            <a:ext cx="28797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使烧杯受热均匀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268538" y="1939925"/>
            <a:ext cx="28797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液体的热胀冷缩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4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．实验操作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加热过程中不断搅拌的目的： </a:t>
            </a:r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试管插入烧杯中的位置要适当：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①试管中所装物质要低于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②试管不接触 </a:t>
            </a:r>
            <a:r>
              <a:rPr lang="en-US" altLang="zh-CN">
                <a:cs typeface="Times New Roman" panose="02020603050405020304" pitchFamily="18" charset="0"/>
              </a:rPr>
              <a:t>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采用水浴法加热的优点：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①使被加热的物质受热均匀；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②使被加热的物质受热缓慢，便于观察温度变化规律。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441700" y="1025525"/>
            <a:ext cx="3606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使物体受热均匀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2832100" y="1939925"/>
            <a:ext cx="1739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液面 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257300" y="2397125"/>
            <a:ext cx="36068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烧杯的侧壁或底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4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7346" name="TextBox 1"/>
          <p:cNvSpPr txBox="1">
            <a:spLocks noChangeArrowheads="1"/>
          </p:cNvSpPr>
          <p:nvPr/>
        </p:nvSpPr>
        <p:spPr bwMode="auto">
          <a:xfrm>
            <a:off x="323850" y="411163"/>
            <a:ext cx="9036050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现象分析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．熔化前、熔化中和熔化后三个阶段温度变化特点：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①熔化前温度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②熔化中持续吸热，温度保持不变；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③熔化后温度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4</a:t>
            </a:r>
            <a:r>
              <a:rPr lang="zh-CN" altLang="en-US">
                <a:cs typeface="Times New Roman" panose="02020603050405020304" pitchFamily="18" charset="0"/>
              </a:rPr>
              <a:t>．熔化过程中内能及热量的变化规律：物体在熔化过程中持续吸收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增加。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5</a:t>
            </a:r>
            <a:r>
              <a:rPr lang="zh-CN" altLang="en-US">
                <a:cs typeface="Times New Roman" panose="02020603050405020304" pitchFamily="18" charset="0"/>
              </a:rPr>
              <a:t>．烧杯口处的“白气”</a:t>
            </a:r>
            <a:r>
              <a:rPr lang="zh-CN" altLang="en-US"/>
              <a:t>以及试管、烧杯壁出现的水珠是水蒸气遇冷液</a:t>
            </a:r>
            <a:endParaRPr lang="zh-CN" altLang="en-US"/>
          </a:p>
          <a:p>
            <a:pPr eaLnBrk="1" hangingPunct="1"/>
            <a:r>
              <a:rPr lang="zh-CN" altLang="en-US"/>
              <a:t>化形成的。</a:t>
            </a:r>
            <a:endParaRPr lang="zh-CN" altLang="en-US"/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541463" y="1279525"/>
            <a:ext cx="22383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持续升高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541463" y="2193925"/>
            <a:ext cx="22383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继续升高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-73025" y="3108325"/>
            <a:ext cx="17684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热量 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1141413" y="3108325"/>
            <a:ext cx="17684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内能 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4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837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121775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数据及图象分析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6</a:t>
            </a:r>
            <a:r>
              <a:rPr lang="zh-CN" altLang="en-US">
                <a:cs typeface="Times New Roman" panose="02020603050405020304" pitchFamily="18" charset="0"/>
              </a:rPr>
              <a:t>．根据表格数据或曲线图象判断物质是晶体还是非晶体、确定物质的熔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点、某时刻的状态等。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7</a:t>
            </a:r>
            <a:r>
              <a:rPr lang="zh-CN" altLang="en-US">
                <a:cs typeface="Times New Roman" panose="02020603050405020304" pitchFamily="18" charset="0"/>
              </a:rPr>
              <a:t>．熔化前后曲线的倾斜程度不一样的原因： </a:t>
            </a:r>
            <a:r>
              <a:rPr lang="en-US" altLang="zh-CN">
                <a:cs typeface="Times New Roman" panose="02020603050405020304" pitchFamily="18" charset="0"/>
              </a:rPr>
              <a:t>_________________________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8</a:t>
            </a:r>
            <a:r>
              <a:rPr lang="zh-CN" altLang="en-US">
                <a:cs typeface="Times New Roman" panose="02020603050405020304" pitchFamily="18" charset="0"/>
              </a:rPr>
              <a:t>．晶体、非晶体熔化曲线的绘制。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9</a:t>
            </a:r>
            <a:r>
              <a:rPr lang="zh-CN" altLang="en-US">
                <a:cs typeface="Times New Roman" panose="02020603050405020304" pitchFamily="18" charset="0"/>
              </a:rPr>
              <a:t>．收集多组数据的目的： </a:t>
            </a:r>
            <a:r>
              <a:rPr lang="en-US" altLang="zh-CN">
                <a:cs typeface="Times New Roman" panose="02020603050405020304" pitchFamily="18" charset="0"/>
              </a:rPr>
              <a:t>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4803775" y="1939925"/>
            <a:ext cx="47053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同种物质，在不同状态下的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77788" y="2397125"/>
            <a:ext cx="21177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比热容不同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3100388" y="3311525"/>
            <a:ext cx="24860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寻找普遍规律</a:t>
            </a:r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4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939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实验结论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晶体熔化时有一定的熔化温度，即熔点，而非晶体没有熔点；晶体熔化时要吸热，但温度保持不变；非晶体熔化时要吸热，温度一直升高。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4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041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．如图甲是“探究固体熔化时温度的变化规律”</a:t>
            </a:r>
            <a:r>
              <a:rPr lang="zh-CN" altLang="en-US"/>
              <a:t>的实验装置。</a:t>
            </a:r>
            <a:endParaRPr lang="zh-CN" altLang="en-US">
              <a:solidFill>
                <a:srgbClr val="CC0000"/>
              </a:solidFill>
            </a:endParaRPr>
          </a:p>
          <a:p>
            <a:pPr eaLnBrk="1" hangingPunct="1"/>
            <a:r>
              <a:rPr lang="en-US" altLang="zh-CN">
                <a:solidFill>
                  <a:srgbClr val="CC0000"/>
                </a:solidFill>
              </a:rPr>
              <a:t>【</a:t>
            </a:r>
            <a:r>
              <a:rPr lang="zh-CN" altLang="en-US">
                <a:solidFill>
                  <a:srgbClr val="CC0000"/>
                </a:solidFill>
              </a:rPr>
              <a:t>设计实验与制订计划</a:t>
            </a:r>
            <a:r>
              <a:rPr lang="en-US" altLang="zh-CN">
                <a:solidFill>
                  <a:srgbClr val="CC0000"/>
                </a:solidFill>
              </a:rPr>
              <a:t>】</a:t>
            </a:r>
            <a:endParaRPr lang="en-US" altLang="zh-CN"/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实验时应选用颗粒</a:t>
            </a:r>
            <a:r>
              <a:rPr lang="en-US" altLang="zh-CN"/>
              <a:t>_______ (</a:t>
            </a:r>
            <a:r>
              <a:rPr lang="zh-CN" altLang="en-US"/>
              <a:t>选填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较大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zh-CN" altLang="en-US"/>
              <a:t>或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较小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的固体做实验。</a:t>
            </a:r>
            <a:endParaRPr lang="zh-CN" altLang="en-US"/>
          </a:p>
        </p:txBody>
      </p:sp>
      <p:pic>
        <p:nvPicPr>
          <p:cNvPr id="60420" name="Picture 4" descr="20JXWLJ-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00" y="2319338"/>
            <a:ext cx="3924300" cy="253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2538413" y="1482725"/>
            <a:ext cx="15652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较小 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cs typeface="Arial" panose="020b0604020202020204" pitchFamily="34" charset="0"/>
              </a:rPr>
              <a:t>          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物态变化</a:t>
            </a:r>
            <a:endParaRPr lang="zh-CN" altLang="en-US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．物质的三态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固态：分子间距离较小，有一定的体积和形状。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液态：分子间距离较大，有一定的体积，但形状不确定。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气态：分子间距离很大，没有固定的体积和形状。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313" y="738188"/>
            <a:ext cx="1143000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144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把石棉网垫在烧杯下，并将试管放在水中加热，是为了使固体受热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选填“均匀”</a:t>
            </a:r>
            <a:r>
              <a:rPr lang="zh-CN" altLang="en-US"/>
              <a:t>或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不均匀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。</a:t>
            </a:r>
            <a:endParaRPr lang="zh-CN" altLang="en-US"/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将温度计插入试管中时，温度计的玻璃泡要全部插入固体中，不要碰</a:t>
            </a:r>
            <a:endParaRPr lang="zh-CN" altLang="en-US"/>
          </a:p>
          <a:p>
            <a:pPr eaLnBrk="1" hangingPunct="1"/>
            <a:r>
              <a:rPr lang="zh-CN" altLang="en-US"/>
              <a:t>到 </a:t>
            </a:r>
            <a:r>
              <a:rPr lang="en-US" altLang="zh-CN"/>
              <a:t>_______________</a:t>
            </a:r>
            <a:r>
              <a:rPr lang="zh-CN" altLang="en-US"/>
              <a:t>。</a:t>
            </a:r>
            <a:endParaRPr lang="zh-CN" altLang="en-US"/>
          </a:p>
          <a:p>
            <a:pPr eaLnBrk="1" hangingPunct="1"/>
            <a:r>
              <a:rPr lang="en-US" altLang="zh-CN"/>
              <a:t>(4)</a:t>
            </a:r>
            <a:r>
              <a:rPr lang="zh-CN" altLang="en-US"/>
              <a:t>实验室常用的温度计是利用 </a:t>
            </a:r>
            <a:r>
              <a:rPr lang="en-US" altLang="zh-CN"/>
              <a:t>_______________</a:t>
            </a:r>
            <a:r>
              <a:rPr lang="zh-CN" altLang="en-US"/>
              <a:t>的性质制成的。如图乙</a:t>
            </a:r>
            <a:endParaRPr lang="zh-CN" altLang="en-US"/>
          </a:p>
          <a:p>
            <a:pPr eaLnBrk="1" hangingPunct="1"/>
            <a:r>
              <a:rPr lang="zh-CN" altLang="en-US"/>
              <a:t>所示，温度计读数方法正确的是</a:t>
            </a:r>
            <a:r>
              <a:rPr lang="en-US" altLang="zh-CN"/>
              <a:t>____(</a:t>
            </a:r>
            <a:r>
              <a:rPr lang="zh-CN" altLang="en-US"/>
              <a:t>选填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en-US" altLang="zh-CN" i="1"/>
              <a:t>A</a:t>
            </a:r>
            <a:r>
              <a:rPr lang="en-US" altLang="zh-CN">
                <a:cs typeface="Times New Roman" panose="02020603050405020304" pitchFamily="18" charset="0"/>
              </a:rPr>
              <a:t>”“</a:t>
            </a:r>
            <a:r>
              <a:rPr lang="en-US" altLang="zh-CN" i="1"/>
              <a:t>B</a:t>
            </a:r>
            <a:r>
              <a:rPr lang="en-US" altLang="zh-CN">
                <a:cs typeface="Times New Roman" panose="02020603050405020304" pitchFamily="18" charset="0"/>
              </a:rPr>
              <a:t>”</a:t>
            </a:r>
            <a:r>
              <a:rPr lang="zh-CN" altLang="en-US"/>
              <a:t>或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en-US" altLang="zh-CN" i="1"/>
              <a:t>C</a:t>
            </a:r>
            <a:r>
              <a:rPr lang="en-US" altLang="zh-CN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，则此时</a:t>
            </a:r>
            <a:endParaRPr lang="zh-CN" altLang="en-US"/>
          </a:p>
          <a:p>
            <a:pPr eaLnBrk="1" hangingPunct="1"/>
            <a:r>
              <a:rPr lang="zh-CN" altLang="en-US"/>
              <a:t>温度计的读数为</a:t>
            </a:r>
            <a:r>
              <a:rPr lang="en-US" altLang="zh-CN"/>
              <a:t>_____℃</a:t>
            </a:r>
            <a:r>
              <a:rPr lang="zh-CN" altLang="en-US"/>
              <a:t>。</a:t>
            </a:r>
            <a:endParaRPr lang="zh-CN" altLang="en-US"/>
          </a:p>
        </p:txBody>
      </p:sp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146050" y="1025525"/>
            <a:ext cx="1473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均匀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263525" y="1939925"/>
            <a:ext cx="30543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试管底或试管壁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451225" y="2397125"/>
            <a:ext cx="30543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液体的热胀冷缩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3825875" y="2854325"/>
            <a:ext cx="882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</a:t>
            </a:r>
            <a:r>
              <a:rPr lang="en-US" altLang="zh-CN" i="1">
                <a:solidFill>
                  <a:srgbClr val="C4000B"/>
                </a:solidFill>
              </a:rPr>
              <a:t>B</a:t>
            </a:r>
            <a:r>
              <a:rPr lang="en-US" altLang="zh-CN">
                <a:solidFill>
                  <a:srgbClr val="C4000B"/>
                </a:solidFill>
              </a:rPr>
              <a:t> 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2006600" y="3311525"/>
            <a:ext cx="10795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</a:t>
            </a:r>
            <a:r>
              <a:rPr lang="en-US" altLang="zh-CN">
                <a:solidFill>
                  <a:srgbClr val="C4000B"/>
                </a:solidFill>
              </a:rPr>
              <a:t>46 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  <p:bldP spid="61444" grpId="0"/>
      <p:bldP spid="61445" grpId="0"/>
      <p:bldP spid="61446" grpId="0"/>
      <p:bldP spid="6144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246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进行实验与收集证据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r>
              <a:rPr lang="zh-CN" altLang="en-US">
                <a:cs typeface="Times New Roman" panose="02020603050405020304" pitchFamily="18" charset="0"/>
              </a:rPr>
              <a:t>下表是实验中记录的数据。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graphicFrame>
        <p:nvGraphicFramePr>
          <p:cNvPr id="62614" name="Group 150"/>
          <p:cNvGraphicFramePr>
            <a:graphicFrameLocks noGrp="1"/>
          </p:cNvGraphicFramePr>
          <p:nvPr/>
        </p:nvGraphicFramePr>
        <p:xfrm>
          <a:off x="503238" y="1419225"/>
          <a:ext cx="8137525" cy="1402080"/>
        </p:xfrm>
        <a:graphic>
          <a:graphicData uri="http://schemas.openxmlformats.org/drawingml/2006/table">
            <a:tbl>
              <a:tblPr/>
              <a:tblGrid>
                <a:gridCol w="914400"/>
                <a:gridCol w="657225"/>
                <a:gridCol w="655637"/>
                <a:gridCol w="657225"/>
                <a:gridCol w="657225"/>
                <a:gridCol w="655638"/>
                <a:gridCol w="657225"/>
                <a:gridCol w="655637"/>
                <a:gridCol w="657225"/>
                <a:gridCol w="657225"/>
                <a:gridCol w="655638"/>
                <a:gridCol w="657225"/>
              </a:tblGrid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时间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/min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温度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/℃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42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44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45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50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53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/>
</p:sld>
</file>

<file path=ppt/slides/slide5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15828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分析与论证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根据表中数据可知，该物质是</a:t>
            </a:r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选填“晶体”或“</a:t>
            </a:r>
            <a:r>
              <a:rPr lang="zh-CN" altLang="en-US"/>
              <a:t>非晶体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；在</a:t>
            </a:r>
            <a:endParaRPr lang="zh-CN" altLang="en-US"/>
          </a:p>
          <a:p>
            <a:pPr eaLnBrk="1" hangingPunct="1"/>
            <a:r>
              <a:rPr lang="zh-CN" altLang="en-US"/>
              <a:t>第</a:t>
            </a:r>
            <a:r>
              <a:rPr lang="en-US" altLang="zh-CN"/>
              <a:t>5 min</a:t>
            </a:r>
            <a:r>
              <a:rPr lang="zh-CN" altLang="en-US"/>
              <a:t>时，该物质</a:t>
            </a:r>
            <a:r>
              <a:rPr lang="en-US" altLang="zh-CN"/>
              <a:t>_______(</a:t>
            </a:r>
            <a:r>
              <a:rPr lang="zh-CN" altLang="en-US"/>
              <a:t>选填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吸收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zh-CN" altLang="en-US"/>
              <a:t>或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不吸收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热量，处于</a:t>
            </a:r>
            <a:endParaRPr lang="zh-CN" altLang="en-US"/>
          </a:p>
          <a:p>
            <a:pPr eaLnBrk="1" hangingPunct="1"/>
            <a:r>
              <a:rPr lang="zh-CN" altLang="en-US"/>
              <a:t> </a:t>
            </a:r>
            <a:r>
              <a:rPr lang="en-US" altLang="zh-CN"/>
              <a:t>_________(</a:t>
            </a:r>
            <a:r>
              <a:rPr lang="zh-CN" altLang="en-US"/>
              <a:t>选填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固</a:t>
            </a:r>
            <a:r>
              <a:rPr lang="zh-CN" altLang="en-US">
                <a:cs typeface="Times New Roman" panose="02020603050405020304" pitchFamily="18" charset="0"/>
              </a:rPr>
              <a:t>”“</a:t>
            </a:r>
            <a:r>
              <a:rPr lang="zh-CN" altLang="en-US"/>
              <a:t>液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zh-CN" altLang="en-US"/>
              <a:t>或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固液共存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态；温度为</a:t>
            </a:r>
            <a:r>
              <a:rPr lang="en-US" altLang="zh-CN"/>
              <a:t>50 ℃</a:t>
            </a:r>
            <a:r>
              <a:rPr lang="zh-CN" altLang="en-US"/>
              <a:t>时，</a:t>
            </a:r>
            <a:endParaRPr lang="zh-CN" altLang="en-US"/>
          </a:p>
          <a:p>
            <a:pPr eaLnBrk="1" hangingPunct="1"/>
            <a:r>
              <a:rPr lang="zh-CN" altLang="en-US"/>
              <a:t>该物质处于 </a:t>
            </a:r>
            <a:r>
              <a:rPr lang="en-US" altLang="zh-CN"/>
              <a:t>___(</a:t>
            </a:r>
            <a:r>
              <a:rPr lang="zh-CN" altLang="en-US"/>
              <a:t>选填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固</a:t>
            </a:r>
            <a:r>
              <a:rPr lang="zh-CN" altLang="en-US">
                <a:cs typeface="Times New Roman" panose="02020603050405020304" pitchFamily="18" charset="0"/>
              </a:rPr>
              <a:t>”“</a:t>
            </a:r>
            <a:r>
              <a:rPr lang="zh-CN" altLang="en-US"/>
              <a:t>液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zh-CN" altLang="en-US"/>
              <a:t>或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固液共存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态。</a:t>
            </a:r>
            <a:endParaRPr lang="zh-CN" altLang="en-US"/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3460750" y="1025525"/>
            <a:ext cx="1498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晶体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317750" y="1482725"/>
            <a:ext cx="14986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 吸收 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200025" y="1939925"/>
            <a:ext cx="18986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固液共存</a:t>
            </a:r>
            <a:endParaRPr lang="zh-CN" altLang="en-US">
              <a:solidFill>
                <a:srgbClr val="C4000B"/>
              </a:solidFill>
            </a:endParaRP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1685925" y="2397125"/>
            <a:ext cx="692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液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63492" grpId="0"/>
      <p:bldP spid="63493" grpId="0"/>
      <p:bldP spid="63494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4514" name="TextBox 1"/>
          <p:cNvSpPr txBox="1">
            <a:spLocks noChangeArrowheads="1"/>
          </p:cNvSpPr>
          <p:nvPr/>
        </p:nvSpPr>
        <p:spPr bwMode="auto">
          <a:xfrm>
            <a:off x="287338" y="411163"/>
            <a:ext cx="8389937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/>
              <a:t>补充设问</a:t>
            </a:r>
            <a:endParaRPr lang="zh-CN" altLang="en-US"/>
          </a:p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交流与反思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r>
              <a:rPr lang="en-US" altLang="zh-CN">
                <a:cs typeface="Times New Roman" panose="02020603050405020304" pitchFamily="18" charset="0"/>
              </a:rPr>
              <a:t> 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能反映上述固体熔化时温度变化规律的是图丙中的</a:t>
            </a:r>
            <a:r>
              <a:rPr lang="zh-CN" altLang="en-US" u="sng">
                <a:cs typeface="Times New Roman" panose="02020603050405020304" pitchFamily="18" charset="0"/>
              </a:rPr>
              <a:t>      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选填“</a:t>
            </a:r>
            <a:r>
              <a:rPr lang="en-US" altLang="zh-CN">
                <a:cs typeface="Times New Roman" panose="02020603050405020304" pitchFamily="18" charset="0"/>
              </a:rPr>
              <a:t>a”</a:t>
            </a:r>
            <a:r>
              <a:rPr lang="zh-CN" altLang="en-US"/>
              <a:t>或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en-US" altLang="zh-CN"/>
              <a:t>b</a:t>
            </a:r>
            <a:r>
              <a:rPr lang="en-US" altLang="zh-CN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。 </a:t>
            </a:r>
            <a:endParaRPr lang="zh-CN" altLang="en-US"/>
          </a:p>
        </p:txBody>
      </p:sp>
      <p:pic>
        <p:nvPicPr>
          <p:cNvPr id="64515" name="Picture 3" descr="20JXWLJ-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32025" y="2139950"/>
            <a:ext cx="396081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588125" y="1419225"/>
            <a:ext cx="441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en-US" altLang="zh-CN">
                <a:solidFill>
                  <a:srgbClr val="C4000B"/>
                </a:solidFill>
              </a:rPr>
              <a:t>a </a:t>
            </a:r>
            <a:endParaRPr lang="en-US" altLang="zh-CN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728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78900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该物质在熔化过程中第</a:t>
            </a:r>
            <a:r>
              <a:rPr lang="en-US" altLang="zh-CN">
                <a:cs typeface="Times New Roman" panose="02020603050405020304" pitchFamily="18" charset="0"/>
              </a:rPr>
              <a:t>4 min</a:t>
            </a:r>
            <a:r>
              <a:rPr lang="zh-CN" altLang="en-US">
                <a:cs typeface="Times New Roman" panose="02020603050405020304" pitchFamily="18" charset="0"/>
              </a:rPr>
              <a:t>时的内能</a:t>
            </a:r>
            <a:r>
              <a:rPr lang="en-US" altLang="zh-CN">
                <a:cs typeface="Times New Roman" panose="02020603050405020304" pitchFamily="18" charset="0"/>
              </a:rPr>
              <a:t>_______ (</a:t>
            </a:r>
            <a:r>
              <a:rPr lang="zh-CN" altLang="en-US">
                <a:cs typeface="Times New Roman" panose="02020603050405020304" pitchFamily="18" charset="0"/>
              </a:rPr>
              <a:t>选填“大于”“</a:t>
            </a:r>
            <a:r>
              <a:rPr lang="zh-CN" altLang="en-US"/>
              <a:t>等</a:t>
            </a:r>
            <a:endParaRPr lang="zh-CN" altLang="en-US"/>
          </a:p>
          <a:p>
            <a:pPr eaLnBrk="1" hangingPunct="1"/>
            <a:r>
              <a:rPr lang="zh-CN" altLang="en-US"/>
              <a:t>于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zh-CN" altLang="en-US"/>
              <a:t>或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zh-CN" altLang="en-US"/>
              <a:t>小于</a:t>
            </a:r>
            <a:r>
              <a:rPr lang="zh-CN" altLang="en-US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第</a:t>
            </a:r>
            <a:r>
              <a:rPr lang="en-US" altLang="zh-CN"/>
              <a:t>8 min</a:t>
            </a:r>
            <a:r>
              <a:rPr lang="zh-CN" altLang="en-US"/>
              <a:t>时的内能，这是利用 </a:t>
            </a:r>
            <a:r>
              <a:rPr lang="en-US" altLang="zh-CN"/>
              <a:t>_______</a:t>
            </a:r>
            <a:r>
              <a:rPr lang="zh-CN" altLang="en-US"/>
              <a:t>的方式改变物体</a:t>
            </a:r>
            <a:endParaRPr lang="zh-CN" altLang="en-US"/>
          </a:p>
          <a:p>
            <a:pPr eaLnBrk="1" hangingPunct="1"/>
            <a:r>
              <a:rPr lang="zh-CN" altLang="en-US"/>
              <a:t>的内能。</a:t>
            </a:r>
            <a:endParaRPr lang="zh-CN" altLang="en-US"/>
          </a:p>
        </p:txBody>
      </p:sp>
      <p:sp>
        <p:nvSpPr>
          <p:cNvPr id="97283" name="Text Box 3"/>
          <p:cNvSpPr txBox="1">
            <a:spLocks noChangeArrowheads="1"/>
          </p:cNvSpPr>
          <p:nvPr/>
        </p:nvSpPr>
        <p:spPr bwMode="auto">
          <a:xfrm>
            <a:off x="4576763" y="568325"/>
            <a:ext cx="18319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小于</a:t>
            </a:r>
            <a:r>
              <a:rPr lang="zh-CN" altLang="en-US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5224463" y="1025525"/>
            <a:ext cx="18319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热传递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/>
      <p:bldP spid="97284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830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Arial" panose="020b0604020202020204" pitchFamily="34" charset="0"/>
              </a:rPr>
              <a:t>        探究水沸腾时温度的变化特点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(10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年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考</a:t>
            </a:r>
            <a:r>
              <a:rPr lang="en-US" altLang="zh-CN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>
              <a:solidFill>
                <a:srgbClr val="CC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设计和进行实验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1</a:t>
            </a:r>
            <a:r>
              <a:rPr lang="zh-CN" altLang="en-US">
                <a:cs typeface="Times New Roman" panose="02020603050405020304" pitchFamily="18" charset="0"/>
              </a:rPr>
              <a:t>．实验器材及作用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983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5288" y="788988"/>
            <a:ext cx="935037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308" name="Picture 4" descr="LHWL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35375" y="2032000"/>
            <a:ext cx="1123950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933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(1)</a:t>
            </a:r>
            <a:r>
              <a:rPr lang="zh-CN" altLang="en-US"/>
              <a:t>实验器材的组装顺序：</a:t>
            </a:r>
            <a:r>
              <a:rPr lang="zh-CN" altLang="en-US" u="sng"/>
              <a:t> 从下到上 </a:t>
            </a:r>
            <a:r>
              <a:rPr lang="zh-CN" altLang="en-US"/>
              <a:t>。</a:t>
            </a:r>
            <a:endParaRPr lang="zh-CN" altLang="en-US"/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石棉网的作用：</a:t>
            </a:r>
            <a:r>
              <a:rPr lang="zh-CN" altLang="en-US" u="sng"/>
              <a:t> 使烧杯受热均匀 </a:t>
            </a:r>
            <a:r>
              <a:rPr lang="zh-CN" altLang="en-US"/>
              <a:t>。</a:t>
            </a:r>
            <a:endParaRPr lang="zh-CN" altLang="en-US"/>
          </a:p>
          <a:p>
            <a:pPr eaLnBrk="1" hangingPunct="1"/>
            <a:r>
              <a:rPr lang="en-US" altLang="zh-CN"/>
              <a:t>(3)</a:t>
            </a:r>
            <a:r>
              <a:rPr lang="zh-CN" altLang="en-US"/>
              <a:t>温度计的使用与读数。</a:t>
            </a:r>
            <a:endParaRPr lang="zh-CN" altLang="en-US"/>
          </a:p>
          <a:p>
            <a:pPr eaLnBrk="1" hangingPunct="1"/>
            <a:r>
              <a:rPr lang="en-US" altLang="zh-CN"/>
              <a:t>(4)</a:t>
            </a:r>
            <a:r>
              <a:rPr lang="zh-CN" altLang="en-US"/>
              <a:t>温度计的原理：</a:t>
            </a:r>
            <a:r>
              <a:rPr lang="zh-CN" altLang="en-US" u="sng"/>
              <a:t> 液体的热胀冷缩 </a:t>
            </a:r>
            <a:r>
              <a:rPr lang="zh-CN" altLang="en-US"/>
              <a:t>。</a:t>
            </a:r>
            <a:endParaRPr lang="zh-CN" altLang="en-US"/>
          </a:p>
          <a:p>
            <a:pPr eaLnBrk="1" hangingPunct="1"/>
            <a:r>
              <a:rPr lang="en-US" altLang="zh-CN"/>
              <a:t>(5)</a:t>
            </a:r>
            <a:r>
              <a:rPr lang="zh-CN" altLang="en-US"/>
              <a:t>纸板上留有小孔的目的：</a:t>
            </a:r>
            <a:r>
              <a:rPr lang="zh-CN" altLang="en-US" u="sng"/>
              <a:t> 使烧杯内外气压相等 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  <p:timing/>
</p:sld>
</file>

<file path=ppt/slides/slide5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035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en-US"/>
              <a:t>．实验操作</a:t>
            </a:r>
            <a:endParaRPr lang="zh-CN" altLang="en-US"/>
          </a:p>
          <a:p>
            <a:pPr eaLnBrk="1" hangingPunct="1"/>
            <a:r>
              <a:rPr lang="zh-CN" altLang="en-US"/>
              <a:t>缩短加热时间的方法：</a:t>
            </a:r>
            <a:endParaRPr lang="zh-CN" altLang="en-US"/>
          </a:p>
          <a:p>
            <a:pPr eaLnBrk="1" hangingPunct="1"/>
            <a:r>
              <a:rPr lang="zh-CN" altLang="en-US"/>
              <a:t>①减少实验所用水的质量；</a:t>
            </a:r>
            <a:endParaRPr lang="zh-CN" altLang="en-US"/>
          </a:p>
          <a:p>
            <a:pPr eaLnBrk="1" hangingPunct="1"/>
            <a:r>
              <a:rPr lang="zh-CN" altLang="en-US"/>
              <a:t>②可用初温较高的水进行实验；</a:t>
            </a:r>
            <a:endParaRPr lang="zh-CN" altLang="en-US"/>
          </a:p>
          <a:p>
            <a:pPr eaLnBrk="1" hangingPunct="1"/>
            <a:r>
              <a:rPr lang="zh-CN" altLang="en-US"/>
              <a:t>③加热过程中，在烧杯口盖纸板等。</a:t>
            </a:r>
            <a:endParaRPr lang="zh-CN" altLang="en-US"/>
          </a:p>
        </p:txBody>
      </p:sp>
    </p:spTree>
  </p:cSld>
  <p:clrMapOvr>
    <a:masterClrMapping/>
  </p:clrMapOvr>
  <p:transition spd="med">
    <p:fade/>
  </p:transition>
  <p:timing/>
</p:sld>
</file>

<file path=ppt/slides/slide5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137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现象及图象分析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3</a:t>
            </a:r>
            <a:r>
              <a:rPr lang="zh-CN" altLang="en-US">
                <a:cs typeface="Times New Roman" panose="02020603050405020304" pitchFamily="18" charset="0"/>
              </a:rPr>
              <a:t>．沸腾前后气泡的特点</a:t>
            </a:r>
            <a:r>
              <a:rPr lang="en-US" altLang="zh-CN">
                <a:cs typeface="Times New Roman" panose="02020603050405020304" pitchFamily="18" charset="0"/>
              </a:rPr>
              <a:t>(</a:t>
            </a:r>
            <a:r>
              <a:rPr lang="zh-CN" altLang="en-US">
                <a:cs typeface="Times New Roman" panose="02020603050405020304" pitchFamily="18" charset="0"/>
              </a:rPr>
              <a:t>如图所示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：沸腾前</a:t>
            </a:r>
            <a:r>
              <a:rPr lang="zh-CN" altLang="en-US" u="sng">
                <a:cs typeface="Times New Roman" panose="02020603050405020304" pitchFamily="18" charset="0"/>
              </a:rPr>
              <a:t> 气泡自下而上变小 </a:t>
            </a:r>
            <a:r>
              <a:rPr lang="zh-CN" altLang="en-US">
                <a:cs typeface="Times New Roman" panose="02020603050405020304" pitchFamily="18" charset="0"/>
              </a:rPr>
              <a:t>；沸腾时</a:t>
            </a:r>
            <a:r>
              <a:rPr lang="zh-CN" altLang="en-US" u="sng">
                <a:cs typeface="Times New Roman" panose="02020603050405020304" pitchFamily="18" charset="0"/>
              </a:rPr>
              <a:t> 气泡自下而上变大 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101379" name="Picture 3" descr="LHWL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4288" y="2355850"/>
            <a:ext cx="1041400" cy="140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380" name="Picture 4" descr="LHWL4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03800" y="2355850"/>
            <a:ext cx="1044575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/>
</p:sld>
</file>

<file path=ppt/slides/slide5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40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4</a:t>
            </a:r>
            <a:r>
              <a:rPr lang="zh-CN" altLang="en-US">
                <a:cs typeface="Times New Roman" panose="02020603050405020304" pitchFamily="18" charset="0"/>
              </a:rPr>
              <a:t>．撤去酒精灯，水未立即停止沸腾的原因：</a:t>
            </a:r>
            <a:r>
              <a:rPr lang="zh-CN" altLang="en-US" u="sng">
                <a:cs typeface="Times New Roman" panose="02020603050405020304" pitchFamily="18" charset="0"/>
              </a:rPr>
              <a:t> 石棉网温度较高，水会继续吸热 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5</a:t>
            </a:r>
            <a:r>
              <a:rPr lang="zh-CN" altLang="en-US">
                <a:cs typeface="Times New Roman" panose="02020603050405020304" pitchFamily="18" charset="0"/>
              </a:rPr>
              <a:t>．改变物体内能的方式的判断。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6</a:t>
            </a:r>
            <a:r>
              <a:rPr lang="zh-CN" altLang="en-US">
                <a:cs typeface="Times New Roman" panose="02020603050405020304" pitchFamily="18" charset="0"/>
              </a:rPr>
              <a:t>．根据实验数据绘制温度</a:t>
            </a:r>
            <a:r>
              <a:rPr lang="en-US" altLang="zh-CN">
                <a:cs typeface="Times New Roman" panose="02020603050405020304" pitchFamily="18" charset="0"/>
              </a:rPr>
              <a:t>—</a:t>
            </a:r>
            <a:r>
              <a:rPr lang="zh-CN" altLang="en-US">
                <a:cs typeface="Times New Roman" panose="02020603050405020304" pitchFamily="18" charset="0"/>
              </a:rPr>
              <a:t>时间图象。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7</a:t>
            </a:r>
            <a:r>
              <a:rPr lang="zh-CN" altLang="en-US">
                <a:cs typeface="Times New Roman" panose="02020603050405020304" pitchFamily="18" charset="0"/>
              </a:rPr>
              <a:t>．水的沸点的判断：水的温度升高到一定程度后，温度保持不变，此时的温度就是水的沸点。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9938" name="TextBox 1"/>
          <p:cNvSpPr txBox="1">
            <a:spLocks noChangeArrowheads="1"/>
          </p:cNvSpPr>
          <p:nvPr/>
        </p:nvSpPr>
        <p:spPr bwMode="auto">
          <a:xfrm>
            <a:off x="250825" y="195263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2</a:t>
            </a:r>
            <a:r>
              <a:rPr lang="zh-CN" altLang="en-US"/>
              <a:t>．六种物态变化</a:t>
            </a:r>
            <a:endParaRPr lang="zh-CN" altLang="en-US"/>
          </a:p>
        </p:txBody>
      </p:sp>
      <p:graphicFrame>
        <p:nvGraphicFramePr>
          <p:cNvPr id="40218" name="Group 282"/>
          <p:cNvGraphicFramePr>
            <a:graphicFrameLocks noGrp="1"/>
          </p:cNvGraphicFramePr>
          <p:nvPr/>
        </p:nvGraphicFramePr>
        <p:xfrm>
          <a:off x="431800" y="989013"/>
          <a:ext cx="7812088" cy="3169920"/>
        </p:xfrm>
        <a:graphic>
          <a:graphicData uri="http://schemas.openxmlformats.org/drawingml/2006/table">
            <a:tbl>
              <a:tblPr/>
              <a:tblGrid>
                <a:gridCol w="1079500"/>
                <a:gridCol w="3025775"/>
                <a:gridCol w="1655763"/>
                <a:gridCol w="2051050"/>
              </a:tblGrid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物态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变化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定义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吸、放热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举例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熔化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物质从①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态变为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②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态的过程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③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冰雪消融、加在饮料中的冰块逐渐变小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凝固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物质从④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态变为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⑤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态的过程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⑥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水结冰、吃冰棒“粘”舌头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204" name="Text Box 268"/>
          <p:cNvSpPr txBox="1">
            <a:spLocks noChangeArrowheads="1"/>
          </p:cNvSpPr>
          <p:nvPr/>
        </p:nvSpPr>
        <p:spPr bwMode="auto">
          <a:xfrm>
            <a:off x="2808288" y="1868488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固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0205" name="Text Box 269"/>
          <p:cNvSpPr txBox="1">
            <a:spLocks noChangeArrowheads="1"/>
          </p:cNvSpPr>
          <p:nvPr/>
        </p:nvSpPr>
        <p:spPr bwMode="auto">
          <a:xfrm>
            <a:off x="2300288" y="2292350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液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0206" name="Text Box 270"/>
          <p:cNvSpPr txBox="1">
            <a:spLocks noChangeArrowheads="1"/>
          </p:cNvSpPr>
          <p:nvPr/>
        </p:nvSpPr>
        <p:spPr bwMode="auto">
          <a:xfrm>
            <a:off x="5018088" y="2093913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吸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0207" name="Text Box 271"/>
          <p:cNvSpPr txBox="1">
            <a:spLocks noChangeArrowheads="1"/>
          </p:cNvSpPr>
          <p:nvPr/>
        </p:nvSpPr>
        <p:spPr bwMode="auto">
          <a:xfrm>
            <a:off x="2681288" y="3128963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液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0209" name="Text Box 273"/>
          <p:cNvSpPr txBox="1">
            <a:spLocks noChangeArrowheads="1"/>
          </p:cNvSpPr>
          <p:nvPr/>
        </p:nvSpPr>
        <p:spPr bwMode="auto">
          <a:xfrm>
            <a:off x="2300288" y="355282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固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0210" name="Text Box 274"/>
          <p:cNvSpPr txBox="1">
            <a:spLocks noChangeArrowheads="1"/>
          </p:cNvSpPr>
          <p:nvPr/>
        </p:nvSpPr>
        <p:spPr bwMode="auto">
          <a:xfrm>
            <a:off x="5018088" y="33178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放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04" grpId="0"/>
      <p:bldP spid="40205" grpId="0"/>
      <p:bldP spid="40206" grpId="0"/>
      <p:bldP spid="40207" grpId="0"/>
      <p:bldP spid="40209" grpId="0"/>
      <p:bldP spid="40210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342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8</a:t>
            </a:r>
            <a:r>
              <a:rPr lang="zh-CN" altLang="en-US">
                <a:cs typeface="Times New Roman" panose="02020603050405020304" pitchFamily="18" charset="0"/>
              </a:rPr>
              <a:t>．沸点非</a:t>
            </a:r>
            <a:r>
              <a:rPr lang="en-US" altLang="zh-CN">
                <a:cs typeface="Times New Roman" panose="02020603050405020304" pitchFamily="18" charset="0"/>
              </a:rPr>
              <a:t>100 ℃</a:t>
            </a:r>
            <a:r>
              <a:rPr lang="zh-CN" altLang="en-US">
                <a:cs typeface="Times New Roman" panose="02020603050405020304" pitchFamily="18" charset="0"/>
              </a:rPr>
              <a:t>的情况：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当大气压小于一个标准大气压时，水的沸点低于</a:t>
            </a:r>
            <a:r>
              <a:rPr lang="en-US" altLang="zh-CN">
                <a:cs typeface="Times New Roman" panose="02020603050405020304" pitchFamily="18" charset="0"/>
              </a:rPr>
              <a:t>100 ℃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杯口的盖子密封较严时，烧杯内的气压大于一个标准大气压，水的沸点高于</a:t>
            </a:r>
            <a:r>
              <a:rPr lang="en-US" altLang="zh-CN">
                <a:cs typeface="Times New Roman" panose="02020603050405020304" pitchFamily="18" charset="0"/>
              </a:rPr>
              <a:t>100 ℃</a:t>
            </a:r>
            <a:r>
              <a:rPr lang="zh-CN" altLang="en-US">
                <a:cs typeface="Times New Roman" panose="02020603050405020304" pitchFamily="18" charset="0"/>
              </a:rPr>
              <a:t>；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水中有杂质、温度计的示数不准确，水的沸点不是</a:t>
            </a:r>
            <a:r>
              <a:rPr lang="en-US" altLang="zh-CN">
                <a:cs typeface="Times New Roman" panose="02020603050405020304" pitchFamily="18" charset="0"/>
              </a:rPr>
              <a:t>100 ℃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9</a:t>
            </a:r>
            <a:r>
              <a:rPr lang="zh-CN" altLang="en-US">
                <a:cs typeface="Times New Roman" panose="02020603050405020304" pitchFamily="18" charset="0"/>
              </a:rPr>
              <a:t>．水沸腾过程中温度与热量之间的关系：吸收热量，温度不变。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6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445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实验结论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在水沸腾的过程中，水持续吸热，但温度保持不变。</a:t>
            </a:r>
            <a:endParaRPr lang="zh-CN" altLang="en-US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/>
</p:sld>
</file>

<file path=ppt/slides/slide6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547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1948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2</a:t>
            </a:r>
            <a:r>
              <a:rPr lang="zh-CN" altLang="en-US">
                <a:cs typeface="Times New Roman" panose="02020603050405020304" pitchFamily="18" charset="0"/>
              </a:rPr>
              <a:t>．</a:t>
            </a:r>
            <a:r>
              <a:rPr lang="en-US" altLang="zh-CN">
                <a:cs typeface="Arial" panose="020b0604020202020204" pitchFamily="34" charset="0"/>
              </a:rPr>
              <a:t>(2017·</a:t>
            </a:r>
            <a:r>
              <a:rPr lang="zh-CN" altLang="en-US"/>
              <a:t>江西改编</a:t>
            </a:r>
            <a:r>
              <a:rPr lang="en-US" altLang="zh-CN"/>
              <a:t>)</a:t>
            </a:r>
            <a:r>
              <a:rPr lang="zh-CN" altLang="en-US"/>
              <a:t>探究水沸腾时温度变化的特点。</a:t>
            </a:r>
            <a:endParaRPr lang="zh-CN" altLang="en-US">
              <a:solidFill>
                <a:srgbClr val="CC0000"/>
              </a:solidFill>
            </a:endParaRPr>
          </a:p>
          <a:p>
            <a:pPr eaLnBrk="1" hangingPunct="1"/>
            <a:r>
              <a:rPr lang="en-US" altLang="zh-CN">
                <a:solidFill>
                  <a:srgbClr val="CC0000"/>
                </a:solidFill>
              </a:rPr>
              <a:t>【</a:t>
            </a:r>
            <a:r>
              <a:rPr lang="zh-CN" altLang="en-US">
                <a:solidFill>
                  <a:srgbClr val="CC0000"/>
                </a:solidFill>
              </a:rPr>
              <a:t>设计实验与制订计划</a:t>
            </a:r>
            <a:r>
              <a:rPr lang="en-US" altLang="zh-CN">
                <a:solidFill>
                  <a:srgbClr val="CC0000"/>
                </a:solidFill>
              </a:rPr>
              <a:t>】</a:t>
            </a:r>
            <a:endParaRPr lang="en-US" altLang="zh-CN"/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如图甲所示，是某小组安装的实验装置，合理的安装顺序是 </a:t>
            </a:r>
            <a:r>
              <a:rPr lang="en-US" altLang="zh-CN"/>
              <a:t>_________</a:t>
            </a:r>
            <a:endParaRPr lang="en-US" altLang="zh-CN"/>
          </a:p>
          <a:p>
            <a:pPr eaLnBrk="1" hangingPunct="1"/>
            <a:r>
              <a:rPr lang="en-US" altLang="zh-CN"/>
              <a:t>(</a:t>
            </a:r>
            <a:r>
              <a:rPr lang="zh-CN" altLang="en-US"/>
              <a:t>填序号</a:t>
            </a:r>
            <a:r>
              <a:rPr lang="en-US" altLang="zh-CN"/>
              <a:t>)</a:t>
            </a:r>
            <a:r>
              <a:rPr lang="zh-CN" altLang="en-US"/>
              <a:t>。</a:t>
            </a:r>
            <a:endParaRPr lang="zh-CN" altLang="en-US"/>
          </a:p>
          <a:p>
            <a:pPr eaLnBrk="1" hangingPunct="1"/>
            <a:r>
              <a:rPr lang="zh-CN" altLang="en-US"/>
              <a:t>①烧杯和水　②酒精灯　③铁杆和温度计</a:t>
            </a:r>
            <a:r>
              <a:rPr lang="en-US" altLang="zh-CN"/>
              <a:t>(</a:t>
            </a:r>
            <a:r>
              <a:rPr lang="zh-CN" altLang="en-US"/>
              <a:t>含纸盖</a:t>
            </a:r>
            <a:r>
              <a:rPr lang="en-US" altLang="zh-CN"/>
              <a:t>)  ④</a:t>
            </a:r>
            <a:r>
              <a:rPr lang="zh-CN" altLang="en-US"/>
              <a:t>铁圈和石棉网</a:t>
            </a:r>
            <a:endParaRPr lang="zh-CN" altLang="en-US"/>
          </a:p>
        </p:txBody>
      </p:sp>
      <p:pic>
        <p:nvPicPr>
          <p:cNvPr id="1054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00338" y="3184525"/>
            <a:ext cx="3106737" cy="176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7200900" y="1482725"/>
            <a:ext cx="19431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②④①③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7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6498" name="TextBox 1"/>
          <p:cNvSpPr txBox="1">
            <a:spLocks noChangeArrowheads="1"/>
          </p:cNvSpPr>
          <p:nvPr/>
        </p:nvSpPr>
        <p:spPr bwMode="auto">
          <a:xfrm>
            <a:off x="539750" y="1563688"/>
            <a:ext cx="90011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加热时烧杯上所盖纸板上留有小孔的目的是 </a:t>
            </a:r>
            <a:r>
              <a:rPr lang="en-US" altLang="zh-CN">
                <a:cs typeface="Times New Roman" panose="02020603050405020304" pitchFamily="18" charset="0"/>
              </a:rPr>
              <a:t>_____________________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5251450" y="1520825"/>
            <a:ext cx="4216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保持烧杯内外气压平衡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752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进行实验与收集证据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实验过程中，小燕观察到水沸腾前水中气泡的情景为图丙中的</a:t>
            </a:r>
            <a:r>
              <a:rPr lang="en-US" altLang="zh-CN">
                <a:cs typeface="Times New Roman" panose="02020603050405020304" pitchFamily="18" charset="0"/>
              </a:rPr>
              <a:t>____(</a:t>
            </a:r>
            <a:r>
              <a:rPr lang="zh-CN" altLang="en-US">
                <a:cs typeface="Times New Roman" panose="02020603050405020304" pitchFamily="18" charset="0"/>
              </a:rPr>
              <a:t>选填“</a:t>
            </a:r>
            <a:r>
              <a:rPr lang="en-US" altLang="zh-CN">
                <a:cs typeface="Times New Roman" panose="02020603050405020304" pitchFamily="18" charset="0"/>
              </a:rPr>
              <a:t>a”</a:t>
            </a:r>
            <a:r>
              <a:rPr lang="zh-CN" altLang="en-US"/>
              <a:t>或</a:t>
            </a:r>
            <a:r>
              <a:rPr lang="zh-CN" altLang="en-US">
                <a:cs typeface="Times New Roman" panose="02020603050405020304" pitchFamily="18" charset="0"/>
              </a:rPr>
              <a:t>“</a:t>
            </a:r>
            <a:r>
              <a:rPr lang="en-US" altLang="zh-CN"/>
              <a:t>b</a:t>
            </a:r>
            <a:r>
              <a:rPr lang="en-US" altLang="zh-CN">
                <a:cs typeface="Times New Roman" panose="02020603050405020304" pitchFamily="18" charset="0"/>
              </a:rPr>
              <a:t>”</a:t>
            </a:r>
            <a:r>
              <a:rPr lang="en-US" altLang="zh-CN"/>
              <a:t>)</a:t>
            </a:r>
            <a:r>
              <a:rPr lang="zh-CN" altLang="en-US"/>
              <a:t>图。</a:t>
            </a:r>
            <a:endParaRPr lang="zh-CN" altLang="en-US"/>
          </a:p>
        </p:txBody>
      </p:sp>
      <p:pic>
        <p:nvPicPr>
          <p:cNvPr id="1075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63825" y="2319338"/>
            <a:ext cx="3119438" cy="212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7691438" y="1025525"/>
            <a:ext cx="569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b</a:t>
            </a:r>
            <a:r>
              <a:rPr lang="en-US" altLang="zh-CN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FF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854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(2)</a:t>
            </a:r>
            <a:r>
              <a:rPr lang="zh-CN" altLang="en-US"/>
              <a:t>下表是小燕记录的实验数据：</a:t>
            </a:r>
            <a:endParaRPr lang="zh-CN" altLang="en-US"/>
          </a:p>
        </p:txBody>
      </p:sp>
      <p:graphicFrame>
        <p:nvGraphicFramePr>
          <p:cNvPr id="108658" name="Group 114"/>
          <p:cNvGraphicFramePr>
            <a:graphicFrameLocks noGrp="1"/>
          </p:cNvGraphicFramePr>
          <p:nvPr/>
        </p:nvGraphicFramePr>
        <p:xfrm>
          <a:off x="611188" y="1527175"/>
          <a:ext cx="8029575" cy="793750"/>
        </p:xfrm>
        <a:graphic>
          <a:graphicData uri="http://schemas.openxmlformats.org/drawingml/2006/table">
            <a:tbl>
              <a:tblPr/>
              <a:tblGrid>
                <a:gridCol w="2814637"/>
                <a:gridCol w="665163"/>
                <a:gridCol w="666750"/>
                <a:gridCol w="666750"/>
                <a:gridCol w="666750"/>
                <a:gridCol w="666750"/>
                <a:gridCol w="665162"/>
                <a:gridCol w="550863"/>
                <a:gridCol w="666750"/>
              </a:tblGrid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时间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/min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1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2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3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4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5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6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7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温度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/℃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88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90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92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94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96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just" defTabSz="514350" rtl="0" eaLnBrk="0" fontAlgn="base" latin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幼圆" panose="02010509060101010101" pitchFamily="49" charset="-122"/>
                        <a:ea typeface="幼圆" pitchFamily="49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98</a:t>
                      </a:r>
                      <a:endParaRPr kumimoji="0" lang="en-US" altLang="zh-C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/>
</p:sld>
</file>

<file path=ppt/slides/slide6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957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分析与论证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小燕在第</a:t>
            </a:r>
            <a:r>
              <a:rPr lang="en-US" altLang="zh-CN">
                <a:cs typeface="Times New Roman" panose="02020603050405020304" pitchFamily="18" charset="0"/>
              </a:rPr>
              <a:t>6 min</a:t>
            </a:r>
            <a:r>
              <a:rPr lang="zh-CN" altLang="en-US">
                <a:cs typeface="Times New Roman" panose="02020603050405020304" pitchFamily="18" charset="0"/>
              </a:rPr>
              <a:t>忘记记录数据，此时的温度应为</a:t>
            </a:r>
            <a:r>
              <a:rPr lang="en-US" altLang="zh-CN">
                <a:cs typeface="Times New Roman" panose="02020603050405020304" pitchFamily="18" charset="0"/>
              </a:rPr>
              <a:t>_____℃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请将图乙中的坐标系补充完整，并根据上表数据绘出水温与时间的关系图象。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由数据及图象可知，水沸腾时，继续加热，水的温度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109571" name="Text Box 3"/>
          <p:cNvSpPr txBox="1">
            <a:spLocks noChangeArrowheads="1"/>
          </p:cNvSpPr>
          <p:nvPr/>
        </p:nvSpPr>
        <p:spPr bwMode="auto">
          <a:xfrm>
            <a:off x="5768975" y="1025525"/>
            <a:ext cx="12509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98</a:t>
            </a:r>
            <a:r>
              <a:rPr lang="en-US" altLang="zh-CN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FF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6335713" y="4254500"/>
            <a:ext cx="21621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保持不变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09573" name="Rectangle 5"/>
          <p:cNvSpPr>
            <a:spLocks noChangeArrowheads="1"/>
          </p:cNvSpPr>
          <p:nvPr/>
        </p:nvSpPr>
        <p:spPr bwMode="auto">
          <a:xfrm>
            <a:off x="1871663" y="2319338"/>
            <a:ext cx="21240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/>
              <a:t>如答图所示 </a:t>
            </a:r>
            <a:endParaRPr lang="zh-CN" altLang="en-US"/>
          </a:p>
        </p:txBody>
      </p:sp>
      <p:pic>
        <p:nvPicPr>
          <p:cNvPr id="109574" name="Picture 6" descr="JXWL-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95625" y="2751138"/>
            <a:ext cx="2016125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/>
      <p:bldP spid="109572" grpId="0"/>
      <p:bldP spid="109573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059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>
                <a:cs typeface="Times New Roman" panose="02020603050405020304" pitchFamily="18" charset="0"/>
              </a:rPr>
              <a:t>补充设问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交流与反思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endParaRPr lang="en-US" altLang="zh-CN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(1)</a:t>
            </a:r>
            <a:r>
              <a:rPr lang="zh-CN" altLang="en-US">
                <a:cs typeface="Times New Roman" panose="02020603050405020304" pitchFamily="18" charset="0"/>
              </a:rPr>
              <a:t>水在沸腾时，杯口附近会出现大量“白气”，“白气”是水蒸气遇冷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_______(</a:t>
            </a:r>
            <a:r>
              <a:rPr lang="zh-CN" altLang="en-US">
                <a:cs typeface="Times New Roman" panose="02020603050405020304" pitchFamily="18" charset="0"/>
              </a:rPr>
              <a:t>填物态变化名称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形成的。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(2)</a:t>
            </a:r>
            <a:r>
              <a:rPr lang="zh-CN" altLang="en-US">
                <a:cs typeface="Times New Roman" panose="02020603050405020304" pitchFamily="18" charset="0"/>
              </a:rPr>
              <a:t>小燕撤去酒精灯后，发现水未停止沸腾，试分析其原因：                    </a:t>
            </a:r>
            <a:r>
              <a:rPr lang="en-US" altLang="zh-CN">
                <a:cs typeface="Times New Roman" panose="02020603050405020304" pitchFamily="18" charset="0"/>
              </a:rPr>
              <a:t>_____________________________________________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110595" name="Text Box 3"/>
          <p:cNvSpPr txBox="1">
            <a:spLocks noChangeArrowheads="1"/>
          </p:cNvSpPr>
          <p:nvPr/>
        </p:nvSpPr>
        <p:spPr bwMode="auto">
          <a:xfrm>
            <a:off x="254000" y="1939925"/>
            <a:ext cx="12573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液化</a:t>
            </a:r>
            <a:r>
              <a:rPr lang="zh-CN" altLang="en-US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zh-CN" altLang="en-US">
              <a:solidFill>
                <a:srgbClr val="FF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-504825" y="2854325"/>
            <a:ext cx="76644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烧杯底和石棉网的温度高于水的沸点，水继续吸热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/>
      <p:bldP spid="110596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161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618538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(3)</a:t>
            </a:r>
            <a:r>
              <a:rPr lang="zh-CN" altLang="en-US">
                <a:cs typeface="Times New Roman" panose="02020603050405020304" pitchFamily="18" charset="0"/>
              </a:rPr>
              <a:t>如图丁所示分别是同组的小华和小明根据实验记录数据得到的沸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腾图象，小华将水加热至沸腾的时间明显较长，最有可能的原因是 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___________________________</a:t>
            </a:r>
            <a:r>
              <a:rPr lang="zh-CN" altLang="en-US">
                <a:cs typeface="Times New Roman" panose="02020603050405020304" pitchFamily="18" charset="0"/>
              </a:rPr>
              <a:t>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1116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76488" y="2319338"/>
            <a:ext cx="3708400" cy="2303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1620" name="Text Box 4"/>
          <p:cNvSpPr txBox="1">
            <a:spLocks noChangeArrowheads="1"/>
          </p:cNvSpPr>
          <p:nvPr/>
        </p:nvSpPr>
        <p:spPr bwMode="auto">
          <a:xfrm>
            <a:off x="-107950" y="1517650"/>
            <a:ext cx="45974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小华用的水的质量比小明的大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264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905033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【</a:t>
            </a:r>
            <a:r>
              <a:rPr lang="zh-CN" altLang="en-US">
                <a:solidFill>
                  <a:srgbClr val="CC0000"/>
                </a:solidFill>
                <a:cs typeface="Times New Roman" panose="02020603050405020304" pitchFamily="18" charset="0"/>
              </a:rPr>
              <a:t>拓展应用</a:t>
            </a:r>
            <a:r>
              <a:rPr lang="en-US" altLang="zh-CN">
                <a:solidFill>
                  <a:srgbClr val="CC0000"/>
                </a:solidFill>
                <a:cs typeface="Times New Roman" panose="02020603050405020304" pitchFamily="18" charset="0"/>
              </a:rPr>
              <a:t>】</a:t>
            </a:r>
            <a:r>
              <a:rPr lang="zh-CN" altLang="en-US">
                <a:cs typeface="Times New Roman" panose="02020603050405020304" pitchFamily="18" charset="0"/>
              </a:rPr>
              <a:t>通过学习，小燕终于明白妈妈用炉火炖汤时，在汤沸腾后总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是 </a:t>
            </a:r>
            <a:r>
              <a:rPr lang="en-US" altLang="zh-CN">
                <a:cs typeface="Times New Roman" panose="02020603050405020304" pitchFamily="18" charset="0"/>
              </a:rPr>
              <a:t>_________(</a:t>
            </a:r>
            <a:r>
              <a:rPr lang="zh-CN" altLang="en-US">
                <a:cs typeface="Times New Roman" panose="02020603050405020304" pitchFamily="18" charset="0"/>
              </a:rPr>
              <a:t>选填“保持大火”或“调为小火”</a:t>
            </a:r>
            <a:r>
              <a:rPr lang="en-US" altLang="zh-CN">
                <a:cs typeface="Times New Roman" panose="02020603050405020304" pitchFamily="18" charset="0"/>
              </a:rPr>
              <a:t>)</a:t>
            </a:r>
            <a:r>
              <a:rPr lang="zh-CN" altLang="en-US">
                <a:cs typeface="Times New Roman" panose="02020603050405020304" pitchFamily="18" charset="0"/>
              </a:rPr>
              <a:t>的道理。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sp>
        <p:nvSpPr>
          <p:cNvPr id="112643" name="Text Box 3"/>
          <p:cNvSpPr txBox="1">
            <a:spLocks noChangeArrowheads="1"/>
          </p:cNvSpPr>
          <p:nvPr/>
        </p:nvSpPr>
        <p:spPr bwMode="auto">
          <a:xfrm>
            <a:off x="287338" y="1025525"/>
            <a:ext cx="223202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调为小火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pic>
        <p:nvPicPr>
          <p:cNvPr id="112645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0896600" y="12242800"/>
            <a:ext cx="482600" cy="2794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117823" name="Group 63"/>
          <p:cNvGraphicFramePr>
            <a:graphicFrameLocks noGrp="1"/>
          </p:cNvGraphicFramePr>
          <p:nvPr/>
        </p:nvGraphicFramePr>
        <p:xfrm>
          <a:off x="287338" y="447675"/>
          <a:ext cx="8426450" cy="3810000"/>
        </p:xfrm>
        <a:graphic>
          <a:graphicData uri="http://schemas.openxmlformats.org/drawingml/2006/table">
            <a:tbl>
              <a:tblPr/>
              <a:tblGrid>
                <a:gridCol w="1079500"/>
                <a:gridCol w="3025775"/>
                <a:gridCol w="1979612"/>
                <a:gridCol w="2341563"/>
              </a:tblGrid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物态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变化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定义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吸、放热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defTabSz="514350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defTabSz="514350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marL="51435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marL="771525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marL="1028700" defTabSz="514350"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4859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19431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4003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2857500" defTabSz="514350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51435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举例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汽化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物质从⑦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态变为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⑧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态的过程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⑨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擦在皮肤上的酒精很快变干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液化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物质从⑩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态变为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MS Gothic" panose="020b0609070205080204" pitchFamily="49" charset="-128"/>
                        </a:rPr>
                        <a:t>⑪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态的过程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MS Gothic" panose="020b0609070205080204" pitchFamily="49" charset="-128"/>
                        </a:rPr>
                        <a:t>⑫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露、雾、白气、冰镇饮料瓶“出汗”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升华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物质从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MS Gothic" panose="020b0609070205080204" pitchFamily="49" charset="-128"/>
                        </a:rPr>
                        <a:t>⑬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态变为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MS Gothic" panose="020b0609070205080204" pitchFamily="49" charset="-128"/>
                        </a:rPr>
                        <a:t>⑭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态的过程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MS Gothic" panose="020b0609070205080204" pitchFamily="49" charset="-128"/>
                        </a:rPr>
                        <a:t>⑮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放在衣柜的樟脑丸变小了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凝华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物质从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MS Gothic" panose="020b0609070205080204" pitchFamily="49" charset="-128"/>
                        </a:rPr>
                        <a:t>⑯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态变为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MS Gothic" panose="020b0609070205080204" pitchFamily="49" charset="-128"/>
                        </a:rPr>
                        <a:t>⑰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态的过程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MS Gothic" panose="020b0609070205080204" pitchFamily="49" charset="-128"/>
                        </a:rPr>
                        <a:t>⑱</a:t>
                      </a:r>
                      <a:r>
                        <a:rPr kumimoji="0" lang="en-US" altLang="zh-C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_____</a:t>
                      </a: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热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>
                      <a:lvl1pPr algn="just" eaLnBrk="0" hangingPunct="0">
                        <a:lnSpc>
                          <a:spcPct val="110000"/>
                        </a:lnSpc>
                        <a:spcBef>
                          <a:spcPts val="900"/>
                        </a:spcBef>
                        <a:buClr>
                          <a:schemeClr val="accent1"/>
                        </a:buClr>
                        <a:buSzPct val="60000"/>
                        <a:buFont typeface="Wingdings" panose="05000000000000000000" pitchFamily="2" charset="2"/>
                        <a:defRPr sz="1600">
                          <a:solidFill>
                            <a:schemeClr val="accent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1pPr>
                      <a:lvl2pPr algn="just" eaLnBrk="0" hangingPunct="0">
                        <a:lnSpc>
                          <a:spcPct val="120000"/>
                        </a:lnSpc>
                        <a:spcAft>
                          <a:spcPts val="900"/>
                        </a:spcAft>
                        <a:buClr>
                          <a:srgbClr val="ECA280"/>
                        </a:buClr>
                        <a:buFont typeface="幼圆" panose="02010509060101010101" pitchFamily="49" charset="-122"/>
                        <a:defRPr sz="1100">
                          <a:solidFill>
                            <a:schemeClr val="tx1"/>
                          </a:solidFill>
                          <a:latin typeface="幼圆" panose="02010509060101010101" pitchFamily="49" charset="-122"/>
                          <a:ea typeface="幼圆" panose="02010509060101010101" pitchFamily="49" charset="-122"/>
                        </a:defRPr>
                      </a:lvl2pPr>
                      <a:lvl3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3pPr>
                      <a:lvl4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4pPr>
                      <a:lvl5pPr eaLnBrk="0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5pPr>
                      <a:lvl6pPr marL="18275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6pPr>
                      <a:lvl7pPr marL="22847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7pPr>
                      <a:lvl8pPr marL="27419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8pPr>
                      <a:lvl9pPr marL="3199130" indent="459105" eaLnBrk="0" fontAlgn="base" hangingPunct="0">
                        <a:lnSpc>
                          <a:spcPct val="90000"/>
                        </a:lnSpc>
                        <a:spcBef>
                          <a:spcPts val="2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幼圆" panose="02010509060101010101" pitchFamily="49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霜、雪、雾凇、灯泡灯丝变黑</a:t>
                      </a:r>
                      <a:endParaRPr kumimoji="0" lang="zh-CN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7824" name="Text Box 64"/>
          <p:cNvSpPr txBox="1">
            <a:spLocks noChangeArrowheads="1"/>
          </p:cNvSpPr>
          <p:nvPr/>
        </p:nvSpPr>
        <p:spPr bwMode="auto">
          <a:xfrm>
            <a:off x="2668588" y="10953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液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25" name="Text Box 65"/>
          <p:cNvSpPr txBox="1">
            <a:spLocks noChangeArrowheads="1"/>
          </p:cNvSpPr>
          <p:nvPr/>
        </p:nvSpPr>
        <p:spPr bwMode="auto">
          <a:xfrm>
            <a:off x="2147888" y="14255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气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26" name="Text Box 66"/>
          <p:cNvSpPr txBox="1">
            <a:spLocks noChangeArrowheads="1"/>
          </p:cNvSpPr>
          <p:nvPr/>
        </p:nvSpPr>
        <p:spPr bwMode="auto">
          <a:xfrm>
            <a:off x="5030788" y="12604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吸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27" name="Text Box 67"/>
          <p:cNvSpPr txBox="1">
            <a:spLocks noChangeArrowheads="1"/>
          </p:cNvSpPr>
          <p:nvPr/>
        </p:nvSpPr>
        <p:spPr bwMode="auto">
          <a:xfrm>
            <a:off x="2668588" y="18573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气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28" name="Text Box 68"/>
          <p:cNvSpPr txBox="1">
            <a:spLocks noChangeArrowheads="1"/>
          </p:cNvSpPr>
          <p:nvPr/>
        </p:nvSpPr>
        <p:spPr bwMode="auto">
          <a:xfrm>
            <a:off x="2147888" y="21875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液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29" name="Text Box 69"/>
          <p:cNvSpPr txBox="1">
            <a:spLocks noChangeArrowheads="1"/>
          </p:cNvSpPr>
          <p:nvPr/>
        </p:nvSpPr>
        <p:spPr bwMode="auto">
          <a:xfrm>
            <a:off x="5030788" y="20224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放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30" name="Text Box 70"/>
          <p:cNvSpPr txBox="1">
            <a:spLocks noChangeArrowheads="1"/>
          </p:cNvSpPr>
          <p:nvPr/>
        </p:nvSpPr>
        <p:spPr bwMode="auto">
          <a:xfrm>
            <a:off x="2668588" y="26066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固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31" name="Text Box 71"/>
          <p:cNvSpPr txBox="1">
            <a:spLocks noChangeArrowheads="1"/>
          </p:cNvSpPr>
          <p:nvPr/>
        </p:nvSpPr>
        <p:spPr bwMode="auto">
          <a:xfrm>
            <a:off x="2147888" y="29495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气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32" name="Text Box 72"/>
          <p:cNvSpPr txBox="1">
            <a:spLocks noChangeArrowheads="1"/>
          </p:cNvSpPr>
          <p:nvPr/>
        </p:nvSpPr>
        <p:spPr bwMode="auto">
          <a:xfrm>
            <a:off x="5030788" y="27844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吸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33" name="Text Box 73"/>
          <p:cNvSpPr txBox="1">
            <a:spLocks noChangeArrowheads="1"/>
          </p:cNvSpPr>
          <p:nvPr/>
        </p:nvSpPr>
        <p:spPr bwMode="auto">
          <a:xfrm>
            <a:off x="2668588" y="33686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气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34" name="Text Box 74"/>
          <p:cNvSpPr txBox="1">
            <a:spLocks noChangeArrowheads="1"/>
          </p:cNvSpPr>
          <p:nvPr/>
        </p:nvSpPr>
        <p:spPr bwMode="auto">
          <a:xfrm>
            <a:off x="2147888" y="37115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固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117835" name="Text Box 75"/>
          <p:cNvSpPr txBox="1">
            <a:spLocks noChangeArrowheads="1"/>
          </p:cNvSpPr>
          <p:nvPr/>
        </p:nvSpPr>
        <p:spPr bwMode="auto">
          <a:xfrm>
            <a:off x="5030788" y="3546475"/>
            <a:ext cx="696912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放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824" grpId="0"/>
      <p:bldP spid="117825" grpId="0"/>
      <p:bldP spid="117826" grpId="0"/>
      <p:bldP spid="117827" grpId="0"/>
      <p:bldP spid="117828" grpId="0"/>
      <p:bldP spid="117829" grpId="0"/>
      <p:bldP spid="117830" grpId="0"/>
      <p:bldP spid="117831" grpId="0"/>
      <p:bldP spid="117832" grpId="0"/>
      <p:bldP spid="117833" grpId="0"/>
      <p:bldP spid="117834" grpId="0"/>
      <p:bldP spid="1178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3.</a:t>
            </a:r>
            <a:r>
              <a:rPr lang="zh-CN" altLang="en-US"/>
              <a:t>晶体和非晶体</a:t>
            </a:r>
            <a:endParaRPr lang="zh-CN" altLang="en-US"/>
          </a:p>
          <a:p>
            <a:pPr eaLnBrk="1" hangingPunct="1"/>
            <a:r>
              <a:rPr lang="en-US" altLang="zh-CN"/>
              <a:t>(1)</a:t>
            </a:r>
            <a:r>
              <a:rPr lang="zh-CN" altLang="en-US"/>
              <a:t>区别：① </a:t>
            </a:r>
            <a:r>
              <a:rPr lang="en-US" altLang="zh-CN"/>
              <a:t>_______________</a:t>
            </a:r>
            <a:r>
              <a:rPr lang="zh-CN" altLang="en-US"/>
              <a:t>。</a:t>
            </a:r>
            <a:endParaRPr lang="zh-CN" altLang="en-US"/>
          </a:p>
          <a:p>
            <a:pPr eaLnBrk="1" hangingPunct="1"/>
            <a:r>
              <a:rPr lang="en-US" altLang="zh-CN"/>
              <a:t>(2)</a:t>
            </a:r>
            <a:r>
              <a:rPr lang="zh-CN" altLang="en-US"/>
              <a:t>举例：冰、海波、各种金属等为晶体；蜡、松香、玻璃、沥青等为非晶体。</a:t>
            </a:r>
            <a:endParaRPr lang="zh-CN" altLang="en-US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428750" y="1025525"/>
            <a:ext cx="30353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</a:rPr>
              <a:t>有无确定的熔点</a:t>
            </a:r>
            <a:endParaRPr lang="zh-CN" altLang="en-US">
              <a:solidFill>
                <a:srgbClr val="C4000B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1986" name="TextBox 1"/>
          <p:cNvSpPr txBox="1">
            <a:spLocks noChangeArrowheads="1"/>
          </p:cNvSpPr>
          <p:nvPr/>
        </p:nvSpPr>
        <p:spPr bwMode="auto">
          <a:xfrm>
            <a:off x="323850" y="-20638"/>
            <a:ext cx="8964613" cy="5121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 eaLnBrk="0" hangingPunct="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(3)</a:t>
            </a:r>
            <a:r>
              <a:rPr lang="zh-CN" altLang="en-US"/>
              <a:t>图象</a:t>
            </a:r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endParaRPr lang="zh-CN" altLang="en-US"/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A</a:t>
            </a:r>
            <a:r>
              <a:rPr lang="zh-CN" altLang="en-US">
                <a:cs typeface="Times New Roman" panose="02020603050405020304" pitchFamily="18" charset="0"/>
              </a:rPr>
              <a:t>．② </a:t>
            </a:r>
            <a:r>
              <a:rPr lang="en-US" altLang="zh-CN">
                <a:cs typeface="Times New Roman" panose="02020603050405020304" pitchFamily="18" charset="0"/>
              </a:rPr>
              <a:t>____</a:t>
            </a:r>
            <a:r>
              <a:rPr lang="zh-CN" altLang="en-US">
                <a:cs typeface="Times New Roman" panose="02020603050405020304" pitchFamily="18" charset="0"/>
              </a:rPr>
              <a:t>为晶体熔化图象。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特点：</a:t>
            </a:r>
            <a:r>
              <a:rPr lang="en-US" altLang="zh-CN" i="1">
                <a:cs typeface="Times New Roman" panose="02020603050405020304" pitchFamily="18" charset="0"/>
              </a:rPr>
              <a:t>AB</a:t>
            </a:r>
            <a:r>
              <a:rPr lang="zh-CN" altLang="en-US">
                <a:cs typeface="Times New Roman" panose="02020603050405020304" pitchFamily="18" charset="0"/>
              </a:rPr>
              <a:t>段持续吸热，温度升高，为③</a:t>
            </a:r>
            <a:r>
              <a:rPr lang="en-US" altLang="zh-CN">
                <a:cs typeface="Times New Roman" panose="02020603050405020304" pitchFamily="18" charset="0"/>
              </a:rPr>
              <a:t>_____</a:t>
            </a:r>
            <a:r>
              <a:rPr lang="zh-CN" altLang="en-US">
                <a:cs typeface="Times New Roman" panose="02020603050405020304" pitchFamily="18" charset="0"/>
              </a:rPr>
              <a:t>态；</a:t>
            </a:r>
            <a:r>
              <a:rPr lang="en-US" altLang="zh-CN" i="1">
                <a:cs typeface="Times New Roman" panose="02020603050405020304" pitchFamily="18" charset="0"/>
              </a:rPr>
              <a:t>BC</a:t>
            </a:r>
            <a:r>
              <a:rPr lang="zh-CN" altLang="en-US">
                <a:cs typeface="Times New Roman" panose="02020603050405020304" pitchFamily="18" charset="0"/>
              </a:rPr>
              <a:t>段持续吸热，温度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zh-CN" altLang="en-US">
                <a:cs typeface="Times New Roman" panose="02020603050405020304" pitchFamily="18" charset="0"/>
              </a:rPr>
              <a:t>④</a:t>
            </a:r>
            <a:r>
              <a:rPr lang="en-US" altLang="zh-CN">
                <a:cs typeface="Times New Roman" panose="02020603050405020304" pitchFamily="18" charset="0"/>
              </a:rPr>
              <a:t>_______</a:t>
            </a:r>
            <a:r>
              <a:rPr lang="zh-CN" altLang="en-US">
                <a:cs typeface="Times New Roman" panose="02020603050405020304" pitchFamily="18" charset="0"/>
              </a:rPr>
              <a:t>，为⑤ </a:t>
            </a:r>
            <a:r>
              <a:rPr lang="en-US" altLang="zh-CN">
                <a:cs typeface="Times New Roman" panose="02020603050405020304" pitchFamily="18" charset="0"/>
              </a:rPr>
              <a:t>_________</a:t>
            </a:r>
            <a:r>
              <a:rPr lang="zh-CN" altLang="en-US">
                <a:cs typeface="Times New Roman" panose="02020603050405020304" pitchFamily="18" charset="0"/>
              </a:rPr>
              <a:t>态；</a:t>
            </a:r>
            <a:r>
              <a:rPr lang="en-US" altLang="zh-CN" i="1">
                <a:cs typeface="Times New Roman" panose="02020603050405020304" pitchFamily="18" charset="0"/>
              </a:rPr>
              <a:t>CD</a:t>
            </a:r>
            <a:r>
              <a:rPr lang="zh-CN" altLang="en-US">
                <a:cs typeface="Times New Roman" panose="02020603050405020304" pitchFamily="18" charset="0"/>
              </a:rPr>
              <a:t>段持续吸热，温度升高，为液态。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B</a:t>
            </a:r>
            <a:r>
              <a:rPr lang="zh-CN" altLang="en-US">
                <a:cs typeface="Times New Roman" panose="02020603050405020304" pitchFamily="18" charset="0"/>
              </a:rPr>
              <a:t>．⑥ </a:t>
            </a:r>
            <a:r>
              <a:rPr lang="en-US" altLang="zh-CN">
                <a:cs typeface="Times New Roman" panose="02020603050405020304" pitchFamily="18" charset="0"/>
              </a:rPr>
              <a:t>____</a:t>
            </a:r>
            <a:r>
              <a:rPr lang="zh-CN" altLang="en-US">
                <a:cs typeface="Times New Roman" panose="02020603050405020304" pitchFamily="18" charset="0"/>
              </a:rPr>
              <a:t>为非晶体熔化图象。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C</a:t>
            </a:r>
            <a:r>
              <a:rPr lang="zh-CN" altLang="en-US">
                <a:cs typeface="Times New Roman" panose="02020603050405020304" pitchFamily="18" charset="0"/>
              </a:rPr>
              <a:t>．⑦ </a:t>
            </a:r>
            <a:r>
              <a:rPr lang="en-US" altLang="zh-CN">
                <a:cs typeface="Times New Roman" panose="02020603050405020304" pitchFamily="18" charset="0"/>
              </a:rPr>
              <a:t>____</a:t>
            </a:r>
            <a:r>
              <a:rPr lang="zh-CN" altLang="en-US">
                <a:cs typeface="Times New Roman" panose="02020603050405020304" pitchFamily="18" charset="0"/>
              </a:rPr>
              <a:t>为晶体凝固图象。</a:t>
            </a:r>
            <a:endParaRPr lang="zh-CN" altLang="en-US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CN">
                <a:cs typeface="Times New Roman" panose="02020603050405020304" pitchFamily="18" charset="0"/>
              </a:rPr>
              <a:t>D</a:t>
            </a:r>
            <a:r>
              <a:rPr lang="zh-CN" altLang="en-US">
                <a:cs typeface="Times New Roman" panose="02020603050405020304" pitchFamily="18" charset="0"/>
              </a:rPr>
              <a:t>．⑧ </a:t>
            </a:r>
            <a:r>
              <a:rPr lang="en-US" altLang="zh-CN">
                <a:cs typeface="Times New Roman" panose="02020603050405020304" pitchFamily="18" charset="0"/>
              </a:rPr>
              <a:t>____</a:t>
            </a:r>
            <a:r>
              <a:rPr lang="zh-CN" altLang="en-US">
                <a:cs typeface="Times New Roman" panose="02020603050405020304" pitchFamily="18" charset="0"/>
              </a:rPr>
              <a:t>为非晶体凝固图象。</a:t>
            </a:r>
            <a:endParaRPr lang="zh-CN" altLang="en-US">
              <a:cs typeface="Times New Roman" panose="02020603050405020304" pitchFamily="18" charset="0"/>
            </a:endParaRPr>
          </a:p>
        </p:txBody>
      </p:sp>
      <p:pic>
        <p:nvPicPr>
          <p:cNvPr id="41987" name="Picture 3" descr="18QDWL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76375" y="584200"/>
            <a:ext cx="52927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984250" y="2214563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(a)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4533900" y="2671763"/>
            <a:ext cx="11049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固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371475" y="3128963"/>
            <a:ext cx="15049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 不变 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2087563" y="3128963"/>
            <a:ext cx="1908175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zh-CN" altLang="en-US">
                <a:solidFill>
                  <a:srgbClr val="C4000B"/>
                </a:solidFill>
                <a:cs typeface="Times New Roman" panose="02020603050405020304" pitchFamily="18" charset="0"/>
              </a:rPr>
              <a:t>固液共存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984250" y="3586163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(b)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984250" y="4043363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(c)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984250" y="4500563"/>
            <a:ext cx="9017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zh-CN">
                <a:solidFill>
                  <a:srgbClr val="C4000B"/>
                </a:solidFill>
                <a:cs typeface="Times New Roman" panose="02020603050405020304" pitchFamily="18" charset="0"/>
              </a:rPr>
              <a:t>(d)</a:t>
            </a:r>
            <a:endParaRPr lang="zh-CN" altLang="en-US">
              <a:solidFill>
                <a:srgbClr val="C4000B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41989" grpId="0"/>
      <p:bldP spid="41990" grpId="0"/>
      <p:bldP spid="41991" grpId="0"/>
      <p:bldP spid="41992" grpId="0"/>
      <p:bldP spid="41993" grpId="0"/>
      <p:bldP spid="41994" grpId="0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heme/theme1.xml><?xml version="1.0" encoding="utf-8"?>
<a:theme xmlns:r="http://schemas.openxmlformats.org/officeDocument/2006/relationships"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resentationFormat>On-screen Show (16:9)</PresentationFormat>
  <Paragraphs>371</Paragraphs>
  <Slides>69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83" baseType="lpstr">
      <vt:lpstr>Arial</vt:lpstr>
      <vt:lpstr>华文中宋</vt:lpstr>
      <vt:lpstr>幼圆</vt:lpstr>
      <vt:lpstr>Wingdings</vt:lpstr>
      <vt:lpstr>Times New Roman</vt:lpstr>
      <vt:lpstr>宋体</vt:lpstr>
      <vt:lpstr>Calibri Light</vt:lpstr>
      <vt:lpstr>Calibri</vt:lpstr>
      <vt:lpstr>黑体</vt:lpstr>
      <vt:lpstr>经典繁仿黑</vt:lpstr>
      <vt:lpstr>MS Gothic</vt:lpstr>
      <vt:lpstr>等线</vt:lpstr>
      <vt:lpstr>楷体_GB2312</vt:lpstr>
      <vt:lpstr>3_A000120140530A99PPBG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20.0500</AppVersion>
  <TotalTime>0</TotalTime>
  <Application>Aspose.Slides for .NET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2020-12-30T12:26:12Z</cp:lastPrinted>
  <dcterms:created xsi:type="dcterms:W3CDTF">2020-12-30T12:26:12Z</dcterms:created>
  <dcterms:modified xsi:type="dcterms:W3CDTF">2021-01-08T11:41:35Z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