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2" r:id="rId2"/>
  </p:sldMasterIdLst>
  <p:notesMasterIdLst>
    <p:notesMasterId r:id="rId27"/>
  </p:notesMasterIdLst>
  <p:sldIdLst>
    <p:sldId id="257" r:id="rId3"/>
    <p:sldId id="260" r:id="rId4"/>
    <p:sldId id="262" r:id="rId5"/>
    <p:sldId id="263" r:id="rId6"/>
    <p:sldId id="282"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3" r:id="rId24"/>
    <p:sldId id="281" r:id="rId25"/>
    <p:sldId id="258"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作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00" d="100"/>
          <a:sy n="100" d="100"/>
        </p:scale>
        <p:origin x="15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t>2022/10/23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t>‹#›</a:t>
            </a:fld>
            <a:endParaRPr lang="zh-CN" altLang="en-US"/>
          </a:p>
        </p:txBody>
      </p:sp>
    </p:spTree>
    <p:extLst>
      <p:ext uri="{BB962C8B-B14F-4D97-AF65-F5344CB8AC3E}">
        <p14:creationId xmlns:p14="http://schemas.microsoft.com/office/powerpoint/2010/main" val="9203088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1945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1946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050B78-7ADE-4A49-916D-115781BC75B6}" type="slidenum">
              <a:rPr altLang="en-US" smtClean="0"/>
              <a:t>1</a:t>
            </a:fld>
            <a:endParaRPr lang="zh-CN" altLang="en-US"/>
          </a:p>
        </p:txBody>
      </p:sp>
    </p:spTree>
    <p:extLst>
      <p:ext uri="{BB962C8B-B14F-4D97-AF65-F5344CB8AC3E}">
        <p14:creationId xmlns:p14="http://schemas.microsoft.com/office/powerpoint/2010/main" val="26682971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2022/10/23</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2022/10/23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grpSp>
        <p:nvGrpSpPr>
          <p:cNvPr id="2" name="组合 1"/>
          <p:cNvGrpSpPr/>
          <p:nvPr userDrawn="1"/>
        </p:nvGrpSpPr>
        <p:grpSpPr bwMode="auto">
          <a:xfrm>
            <a:off x="319088" y="215900"/>
            <a:ext cx="11544300" cy="434975"/>
            <a:chOff x="319088" y="215900"/>
            <a:chExt cx="11544300" cy="434975"/>
          </a:xfrm>
        </p:grpSpPr>
        <p:grpSp>
          <p:nvGrpSpPr>
            <p:cNvPr id="3" name="组合 5"/>
            <p:cNvGrpSpPr/>
            <p:nvPr/>
          </p:nvGrpSpPr>
          <p:grpSpPr bwMode="auto">
            <a:xfrm>
              <a:off x="319088" y="215900"/>
              <a:ext cx="1595437" cy="434975"/>
              <a:chOff x="319833" y="6005359"/>
              <a:chExt cx="1770997" cy="433425"/>
            </a:xfrm>
          </p:grpSpPr>
          <p:pic>
            <p:nvPicPr>
              <p:cNvPr id="5" name="Picture 18" descr="D:\Documents\Pictures\畅言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833" y="6005359"/>
                <a:ext cx="567581" cy="4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7"/>
              <p:cNvSpPr txBox="1">
                <a:spLocks noChangeArrowheads="1"/>
              </p:cNvSpPr>
              <p:nvPr/>
            </p:nvSpPr>
            <p:spPr bwMode="auto">
              <a:xfrm>
                <a:off x="864348" y="6068633"/>
                <a:ext cx="1226482" cy="368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sym typeface="+mn-ea"/>
                  </a:rPr>
                  <a:t>畅言教育</a:t>
                </a:r>
              </a:p>
            </p:txBody>
          </p:sp>
        </p:grpSp>
        <p:pic>
          <p:nvPicPr>
            <p:cNvPr id="4" name="图片 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39513" y="252413"/>
              <a:ext cx="523875"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组合 1"/>
          <p:cNvGrpSpPr/>
          <p:nvPr userDrawn="1"/>
        </p:nvGrpSpPr>
        <p:grpSpPr bwMode="auto">
          <a:xfrm>
            <a:off x="0" y="876300"/>
            <a:ext cx="8143875" cy="3740150"/>
            <a:chOff x="-1" y="869694"/>
            <a:chExt cx="8144452" cy="3740406"/>
          </a:xfrm>
        </p:grpSpPr>
        <p:sp>
          <p:nvSpPr>
            <p:cNvPr id="8" name="矩形 14"/>
            <p:cNvSpPr>
              <a:spLocks noChangeArrowheads="1"/>
            </p:cNvSpPr>
            <p:nvPr/>
          </p:nvSpPr>
          <p:spPr bwMode="auto">
            <a:xfrm rot="10800000">
              <a:off x="-1" y="869694"/>
              <a:ext cx="8144452" cy="3740406"/>
            </a:xfrm>
            <a:prstGeom prst="rect">
              <a:avLst/>
            </a:prstGeom>
            <a:gradFill flip="none" rotWithShape="1">
              <a:gsLst>
                <a:gs pos="917">
                  <a:schemeClr val="bg1"/>
                </a:gs>
                <a:gs pos="37000">
                  <a:srgbClr val="E6FBFE">
                    <a:alpha val="80000"/>
                  </a:srgbClr>
                </a:gs>
                <a:gs pos="100000">
                  <a:srgbClr val="57D2E3"/>
                </a:gs>
              </a:gsLst>
              <a:lin ang="0" scaled="1"/>
              <a:tileRect/>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dirty="0"/>
            </a:p>
          </p:txBody>
        </p:sp>
        <p:pic>
          <p:nvPicPr>
            <p:cNvPr id="9" name="图片 28"/>
            <p:cNvPicPr>
              <a:picLocks noChangeAspect="1" noChangeArrowheads="1"/>
            </p:cNvPicPr>
            <p:nvPr/>
          </p:nvPicPr>
          <p:blipFill>
            <a:blip r:embed="rId4">
              <a:extLst>
                <a:ext uri="{28A0092B-C50C-407E-A947-70E740481C1C}">
                  <a14:useLocalDpi xmlns:a14="http://schemas.microsoft.com/office/drawing/2010/main" val="0"/>
                </a:ext>
              </a:extLst>
            </a:blip>
            <a:srcRect l="368" t="9363" r="29749" b="-82"/>
            <a:stretch>
              <a:fillRect/>
            </a:stretch>
          </p:blipFill>
          <p:spPr bwMode="auto">
            <a:xfrm>
              <a:off x="0" y="869694"/>
              <a:ext cx="8144450" cy="3336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矩形 14"/>
          <p:cNvSpPr>
            <a:spLocks noChangeArrowheads="1"/>
          </p:cNvSpPr>
          <p:nvPr/>
        </p:nvSpPr>
        <p:spPr bwMode="auto">
          <a:xfrm>
            <a:off x="6531" y="1536700"/>
            <a:ext cx="8144451" cy="2298699"/>
          </a:xfrm>
          <a:prstGeom prst="rect">
            <a:avLst/>
          </a:prstGeom>
          <a:gradFill>
            <a:gsLst>
              <a:gs pos="917">
                <a:schemeClr val="bg1">
                  <a:alpha val="28000"/>
                </a:schemeClr>
              </a:gs>
              <a:gs pos="31000">
                <a:srgbClr val="E6FBFE">
                  <a:alpha val="80000"/>
                </a:srgbClr>
              </a:gs>
              <a:gs pos="79000">
                <a:srgbClr val="57D2E3"/>
              </a:gs>
            </a:gsLst>
            <a:lin ang="0" scaled="1"/>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矩形 14"/>
          <p:cNvSpPr>
            <a:spLocks noChangeArrowheads="1"/>
          </p:cNvSpPr>
          <p:nvPr/>
        </p:nvSpPr>
        <p:spPr bwMode="auto">
          <a:xfrm>
            <a:off x="-2" y="171611"/>
            <a:ext cx="12192001" cy="521785"/>
          </a:xfrm>
          <a:prstGeom prst="rect">
            <a:avLst/>
          </a:prstGeom>
          <a:gradFill flip="none" rotWithShape="1">
            <a:gsLst>
              <a:gs pos="917">
                <a:schemeClr val="bg1"/>
              </a:gs>
              <a:gs pos="37000">
                <a:srgbClr val="E6FBFE">
                  <a:alpha val="80000"/>
                </a:srgbClr>
              </a:gs>
              <a:gs pos="100000">
                <a:srgbClr val="57D2E3"/>
              </a:gs>
            </a:gsLst>
            <a:lin ang="10800000" scaled="1"/>
            <a:tileRect/>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a:p>
        </p:txBody>
      </p:sp>
      <p:pic>
        <p:nvPicPr>
          <p:cNvPr id="3" name="图片 21"/>
          <p:cNvPicPr>
            <a:picLocks noChangeAspect="1" noChangeArrowheads="1"/>
          </p:cNvPicPr>
          <p:nvPr userDrawn="1"/>
        </p:nvPicPr>
        <p:blipFill>
          <a:blip r:embed="rId2">
            <a:extLst>
              <a:ext uri="{28A0092B-C50C-407E-A947-70E740481C1C}">
                <a14:useLocalDpi xmlns:a14="http://schemas.microsoft.com/office/drawing/2010/main" val="0"/>
              </a:ext>
            </a:extLst>
          </a:blip>
          <a:srcRect l="-2669" t="12558" r="-10663" b="70840"/>
          <a:stretch>
            <a:fillRect/>
          </a:stretch>
        </p:blipFill>
        <p:spPr bwMode="auto">
          <a:xfrm>
            <a:off x="2233613" y="182563"/>
            <a:ext cx="9958387"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5"/>
          <p:cNvGrpSpPr/>
          <p:nvPr userDrawn="1"/>
        </p:nvGrpSpPr>
        <p:grpSpPr bwMode="auto">
          <a:xfrm>
            <a:off x="319088" y="215900"/>
            <a:ext cx="1595437" cy="434975"/>
            <a:chOff x="319833" y="6005359"/>
            <a:chExt cx="1770997" cy="433425"/>
          </a:xfrm>
        </p:grpSpPr>
        <p:pic>
          <p:nvPicPr>
            <p:cNvPr id="5" name="Picture 18" descr="D:\Documents\Pictures\畅言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833" y="6005359"/>
              <a:ext cx="567581" cy="4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7"/>
            <p:cNvSpPr txBox="1">
              <a:spLocks noChangeArrowheads="1"/>
            </p:cNvSpPr>
            <p:nvPr/>
          </p:nvSpPr>
          <p:spPr bwMode="auto">
            <a:xfrm>
              <a:off x="864348" y="6068633"/>
              <a:ext cx="1226482" cy="368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sym typeface="+mn-ea"/>
                </a:rPr>
                <a:t>畅言教育</a:t>
              </a:r>
            </a:p>
          </p:txBody>
        </p:sp>
      </p:grpSp>
      <p:pic>
        <p:nvPicPr>
          <p:cNvPr id="7" name="图片 28"/>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339513" y="252413"/>
            <a:ext cx="523875"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8"/>
          <p:cNvSpPr>
            <a:spLocks noChangeArrowheads="1"/>
          </p:cNvSpPr>
          <p:nvPr userDrawn="1"/>
        </p:nvSpPr>
        <p:spPr bwMode="auto">
          <a:xfrm>
            <a:off x="8199438" y="280988"/>
            <a:ext cx="31273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buFont typeface="Arial" panose="020B0604020202020204" pitchFamily="34" charset="0"/>
              <a:buNone/>
              <a:defRPr/>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人民教育</a:t>
            </a:r>
            <a:r>
              <a:rPr lang="zh-CN" altLang="zh-CN" sz="16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出版社 </a:t>
            </a: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八</a:t>
            </a:r>
            <a:r>
              <a:rPr lang="zh-CN" altLang="zh-CN" sz="16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年级</a:t>
            </a: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 </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sym typeface="+mn-ea"/>
              </a:rPr>
              <a:t>|</a:t>
            </a: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 </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mn-ea"/>
              </a:rPr>
              <a:t>上</a:t>
            </a:r>
            <a:r>
              <a:rPr lang="zh-CN" altLang="zh-CN" sz="1600" dirty="0">
                <a:solidFill>
                  <a:schemeClr val="tx1">
                    <a:lumMod val="85000"/>
                    <a:lumOff val="15000"/>
                  </a:schemeClr>
                </a:solidFill>
                <a:latin typeface="微软雅黑" panose="020B0503020204020204" pitchFamily="34" charset="-122"/>
                <a:ea typeface="微软雅黑" panose="020B0503020204020204" pitchFamily="34" charset="-122"/>
                <a:sym typeface="+mn-ea"/>
              </a:rPr>
              <a:t>册</a:t>
            </a: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    </a:t>
            </a:r>
            <a:endPar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grpSp>
        <p:nvGrpSpPr>
          <p:cNvPr id="2" name="组合 2"/>
          <p:cNvGrpSpPr/>
          <p:nvPr userDrawn="1"/>
        </p:nvGrpSpPr>
        <p:grpSpPr bwMode="auto">
          <a:xfrm>
            <a:off x="0" y="839788"/>
            <a:ext cx="12192000" cy="3122612"/>
            <a:chOff x="0" y="839788"/>
            <a:chExt cx="12192000" cy="3122612"/>
          </a:xfrm>
        </p:grpSpPr>
        <p:sp>
          <p:nvSpPr>
            <p:cNvPr id="3" name="矩形 14"/>
            <p:cNvSpPr>
              <a:spLocks noChangeArrowheads="1"/>
            </p:cNvSpPr>
            <p:nvPr/>
          </p:nvSpPr>
          <p:spPr bwMode="auto">
            <a:xfrm>
              <a:off x="0" y="840303"/>
              <a:ext cx="12192000" cy="3120789"/>
            </a:xfrm>
            <a:prstGeom prst="rect">
              <a:avLst/>
            </a:prstGeom>
            <a:solidFill>
              <a:srgbClr val="57D2E3"/>
            </a:solidFill>
            <a:ln>
              <a:noFill/>
            </a:ln>
            <a:effectLst>
              <a:reflection blurRad="6350" stA="50000" endA="300" endPos="5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a:p>
          </p:txBody>
        </p:sp>
        <p:pic>
          <p:nvPicPr>
            <p:cNvPr id="4" name="图片 28"/>
            <p:cNvPicPr>
              <a:picLocks noChangeAspect="1" noChangeArrowheads="1"/>
            </p:cNvPicPr>
            <p:nvPr/>
          </p:nvPicPr>
          <p:blipFill>
            <a:blip r:embed="rId2">
              <a:extLst>
                <a:ext uri="{28A0092B-C50C-407E-A947-70E740481C1C}">
                  <a14:useLocalDpi xmlns:a14="http://schemas.microsoft.com/office/drawing/2010/main" val="0"/>
                </a:ext>
              </a:extLst>
            </a:blip>
            <a:srcRect t="9363" b="14136"/>
            <a:stretch>
              <a:fillRect/>
            </a:stretch>
          </p:blipFill>
          <p:spPr bwMode="auto">
            <a:xfrm>
              <a:off x="280416" y="839788"/>
              <a:ext cx="11640122" cy="3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矩形 14"/>
          <p:cNvSpPr>
            <a:spLocks noChangeArrowheads="1"/>
          </p:cNvSpPr>
          <p:nvPr/>
        </p:nvSpPr>
        <p:spPr bwMode="auto">
          <a:xfrm>
            <a:off x="-2" y="2127509"/>
            <a:ext cx="12192001" cy="1356797"/>
          </a:xfrm>
          <a:prstGeom prst="rect">
            <a:avLst/>
          </a:prstGeom>
          <a:gradFill>
            <a:gsLst>
              <a:gs pos="917">
                <a:schemeClr val="bg1"/>
              </a:gs>
              <a:gs pos="37000">
                <a:srgbClr val="E6FBFE">
                  <a:alpha val="80000"/>
                </a:srgbClr>
              </a:gs>
              <a:gs pos="100000">
                <a:srgbClr val="57D2E3"/>
              </a:gs>
            </a:gsLst>
            <a:lin ang="10800000" scaled="1"/>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a:p>
        </p:txBody>
      </p:sp>
      <p:grpSp>
        <p:nvGrpSpPr>
          <p:cNvPr id="6" name="组合 1"/>
          <p:cNvGrpSpPr/>
          <p:nvPr userDrawn="1"/>
        </p:nvGrpSpPr>
        <p:grpSpPr bwMode="auto">
          <a:xfrm>
            <a:off x="2646363" y="1322388"/>
            <a:ext cx="7770812" cy="1974850"/>
            <a:chOff x="2646363" y="1322388"/>
            <a:chExt cx="7770812" cy="1974850"/>
          </a:xfrm>
        </p:grpSpPr>
        <p:sp>
          <p:nvSpPr>
            <p:cNvPr id="7" name="矩形 8"/>
            <p:cNvSpPr>
              <a:spLocks noChangeArrowheads="1"/>
            </p:cNvSpPr>
            <p:nvPr/>
          </p:nvSpPr>
          <p:spPr bwMode="auto">
            <a:xfrm>
              <a:off x="2646363" y="2373313"/>
              <a:ext cx="77708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5400" b="1" spc="600" dirty="0">
                  <a:solidFill>
                    <a:schemeClr val="tx1">
                      <a:lumMod val="75000"/>
                      <a:lumOff val="25000"/>
                    </a:schemeClr>
                  </a:solidFill>
                  <a:latin typeface="微软雅黑" panose="020B0503020204020204" pitchFamily="34" charset="-122"/>
                  <a:ea typeface="微软雅黑" panose="020B0503020204020204" pitchFamily="34" charset="-122"/>
                  <a:sym typeface="+mn-ea"/>
                </a:rPr>
                <a:t>谢谢观看！</a:t>
              </a:r>
            </a:p>
          </p:txBody>
        </p:sp>
        <p:grpSp>
          <p:nvGrpSpPr>
            <p:cNvPr id="8" name="组合 5"/>
            <p:cNvGrpSpPr/>
            <p:nvPr/>
          </p:nvGrpSpPr>
          <p:grpSpPr bwMode="auto">
            <a:xfrm>
              <a:off x="4973638" y="1322388"/>
              <a:ext cx="2373312" cy="647700"/>
              <a:chOff x="319833" y="6005359"/>
              <a:chExt cx="1770997" cy="433425"/>
            </a:xfrm>
          </p:grpSpPr>
          <p:pic>
            <p:nvPicPr>
              <p:cNvPr id="9" name="Picture 18" descr="D:\Documents\Pictures\畅言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833" y="6005359"/>
                <a:ext cx="567581" cy="4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7"/>
              <p:cNvSpPr txBox="1">
                <a:spLocks noChangeArrowheads="1"/>
              </p:cNvSpPr>
              <p:nvPr/>
            </p:nvSpPr>
            <p:spPr bwMode="auto">
              <a:xfrm>
                <a:off x="864755" y="6104154"/>
                <a:ext cx="1226075" cy="309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400" b="1">
                    <a:solidFill>
                      <a:schemeClr val="bg1"/>
                    </a:solidFill>
                    <a:latin typeface="微软雅黑" panose="020B0503020204020204" pitchFamily="34" charset="-122"/>
                    <a:ea typeface="微软雅黑" panose="020B0503020204020204" pitchFamily="34" charset="-122"/>
                    <a:sym typeface="+mn-ea"/>
                  </a:rPr>
                  <a:t>畅言教育</a:t>
                </a:r>
              </a:p>
            </p:txBody>
          </p:sp>
        </p:grpSp>
      </p:grpSp>
      <p:grpSp>
        <p:nvGrpSpPr>
          <p:cNvPr id="11" name="组合 3"/>
          <p:cNvGrpSpPr/>
          <p:nvPr userDrawn="1"/>
        </p:nvGrpSpPr>
        <p:grpSpPr bwMode="auto">
          <a:xfrm>
            <a:off x="5326063" y="4156075"/>
            <a:ext cx="1666875" cy="2038350"/>
            <a:chOff x="5326063" y="4156075"/>
            <a:chExt cx="1666875" cy="2038350"/>
          </a:xfrm>
        </p:grpSpPr>
        <p:sp>
          <p:nvSpPr>
            <p:cNvPr id="12" name="矩形 8"/>
            <p:cNvSpPr>
              <a:spLocks noChangeArrowheads="1"/>
            </p:cNvSpPr>
            <p:nvPr/>
          </p:nvSpPr>
          <p:spPr bwMode="auto">
            <a:xfrm>
              <a:off x="5326063" y="5645150"/>
              <a:ext cx="166687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defRPr/>
              </a:pPr>
              <a:r>
                <a:rPr lang="zh-CN" altLang="en-US" sz="1050" dirty="0">
                  <a:solidFill>
                    <a:srgbClr val="767171"/>
                  </a:solidFill>
                  <a:latin typeface="微软雅黑" panose="020B0503020204020204" pitchFamily="34" charset="-122"/>
                  <a:ea typeface="微软雅黑" panose="020B0503020204020204" pitchFamily="34" charset="-122"/>
                  <a:sym typeface="+mn-ea"/>
                </a:rPr>
                <a:t>畅言教育二维码</a:t>
              </a:r>
              <a:endParaRPr lang="en-US" altLang="zh-CN" sz="1050" dirty="0">
                <a:solidFill>
                  <a:srgbClr val="767171"/>
                </a:solidFill>
                <a:latin typeface="微软雅黑" panose="020B0503020204020204" pitchFamily="34" charset="-122"/>
                <a:ea typeface="微软雅黑" panose="020B0503020204020204" pitchFamily="34" charset="-122"/>
                <a:sym typeface="+mn-ea"/>
              </a:endParaRPr>
            </a:p>
            <a:p>
              <a:pPr algn="ctr" eaLnBrk="1" hangingPunct="1">
                <a:lnSpc>
                  <a:spcPct val="150000"/>
                </a:lnSpc>
                <a:buFont typeface="Arial" panose="020B0604020202020204" pitchFamily="34" charset="0"/>
                <a:buNone/>
                <a:defRPr/>
              </a:pPr>
              <a:r>
                <a:rPr lang="zh-CN" altLang="en-US" sz="1050" dirty="0">
                  <a:solidFill>
                    <a:srgbClr val="767171"/>
                  </a:solidFill>
                  <a:latin typeface="微软雅黑" panose="020B0503020204020204" pitchFamily="34" charset="-122"/>
                  <a:ea typeface="微软雅黑" panose="020B0503020204020204" pitchFamily="34" charset="-122"/>
                  <a:sym typeface="+mn-ea"/>
                </a:rPr>
                <a:t>扫一扫，提出你的建议！</a:t>
              </a:r>
            </a:p>
          </p:txBody>
        </p:sp>
        <p:pic>
          <p:nvPicPr>
            <p:cNvPr id="13" name="图片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26075" y="4156075"/>
              <a:ext cx="1466850"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2816669"/>
            <a:ext cx="7315200" cy="1307275"/>
          </a:xfrm>
        </p:spPr>
        <p:txBody>
          <a:bodyPr/>
          <a:lstStyle>
            <a:lvl1pPr algn="ctr">
              <a:defRPr/>
            </a:lvl1pPr>
          </a:lstStyle>
          <a:p>
            <a:r>
              <a:rPr lang="zh-CN" altLang="en-US" dirty="0"/>
              <a:t>单击此处编辑母版标题样式</a:t>
            </a:r>
          </a:p>
        </p:txBody>
      </p:sp>
      <p:sp>
        <p:nvSpPr>
          <p:cNvPr id="3" name="日期占位符 2"/>
          <p:cNvSpPr>
            <a:spLocks noGrp="1"/>
          </p:cNvSpPr>
          <p:nvPr>
            <p:ph type="dt" sz="half" idx="10"/>
          </p:nvPr>
        </p:nvSpPr>
        <p:spPr/>
        <p:txBody>
          <a:bodyPr/>
          <a:lstStyle/>
          <a:p>
            <a:fld id="{C34FCE23-231B-4CFE-A76F-252AEF0EE017}" type="datetimeFigureOut">
              <a:rPr lang="zh-CN" altLang="en-US" smtClean="0"/>
              <a:t>2022/10/23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F6536A5-DAEE-4F65-B2D5-30A7A77F84CB}" type="slidenum">
              <a:rPr lang="zh-CN" altLang="en-US" smtClean="0"/>
              <a:t>‹#›</a:t>
            </a:fld>
            <a:endParaRPr lang="zh-CN" altLang="en-US"/>
          </a:p>
        </p:txBody>
      </p:sp>
      <p:sp>
        <p:nvSpPr>
          <p:cNvPr id="9" name="副标题 2"/>
          <p:cNvSpPr>
            <a:spLocks noGrp="1"/>
          </p:cNvSpPr>
          <p:nvPr>
            <p:ph type="subTitle" idx="1"/>
          </p:nvPr>
        </p:nvSpPr>
        <p:spPr>
          <a:xfrm>
            <a:off x="838200" y="4123944"/>
            <a:ext cx="7315200" cy="759650"/>
          </a:xfrm>
        </p:spPr>
        <p:txBody>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Tree>
    <p:extLst>
      <p:ext uri="{BB962C8B-B14F-4D97-AF65-F5344CB8AC3E}">
        <p14:creationId xmlns:p14="http://schemas.microsoft.com/office/powerpoint/2010/main" val="7717715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960"/>
          </a:xfrm>
        </p:spPr>
        <p:txBody>
          <a:bodyPr anchor="ctr" anchorCtr="0">
            <a:normAutofit/>
          </a:bodyPr>
          <a:lstStyle>
            <a:lvl1pPr algn="ctr">
              <a:defRPr sz="4000">
                <a:solidFill>
                  <a:schemeClr val="tx1">
                    <a:lumMod val="85000"/>
                    <a:lumOff val="15000"/>
                  </a:schemeClr>
                </a:solidFill>
              </a:defRPr>
            </a:lvl1pPr>
          </a:lstStyle>
          <a:p>
            <a:r>
              <a:rPr lang="zh-CN" altLang="en-US" dirty="0"/>
              <a:t>单击此处编辑母版标题样式</a:t>
            </a:r>
          </a:p>
        </p:txBody>
      </p:sp>
      <p:sp>
        <p:nvSpPr>
          <p:cNvPr id="19" name="内容占位符 2"/>
          <p:cNvSpPr>
            <a:spLocks noGrp="1"/>
          </p:cNvSpPr>
          <p:nvPr>
            <p:ph idx="1"/>
          </p:nvPr>
        </p:nvSpPr>
        <p:spPr>
          <a:xfrm>
            <a:off x="838200" y="1152144"/>
            <a:ext cx="10515600" cy="5024819"/>
          </a:xfrm>
        </p:spPr>
        <p:txBody>
          <a:bodyPr/>
          <a:lstStyle>
            <a:lvl1pPr marL="0" indent="0">
              <a:lnSpc>
                <a:spcPct val="100000"/>
              </a:lnSpc>
              <a:buNone/>
              <a:defRPr/>
            </a:lvl1pPr>
            <a:lvl2pPr marL="457200" indent="0">
              <a:lnSpc>
                <a:spcPct val="100000"/>
              </a:lnSpc>
              <a:buNone/>
              <a:defRPr/>
            </a:lvl2pPr>
            <a:lvl3pPr>
              <a:lnSpc>
                <a:spcPct val="100000"/>
              </a:lnSpc>
              <a:defRPr>
                <a:solidFill>
                  <a:schemeClr val="tx1">
                    <a:lumMod val="65000"/>
                    <a:lumOff val="35000"/>
                  </a:schemeClr>
                </a:solidFill>
                <a:latin typeface="黑体" panose="02010609060101010101" pitchFamily="49" charset="-122"/>
                <a:ea typeface="黑体" panose="02010609060101010101" pitchFamily="49" charset="-122"/>
              </a:defRPr>
            </a:lvl3pPr>
            <a:lvl4pPr>
              <a:defRPr>
                <a:latin typeface="楷体" panose="02010609060101010101" pitchFamily="49" charset="-122"/>
                <a:ea typeface="楷体" panose="02010609060101010101" pitchFamily="49" charset="-122"/>
              </a:defRPr>
            </a:lvl4pPr>
            <a:lvl5pPr>
              <a:defRPr>
                <a:latin typeface="楷体" panose="02010609060101010101" pitchFamily="49" charset="-122"/>
                <a:ea typeface="楷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Tree>
    <p:extLst>
      <p:ext uri="{BB962C8B-B14F-4D97-AF65-F5344CB8AC3E}">
        <p14:creationId xmlns:p14="http://schemas.microsoft.com/office/powerpoint/2010/main" val="24331536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2212848"/>
            <a:ext cx="6815328" cy="1297114"/>
          </a:xfrm>
        </p:spPr>
        <p:txBody>
          <a:bodyPr anchor="ctr" anchorCtr="0"/>
          <a:lstStyle>
            <a:lvl1pPr algn="ctr">
              <a:defRPr sz="6000">
                <a:solidFill>
                  <a:schemeClr val="tx1">
                    <a:lumMod val="65000"/>
                    <a:lumOff val="35000"/>
                  </a:schemeClr>
                </a:solidFill>
              </a:defRPr>
            </a:lvl1pPr>
          </a:lstStyle>
          <a:p>
            <a:r>
              <a:rPr lang="zh-CN" altLang="en-US" dirty="0"/>
              <a:t>再 见</a:t>
            </a:r>
          </a:p>
        </p:txBody>
      </p:sp>
      <p:sp>
        <p:nvSpPr>
          <p:cNvPr id="4" name="日期占位符 3"/>
          <p:cNvSpPr>
            <a:spLocks noGrp="1"/>
          </p:cNvSpPr>
          <p:nvPr>
            <p:ph type="dt" sz="half" idx="10"/>
          </p:nvPr>
        </p:nvSpPr>
        <p:spPr/>
        <p:txBody>
          <a:bodyPr/>
          <a:lstStyle>
            <a:lvl1pPr>
              <a:defRPr>
                <a:solidFill>
                  <a:schemeClr val="tx1"/>
                </a:solidFill>
              </a:defRPr>
            </a:lvl1pPr>
          </a:lstStyle>
          <a:p>
            <a:fld id="{C34FCE23-231B-4CFE-A76F-252AEF0EE017}" type="datetimeFigureOut">
              <a:rPr lang="zh-CN" altLang="en-US" smtClean="0"/>
              <a:pPr/>
              <a:t>2022/10/23</a:t>
            </a:fld>
            <a:endParaRPr lang="zh-CN" altLang="en-US" dirty="0"/>
          </a:p>
        </p:txBody>
      </p:sp>
      <p:sp>
        <p:nvSpPr>
          <p:cNvPr id="5" name="页脚占位符 4"/>
          <p:cNvSpPr>
            <a:spLocks noGrp="1"/>
          </p:cNvSpPr>
          <p:nvPr>
            <p:ph type="ftr" sz="quarter" idx="11"/>
          </p:nvPr>
        </p:nvSpPr>
        <p:spPr/>
        <p:txBody>
          <a:bodyPr/>
          <a:lstStyle>
            <a:lvl1pPr>
              <a:defRPr>
                <a:solidFill>
                  <a:schemeClr val="tx1"/>
                </a:solidFill>
              </a:defRPr>
            </a:lvl1pPr>
          </a:lstStyle>
          <a:p>
            <a:endParaRPr lang="zh-CN" altLang="en-US" dirty="0"/>
          </a:p>
        </p:txBody>
      </p:sp>
      <p:sp>
        <p:nvSpPr>
          <p:cNvPr id="6" name="灯片编号占位符 5"/>
          <p:cNvSpPr>
            <a:spLocks noGrp="1"/>
          </p:cNvSpPr>
          <p:nvPr>
            <p:ph type="sldNum" sz="quarter" idx="12"/>
          </p:nvPr>
        </p:nvSpPr>
        <p:spPr/>
        <p:txBody>
          <a:bodyPr/>
          <a:lstStyle>
            <a:lvl1pPr>
              <a:defRPr>
                <a:solidFill>
                  <a:schemeClr val="tx1"/>
                </a:solidFill>
              </a:defRPr>
            </a:lvl1pPr>
          </a:lstStyle>
          <a:p>
            <a:fld id="{BF6536A5-DAEE-4F65-B2D5-30A7A77F84CB}" type="slidenum">
              <a:rPr lang="zh-CN" altLang="en-US" smtClean="0"/>
              <a:pPr/>
              <a:t>‹#›</a:t>
            </a:fld>
            <a:endParaRPr lang="zh-CN" altLang="en-US" dirty="0"/>
          </a:p>
        </p:txBody>
      </p:sp>
    </p:spTree>
    <p:extLst>
      <p:ext uri="{BB962C8B-B14F-4D97-AF65-F5344CB8AC3E}">
        <p14:creationId xmlns:p14="http://schemas.microsoft.com/office/powerpoint/2010/main" val="29987386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2022/10/23</a:t>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t>2022/10/23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p:txBody>
          <a:bodyPr/>
          <a:lstStyle/>
          <a:p>
            <a:fld id="{760FBDFE-C587-4B4C-A407-44438C67B59E}" type="datetimeFigureOut">
              <a:rPr lang="zh-CN" altLang="en-US" smtClean="0"/>
              <a:t>2022/10/23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2022/10/23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p>
        </p:txBody>
      </p:sp>
      <p:sp>
        <p:nvSpPr>
          <p:cNvPr id="3" name="日期占位符 2"/>
          <p:cNvSpPr>
            <a:spLocks noGrp="1"/>
          </p:cNvSpPr>
          <p:nvPr>
            <p:ph type="dt" sz="half" idx="10"/>
          </p:nvPr>
        </p:nvSpPr>
        <p:spPr/>
        <p:txBody>
          <a:bodyPr/>
          <a:lstStyle/>
          <a:p>
            <a:fld id="{20DD7636-5BE1-44BC-BB5F-15739D9E18E1}" type="datetimeFigureOut">
              <a:rPr lang="zh-CN" altLang="en-US" smtClean="0"/>
              <a:t>2022/10/23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2022/10/23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2022/10/23</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2022/10/23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3.xml"/><Relationship Id="rId2" Type="http://schemas.openxmlformats.org/officeDocument/2006/relationships/slideLayout" Target="../slideLayouts/slideLayout2.xml"/><Relationship Id="rId16"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5" Type="http://schemas.openxmlformats.org/officeDocument/2006/relationships/image" Target="../media/image6.jp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t>2022/10/23</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11"/>
          <p:cNvPicPr>
            <a:picLocks noChangeAspect="1"/>
          </p:cNvPicPr>
          <p:nvPr/>
        </p:nvPicPr>
        <p:blipFill>
          <a:blip r:embed="rId18"/>
          <a:stretch>
            <a:fillRect/>
          </a:stretch>
        </p:blipFill>
        <p:spPr>
          <a:xfrm>
            <a:off x="11049000" y="6413500"/>
            <a:ext cx="1016000" cy="3937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2816669"/>
            <a:ext cx="10515600" cy="1307275"/>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4123944"/>
            <a:ext cx="10515600" cy="152704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4FCE23-231B-4CFE-A76F-252AEF0EE017}" type="datetimeFigureOut">
              <a:rPr lang="zh-CN" altLang="en-US" smtClean="0"/>
              <a:t>2022/10/23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6536A5-DAEE-4F65-B2D5-30A7A77F84CB}" type="slidenum">
              <a:rPr lang="zh-CN" altLang="en-US" smtClean="0"/>
              <a:t>‹#›</a:t>
            </a:fld>
            <a:endParaRPr lang="zh-CN" altLang="en-US"/>
          </a:p>
        </p:txBody>
      </p:sp>
    </p:spTree>
    <p:extLst>
      <p:ext uri="{BB962C8B-B14F-4D97-AF65-F5344CB8AC3E}">
        <p14:creationId xmlns:p14="http://schemas.microsoft.com/office/powerpoint/2010/main" val="152753323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Lst>
  <p:txStyles>
    <p:titleStyle>
      <a:lvl1pPr algn="l" defTabSz="914400" rtl="0" eaLnBrk="1" latinLnBrk="0" hangingPunct="1">
        <a:lnSpc>
          <a:spcPct val="100000"/>
        </a:lnSpc>
        <a:spcBef>
          <a:spcPct val="0"/>
        </a:spcBef>
        <a:buNone/>
        <a:defRPr sz="4400" b="1" kern="1200" baseline="0">
          <a:solidFill>
            <a:schemeClr val="tx1">
              <a:lumMod val="65000"/>
              <a:lumOff val="35000"/>
            </a:schemeClr>
          </a:solidFill>
          <a:latin typeface="Times New Roman" panose="02020603050405020304" pitchFamily="18" charset="0"/>
          <a:ea typeface="黑体" panose="02010609060101010101" pitchFamily="49" charset="-122"/>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baseline="0">
          <a:solidFill>
            <a:schemeClr val="tx1">
              <a:lumMod val="65000"/>
              <a:lumOff val="35000"/>
            </a:schemeClr>
          </a:solidFill>
          <a:latin typeface="Times New Roman" panose="02020603050405020304" pitchFamily="18" charset="0"/>
          <a:ea typeface="黑体" panose="02010609060101010101" pitchFamily="49" charset="-122"/>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baseline="0">
          <a:solidFill>
            <a:schemeClr val="tx1">
              <a:lumMod val="65000"/>
              <a:lumOff val="35000"/>
            </a:schemeClr>
          </a:solidFill>
          <a:latin typeface="Times New Roman" panose="02020603050405020304" pitchFamily="18" charset="0"/>
          <a:ea typeface="黑体" panose="020106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5.xml"/><Relationship Id="rId4" Type="http://schemas.openxmlformats.org/officeDocument/2006/relationships/image" Target="../media/image32.jpeg"/></Relationships>
</file>

<file path=ppt/slides/_rels/slide1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5.xml"/><Relationship Id="rId4" Type="http://schemas.openxmlformats.org/officeDocument/2006/relationships/image" Target="../media/image35.jpeg"/></Relationships>
</file>

<file path=ppt/slides/_rels/slide1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hyperlink" Target="http://image.baidu.com/i?ct=503316480&amp;z=0&amp;tn=baiduimagedetail&amp;word=%BC%D2%D3%C3%D7%CF%CD%E2%CF%DF%C9%B1%BE%FA%B5%C6&amp;in=2331&amp;cl=2&amp;cm=1&amp;sc=0&amp;lm=-1&amp;pn=627&amp;rn=1&amp;di=2811464416&amp;ln=2000&amp;fr=ala0" TargetMode="External"/><Relationship Id="rId1" Type="http://schemas.openxmlformats.org/officeDocument/2006/relationships/slideLayout" Target="../slideLayouts/slideLayout15.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hyperlink" Target="http://image.baidu.com/i?ct=503316480&amp;z=0&amp;tn=baiduimagedetail&amp;word=%BC%D2%D3%C3%D7%CF%CD%E2%CF%DF%C9%B1%BE%FA%B5%C6&amp;in=5403&amp;cl=2&amp;cm=1&amp;sc=0&amp;lm=-1&amp;pn=540&amp;rn=1&amp;di=2255918952&amp;ln=2000&amp;fr=ala0"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Layout" Target="../slideLayouts/slideLayout15.xml"/><Relationship Id="rId4" Type="http://schemas.openxmlformats.org/officeDocument/2006/relationships/image" Target="../media/image47.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5.xml"/><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14"/>
          <p:cNvSpPr>
            <a:spLocks noChangeArrowheads="1"/>
          </p:cNvSpPr>
          <p:nvPr/>
        </p:nvSpPr>
        <p:spPr bwMode="auto">
          <a:xfrm>
            <a:off x="6530" y="840302"/>
            <a:ext cx="12192000" cy="6017698"/>
          </a:xfrm>
          <a:prstGeom prst="rect">
            <a:avLst/>
          </a:prstGeom>
          <a:no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dirty="0">
              <a:latin typeface="SimHei" panose="02010609060101010101" pitchFamily="49" charset="-122"/>
              <a:ea typeface="SimHei" panose="02010609060101010101" pitchFamily="49" charset="-122"/>
              <a:sym typeface="SimHei" panose="02010609060101010101" pitchFamily="49" charset="-122"/>
            </a:endParaRPr>
          </a:p>
        </p:txBody>
      </p:sp>
      <p:grpSp>
        <p:nvGrpSpPr>
          <p:cNvPr id="18435" name="组合 8"/>
          <p:cNvGrpSpPr/>
          <p:nvPr/>
        </p:nvGrpSpPr>
        <p:grpSpPr bwMode="auto">
          <a:xfrm>
            <a:off x="261937" y="2617864"/>
            <a:ext cx="7693025" cy="2251220"/>
            <a:chOff x="-929727" y="2443352"/>
            <a:chExt cx="7693637" cy="2253369"/>
          </a:xfrm>
        </p:grpSpPr>
        <p:sp>
          <p:nvSpPr>
            <p:cNvPr id="25" name="矩形 24"/>
            <p:cNvSpPr>
              <a:spLocks noChangeArrowheads="1"/>
            </p:cNvSpPr>
            <p:nvPr/>
          </p:nvSpPr>
          <p:spPr bwMode="auto">
            <a:xfrm>
              <a:off x="611272" y="2443352"/>
              <a:ext cx="4411906" cy="92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defRPr/>
              </a:pPr>
              <a:r>
                <a:rPr lang="zh-CN" altLang="en-US" sz="3600" b="1" dirty="0">
                  <a:solidFill>
                    <a:schemeClr val="tx1">
                      <a:lumMod val="85000"/>
                      <a:lumOff val="15000"/>
                    </a:schemeClr>
                  </a:solidFill>
                  <a:latin typeface="SimHei" panose="02010609060101010101" pitchFamily="49" charset="-122"/>
                  <a:ea typeface="SimHei" panose="02010609060101010101" pitchFamily="49" charset="-122"/>
                  <a:sym typeface="SimHei" panose="02010609060101010101" pitchFamily="49" charset="-122"/>
                </a:rPr>
                <a:t>第四章</a:t>
              </a:r>
              <a:r>
                <a:rPr lang="en-US" altLang="zh-CN" sz="3600" b="1" dirty="0">
                  <a:solidFill>
                    <a:schemeClr val="tx1">
                      <a:lumMod val="85000"/>
                      <a:lumOff val="15000"/>
                    </a:schemeClr>
                  </a:solidFill>
                  <a:latin typeface="SimHei" panose="02010609060101010101" pitchFamily="49" charset="-122"/>
                  <a:ea typeface="SimHei" panose="02010609060101010101" pitchFamily="49" charset="-122"/>
                  <a:sym typeface="SimHei" panose="02010609060101010101" pitchFamily="49" charset="-122"/>
                </a:rPr>
                <a:t>·</a:t>
              </a:r>
              <a:r>
                <a:rPr lang="zh-CN" altLang="en-US" sz="3600" b="1" dirty="0">
                  <a:solidFill>
                    <a:schemeClr val="tx1">
                      <a:lumMod val="85000"/>
                      <a:lumOff val="15000"/>
                    </a:schemeClr>
                  </a:solidFill>
                  <a:latin typeface="SimHei" panose="02010609060101010101" pitchFamily="49" charset="-122"/>
                  <a:ea typeface="SimHei" panose="02010609060101010101" pitchFamily="49" charset="-122"/>
                  <a:sym typeface="SimHei" panose="02010609060101010101" pitchFamily="49" charset="-122"/>
                </a:rPr>
                <a:t>第</a:t>
              </a:r>
              <a:r>
                <a:rPr lang="en-US" altLang="zh-CN" sz="3600" b="1" dirty="0">
                  <a:solidFill>
                    <a:schemeClr val="tx1">
                      <a:lumMod val="85000"/>
                      <a:lumOff val="15000"/>
                    </a:schemeClr>
                  </a:solidFill>
                  <a:latin typeface="SimHei" panose="02010609060101010101" pitchFamily="49" charset="-122"/>
                  <a:ea typeface="SimHei" panose="02010609060101010101" pitchFamily="49" charset="-122"/>
                  <a:sym typeface="SimHei" panose="02010609060101010101" pitchFamily="49" charset="-122"/>
                </a:rPr>
                <a:t>5</a:t>
              </a:r>
              <a:r>
                <a:rPr lang="zh-CN" altLang="en-US" sz="3600" b="1" dirty="0">
                  <a:solidFill>
                    <a:schemeClr val="tx1">
                      <a:lumMod val="85000"/>
                      <a:lumOff val="15000"/>
                    </a:schemeClr>
                  </a:solidFill>
                  <a:latin typeface="SimHei" panose="02010609060101010101" pitchFamily="49" charset="-122"/>
                  <a:ea typeface="SimHei" panose="02010609060101010101" pitchFamily="49" charset="-122"/>
                  <a:sym typeface="SimHei" panose="02010609060101010101" pitchFamily="49" charset="-122"/>
                </a:rPr>
                <a:t>节</a:t>
              </a:r>
            </a:p>
          </p:txBody>
        </p:sp>
        <p:sp>
          <p:nvSpPr>
            <p:cNvPr id="26" name="TextBox 2"/>
            <p:cNvSpPr txBox="1">
              <a:spLocks noChangeArrowheads="1"/>
            </p:cNvSpPr>
            <p:nvPr/>
          </p:nvSpPr>
          <p:spPr bwMode="auto">
            <a:xfrm>
              <a:off x="-929727" y="3495246"/>
              <a:ext cx="7693637" cy="120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r>
                <a:rPr lang="zh-CN" altLang="en-US" sz="7200" b="1" spc="300" dirty="0">
                  <a:solidFill>
                    <a:schemeClr val="tx1">
                      <a:lumMod val="85000"/>
                      <a:lumOff val="15000"/>
                    </a:schemeClr>
                  </a:solidFill>
                  <a:latin typeface="SimHei" panose="02010609060101010101" pitchFamily="49" charset="-122"/>
                  <a:ea typeface="SimHei" panose="02010609060101010101" pitchFamily="49" charset="-122"/>
                  <a:sym typeface="SimHei" panose="02010609060101010101" pitchFamily="49" charset="-122"/>
                </a:rPr>
                <a:t>光的色散</a:t>
              </a:r>
            </a:p>
          </p:txBody>
        </p:sp>
      </p:grpSp>
      <p:sp>
        <p:nvSpPr>
          <p:cNvPr id="18438" name="文本框 1"/>
          <p:cNvSpPr txBox="1">
            <a:spLocks noChangeArrowheads="1"/>
          </p:cNvSpPr>
          <p:nvPr/>
        </p:nvSpPr>
        <p:spPr bwMode="auto">
          <a:xfrm>
            <a:off x="558800" y="5773738"/>
            <a:ext cx="35496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latin typeface="SimHei" panose="02010609060101010101" pitchFamily="49" charset="-122"/>
              <a:ea typeface="SimHei" panose="02010609060101010101" pitchFamily="49" charset="-122"/>
              <a:sym typeface="SimHei" panose="02010609060101010101" pitchFamily="49" charset="-122"/>
            </a:endParaRPr>
          </a:p>
        </p:txBody>
      </p:sp>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Text Box 6"/>
          <p:cNvSpPr txBox="1"/>
          <p:nvPr/>
        </p:nvSpPr>
        <p:spPr>
          <a:xfrm>
            <a:off x="1847850" y="1104274"/>
            <a:ext cx="3748087" cy="583565"/>
          </a:xfrm>
          <a:prstGeom prst="rect">
            <a:avLst/>
          </a:prstGeom>
          <a:noFill/>
          <a:ln w="9525">
            <a:noFill/>
          </a:ln>
        </p:spPr>
        <p:txBody>
          <a:bodyPr>
            <a:spAutoFit/>
          </a:bodyPr>
          <a:lstStyle/>
          <a:p>
            <a:r>
              <a:rPr lang="zh-CN" altLang="en-US" sz="3200" dirty="0">
                <a:solidFill>
                  <a:srgbClr val="0066CC"/>
                </a:solidFill>
                <a:latin typeface="SimHei" panose="02010609060101010101" pitchFamily="49" charset="-122"/>
                <a:ea typeface="SimHei" panose="02010609060101010101" pitchFamily="49" charset="-122"/>
                <a:sym typeface="SimHei" panose="02010609060101010101" pitchFamily="49" charset="-122"/>
              </a:rPr>
              <a:t>红外测温仪</a:t>
            </a:r>
          </a:p>
        </p:txBody>
      </p:sp>
      <p:pic>
        <p:nvPicPr>
          <p:cNvPr id="23558" name="Picture 19" descr="2003523143757"/>
          <p:cNvPicPr>
            <a:picLocks noChangeAspect="1"/>
          </p:cNvPicPr>
          <p:nvPr/>
        </p:nvPicPr>
        <p:blipFill>
          <a:blip r:embed="rId2"/>
          <a:stretch>
            <a:fillRect/>
          </a:stretch>
        </p:blipFill>
        <p:spPr>
          <a:xfrm>
            <a:off x="4800600" y="2600325"/>
            <a:ext cx="5219700" cy="3694113"/>
          </a:xfrm>
          <a:prstGeom prst="rect">
            <a:avLst/>
          </a:prstGeom>
          <a:noFill/>
          <a:ln w="9525">
            <a:noFill/>
          </a:ln>
        </p:spPr>
      </p:pic>
      <p:pic>
        <p:nvPicPr>
          <p:cNvPr id="23559" name="图片 23558" descr="红外测温仪"/>
          <p:cNvPicPr>
            <a:picLocks noChangeAspect="1"/>
          </p:cNvPicPr>
          <p:nvPr/>
        </p:nvPicPr>
        <p:blipFill>
          <a:blip r:embed="rId3"/>
          <a:stretch>
            <a:fillRect/>
          </a:stretch>
        </p:blipFill>
        <p:spPr>
          <a:xfrm>
            <a:off x="1847850" y="1881188"/>
            <a:ext cx="3130550" cy="4725987"/>
          </a:xfrm>
          <a:prstGeom prst="rect">
            <a:avLst/>
          </a:prstGeom>
          <a:noFill/>
          <a:ln w="9525">
            <a:noFill/>
          </a:ln>
        </p:spPr>
      </p:pic>
      <p:sp>
        <p:nvSpPr>
          <p:cNvPr id="2" name="标题 1">
            <a:extLst>
              <a:ext uri="{FF2B5EF4-FFF2-40B4-BE49-F238E27FC236}">
                <a16:creationId xmlns:a16="http://schemas.microsoft.com/office/drawing/2014/main" id="{8AD8251A-B486-4A95-9B91-0094BA0B9EA9}"/>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课程讲解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5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txBox="1"/>
          <p:nvPr/>
        </p:nvSpPr>
        <p:spPr>
          <a:xfrm>
            <a:off x="1863922" y="954115"/>
            <a:ext cx="5986463" cy="868362"/>
          </a:xfrm>
          <a:prstGeom prst="rect">
            <a:avLst/>
          </a:prstGeom>
          <a:noFill/>
          <a:ln w="9525">
            <a:noFill/>
          </a:ln>
        </p:spPr>
        <p:txBody>
          <a:bodyPr/>
          <a:lstStyle/>
          <a:p>
            <a:pPr eaLnBrk="0" hangingPunct="0"/>
            <a:r>
              <a:rPr lang="zh-CN" altLang="en-US" sz="3200" dirty="0">
                <a:solidFill>
                  <a:srgbClr val="0066CC"/>
                </a:solidFill>
                <a:latin typeface="SimHei" panose="02010609060101010101" pitchFamily="49" charset="-122"/>
                <a:ea typeface="SimHei" panose="02010609060101010101" pitchFamily="49" charset="-122"/>
                <a:sym typeface="SimHei" panose="02010609060101010101" pitchFamily="49" charset="-122"/>
              </a:rPr>
              <a:t>②红外线遥控</a:t>
            </a:r>
          </a:p>
        </p:txBody>
      </p:sp>
      <p:grpSp>
        <p:nvGrpSpPr>
          <p:cNvPr id="22532" name="组合 22531"/>
          <p:cNvGrpSpPr>
            <a:grpSpLocks noChangeAspect="1"/>
          </p:cNvGrpSpPr>
          <p:nvPr/>
        </p:nvGrpSpPr>
        <p:grpSpPr>
          <a:xfrm>
            <a:off x="2661165" y="1822160"/>
            <a:ext cx="6811962" cy="4800600"/>
            <a:chOff x="0" y="0"/>
            <a:chExt cx="1788" cy="1200"/>
          </a:xfrm>
        </p:grpSpPr>
        <p:pic>
          <p:nvPicPr>
            <p:cNvPr id="22533" name="Picture 4" descr="518"/>
            <p:cNvPicPr>
              <a:picLocks noChangeAspect="1"/>
            </p:cNvPicPr>
            <p:nvPr/>
          </p:nvPicPr>
          <p:blipFill>
            <a:blip r:embed="rId2"/>
            <a:stretch>
              <a:fillRect/>
            </a:stretch>
          </p:blipFill>
          <p:spPr>
            <a:xfrm>
              <a:off x="1392" y="0"/>
              <a:ext cx="396" cy="1200"/>
            </a:xfrm>
            <a:prstGeom prst="rect">
              <a:avLst/>
            </a:prstGeom>
            <a:noFill/>
            <a:ln w="9525">
              <a:noFill/>
            </a:ln>
          </p:spPr>
        </p:pic>
        <p:pic>
          <p:nvPicPr>
            <p:cNvPr id="22534" name="Picture 5" descr="517"/>
            <p:cNvPicPr>
              <a:picLocks noChangeAspect="1"/>
            </p:cNvPicPr>
            <p:nvPr/>
          </p:nvPicPr>
          <p:blipFill>
            <a:blip r:embed="rId3"/>
            <a:stretch>
              <a:fillRect/>
            </a:stretch>
          </p:blipFill>
          <p:spPr>
            <a:xfrm>
              <a:off x="0" y="0"/>
              <a:ext cx="1362" cy="1200"/>
            </a:xfrm>
            <a:prstGeom prst="rect">
              <a:avLst/>
            </a:prstGeom>
            <a:noFill/>
            <a:ln w="9525">
              <a:noFill/>
            </a:ln>
          </p:spPr>
        </p:pic>
      </p:grpSp>
      <p:sp>
        <p:nvSpPr>
          <p:cNvPr id="2" name="标题 1">
            <a:extLst>
              <a:ext uri="{FF2B5EF4-FFF2-40B4-BE49-F238E27FC236}">
                <a16:creationId xmlns:a16="http://schemas.microsoft.com/office/drawing/2014/main" id="{C4CCFC86-1D8D-40D1-9BDD-137B460E26F0}"/>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课程讲解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p:nvPr/>
        </p:nvSpPr>
        <p:spPr>
          <a:xfrm>
            <a:off x="1919288" y="1141946"/>
            <a:ext cx="8624887" cy="2031325"/>
          </a:xfrm>
          <a:prstGeom prst="rect">
            <a:avLst/>
          </a:prstGeom>
          <a:noFill/>
          <a:ln w="9525">
            <a:noFill/>
          </a:ln>
        </p:spPr>
        <p:txBody>
          <a:bodyPr anchor="ctr">
            <a:spAutoFit/>
          </a:bodyPr>
          <a:lstStyle/>
          <a:p>
            <a:pPr>
              <a:lnSpc>
                <a:spcPct val="150000"/>
              </a:lnSpc>
            </a:pPr>
            <a:r>
              <a:rPr lang="zh-CN" altLang="en-US" sz="2800" dirty="0">
                <a:latin typeface="SimHei" panose="02010609060101010101" pitchFamily="49" charset="-122"/>
                <a:ea typeface="SimHei" panose="02010609060101010101" pitchFamily="49" charset="-122"/>
                <a:sym typeface="SimHei" panose="02010609060101010101" pitchFamily="49" charset="-122"/>
              </a:rPr>
              <a:t>　　</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响尾蛇的视力很差，但体内有一</a:t>
            </a:r>
            <a:r>
              <a:rPr lang="zh-CN" altLang="en-US" sz="2800" dirty="0">
                <a:solidFill>
                  <a:srgbClr val="FF0000"/>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红外线定位器官</a:t>
            </a:r>
            <a:r>
              <a:rPr lang="en-US" altLang="zh-CN"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依靠</a:t>
            </a:r>
            <a:r>
              <a:rPr lang="zh-CN" altLang="en-US" sz="2800" dirty="0">
                <a:solidFill>
                  <a:srgbClr val="FF0000"/>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红外线定位</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，它能准确的捕捉猎物，根据这一原理，美国人发明了</a:t>
            </a:r>
            <a:r>
              <a:rPr lang="zh-CN" altLang="en-US" sz="2800" dirty="0">
                <a:solidFill>
                  <a:srgbClr val="FF0000"/>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响尾蛇导弹</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p>
        </p:txBody>
      </p:sp>
      <p:pic>
        <p:nvPicPr>
          <p:cNvPr id="21508" name="Picture 3" descr="1146622512577142"/>
          <p:cNvPicPr>
            <a:picLocks noChangeAspect="1"/>
          </p:cNvPicPr>
          <p:nvPr/>
        </p:nvPicPr>
        <p:blipFill>
          <a:blip r:embed="rId2"/>
          <a:stretch>
            <a:fillRect/>
          </a:stretch>
        </p:blipFill>
        <p:spPr>
          <a:xfrm>
            <a:off x="1847850" y="3048000"/>
            <a:ext cx="4211638" cy="2878138"/>
          </a:xfrm>
          <a:prstGeom prst="rect">
            <a:avLst/>
          </a:prstGeom>
          <a:noFill/>
          <a:ln w="9525">
            <a:noFill/>
          </a:ln>
        </p:spPr>
      </p:pic>
      <p:pic>
        <p:nvPicPr>
          <p:cNvPr id="21509" name="Picture 4" descr="200622857003721"/>
          <p:cNvPicPr>
            <a:picLocks noChangeAspect="1"/>
          </p:cNvPicPr>
          <p:nvPr/>
        </p:nvPicPr>
        <p:blipFill>
          <a:blip r:embed="rId3"/>
          <a:stretch>
            <a:fillRect/>
          </a:stretch>
        </p:blipFill>
        <p:spPr>
          <a:xfrm>
            <a:off x="6419850" y="2976563"/>
            <a:ext cx="3859213" cy="3081337"/>
          </a:xfrm>
          <a:prstGeom prst="rect">
            <a:avLst/>
          </a:prstGeom>
          <a:noFill/>
          <a:ln w="9525">
            <a:noFill/>
          </a:ln>
        </p:spPr>
      </p:pic>
      <p:sp>
        <p:nvSpPr>
          <p:cNvPr id="21510" name="Text Box 5"/>
          <p:cNvSpPr txBox="1"/>
          <p:nvPr/>
        </p:nvSpPr>
        <p:spPr>
          <a:xfrm>
            <a:off x="2027238" y="6078538"/>
            <a:ext cx="3941762" cy="521970"/>
          </a:xfrm>
          <a:prstGeom prst="rect">
            <a:avLst/>
          </a:prstGeom>
          <a:noFill/>
          <a:ln w="9525">
            <a:noFill/>
          </a:ln>
        </p:spPr>
        <p:txBody>
          <a:bodyPr>
            <a:spAutoFit/>
          </a:bodyPr>
          <a:lstStyle/>
          <a:p>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利用红外线跟踪目标</a:t>
            </a:r>
          </a:p>
        </p:txBody>
      </p:sp>
      <p:sp>
        <p:nvSpPr>
          <p:cNvPr id="21511" name="矩形 21510"/>
          <p:cNvSpPr/>
          <p:nvPr/>
        </p:nvSpPr>
        <p:spPr>
          <a:xfrm>
            <a:off x="1919288" y="728822"/>
            <a:ext cx="2214880" cy="583565"/>
          </a:xfrm>
          <a:prstGeom prst="rect">
            <a:avLst/>
          </a:prstGeom>
          <a:noFill/>
          <a:ln w="9525">
            <a:noFill/>
          </a:ln>
        </p:spPr>
        <p:txBody>
          <a:bodyPr wrap="none" anchor="t">
            <a:spAutoFit/>
          </a:bodyPr>
          <a:lstStyle/>
          <a:p>
            <a:r>
              <a:rPr lang="zh-CN" altLang="en-US" sz="3200" dirty="0">
                <a:solidFill>
                  <a:srgbClr val="0066CC"/>
                </a:solidFill>
                <a:latin typeface="SimHei" panose="02010609060101010101" pitchFamily="49" charset="-122"/>
                <a:ea typeface="SimHei" panose="02010609060101010101" pitchFamily="49" charset="-122"/>
                <a:sym typeface="SimHei" panose="02010609060101010101" pitchFamily="49" charset="-122"/>
              </a:rPr>
              <a:t>红外线定位</a:t>
            </a:r>
          </a:p>
        </p:txBody>
      </p:sp>
      <p:sp>
        <p:nvSpPr>
          <p:cNvPr id="2" name="标题 1">
            <a:extLst>
              <a:ext uri="{FF2B5EF4-FFF2-40B4-BE49-F238E27FC236}">
                <a16:creationId xmlns:a16="http://schemas.microsoft.com/office/drawing/2014/main" id="{4181E538-F311-41FB-9FF0-0C44A957F521}"/>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课程讲解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5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P spid="215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txBox="1"/>
          <p:nvPr/>
        </p:nvSpPr>
        <p:spPr>
          <a:xfrm>
            <a:off x="1946990" y="1028271"/>
            <a:ext cx="4284663" cy="684213"/>
          </a:xfrm>
          <a:prstGeom prst="rect">
            <a:avLst/>
          </a:prstGeom>
          <a:noFill/>
          <a:ln w="9525">
            <a:noFill/>
          </a:ln>
        </p:spPr>
        <p:txBody>
          <a:bodyPr/>
          <a:lstStyle/>
          <a:p>
            <a:pPr eaLnBrk="0" hangingPunct="0"/>
            <a:r>
              <a:rPr lang="zh-CN" altLang="en-US" sz="3200"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③ 红外线成像</a:t>
            </a:r>
          </a:p>
        </p:txBody>
      </p:sp>
      <p:pic>
        <p:nvPicPr>
          <p:cNvPr id="24580" name="Picture 4" descr="infrared_3_21"/>
          <p:cNvPicPr>
            <a:picLocks noChangeAspect="1"/>
          </p:cNvPicPr>
          <p:nvPr/>
        </p:nvPicPr>
        <p:blipFill>
          <a:blip r:embed="rId2"/>
          <a:stretch>
            <a:fillRect/>
          </a:stretch>
        </p:blipFill>
        <p:spPr>
          <a:xfrm>
            <a:off x="5571253" y="2250964"/>
            <a:ext cx="4032250" cy="3024187"/>
          </a:xfrm>
          <a:prstGeom prst="rect">
            <a:avLst/>
          </a:prstGeom>
          <a:noFill/>
          <a:ln w="9525">
            <a:noFill/>
          </a:ln>
        </p:spPr>
      </p:pic>
      <p:pic>
        <p:nvPicPr>
          <p:cNvPr id="24581" name="Picture 6" descr="503"/>
          <p:cNvPicPr>
            <a:picLocks noChangeAspect="1"/>
          </p:cNvPicPr>
          <p:nvPr/>
        </p:nvPicPr>
        <p:blipFill>
          <a:blip r:embed="rId3"/>
          <a:stretch>
            <a:fillRect/>
          </a:stretch>
        </p:blipFill>
        <p:spPr>
          <a:xfrm>
            <a:off x="2260045" y="1765506"/>
            <a:ext cx="2933700" cy="4791075"/>
          </a:xfrm>
          <a:prstGeom prst="rect">
            <a:avLst/>
          </a:prstGeom>
          <a:noFill/>
          <a:ln w="9525">
            <a:noFill/>
          </a:ln>
        </p:spPr>
      </p:pic>
      <p:sp>
        <p:nvSpPr>
          <p:cNvPr id="24582" name="TextBox 5"/>
          <p:cNvSpPr txBox="1"/>
          <p:nvPr/>
        </p:nvSpPr>
        <p:spPr>
          <a:xfrm>
            <a:off x="6065197" y="5564076"/>
            <a:ext cx="5289343" cy="523220"/>
          </a:xfrm>
          <a:prstGeom prst="rect">
            <a:avLst/>
          </a:prstGeom>
          <a:noFill/>
          <a:ln w="9525">
            <a:noFill/>
          </a:ln>
        </p:spPr>
        <p:txBody>
          <a:bodyPr wrap="square">
            <a:spAutoFit/>
          </a:bodyPr>
          <a:lstStyle/>
          <a:p>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　　</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用红外胶片拍摄的</a:t>
            </a:r>
            <a:r>
              <a:rPr lang="en-US" altLang="zh-CN"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热谱图</a:t>
            </a:r>
            <a:r>
              <a:rPr lang="en-US" altLang="zh-CN"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endPar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endParaRPr>
          </a:p>
        </p:txBody>
      </p:sp>
      <p:sp>
        <p:nvSpPr>
          <p:cNvPr id="2" name="标题 1">
            <a:extLst>
              <a:ext uri="{FF2B5EF4-FFF2-40B4-BE49-F238E27FC236}">
                <a16:creationId xmlns:a16="http://schemas.microsoft.com/office/drawing/2014/main" id="{9B4C2000-EE29-4C25-9109-C97263F0F448}"/>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课程讲解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58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58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5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Text Box 6"/>
          <p:cNvSpPr txBox="1"/>
          <p:nvPr/>
        </p:nvSpPr>
        <p:spPr>
          <a:xfrm>
            <a:off x="2145942" y="934725"/>
            <a:ext cx="3636963" cy="583565"/>
          </a:xfrm>
          <a:prstGeom prst="rect">
            <a:avLst/>
          </a:prstGeom>
          <a:noFill/>
          <a:ln w="9525">
            <a:noFill/>
          </a:ln>
        </p:spPr>
        <p:txBody>
          <a:bodyPr>
            <a:spAutoFit/>
          </a:bodyPr>
          <a:lstStyle/>
          <a:p>
            <a:pPr>
              <a:spcBef>
                <a:spcPct val="50000"/>
              </a:spcBef>
            </a:pPr>
            <a:r>
              <a:rPr lang="zh-CN" altLang="en-US" sz="3200" dirty="0">
                <a:solidFill>
                  <a:srgbClr val="0066CC"/>
                </a:solidFill>
                <a:latin typeface="SimHei" panose="02010609060101010101" pitchFamily="49" charset="-122"/>
                <a:ea typeface="SimHei" panose="02010609060101010101" pitchFamily="49" charset="-122"/>
                <a:sym typeface="SimHei" panose="02010609060101010101" pitchFamily="49" charset="-122"/>
              </a:rPr>
              <a:t>红外遥感探测</a:t>
            </a:r>
          </a:p>
        </p:txBody>
      </p:sp>
      <p:pic>
        <p:nvPicPr>
          <p:cNvPr id="13317" name="Picture 3" descr="卫星"/>
          <p:cNvPicPr>
            <a:picLocks noChangeAspect="1"/>
          </p:cNvPicPr>
          <p:nvPr/>
        </p:nvPicPr>
        <p:blipFill>
          <a:blip r:embed="rId2"/>
          <a:stretch>
            <a:fillRect/>
          </a:stretch>
        </p:blipFill>
        <p:spPr>
          <a:xfrm>
            <a:off x="7661611" y="934725"/>
            <a:ext cx="2551112" cy="2808288"/>
          </a:xfrm>
          <a:prstGeom prst="rect">
            <a:avLst/>
          </a:prstGeom>
          <a:noFill/>
          <a:ln w="9525">
            <a:noFill/>
          </a:ln>
        </p:spPr>
      </p:pic>
      <p:pic>
        <p:nvPicPr>
          <p:cNvPr id="13318" name="Picture 4" descr="天气"/>
          <p:cNvPicPr>
            <a:picLocks noChangeAspect="1"/>
          </p:cNvPicPr>
          <p:nvPr/>
        </p:nvPicPr>
        <p:blipFill>
          <a:blip r:embed="rId3"/>
          <a:stretch>
            <a:fillRect/>
          </a:stretch>
        </p:blipFill>
        <p:spPr>
          <a:xfrm>
            <a:off x="4990742" y="2411100"/>
            <a:ext cx="3095625" cy="3095625"/>
          </a:xfrm>
          <a:prstGeom prst="rect">
            <a:avLst/>
          </a:prstGeom>
          <a:noFill/>
          <a:ln w="9525">
            <a:noFill/>
          </a:ln>
        </p:spPr>
      </p:pic>
      <p:pic>
        <p:nvPicPr>
          <p:cNvPr id="13319" name="Picture 5" descr="探矿"/>
          <p:cNvPicPr>
            <a:picLocks noChangeAspect="1"/>
          </p:cNvPicPr>
          <p:nvPr/>
        </p:nvPicPr>
        <p:blipFill>
          <a:blip r:embed="rId4"/>
          <a:stretch>
            <a:fillRect/>
          </a:stretch>
        </p:blipFill>
        <p:spPr>
          <a:xfrm>
            <a:off x="2045930" y="3274700"/>
            <a:ext cx="3370262" cy="3440112"/>
          </a:xfrm>
          <a:prstGeom prst="rect">
            <a:avLst/>
          </a:prstGeom>
          <a:noFill/>
          <a:ln w="9525">
            <a:noFill/>
          </a:ln>
        </p:spPr>
      </p:pic>
      <p:sp>
        <p:nvSpPr>
          <p:cNvPr id="2" name="标题 1">
            <a:extLst>
              <a:ext uri="{FF2B5EF4-FFF2-40B4-BE49-F238E27FC236}">
                <a16:creationId xmlns:a16="http://schemas.microsoft.com/office/drawing/2014/main" id="{5431FD09-44DA-4011-B3E2-D84459E8C34C}"/>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课程讲解</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txBox="1"/>
          <p:nvPr/>
        </p:nvSpPr>
        <p:spPr>
          <a:xfrm>
            <a:off x="2268717" y="832485"/>
            <a:ext cx="2916237" cy="612775"/>
          </a:xfrm>
          <a:prstGeom prst="rect">
            <a:avLst/>
          </a:prstGeom>
          <a:noFill/>
          <a:ln w="9525">
            <a:noFill/>
          </a:ln>
        </p:spPr>
        <p:txBody>
          <a:bodyPr/>
          <a:lstStyle/>
          <a:p>
            <a:pPr eaLnBrk="0" hangingPunct="0"/>
            <a:r>
              <a:rPr lang="zh-CN" altLang="en-US" sz="3200" dirty="0">
                <a:solidFill>
                  <a:srgbClr val="0066CC"/>
                </a:solidFill>
                <a:latin typeface="SimHei" panose="02010609060101010101" pitchFamily="49" charset="-122"/>
                <a:ea typeface="SimHei" panose="02010609060101010101" pitchFamily="49" charset="-122"/>
                <a:sym typeface="SimHei" panose="02010609060101010101" pitchFamily="49" charset="-122"/>
              </a:rPr>
              <a:t>红外线摄像</a:t>
            </a:r>
          </a:p>
        </p:txBody>
      </p:sp>
      <p:pic>
        <p:nvPicPr>
          <p:cNvPr id="15364" name="Picture 4" descr="42"/>
          <p:cNvPicPr>
            <a:picLocks noChangeAspect="1"/>
          </p:cNvPicPr>
          <p:nvPr/>
        </p:nvPicPr>
        <p:blipFill>
          <a:blip r:embed="rId2"/>
          <a:stretch>
            <a:fillRect/>
          </a:stretch>
        </p:blipFill>
        <p:spPr>
          <a:xfrm>
            <a:off x="1824217" y="1939925"/>
            <a:ext cx="4752975" cy="3887788"/>
          </a:xfrm>
          <a:prstGeom prst="rect">
            <a:avLst/>
          </a:prstGeom>
          <a:noFill/>
          <a:ln w="9525">
            <a:noFill/>
          </a:ln>
        </p:spPr>
      </p:pic>
      <p:grpSp>
        <p:nvGrpSpPr>
          <p:cNvPr id="15369" name="组合 15368"/>
          <p:cNvGrpSpPr/>
          <p:nvPr/>
        </p:nvGrpSpPr>
        <p:grpSpPr>
          <a:xfrm>
            <a:off x="6648783" y="2618096"/>
            <a:ext cx="5113338" cy="4017962"/>
            <a:chOff x="2426" y="1706"/>
            <a:chExt cx="3221" cy="2486"/>
          </a:xfrm>
        </p:grpSpPr>
        <p:pic>
          <p:nvPicPr>
            <p:cNvPr id="15365" name="Picture 4" descr="it?u=3155872828,2321068819"/>
            <p:cNvPicPr>
              <a:picLocks noChangeAspect="1"/>
            </p:cNvPicPr>
            <p:nvPr/>
          </p:nvPicPr>
          <p:blipFill>
            <a:blip r:embed="rId3"/>
            <a:stretch>
              <a:fillRect/>
            </a:stretch>
          </p:blipFill>
          <p:spPr>
            <a:xfrm>
              <a:off x="2426" y="1706"/>
              <a:ext cx="3175" cy="2486"/>
            </a:xfrm>
            <a:prstGeom prst="rect">
              <a:avLst/>
            </a:prstGeom>
            <a:noFill/>
            <a:ln w="9525">
              <a:noFill/>
            </a:ln>
          </p:spPr>
        </p:pic>
        <p:sp>
          <p:nvSpPr>
            <p:cNvPr id="15366" name="Text Box 5"/>
            <p:cNvSpPr txBox="1"/>
            <p:nvPr/>
          </p:nvSpPr>
          <p:spPr>
            <a:xfrm>
              <a:off x="3923" y="1774"/>
              <a:ext cx="1724" cy="1123"/>
            </a:xfrm>
            <a:prstGeom prst="rect">
              <a:avLst/>
            </a:prstGeom>
            <a:noFill/>
            <a:ln w="9525">
              <a:noFill/>
            </a:ln>
          </p:spPr>
          <p:txBody>
            <a:bodyPr>
              <a:spAutoFit/>
            </a:bodyPr>
            <a:lstStyle/>
            <a:p>
              <a:pPr>
                <a:spcBef>
                  <a:spcPct val="50000"/>
                </a:spcBef>
              </a:pPr>
              <a:r>
                <a:rPr lang="zh-CN" altLang="en-US" sz="2800" dirty="0">
                  <a:solidFill>
                    <a:schemeClr val="bg1"/>
                  </a:solidFill>
                  <a:latin typeface="SimHei" panose="02010609060101010101" pitchFamily="49" charset="-122"/>
                  <a:ea typeface="SimHei" panose="02010609060101010101" pitchFamily="49" charset="-122"/>
                  <a:sym typeface="SimHei" panose="02010609060101010101" pitchFamily="49" charset="-122"/>
                </a:rPr>
                <a:t>　　野生东北虎进村吃牛，被红外线相机逮个正着。</a:t>
              </a:r>
            </a:p>
          </p:txBody>
        </p:sp>
      </p:grpSp>
      <p:grpSp>
        <p:nvGrpSpPr>
          <p:cNvPr id="15374" name="组合 15373"/>
          <p:cNvGrpSpPr/>
          <p:nvPr/>
        </p:nvGrpSpPr>
        <p:grpSpPr>
          <a:xfrm>
            <a:off x="7116942" y="931863"/>
            <a:ext cx="2771775" cy="1657350"/>
            <a:chOff x="3515" y="459"/>
            <a:chExt cx="1746" cy="1044"/>
          </a:xfrm>
        </p:grpSpPr>
        <p:pic>
          <p:nvPicPr>
            <p:cNvPr id="15372" name="图片 15371" descr="红外摄像头"/>
            <p:cNvPicPr>
              <a:picLocks noChangeAspect="1"/>
            </p:cNvPicPr>
            <p:nvPr/>
          </p:nvPicPr>
          <p:blipFill>
            <a:blip r:embed="rId4"/>
            <a:stretch>
              <a:fillRect/>
            </a:stretch>
          </p:blipFill>
          <p:spPr>
            <a:xfrm>
              <a:off x="4127" y="459"/>
              <a:ext cx="1134" cy="970"/>
            </a:xfrm>
            <a:prstGeom prst="rect">
              <a:avLst/>
            </a:prstGeom>
            <a:noFill/>
            <a:ln w="9525">
              <a:noFill/>
            </a:ln>
          </p:spPr>
        </p:pic>
        <p:sp>
          <p:nvSpPr>
            <p:cNvPr id="15371" name="Rectangle 2"/>
            <p:cNvSpPr txBox="1"/>
            <p:nvPr/>
          </p:nvSpPr>
          <p:spPr>
            <a:xfrm>
              <a:off x="3515" y="1117"/>
              <a:ext cx="1383" cy="386"/>
            </a:xfrm>
            <a:prstGeom prst="rect">
              <a:avLst/>
            </a:prstGeom>
            <a:noFill/>
            <a:ln w="9525">
              <a:noFill/>
            </a:ln>
          </p:spPr>
          <p:txBody>
            <a:bodyPr/>
            <a:lstStyle/>
            <a:p>
              <a:pPr eaLnBrk="0" hangingPunct="0"/>
              <a:r>
                <a:rPr lang="zh-CN" altLang="en-US" sz="2800" dirty="0">
                  <a:solidFill>
                    <a:srgbClr val="0066CC"/>
                  </a:solidFill>
                  <a:latin typeface="SimHei" panose="02010609060101010101" pitchFamily="49" charset="-122"/>
                  <a:ea typeface="SimHei" panose="02010609060101010101" pitchFamily="49" charset="-122"/>
                  <a:sym typeface="SimHei" panose="02010609060101010101" pitchFamily="49" charset="-122"/>
                </a:rPr>
                <a:t>红外摄像头</a:t>
              </a:r>
            </a:p>
          </p:txBody>
        </p:sp>
      </p:grpSp>
      <p:sp>
        <p:nvSpPr>
          <p:cNvPr id="2" name="标题 1">
            <a:extLst>
              <a:ext uri="{FF2B5EF4-FFF2-40B4-BE49-F238E27FC236}">
                <a16:creationId xmlns:a16="http://schemas.microsoft.com/office/drawing/2014/main" id="{59267203-1857-49BF-AC57-5B4D26C733CF}"/>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课程讲解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9" name="图片 18438"/>
          <p:cNvPicPr>
            <a:picLocks noChangeAspect="1"/>
          </p:cNvPicPr>
          <p:nvPr/>
        </p:nvPicPr>
        <p:blipFill>
          <a:blip r:embed="rId2"/>
          <a:stretch>
            <a:fillRect/>
          </a:stretch>
        </p:blipFill>
        <p:spPr>
          <a:xfrm>
            <a:off x="6660787" y="1493747"/>
            <a:ext cx="5048250" cy="3765550"/>
          </a:xfrm>
          <a:prstGeom prst="rect">
            <a:avLst/>
          </a:prstGeom>
          <a:noFill/>
          <a:ln w="9525">
            <a:noFill/>
          </a:ln>
        </p:spPr>
      </p:pic>
      <p:sp>
        <p:nvSpPr>
          <p:cNvPr id="18436" name="Text Box 3"/>
          <p:cNvSpPr txBox="1"/>
          <p:nvPr/>
        </p:nvSpPr>
        <p:spPr>
          <a:xfrm>
            <a:off x="2007316" y="1259491"/>
            <a:ext cx="2621280" cy="583565"/>
          </a:xfrm>
          <a:prstGeom prst="rect">
            <a:avLst/>
          </a:prstGeom>
          <a:noFill/>
          <a:ln w="9525">
            <a:noFill/>
          </a:ln>
        </p:spPr>
        <p:txBody>
          <a:bodyPr wrap="none">
            <a:spAutoFit/>
          </a:bodyPr>
          <a:lstStyle/>
          <a:p>
            <a:r>
              <a:rPr lang="zh-CN" altLang="en-US" sz="3200" dirty="0">
                <a:solidFill>
                  <a:srgbClr val="0066CC"/>
                </a:solidFill>
                <a:latin typeface="SimHei" panose="02010609060101010101" pitchFamily="49" charset="-122"/>
                <a:ea typeface="SimHei" panose="02010609060101010101" pitchFamily="49" charset="-122"/>
                <a:sym typeface="SimHei" panose="02010609060101010101" pitchFamily="49" charset="-122"/>
              </a:rPr>
              <a:t>红外线夜视仪</a:t>
            </a:r>
          </a:p>
        </p:txBody>
      </p:sp>
      <p:pic>
        <p:nvPicPr>
          <p:cNvPr id="18437" name="Picture 2" descr="hwxtk"/>
          <p:cNvPicPr>
            <a:picLocks noChangeAspect="1"/>
          </p:cNvPicPr>
          <p:nvPr/>
        </p:nvPicPr>
        <p:blipFill>
          <a:blip r:embed="rId3"/>
          <a:stretch>
            <a:fillRect/>
          </a:stretch>
        </p:blipFill>
        <p:spPr>
          <a:xfrm>
            <a:off x="281210" y="2563768"/>
            <a:ext cx="5003800" cy="3313113"/>
          </a:xfrm>
          <a:prstGeom prst="rect">
            <a:avLst/>
          </a:prstGeom>
          <a:noFill/>
          <a:ln w="28575" cap="flat" cmpd="sng">
            <a:solidFill>
              <a:schemeClr val="bg1"/>
            </a:solidFill>
            <a:prstDash val="solid"/>
            <a:miter/>
            <a:headEnd type="none" w="med" len="med"/>
            <a:tailEnd type="none" w="med" len="med"/>
          </a:ln>
        </p:spPr>
      </p:pic>
      <p:sp>
        <p:nvSpPr>
          <p:cNvPr id="18438" name="Text Box 3"/>
          <p:cNvSpPr txBox="1"/>
          <p:nvPr/>
        </p:nvSpPr>
        <p:spPr>
          <a:xfrm>
            <a:off x="1094183" y="6156344"/>
            <a:ext cx="6910387" cy="461665"/>
          </a:xfrm>
          <a:prstGeom prst="rect">
            <a:avLst/>
          </a:prstGeom>
          <a:noFill/>
          <a:ln w="9525">
            <a:noFill/>
          </a:ln>
        </p:spPr>
        <p:txBody>
          <a:bodyPr>
            <a:spAutoFit/>
          </a:bodyPr>
          <a:lstStyle/>
          <a:p>
            <a:r>
              <a:rPr lang="zh-CN" altLang="en-US" sz="2400" dirty="0">
                <a:solidFill>
                  <a:schemeClr val="tx2"/>
                </a:solidFill>
                <a:latin typeface="SimHei" panose="02010609060101010101" pitchFamily="49" charset="-122"/>
                <a:ea typeface="SimHei" panose="02010609060101010101" pitchFamily="49" charset="-122"/>
                <a:sym typeface="SimHei" panose="02010609060101010101" pitchFamily="49" charset="-122"/>
              </a:rPr>
              <a:t>红外夜视仪在军事的有着重要的作用</a:t>
            </a:r>
          </a:p>
        </p:txBody>
      </p:sp>
      <p:sp>
        <p:nvSpPr>
          <p:cNvPr id="2" name="标题 1">
            <a:extLst>
              <a:ext uri="{FF2B5EF4-FFF2-40B4-BE49-F238E27FC236}">
                <a16:creationId xmlns:a16="http://schemas.microsoft.com/office/drawing/2014/main" id="{BF833722-5816-465A-BECD-393B0D5B3D7C}"/>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课程讲解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4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txBox="1"/>
          <p:nvPr/>
        </p:nvSpPr>
        <p:spPr>
          <a:xfrm>
            <a:off x="2100263" y="737236"/>
            <a:ext cx="3962400" cy="623888"/>
          </a:xfrm>
          <a:prstGeom prst="rect">
            <a:avLst/>
          </a:prstGeom>
          <a:noFill/>
          <a:ln w="9525">
            <a:noFill/>
          </a:ln>
        </p:spPr>
        <p:txBody>
          <a:bodyPr/>
          <a:lstStyle/>
          <a:p>
            <a:pPr eaLnBrk="0" hangingPunct="0"/>
            <a:r>
              <a:rPr lang="en-US" altLang="zh-CN" sz="36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3</a:t>
            </a:r>
            <a:r>
              <a:rPr lang="zh-CN" altLang="en-US" sz="36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．紫外线</a:t>
            </a:r>
          </a:p>
        </p:txBody>
      </p:sp>
      <p:sp>
        <p:nvSpPr>
          <p:cNvPr id="26628" name="Rectangle 3"/>
          <p:cNvSpPr txBox="1"/>
          <p:nvPr/>
        </p:nvSpPr>
        <p:spPr>
          <a:xfrm>
            <a:off x="2243138" y="1952625"/>
            <a:ext cx="8640762" cy="828675"/>
          </a:xfrm>
          <a:prstGeom prst="rect">
            <a:avLst/>
          </a:prstGeom>
          <a:noFill/>
          <a:ln w="9525">
            <a:noFill/>
          </a:ln>
        </p:spPr>
        <p:txBody>
          <a:bodyPr/>
          <a:lstStyle/>
          <a:p>
            <a:pPr marL="342900" indent="-342900" eaLnBrk="0" hangingPunct="0">
              <a:spcBef>
                <a:spcPct val="20000"/>
              </a:spcBef>
            </a:pPr>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①　紫外线最显著的特点就是它能使荧光物质发光。</a:t>
            </a:r>
          </a:p>
        </p:txBody>
      </p:sp>
      <p:sp>
        <p:nvSpPr>
          <p:cNvPr id="26629" name="Rectangle 4"/>
          <p:cNvSpPr/>
          <p:nvPr/>
        </p:nvSpPr>
        <p:spPr>
          <a:xfrm>
            <a:off x="2668588" y="4143375"/>
            <a:ext cx="7123112" cy="2381250"/>
          </a:xfrm>
          <a:prstGeom prst="rect">
            <a:avLst/>
          </a:prstGeom>
          <a:noFill/>
          <a:ln w="9525">
            <a:noFill/>
          </a:ln>
        </p:spPr>
        <p:txBody>
          <a:bodyPr/>
          <a:lstStyle/>
          <a:p>
            <a:pPr marL="342900" indent="-342900">
              <a:spcBef>
                <a:spcPct val="20000"/>
              </a:spcBef>
              <a:buClr>
                <a:schemeClr val="folHlink"/>
              </a:buClr>
              <a:buSzPct val="60000"/>
              <a:buFont typeface="Wingdings" panose="05000000000000000000" pitchFamily="2" charset="2"/>
              <a:buChar char="n"/>
            </a:pPr>
            <a:endParaRPr lang="zh-CN" altLang="en-US" sz="3600" dirty="0">
              <a:latin typeface="SimHei" panose="02010609060101010101" pitchFamily="49" charset="-122"/>
              <a:ea typeface="SimHei" panose="02010609060101010101" pitchFamily="49" charset="-122"/>
              <a:sym typeface="SimHei" panose="02010609060101010101" pitchFamily="49" charset="-122"/>
            </a:endParaRPr>
          </a:p>
        </p:txBody>
      </p:sp>
      <p:sp>
        <p:nvSpPr>
          <p:cNvPr id="26631" name="Text Box 6"/>
          <p:cNvSpPr txBox="1"/>
          <p:nvPr/>
        </p:nvSpPr>
        <p:spPr>
          <a:xfrm>
            <a:off x="2027555" y="5546725"/>
            <a:ext cx="7992745" cy="1120371"/>
          </a:xfrm>
          <a:prstGeom prst="rect">
            <a:avLst/>
          </a:prstGeom>
          <a:noFill/>
          <a:ln w="9525">
            <a:noFill/>
          </a:ln>
        </p:spPr>
        <p:txBody>
          <a:bodyPr wrap="square">
            <a:spAutoFit/>
          </a:bodyPr>
          <a:lstStyle/>
          <a:p>
            <a:pPr>
              <a:lnSpc>
                <a:spcPct val="125000"/>
              </a:lnSpc>
            </a:pPr>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　　</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紫外线使钞票上的荧光物质发光 ，用于检验钞票的真伪。</a:t>
            </a:r>
          </a:p>
        </p:txBody>
      </p:sp>
      <p:pic>
        <p:nvPicPr>
          <p:cNvPr id="26633" name="图片 26632" descr="验钞机紫外线下的人民币"/>
          <p:cNvPicPr>
            <a:picLocks noChangeAspect="1"/>
          </p:cNvPicPr>
          <p:nvPr/>
        </p:nvPicPr>
        <p:blipFill>
          <a:blip r:embed="rId2"/>
          <a:stretch>
            <a:fillRect/>
          </a:stretch>
        </p:blipFill>
        <p:spPr>
          <a:xfrm>
            <a:off x="4151313" y="2817813"/>
            <a:ext cx="3816350" cy="2757487"/>
          </a:xfrm>
          <a:prstGeom prst="rect">
            <a:avLst/>
          </a:prstGeom>
          <a:noFill/>
          <a:ln w="9525">
            <a:noFill/>
          </a:ln>
        </p:spPr>
      </p:pic>
      <p:sp>
        <p:nvSpPr>
          <p:cNvPr id="26635" name="矩形 26634"/>
          <p:cNvSpPr/>
          <p:nvPr/>
        </p:nvSpPr>
        <p:spPr>
          <a:xfrm>
            <a:off x="2027555" y="1372077"/>
            <a:ext cx="4302760" cy="521970"/>
          </a:xfrm>
          <a:prstGeom prst="rect">
            <a:avLst/>
          </a:prstGeom>
          <a:noFill/>
          <a:ln w="9525">
            <a:noFill/>
          </a:ln>
        </p:spPr>
        <p:txBody>
          <a:bodyPr wrap="none" anchor="t">
            <a:spAutoFit/>
          </a:bodyPr>
          <a:lstStyle/>
          <a:p>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r>
              <a:rPr lang="en-US" altLang="zh-CN"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1</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）紫外线的</a:t>
            </a:r>
            <a:r>
              <a:rPr lang="zh-CN" altLang="en-US" sz="2800" dirty="0">
                <a:solidFill>
                  <a:srgbClr val="FF0000"/>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特点及应用</a:t>
            </a:r>
          </a:p>
        </p:txBody>
      </p:sp>
      <p:pic>
        <p:nvPicPr>
          <p:cNvPr id="26637" name="图片 26636" descr="验钞机1"/>
          <p:cNvPicPr>
            <a:picLocks noChangeAspect="1"/>
          </p:cNvPicPr>
          <p:nvPr/>
        </p:nvPicPr>
        <p:blipFill>
          <a:blip r:embed="rId3"/>
          <a:stretch>
            <a:fillRect/>
          </a:stretch>
        </p:blipFill>
        <p:spPr>
          <a:xfrm>
            <a:off x="2100263" y="2528888"/>
            <a:ext cx="4932362" cy="3098800"/>
          </a:xfrm>
          <a:prstGeom prst="rect">
            <a:avLst/>
          </a:prstGeom>
          <a:noFill/>
          <a:ln w="9525">
            <a:noFill/>
          </a:ln>
        </p:spPr>
      </p:pic>
      <p:sp>
        <p:nvSpPr>
          <p:cNvPr id="26638" name="矩形 26637"/>
          <p:cNvSpPr/>
          <p:nvPr/>
        </p:nvSpPr>
        <p:spPr>
          <a:xfrm>
            <a:off x="4367213" y="2781300"/>
            <a:ext cx="1249680" cy="521970"/>
          </a:xfrm>
          <a:prstGeom prst="rect">
            <a:avLst/>
          </a:prstGeom>
          <a:noFill/>
          <a:ln w="9525">
            <a:noFill/>
          </a:ln>
        </p:spPr>
        <p:txBody>
          <a:bodyPr wrap="none" anchor="t">
            <a:spAutoFit/>
          </a:bodyPr>
          <a:lstStyle/>
          <a:p>
            <a:r>
              <a:rPr lang="zh-CN" altLang="en-US" sz="2800" dirty="0">
                <a:solidFill>
                  <a:schemeClr val="bg1"/>
                </a:solidFill>
                <a:latin typeface="SimHei" panose="02010609060101010101" pitchFamily="49" charset="-122"/>
                <a:ea typeface="SimHei" panose="02010609060101010101" pitchFamily="49" charset="-122"/>
                <a:sym typeface="SimHei" panose="02010609060101010101" pitchFamily="49" charset="-122"/>
              </a:rPr>
              <a:t>验钞机</a:t>
            </a:r>
          </a:p>
        </p:txBody>
      </p:sp>
      <p:sp>
        <p:nvSpPr>
          <p:cNvPr id="2" name="标题 1">
            <a:extLst>
              <a:ext uri="{FF2B5EF4-FFF2-40B4-BE49-F238E27FC236}">
                <a16:creationId xmlns:a16="http://schemas.microsoft.com/office/drawing/2014/main" id="{E6C994C7-7D4B-4A11-A475-F18F11A5B591}"/>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课程讲解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63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663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66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build="p"/>
      <p:bldP spid="26631" grpId="0"/>
      <p:bldP spid="2663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txBox="1"/>
          <p:nvPr/>
        </p:nvSpPr>
        <p:spPr>
          <a:xfrm>
            <a:off x="1890812" y="822008"/>
            <a:ext cx="5689600" cy="695325"/>
          </a:xfrm>
          <a:prstGeom prst="rect">
            <a:avLst/>
          </a:prstGeom>
          <a:noFill/>
          <a:ln w="9525">
            <a:noFill/>
          </a:ln>
        </p:spPr>
        <p:txBody>
          <a:bodyPr/>
          <a:lstStyle/>
          <a:p>
            <a:pPr eaLnBrk="0" hangingPunct="0"/>
            <a:r>
              <a:rPr lang="zh-CN" altLang="en-US" sz="3200" dirty="0">
                <a:solidFill>
                  <a:srgbClr val="0066CC"/>
                </a:solidFill>
                <a:latin typeface="SimHei" panose="02010609060101010101" pitchFamily="49" charset="-122"/>
                <a:ea typeface="SimHei" panose="02010609060101010101" pitchFamily="49" charset="-122"/>
                <a:sym typeface="SimHei" panose="02010609060101010101" pitchFamily="49" charset="-122"/>
              </a:rPr>
              <a:t>②紫外线消毒灭菌</a:t>
            </a:r>
          </a:p>
        </p:txBody>
      </p:sp>
      <p:grpSp>
        <p:nvGrpSpPr>
          <p:cNvPr id="27663" name="组合 27662"/>
          <p:cNvGrpSpPr/>
          <p:nvPr/>
        </p:nvGrpSpPr>
        <p:grpSpPr>
          <a:xfrm>
            <a:off x="1988602" y="977900"/>
            <a:ext cx="8208962" cy="5764213"/>
            <a:chOff x="317" y="436"/>
            <a:chExt cx="5171" cy="3631"/>
          </a:xfrm>
        </p:grpSpPr>
        <p:pic>
          <p:nvPicPr>
            <p:cNvPr id="27655" name="Picture 6" descr="u=1397443886,2036237323&amp;fm=0&amp;gp=-30">
              <a:hlinkClick r:id="rId2"/>
            </p:cNvPr>
            <p:cNvPicPr>
              <a:picLocks noChangeAspect="1"/>
            </p:cNvPicPr>
            <p:nvPr/>
          </p:nvPicPr>
          <p:blipFill>
            <a:blip r:embed="rId3"/>
            <a:stretch>
              <a:fillRect/>
            </a:stretch>
          </p:blipFill>
          <p:spPr>
            <a:xfrm>
              <a:off x="2585" y="2183"/>
              <a:ext cx="1848" cy="1884"/>
            </a:xfrm>
            <a:prstGeom prst="rect">
              <a:avLst/>
            </a:prstGeom>
            <a:noFill/>
            <a:ln w="9525">
              <a:noFill/>
            </a:ln>
          </p:spPr>
        </p:pic>
        <p:pic>
          <p:nvPicPr>
            <p:cNvPr id="27654" name="Picture 5" descr="u=2458110263,441668252&amp;fm=0&amp;gp=-44">
              <a:hlinkClick r:id="rId4"/>
            </p:cNvPr>
            <p:cNvPicPr>
              <a:picLocks noChangeAspect="1"/>
            </p:cNvPicPr>
            <p:nvPr/>
          </p:nvPicPr>
          <p:blipFill>
            <a:blip r:embed="rId5"/>
            <a:stretch>
              <a:fillRect/>
            </a:stretch>
          </p:blipFill>
          <p:spPr>
            <a:xfrm>
              <a:off x="2789" y="436"/>
              <a:ext cx="2699" cy="1914"/>
            </a:xfrm>
            <a:prstGeom prst="rect">
              <a:avLst/>
            </a:prstGeom>
            <a:noFill/>
            <a:ln w="9525">
              <a:noFill/>
            </a:ln>
          </p:spPr>
        </p:pic>
        <p:sp>
          <p:nvSpPr>
            <p:cNvPr id="27656" name="Text Box 7"/>
            <p:cNvSpPr txBox="1"/>
            <p:nvPr/>
          </p:nvSpPr>
          <p:spPr>
            <a:xfrm>
              <a:off x="2857" y="3702"/>
              <a:ext cx="2631" cy="329"/>
            </a:xfrm>
            <a:prstGeom prst="rect">
              <a:avLst/>
            </a:prstGeom>
            <a:noFill/>
            <a:ln w="9525">
              <a:noFill/>
            </a:ln>
          </p:spPr>
          <p:txBody>
            <a:bodyPr>
              <a:spAutoFit/>
            </a:bodyPr>
            <a:lstStyle/>
            <a:p>
              <a:pPr>
                <a:spcBef>
                  <a:spcPct val="50000"/>
                </a:spcBef>
              </a:pP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紫外线杀菌过滤器 </a:t>
              </a:r>
            </a:p>
          </p:txBody>
        </p:sp>
        <p:sp>
          <p:nvSpPr>
            <p:cNvPr id="27658" name="Rectangle 2"/>
            <p:cNvSpPr txBox="1"/>
            <p:nvPr/>
          </p:nvSpPr>
          <p:spPr>
            <a:xfrm>
              <a:off x="3084" y="572"/>
              <a:ext cx="1701" cy="438"/>
            </a:xfrm>
            <a:prstGeom prst="rect">
              <a:avLst/>
            </a:prstGeom>
            <a:noFill/>
            <a:ln w="9525">
              <a:noFill/>
            </a:ln>
          </p:spPr>
          <p:txBody>
            <a:bodyPr/>
            <a:lstStyle/>
            <a:p>
              <a:pPr eaLnBrk="0" hangingPunct="0"/>
              <a:r>
                <a:rPr lang="zh-CN" altLang="en-US" sz="2800" dirty="0">
                  <a:solidFill>
                    <a:schemeClr val="bg1"/>
                  </a:solidFill>
                  <a:latin typeface="SimHei" panose="02010609060101010101" pitchFamily="49" charset="-122"/>
                  <a:ea typeface="SimHei" panose="02010609060101010101" pitchFamily="49" charset="-122"/>
                  <a:sym typeface="SimHei" panose="02010609060101010101" pitchFamily="49" charset="-122"/>
                </a:rPr>
                <a:t>紫外线灭菌灯</a:t>
              </a:r>
            </a:p>
          </p:txBody>
        </p:sp>
        <p:sp>
          <p:nvSpPr>
            <p:cNvPr id="27659" name="Rectangle 2"/>
            <p:cNvSpPr txBox="1"/>
            <p:nvPr/>
          </p:nvSpPr>
          <p:spPr>
            <a:xfrm>
              <a:off x="317" y="3498"/>
              <a:ext cx="1882" cy="438"/>
            </a:xfrm>
            <a:prstGeom prst="rect">
              <a:avLst/>
            </a:prstGeom>
            <a:noFill/>
            <a:ln w="9525">
              <a:noFill/>
            </a:ln>
          </p:spPr>
          <p:txBody>
            <a:bodyPr/>
            <a:lstStyle/>
            <a:p>
              <a:pPr eaLnBrk="0" hangingPunct="0"/>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紫外线消毒柜</a:t>
              </a:r>
            </a:p>
          </p:txBody>
        </p:sp>
        <p:pic>
          <p:nvPicPr>
            <p:cNvPr id="27661" name="图片 27660" descr="消毒柜2"/>
            <p:cNvPicPr>
              <a:picLocks noChangeAspect="1"/>
            </p:cNvPicPr>
            <p:nvPr/>
          </p:nvPicPr>
          <p:blipFill>
            <a:blip r:embed="rId6"/>
            <a:stretch>
              <a:fillRect/>
            </a:stretch>
          </p:blipFill>
          <p:spPr>
            <a:xfrm>
              <a:off x="408" y="913"/>
              <a:ext cx="1914" cy="2520"/>
            </a:xfrm>
            <a:prstGeom prst="rect">
              <a:avLst/>
            </a:prstGeom>
            <a:noFill/>
            <a:ln w="9525">
              <a:noFill/>
            </a:ln>
          </p:spPr>
        </p:pic>
      </p:grpSp>
      <p:sp>
        <p:nvSpPr>
          <p:cNvPr id="2" name="标题 1">
            <a:extLst>
              <a:ext uri="{FF2B5EF4-FFF2-40B4-BE49-F238E27FC236}">
                <a16:creationId xmlns:a16="http://schemas.microsoft.com/office/drawing/2014/main" id="{37EE1804-A709-4A8B-896D-ED8AFD80BE00}"/>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课程讲解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6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9"/>
          <p:cNvSpPr txBox="1"/>
          <p:nvPr/>
        </p:nvSpPr>
        <p:spPr>
          <a:xfrm>
            <a:off x="3200509" y="1025667"/>
            <a:ext cx="7848600" cy="1296988"/>
          </a:xfrm>
          <a:prstGeom prst="rect">
            <a:avLst/>
          </a:prstGeom>
          <a:noFill/>
          <a:ln w="9525">
            <a:noFill/>
          </a:ln>
        </p:spPr>
        <p:txBody>
          <a:bodyPr/>
          <a:lstStyle/>
          <a:p>
            <a:pPr eaLnBrk="0" hangingPunct="0">
              <a:lnSpc>
                <a:spcPct val="125000"/>
              </a:lnSpc>
            </a:pPr>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　　过量的紫外线可使皮肤灼伤，甚至致癌影响动植物、人类的生存。</a:t>
            </a:r>
          </a:p>
        </p:txBody>
      </p:sp>
      <p:pic>
        <p:nvPicPr>
          <p:cNvPr id="29700" name="Picture 3" descr="紫外光"/>
          <p:cNvPicPr>
            <a:picLocks noChangeAspect="1"/>
          </p:cNvPicPr>
          <p:nvPr/>
        </p:nvPicPr>
        <p:blipFill>
          <a:blip r:embed="rId2"/>
          <a:srcRect b="17514"/>
          <a:stretch>
            <a:fillRect/>
          </a:stretch>
        </p:blipFill>
        <p:spPr>
          <a:xfrm>
            <a:off x="2136140" y="2214880"/>
            <a:ext cx="2901315" cy="3618230"/>
          </a:xfrm>
          <a:prstGeom prst="rect">
            <a:avLst/>
          </a:prstGeom>
          <a:noFill/>
          <a:ln w="9525">
            <a:noFill/>
          </a:ln>
        </p:spPr>
      </p:pic>
      <p:sp>
        <p:nvSpPr>
          <p:cNvPr id="29701" name="Text Box 4"/>
          <p:cNvSpPr txBox="1"/>
          <p:nvPr/>
        </p:nvSpPr>
        <p:spPr>
          <a:xfrm>
            <a:off x="1808761" y="5800811"/>
            <a:ext cx="3454400" cy="953135"/>
          </a:xfrm>
          <a:prstGeom prst="rect">
            <a:avLst/>
          </a:prstGeom>
          <a:noFill/>
          <a:ln w="9525">
            <a:noFill/>
          </a:ln>
        </p:spPr>
        <p:txBody>
          <a:bodyPr>
            <a:spAutoFit/>
          </a:bodyPr>
          <a:lstStyle/>
          <a:p>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科学家戴着防护眼镜在紫外线下进行实验。</a:t>
            </a:r>
          </a:p>
        </p:txBody>
      </p:sp>
      <p:pic>
        <p:nvPicPr>
          <p:cNvPr id="29703" name="Picture 4" descr="42"/>
          <p:cNvPicPr>
            <a:picLocks noChangeAspect="1"/>
          </p:cNvPicPr>
          <p:nvPr/>
        </p:nvPicPr>
        <p:blipFill>
          <a:blip r:embed="rId3"/>
          <a:stretch>
            <a:fillRect/>
          </a:stretch>
        </p:blipFill>
        <p:spPr>
          <a:xfrm>
            <a:off x="5972101" y="2126103"/>
            <a:ext cx="3706495" cy="3648075"/>
          </a:xfrm>
          <a:prstGeom prst="rect">
            <a:avLst/>
          </a:prstGeom>
          <a:noFill/>
          <a:ln w="9525">
            <a:noFill/>
          </a:ln>
        </p:spPr>
      </p:pic>
      <p:sp>
        <p:nvSpPr>
          <p:cNvPr id="29704" name="Text Box 3"/>
          <p:cNvSpPr txBox="1"/>
          <p:nvPr/>
        </p:nvSpPr>
        <p:spPr>
          <a:xfrm>
            <a:off x="5607929" y="5845384"/>
            <a:ext cx="5113337" cy="861695"/>
          </a:xfrm>
          <a:prstGeom prst="rect">
            <a:avLst/>
          </a:prstGeom>
          <a:noFill/>
          <a:ln w="9525">
            <a:noFill/>
          </a:ln>
        </p:spPr>
        <p:txBody>
          <a:bodyPr lIns="0" tIns="0" rIns="0" bIns="0">
            <a:spAutoFit/>
          </a:bodyPr>
          <a:lstStyle/>
          <a:p>
            <a:pPr>
              <a:spcBef>
                <a:spcPct val="50000"/>
              </a:spcBef>
            </a:pPr>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电焊时发出的弧光含有大量紫外线，工人戴上特制的防护面罩。</a:t>
            </a:r>
          </a:p>
        </p:txBody>
      </p:sp>
      <p:sp>
        <p:nvSpPr>
          <p:cNvPr id="29705" name="矩形 29704"/>
          <p:cNvSpPr/>
          <p:nvPr/>
        </p:nvSpPr>
        <p:spPr>
          <a:xfrm>
            <a:off x="193025" y="1000847"/>
            <a:ext cx="2891155" cy="521970"/>
          </a:xfrm>
          <a:prstGeom prst="rect">
            <a:avLst/>
          </a:prstGeom>
          <a:noFill/>
          <a:ln w="9525">
            <a:noFill/>
          </a:ln>
        </p:spPr>
        <p:txBody>
          <a:bodyPr wrap="none" anchor="t">
            <a:spAutoFit/>
          </a:bodyPr>
          <a:lstStyle/>
          <a:p>
            <a:r>
              <a:rPr lang="zh-CN" altLang="en-US" sz="28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r>
              <a:rPr lang="en-US" altLang="zh-CN" sz="28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2</a:t>
            </a:r>
            <a:r>
              <a:rPr lang="zh-CN" altLang="en-US" sz="28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）紫外线防护</a:t>
            </a:r>
          </a:p>
        </p:txBody>
      </p:sp>
      <p:sp>
        <p:nvSpPr>
          <p:cNvPr id="2" name="标题 1">
            <a:extLst>
              <a:ext uri="{FF2B5EF4-FFF2-40B4-BE49-F238E27FC236}">
                <a16:creationId xmlns:a16="http://schemas.microsoft.com/office/drawing/2014/main" id="{88AB8099-2C23-4D8A-B71F-6027E4CBFB94}"/>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课程讲解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70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970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970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97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p:bldP spid="29701" grpId="0"/>
      <p:bldP spid="2970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莲山课件(www.5ykj.com)--教育资源门户，提供试卷、教案、课件、论文、素材及各类教学资源下载！"/>
          <p:cNvPicPr>
            <a:picLocks noChangeAspect="1"/>
          </p:cNvPicPr>
          <p:nvPr/>
        </p:nvPicPr>
        <p:blipFill>
          <a:blip r:embed="rId2"/>
          <a:stretch>
            <a:fillRect/>
          </a:stretch>
        </p:blipFill>
        <p:spPr>
          <a:xfrm>
            <a:off x="1909981" y="2760497"/>
            <a:ext cx="3891280" cy="3126105"/>
          </a:xfrm>
          <a:prstGeom prst="rect">
            <a:avLst/>
          </a:prstGeom>
          <a:noFill/>
          <a:ln w="9525">
            <a:noFill/>
          </a:ln>
        </p:spPr>
      </p:pic>
      <p:pic>
        <p:nvPicPr>
          <p:cNvPr id="3" name="图片 2" descr="d000baa1cd11728b7cbf3e2eccfcc3cec3fd2c2f"/>
          <p:cNvPicPr>
            <a:picLocks noChangeAspect="1"/>
          </p:cNvPicPr>
          <p:nvPr/>
        </p:nvPicPr>
        <p:blipFill>
          <a:blip r:embed="rId3"/>
          <a:stretch>
            <a:fillRect/>
          </a:stretch>
        </p:blipFill>
        <p:spPr>
          <a:xfrm>
            <a:off x="6384826" y="2761132"/>
            <a:ext cx="3574415" cy="3125470"/>
          </a:xfrm>
          <a:prstGeom prst="rect">
            <a:avLst/>
          </a:prstGeom>
          <a:noFill/>
          <a:ln w="9525">
            <a:noFill/>
          </a:ln>
          <a:effectLst>
            <a:outerShdw blurRad="50800" dist="38100" dir="2700000" sx="101000" sy="101000" algn="tl" rotWithShape="0">
              <a:prstClr val="black">
                <a:alpha val="40000"/>
              </a:prstClr>
            </a:outerShdw>
            <a:softEdge rad="31750"/>
          </a:effectLst>
        </p:spPr>
      </p:pic>
      <p:sp>
        <p:nvSpPr>
          <p:cNvPr id="100" name="文本框 99"/>
          <p:cNvSpPr txBox="1"/>
          <p:nvPr/>
        </p:nvSpPr>
        <p:spPr>
          <a:xfrm>
            <a:off x="2944396" y="6154572"/>
            <a:ext cx="1214120" cy="461665"/>
          </a:xfrm>
          <a:prstGeom prst="rect">
            <a:avLst/>
          </a:prstGeom>
          <a:noFill/>
          <a:ln w="9525">
            <a:noFill/>
          </a:ln>
        </p:spPr>
        <p:txBody>
          <a:bodyPr wrap="square">
            <a:spAutoFit/>
          </a:bodyPr>
          <a:lstStyle/>
          <a:p>
            <a:r>
              <a:rPr lang="zh-CN" sz="2400" dirty="0">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“佛光”                               </a:t>
            </a:r>
            <a:endParaRPr lang="zh-CN" altLang="en-US" sz="2400" dirty="0">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endParaRPr>
          </a:p>
        </p:txBody>
      </p:sp>
      <p:sp>
        <p:nvSpPr>
          <p:cNvPr id="4" name="文本框 3"/>
          <p:cNvSpPr txBox="1"/>
          <p:nvPr/>
        </p:nvSpPr>
        <p:spPr>
          <a:xfrm>
            <a:off x="7834531" y="6086627"/>
            <a:ext cx="1201420" cy="461665"/>
          </a:xfrm>
          <a:prstGeom prst="rect">
            <a:avLst/>
          </a:prstGeom>
          <a:noFill/>
        </p:spPr>
        <p:txBody>
          <a:bodyPr wrap="square" rtlCol="0">
            <a:spAutoFit/>
          </a:bodyPr>
          <a:lstStyle/>
          <a:p>
            <a:r>
              <a:rPr lang="zh-CN" altLang="zh-CN" sz="2400">
                <a:latin typeface="SimHei" panose="02010609060101010101" pitchFamily="49" charset="-122"/>
                <a:ea typeface="SimHei" panose="02010609060101010101" pitchFamily="49" charset="-122"/>
                <a:sym typeface="SimHei" panose="02010609060101010101" pitchFamily="49" charset="-122"/>
              </a:rPr>
              <a:t>彩虹</a:t>
            </a:r>
          </a:p>
        </p:txBody>
      </p:sp>
      <p:sp>
        <p:nvSpPr>
          <p:cNvPr id="5" name="文本框 4"/>
          <p:cNvSpPr txBox="1"/>
          <p:nvPr/>
        </p:nvSpPr>
        <p:spPr>
          <a:xfrm>
            <a:off x="2775486" y="1444777"/>
            <a:ext cx="7011670" cy="796469"/>
          </a:xfrm>
          <a:prstGeom prst="cloudCallout">
            <a:avLst/>
          </a:prstGeom>
          <a:gradFill>
            <a:gsLst>
              <a:gs pos="74000">
                <a:srgbClr val="FECF40"/>
              </a:gs>
              <a:gs pos="100000">
                <a:srgbClr val="846C21"/>
              </a:gs>
            </a:gsLst>
            <a:lin ang="5400000" scaled="0"/>
          </a:gradFill>
          <a:ln w="9525">
            <a:solidFill>
              <a:schemeClr val="accent6">
                <a:lumMod val="75000"/>
              </a:schemeClr>
            </a:solidFill>
          </a:ln>
        </p:spPr>
        <p:txBody>
          <a:bodyPr wrap="square" anchor="t">
            <a:spAutoFit/>
          </a:bodyPr>
          <a:lstStyle/>
          <a:p>
            <a:r>
              <a:rPr lang="zh-CN" altLang="en-US" sz="2800" noProof="1">
                <a:latin typeface="SimHei" panose="02010609060101010101" pitchFamily="49" charset="-122"/>
                <a:ea typeface="SimHei" panose="02010609060101010101" pitchFamily="49" charset="-122"/>
                <a:cs typeface="+mn-ea"/>
                <a:sym typeface="SimHei" panose="02010609060101010101" pitchFamily="49" charset="-122"/>
              </a:rPr>
              <a:t>美丽的彩虹是怎样形成的？</a:t>
            </a:r>
            <a:endParaRPr lang="zh-CN" altLang="en-US" sz="2800" noProof="1">
              <a:latin typeface="SimHei" panose="02010609060101010101" pitchFamily="49" charset="-122"/>
              <a:ea typeface="SimHei" panose="02010609060101010101" pitchFamily="49" charset="-122"/>
              <a:sym typeface="SimHei" panose="02010609060101010101" pitchFamily="49" charset="-122"/>
            </a:endParaRPr>
          </a:p>
        </p:txBody>
      </p:sp>
      <p:sp>
        <p:nvSpPr>
          <p:cNvPr id="6" name="标题 5">
            <a:extLst>
              <a:ext uri="{FF2B5EF4-FFF2-40B4-BE49-F238E27FC236}">
                <a16:creationId xmlns:a16="http://schemas.microsoft.com/office/drawing/2014/main" id="{C6D98033-87B2-4F3A-805B-6E5344FD1E33}"/>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课程导入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00"/>
                                        </p:tgtEl>
                                        <p:attrNameLst>
                                          <p:attrName>style.visibility</p:attrName>
                                        </p:attrNameLst>
                                      </p:cBhvr>
                                      <p:to>
                                        <p:strVal val="visible"/>
                                      </p:to>
                                    </p:set>
                                    <p:animEffect transition="in" filter="wheel(1)">
                                      <p:cBhvr>
                                        <p:cTn id="10" dur="2000"/>
                                        <p:tgtEl>
                                          <p:spTgt spid="100"/>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heckerboard(across)">
                                      <p:cBhvr>
                                        <p:cTn id="15" dur="500"/>
                                        <p:tgtEl>
                                          <p:spTgt spid="3"/>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checkerboard(across)">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ox(in)">
                                      <p:cBhvr>
                                        <p:cTn id="2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5"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txBox="1"/>
          <p:nvPr/>
        </p:nvSpPr>
        <p:spPr>
          <a:xfrm>
            <a:off x="1420427" y="847540"/>
            <a:ext cx="8566668" cy="1439863"/>
          </a:xfrm>
          <a:prstGeom prst="rect">
            <a:avLst/>
          </a:prstGeom>
          <a:noFill/>
          <a:ln w="9525">
            <a:noFill/>
          </a:ln>
        </p:spPr>
        <p:txBody>
          <a:bodyPr/>
          <a:lstStyle/>
          <a:p>
            <a:pPr eaLnBrk="0" hangingPunct="0">
              <a:lnSpc>
                <a:spcPct val="125000"/>
              </a:lnSpc>
            </a:pPr>
            <a:r>
              <a:rPr lang="zh-CN" altLang="en-US" sz="3200" dirty="0">
                <a:solidFill>
                  <a:srgbClr val="0066CC"/>
                </a:solidFill>
                <a:latin typeface="SimHei" panose="02010609060101010101" pitchFamily="49" charset="-122"/>
                <a:ea typeface="SimHei" panose="02010609060101010101" pitchFamily="49" charset="-122"/>
                <a:sym typeface="SimHei" panose="02010609060101010101" pitchFamily="49" charset="-122"/>
              </a:rPr>
              <a:t>　　</a:t>
            </a:r>
            <a:r>
              <a:rPr lang="zh-CN" altLang="en-US" sz="2800" dirty="0">
                <a:solidFill>
                  <a:srgbClr val="0066CC"/>
                </a:solidFill>
                <a:latin typeface="SimHei" panose="02010609060101010101" pitchFamily="49" charset="-122"/>
                <a:ea typeface="SimHei" panose="02010609060101010101" pitchFamily="49" charset="-122"/>
                <a:sym typeface="SimHei" panose="02010609060101010101" pitchFamily="49" charset="-122"/>
              </a:rPr>
              <a:t>登山运动员都要戴特制的黑色眼镜，炎炎夏日人们撑起遮阳伞，这是</a:t>
            </a:r>
            <a:r>
              <a:rPr lang="zh-CN" altLang="en-US" sz="3600" dirty="0">
                <a:solidFill>
                  <a:schemeClr val="tx2"/>
                </a:solidFill>
                <a:latin typeface="SimHei" panose="02010609060101010101" pitchFamily="49" charset="-122"/>
                <a:ea typeface="SimHei" panose="02010609060101010101" pitchFamily="49" charset="-122"/>
                <a:sym typeface="SimHei" panose="02010609060101010101" pitchFamily="49" charset="-122"/>
              </a:rPr>
              <a:t>为什么</a:t>
            </a:r>
            <a:r>
              <a:rPr lang="zh-CN" altLang="en-US" sz="3600" dirty="0">
                <a:solidFill>
                  <a:srgbClr val="0066CC"/>
                </a:solidFill>
                <a:latin typeface="SimHei" panose="02010609060101010101" pitchFamily="49" charset="-122"/>
                <a:ea typeface="SimHei" panose="02010609060101010101" pitchFamily="49" charset="-122"/>
                <a:sym typeface="SimHei" panose="02010609060101010101" pitchFamily="49" charset="-122"/>
              </a:rPr>
              <a:t>？</a:t>
            </a:r>
          </a:p>
        </p:txBody>
      </p:sp>
      <p:pic>
        <p:nvPicPr>
          <p:cNvPr id="33798" name="Picture 3" descr="10057875_7964"/>
          <p:cNvPicPr>
            <a:picLocks noChangeAspect="1"/>
          </p:cNvPicPr>
          <p:nvPr/>
        </p:nvPicPr>
        <p:blipFill>
          <a:blip r:embed="rId2"/>
          <a:stretch>
            <a:fillRect/>
          </a:stretch>
        </p:blipFill>
        <p:spPr>
          <a:xfrm>
            <a:off x="8693166" y="2113333"/>
            <a:ext cx="2749550" cy="3883025"/>
          </a:xfrm>
          <a:prstGeom prst="rect">
            <a:avLst/>
          </a:prstGeom>
          <a:noFill/>
          <a:ln w="9525">
            <a:noFill/>
          </a:ln>
        </p:spPr>
      </p:pic>
      <p:pic>
        <p:nvPicPr>
          <p:cNvPr id="33799" name="图片 33798"/>
          <p:cNvPicPr>
            <a:picLocks noChangeAspect="1"/>
          </p:cNvPicPr>
          <p:nvPr/>
        </p:nvPicPr>
        <p:blipFill>
          <a:blip r:embed="rId3"/>
          <a:stretch>
            <a:fillRect/>
          </a:stretch>
        </p:blipFill>
        <p:spPr>
          <a:xfrm>
            <a:off x="1060280" y="2237620"/>
            <a:ext cx="4860925" cy="3365500"/>
          </a:xfrm>
          <a:prstGeom prst="rect">
            <a:avLst/>
          </a:prstGeom>
          <a:noFill/>
          <a:ln w="9525">
            <a:noFill/>
          </a:ln>
        </p:spPr>
      </p:pic>
      <p:pic>
        <p:nvPicPr>
          <p:cNvPr id="33797" name="Picture 5" descr="u=1084576712,2205922493&amp;fm=0&amp;gp=-30"/>
          <p:cNvPicPr>
            <a:picLocks noChangeAspect="1"/>
          </p:cNvPicPr>
          <p:nvPr/>
        </p:nvPicPr>
        <p:blipFill>
          <a:blip r:embed="rId4"/>
          <a:stretch>
            <a:fillRect/>
          </a:stretch>
        </p:blipFill>
        <p:spPr>
          <a:xfrm>
            <a:off x="5970606" y="3380019"/>
            <a:ext cx="2736850" cy="1711325"/>
          </a:xfrm>
          <a:prstGeom prst="rect">
            <a:avLst/>
          </a:prstGeom>
          <a:noFill/>
          <a:ln w="9525">
            <a:noFill/>
          </a:ln>
        </p:spPr>
      </p:pic>
      <p:sp>
        <p:nvSpPr>
          <p:cNvPr id="2" name="标题 1">
            <a:extLst>
              <a:ext uri="{FF2B5EF4-FFF2-40B4-BE49-F238E27FC236}">
                <a16:creationId xmlns:a16="http://schemas.microsoft.com/office/drawing/2014/main" id="{0C35D7E9-F39E-4701-AFE9-CCD6CADFF2CA}"/>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思考探究</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12270" y="2541905"/>
            <a:ext cx="460375" cy="1568450"/>
          </a:xfrm>
          <a:prstGeom prst="rect">
            <a:avLst/>
          </a:prstGeom>
          <a:noFill/>
          <a:ln w="9525" cap="flat" cmpd="sng">
            <a:solidFill>
              <a:srgbClr val="0000FF"/>
            </a:solidFill>
            <a:prstDash val="solid"/>
            <a:round/>
            <a:headEnd type="none" w="med" len="med"/>
            <a:tailEnd type="none" w="med" len="med"/>
          </a:ln>
        </p:spPr>
        <p:txBody>
          <a:bodyPr wrap="square" anchor="t">
            <a:spAutoFit/>
          </a:bodyPr>
          <a:lstStyle/>
          <a:p>
            <a:r>
              <a:rPr lang="zh-CN" altLang="en-US" sz="2400">
                <a:latin typeface="SimHei" panose="02010609060101010101" pitchFamily="49" charset="-122"/>
                <a:ea typeface="SimHei" panose="02010609060101010101" pitchFamily="49" charset="-122"/>
                <a:sym typeface="SimHei" panose="02010609060101010101" pitchFamily="49" charset="-122"/>
              </a:rPr>
              <a:t>光的色散</a:t>
            </a:r>
          </a:p>
        </p:txBody>
      </p:sp>
      <p:sp>
        <p:nvSpPr>
          <p:cNvPr id="3" name="文本框 2"/>
          <p:cNvSpPr txBox="1"/>
          <p:nvPr/>
        </p:nvSpPr>
        <p:spPr>
          <a:xfrm>
            <a:off x="3271145" y="1443355"/>
            <a:ext cx="7216775" cy="460375"/>
          </a:xfrm>
          <a:prstGeom prst="rect">
            <a:avLst/>
          </a:prstGeom>
          <a:noFill/>
          <a:ln w="9525" cap="flat" cmpd="sng">
            <a:solidFill>
              <a:srgbClr val="FF0000"/>
            </a:solidFill>
            <a:prstDash val="solid"/>
            <a:round/>
            <a:headEnd type="none" w="med" len="med"/>
            <a:tailEnd type="none" w="med" len="med"/>
          </a:ln>
        </p:spPr>
        <p:txBody>
          <a:bodyPr wrap="square" anchor="t">
            <a:spAutoFit/>
          </a:bodyPr>
          <a:lstStyle/>
          <a:p>
            <a:r>
              <a:rPr lang="zh-CN" altLang="en-US" sz="2400">
                <a:latin typeface="SimHei" panose="02010609060101010101" pitchFamily="49" charset="-122"/>
                <a:ea typeface="SimHei" panose="02010609060101010101" pitchFamily="49" charset="-122"/>
                <a:sym typeface="SimHei" panose="02010609060101010101" pitchFamily="49" charset="-122"/>
              </a:rPr>
              <a:t>光的色散：太阳光通过棱镜后被分解成各种颜色的光</a:t>
            </a:r>
          </a:p>
        </p:txBody>
      </p:sp>
      <p:sp>
        <p:nvSpPr>
          <p:cNvPr id="4" name="文本框 3"/>
          <p:cNvSpPr txBox="1"/>
          <p:nvPr/>
        </p:nvSpPr>
        <p:spPr>
          <a:xfrm>
            <a:off x="3271145" y="2240280"/>
            <a:ext cx="5749925" cy="460375"/>
          </a:xfrm>
          <a:prstGeom prst="rect">
            <a:avLst/>
          </a:prstGeom>
          <a:noFill/>
          <a:ln w="9525" cap="flat" cmpd="sng">
            <a:solidFill>
              <a:srgbClr val="FF0000"/>
            </a:solidFill>
            <a:prstDash val="solid"/>
            <a:round/>
            <a:headEnd type="none" w="med" len="med"/>
            <a:tailEnd type="none" w="med" len="med"/>
          </a:ln>
        </p:spPr>
        <p:txBody>
          <a:bodyPr wrap="square" anchor="t">
            <a:spAutoFit/>
          </a:bodyPr>
          <a:lstStyle/>
          <a:p>
            <a:r>
              <a:rPr lang="zh-CN" altLang="en-US" sz="2400">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可见光谱</a:t>
            </a:r>
            <a:r>
              <a:rPr lang="en-US" altLang="zh-CN" sz="2400">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r>
              <a:rPr lang="zh-CN" altLang="en-US" sz="2400" dirty="0">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红、橙、黄、绿、蓝、靛、紫</a:t>
            </a:r>
          </a:p>
        </p:txBody>
      </p:sp>
      <p:sp>
        <p:nvSpPr>
          <p:cNvPr id="5" name="文本框 4"/>
          <p:cNvSpPr txBox="1"/>
          <p:nvPr/>
        </p:nvSpPr>
        <p:spPr>
          <a:xfrm>
            <a:off x="3271145" y="3089593"/>
            <a:ext cx="2052638" cy="460375"/>
          </a:xfrm>
          <a:prstGeom prst="rect">
            <a:avLst/>
          </a:prstGeom>
          <a:noFill/>
          <a:ln w="9525" cap="flat" cmpd="sng">
            <a:solidFill>
              <a:srgbClr val="FF0000"/>
            </a:solidFill>
            <a:prstDash val="solid"/>
            <a:round/>
            <a:headEnd type="none" w="med" len="med"/>
            <a:tailEnd type="none" w="med" len="med"/>
          </a:ln>
        </p:spPr>
        <p:txBody>
          <a:bodyPr wrap="square" anchor="t">
            <a:spAutoFit/>
          </a:bodyPr>
          <a:lstStyle/>
          <a:p>
            <a:r>
              <a:rPr lang="zh-CN" altLang="en-US" sz="2400">
                <a:latin typeface="SimHei" panose="02010609060101010101" pitchFamily="49" charset="-122"/>
                <a:ea typeface="SimHei" panose="02010609060101010101" pitchFamily="49" charset="-122"/>
                <a:sym typeface="SimHei" panose="02010609060101010101" pitchFamily="49" charset="-122"/>
              </a:rPr>
              <a:t>色光的三原色</a:t>
            </a:r>
          </a:p>
        </p:txBody>
      </p:sp>
      <p:sp>
        <p:nvSpPr>
          <p:cNvPr id="6" name="文本框 5"/>
          <p:cNvSpPr txBox="1"/>
          <p:nvPr/>
        </p:nvSpPr>
        <p:spPr>
          <a:xfrm>
            <a:off x="5834958" y="3089593"/>
            <a:ext cx="2052637" cy="460375"/>
          </a:xfrm>
          <a:prstGeom prst="rect">
            <a:avLst/>
          </a:prstGeom>
          <a:noFill/>
          <a:ln w="9525" cap="flat" cmpd="sng">
            <a:solidFill>
              <a:srgbClr val="0000FF"/>
            </a:solidFill>
            <a:prstDash val="solid"/>
            <a:round/>
            <a:headEnd type="none" w="med" len="med"/>
            <a:tailEnd type="none" w="med" len="med"/>
          </a:ln>
        </p:spPr>
        <p:txBody>
          <a:bodyPr wrap="square" anchor="t">
            <a:spAutoFit/>
          </a:bodyPr>
          <a:lstStyle/>
          <a:p>
            <a:r>
              <a:rPr lang="zh-CN" altLang="en-US" sz="2400">
                <a:latin typeface="SimHei" panose="02010609060101010101" pitchFamily="49" charset="-122"/>
                <a:ea typeface="SimHei" panose="02010609060101010101" pitchFamily="49" charset="-122"/>
                <a:sym typeface="SimHei" panose="02010609060101010101" pitchFamily="49" charset="-122"/>
              </a:rPr>
              <a:t>红、绿、蓝</a:t>
            </a:r>
          </a:p>
        </p:txBody>
      </p:sp>
      <p:sp>
        <p:nvSpPr>
          <p:cNvPr id="7" name="文本框 6"/>
          <p:cNvSpPr txBox="1"/>
          <p:nvPr/>
        </p:nvSpPr>
        <p:spPr>
          <a:xfrm>
            <a:off x="3271145" y="4791393"/>
            <a:ext cx="1782763" cy="460375"/>
          </a:xfrm>
          <a:prstGeom prst="rect">
            <a:avLst/>
          </a:prstGeom>
          <a:noFill/>
          <a:ln w="9525" cap="flat" cmpd="sng">
            <a:solidFill>
              <a:srgbClr val="FF0000"/>
            </a:solidFill>
            <a:prstDash val="solid"/>
            <a:round/>
            <a:headEnd type="none" w="med" len="med"/>
            <a:tailEnd type="none" w="med" len="med"/>
          </a:ln>
        </p:spPr>
        <p:txBody>
          <a:bodyPr wrap="square" anchor="t">
            <a:spAutoFit/>
          </a:bodyPr>
          <a:lstStyle/>
          <a:p>
            <a:r>
              <a:rPr lang="zh-CN" altLang="en-US" sz="2400">
                <a:latin typeface="SimHei" panose="02010609060101010101" pitchFamily="49" charset="-122"/>
                <a:ea typeface="SimHei" panose="02010609060101010101" pitchFamily="49" charset="-122"/>
                <a:sym typeface="SimHei" panose="02010609060101010101" pitchFamily="49" charset="-122"/>
              </a:rPr>
              <a:t>看不见的光</a:t>
            </a:r>
          </a:p>
        </p:txBody>
      </p:sp>
      <p:sp>
        <p:nvSpPr>
          <p:cNvPr id="8" name="文本框 7"/>
          <p:cNvSpPr txBox="1"/>
          <p:nvPr/>
        </p:nvSpPr>
        <p:spPr>
          <a:xfrm>
            <a:off x="5468245" y="4161155"/>
            <a:ext cx="1206500" cy="460375"/>
          </a:xfrm>
          <a:prstGeom prst="rect">
            <a:avLst/>
          </a:prstGeom>
          <a:noFill/>
          <a:ln w="9525" cap="flat" cmpd="sng">
            <a:solidFill>
              <a:srgbClr val="0000FF"/>
            </a:solidFill>
            <a:prstDash val="solid"/>
            <a:round/>
            <a:headEnd type="none" w="med" len="med"/>
            <a:tailEnd type="none" w="med" len="med"/>
          </a:ln>
        </p:spPr>
        <p:txBody>
          <a:bodyPr wrap="square" anchor="t">
            <a:spAutoFit/>
          </a:bodyPr>
          <a:lstStyle/>
          <a:p>
            <a:r>
              <a:rPr lang="zh-CN" altLang="en-US" sz="2400">
                <a:latin typeface="SimHei" panose="02010609060101010101" pitchFamily="49" charset="-122"/>
                <a:ea typeface="SimHei" panose="02010609060101010101" pitchFamily="49" charset="-122"/>
                <a:sym typeface="SimHei" panose="02010609060101010101" pitchFamily="49" charset="-122"/>
              </a:rPr>
              <a:t>红外线</a:t>
            </a:r>
          </a:p>
        </p:txBody>
      </p:sp>
      <p:sp>
        <p:nvSpPr>
          <p:cNvPr id="9" name="文本框 8"/>
          <p:cNvSpPr txBox="1"/>
          <p:nvPr/>
        </p:nvSpPr>
        <p:spPr>
          <a:xfrm>
            <a:off x="5468245" y="5501005"/>
            <a:ext cx="1206500" cy="460375"/>
          </a:xfrm>
          <a:prstGeom prst="rect">
            <a:avLst/>
          </a:prstGeom>
          <a:noFill/>
          <a:ln w="9525" cap="flat" cmpd="sng">
            <a:solidFill>
              <a:srgbClr val="0000FF"/>
            </a:solidFill>
            <a:prstDash val="solid"/>
            <a:round/>
            <a:headEnd type="none" w="med" len="med"/>
            <a:tailEnd type="none" w="med" len="med"/>
          </a:ln>
        </p:spPr>
        <p:txBody>
          <a:bodyPr wrap="square" anchor="t">
            <a:spAutoFit/>
          </a:bodyPr>
          <a:lstStyle/>
          <a:p>
            <a:r>
              <a:rPr lang="zh-CN" altLang="en-US" sz="2400">
                <a:latin typeface="SimHei" panose="02010609060101010101" pitchFamily="49" charset="-122"/>
                <a:ea typeface="SimHei" panose="02010609060101010101" pitchFamily="49" charset="-122"/>
                <a:sym typeface="SimHei" panose="02010609060101010101" pitchFamily="49" charset="-122"/>
              </a:rPr>
              <a:t>紫外线</a:t>
            </a:r>
          </a:p>
        </p:txBody>
      </p:sp>
      <p:sp>
        <p:nvSpPr>
          <p:cNvPr id="10" name="文本框 9"/>
          <p:cNvSpPr txBox="1"/>
          <p:nvPr/>
        </p:nvSpPr>
        <p:spPr>
          <a:xfrm>
            <a:off x="7033520" y="3783330"/>
            <a:ext cx="917575" cy="460375"/>
          </a:xfrm>
          <a:prstGeom prst="rect">
            <a:avLst/>
          </a:prstGeom>
          <a:noFill/>
          <a:ln w="9525" cap="flat" cmpd="sng">
            <a:solidFill>
              <a:schemeClr val="tx1"/>
            </a:solidFill>
            <a:prstDash val="solid"/>
            <a:round/>
            <a:headEnd type="none" w="med" len="med"/>
            <a:tailEnd type="none" w="med" len="med"/>
          </a:ln>
        </p:spPr>
        <p:txBody>
          <a:bodyPr wrap="square" anchor="t">
            <a:spAutoFit/>
          </a:bodyPr>
          <a:lstStyle/>
          <a:p>
            <a:r>
              <a:rPr lang="zh-CN" altLang="en-US" sz="2400">
                <a:latin typeface="SimHei" panose="02010609060101010101" pitchFamily="49" charset="-122"/>
                <a:ea typeface="SimHei" panose="02010609060101010101" pitchFamily="49" charset="-122"/>
                <a:sym typeface="SimHei" panose="02010609060101010101" pitchFamily="49" charset="-122"/>
              </a:rPr>
              <a:t>特点</a:t>
            </a:r>
          </a:p>
        </p:txBody>
      </p:sp>
      <p:sp>
        <p:nvSpPr>
          <p:cNvPr id="11" name="文本框 10"/>
          <p:cNvSpPr txBox="1"/>
          <p:nvPr/>
        </p:nvSpPr>
        <p:spPr>
          <a:xfrm>
            <a:off x="7033520" y="4478655"/>
            <a:ext cx="917575" cy="460375"/>
          </a:xfrm>
          <a:prstGeom prst="rect">
            <a:avLst/>
          </a:prstGeom>
          <a:noFill/>
          <a:ln w="9525" cap="flat" cmpd="sng">
            <a:solidFill>
              <a:schemeClr val="tx1"/>
            </a:solidFill>
            <a:prstDash val="solid"/>
            <a:round/>
            <a:headEnd type="none" w="med" len="med"/>
            <a:tailEnd type="none" w="med" len="med"/>
          </a:ln>
        </p:spPr>
        <p:txBody>
          <a:bodyPr wrap="square" anchor="t">
            <a:spAutoFit/>
          </a:bodyPr>
          <a:lstStyle/>
          <a:p>
            <a:r>
              <a:rPr lang="zh-CN" altLang="en-US" sz="2400">
                <a:latin typeface="SimHei" panose="02010609060101010101" pitchFamily="49" charset="-122"/>
                <a:ea typeface="SimHei" panose="02010609060101010101" pitchFamily="49" charset="-122"/>
                <a:sym typeface="SimHei" panose="02010609060101010101" pitchFamily="49" charset="-122"/>
              </a:rPr>
              <a:t>应用</a:t>
            </a:r>
          </a:p>
        </p:txBody>
      </p:sp>
      <p:sp>
        <p:nvSpPr>
          <p:cNvPr id="13" name="文本框 12"/>
          <p:cNvSpPr txBox="1"/>
          <p:nvPr/>
        </p:nvSpPr>
        <p:spPr>
          <a:xfrm>
            <a:off x="7033520" y="5867718"/>
            <a:ext cx="917575" cy="460375"/>
          </a:xfrm>
          <a:prstGeom prst="rect">
            <a:avLst/>
          </a:prstGeom>
          <a:noFill/>
          <a:ln w="9525" cap="flat" cmpd="sng">
            <a:solidFill>
              <a:schemeClr val="tx1"/>
            </a:solidFill>
            <a:prstDash val="solid"/>
            <a:round/>
            <a:headEnd type="none" w="med" len="med"/>
            <a:tailEnd type="none" w="med" len="med"/>
          </a:ln>
        </p:spPr>
        <p:txBody>
          <a:bodyPr wrap="square" anchor="t">
            <a:spAutoFit/>
          </a:bodyPr>
          <a:lstStyle/>
          <a:p>
            <a:r>
              <a:rPr lang="zh-CN" altLang="en-US" sz="2400">
                <a:latin typeface="SimHei" panose="02010609060101010101" pitchFamily="49" charset="-122"/>
                <a:ea typeface="SimHei" panose="02010609060101010101" pitchFamily="49" charset="-122"/>
                <a:sym typeface="SimHei" panose="02010609060101010101" pitchFamily="49" charset="-122"/>
              </a:rPr>
              <a:t>应用</a:t>
            </a:r>
          </a:p>
        </p:txBody>
      </p:sp>
      <p:sp>
        <p:nvSpPr>
          <p:cNvPr id="14" name="左大括号 13"/>
          <p:cNvSpPr/>
          <p:nvPr/>
        </p:nvSpPr>
        <p:spPr>
          <a:xfrm>
            <a:off x="2713933" y="1605280"/>
            <a:ext cx="354013" cy="3455988"/>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base"/>
            <a:endParaRPr lang="zh-CN" altLang="en-US" sz="2800" strike="noStrike" noProof="1">
              <a:latin typeface="SimHei" panose="02010609060101010101" pitchFamily="49" charset="-122"/>
              <a:ea typeface="SimHei" panose="02010609060101010101" pitchFamily="49" charset="-122"/>
              <a:sym typeface="SimHei" panose="02010609060101010101" pitchFamily="49" charset="-122"/>
            </a:endParaRPr>
          </a:p>
        </p:txBody>
      </p:sp>
      <p:sp>
        <p:nvSpPr>
          <p:cNvPr id="15" name="左大括号 14"/>
          <p:cNvSpPr/>
          <p:nvPr/>
        </p:nvSpPr>
        <p:spPr>
          <a:xfrm>
            <a:off x="5169795" y="4240530"/>
            <a:ext cx="220663" cy="1560513"/>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base"/>
            <a:endParaRPr lang="zh-CN" altLang="en-US" sz="2800" strike="noStrike" noProof="1">
              <a:latin typeface="SimHei" panose="02010609060101010101" pitchFamily="49" charset="-122"/>
              <a:ea typeface="SimHei" panose="02010609060101010101" pitchFamily="49" charset="-122"/>
              <a:sym typeface="SimHei" panose="02010609060101010101" pitchFamily="49" charset="-122"/>
            </a:endParaRPr>
          </a:p>
        </p:txBody>
      </p:sp>
      <p:sp>
        <p:nvSpPr>
          <p:cNvPr id="16" name="左大括号 15"/>
          <p:cNvSpPr/>
          <p:nvPr/>
        </p:nvSpPr>
        <p:spPr>
          <a:xfrm>
            <a:off x="6750945" y="3989705"/>
            <a:ext cx="158750" cy="801688"/>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base"/>
            <a:endParaRPr lang="zh-CN" altLang="en-US" sz="2800" strike="noStrike" noProof="1">
              <a:latin typeface="SimHei" panose="02010609060101010101" pitchFamily="49" charset="-122"/>
              <a:ea typeface="SimHei" panose="02010609060101010101" pitchFamily="49" charset="-122"/>
              <a:sym typeface="SimHei" panose="02010609060101010101" pitchFamily="49" charset="-122"/>
            </a:endParaRPr>
          </a:p>
        </p:txBody>
      </p:sp>
      <p:sp>
        <p:nvSpPr>
          <p:cNvPr id="17" name="左大括号 16"/>
          <p:cNvSpPr/>
          <p:nvPr/>
        </p:nvSpPr>
        <p:spPr>
          <a:xfrm>
            <a:off x="6800158" y="5327968"/>
            <a:ext cx="158750" cy="801688"/>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base"/>
            <a:endParaRPr lang="zh-CN" altLang="en-US" sz="2800" strike="noStrike" noProof="1">
              <a:latin typeface="SimHei" panose="02010609060101010101" pitchFamily="49" charset="-122"/>
              <a:ea typeface="SimHei" panose="02010609060101010101" pitchFamily="49" charset="-122"/>
              <a:sym typeface="SimHei" panose="02010609060101010101" pitchFamily="49" charset="-122"/>
            </a:endParaRPr>
          </a:p>
        </p:txBody>
      </p:sp>
      <p:sp>
        <p:nvSpPr>
          <p:cNvPr id="18" name="文本框 17"/>
          <p:cNvSpPr txBox="1"/>
          <p:nvPr/>
        </p:nvSpPr>
        <p:spPr>
          <a:xfrm>
            <a:off x="7033520" y="5248593"/>
            <a:ext cx="919163" cy="460375"/>
          </a:xfrm>
          <a:prstGeom prst="rect">
            <a:avLst/>
          </a:prstGeom>
          <a:noFill/>
          <a:ln w="9525" cap="flat" cmpd="sng">
            <a:solidFill>
              <a:schemeClr val="tx1"/>
            </a:solidFill>
            <a:prstDash val="solid"/>
            <a:round/>
            <a:headEnd type="none" w="med" len="med"/>
            <a:tailEnd type="none" w="med" len="med"/>
          </a:ln>
        </p:spPr>
        <p:txBody>
          <a:bodyPr wrap="square" anchor="t">
            <a:spAutoFit/>
          </a:bodyPr>
          <a:lstStyle/>
          <a:p>
            <a:r>
              <a:rPr lang="zh-CN" altLang="en-US" sz="2400">
                <a:latin typeface="SimHei" panose="02010609060101010101" pitchFamily="49" charset="-122"/>
                <a:ea typeface="SimHei" panose="02010609060101010101" pitchFamily="49" charset="-122"/>
                <a:sym typeface="SimHei" panose="02010609060101010101" pitchFamily="49" charset="-122"/>
              </a:rPr>
              <a:t>特点</a:t>
            </a:r>
          </a:p>
        </p:txBody>
      </p:sp>
      <p:sp>
        <p:nvSpPr>
          <p:cNvPr id="12" name="标题 11">
            <a:extLst>
              <a:ext uri="{FF2B5EF4-FFF2-40B4-BE49-F238E27FC236}">
                <a16:creationId xmlns:a16="http://schemas.microsoft.com/office/drawing/2014/main" id="{114D05DC-4DF7-4683-B17C-59DD591AD460}"/>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课堂小结</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inVertic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dissolve">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dissolve">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arn(inVertical)">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dissolve">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arn(inVertical)">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barn(inVertical)">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barn(inVertical)">
                                      <p:cBhvr>
                                        <p:cTn id="62" dur="500"/>
                                        <p:tgtEl>
                                          <p:spTgt spid="11"/>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grpId="0" nodeType="click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barn(inVertical)">
                                      <p:cBhvr>
                                        <p:cTn id="67" dur="500"/>
                                        <p:tgtEl>
                                          <p:spTgt spid="9"/>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grpId="0" nodeType="click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barn(inVertical)">
                                      <p:cBhvr>
                                        <p:cTn id="72" dur="500"/>
                                        <p:tgtEl>
                                          <p:spTgt spid="17"/>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21" fill="hold" grpId="0" nodeType="click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barn(inVertical)">
                                      <p:cBhvr>
                                        <p:cTn id="77" dur="500"/>
                                        <p:tgtEl>
                                          <p:spTgt spid="18"/>
                                        </p:tgtEl>
                                      </p:cBhvr>
                                    </p:animEffect>
                                  </p:childTnLst>
                                </p:cTn>
                              </p:par>
                            </p:childTnLst>
                          </p:cTn>
                        </p:par>
                      </p:childTnLst>
                    </p:cTn>
                  </p:par>
                  <p:par>
                    <p:cTn id="78" fill="hold">
                      <p:stCondLst>
                        <p:cond delay="indefinite"/>
                      </p:stCondLst>
                      <p:childTnLst>
                        <p:par>
                          <p:cTn id="79" fill="hold">
                            <p:stCondLst>
                              <p:cond delay="0"/>
                            </p:stCondLst>
                            <p:childTnLst>
                              <p:par>
                                <p:cTn id="80" presetID="17" presetClass="entr" presetSubtype="10" fill="hold" grpId="0" nodeType="click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p:cTn id="82" dur="500" fill="hold"/>
                                        <p:tgtEl>
                                          <p:spTgt spid="13"/>
                                        </p:tgtEl>
                                        <p:attrNameLst>
                                          <p:attrName>ppt_w</p:attrName>
                                        </p:attrNameLst>
                                      </p:cBhvr>
                                      <p:tavLst>
                                        <p:tav tm="0">
                                          <p:val>
                                            <p:fltVal val="0"/>
                                          </p:val>
                                        </p:tav>
                                        <p:tav tm="100000">
                                          <p:val>
                                            <p:strVal val="#ppt_w"/>
                                          </p:val>
                                        </p:tav>
                                      </p:tavLst>
                                    </p:anim>
                                    <p:anim calcmode="lin" valueType="num">
                                      <p:cBhvr>
                                        <p:cTn id="83" dur="500" fill="hold"/>
                                        <p:tgtEl>
                                          <p:spTgt spid="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6" grpId="0" bldLvl="0" animBg="1"/>
      <p:bldP spid="7" grpId="0" bldLvl="0" animBg="1"/>
      <p:bldP spid="8" grpId="0" bldLvl="0" animBg="1"/>
      <p:bldP spid="9" grpId="0" bldLvl="0" animBg="1"/>
      <p:bldP spid="10" grpId="0" bldLvl="0" animBg="1"/>
      <p:bldP spid="11" grpId="0" bldLvl="0" animBg="1"/>
      <p:bldP spid="13" grpId="0" bldLvl="0" animBg="1"/>
      <p:bldP spid="14" grpId="0" bldLvl="0" animBg="1"/>
      <p:bldP spid="15" grpId="0" bldLvl="0" animBg="1"/>
      <p:bldP spid="16" grpId="0" bldLvl="0" animBg="1"/>
      <p:bldP spid="17" grpId="0" bldLvl="0" animBg="1"/>
      <p:bldP spid="18"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标题 19">
            <a:extLst>
              <a:ext uri="{FF2B5EF4-FFF2-40B4-BE49-F238E27FC236}">
                <a16:creationId xmlns:a16="http://schemas.microsoft.com/office/drawing/2014/main" id="{5A71943E-21D6-4172-A087-FC2F991E0B76}"/>
              </a:ext>
            </a:extLst>
          </p:cNvPr>
          <p:cNvSpPr>
            <a:spLocks noGrp="1"/>
          </p:cNvSpPr>
          <p:nvPr>
            <p:ph type="ctrTitle"/>
          </p:nvPr>
        </p:nvSpPr>
        <p:spPr/>
        <p:txBody>
          <a:bodyPr/>
          <a:lstStyle/>
          <a:p>
            <a:r>
              <a:rPr lang="zh-CN" altLang="en-US" dirty="0"/>
              <a:t>课堂练习</a:t>
            </a:r>
          </a:p>
        </p:txBody>
      </p:sp>
      <p:sp>
        <p:nvSpPr>
          <p:cNvPr id="22" name="Text Box 2">
            <a:extLst>
              <a:ext uri="{FF2B5EF4-FFF2-40B4-BE49-F238E27FC236}">
                <a16:creationId xmlns:a16="http://schemas.microsoft.com/office/drawing/2014/main" id="{82F4AD5B-E734-45B0-AE81-CC163D359D9F}"/>
              </a:ext>
            </a:extLst>
          </p:cNvPr>
          <p:cNvSpPr txBox="1"/>
          <p:nvPr/>
        </p:nvSpPr>
        <p:spPr>
          <a:xfrm>
            <a:off x="2000250" y="1493838"/>
            <a:ext cx="8208963" cy="2245360"/>
          </a:xfrm>
          <a:prstGeom prst="rect">
            <a:avLst/>
          </a:prstGeom>
          <a:noFill/>
          <a:ln w="9525">
            <a:noFill/>
          </a:ln>
        </p:spPr>
        <p:txBody>
          <a:bodyPr>
            <a:spAutoFit/>
          </a:bodyPr>
          <a:lstStyle/>
          <a:p>
            <a:pPr>
              <a:lnSpc>
                <a:spcPct val="125000"/>
              </a:lnSpc>
            </a:pPr>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　　</a:t>
            </a:r>
            <a:r>
              <a:rPr lang="en-US" altLang="zh-CN"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1. </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太阳光通过棱镜后，会被分解成各种颜色的光，如果用一个白屏来承接，则白屏上的颜色顺序为红、</a:t>
            </a:r>
            <a:r>
              <a:rPr lang="en-US" altLang="zh-CN"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_____</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r>
              <a:rPr lang="en-US" altLang="zh-CN"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_____</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r>
              <a:rPr lang="en-US" altLang="zh-CN"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______</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r>
              <a:rPr lang="en-US" altLang="zh-CN"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______</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r>
              <a:rPr lang="en-US" altLang="zh-CN"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______</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r>
              <a:rPr lang="en-US" altLang="zh-CN"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_____</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。这说明</a:t>
            </a:r>
            <a:r>
              <a:rPr lang="en-US" altLang="zh-CN"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__________________________</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p>
        </p:txBody>
      </p:sp>
      <p:sp>
        <p:nvSpPr>
          <p:cNvPr id="23" name="Text Box 3">
            <a:extLst>
              <a:ext uri="{FF2B5EF4-FFF2-40B4-BE49-F238E27FC236}">
                <a16:creationId xmlns:a16="http://schemas.microsoft.com/office/drawing/2014/main" id="{85D9C3DE-A51B-4AD1-A9B6-666EB5B6BEB6}"/>
              </a:ext>
            </a:extLst>
          </p:cNvPr>
          <p:cNvSpPr txBox="1"/>
          <p:nvPr/>
        </p:nvSpPr>
        <p:spPr>
          <a:xfrm>
            <a:off x="3368675" y="2593975"/>
            <a:ext cx="838200" cy="521970"/>
          </a:xfrm>
          <a:prstGeom prst="rect">
            <a:avLst/>
          </a:prstGeom>
          <a:noFill/>
          <a:ln w="9525">
            <a:noFill/>
          </a:ln>
        </p:spPr>
        <p:txBody>
          <a:bodyPr>
            <a:spAutoFit/>
          </a:bodyPr>
          <a:lstStyle/>
          <a:p>
            <a:pPr>
              <a:spcBef>
                <a:spcPct val="50000"/>
              </a:spcBef>
            </a:pPr>
            <a:r>
              <a:rPr lang="zh-CN" altLang="en-US" sz="2800" dirty="0">
                <a:solidFill>
                  <a:srgbClr val="FF0000"/>
                </a:solidFill>
                <a:latin typeface="SimHei" panose="02010609060101010101" pitchFamily="49" charset="-122"/>
                <a:ea typeface="SimHei" panose="02010609060101010101" pitchFamily="49" charset="-122"/>
                <a:sym typeface="SimHei" panose="02010609060101010101" pitchFamily="49" charset="-122"/>
              </a:rPr>
              <a:t>橙 </a:t>
            </a:r>
          </a:p>
        </p:txBody>
      </p:sp>
      <p:sp>
        <p:nvSpPr>
          <p:cNvPr id="24" name="Text Box 4">
            <a:extLst>
              <a:ext uri="{FF2B5EF4-FFF2-40B4-BE49-F238E27FC236}">
                <a16:creationId xmlns:a16="http://schemas.microsoft.com/office/drawing/2014/main" id="{0DD42E60-20C4-4A50-BEF1-AAA3A93B3BA3}"/>
              </a:ext>
            </a:extLst>
          </p:cNvPr>
          <p:cNvSpPr txBox="1"/>
          <p:nvPr/>
        </p:nvSpPr>
        <p:spPr>
          <a:xfrm>
            <a:off x="4592638" y="2592388"/>
            <a:ext cx="914400" cy="521970"/>
          </a:xfrm>
          <a:prstGeom prst="rect">
            <a:avLst/>
          </a:prstGeom>
          <a:noFill/>
          <a:ln w="9525">
            <a:noFill/>
          </a:ln>
        </p:spPr>
        <p:txBody>
          <a:bodyPr>
            <a:spAutoFit/>
          </a:bodyPr>
          <a:lstStyle/>
          <a:p>
            <a:pPr>
              <a:spcBef>
                <a:spcPct val="50000"/>
              </a:spcBef>
            </a:pPr>
            <a:r>
              <a:rPr lang="zh-CN" altLang="en-US" sz="2800" dirty="0">
                <a:solidFill>
                  <a:srgbClr val="FF0000"/>
                </a:solidFill>
                <a:latin typeface="SimHei" panose="02010609060101010101" pitchFamily="49" charset="-122"/>
                <a:ea typeface="SimHei" panose="02010609060101010101" pitchFamily="49" charset="-122"/>
                <a:sym typeface="SimHei" panose="02010609060101010101" pitchFamily="49" charset="-122"/>
              </a:rPr>
              <a:t>黄 </a:t>
            </a:r>
          </a:p>
        </p:txBody>
      </p:sp>
      <p:sp>
        <p:nvSpPr>
          <p:cNvPr id="25" name="Text Box 5">
            <a:extLst>
              <a:ext uri="{FF2B5EF4-FFF2-40B4-BE49-F238E27FC236}">
                <a16:creationId xmlns:a16="http://schemas.microsoft.com/office/drawing/2014/main" id="{50ED1682-EEDD-4C7E-AB29-5F071478811B}"/>
              </a:ext>
            </a:extLst>
          </p:cNvPr>
          <p:cNvSpPr txBox="1"/>
          <p:nvPr/>
        </p:nvSpPr>
        <p:spPr>
          <a:xfrm>
            <a:off x="5888038" y="2592388"/>
            <a:ext cx="914400" cy="521970"/>
          </a:xfrm>
          <a:prstGeom prst="rect">
            <a:avLst/>
          </a:prstGeom>
          <a:noFill/>
          <a:ln w="9525">
            <a:noFill/>
          </a:ln>
        </p:spPr>
        <p:txBody>
          <a:bodyPr>
            <a:spAutoFit/>
          </a:bodyPr>
          <a:lstStyle/>
          <a:p>
            <a:pPr>
              <a:spcBef>
                <a:spcPct val="50000"/>
              </a:spcBef>
            </a:pPr>
            <a:r>
              <a:rPr lang="zh-CN" altLang="en-US" sz="2800" dirty="0">
                <a:solidFill>
                  <a:srgbClr val="FF0000"/>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绿 </a:t>
            </a:r>
          </a:p>
        </p:txBody>
      </p:sp>
      <p:sp>
        <p:nvSpPr>
          <p:cNvPr id="26" name="Text Box 6">
            <a:extLst>
              <a:ext uri="{FF2B5EF4-FFF2-40B4-BE49-F238E27FC236}">
                <a16:creationId xmlns:a16="http://schemas.microsoft.com/office/drawing/2014/main" id="{B4447565-977C-432A-BE0E-C9BEBDE7D346}"/>
              </a:ext>
            </a:extLst>
          </p:cNvPr>
          <p:cNvSpPr txBox="1"/>
          <p:nvPr/>
        </p:nvSpPr>
        <p:spPr>
          <a:xfrm>
            <a:off x="7364413" y="2592388"/>
            <a:ext cx="1028700" cy="521970"/>
          </a:xfrm>
          <a:prstGeom prst="rect">
            <a:avLst/>
          </a:prstGeom>
          <a:noFill/>
          <a:ln w="9525">
            <a:noFill/>
          </a:ln>
        </p:spPr>
        <p:txBody>
          <a:bodyPr>
            <a:spAutoFit/>
          </a:bodyPr>
          <a:lstStyle/>
          <a:p>
            <a:pPr>
              <a:spcBef>
                <a:spcPct val="50000"/>
              </a:spcBef>
            </a:pPr>
            <a:r>
              <a:rPr lang="zh-CN" altLang="en-US" sz="2800" dirty="0">
                <a:solidFill>
                  <a:srgbClr val="FF0000"/>
                </a:solidFill>
                <a:latin typeface="SimHei" panose="02010609060101010101" pitchFamily="49" charset="-122"/>
                <a:ea typeface="SimHei" panose="02010609060101010101" pitchFamily="49" charset="-122"/>
                <a:sym typeface="SimHei" panose="02010609060101010101" pitchFamily="49" charset="-122"/>
              </a:rPr>
              <a:t>蓝</a:t>
            </a:r>
          </a:p>
        </p:txBody>
      </p:sp>
      <p:sp>
        <p:nvSpPr>
          <p:cNvPr id="27" name="Text Box 7">
            <a:extLst>
              <a:ext uri="{FF2B5EF4-FFF2-40B4-BE49-F238E27FC236}">
                <a16:creationId xmlns:a16="http://schemas.microsoft.com/office/drawing/2014/main" id="{219845CC-FAC0-421E-8B0A-095B0C699BFD}"/>
              </a:ext>
            </a:extLst>
          </p:cNvPr>
          <p:cNvSpPr txBox="1"/>
          <p:nvPr/>
        </p:nvSpPr>
        <p:spPr>
          <a:xfrm>
            <a:off x="8732838" y="2593975"/>
            <a:ext cx="914400" cy="521970"/>
          </a:xfrm>
          <a:prstGeom prst="rect">
            <a:avLst/>
          </a:prstGeom>
          <a:noFill/>
          <a:ln w="9525">
            <a:noFill/>
          </a:ln>
        </p:spPr>
        <p:txBody>
          <a:bodyPr>
            <a:spAutoFit/>
          </a:bodyPr>
          <a:lstStyle/>
          <a:p>
            <a:pPr>
              <a:spcBef>
                <a:spcPct val="50000"/>
              </a:spcBef>
            </a:pPr>
            <a:r>
              <a:rPr lang="zh-CN" altLang="en-US" sz="2800" dirty="0">
                <a:solidFill>
                  <a:srgbClr val="FF0000"/>
                </a:solidFill>
                <a:latin typeface="SimHei" panose="02010609060101010101" pitchFamily="49" charset="-122"/>
                <a:ea typeface="SimHei" panose="02010609060101010101" pitchFamily="49" charset="-122"/>
                <a:sym typeface="SimHei" panose="02010609060101010101" pitchFamily="49" charset="-122"/>
              </a:rPr>
              <a:t>靛 </a:t>
            </a:r>
          </a:p>
        </p:txBody>
      </p:sp>
      <p:sp>
        <p:nvSpPr>
          <p:cNvPr id="28" name="Text Box 8">
            <a:extLst>
              <a:ext uri="{FF2B5EF4-FFF2-40B4-BE49-F238E27FC236}">
                <a16:creationId xmlns:a16="http://schemas.microsoft.com/office/drawing/2014/main" id="{D44DBE61-1C55-4320-846A-AE2C39496BFE}"/>
              </a:ext>
            </a:extLst>
          </p:cNvPr>
          <p:cNvSpPr txBox="1"/>
          <p:nvPr/>
        </p:nvSpPr>
        <p:spPr>
          <a:xfrm>
            <a:off x="2287588" y="3113088"/>
            <a:ext cx="914400" cy="521970"/>
          </a:xfrm>
          <a:prstGeom prst="rect">
            <a:avLst/>
          </a:prstGeom>
          <a:noFill/>
          <a:ln w="9525">
            <a:noFill/>
          </a:ln>
        </p:spPr>
        <p:txBody>
          <a:bodyPr>
            <a:spAutoFit/>
          </a:bodyPr>
          <a:lstStyle/>
          <a:p>
            <a:pPr>
              <a:spcBef>
                <a:spcPct val="50000"/>
              </a:spcBef>
            </a:pPr>
            <a:r>
              <a:rPr lang="zh-CN" altLang="en-US" sz="2800" dirty="0">
                <a:solidFill>
                  <a:srgbClr val="FF0000"/>
                </a:solidFill>
                <a:latin typeface="SimHei" panose="02010609060101010101" pitchFamily="49" charset="-122"/>
                <a:ea typeface="SimHei" panose="02010609060101010101" pitchFamily="49" charset="-122"/>
                <a:sym typeface="SimHei" panose="02010609060101010101" pitchFamily="49" charset="-122"/>
              </a:rPr>
              <a:t>紫</a:t>
            </a:r>
          </a:p>
        </p:txBody>
      </p:sp>
      <p:sp>
        <p:nvSpPr>
          <p:cNvPr id="29" name="Text Box 9">
            <a:extLst>
              <a:ext uri="{FF2B5EF4-FFF2-40B4-BE49-F238E27FC236}">
                <a16:creationId xmlns:a16="http://schemas.microsoft.com/office/drawing/2014/main" id="{BF076993-7787-4018-950C-0E5269CA8ACF}"/>
              </a:ext>
            </a:extLst>
          </p:cNvPr>
          <p:cNvSpPr txBox="1"/>
          <p:nvPr/>
        </p:nvSpPr>
        <p:spPr>
          <a:xfrm>
            <a:off x="4450348" y="3062118"/>
            <a:ext cx="5181600" cy="521970"/>
          </a:xfrm>
          <a:prstGeom prst="rect">
            <a:avLst/>
          </a:prstGeom>
          <a:noFill/>
          <a:ln w="9525">
            <a:noFill/>
          </a:ln>
        </p:spPr>
        <p:txBody>
          <a:bodyPr>
            <a:spAutoFit/>
          </a:bodyPr>
          <a:lstStyle/>
          <a:p>
            <a:pPr>
              <a:spcBef>
                <a:spcPct val="50000"/>
              </a:spcBef>
            </a:pPr>
            <a:r>
              <a:rPr lang="zh-CN" altLang="en-US" sz="2800" dirty="0">
                <a:solidFill>
                  <a:srgbClr val="FF0000"/>
                </a:solidFill>
                <a:latin typeface="SimHei" panose="02010609060101010101" pitchFamily="49" charset="-122"/>
                <a:ea typeface="SimHei" panose="02010609060101010101" pitchFamily="49" charset="-122"/>
                <a:sym typeface="SimHei" panose="02010609060101010101" pitchFamily="49" charset="-122"/>
              </a:rPr>
              <a:t>白光是由各种色光混合而成</a:t>
            </a:r>
          </a:p>
        </p:txBody>
      </p:sp>
      <p:sp>
        <p:nvSpPr>
          <p:cNvPr id="30" name="Text Box 10">
            <a:extLst>
              <a:ext uri="{FF2B5EF4-FFF2-40B4-BE49-F238E27FC236}">
                <a16:creationId xmlns:a16="http://schemas.microsoft.com/office/drawing/2014/main" id="{5B1D7671-3562-4C97-A38D-1A2979A114E8}"/>
              </a:ext>
            </a:extLst>
          </p:cNvPr>
          <p:cNvSpPr txBox="1"/>
          <p:nvPr/>
        </p:nvSpPr>
        <p:spPr>
          <a:xfrm>
            <a:off x="2071688" y="4084638"/>
            <a:ext cx="8137525" cy="2784475"/>
          </a:xfrm>
          <a:prstGeom prst="rect">
            <a:avLst/>
          </a:prstGeom>
          <a:noFill/>
          <a:ln w="9525">
            <a:noFill/>
          </a:ln>
        </p:spPr>
        <p:txBody>
          <a:bodyPr>
            <a:spAutoFit/>
          </a:bodyPr>
          <a:lstStyle/>
          <a:p>
            <a:pPr>
              <a:lnSpc>
                <a:spcPct val="125000"/>
              </a:lnSpc>
            </a:pPr>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　　</a:t>
            </a:r>
            <a:r>
              <a:rPr lang="en-US" altLang="zh-CN"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2. </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彩色电视机的色彩是由电视机中的电子枪射到屏幕内侧的荧光粉上产生的，根据色光的混合规律，在电视机中只需要</a:t>
            </a:r>
            <a:r>
              <a:rPr lang="en-US" altLang="zh-CN"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_____</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r>
              <a:rPr lang="en-US" altLang="zh-CN"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_____</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r>
              <a:rPr lang="en-US" altLang="zh-CN"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_______</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三种颜色的电子枪即可配出各种绚丽的色彩来。 红、绿、蓝</a:t>
            </a:r>
            <a:r>
              <a:rPr lang="en-US" altLang="zh-CN"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 </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叫做光的</a:t>
            </a:r>
            <a:r>
              <a:rPr lang="en-US" altLang="zh-CN"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___________</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p>
        </p:txBody>
      </p:sp>
      <p:sp>
        <p:nvSpPr>
          <p:cNvPr id="31" name="Text Box 11">
            <a:extLst>
              <a:ext uri="{FF2B5EF4-FFF2-40B4-BE49-F238E27FC236}">
                <a16:creationId xmlns:a16="http://schemas.microsoft.com/office/drawing/2014/main" id="{9D1E13E0-A717-405F-A18B-2631CC08E8E7}"/>
              </a:ext>
            </a:extLst>
          </p:cNvPr>
          <p:cNvSpPr txBox="1"/>
          <p:nvPr/>
        </p:nvSpPr>
        <p:spPr>
          <a:xfrm>
            <a:off x="6122874" y="5143269"/>
            <a:ext cx="990600" cy="521970"/>
          </a:xfrm>
          <a:prstGeom prst="rect">
            <a:avLst/>
          </a:prstGeom>
          <a:noFill/>
          <a:ln w="9525">
            <a:noFill/>
          </a:ln>
        </p:spPr>
        <p:txBody>
          <a:bodyPr>
            <a:spAutoFit/>
          </a:bodyPr>
          <a:lstStyle/>
          <a:p>
            <a:pPr>
              <a:spcBef>
                <a:spcPct val="50000"/>
              </a:spcBef>
            </a:pPr>
            <a:r>
              <a:rPr lang="zh-CN" altLang="en-US" sz="2800" dirty="0">
                <a:solidFill>
                  <a:srgbClr val="FF0000"/>
                </a:solidFill>
                <a:latin typeface="SimHei" panose="02010609060101010101" pitchFamily="49" charset="-122"/>
                <a:ea typeface="SimHei" panose="02010609060101010101" pitchFamily="49" charset="-122"/>
                <a:sym typeface="SimHei" panose="02010609060101010101" pitchFamily="49" charset="-122"/>
              </a:rPr>
              <a:t>红</a:t>
            </a:r>
          </a:p>
        </p:txBody>
      </p:sp>
      <p:sp>
        <p:nvSpPr>
          <p:cNvPr id="32" name="Text Box 12">
            <a:extLst>
              <a:ext uri="{FF2B5EF4-FFF2-40B4-BE49-F238E27FC236}">
                <a16:creationId xmlns:a16="http://schemas.microsoft.com/office/drawing/2014/main" id="{E96A15C9-FB4F-4D59-BB7F-B61F6957833C}"/>
              </a:ext>
            </a:extLst>
          </p:cNvPr>
          <p:cNvSpPr txBox="1"/>
          <p:nvPr/>
        </p:nvSpPr>
        <p:spPr>
          <a:xfrm>
            <a:off x="7399529" y="5161025"/>
            <a:ext cx="838200" cy="521970"/>
          </a:xfrm>
          <a:prstGeom prst="rect">
            <a:avLst/>
          </a:prstGeom>
          <a:noFill/>
          <a:ln w="9525">
            <a:noFill/>
          </a:ln>
        </p:spPr>
        <p:txBody>
          <a:bodyPr>
            <a:spAutoFit/>
          </a:bodyPr>
          <a:lstStyle/>
          <a:p>
            <a:pPr>
              <a:spcBef>
                <a:spcPct val="50000"/>
              </a:spcBef>
            </a:pPr>
            <a:r>
              <a:rPr lang="zh-CN" altLang="en-US" sz="2800" dirty="0">
                <a:solidFill>
                  <a:srgbClr val="FF0000"/>
                </a:solidFill>
                <a:latin typeface="SimHei" panose="02010609060101010101" pitchFamily="49" charset="-122"/>
                <a:ea typeface="SimHei" panose="02010609060101010101" pitchFamily="49" charset="-122"/>
                <a:sym typeface="SimHei" panose="02010609060101010101" pitchFamily="49" charset="-122"/>
              </a:rPr>
              <a:t>绿 </a:t>
            </a:r>
          </a:p>
        </p:txBody>
      </p:sp>
      <p:sp>
        <p:nvSpPr>
          <p:cNvPr id="33" name="Text Box 13">
            <a:extLst>
              <a:ext uri="{FF2B5EF4-FFF2-40B4-BE49-F238E27FC236}">
                <a16:creationId xmlns:a16="http://schemas.microsoft.com/office/drawing/2014/main" id="{5659C74B-79F4-4B53-B2DE-A3279D4EB7BE}"/>
              </a:ext>
            </a:extLst>
          </p:cNvPr>
          <p:cNvSpPr txBox="1"/>
          <p:nvPr/>
        </p:nvSpPr>
        <p:spPr>
          <a:xfrm>
            <a:off x="8690067" y="5134392"/>
            <a:ext cx="942975" cy="521970"/>
          </a:xfrm>
          <a:prstGeom prst="rect">
            <a:avLst/>
          </a:prstGeom>
          <a:noFill/>
          <a:ln w="9525">
            <a:noFill/>
          </a:ln>
        </p:spPr>
        <p:txBody>
          <a:bodyPr>
            <a:spAutoFit/>
          </a:bodyPr>
          <a:lstStyle/>
          <a:p>
            <a:pPr>
              <a:spcBef>
                <a:spcPct val="50000"/>
              </a:spcBef>
            </a:pPr>
            <a:r>
              <a:rPr lang="zh-CN" altLang="en-US" sz="2800" dirty="0">
                <a:solidFill>
                  <a:srgbClr val="FF0000"/>
                </a:solidFill>
                <a:latin typeface="SimHei" panose="02010609060101010101" pitchFamily="49" charset="-122"/>
                <a:ea typeface="SimHei" panose="02010609060101010101" pitchFamily="49" charset="-122"/>
                <a:sym typeface="SimHei" panose="02010609060101010101" pitchFamily="49" charset="-122"/>
              </a:rPr>
              <a:t>蓝</a:t>
            </a:r>
          </a:p>
        </p:txBody>
      </p:sp>
      <p:sp>
        <p:nvSpPr>
          <p:cNvPr id="35" name="Text Box 11">
            <a:extLst>
              <a:ext uri="{FF2B5EF4-FFF2-40B4-BE49-F238E27FC236}">
                <a16:creationId xmlns:a16="http://schemas.microsoft.com/office/drawing/2014/main" id="{28686272-3238-4DBF-8C22-808D340740E2}"/>
              </a:ext>
            </a:extLst>
          </p:cNvPr>
          <p:cNvSpPr txBox="1"/>
          <p:nvPr/>
        </p:nvSpPr>
        <p:spPr>
          <a:xfrm>
            <a:off x="5902510" y="6173899"/>
            <a:ext cx="1571625" cy="521970"/>
          </a:xfrm>
          <a:prstGeom prst="rect">
            <a:avLst/>
          </a:prstGeom>
          <a:noFill/>
          <a:ln w="9525">
            <a:noFill/>
          </a:ln>
        </p:spPr>
        <p:txBody>
          <a:bodyPr>
            <a:spAutoFit/>
          </a:bodyPr>
          <a:lstStyle/>
          <a:p>
            <a:pPr>
              <a:spcBef>
                <a:spcPct val="50000"/>
              </a:spcBef>
            </a:pPr>
            <a:r>
              <a:rPr lang="zh-CN" altLang="en-US" sz="2800" dirty="0">
                <a:solidFill>
                  <a:srgbClr val="FF0000"/>
                </a:solidFill>
                <a:latin typeface="SimHei" panose="02010609060101010101" pitchFamily="49" charset="-122"/>
                <a:ea typeface="SimHei" panose="02010609060101010101" pitchFamily="49" charset="-122"/>
                <a:sym typeface="SimHei" panose="02010609060101010101" pitchFamily="49" charset="-122"/>
              </a:rPr>
              <a:t>三原色</a:t>
            </a:r>
          </a:p>
        </p:txBody>
      </p:sp>
    </p:spTree>
    <p:extLst>
      <p:ext uri="{BB962C8B-B14F-4D97-AF65-F5344CB8AC3E}">
        <p14:creationId xmlns:p14="http://schemas.microsoft.com/office/powerpoint/2010/main" val="3612225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p:bldP spid="30" grpId="0"/>
      <p:bldP spid="31" grpId="0"/>
      <p:bldP spid="32" grpId="0"/>
      <p:bldP spid="33" grpId="0"/>
      <p:bldP spid="3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p:nvPr/>
        </p:nvSpPr>
        <p:spPr>
          <a:xfrm>
            <a:off x="1894067" y="766450"/>
            <a:ext cx="8535987" cy="2784475"/>
          </a:xfrm>
          <a:prstGeom prst="rect">
            <a:avLst/>
          </a:prstGeom>
          <a:noFill/>
          <a:ln w="9525">
            <a:noFill/>
          </a:ln>
        </p:spPr>
        <p:txBody>
          <a:bodyPr>
            <a:spAutoFit/>
          </a:bodyPr>
          <a:lstStyle/>
          <a:p>
            <a:pPr eaLnBrk="0" hangingPunct="0">
              <a:lnSpc>
                <a:spcPct val="125000"/>
              </a:lnSpc>
            </a:pPr>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　　</a:t>
            </a:r>
            <a:r>
              <a:rPr lang="en-US" altLang="zh-CN"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3</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．在近期美英联军对伊拉克作战中，美英军人在夜间都佩戴红外线夜视镜，在漆黑的夜晚也能发现敌方。红外线夜视镜是根据夜间人的</a:t>
            </a:r>
            <a:r>
              <a:rPr lang="en-US" altLang="zh-CN"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_______</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比周围草木或建筑物的温度</a:t>
            </a:r>
            <a:r>
              <a:rPr lang="en-US" altLang="zh-CN"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_______</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，人体辐射的</a:t>
            </a:r>
            <a:r>
              <a:rPr lang="en-US" altLang="zh-CN"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________</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比它们</a:t>
            </a:r>
            <a:r>
              <a:rPr lang="en-US" altLang="zh-CN"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_____</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的原理制成的。</a:t>
            </a:r>
          </a:p>
        </p:txBody>
      </p:sp>
      <p:sp>
        <p:nvSpPr>
          <p:cNvPr id="36868" name="Text Box 8"/>
          <p:cNvSpPr txBox="1"/>
          <p:nvPr/>
        </p:nvSpPr>
        <p:spPr>
          <a:xfrm>
            <a:off x="7779699" y="1777579"/>
            <a:ext cx="894080" cy="521970"/>
          </a:xfrm>
          <a:prstGeom prst="rect">
            <a:avLst/>
          </a:prstGeom>
          <a:noFill/>
          <a:ln w="9525">
            <a:noFill/>
          </a:ln>
        </p:spPr>
        <p:txBody>
          <a:bodyPr wrap="none">
            <a:spAutoFit/>
          </a:bodyPr>
          <a:lstStyle/>
          <a:p>
            <a:r>
              <a:rPr lang="zh-CN" altLang="en-US" sz="2800" dirty="0">
                <a:solidFill>
                  <a:srgbClr val="FF0000"/>
                </a:solidFill>
                <a:latin typeface="SimHei" panose="02010609060101010101" pitchFamily="49" charset="-122"/>
                <a:ea typeface="SimHei" panose="02010609060101010101" pitchFamily="49" charset="-122"/>
                <a:sym typeface="SimHei" panose="02010609060101010101" pitchFamily="49" charset="-122"/>
              </a:rPr>
              <a:t>体温</a:t>
            </a:r>
          </a:p>
        </p:txBody>
      </p:sp>
      <p:sp>
        <p:nvSpPr>
          <p:cNvPr id="36869" name="Text Box 9"/>
          <p:cNvSpPr txBox="1"/>
          <p:nvPr/>
        </p:nvSpPr>
        <p:spPr>
          <a:xfrm>
            <a:off x="5302303" y="2344255"/>
            <a:ext cx="894080" cy="521970"/>
          </a:xfrm>
          <a:prstGeom prst="rect">
            <a:avLst/>
          </a:prstGeom>
          <a:noFill/>
          <a:ln w="9525">
            <a:noFill/>
          </a:ln>
        </p:spPr>
        <p:txBody>
          <a:bodyPr wrap="none">
            <a:spAutoFit/>
          </a:bodyPr>
          <a:lstStyle/>
          <a:p>
            <a:r>
              <a:rPr lang="zh-CN" altLang="en-US" sz="2800" dirty="0">
                <a:solidFill>
                  <a:srgbClr val="FF0000"/>
                </a:solidFill>
                <a:latin typeface="SimHei" panose="02010609060101010101" pitchFamily="49" charset="-122"/>
                <a:ea typeface="SimHei" panose="02010609060101010101" pitchFamily="49" charset="-122"/>
                <a:sym typeface="SimHei" panose="02010609060101010101" pitchFamily="49" charset="-122"/>
              </a:rPr>
              <a:t>要高</a:t>
            </a:r>
          </a:p>
        </p:txBody>
      </p:sp>
      <p:sp>
        <p:nvSpPr>
          <p:cNvPr id="36870" name="Text Box 10"/>
          <p:cNvSpPr txBox="1"/>
          <p:nvPr/>
        </p:nvSpPr>
        <p:spPr>
          <a:xfrm>
            <a:off x="8644292" y="2326183"/>
            <a:ext cx="1249680" cy="521970"/>
          </a:xfrm>
          <a:prstGeom prst="rect">
            <a:avLst/>
          </a:prstGeom>
          <a:noFill/>
          <a:ln w="9525">
            <a:noFill/>
          </a:ln>
        </p:spPr>
        <p:txBody>
          <a:bodyPr wrap="square">
            <a:spAutoFit/>
          </a:bodyPr>
          <a:lstStyle/>
          <a:p>
            <a:r>
              <a:rPr lang="zh-CN" altLang="en-US" sz="2800" dirty="0">
                <a:solidFill>
                  <a:srgbClr val="FF0000"/>
                </a:solidFill>
                <a:latin typeface="SimHei" panose="02010609060101010101" pitchFamily="49" charset="-122"/>
                <a:ea typeface="SimHei" panose="02010609060101010101" pitchFamily="49" charset="-122"/>
                <a:sym typeface="SimHei" panose="02010609060101010101" pitchFamily="49" charset="-122"/>
              </a:rPr>
              <a:t>红外线</a:t>
            </a:r>
          </a:p>
        </p:txBody>
      </p:sp>
      <p:sp>
        <p:nvSpPr>
          <p:cNvPr id="36871" name="Text Box 11"/>
          <p:cNvSpPr txBox="1"/>
          <p:nvPr/>
        </p:nvSpPr>
        <p:spPr>
          <a:xfrm>
            <a:off x="3273228" y="2892541"/>
            <a:ext cx="488950" cy="521970"/>
          </a:xfrm>
          <a:prstGeom prst="rect">
            <a:avLst/>
          </a:prstGeom>
          <a:noFill/>
          <a:ln w="9525">
            <a:noFill/>
          </a:ln>
        </p:spPr>
        <p:txBody>
          <a:bodyPr>
            <a:spAutoFit/>
          </a:bodyPr>
          <a:lstStyle/>
          <a:p>
            <a:r>
              <a:rPr lang="zh-CN" altLang="en-US" sz="2800" dirty="0">
                <a:solidFill>
                  <a:srgbClr val="FF0000"/>
                </a:solidFill>
                <a:latin typeface="SimHei" panose="02010609060101010101" pitchFamily="49" charset="-122"/>
                <a:ea typeface="SimHei" panose="02010609060101010101" pitchFamily="49" charset="-122"/>
                <a:sym typeface="SimHei" panose="02010609060101010101" pitchFamily="49" charset="-122"/>
              </a:rPr>
              <a:t>强</a:t>
            </a:r>
          </a:p>
        </p:txBody>
      </p:sp>
      <p:sp>
        <p:nvSpPr>
          <p:cNvPr id="36873" name="矩形 8"/>
          <p:cNvSpPr/>
          <p:nvPr/>
        </p:nvSpPr>
        <p:spPr>
          <a:xfrm>
            <a:off x="1932167" y="3719200"/>
            <a:ext cx="8358187" cy="1634102"/>
          </a:xfrm>
          <a:prstGeom prst="rect">
            <a:avLst/>
          </a:prstGeom>
          <a:noFill/>
          <a:ln w="9525">
            <a:noFill/>
          </a:ln>
        </p:spPr>
        <p:txBody>
          <a:bodyPr>
            <a:spAutoFit/>
          </a:bodyPr>
          <a:lstStyle/>
          <a:p>
            <a:pPr eaLnBrk="0" hangingPunct="0">
              <a:lnSpc>
                <a:spcPct val="125000"/>
              </a:lnSpc>
            </a:pPr>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　　</a:t>
            </a:r>
            <a:r>
              <a:rPr lang="en-US" altLang="zh-CN"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4</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．紫外线也是一种看不见的光，能使荧光物质</a:t>
            </a:r>
            <a:r>
              <a:rPr lang="en-US" altLang="zh-CN"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____</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，适当的紫外线照射有助于人体合成维生素</a:t>
            </a:r>
            <a:r>
              <a:rPr lang="en-US" altLang="zh-CN"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D</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，过量的紫外线照射对人体</a:t>
            </a:r>
            <a:r>
              <a:rPr lang="en-US" altLang="zh-CN"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______</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p>
        </p:txBody>
      </p:sp>
      <p:sp>
        <p:nvSpPr>
          <p:cNvPr id="36872" name="Text Box 20"/>
          <p:cNvSpPr txBox="1"/>
          <p:nvPr/>
        </p:nvSpPr>
        <p:spPr>
          <a:xfrm>
            <a:off x="6002517" y="4844737"/>
            <a:ext cx="894080" cy="521970"/>
          </a:xfrm>
          <a:prstGeom prst="rect">
            <a:avLst/>
          </a:prstGeom>
          <a:noFill/>
          <a:ln w="9525">
            <a:noFill/>
          </a:ln>
        </p:spPr>
        <p:txBody>
          <a:bodyPr wrap="none">
            <a:spAutoFit/>
          </a:bodyPr>
          <a:lstStyle/>
          <a:p>
            <a:r>
              <a:rPr lang="zh-CN" altLang="en-US" sz="2800" dirty="0">
                <a:solidFill>
                  <a:srgbClr val="FF0000"/>
                </a:solidFill>
                <a:latin typeface="SimHei" panose="02010609060101010101" pitchFamily="49" charset="-122"/>
                <a:ea typeface="SimHei" panose="02010609060101010101" pitchFamily="49" charset="-122"/>
                <a:sym typeface="SimHei" panose="02010609060101010101" pitchFamily="49" charset="-122"/>
              </a:rPr>
              <a:t>有害</a:t>
            </a:r>
          </a:p>
        </p:txBody>
      </p:sp>
      <p:sp>
        <p:nvSpPr>
          <p:cNvPr id="36874" name="Text Box 20"/>
          <p:cNvSpPr txBox="1"/>
          <p:nvPr/>
        </p:nvSpPr>
        <p:spPr>
          <a:xfrm>
            <a:off x="1933754" y="4319275"/>
            <a:ext cx="894080" cy="521970"/>
          </a:xfrm>
          <a:prstGeom prst="rect">
            <a:avLst/>
          </a:prstGeom>
          <a:noFill/>
          <a:ln w="9525">
            <a:noFill/>
          </a:ln>
        </p:spPr>
        <p:txBody>
          <a:bodyPr wrap="none">
            <a:spAutoFit/>
          </a:bodyPr>
          <a:lstStyle/>
          <a:p>
            <a:r>
              <a:rPr lang="zh-CN" altLang="en-US" sz="2800" dirty="0">
                <a:solidFill>
                  <a:srgbClr val="FF0000"/>
                </a:solidFill>
                <a:latin typeface="SimHei" panose="02010609060101010101" pitchFamily="49" charset="-122"/>
                <a:ea typeface="SimHei" panose="02010609060101010101" pitchFamily="49" charset="-122"/>
                <a:sym typeface="SimHei" panose="02010609060101010101" pitchFamily="49" charset="-122"/>
              </a:rPr>
              <a:t>发光</a:t>
            </a:r>
          </a:p>
        </p:txBody>
      </p:sp>
      <p:sp>
        <p:nvSpPr>
          <p:cNvPr id="36875" name="Text Box 2"/>
          <p:cNvSpPr txBox="1"/>
          <p:nvPr/>
        </p:nvSpPr>
        <p:spPr>
          <a:xfrm>
            <a:off x="2076629" y="5579750"/>
            <a:ext cx="8108520" cy="1169551"/>
          </a:xfrm>
          <a:prstGeom prst="rect">
            <a:avLst/>
          </a:prstGeom>
          <a:noFill/>
          <a:ln w="9525">
            <a:noFill/>
          </a:ln>
        </p:spPr>
        <p:txBody>
          <a:bodyPr wrap="square">
            <a:spAutoFit/>
          </a:bodyPr>
          <a:lstStyle/>
          <a:p>
            <a:pPr>
              <a:lnSpc>
                <a:spcPct val="125000"/>
              </a:lnSpc>
            </a:pPr>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　</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　</a:t>
            </a:r>
            <a:r>
              <a:rPr lang="en-US" altLang="zh-CN"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5</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．人民币以及某些商标的防伪标记可以用</a:t>
            </a:r>
            <a:r>
              <a:rPr lang="en-US" altLang="zh-CN"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_________</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灯识别。</a:t>
            </a:r>
          </a:p>
        </p:txBody>
      </p:sp>
      <p:sp>
        <p:nvSpPr>
          <p:cNvPr id="36876" name="Text Box 5"/>
          <p:cNvSpPr txBox="1"/>
          <p:nvPr/>
        </p:nvSpPr>
        <p:spPr>
          <a:xfrm>
            <a:off x="2544942" y="6151567"/>
            <a:ext cx="1439862" cy="521970"/>
          </a:xfrm>
          <a:prstGeom prst="rect">
            <a:avLst/>
          </a:prstGeom>
          <a:noFill/>
          <a:ln w="9525">
            <a:noFill/>
          </a:ln>
        </p:spPr>
        <p:txBody>
          <a:bodyPr>
            <a:spAutoFit/>
          </a:bodyPr>
          <a:lstStyle/>
          <a:p>
            <a:pPr>
              <a:spcBef>
                <a:spcPct val="50000"/>
              </a:spcBef>
            </a:pPr>
            <a:r>
              <a:rPr lang="zh-CN" altLang="en-US" sz="2800" dirty="0">
                <a:solidFill>
                  <a:srgbClr val="FF0000"/>
                </a:solidFill>
                <a:latin typeface="SimHei" panose="02010609060101010101" pitchFamily="49" charset="-122"/>
                <a:ea typeface="SimHei" panose="02010609060101010101" pitchFamily="49" charset="-122"/>
                <a:sym typeface="SimHei" panose="02010609060101010101" pitchFamily="49" charset="-122"/>
              </a:rPr>
              <a:t>紫外线</a:t>
            </a:r>
          </a:p>
        </p:txBody>
      </p:sp>
      <p:sp>
        <p:nvSpPr>
          <p:cNvPr id="2" name="标题 1">
            <a:extLst>
              <a:ext uri="{FF2B5EF4-FFF2-40B4-BE49-F238E27FC236}">
                <a16:creationId xmlns:a16="http://schemas.microsoft.com/office/drawing/2014/main" id="{F3934E95-4C68-4700-AD4F-3547FFEDA6FB}"/>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课堂练习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86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686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687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687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687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687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687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687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68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P spid="36869" grpId="0"/>
      <p:bldP spid="36870" grpId="0"/>
      <p:bldP spid="36871" grpId="0"/>
      <p:bldP spid="36873" grpId="0"/>
      <p:bldP spid="36872" grpId="0"/>
      <p:bldP spid="36874" grpId="0"/>
      <p:bldP spid="36875" grpId="0"/>
      <p:bldP spid="3687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Autofit/>
          </a:bodyPr>
          <a:lstStyle/>
          <a:p>
            <a:r>
              <a:rPr lang="zh-CN" altLang="en-US" sz="8000" dirty="0">
                <a:latin typeface="SimHei" panose="02010609060101010101" pitchFamily="49" charset="-122"/>
                <a:ea typeface="SimHei" panose="02010609060101010101" pitchFamily="49" charset="-122"/>
                <a:sym typeface="SimHei" panose="02010609060101010101" pitchFamily="49" charset="-122"/>
              </a:rPr>
              <a:t>再见</a:t>
            </a:r>
          </a:p>
        </p:txBody>
      </p:sp>
    </p:spTree>
    <p:extLst>
      <p:ext uri="{BB962C8B-B14F-4D97-AF65-F5344CB8AC3E}">
        <p14:creationId xmlns:p14="http://schemas.microsoft.com/office/powerpoint/2010/main" val="9082844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Text Box 6"/>
          <p:cNvSpPr txBox="1"/>
          <p:nvPr/>
        </p:nvSpPr>
        <p:spPr>
          <a:xfrm>
            <a:off x="1919288" y="476250"/>
            <a:ext cx="8353425" cy="715581"/>
          </a:xfrm>
          <a:prstGeom prst="rect">
            <a:avLst/>
          </a:prstGeom>
          <a:noFill/>
          <a:ln w="9525">
            <a:noFill/>
          </a:ln>
        </p:spPr>
        <p:txBody>
          <a:bodyPr>
            <a:spAutoFit/>
          </a:bodyPr>
          <a:lstStyle/>
          <a:p>
            <a:pPr>
              <a:lnSpc>
                <a:spcPct val="125000"/>
              </a:lnSpc>
            </a:pPr>
            <a:r>
              <a:rPr lang="en-US" altLang="zh-CN" sz="3600">
                <a:solidFill>
                  <a:srgbClr val="0000FF"/>
                </a:solidFill>
                <a:latin typeface="SimHei" panose="02010609060101010101" pitchFamily="49" charset="-122"/>
                <a:ea typeface="SimHei" panose="02010609060101010101" pitchFamily="49" charset="-122"/>
                <a:sym typeface="SimHei" panose="02010609060101010101" pitchFamily="49" charset="-122"/>
              </a:rPr>
              <a:t>    </a:t>
            </a:r>
            <a:endParaRPr lang="zh-CN" altLang="en-US" sz="2800" dirty="0">
              <a:solidFill>
                <a:srgbClr val="0066CC"/>
              </a:solidFill>
              <a:latin typeface="SimHei" panose="02010609060101010101" pitchFamily="49" charset="-122"/>
              <a:ea typeface="SimHei" panose="02010609060101010101" pitchFamily="49" charset="-122"/>
              <a:sym typeface="SimHei" panose="02010609060101010101" pitchFamily="49" charset="-122"/>
            </a:endParaRPr>
          </a:p>
        </p:txBody>
      </p:sp>
      <p:sp>
        <p:nvSpPr>
          <p:cNvPr id="5126" name="Text Box 7"/>
          <p:cNvSpPr txBox="1"/>
          <p:nvPr/>
        </p:nvSpPr>
        <p:spPr>
          <a:xfrm>
            <a:off x="1246188" y="2568575"/>
            <a:ext cx="3529012" cy="1120371"/>
          </a:xfrm>
          <a:prstGeom prst="rect">
            <a:avLst/>
          </a:prstGeom>
          <a:noFill/>
          <a:ln w="9525">
            <a:noFill/>
          </a:ln>
        </p:spPr>
        <p:txBody>
          <a:bodyPr>
            <a:spAutoFit/>
          </a:bodyPr>
          <a:lstStyle/>
          <a:p>
            <a:pPr>
              <a:lnSpc>
                <a:spcPct val="125000"/>
              </a:lnSpc>
            </a:pPr>
            <a:r>
              <a:rPr lang="zh-CN" altLang="en-US" sz="2800" dirty="0">
                <a:solidFill>
                  <a:srgbClr val="FF0000"/>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演示实验</a:t>
            </a:r>
            <a:r>
              <a:rPr lang="en-US" altLang="zh-CN" sz="2800">
                <a:solidFill>
                  <a:srgbClr val="FF0000"/>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p>
          <a:p>
            <a:pPr>
              <a:lnSpc>
                <a:spcPct val="125000"/>
              </a:lnSpc>
            </a:pPr>
            <a:r>
              <a:rPr lang="zh-CN" altLang="en-US" sz="2800"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太阳光照到三棱镜上。</a:t>
            </a:r>
          </a:p>
        </p:txBody>
      </p:sp>
      <p:sp>
        <p:nvSpPr>
          <p:cNvPr id="5130" name="Text Box 6"/>
          <p:cNvSpPr txBox="1"/>
          <p:nvPr/>
        </p:nvSpPr>
        <p:spPr>
          <a:xfrm>
            <a:off x="1919288" y="1784985"/>
            <a:ext cx="4032250" cy="714298"/>
          </a:xfrm>
          <a:prstGeom prst="rect">
            <a:avLst/>
          </a:prstGeom>
          <a:solidFill>
            <a:schemeClr val="bg1"/>
          </a:solidFill>
          <a:ln w="9525">
            <a:noFill/>
          </a:ln>
        </p:spPr>
        <p:txBody>
          <a:bodyPr>
            <a:spAutoFit/>
          </a:bodyPr>
          <a:lstStyle/>
          <a:p>
            <a:pPr>
              <a:lnSpc>
                <a:spcPct val="125000"/>
              </a:lnSpc>
            </a:pPr>
            <a:r>
              <a:rPr lang="zh-CN" altLang="en-US" sz="3600" dirty="0">
                <a:solidFill>
                  <a:srgbClr val="0066CC"/>
                </a:solidFill>
                <a:latin typeface="SimHei" panose="02010609060101010101" pitchFamily="49" charset="-122"/>
                <a:ea typeface="SimHei" panose="02010609060101010101" pitchFamily="49" charset="-122"/>
                <a:sym typeface="SimHei" panose="02010609060101010101" pitchFamily="49" charset="-122"/>
              </a:rPr>
              <a:t>　　</a:t>
            </a:r>
            <a:endParaRPr lang="zh-CN" altLang="en-US" sz="2800" dirty="0">
              <a:solidFill>
                <a:srgbClr val="FF0000"/>
              </a:solidFill>
              <a:latin typeface="SimHei" panose="02010609060101010101" pitchFamily="49" charset="-122"/>
              <a:ea typeface="SimHei" panose="02010609060101010101" pitchFamily="49" charset="-122"/>
              <a:sym typeface="SimHei" panose="02010609060101010101" pitchFamily="49" charset="-122"/>
            </a:endParaRPr>
          </a:p>
        </p:txBody>
      </p:sp>
      <p:grpSp>
        <p:nvGrpSpPr>
          <p:cNvPr id="5131" name="组合 5130"/>
          <p:cNvGrpSpPr/>
          <p:nvPr/>
        </p:nvGrpSpPr>
        <p:grpSpPr>
          <a:xfrm>
            <a:off x="6096000" y="1035632"/>
            <a:ext cx="4537075" cy="5688013"/>
            <a:chOff x="2789" y="436"/>
            <a:chExt cx="2858" cy="3583"/>
          </a:xfrm>
        </p:grpSpPr>
        <p:pic>
          <p:nvPicPr>
            <p:cNvPr id="5124" name="Picture 5" descr="DSC00123"/>
            <p:cNvPicPr>
              <a:picLocks noChangeAspect="1"/>
            </p:cNvPicPr>
            <p:nvPr/>
          </p:nvPicPr>
          <p:blipFill>
            <a:blip r:embed="rId2"/>
            <a:stretch>
              <a:fillRect/>
            </a:stretch>
          </p:blipFill>
          <p:spPr>
            <a:xfrm>
              <a:off x="2789" y="1779"/>
              <a:ext cx="2843" cy="2240"/>
            </a:xfrm>
            <a:prstGeom prst="rect">
              <a:avLst/>
            </a:prstGeom>
            <a:noFill/>
            <a:ln w="9525">
              <a:noFill/>
            </a:ln>
          </p:spPr>
        </p:pic>
        <p:pic>
          <p:nvPicPr>
            <p:cNvPr id="5128" name="图片 5127" descr="光谱1"/>
            <p:cNvPicPr>
              <a:picLocks noChangeAspect="1"/>
            </p:cNvPicPr>
            <p:nvPr/>
          </p:nvPicPr>
          <p:blipFill>
            <a:blip r:embed="rId3"/>
            <a:stretch>
              <a:fillRect/>
            </a:stretch>
          </p:blipFill>
          <p:spPr>
            <a:xfrm>
              <a:off x="2789" y="436"/>
              <a:ext cx="2858" cy="1872"/>
            </a:xfrm>
            <a:prstGeom prst="rect">
              <a:avLst/>
            </a:prstGeom>
            <a:noFill/>
            <a:ln w="9525">
              <a:noFill/>
            </a:ln>
          </p:spPr>
        </p:pic>
      </p:grpSp>
      <p:sp>
        <p:nvSpPr>
          <p:cNvPr id="2" name="标题 1">
            <a:extLst>
              <a:ext uri="{FF2B5EF4-FFF2-40B4-BE49-F238E27FC236}">
                <a16:creationId xmlns:a16="http://schemas.microsoft.com/office/drawing/2014/main" id="{070E6604-556B-4A70-AC17-266C9DDD8705}"/>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课程导入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1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4" name="图片 6153" descr="色散"/>
          <p:cNvPicPr>
            <a:picLocks noChangeAspect="1"/>
          </p:cNvPicPr>
          <p:nvPr/>
        </p:nvPicPr>
        <p:blipFill>
          <a:blip r:embed="rId2"/>
          <a:stretch>
            <a:fillRect/>
          </a:stretch>
        </p:blipFill>
        <p:spPr>
          <a:xfrm>
            <a:off x="6379090" y="2495752"/>
            <a:ext cx="3762375" cy="4222750"/>
          </a:xfrm>
          <a:prstGeom prst="rect">
            <a:avLst/>
          </a:prstGeom>
          <a:noFill/>
          <a:ln w="9525">
            <a:noFill/>
          </a:ln>
        </p:spPr>
      </p:pic>
      <p:sp>
        <p:nvSpPr>
          <p:cNvPr id="6147" name="Text Box 4"/>
          <p:cNvSpPr txBox="1"/>
          <p:nvPr/>
        </p:nvSpPr>
        <p:spPr>
          <a:xfrm>
            <a:off x="1915357" y="853959"/>
            <a:ext cx="4535488" cy="645160"/>
          </a:xfrm>
          <a:prstGeom prst="rect">
            <a:avLst/>
          </a:prstGeom>
          <a:noFill/>
          <a:ln w="9525">
            <a:noFill/>
          </a:ln>
        </p:spPr>
        <p:txBody>
          <a:bodyPr>
            <a:spAutoFit/>
          </a:bodyPr>
          <a:lstStyle/>
          <a:p>
            <a:pPr>
              <a:spcBef>
                <a:spcPct val="50000"/>
              </a:spcBef>
            </a:pPr>
            <a:r>
              <a:rPr lang="zh-CN" altLang="en-US" sz="3600" b="1" dirty="0">
                <a:solidFill>
                  <a:srgbClr val="0066CC"/>
                </a:solidFill>
                <a:latin typeface="SimHei" panose="02010609060101010101" pitchFamily="49" charset="-122"/>
                <a:ea typeface="SimHei" panose="02010609060101010101" pitchFamily="49" charset="-122"/>
                <a:sym typeface="SimHei" panose="02010609060101010101" pitchFamily="49" charset="-122"/>
              </a:rPr>
              <a:t>一、光的色散</a:t>
            </a:r>
          </a:p>
        </p:txBody>
      </p:sp>
      <p:sp>
        <p:nvSpPr>
          <p:cNvPr id="6148" name="Text Box 5"/>
          <p:cNvSpPr txBox="1"/>
          <p:nvPr/>
        </p:nvSpPr>
        <p:spPr>
          <a:xfrm>
            <a:off x="1988065" y="1498802"/>
            <a:ext cx="7991475" cy="1120371"/>
          </a:xfrm>
          <a:prstGeom prst="rect">
            <a:avLst/>
          </a:prstGeom>
          <a:noFill/>
          <a:ln w="9525">
            <a:noFill/>
          </a:ln>
        </p:spPr>
        <p:txBody>
          <a:bodyPr>
            <a:spAutoFit/>
          </a:bodyPr>
          <a:lstStyle/>
          <a:p>
            <a:pPr>
              <a:lnSpc>
                <a:spcPct val="125000"/>
              </a:lnSpc>
            </a:pPr>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　</a:t>
            </a:r>
            <a:r>
              <a:rPr lang="en-US" altLang="zh-CN" sz="280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1</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．光的色散</a:t>
            </a:r>
            <a:r>
              <a:rPr lang="en-US" altLang="zh-CN" sz="280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白光</a:t>
            </a:r>
            <a:r>
              <a:rPr lang="en-US" altLang="zh-CN" sz="280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太阳光</a:t>
            </a:r>
            <a:r>
              <a:rPr lang="en-US" altLang="zh-CN" sz="280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经过三棱镜被分解成</a:t>
            </a:r>
            <a:r>
              <a:rPr lang="zh-CN" altLang="en-US" sz="2800" dirty="0">
                <a:solidFill>
                  <a:srgbClr val="FF0000"/>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红、橙、 黄、绿、蓝、靛、紫</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等多种颜色的光。</a:t>
            </a:r>
          </a:p>
        </p:txBody>
      </p:sp>
      <p:sp>
        <p:nvSpPr>
          <p:cNvPr id="6149" name="Text Box 6"/>
          <p:cNvSpPr txBox="1"/>
          <p:nvPr/>
        </p:nvSpPr>
        <p:spPr>
          <a:xfrm>
            <a:off x="1915040" y="2867227"/>
            <a:ext cx="3455987" cy="1120371"/>
          </a:xfrm>
          <a:prstGeom prst="rect">
            <a:avLst/>
          </a:prstGeom>
          <a:noFill/>
          <a:ln w="9525">
            <a:noFill/>
          </a:ln>
        </p:spPr>
        <p:txBody>
          <a:bodyPr>
            <a:spAutoFit/>
          </a:bodyPr>
          <a:lstStyle/>
          <a:p>
            <a:pPr>
              <a:lnSpc>
                <a:spcPct val="125000"/>
              </a:lnSpc>
            </a:pPr>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　　</a:t>
            </a:r>
            <a:r>
              <a:rPr lang="en-US" altLang="zh-CN" sz="280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2</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．白光是由各种</a:t>
            </a:r>
            <a:r>
              <a:rPr lang="zh-CN" altLang="en-US" sz="2800" dirty="0">
                <a:solidFill>
                  <a:srgbClr val="FF0000"/>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色光</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混合而成的。</a:t>
            </a:r>
          </a:p>
        </p:txBody>
      </p:sp>
      <p:sp>
        <p:nvSpPr>
          <p:cNvPr id="6150" name="Text Box 7"/>
          <p:cNvSpPr txBox="1"/>
          <p:nvPr/>
        </p:nvSpPr>
        <p:spPr>
          <a:xfrm>
            <a:off x="2634177" y="4349952"/>
            <a:ext cx="3240088" cy="521970"/>
          </a:xfrm>
          <a:prstGeom prst="rect">
            <a:avLst/>
          </a:prstGeom>
          <a:noFill/>
          <a:ln w="9525">
            <a:noFill/>
          </a:ln>
        </p:spPr>
        <p:txBody>
          <a:bodyPr>
            <a:spAutoFit/>
          </a:bodyPr>
          <a:lstStyle/>
          <a:p>
            <a:pPr>
              <a:spcBef>
                <a:spcPct val="50000"/>
              </a:spcBef>
            </a:pPr>
            <a:r>
              <a:rPr lang="en-US" altLang="zh-CN" sz="280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3</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．例如</a:t>
            </a:r>
            <a:r>
              <a:rPr lang="en-US" altLang="zh-CN" sz="280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彩虹</a:t>
            </a:r>
          </a:p>
        </p:txBody>
      </p:sp>
      <p:sp>
        <p:nvSpPr>
          <p:cNvPr id="6152" name="Text Box 10"/>
          <p:cNvSpPr txBox="1"/>
          <p:nvPr/>
        </p:nvSpPr>
        <p:spPr>
          <a:xfrm>
            <a:off x="2778640" y="5142114"/>
            <a:ext cx="2952750" cy="1168400"/>
          </a:xfrm>
          <a:prstGeom prst="rect">
            <a:avLst/>
          </a:prstGeom>
          <a:noFill/>
          <a:ln w="9525">
            <a:noFill/>
          </a:ln>
        </p:spPr>
        <p:txBody>
          <a:bodyPr>
            <a:spAutoFit/>
          </a:bodyPr>
          <a:lstStyle/>
          <a:p>
            <a:pPr>
              <a:spcBef>
                <a:spcPct val="50000"/>
              </a:spcBef>
            </a:pPr>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外侧是红色</a:t>
            </a:r>
          </a:p>
          <a:p>
            <a:pPr>
              <a:spcBef>
                <a:spcPct val="50000"/>
              </a:spcBef>
            </a:pPr>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内侧是紫色</a:t>
            </a:r>
          </a:p>
        </p:txBody>
      </p:sp>
      <p:pic>
        <p:nvPicPr>
          <p:cNvPr id="2" name="Picture 4" descr="彩虹"/>
          <p:cNvPicPr>
            <a:picLocks noChangeAspect="1"/>
          </p:cNvPicPr>
          <p:nvPr/>
        </p:nvPicPr>
        <p:blipFill>
          <a:blip r:embed="rId3">
            <a:lum bright="-12000" contrast="14000"/>
          </a:blip>
          <a:stretch>
            <a:fillRect/>
          </a:stretch>
        </p:blipFill>
        <p:spPr>
          <a:xfrm>
            <a:off x="5998090" y="2777057"/>
            <a:ext cx="4143375" cy="3941762"/>
          </a:xfrm>
          <a:prstGeom prst="rect">
            <a:avLst/>
          </a:prstGeom>
          <a:noFill/>
          <a:ln w="9525">
            <a:noFill/>
          </a:ln>
        </p:spPr>
      </p:pic>
      <p:sp>
        <p:nvSpPr>
          <p:cNvPr id="3" name="标题 2">
            <a:extLst>
              <a:ext uri="{FF2B5EF4-FFF2-40B4-BE49-F238E27FC236}">
                <a16:creationId xmlns:a16="http://schemas.microsoft.com/office/drawing/2014/main" id="{D0C0527C-5538-4596-84E4-B78F4E807020}"/>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课程讲解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5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14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15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15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P spid="6149" grpId="0"/>
      <p:bldP spid="6150" grpId="0"/>
      <p:bldP spid="615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D12281C8-F89E-4BD5-80CE-210188901563}"/>
              </a:ext>
            </a:extLst>
          </p:cNvPr>
          <p:cNvSpPr>
            <a:spLocks noGrp="1"/>
          </p:cNvSpPr>
          <p:nvPr>
            <p:ph type="ctrTitle"/>
          </p:nvPr>
        </p:nvSpPr>
        <p:spPr/>
        <p:txBody>
          <a:bodyPr/>
          <a:lstStyle/>
          <a:p>
            <a:r>
              <a:rPr lang="zh-CN" altLang="en-US" dirty="0"/>
              <a:t>课程讲解</a:t>
            </a:r>
          </a:p>
        </p:txBody>
      </p:sp>
      <p:sp>
        <p:nvSpPr>
          <p:cNvPr id="12" name="文本框 11">
            <a:extLst>
              <a:ext uri="{FF2B5EF4-FFF2-40B4-BE49-F238E27FC236}">
                <a16:creationId xmlns:a16="http://schemas.microsoft.com/office/drawing/2014/main" id="{B0B8098F-3994-4652-8E35-F1F19EF60E7F}"/>
              </a:ext>
            </a:extLst>
          </p:cNvPr>
          <p:cNvSpPr txBox="1"/>
          <p:nvPr/>
        </p:nvSpPr>
        <p:spPr>
          <a:xfrm>
            <a:off x="2128837" y="5156602"/>
            <a:ext cx="8506611" cy="1308884"/>
          </a:xfrm>
          <a:prstGeom prst="rect">
            <a:avLst/>
          </a:prstGeom>
          <a:noFill/>
          <a:ln w="9525">
            <a:noFill/>
          </a:ln>
        </p:spPr>
        <p:txBody>
          <a:bodyPr wrap="square" anchor="t">
            <a:spAutoFit/>
          </a:bodyPr>
          <a:lstStyle/>
          <a:p>
            <a:pPr>
              <a:lnSpc>
                <a:spcPct val="150000"/>
              </a:lnSpc>
            </a:pPr>
            <a:r>
              <a:rPr lang="en-US" altLang="zh-CN" sz="2800" dirty="0">
                <a:latin typeface="SimHei" panose="02010609060101010101" pitchFamily="49" charset="-122"/>
                <a:ea typeface="SimHei" panose="02010609060101010101" pitchFamily="49" charset="-122"/>
                <a:sym typeface="SimHei" panose="02010609060101010101" pitchFamily="49" charset="-122"/>
              </a:rPr>
              <a:t>    </a:t>
            </a:r>
            <a:r>
              <a:rPr lang="zh-CN" altLang="en-US" sz="2800" dirty="0">
                <a:latin typeface="SimHei" panose="02010609060101010101" pitchFamily="49" charset="-122"/>
                <a:ea typeface="SimHei" panose="02010609060101010101" pitchFamily="49" charset="-122"/>
                <a:sym typeface="SimHei" panose="02010609060101010101" pitchFamily="49" charset="-122"/>
              </a:rPr>
              <a:t>彩虹是太阳光传播中被空气中的水滴反射、折射而产生的色散现象。</a:t>
            </a:r>
          </a:p>
        </p:txBody>
      </p:sp>
      <p:pic>
        <p:nvPicPr>
          <p:cNvPr id="13" name="图片 12" descr="08504001">
            <a:extLst>
              <a:ext uri="{FF2B5EF4-FFF2-40B4-BE49-F238E27FC236}">
                <a16:creationId xmlns:a16="http://schemas.microsoft.com/office/drawing/2014/main" id="{27992DC6-0F78-47D6-B8C5-BF84D4C7ADC6}"/>
              </a:ext>
            </a:extLst>
          </p:cNvPr>
          <p:cNvPicPr>
            <a:picLocks noChangeAspect="1"/>
          </p:cNvPicPr>
          <p:nvPr/>
        </p:nvPicPr>
        <p:blipFill>
          <a:blip r:embed="rId2"/>
          <a:srcRect t="17081" b="14528"/>
          <a:stretch>
            <a:fillRect/>
          </a:stretch>
        </p:blipFill>
        <p:spPr>
          <a:xfrm>
            <a:off x="2159632" y="984652"/>
            <a:ext cx="7792720" cy="3996690"/>
          </a:xfrm>
          <a:prstGeom prst="rect">
            <a:avLst/>
          </a:prstGeom>
          <a:effectLst>
            <a:outerShdw blurRad="50800" dist="38100" dir="2700000" sx="101000" sy="101000" algn="tl" rotWithShape="0">
              <a:prstClr val="black">
                <a:alpha val="40000"/>
              </a:prstClr>
            </a:outerShdw>
            <a:softEdge rad="31750"/>
          </a:effectLst>
        </p:spPr>
      </p:pic>
    </p:spTree>
    <p:extLst>
      <p:ext uri="{BB962C8B-B14F-4D97-AF65-F5344CB8AC3E}">
        <p14:creationId xmlns:p14="http://schemas.microsoft.com/office/powerpoint/2010/main" val="767593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4" name="Rectangle 4"/>
          <p:cNvSpPr/>
          <p:nvPr/>
        </p:nvSpPr>
        <p:spPr>
          <a:xfrm>
            <a:off x="2135188" y="793750"/>
            <a:ext cx="3527425" cy="630238"/>
          </a:xfrm>
          <a:prstGeom prst="rect">
            <a:avLst/>
          </a:prstGeom>
          <a:noFill/>
          <a:ln w="9525">
            <a:noFill/>
          </a:ln>
        </p:spPr>
        <p:txBody>
          <a:bodyPr/>
          <a:lstStyle/>
          <a:p>
            <a:r>
              <a:rPr lang="zh-CN" altLang="en-US" sz="3600" b="1" dirty="0">
                <a:solidFill>
                  <a:srgbClr val="0066CC"/>
                </a:solidFill>
                <a:latin typeface="SimHei" panose="02010609060101010101" pitchFamily="49" charset="-122"/>
                <a:ea typeface="SimHei" panose="02010609060101010101" pitchFamily="49" charset="-122"/>
                <a:sym typeface="SimHei" panose="02010609060101010101" pitchFamily="49" charset="-122"/>
              </a:rPr>
              <a:t>二、色光的混合</a:t>
            </a:r>
          </a:p>
        </p:txBody>
      </p:sp>
      <p:sp>
        <p:nvSpPr>
          <p:cNvPr id="7175" name="Text Box 5"/>
          <p:cNvSpPr txBox="1"/>
          <p:nvPr/>
        </p:nvSpPr>
        <p:spPr>
          <a:xfrm>
            <a:off x="1992313" y="1524000"/>
            <a:ext cx="7643812" cy="521970"/>
          </a:xfrm>
          <a:prstGeom prst="rect">
            <a:avLst/>
          </a:prstGeom>
          <a:noFill/>
          <a:ln w="9525">
            <a:noFill/>
          </a:ln>
        </p:spPr>
        <p:txBody>
          <a:bodyPr>
            <a:spAutoFit/>
          </a:bodyPr>
          <a:lstStyle/>
          <a:p>
            <a:pPr>
              <a:spcBef>
                <a:spcPct val="50000"/>
              </a:spcBef>
            </a:pPr>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　　</a:t>
            </a:r>
            <a:r>
              <a:rPr lang="en-US" altLang="zh-CN" sz="280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1</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．色光的三原色</a:t>
            </a:r>
            <a:r>
              <a:rPr lang="en-US" altLang="zh-CN" sz="280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r>
              <a:rPr lang="zh-CN" altLang="en-US" sz="2800" dirty="0">
                <a:solidFill>
                  <a:srgbClr val="FF0000"/>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红</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r>
              <a:rPr lang="zh-CN" altLang="en-US" sz="2800" dirty="0">
                <a:solidFill>
                  <a:schemeClr val="accent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绿</a:t>
            </a:r>
            <a:r>
              <a:rPr lang="zh-CN" altLang="en-US" sz="2800"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a:t>
            </a:r>
            <a:r>
              <a:rPr lang="zh-CN" altLang="en-US" sz="2800" dirty="0">
                <a:solidFill>
                  <a:srgbClr val="0000FF"/>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蓝</a:t>
            </a:r>
          </a:p>
        </p:txBody>
      </p:sp>
      <p:sp>
        <p:nvSpPr>
          <p:cNvPr id="7176" name="Text Box 10"/>
          <p:cNvSpPr txBox="1"/>
          <p:nvPr/>
        </p:nvSpPr>
        <p:spPr>
          <a:xfrm>
            <a:off x="2135188" y="2309813"/>
            <a:ext cx="4105275" cy="521970"/>
          </a:xfrm>
          <a:prstGeom prst="rect">
            <a:avLst/>
          </a:prstGeom>
          <a:noFill/>
          <a:ln w="9525">
            <a:noFill/>
          </a:ln>
        </p:spPr>
        <p:txBody>
          <a:bodyPr>
            <a:spAutoFit/>
          </a:bodyPr>
          <a:lstStyle/>
          <a:p>
            <a:pPr>
              <a:spcBef>
                <a:spcPct val="50000"/>
              </a:spcBef>
            </a:pPr>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等比例混合为</a:t>
            </a:r>
            <a:r>
              <a:rPr lang="zh-CN" altLang="en-US" sz="2800" dirty="0">
                <a:solidFill>
                  <a:srgbClr val="FF0000"/>
                </a:solidFill>
                <a:latin typeface="SimHei" panose="02010609060101010101" pitchFamily="49" charset="-122"/>
                <a:ea typeface="SimHei" panose="02010609060101010101" pitchFamily="49" charset="-122"/>
                <a:sym typeface="SimHei" panose="02010609060101010101" pitchFamily="49" charset="-122"/>
              </a:rPr>
              <a:t>白光</a:t>
            </a:r>
          </a:p>
        </p:txBody>
      </p:sp>
      <p:pic>
        <p:nvPicPr>
          <p:cNvPr id="7177" name="图片 7176"/>
          <p:cNvPicPr>
            <a:picLocks noChangeAspect="1"/>
          </p:cNvPicPr>
          <p:nvPr/>
        </p:nvPicPr>
        <p:blipFill>
          <a:blip r:embed="rId2"/>
          <a:stretch>
            <a:fillRect/>
          </a:stretch>
        </p:blipFill>
        <p:spPr>
          <a:xfrm>
            <a:off x="2135188" y="2960688"/>
            <a:ext cx="3743325" cy="3529012"/>
          </a:xfrm>
          <a:prstGeom prst="rect">
            <a:avLst/>
          </a:prstGeom>
          <a:noFill/>
          <a:ln w="9525">
            <a:noFill/>
          </a:ln>
        </p:spPr>
      </p:pic>
      <p:pic>
        <p:nvPicPr>
          <p:cNvPr id="7180" name="图片 7179"/>
          <p:cNvPicPr>
            <a:picLocks noChangeAspect="1"/>
          </p:cNvPicPr>
          <p:nvPr/>
        </p:nvPicPr>
        <p:blipFill>
          <a:blip r:embed="rId3"/>
          <a:stretch>
            <a:fillRect/>
          </a:stretch>
        </p:blipFill>
        <p:spPr>
          <a:xfrm>
            <a:off x="5735638" y="2109788"/>
            <a:ext cx="4714875" cy="4451350"/>
          </a:xfrm>
          <a:prstGeom prst="rect">
            <a:avLst/>
          </a:prstGeom>
          <a:noFill/>
          <a:ln w="9525">
            <a:noFill/>
          </a:ln>
        </p:spPr>
      </p:pic>
      <p:sp>
        <p:nvSpPr>
          <p:cNvPr id="2" name="标题 1">
            <a:extLst>
              <a:ext uri="{FF2B5EF4-FFF2-40B4-BE49-F238E27FC236}">
                <a16:creationId xmlns:a16="http://schemas.microsoft.com/office/drawing/2014/main" id="{3DED9F58-AF8C-4315-83D0-72964D3EE870}"/>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课程讲解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7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7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17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1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p:bldP spid="717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p:nvPr/>
        </p:nvSpPr>
        <p:spPr>
          <a:xfrm>
            <a:off x="2027786" y="1792605"/>
            <a:ext cx="4032250" cy="370166"/>
          </a:xfrm>
          <a:prstGeom prst="rect">
            <a:avLst/>
          </a:prstGeom>
          <a:noFill/>
          <a:ln w="9525">
            <a:noFill/>
          </a:ln>
        </p:spPr>
        <p:txBody>
          <a:bodyPr>
            <a:spAutoFit/>
          </a:bodyPr>
          <a:lstStyle/>
          <a:p>
            <a:pPr>
              <a:lnSpc>
                <a:spcPct val="115000"/>
              </a:lnSpc>
              <a:spcBef>
                <a:spcPct val="50000"/>
              </a:spcBef>
            </a:pPr>
            <a:r>
              <a:rPr lang="en-US" altLang="zh-CN" b="1">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1</a:t>
            </a:r>
            <a:r>
              <a:rPr lang="zh-CN" altLang="en-US" b="1" dirty="0">
                <a:solidFill>
                  <a:schemeClr val="tx2"/>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．太阳光谱</a:t>
            </a:r>
          </a:p>
        </p:txBody>
      </p:sp>
      <p:sp>
        <p:nvSpPr>
          <p:cNvPr id="9220" name="Text Box 3"/>
          <p:cNvSpPr txBox="1"/>
          <p:nvPr/>
        </p:nvSpPr>
        <p:spPr>
          <a:xfrm>
            <a:off x="1920875" y="4152900"/>
            <a:ext cx="8135937" cy="1120371"/>
          </a:xfrm>
          <a:prstGeom prst="rect">
            <a:avLst/>
          </a:prstGeom>
          <a:noFill/>
          <a:ln w="57150">
            <a:noFill/>
          </a:ln>
        </p:spPr>
        <p:txBody>
          <a:bodyPr>
            <a:spAutoFit/>
          </a:bodyPr>
          <a:lstStyle/>
          <a:p>
            <a:pPr>
              <a:lnSpc>
                <a:spcPct val="125000"/>
              </a:lnSpc>
            </a:pPr>
            <a:r>
              <a:rPr lang="zh-CN" altLang="en-US" dirty="0">
                <a:solidFill>
                  <a:schemeClr val="tx2"/>
                </a:solidFill>
                <a:latin typeface="SimHei" panose="02010609060101010101" pitchFamily="49" charset="-122"/>
                <a:ea typeface="SimHei" panose="02010609060101010101" pitchFamily="49" charset="-122"/>
                <a:sym typeface="SimHei" panose="02010609060101010101" pitchFamily="49" charset="-122"/>
              </a:rPr>
              <a:t>　　  </a:t>
            </a:r>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把太阳光分解成不同的色光，按红、橙、黄、绿、蓝、靛、紫的顺序排列起来就是</a:t>
            </a:r>
            <a:r>
              <a:rPr lang="zh-CN" altLang="en-US" sz="2800" dirty="0">
                <a:solidFill>
                  <a:srgbClr val="FF0000"/>
                </a:solidFill>
                <a:latin typeface="SimHei" panose="02010609060101010101" pitchFamily="49" charset="-122"/>
                <a:ea typeface="SimHei" panose="02010609060101010101" pitchFamily="49" charset="-122"/>
                <a:sym typeface="SimHei" panose="02010609060101010101" pitchFamily="49" charset="-122"/>
              </a:rPr>
              <a:t>光谱</a:t>
            </a:r>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a:t>
            </a:r>
          </a:p>
        </p:txBody>
      </p:sp>
      <p:sp>
        <p:nvSpPr>
          <p:cNvPr id="9222" name="Text Box 1057"/>
          <p:cNvSpPr txBox="1"/>
          <p:nvPr/>
        </p:nvSpPr>
        <p:spPr>
          <a:xfrm>
            <a:off x="2351088" y="5827713"/>
            <a:ext cx="7129462" cy="706755"/>
          </a:xfrm>
          <a:prstGeom prst="rect">
            <a:avLst/>
          </a:prstGeom>
          <a:noFill/>
          <a:ln w="9525">
            <a:noFill/>
          </a:ln>
        </p:spPr>
        <p:txBody>
          <a:bodyPr>
            <a:spAutoFit/>
          </a:bodyPr>
          <a:lstStyle/>
          <a:p>
            <a:pPr>
              <a:spcBef>
                <a:spcPct val="50000"/>
              </a:spcBef>
            </a:pPr>
            <a:endParaRPr lang="zh-CN" altLang="en-US" sz="4000" dirty="0">
              <a:latin typeface="SimHei" panose="02010609060101010101" pitchFamily="49" charset="-122"/>
              <a:ea typeface="SimHei" panose="02010609060101010101" pitchFamily="49" charset="-122"/>
              <a:sym typeface="SimHei" panose="02010609060101010101" pitchFamily="49" charset="-122"/>
            </a:endParaRPr>
          </a:p>
        </p:txBody>
      </p:sp>
      <p:sp>
        <p:nvSpPr>
          <p:cNvPr id="9224" name="Rectangle 2"/>
          <p:cNvSpPr/>
          <p:nvPr/>
        </p:nvSpPr>
        <p:spPr>
          <a:xfrm>
            <a:off x="1951586" y="1028383"/>
            <a:ext cx="5578475" cy="648063"/>
          </a:xfrm>
          <a:prstGeom prst="rect">
            <a:avLst/>
          </a:prstGeom>
          <a:noFill/>
          <a:ln w="9525">
            <a:noFill/>
          </a:ln>
        </p:spPr>
        <p:txBody>
          <a:bodyPr>
            <a:spAutoFit/>
          </a:bodyPr>
          <a:lstStyle/>
          <a:p>
            <a:pPr>
              <a:lnSpc>
                <a:spcPct val="115000"/>
              </a:lnSpc>
              <a:spcBef>
                <a:spcPct val="50000"/>
              </a:spcBef>
            </a:pPr>
            <a:r>
              <a:rPr lang="zh-CN" altLang="en-US" sz="3600" b="1" dirty="0">
                <a:solidFill>
                  <a:srgbClr val="0066CC"/>
                </a:solidFill>
                <a:latin typeface="SimHei" panose="02010609060101010101" pitchFamily="49" charset="-122"/>
                <a:ea typeface="SimHei" panose="02010609060101010101" pitchFamily="49" charset="-122"/>
                <a:sym typeface="SimHei" panose="02010609060101010101" pitchFamily="49" charset="-122"/>
              </a:rPr>
              <a:t>三、看不见的光</a:t>
            </a:r>
          </a:p>
        </p:txBody>
      </p:sp>
      <p:grpSp>
        <p:nvGrpSpPr>
          <p:cNvPr id="9240" name="组合 9239"/>
          <p:cNvGrpSpPr/>
          <p:nvPr/>
        </p:nvGrpSpPr>
        <p:grpSpPr>
          <a:xfrm>
            <a:off x="1703387" y="2418556"/>
            <a:ext cx="8424863" cy="1509713"/>
            <a:chOff x="136" y="1049"/>
            <a:chExt cx="5307" cy="951"/>
          </a:xfrm>
        </p:grpSpPr>
        <p:sp>
          <p:nvSpPr>
            <p:cNvPr id="9228" name="矩形 9227"/>
            <p:cNvSpPr/>
            <p:nvPr/>
          </p:nvSpPr>
          <p:spPr>
            <a:xfrm>
              <a:off x="227" y="1478"/>
              <a:ext cx="5171" cy="408"/>
            </a:xfrm>
            <a:prstGeom prst="rect">
              <a:avLst/>
            </a:prstGeom>
            <a:solidFill>
              <a:schemeClr val="bg1"/>
            </a:solidFill>
            <a:ln w="28575" cap="flat" cmpd="sng">
              <a:solidFill>
                <a:schemeClr val="tx2"/>
              </a:solidFill>
              <a:prstDash val="solid"/>
              <a:miter/>
              <a:headEnd type="none" w="med" len="med"/>
              <a:tailEnd type="none" w="med" len="med"/>
            </a:ln>
          </p:spPr>
          <p:txBody>
            <a:bodyPr/>
            <a:lstStyle/>
            <a:p>
              <a:endParaRPr lang="zh-CN" altLang="en-US">
                <a:latin typeface="SimHei" panose="02010609060101010101" pitchFamily="49" charset="-122"/>
                <a:ea typeface="SimHei" panose="02010609060101010101" pitchFamily="49" charset="-122"/>
                <a:sym typeface="SimHei" panose="02010609060101010101" pitchFamily="49" charset="-122"/>
              </a:endParaRPr>
            </a:p>
          </p:txBody>
        </p:sp>
        <p:sp>
          <p:nvSpPr>
            <p:cNvPr id="9229" name="矩形 9228"/>
            <p:cNvSpPr/>
            <p:nvPr/>
          </p:nvSpPr>
          <p:spPr>
            <a:xfrm>
              <a:off x="227" y="1842"/>
              <a:ext cx="5171" cy="113"/>
            </a:xfrm>
            <a:prstGeom prst="rect">
              <a:avLst/>
            </a:prstGeom>
            <a:solidFill>
              <a:schemeClr val="tx2"/>
            </a:solidFill>
            <a:ln w="28575">
              <a:noFill/>
            </a:ln>
          </p:spPr>
          <p:txBody>
            <a:bodyPr/>
            <a:lstStyle/>
            <a:p>
              <a:endParaRPr lang="zh-CN" altLang="en-US">
                <a:latin typeface="SimHei" panose="02010609060101010101" pitchFamily="49" charset="-122"/>
                <a:ea typeface="SimHei" panose="02010609060101010101" pitchFamily="49" charset="-122"/>
                <a:sym typeface="SimHei" panose="02010609060101010101" pitchFamily="49" charset="-122"/>
              </a:endParaRPr>
            </a:p>
          </p:txBody>
        </p:sp>
        <p:sp>
          <p:nvSpPr>
            <p:cNvPr id="9230" name="矩形 9229"/>
            <p:cNvSpPr/>
            <p:nvPr/>
          </p:nvSpPr>
          <p:spPr>
            <a:xfrm>
              <a:off x="136" y="1432"/>
              <a:ext cx="136" cy="568"/>
            </a:xfrm>
            <a:prstGeom prst="rect">
              <a:avLst/>
            </a:prstGeom>
            <a:solidFill>
              <a:schemeClr val="bg1"/>
            </a:solidFill>
            <a:ln w="28575">
              <a:noFill/>
            </a:ln>
          </p:spPr>
          <p:txBody>
            <a:bodyPr/>
            <a:lstStyle/>
            <a:p>
              <a:endParaRPr lang="zh-CN" altLang="en-US">
                <a:latin typeface="SimHei" panose="02010609060101010101" pitchFamily="49" charset="-122"/>
                <a:ea typeface="SimHei" panose="02010609060101010101" pitchFamily="49" charset="-122"/>
                <a:sym typeface="SimHei" panose="02010609060101010101" pitchFamily="49" charset="-122"/>
              </a:endParaRPr>
            </a:p>
          </p:txBody>
        </p:sp>
        <p:sp>
          <p:nvSpPr>
            <p:cNvPr id="9231" name="矩形 9230"/>
            <p:cNvSpPr/>
            <p:nvPr/>
          </p:nvSpPr>
          <p:spPr>
            <a:xfrm>
              <a:off x="5307" y="1432"/>
              <a:ext cx="136" cy="545"/>
            </a:xfrm>
            <a:prstGeom prst="rect">
              <a:avLst/>
            </a:prstGeom>
            <a:solidFill>
              <a:schemeClr val="bg1"/>
            </a:solidFill>
            <a:ln w="28575">
              <a:noFill/>
            </a:ln>
          </p:spPr>
          <p:txBody>
            <a:bodyPr/>
            <a:lstStyle/>
            <a:p>
              <a:endParaRPr lang="zh-CN" altLang="en-US">
                <a:latin typeface="SimHei" panose="02010609060101010101" pitchFamily="49" charset="-122"/>
                <a:ea typeface="SimHei" panose="02010609060101010101" pitchFamily="49" charset="-122"/>
                <a:sym typeface="SimHei" panose="02010609060101010101" pitchFamily="49" charset="-122"/>
              </a:endParaRPr>
            </a:p>
          </p:txBody>
        </p:sp>
        <p:sp>
          <p:nvSpPr>
            <p:cNvPr id="9232" name="Line 8"/>
            <p:cNvSpPr/>
            <p:nvPr/>
          </p:nvSpPr>
          <p:spPr>
            <a:xfrm>
              <a:off x="1061" y="1140"/>
              <a:ext cx="0" cy="317"/>
            </a:xfrm>
            <a:prstGeom prst="line">
              <a:avLst/>
            </a:prstGeom>
            <a:ln w="9525" cap="flat" cmpd="sng">
              <a:solidFill>
                <a:schemeClr val="tx1"/>
              </a:solidFill>
              <a:prstDash val="solid"/>
              <a:headEnd type="none" w="med" len="med"/>
              <a:tailEnd type="none" w="med" len="med"/>
            </a:ln>
          </p:spPr>
          <p:txBody>
            <a:bodyPr/>
            <a:lstStyle/>
            <a:p>
              <a:endParaRPr lang="zh-CN" altLang="en-US">
                <a:latin typeface="SimHei" panose="02010609060101010101" pitchFamily="49" charset="-122"/>
                <a:ea typeface="SimHei" panose="02010609060101010101" pitchFamily="49" charset="-122"/>
                <a:sym typeface="SimHei" panose="02010609060101010101" pitchFamily="49" charset="-122"/>
              </a:endParaRPr>
            </a:p>
          </p:txBody>
        </p:sp>
        <p:sp>
          <p:nvSpPr>
            <p:cNvPr id="9233" name="Line 9"/>
            <p:cNvSpPr/>
            <p:nvPr/>
          </p:nvSpPr>
          <p:spPr>
            <a:xfrm>
              <a:off x="5053" y="1231"/>
              <a:ext cx="0" cy="227"/>
            </a:xfrm>
            <a:prstGeom prst="line">
              <a:avLst/>
            </a:prstGeom>
            <a:ln w="9525" cap="flat" cmpd="sng">
              <a:solidFill>
                <a:schemeClr val="tx1"/>
              </a:solidFill>
              <a:prstDash val="solid"/>
              <a:headEnd type="none" w="med" len="med"/>
              <a:tailEnd type="none" w="med" len="med"/>
            </a:ln>
          </p:spPr>
          <p:txBody>
            <a:bodyPr/>
            <a:lstStyle/>
            <a:p>
              <a:endParaRPr lang="zh-CN" altLang="en-US">
                <a:latin typeface="SimHei" panose="02010609060101010101" pitchFamily="49" charset="-122"/>
                <a:ea typeface="SimHei" panose="02010609060101010101" pitchFamily="49" charset="-122"/>
                <a:sym typeface="SimHei" panose="02010609060101010101" pitchFamily="49" charset="-122"/>
              </a:endParaRPr>
            </a:p>
          </p:txBody>
        </p:sp>
        <p:sp>
          <p:nvSpPr>
            <p:cNvPr id="9234" name="Text Box 12"/>
            <p:cNvSpPr txBox="1"/>
            <p:nvPr/>
          </p:nvSpPr>
          <p:spPr>
            <a:xfrm>
              <a:off x="2694" y="1049"/>
              <a:ext cx="1089" cy="232"/>
            </a:xfrm>
            <a:prstGeom prst="rect">
              <a:avLst/>
            </a:prstGeom>
            <a:noFill/>
            <a:ln w="9525">
              <a:noFill/>
            </a:ln>
          </p:spPr>
          <p:txBody>
            <a:bodyPr>
              <a:spAutoFit/>
            </a:bodyPr>
            <a:lstStyle/>
            <a:p>
              <a:pPr>
                <a:spcBef>
                  <a:spcPct val="50000"/>
                </a:spcBef>
              </a:pPr>
              <a:r>
                <a:rPr lang="zh-CN" altLang="en-US" dirty="0">
                  <a:solidFill>
                    <a:srgbClr val="0066CC"/>
                  </a:solidFill>
                  <a:latin typeface="SimHei" panose="02010609060101010101" pitchFamily="49" charset="-122"/>
                  <a:ea typeface="SimHei" panose="02010609060101010101" pitchFamily="49" charset="-122"/>
                  <a:sym typeface="SimHei" panose="02010609060101010101" pitchFamily="49" charset="-122"/>
                </a:rPr>
                <a:t>可见光</a:t>
              </a:r>
              <a:r>
                <a:rPr lang="zh-CN" altLang="en-US" dirty="0">
                  <a:latin typeface="SimHei" panose="02010609060101010101" pitchFamily="49" charset="-122"/>
                  <a:ea typeface="SimHei" panose="02010609060101010101" pitchFamily="49" charset="-122"/>
                  <a:sym typeface="SimHei" panose="02010609060101010101" pitchFamily="49" charset="-122"/>
                </a:rPr>
                <a:t>    </a:t>
              </a:r>
            </a:p>
          </p:txBody>
        </p:sp>
        <p:cxnSp>
          <p:nvCxnSpPr>
            <p:cNvPr id="9235" name="直接箭头连接符 10"/>
            <p:cNvCxnSpPr/>
            <p:nvPr/>
          </p:nvCxnSpPr>
          <p:spPr>
            <a:xfrm rot="-10800000" flipV="1">
              <a:off x="1053" y="1229"/>
              <a:ext cx="1395" cy="1"/>
            </a:xfrm>
            <a:prstGeom prst="straightConnector1">
              <a:avLst/>
            </a:prstGeom>
            <a:ln w="0" cap="flat" cmpd="sng">
              <a:solidFill>
                <a:schemeClr val="tx2"/>
              </a:solidFill>
              <a:prstDash val="solid"/>
              <a:headEnd type="none" w="med" len="med"/>
              <a:tailEnd type="arrow" w="med" len="med"/>
            </a:ln>
          </p:spPr>
        </p:cxnSp>
        <p:cxnSp>
          <p:nvCxnSpPr>
            <p:cNvPr id="9236" name="直接箭头连接符 11"/>
            <p:cNvCxnSpPr/>
            <p:nvPr/>
          </p:nvCxnSpPr>
          <p:spPr>
            <a:xfrm>
              <a:off x="3618" y="1229"/>
              <a:ext cx="1389" cy="1"/>
            </a:xfrm>
            <a:prstGeom prst="straightConnector1">
              <a:avLst/>
            </a:prstGeom>
            <a:ln w="0" cap="flat" cmpd="sng">
              <a:solidFill>
                <a:schemeClr val="tx2"/>
              </a:solidFill>
              <a:prstDash val="solid"/>
              <a:headEnd type="none" w="med" len="med"/>
              <a:tailEnd type="arrow" w="med" len="med"/>
            </a:ln>
          </p:spPr>
        </p:cxnSp>
        <p:sp>
          <p:nvSpPr>
            <p:cNvPr id="9237" name="直接连接符 9236"/>
            <p:cNvSpPr/>
            <p:nvPr/>
          </p:nvSpPr>
          <p:spPr>
            <a:xfrm>
              <a:off x="589" y="1864"/>
              <a:ext cx="0" cy="91"/>
            </a:xfrm>
            <a:prstGeom prst="line">
              <a:avLst/>
            </a:prstGeom>
            <a:ln w="9525">
              <a:noFill/>
            </a:ln>
          </p:spPr>
          <p:txBody>
            <a:bodyPr/>
            <a:lstStyle/>
            <a:p>
              <a:endParaRPr lang="zh-CN" altLang="en-US">
                <a:latin typeface="SimHei" panose="02010609060101010101" pitchFamily="49" charset="-122"/>
                <a:ea typeface="SimHei" panose="02010609060101010101" pitchFamily="49" charset="-122"/>
                <a:sym typeface="SimHei" panose="02010609060101010101" pitchFamily="49" charset="-122"/>
              </a:endParaRPr>
            </a:p>
          </p:txBody>
        </p:sp>
        <p:pic>
          <p:nvPicPr>
            <p:cNvPr id="9238" name="图片 9237"/>
            <p:cNvPicPr>
              <a:picLocks noChangeAspect="1"/>
            </p:cNvPicPr>
            <p:nvPr/>
          </p:nvPicPr>
          <p:blipFill>
            <a:blip r:embed="rId2"/>
            <a:stretch>
              <a:fillRect/>
            </a:stretch>
          </p:blipFill>
          <p:spPr>
            <a:xfrm>
              <a:off x="1043" y="1433"/>
              <a:ext cx="4014" cy="498"/>
            </a:xfrm>
            <a:prstGeom prst="rect">
              <a:avLst/>
            </a:prstGeom>
            <a:noFill/>
            <a:ln w="9525">
              <a:noFill/>
            </a:ln>
          </p:spPr>
        </p:pic>
        <p:sp>
          <p:nvSpPr>
            <p:cNvPr id="9239" name="直接连接符 9238"/>
            <p:cNvSpPr/>
            <p:nvPr/>
          </p:nvSpPr>
          <p:spPr>
            <a:xfrm>
              <a:off x="476" y="1864"/>
              <a:ext cx="0" cy="113"/>
            </a:xfrm>
            <a:prstGeom prst="line">
              <a:avLst/>
            </a:prstGeom>
            <a:ln w="28575" cap="flat" cmpd="sng">
              <a:solidFill>
                <a:schemeClr val="bg1"/>
              </a:solidFill>
              <a:prstDash val="solid"/>
              <a:headEnd type="none" w="med" len="med"/>
              <a:tailEnd type="none" w="med" len="med"/>
            </a:ln>
          </p:spPr>
          <p:txBody>
            <a:bodyPr/>
            <a:lstStyle/>
            <a:p>
              <a:endParaRPr lang="zh-CN" altLang="en-US">
                <a:latin typeface="SimHei" panose="02010609060101010101" pitchFamily="49" charset="-122"/>
                <a:ea typeface="SimHei" panose="02010609060101010101" pitchFamily="49" charset="-122"/>
                <a:sym typeface="SimHei" panose="02010609060101010101" pitchFamily="49" charset="-122"/>
              </a:endParaRPr>
            </a:p>
          </p:txBody>
        </p:sp>
      </p:grpSp>
      <p:sp>
        <p:nvSpPr>
          <p:cNvPr id="9241" name="Line 14"/>
          <p:cNvSpPr/>
          <p:nvPr/>
        </p:nvSpPr>
        <p:spPr>
          <a:xfrm rot="10800000">
            <a:off x="2424113" y="3209925"/>
            <a:ext cx="755650" cy="0"/>
          </a:xfrm>
          <a:prstGeom prst="line">
            <a:avLst/>
          </a:prstGeom>
          <a:ln w="50800" cap="flat" cmpd="sng">
            <a:solidFill>
              <a:srgbClr val="0066CC"/>
            </a:solidFill>
            <a:prstDash val="solid"/>
            <a:headEnd type="none" w="med" len="med"/>
            <a:tailEnd type="triangle" w="med" len="med"/>
          </a:ln>
        </p:spPr>
        <p:txBody>
          <a:bodyPr/>
          <a:lstStyle/>
          <a:p>
            <a:endParaRPr lang="zh-CN" altLang="en-US">
              <a:latin typeface="SimHei" panose="02010609060101010101" pitchFamily="49" charset="-122"/>
              <a:ea typeface="SimHei" panose="02010609060101010101" pitchFamily="49" charset="-122"/>
              <a:sym typeface="SimHei" panose="02010609060101010101" pitchFamily="49" charset="-122"/>
            </a:endParaRPr>
          </a:p>
        </p:txBody>
      </p:sp>
      <p:sp>
        <p:nvSpPr>
          <p:cNvPr id="9242" name="Text Box 3"/>
          <p:cNvSpPr txBox="1"/>
          <p:nvPr/>
        </p:nvSpPr>
        <p:spPr>
          <a:xfrm>
            <a:off x="1882775" y="5430838"/>
            <a:ext cx="8496300" cy="1120371"/>
          </a:xfrm>
          <a:prstGeom prst="rect">
            <a:avLst/>
          </a:prstGeom>
          <a:noFill/>
          <a:ln w="9525">
            <a:noFill/>
          </a:ln>
        </p:spPr>
        <p:txBody>
          <a:bodyPr>
            <a:spAutoFit/>
          </a:bodyPr>
          <a:lstStyle/>
          <a:p>
            <a:pPr>
              <a:lnSpc>
                <a:spcPct val="125000"/>
              </a:lnSpc>
            </a:pPr>
            <a:r>
              <a:rPr lang="zh-CN" altLang="en-US" dirty="0">
                <a:solidFill>
                  <a:schemeClr val="tx2"/>
                </a:solidFill>
                <a:latin typeface="SimHei" panose="02010609060101010101" pitchFamily="49" charset="-122"/>
                <a:ea typeface="SimHei" panose="02010609060101010101" pitchFamily="49" charset="-122"/>
                <a:sym typeface="SimHei" panose="02010609060101010101" pitchFamily="49" charset="-122"/>
              </a:rPr>
              <a:t>　　  </a:t>
            </a:r>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光谱上红光以外看不见的光叫做</a:t>
            </a:r>
            <a:r>
              <a:rPr lang="zh-CN" altLang="en-US" sz="2800" dirty="0">
                <a:solidFill>
                  <a:srgbClr val="FF0000"/>
                </a:solidFill>
                <a:latin typeface="SimHei" panose="02010609060101010101" pitchFamily="49" charset="-122"/>
                <a:ea typeface="SimHei" panose="02010609060101010101" pitchFamily="49" charset="-122"/>
                <a:sym typeface="SimHei" panose="02010609060101010101" pitchFamily="49" charset="-122"/>
              </a:rPr>
              <a:t>红外线</a:t>
            </a:r>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，紫光以外看不见的光叫做</a:t>
            </a:r>
            <a:r>
              <a:rPr lang="zh-CN" altLang="en-US" sz="2800" dirty="0">
                <a:solidFill>
                  <a:srgbClr val="FF0000"/>
                </a:solidFill>
                <a:latin typeface="SimHei" panose="02010609060101010101" pitchFamily="49" charset="-122"/>
                <a:ea typeface="SimHei" panose="02010609060101010101" pitchFamily="49" charset="-122"/>
                <a:sym typeface="SimHei" panose="02010609060101010101" pitchFamily="49" charset="-122"/>
              </a:rPr>
              <a:t>紫外线</a:t>
            </a:r>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a:t>
            </a:r>
          </a:p>
        </p:txBody>
      </p:sp>
      <p:sp>
        <p:nvSpPr>
          <p:cNvPr id="9243" name="Line 14"/>
          <p:cNvSpPr/>
          <p:nvPr/>
        </p:nvSpPr>
        <p:spPr>
          <a:xfrm rot="-10800000" flipH="1">
            <a:off x="9551988" y="3173413"/>
            <a:ext cx="792162" cy="0"/>
          </a:xfrm>
          <a:prstGeom prst="line">
            <a:avLst/>
          </a:prstGeom>
          <a:ln w="50800" cap="flat" cmpd="sng">
            <a:solidFill>
              <a:srgbClr val="0066CC"/>
            </a:solidFill>
            <a:prstDash val="solid"/>
            <a:headEnd type="none" w="med" len="med"/>
            <a:tailEnd type="triangle" w="med" len="med"/>
          </a:ln>
        </p:spPr>
        <p:txBody>
          <a:bodyPr/>
          <a:lstStyle/>
          <a:p>
            <a:endParaRPr lang="zh-CN" altLang="en-US">
              <a:latin typeface="SimHei" panose="02010609060101010101" pitchFamily="49" charset="-122"/>
              <a:ea typeface="SimHei" panose="02010609060101010101" pitchFamily="49" charset="-122"/>
              <a:sym typeface="SimHei" panose="02010609060101010101" pitchFamily="49" charset="-122"/>
            </a:endParaRPr>
          </a:p>
        </p:txBody>
      </p:sp>
      <p:sp>
        <p:nvSpPr>
          <p:cNvPr id="2" name="标题 1">
            <a:extLst>
              <a:ext uri="{FF2B5EF4-FFF2-40B4-BE49-F238E27FC236}">
                <a16:creationId xmlns:a16="http://schemas.microsoft.com/office/drawing/2014/main" id="{2474FEAE-58C2-4CAB-9D2E-2597A1B6E618}"/>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课程讲解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2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24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24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24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2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P spid="9220" grpId="0"/>
      <p:bldP spid="924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ext Box 3"/>
          <p:cNvSpPr txBox="1"/>
          <p:nvPr/>
        </p:nvSpPr>
        <p:spPr>
          <a:xfrm>
            <a:off x="1858961" y="1277818"/>
            <a:ext cx="8785225" cy="1634102"/>
          </a:xfrm>
          <a:prstGeom prst="rect">
            <a:avLst/>
          </a:prstGeom>
          <a:solidFill>
            <a:schemeClr val="bg1"/>
          </a:solidFill>
          <a:ln w="57150">
            <a:solidFill>
              <a:srgbClr val="FF0000"/>
            </a:solidFill>
          </a:ln>
        </p:spPr>
        <p:txBody>
          <a:bodyPr wrap="square">
            <a:spAutoFit/>
          </a:bodyPr>
          <a:lstStyle/>
          <a:p>
            <a:pPr>
              <a:lnSpc>
                <a:spcPct val="125000"/>
              </a:lnSpc>
            </a:pPr>
            <a:r>
              <a:rPr lang="zh-CN" altLang="en-US" sz="2800" dirty="0">
                <a:solidFill>
                  <a:srgbClr val="0000CC"/>
                </a:solidFill>
                <a:latin typeface="SimHei" panose="02010609060101010101" pitchFamily="49" charset="-122"/>
                <a:ea typeface="SimHei" panose="02010609060101010101" pitchFamily="49" charset="-122"/>
                <a:sym typeface="SimHei" panose="02010609060101010101" pitchFamily="49" charset="-122"/>
              </a:rPr>
              <a:t>　　</a:t>
            </a:r>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光谱上红光以外看不见的光叫做</a:t>
            </a:r>
            <a:r>
              <a:rPr lang="zh-CN" altLang="en-US" sz="2800" dirty="0">
                <a:solidFill>
                  <a:srgbClr val="FF0000"/>
                </a:solidFill>
                <a:latin typeface="SimHei" panose="02010609060101010101" pitchFamily="49" charset="-122"/>
                <a:ea typeface="SimHei" panose="02010609060101010101" pitchFamily="49" charset="-122"/>
                <a:sym typeface="SimHei" panose="02010609060101010101" pitchFamily="49" charset="-122"/>
              </a:rPr>
              <a:t>红外线</a:t>
            </a:r>
            <a:r>
              <a:rPr lang="zh-CN" altLang="en-US" sz="2800" dirty="0">
                <a:latin typeface="SimHei" panose="02010609060101010101" pitchFamily="49" charset="-122"/>
                <a:ea typeface="SimHei" panose="02010609060101010101" pitchFamily="49" charset="-122"/>
                <a:sym typeface="SimHei" panose="02010609060101010101" pitchFamily="49" charset="-122"/>
              </a:rPr>
              <a:t>，</a:t>
            </a:r>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人眼虽看不到，但可以用灵敏温度计来检验它们的存在，属于</a:t>
            </a:r>
            <a:r>
              <a:rPr lang="zh-CN" altLang="en-US" sz="2800" dirty="0">
                <a:solidFill>
                  <a:srgbClr val="FF0000"/>
                </a:solidFill>
                <a:latin typeface="SimHei" panose="02010609060101010101" pitchFamily="49" charset="-122"/>
                <a:ea typeface="SimHei" panose="02010609060101010101" pitchFamily="49" charset="-122"/>
                <a:sym typeface="SimHei" panose="02010609060101010101" pitchFamily="49" charset="-122"/>
              </a:rPr>
              <a:t>不可见光</a:t>
            </a:r>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a:t>
            </a:r>
          </a:p>
        </p:txBody>
      </p:sp>
      <p:sp>
        <p:nvSpPr>
          <p:cNvPr id="10266" name="Rectangle 2"/>
          <p:cNvSpPr/>
          <p:nvPr/>
        </p:nvSpPr>
        <p:spPr>
          <a:xfrm>
            <a:off x="1917700" y="698859"/>
            <a:ext cx="4176712" cy="586314"/>
          </a:xfrm>
          <a:prstGeom prst="rect">
            <a:avLst/>
          </a:prstGeom>
          <a:noFill/>
          <a:ln w="9525">
            <a:noFill/>
          </a:ln>
        </p:spPr>
        <p:txBody>
          <a:bodyPr>
            <a:spAutoFit/>
          </a:bodyPr>
          <a:lstStyle/>
          <a:p>
            <a:pPr>
              <a:lnSpc>
                <a:spcPct val="115000"/>
              </a:lnSpc>
              <a:spcBef>
                <a:spcPct val="50000"/>
              </a:spcBef>
            </a:pPr>
            <a:r>
              <a:rPr lang="en-US" altLang="zh-CN" sz="32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2 .</a:t>
            </a:r>
            <a:r>
              <a:rPr lang="zh-CN" altLang="en-US" sz="32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红外线</a:t>
            </a:r>
          </a:p>
        </p:txBody>
      </p:sp>
      <p:sp>
        <p:nvSpPr>
          <p:cNvPr id="10267" name="Rectangle 3"/>
          <p:cNvSpPr txBox="1"/>
          <p:nvPr/>
        </p:nvSpPr>
        <p:spPr>
          <a:xfrm>
            <a:off x="1850084" y="3569738"/>
            <a:ext cx="8785225" cy="3112135"/>
          </a:xfrm>
          <a:prstGeom prst="rect">
            <a:avLst/>
          </a:prstGeom>
          <a:noFill/>
          <a:ln w="57150">
            <a:solidFill>
              <a:srgbClr val="FF0000"/>
            </a:solidFill>
          </a:ln>
        </p:spPr>
        <p:txBody>
          <a:bodyPr/>
          <a:lstStyle/>
          <a:p>
            <a:pPr eaLnBrk="0" hangingPunct="0">
              <a:lnSpc>
                <a:spcPct val="125000"/>
              </a:lnSpc>
            </a:pPr>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　　①红外线具有</a:t>
            </a:r>
            <a:r>
              <a:rPr lang="zh-CN" altLang="en-US" sz="2800" dirty="0">
                <a:solidFill>
                  <a:srgbClr val="FF0000"/>
                </a:solidFill>
                <a:latin typeface="SimHei" panose="02010609060101010101" pitchFamily="49" charset="-122"/>
                <a:ea typeface="SimHei" panose="02010609060101010101" pitchFamily="49" charset="-122"/>
                <a:sym typeface="SimHei" panose="02010609060101010101" pitchFamily="49" charset="-122"/>
              </a:rPr>
              <a:t>热效应</a:t>
            </a:r>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，能使被照射的物体发热；</a:t>
            </a:r>
          </a:p>
        </p:txBody>
      </p:sp>
      <p:sp>
        <p:nvSpPr>
          <p:cNvPr id="10268" name="Rectangle 5"/>
          <p:cNvSpPr/>
          <p:nvPr/>
        </p:nvSpPr>
        <p:spPr>
          <a:xfrm>
            <a:off x="1865020" y="4465114"/>
            <a:ext cx="8316913" cy="1285875"/>
          </a:xfrm>
          <a:prstGeom prst="rect">
            <a:avLst/>
          </a:prstGeom>
          <a:noFill/>
          <a:ln w="9525">
            <a:noFill/>
          </a:ln>
        </p:spPr>
        <p:txBody>
          <a:bodyPr/>
          <a:lstStyle/>
          <a:p>
            <a:pPr indent="27305">
              <a:lnSpc>
                <a:spcPct val="125000"/>
              </a:lnSpc>
              <a:buClr>
                <a:schemeClr val="folHlink"/>
              </a:buClr>
              <a:buSzPct val="60000"/>
            </a:pPr>
            <a:r>
              <a:rPr lang="zh-CN" altLang="en-US" sz="2800" dirty="0">
                <a:latin typeface="SimHei" panose="02010609060101010101" pitchFamily="49" charset="-122"/>
                <a:ea typeface="SimHei" panose="02010609060101010101" pitchFamily="49" charset="-122"/>
                <a:sym typeface="SimHei" panose="02010609060101010101" pitchFamily="49" charset="-122"/>
              </a:rPr>
              <a:t>　　</a:t>
            </a:r>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②</a:t>
            </a:r>
            <a:r>
              <a:rPr lang="zh-CN" altLang="en-US" sz="2800" dirty="0">
                <a:solidFill>
                  <a:srgbClr val="FF0000"/>
                </a:solidFill>
                <a:latin typeface="SimHei" panose="02010609060101010101" pitchFamily="49" charset="-122"/>
                <a:ea typeface="SimHei" panose="02010609060101010101" pitchFamily="49" charset="-122"/>
                <a:sym typeface="SimHei" panose="02010609060101010101" pitchFamily="49" charset="-122"/>
              </a:rPr>
              <a:t>太阳</a:t>
            </a:r>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的热主要就是通过红外线辐射的形式传送到地球的；</a:t>
            </a:r>
          </a:p>
        </p:txBody>
      </p:sp>
      <p:sp>
        <p:nvSpPr>
          <p:cNvPr id="10269" name="Rectangle 6"/>
          <p:cNvSpPr/>
          <p:nvPr/>
        </p:nvSpPr>
        <p:spPr>
          <a:xfrm>
            <a:off x="1917700" y="5913438"/>
            <a:ext cx="7993063" cy="674687"/>
          </a:xfrm>
          <a:prstGeom prst="rect">
            <a:avLst/>
          </a:prstGeom>
          <a:noFill/>
          <a:ln w="9525">
            <a:noFill/>
          </a:ln>
        </p:spPr>
        <p:txBody>
          <a:bodyPr/>
          <a:lstStyle/>
          <a:p>
            <a:pPr>
              <a:spcBef>
                <a:spcPct val="20000"/>
              </a:spcBef>
              <a:buClr>
                <a:schemeClr val="folHlink"/>
              </a:buClr>
              <a:buSzPct val="60000"/>
            </a:pPr>
            <a:r>
              <a:rPr lang="zh-CN" altLang="en-US" sz="2800" dirty="0">
                <a:latin typeface="SimHei" panose="02010609060101010101" pitchFamily="49" charset="-122"/>
                <a:ea typeface="SimHei" panose="02010609060101010101" pitchFamily="49" charset="-122"/>
                <a:sym typeface="SimHei" panose="02010609060101010101" pitchFamily="49" charset="-122"/>
              </a:rPr>
              <a:t>　　</a:t>
            </a:r>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③物体能吸收红外线，也能向外</a:t>
            </a:r>
            <a:r>
              <a:rPr lang="zh-CN" altLang="en-US" sz="2800" dirty="0">
                <a:solidFill>
                  <a:srgbClr val="FF0000"/>
                </a:solidFill>
                <a:latin typeface="SimHei" panose="02010609060101010101" pitchFamily="49" charset="-122"/>
                <a:ea typeface="SimHei" panose="02010609060101010101" pitchFamily="49" charset="-122"/>
                <a:sym typeface="SimHei" panose="02010609060101010101" pitchFamily="49" charset="-122"/>
              </a:rPr>
              <a:t>辐射</a:t>
            </a:r>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红外线。</a:t>
            </a:r>
          </a:p>
        </p:txBody>
      </p:sp>
      <p:sp>
        <p:nvSpPr>
          <p:cNvPr id="10270" name="矩形 10269"/>
          <p:cNvSpPr/>
          <p:nvPr/>
        </p:nvSpPr>
        <p:spPr>
          <a:xfrm>
            <a:off x="1917700" y="3044387"/>
            <a:ext cx="4716462" cy="521970"/>
          </a:xfrm>
          <a:prstGeom prst="rect">
            <a:avLst/>
          </a:prstGeom>
          <a:noFill/>
          <a:ln w="9525">
            <a:noFill/>
          </a:ln>
        </p:spPr>
        <p:txBody>
          <a:bodyPr>
            <a:spAutoFit/>
          </a:bodyPr>
          <a:lstStyle/>
          <a:p>
            <a:r>
              <a:rPr lang="en-US" altLang="zh-CN" sz="2800"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(1)</a:t>
            </a:r>
            <a:r>
              <a:rPr lang="zh-CN" altLang="en-US" sz="2800"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红外线的特点：</a:t>
            </a:r>
          </a:p>
        </p:txBody>
      </p:sp>
      <p:sp>
        <p:nvSpPr>
          <p:cNvPr id="2" name="标题 1">
            <a:extLst>
              <a:ext uri="{FF2B5EF4-FFF2-40B4-BE49-F238E27FC236}">
                <a16:creationId xmlns:a16="http://schemas.microsoft.com/office/drawing/2014/main" id="{C449915F-CF6E-4D9E-8EDE-7AB72A866A52}"/>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课程讲解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6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6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2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ldLvl="0" animBg="1"/>
      <p:bldP spid="10267" grpId="0" build="p"/>
      <p:bldP spid="10268" grpId="0"/>
      <p:bldP spid="10269" grpId="0"/>
      <p:bldP spid="1027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txBox="1"/>
          <p:nvPr/>
        </p:nvSpPr>
        <p:spPr>
          <a:xfrm>
            <a:off x="1735276" y="813494"/>
            <a:ext cx="4284663" cy="642444"/>
          </a:xfrm>
          <a:prstGeom prst="rect">
            <a:avLst/>
          </a:prstGeom>
          <a:noFill/>
          <a:ln w="9525">
            <a:noFill/>
          </a:ln>
        </p:spPr>
        <p:txBody>
          <a:bodyPr/>
          <a:lstStyle/>
          <a:p>
            <a:pPr eaLnBrk="0" hangingPunct="0"/>
            <a:r>
              <a:rPr lang="en-US" altLang="zh-CN" sz="32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(2)</a:t>
            </a:r>
            <a:r>
              <a:rPr lang="zh-CN" altLang="en-US" sz="3200" b="1" dirty="0">
                <a:solidFill>
                  <a:srgbClr val="0066CC"/>
                </a:solidFill>
                <a:latin typeface="SimHei" panose="02010609060101010101" pitchFamily="49" charset="-122"/>
                <a:ea typeface="SimHei" panose="02010609060101010101" pitchFamily="49" charset="-122"/>
                <a:cs typeface="微软雅黑" panose="020B0503020204020204" pitchFamily="34" charset="-122"/>
                <a:sym typeface="SimHei" panose="02010609060101010101" pitchFamily="49" charset="-122"/>
              </a:rPr>
              <a:t>红外线的应用：</a:t>
            </a:r>
          </a:p>
        </p:txBody>
      </p:sp>
      <p:sp>
        <p:nvSpPr>
          <p:cNvPr id="12294" name="Text Box 6"/>
          <p:cNvSpPr txBox="1"/>
          <p:nvPr/>
        </p:nvSpPr>
        <p:spPr>
          <a:xfrm>
            <a:off x="2063433" y="1484630"/>
            <a:ext cx="3889375" cy="521970"/>
          </a:xfrm>
          <a:prstGeom prst="rect">
            <a:avLst/>
          </a:prstGeom>
          <a:noFill/>
          <a:ln w="9525">
            <a:noFill/>
          </a:ln>
        </p:spPr>
        <p:txBody>
          <a:bodyPr>
            <a:spAutoFit/>
          </a:bodyPr>
          <a:lstStyle/>
          <a:p>
            <a:pPr>
              <a:spcBef>
                <a:spcPct val="50000"/>
              </a:spcBef>
            </a:pPr>
            <a:r>
              <a:rPr lang="zh-CN" altLang="en-US" sz="2800" dirty="0">
                <a:solidFill>
                  <a:schemeClr val="tx2"/>
                </a:solidFill>
                <a:latin typeface="SimHei" panose="02010609060101010101" pitchFamily="49" charset="-122"/>
                <a:ea typeface="SimHei" panose="02010609060101010101" pitchFamily="49" charset="-122"/>
                <a:sym typeface="SimHei" panose="02010609060101010101" pitchFamily="49" charset="-122"/>
              </a:rPr>
              <a:t>①红外线加热</a:t>
            </a:r>
          </a:p>
        </p:txBody>
      </p:sp>
      <p:grpSp>
        <p:nvGrpSpPr>
          <p:cNvPr id="12304" name="组合 12303"/>
          <p:cNvGrpSpPr/>
          <p:nvPr/>
        </p:nvGrpSpPr>
        <p:grpSpPr>
          <a:xfrm>
            <a:off x="8460916" y="1039045"/>
            <a:ext cx="3313112" cy="4005263"/>
            <a:chOff x="3457" y="210"/>
            <a:chExt cx="2087" cy="2523"/>
          </a:xfrm>
        </p:grpSpPr>
        <p:pic>
          <p:nvPicPr>
            <p:cNvPr id="12299" name="图片 12298" descr="远红外取暖器"/>
            <p:cNvPicPr>
              <a:picLocks noChangeAspect="1"/>
            </p:cNvPicPr>
            <p:nvPr/>
          </p:nvPicPr>
          <p:blipFill>
            <a:blip r:embed="rId2"/>
            <a:stretch>
              <a:fillRect/>
            </a:stretch>
          </p:blipFill>
          <p:spPr>
            <a:xfrm>
              <a:off x="3457" y="210"/>
              <a:ext cx="2087" cy="2523"/>
            </a:xfrm>
            <a:prstGeom prst="rect">
              <a:avLst/>
            </a:prstGeom>
            <a:noFill/>
            <a:ln w="28575" cap="flat" cmpd="sng">
              <a:solidFill>
                <a:srgbClr val="3D8F95"/>
              </a:solidFill>
              <a:prstDash val="solid"/>
              <a:miter/>
              <a:headEnd type="none" w="med" len="med"/>
              <a:tailEnd type="none" w="med" len="med"/>
            </a:ln>
          </p:spPr>
        </p:pic>
        <p:sp>
          <p:nvSpPr>
            <p:cNvPr id="12302" name="文本框 12301"/>
            <p:cNvSpPr txBox="1"/>
            <p:nvPr/>
          </p:nvSpPr>
          <p:spPr>
            <a:xfrm>
              <a:off x="5145" y="686"/>
              <a:ext cx="388" cy="1442"/>
            </a:xfrm>
            <a:prstGeom prst="rect">
              <a:avLst/>
            </a:prstGeom>
            <a:noFill/>
            <a:ln w="9525">
              <a:noFill/>
            </a:ln>
          </p:spPr>
          <p:txBody>
            <a:bodyPr vert="eaVert">
              <a:spAutoFit/>
            </a:bodyPr>
            <a:lstStyle/>
            <a:p>
              <a:pPr>
                <a:spcBef>
                  <a:spcPct val="50000"/>
                </a:spcBef>
              </a:pPr>
              <a:r>
                <a:rPr lang="zh-CN" altLang="en-US" sz="2800" dirty="0">
                  <a:solidFill>
                    <a:srgbClr val="0066CC"/>
                  </a:solidFill>
                  <a:latin typeface="SimHei" panose="02010609060101010101" pitchFamily="49" charset="-122"/>
                  <a:ea typeface="SimHei" panose="02010609060101010101" pitchFamily="49" charset="-122"/>
                  <a:sym typeface="SimHei" panose="02010609060101010101" pitchFamily="49" charset="-122"/>
                </a:rPr>
                <a:t>远红外取暖器</a:t>
              </a:r>
            </a:p>
          </p:txBody>
        </p:sp>
      </p:grpSp>
      <p:grpSp>
        <p:nvGrpSpPr>
          <p:cNvPr id="12306" name="组合 12305"/>
          <p:cNvGrpSpPr/>
          <p:nvPr/>
        </p:nvGrpSpPr>
        <p:grpSpPr>
          <a:xfrm>
            <a:off x="4386972" y="2508297"/>
            <a:ext cx="4392612" cy="3384550"/>
            <a:chOff x="1837" y="1457"/>
            <a:chExt cx="2872" cy="2205"/>
          </a:xfrm>
        </p:grpSpPr>
        <p:pic>
          <p:nvPicPr>
            <p:cNvPr id="12300" name="图片 12299"/>
            <p:cNvPicPr>
              <a:picLocks noChangeAspect="1"/>
            </p:cNvPicPr>
            <p:nvPr/>
          </p:nvPicPr>
          <p:blipFill>
            <a:blip r:embed="rId3"/>
            <a:stretch>
              <a:fillRect/>
            </a:stretch>
          </p:blipFill>
          <p:spPr>
            <a:xfrm>
              <a:off x="1837" y="1457"/>
              <a:ext cx="2872" cy="2205"/>
            </a:xfrm>
            <a:prstGeom prst="rect">
              <a:avLst/>
            </a:prstGeom>
            <a:noFill/>
            <a:ln w="9525">
              <a:noFill/>
            </a:ln>
          </p:spPr>
        </p:pic>
        <p:sp>
          <p:nvSpPr>
            <p:cNvPr id="12296" name="文本框 12295"/>
            <p:cNvSpPr txBox="1"/>
            <p:nvPr/>
          </p:nvSpPr>
          <p:spPr>
            <a:xfrm>
              <a:off x="3016" y="3249"/>
              <a:ext cx="1224" cy="340"/>
            </a:xfrm>
            <a:prstGeom prst="rect">
              <a:avLst/>
            </a:prstGeom>
            <a:noFill/>
            <a:ln w="9525">
              <a:noFill/>
            </a:ln>
          </p:spPr>
          <p:txBody>
            <a:bodyPr>
              <a:spAutoFit/>
            </a:bodyPr>
            <a:lstStyle/>
            <a:p>
              <a:pPr>
                <a:spcBef>
                  <a:spcPct val="50000"/>
                </a:spcBef>
              </a:pPr>
              <a:r>
                <a:rPr lang="zh-CN" altLang="en-US" sz="2800" dirty="0">
                  <a:solidFill>
                    <a:schemeClr val="bg1"/>
                  </a:solidFill>
                  <a:latin typeface="SimHei" panose="02010609060101010101" pitchFamily="49" charset="-122"/>
                  <a:ea typeface="SimHei" panose="02010609060101010101" pitchFamily="49" charset="-122"/>
                  <a:sym typeface="SimHei" panose="02010609060101010101" pitchFamily="49" charset="-122"/>
                </a:rPr>
                <a:t>浴室暖灯</a:t>
              </a:r>
            </a:p>
          </p:txBody>
        </p:sp>
      </p:grpSp>
      <p:grpSp>
        <p:nvGrpSpPr>
          <p:cNvPr id="12305" name="组合 12304"/>
          <p:cNvGrpSpPr/>
          <p:nvPr/>
        </p:nvGrpSpPr>
        <p:grpSpPr>
          <a:xfrm>
            <a:off x="452052" y="3052887"/>
            <a:ext cx="3924300" cy="3497262"/>
            <a:chOff x="408" y="1797"/>
            <a:chExt cx="2472" cy="2203"/>
          </a:xfrm>
        </p:grpSpPr>
        <p:pic>
          <p:nvPicPr>
            <p:cNvPr id="12298" name="图片 12297" descr="电烤箱"/>
            <p:cNvPicPr>
              <a:picLocks noChangeAspect="1"/>
            </p:cNvPicPr>
            <p:nvPr/>
          </p:nvPicPr>
          <p:blipFill>
            <a:blip r:embed="rId4"/>
            <a:stretch>
              <a:fillRect/>
            </a:stretch>
          </p:blipFill>
          <p:spPr>
            <a:xfrm>
              <a:off x="408" y="1797"/>
              <a:ext cx="2472" cy="2203"/>
            </a:xfrm>
            <a:prstGeom prst="rect">
              <a:avLst/>
            </a:prstGeom>
            <a:noFill/>
            <a:ln w="28575" cap="flat" cmpd="sng">
              <a:solidFill>
                <a:schemeClr val="tx1"/>
              </a:solidFill>
              <a:prstDash val="solid"/>
              <a:miter/>
              <a:headEnd type="none" w="med" len="med"/>
              <a:tailEnd type="none" w="med" len="med"/>
            </a:ln>
          </p:spPr>
        </p:pic>
        <p:sp>
          <p:nvSpPr>
            <p:cNvPr id="12297" name="文本框 12296"/>
            <p:cNvSpPr txBox="1"/>
            <p:nvPr/>
          </p:nvSpPr>
          <p:spPr>
            <a:xfrm>
              <a:off x="1292" y="3657"/>
              <a:ext cx="1044" cy="329"/>
            </a:xfrm>
            <a:prstGeom prst="rect">
              <a:avLst/>
            </a:prstGeom>
            <a:noFill/>
            <a:ln w="9525">
              <a:noFill/>
            </a:ln>
          </p:spPr>
          <p:txBody>
            <a:bodyPr>
              <a:spAutoFit/>
            </a:bodyPr>
            <a:lstStyle/>
            <a:p>
              <a:pPr>
                <a:spcBef>
                  <a:spcPct val="50000"/>
                </a:spcBef>
              </a:pPr>
              <a:r>
                <a:rPr lang="zh-CN" altLang="en-US" sz="2800" dirty="0">
                  <a:solidFill>
                    <a:schemeClr val="bg1"/>
                  </a:solidFill>
                  <a:latin typeface="SimHei" panose="02010609060101010101" pitchFamily="49" charset="-122"/>
                  <a:ea typeface="SimHei" panose="02010609060101010101" pitchFamily="49" charset="-122"/>
                  <a:sym typeface="SimHei" panose="02010609060101010101" pitchFamily="49" charset="-122"/>
                </a:rPr>
                <a:t>电烤箱</a:t>
              </a:r>
            </a:p>
          </p:txBody>
        </p:sp>
      </p:grpSp>
      <p:sp>
        <p:nvSpPr>
          <p:cNvPr id="2" name="标题 1">
            <a:extLst>
              <a:ext uri="{FF2B5EF4-FFF2-40B4-BE49-F238E27FC236}">
                <a16:creationId xmlns:a16="http://schemas.microsoft.com/office/drawing/2014/main" id="{04887E7B-A300-408C-B06A-5A08E2325D4B}"/>
              </a:ext>
            </a:extLst>
          </p:cNvPr>
          <p:cNvSpPr>
            <a:spLocks noGrp="1"/>
          </p:cNvSpPr>
          <p:nvPr>
            <p:ph type="ctrTitle"/>
          </p:nvPr>
        </p:nvSpPr>
        <p:spPr/>
        <p:txBody>
          <a:bodyPr/>
          <a:lstStyle/>
          <a:p>
            <a:r>
              <a:rPr lang="zh-CN" altLang="en-US" dirty="0">
                <a:latin typeface="SimHei" panose="02010609060101010101" pitchFamily="49" charset="-122"/>
                <a:ea typeface="SimHei" panose="02010609060101010101" pitchFamily="49" charset="-122"/>
                <a:sym typeface="SimHei" panose="02010609060101010101" pitchFamily="49" charset="-122"/>
              </a:rPr>
              <a:t>课程讲解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30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30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3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4"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Times New Roman"/>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873</Words>
  <Application>Microsoft Office PowerPoint</Application>
  <PresentationFormat>宽屏</PresentationFormat>
  <Paragraphs>121</Paragraphs>
  <Slides>24</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24</vt:i4>
      </vt:variant>
    </vt:vector>
  </HeadingPairs>
  <TitlesOfParts>
    <vt:vector size="34" baseType="lpstr">
      <vt:lpstr>黑体</vt:lpstr>
      <vt:lpstr>黑体</vt:lpstr>
      <vt:lpstr>楷体</vt:lpstr>
      <vt:lpstr>微软雅黑</vt:lpstr>
      <vt:lpstr>Arial</vt:lpstr>
      <vt:lpstr>Calibri</vt:lpstr>
      <vt:lpstr>Times New Roman</vt:lpstr>
      <vt:lpstr>Wingdings</vt:lpstr>
      <vt:lpstr>Office 主题</vt:lpstr>
      <vt:lpstr>1_Office 主题</vt:lpstr>
      <vt:lpstr>PowerPoint 演示文稿</vt:lpstr>
      <vt:lpstr>课程导入</vt:lpstr>
      <vt:lpstr>课程导入</vt:lpstr>
      <vt:lpstr>课程讲解</vt:lpstr>
      <vt:lpstr>课程讲解</vt:lpstr>
      <vt:lpstr>课程讲解</vt:lpstr>
      <vt:lpstr>课程讲解</vt:lpstr>
      <vt:lpstr>课程讲解</vt:lpstr>
      <vt:lpstr>课程讲解</vt:lpstr>
      <vt:lpstr>课程讲解</vt:lpstr>
      <vt:lpstr>课程讲解</vt:lpstr>
      <vt:lpstr>课程讲解</vt:lpstr>
      <vt:lpstr>课程讲解</vt:lpstr>
      <vt:lpstr>课程讲解</vt:lpstr>
      <vt:lpstr>课程讲解</vt:lpstr>
      <vt:lpstr>课程讲解</vt:lpstr>
      <vt:lpstr>课程讲解</vt:lpstr>
      <vt:lpstr>课程讲解</vt:lpstr>
      <vt:lpstr>课程讲解</vt:lpstr>
      <vt:lpstr>思考探究</vt:lpstr>
      <vt:lpstr>课堂小结</vt:lpstr>
      <vt:lpstr>课堂练习</vt:lpstr>
      <vt:lpstr>课堂练习</vt:lpstr>
      <vt:lpstr>再见</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4</cp:revision>
  <dcterms:created xsi:type="dcterms:W3CDTF">2018-03-01T02:03:00Z</dcterms:created>
  <dcterms:modified xsi:type="dcterms:W3CDTF">2022-10-23T11:22:12Z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2052-10.1.0.7469</vt:lpwstr>
  </property>
</Properties>
</file>